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49377600" cy="32918400"/>
  <p:notesSz cx="6858000" cy="9144000"/>
  <p:defaultTextStyle>
    <a:defPPr>
      <a:defRPr lang="en-US"/>
    </a:defPPr>
    <a:lvl1pPr marL="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1pPr>
    <a:lvl2pPr marL="21945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2pPr>
    <a:lvl3pPr marL="43891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3pPr>
    <a:lvl4pPr marL="65836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4pPr>
    <a:lvl5pPr marL="877824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5pPr>
    <a:lvl6pPr marL="1097280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6pPr>
    <a:lvl7pPr marL="131673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7pPr>
    <a:lvl8pPr marL="153619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8pPr>
    <a:lvl9pPr marL="175564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2DCA29"/>
    <a:srgbClr val="2BBB27"/>
    <a:srgbClr val="28AB24"/>
    <a:srgbClr val="FFC0E1"/>
    <a:srgbClr val="560EB3"/>
    <a:srgbClr val="4B1966"/>
    <a:srgbClr val="FF515B"/>
    <a:srgbClr val="20FFFF"/>
    <a:srgbClr val="F90106"/>
    <a:srgbClr val="BF00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594" autoAdjust="0"/>
    <p:restoredTop sz="98983" autoAdjust="0"/>
  </p:normalViewPr>
  <p:slideViewPr>
    <p:cSldViewPr snapToGrid="0" snapToObjects="1">
      <p:cViewPr varScale="1">
        <p:scale>
          <a:sx n="27" d="100"/>
          <a:sy n="27" d="100"/>
        </p:scale>
        <p:origin x="-1056" y="-144"/>
      </p:cViewPr>
      <p:guideLst>
        <p:guide orient="horz" pos="10368"/>
        <p:guide pos="155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48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5D359-41CE-9543-9832-27E9D3CD61B0}" type="datetimeFigureOut">
              <a:rPr lang="en-US" smtClean="0"/>
              <a:t>11/30/18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685800"/>
            <a:ext cx="51435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2E9D3-18D4-5946-9500-F0C05A4AF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139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2E9D3-18D4-5946-9500-F0C05A4AF2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133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3320" y="10226042"/>
            <a:ext cx="41970960" cy="70561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06640" y="18653760"/>
            <a:ext cx="34564320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3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304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17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1835768" y="6324600"/>
            <a:ext cx="53329520" cy="134820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847198" y="6324600"/>
            <a:ext cx="159165610" cy="134820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951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72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0490" y="21153122"/>
            <a:ext cx="41970960" cy="6537960"/>
          </a:xfrm>
        </p:spPr>
        <p:txBody>
          <a:bodyPr anchor="t"/>
          <a:lstStyle>
            <a:lvl1pPr algn="l">
              <a:defRPr sz="19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00490" y="13952225"/>
            <a:ext cx="41970960" cy="7200898"/>
          </a:xfrm>
        </p:spPr>
        <p:txBody>
          <a:bodyPr anchor="b"/>
          <a:lstStyle>
            <a:lvl1pPr marL="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1pPr>
            <a:lvl2pPr marL="2194560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47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47197" y="36865560"/>
            <a:ext cx="106247565" cy="10427970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917722" y="36865560"/>
            <a:ext cx="106247565" cy="10427970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5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0" y="1318262"/>
            <a:ext cx="44439840" cy="5486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68880" y="7368542"/>
            <a:ext cx="21817015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68880" y="10439400"/>
            <a:ext cx="21817015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083137" y="7368542"/>
            <a:ext cx="21825585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5083137" y="10439400"/>
            <a:ext cx="21825585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11/30/18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246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11/30/18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3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11/30/18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539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3" y="1310640"/>
            <a:ext cx="16244890" cy="5577840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05270" y="1310643"/>
            <a:ext cx="27603450" cy="28094942"/>
          </a:xfrm>
        </p:spPr>
        <p:txBody>
          <a:bodyPr/>
          <a:lstStyle>
            <a:lvl1pPr>
              <a:defRPr sz="15400"/>
            </a:lvl1pPr>
            <a:lvl2pPr>
              <a:defRPr sz="13400"/>
            </a:lvl2pPr>
            <a:lvl3pPr>
              <a:defRPr sz="1150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68883" y="6888483"/>
            <a:ext cx="16244890" cy="22517102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46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8355" y="23042880"/>
            <a:ext cx="29626560" cy="2720342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678355" y="2941320"/>
            <a:ext cx="29626560" cy="19751040"/>
          </a:xfrm>
        </p:spPr>
        <p:txBody>
          <a:bodyPr/>
          <a:lstStyle>
            <a:lvl1pPr marL="0" indent="0">
              <a:buNone/>
              <a:defRPr sz="15400"/>
            </a:lvl1pPr>
            <a:lvl2pPr marL="2194560" indent="0">
              <a:buNone/>
              <a:defRPr sz="13400"/>
            </a:lvl2pPr>
            <a:lvl3pPr marL="4389120" indent="0">
              <a:buNone/>
              <a:defRPr sz="1150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78355" y="25763222"/>
            <a:ext cx="29626560" cy="3863338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11/30/18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54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68880" y="1318262"/>
            <a:ext cx="44439840" cy="5486400"/>
          </a:xfrm>
          <a:prstGeom prst="rect">
            <a:avLst/>
          </a:prstGeom>
        </p:spPr>
        <p:txBody>
          <a:bodyPr vert="horz" lIns="438912" tIns="219456" rIns="438912" bIns="21945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68880" y="7680963"/>
            <a:ext cx="44439840" cy="21724622"/>
          </a:xfrm>
          <a:prstGeom prst="rect">
            <a:avLst/>
          </a:prstGeom>
        </p:spPr>
        <p:txBody>
          <a:bodyPr vert="horz" lIns="438912" tIns="219456" rIns="438912" bIns="21945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68880" y="30510482"/>
            <a:ext cx="1152144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l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5EF5-CD34-E941-B8A0-732FAEB64E2D}" type="datetimeFigureOut">
              <a:rPr lang="en-US" smtClean="0"/>
              <a:t>11/30/18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870680" y="30510482"/>
            <a:ext cx="1563624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ct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387280" y="30510482"/>
            <a:ext cx="1152144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22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194560" rtl="0" eaLnBrk="1" latinLnBrk="0" hangingPunct="1">
        <a:spcBef>
          <a:spcPct val="0"/>
        </a:spcBef>
        <a:buNone/>
        <a:defRPr sz="21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45920" indent="-1645920" algn="l" defTabSz="2194560" rtl="0" eaLnBrk="1" latinLnBrk="0" hangingPunct="1">
        <a:spcBef>
          <a:spcPct val="20000"/>
        </a:spcBef>
        <a:buFont typeface="Arial"/>
        <a:buChar char="•"/>
        <a:defRPr sz="15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0" indent="-1371600" algn="l" defTabSz="2194560" rtl="0" eaLnBrk="1" latinLnBrk="0" hangingPunct="1">
        <a:spcBef>
          <a:spcPct val="20000"/>
        </a:spcBef>
        <a:buFont typeface="Arial"/>
        <a:buChar char="–"/>
        <a:defRPr sz="13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2194560" rtl="0" eaLnBrk="1" latinLnBrk="0" hangingPunct="1">
        <a:spcBef>
          <a:spcPct val="20000"/>
        </a:spcBef>
        <a:buFont typeface="Arial"/>
        <a:buChar char="•"/>
        <a:defRPr sz="115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2194560" rtl="0" eaLnBrk="1" latinLnBrk="0" hangingPunct="1">
        <a:spcBef>
          <a:spcPct val="20000"/>
        </a:spcBef>
        <a:buFont typeface="Arial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2194560" rtl="0" eaLnBrk="1" latinLnBrk="0" hangingPunct="1">
        <a:spcBef>
          <a:spcPct val="20000"/>
        </a:spcBef>
        <a:buFont typeface="Arial"/>
        <a:buChar char="»"/>
        <a:defRPr sz="9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www.ecmwf.int/sites/default/files/elibrary/2016/16299-newsletter-no147-spring-2016.pdf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9" Type="http://schemas.openxmlformats.org/officeDocument/2006/relationships/image" Target="../media/image6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37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220953" y="11683936"/>
            <a:ext cx="14721395" cy="4024172"/>
          </a:xfrm>
          <a:prstGeom prst="rect">
            <a:avLst/>
          </a:prstGeom>
          <a:noFill/>
          <a:ln w="38100">
            <a:solidFill>
              <a:srgbClr val="000090"/>
            </a:solidFill>
          </a:ln>
        </p:spPr>
        <p:txBody>
          <a:bodyPr wrap="square" lIns="83814" tIns="41907" rIns="83814" bIns="41907" rtlCol="0">
            <a:spAutoFit/>
          </a:bodyPr>
          <a:lstStyle/>
          <a:p>
            <a:endParaRPr lang="en-US" sz="2200" b="1" u="sng" dirty="0" smtClean="0"/>
          </a:p>
          <a:p>
            <a:pPr>
              <a:lnSpc>
                <a:spcPct val="50000"/>
              </a:lnSpc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50000"/>
              </a:lnSpc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Data: ERA5 (Hersbach and Dee 2016) gridded to 0.25° horizontal resolution for all fields, with ERA-Interim (Dee et al. 2011) 1979–2010 mean and standard deviation of selected fields for calculation of standardized anomalies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Manually tracked AC1, AC2, and a Canadian low (CL) by following the locations of minimum sea level pressure (SLP)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Tracked TS Alberto using National Hurricane Center positions of TS Alberto during 1500 UTC 25 May–0600 UTC 29 May 2018 and remnants of TS Alberto using ERA5 afterward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78161" y="31127"/>
            <a:ext cx="37822884" cy="2115958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000090"/>
                </a:solidFill>
                <a:latin typeface="Arial"/>
                <a:cs typeface="Arial"/>
              </a:rPr>
              <a:t>The Contributions of Tropopause Polar Vortices and Remnant Tropical Moisture from Tropical Storm Alberto to the Development of Two Intense Arctic Cyclones in June 2018</a:t>
            </a:r>
            <a:endParaRPr lang="en-US" sz="66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93505" y="4748974"/>
            <a:ext cx="18466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64814" y="2171220"/>
            <a:ext cx="21078609" cy="761741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r>
              <a:rPr lang="en-US" sz="4400" b="1" dirty="0" smtClean="0">
                <a:latin typeface="Arial"/>
                <a:cs typeface="Arial"/>
              </a:rPr>
              <a:t>Lance F. Bosart</a:t>
            </a:r>
            <a:r>
              <a:rPr lang="en-US" sz="4400" b="1" baseline="30000" dirty="0" smtClean="0">
                <a:latin typeface="Arial"/>
                <a:cs typeface="Arial"/>
              </a:rPr>
              <a:t>1</a:t>
            </a:r>
            <a:r>
              <a:rPr lang="en-US" sz="4400" b="1" baseline="30000" dirty="0" smtClean="0">
                <a:solidFill>
                  <a:srgbClr val="FF0000"/>
                </a:solidFill>
                <a:latin typeface="Arial"/>
                <a:cs typeface="Arial"/>
              </a:rPr>
              <a:t>*</a:t>
            </a:r>
            <a:r>
              <a:rPr lang="en-US" sz="4400" dirty="0" smtClean="0">
                <a:latin typeface="Arial"/>
                <a:cs typeface="Arial"/>
              </a:rPr>
              <a:t>, Kevin Biernat</a:t>
            </a:r>
            <a:r>
              <a:rPr lang="en-US" sz="4400" baseline="30000" dirty="0" smtClean="0">
                <a:latin typeface="Arial"/>
                <a:cs typeface="Arial"/>
              </a:rPr>
              <a:t>1</a:t>
            </a:r>
            <a:r>
              <a:rPr lang="en-US" sz="4400" dirty="0" smtClean="0">
                <a:latin typeface="Arial"/>
                <a:cs typeface="Arial"/>
              </a:rPr>
              <a:t>, Daniel Keyser</a:t>
            </a:r>
            <a:r>
              <a:rPr lang="en-US" sz="4400" baseline="30000" dirty="0" smtClean="0">
                <a:latin typeface="Arial"/>
                <a:cs typeface="Arial"/>
              </a:rPr>
              <a:t>1</a:t>
            </a:r>
            <a:r>
              <a:rPr lang="en-US" sz="4400" dirty="0" smtClean="0">
                <a:latin typeface="Arial"/>
                <a:cs typeface="Arial"/>
              </a:rPr>
              <a:t>, and Steven M. Cavallo</a:t>
            </a:r>
            <a:r>
              <a:rPr lang="en-US" sz="4400" baseline="30000" dirty="0">
                <a:latin typeface="Arial"/>
                <a:cs typeface="Arial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787166" y="2245248"/>
            <a:ext cx="7920153" cy="1192628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r>
              <a:rPr lang="en-US" sz="3600" i="1" baseline="30000" dirty="0">
                <a:latin typeface="Arial"/>
                <a:cs typeface="Arial"/>
              </a:rPr>
              <a:t>1</a:t>
            </a:r>
            <a:r>
              <a:rPr lang="en-US" sz="3600" i="1" dirty="0" smtClean="0">
                <a:latin typeface="Arial"/>
                <a:cs typeface="Arial"/>
              </a:rPr>
              <a:t>University at Albany, SUNY</a:t>
            </a:r>
          </a:p>
          <a:p>
            <a:r>
              <a:rPr lang="en-US" sz="3600" i="1" baseline="30000" dirty="0">
                <a:latin typeface="Arial"/>
                <a:cs typeface="Arial"/>
              </a:rPr>
              <a:t>2</a:t>
            </a:r>
            <a:r>
              <a:rPr lang="en-US" sz="3600" i="1" dirty="0" smtClean="0">
                <a:latin typeface="Arial"/>
                <a:cs typeface="Arial"/>
              </a:rPr>
              <a:t>University of Oklahoma</a:t>
            </a:r>
            <a:endParaRPr lang="en-US" sz="3600" i="1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534417" y="15032429"/>
            <a:ext cx="13802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"/>
                <a:cs typeface="Arial"/>
              </a:rPr>
              <a:t>Figure 3</a:t>
            </a:r>
            <a:r>
              <a:rPr lang="en-US" sz="2000" dirty="0" smtClean="0">
                <a:latin typeface="Arial"/>
                <a:cs typeface="Arial"/>
              </a:rPr>
              <a:t>. 300-hPa geopotential height (dam, black), winds (m s</a:t>
            </a:r>
            <a:r>
              <a:rPr lang="en-US" sz="2000" baseline="30000" dirty="0" smtClean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, flags and barbs), and standardized geopotential height anomalies (</a:t>
            </a:r>
            <a:r>
              <a:rPr lang="en-US" sz="2000" dirty="0" err="1" smtClean="0">
                <a:latin typeface="Arial"/>
                <a:cs typeface="Arial"/>
              </a:rPr>
              <a:t>σ</a:t>
            </a:r>
            <a:r>
              <a:rPr lang="en-US" sz="2000" dirty="0">
                <a:latin typeface="Arial"/>
                <a:cs typeface="Arial"/>
              </a:rPr>
              <a:t>,</a:t>
            </a:r>
            <a:r>
              <a:rPr lang="en-US" sz="2000" dirty="0" smtClean="0">
                <a:latin typeface="Arial"/>
                <a:cs typeface="Arial"/>
              </a:rPr>
              <a:t> shaded). T1 an T2 denote deep troughs 1 and 2, respectively.</a:t>
            </a:r>
          </a:p>
        </p:txBody>
      </p:sp>
      <p:sp>
        <p:nvSpPr>
          <p:cNvPr id="105" name="Rectangle 104"/>
          <p:cNvSpPr/>
          <p:nvPr/>
        </p:nvSpPr>
        <p:spPr>
          <a:xfrm>
            <a:off x="220953" y="15910265"/>
            <a:ext cx="14734015" cy="14547499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225156" y="15870580"/>
            <a:ext cx="14717191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3) Track and Intensity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954" y="3708339"/>
            <a:ext cx="14721394" cy="7825214"/>
          </a:xfrm>
          <a:prstGeom prst="rect">
            <a:avLst/>
          </a:prstGeom>
          <a:noFill/>
          <a:ln w="38100">
            <a:solidFill>
              <a:srgbClr val="000090"/>
            </a:solidFill>
          </a:ln>
        </p:spPr>
        <p:txBody>
          <a:bodyPr wrap="square" lIns="83814" tIns="41907" rIns="83814" bIns="41907" rtlCol="0">
            <a:spAutoFit/>
          </a:bodyPr>
          <a:lstStyle/>
          <a:p>
            <a:endParaRPr lang="en-US" sz="2200" b="1" u="sng" dirty="0" smtClean="0"/>
          </a:p>
          <a:p>
            <a:pPr>
              <a:lnSpc>
                <a:spcPct val="50000"/>
              </a:lnSpc>
            </a:pPr>
            <a:endParaRPr lang="en-US" sz="2600" b="1" u="sng" dirty="0" smtClean="0"/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/>
                <a:cs typeface="Arial"/>
              </a:rPr>
              <a:t>Arctic cyclone 1 (AC1)</a:t>
            </a:r>
            <a:r>
              <a:rPr lang="en-US" sz="2600" dirty="0">
                <a:latin typeface="Arial"/>
                <a:cs typeface="Arial"/>
              </a:rPr>
              <a:t> formed along an old cold frontal boundary northeast of the Caspian Sea, moved poleward, performed a cyclonic loop </a:t>
            </a:r>
            <a:r>
              <a:rPr lang="en-US" sz="2600" dirty="0" smtClean="0">
                <a:latin typeface="Arial"/>
                <a:cs typeface="Arial"/>
              </a:rPr>
              <a:t>with a subsequent Arctic cyclone (AC2) </a:t>
            </a:r>
            <a:r>
              <a:rPr lang="en-US" sz="2600" dirty="0">
                <a:latin typeface="Arial"/>
                <a:cs typeface="Arial"/>
              </a:rPr>
              <a:t>near the north coast of Russia, and eventually merged with </a:t>
            </a:r>
            <a:r>
              <a:rPr lang="en-US" sz="2600" dirty="0" smtClean="0">
                <a:latin typeface="Arial"/>
                <a:cs typeface="Arial"/>
              </a:rPr>
              <a:t>AC2 </a:t>
            </a:r>
            <a:r>
              <a:rPr lang="en-US" sz="2600" dirty="0">
                <a:latin typeface="Arial"/>
                <a:cs typeface="Arial"/>
              </a:rPr>
              <a:t>over the Arctic </a:t>
            </a:r>
            <a:r>
              <a:rPr lang="en-US" sz="2600" dirty="0" smtClean="0">
                <a:latin typeface="Arial"/>
                <a:cs typeface="Arial"/>
              </a:rPr>
              <a:t>Ocean</a:t>
            </a:r>
            <a:endParaRPr lang="en-US" sz="2600" dirty="0">
              <a:latin typeface="Arial"/>
              <a:cs typeface="Arial"/>
            </a:endParaRPr>
          </a:p>
          <a:p>
            <a:pPr>
              <a:lnSpc>
                <a:spcPct val="50000"/>
              </a:lnSpc>
            </a:pPr>
            <a:endParaRPr lang="en-US" sz="26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/>
                <a:cs typeface="Arial"/>
              </a:rPr>
              <a:t>AC2 formed </a:t>
            </a:r>
            <a:r>
              <a:rPr lang="en-US" sz="2600" dirty="0">
                <a:latin typeface="Arial"/>
                <a:cs typeface="Arial"/>
              </a:rPr>
              <a:t>via lee cyclogenesis east of Greenland, and may have had some “DNA" from the remnants of Tropical Storm (TS) </a:t>
            </a:r>
            <a:r>
              <a:rPr lang="en-US" sz="2600" dirty="0" smtClean="0">
                <a:latin typeface="Arial"/>
                <a:cs typeface="Arial"/>
              </a:rPr>
              <a:t>Alberto, </a:t>
            </a:r>
            <a:r>
              <a:rPr lang="en-US" sz="2600" dirty="0">
                <a:latin typeface="Arial"/>
                <a:cs typeface="Arial"/>
              </a:rPr>
              <a:t>which moved poleward across the central U.S. and northeastern </a:t>
            </a:r>
            <a:r>
              <a:rPr lang="en-US" sz="2600" dirty="0" smtClean="0">
                <a:latin typeface="Arial"/>
                <a:cs typeface="Arial"/>
              </a:rPr>
              <a:t>Canada </a:t>
            </a:r>
          </a:p>
          <a:p>
            <a:pPr>
              <a:lnSpc>
                <a:spcPct val="50000"/>
              </a:lnSpc>
            </a:pPr>
            <a:endParaRPr lang="en-US" sz="26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/>
                <a:cs typeface="Arial"/>
              </a:rPr>
              <a:t>Arctic cyclones may be associated with strong surface winds and poleward advection of warm, moist air, contributing to reductions in Arctic sea-ice extent (e.g., Zhang et al. 2013)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latin typeface="Arial"/>
                <a:cs typeface="Arial"/>
              </a:rPr>
              <a:t>Heavy precipitation, strong surface winds, and large waves due to Arctic cyclones may pose hazards to ships </a:t>
            </a:r>
            <a:r>
              <a:rPr lang="en-US" sz="2600" dirty="0" smtClean="0">
                <a:latin typeface="Arial"/>
                <a:cs typeface="Arial"/>
              </a:rPr>
              <a:t>navigating </a:t>
            </a:r>
            <a:r>
              <a:rPr lang="en-US" sz="2600" dirty="0">
                <a:latin typeface="Arial"/>
                <a:cs typeface="Arial"/>
              </a:rPr>
              <a:t>through open passageways in the Arctic </a:t>
            </a:r>
            <a:r>
              <a:rPr lang="en-US" sz="2600" dirty="0" smtClean="0">
                <a:latin typeface="Arial"/>
                <a:cs typeface="Arial"/>
              </a:rPr>
              <a:t>Ocean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latin typeface="Arial"/>
                <a:cs typeface="Arial"/>
              </a:rPr>
              <a:t>Tropopause polar vortices (TPVs) are tropopause-based vortices of high-latitude origin (e.g., </a:t>
            </a:r>
            <a:r>
              <a:rPr lang="en-US" sz="2600" dirty="0" err="1">
                <a:latin typeface="Arial"/>
                <a:cs typeface="Arial"/>
              </a:rPr>
              <a:t>Cavallo</a:t>
            </a:r>
            <a:r>
              <a:rPr lang="en-US" sz="2600" dirty="0">
                <a:latin typeface="Arial"/>
                <a:cs typeface="Arial"/>
              </a:rPr>
              <a:t> and Hakim 2010) that may act as precursors to the development of Arctic cyclones (e.g., Tao et al. 2017</a:t>
            </a:r>
            <a:r>
              <a:rPr lang="en-US" sz="2600" dirty="0" smtClean="0">
                <a:latin typeface="Arial"/>
                <a:cs typeface="Arial"/>
              </a:rPr>
              <a:t>)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latin typeface="Arial"/>
                <a:cs typeface="Arial"/>
              </a:rPr>
              <a:t>The comparative rarity of two sequential intense Arctic cyclones that interacted with one another, one of which (</a:t>
            </a:r>
            <a:r>
              <a:rPr lang="en-US" sz="2600" dirty="0" smtClean="0">
                <a:latin typeface="Arial"/>
                <a:cs typeface="Arial"/>
              </a:rPr>
              <a:t>AC2) </a:t>
            </a:r>
            <a:r>
              <a:rPr lang="en-US" sz="2600" dirty="0">
                <a:latin typeface="Arial"/>
                <a:cs typeface="Arial"/>
              </a:rPr>
              <a:t>may have had antecedent DNA from TS Alberto, motivates this </a:t>
            </a:r>
            <a:r>
              <a:rPr lang="en-US" sz="2600" dirty="0" smtClean="0">
                <a:latin typeface="Arial"/>
                <a:cs typeface="Arial"/>
              </a:rPr>
              <a:t>presentation</a:t>
            </a:r>
            <a:endParaRPr lang="en-US" sz="2600" dirty="0">
              <a:latin typeface="Arial"/>
              <a:cs typeface="Arial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220953" y="3557578"/>
            <a:ext cx="14721395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/>
                <a:cs typeface="Arial"/>
              </a:rPr>
              <a:t>1) Motivation and Background</a:t>
            </a:r>
            <a:endParaRPr lang="en-US" sz="3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220953" y="11683936"/>
            <a:ext cx="14734015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) Data and Methods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15208965" y="3557853"/>
            <a:ext cx="14805462" cy="12226045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/>
          <p:cNvSpPr txBox="1"/>
          <p:nvPr/>
        </p:nvSpPr>
        <p:spPr>
          <a:xfrm>
            <a:off x="15208964" y="3553699"/>
            <a:ext cx="14805462" cy="643354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) Large-scale Flow Evolution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30282959" y="3589988"/>
            <a:ext cx="18903974" cy="29226673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/>
          <p:cNvSpPr txBox="1"/>
          <p:nvPr/>
        </p:nvSpPr>
        <p:spPr>
          <a:xfrm>
            <a:off x="30282959" y="3550721"/>
            <a:ext cx="18903972" cy="646332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5) Synoptic Evolution of Arctic Cyclones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15224574" y="25286597"/>
            <a:ext cx="14818078" cy="758141"/>
            <a:chOff x="28995800" y="22970639"/>
            <a:chExt cx="16041882" cy="809025"/>
          </a:xfrm>
        </p:grpSpPr>
        <p:sp>
          <p:nvSpPr>
            <p:cNvPr id="31" name="TextBox 30"/>
            <p:cNvSpPr txBox="1"/>
            <p:nvPr/>
          </p:nvSpPr>
          <p:spPr>
            <a:xfrm>
              <a:off x="29005668" y="23245966"/>
              <a:ext cx="14716049" cy="533698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38100">
              <a:noFill/>
            </a:ln>
          </p:spPr>
          <p:txBody>
            <a:bodyPr wrap="square" lIns="83814" tIns="41907" rIns="83814" bIns="41907" rtlCol="0">
              <a:spAutoFit/>
            </a:bodyPr>
            <a:lstStyle/>
            <a:p>
              <a:endParaRPr lang="en-US" sz="2700" b="1" u="sng" dirty="0">
                <a:latin typeface="Arial"/>
                <a:cs typeface="Arial"/>
              </a:endParaRPr>
            </a:p>
          </p:txBody>
        </p:sp>
        <p:sp>
          <p:nvSpPr>
            <p:cNvPr id="328" name="TextBox 327"/>
            <p:cNvSpPr txBox="1"/>
            <p:nvPr/>
          </p:nvSpPr>
          <p:spPr>
            <a:xfrm>
              <a:off x="28995800" y="22970639"/>
              <a:ext cx="16041882" cy="689711"/>
            </a:xfrm>
            <a:prstGeom prst="rect">
              <a:avLst/>
            </a:prstGeom>
            <a:solidFill>
              <a:srgbClr val="000090"/>
            </a:solidFill>
            <a:ln w="38100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"/>
                  <a:cs typeface="Arial"/>
                </a:rPr>
                <a:t>7</a:t>
              </a:r>
              <a:r>
                <a:rPr lang="en-US" sz="3600" b="1" dirty="0" smtClean="0">
                  <a:solidFill>
                    <a:srgbClr val="FFFFFF"/>
                  </a:solidFill>
                  <a:latin typeface="Arial"/>
                  <a:cs typeface="Arial"/>
                </a:rPr>
                <a:t>) Discussion</a:t>
              </a:r>
              <a:endParaRPr lang="en-US" sz="36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sp>
        <p:nvSpPr>
          <p:cNvPr id="329" name="TextBox 328"/>
          <p:cNvSpPr txBox="1"/>
          <p:nvPr/>
        </p:nvSpPr>
        <p:spPr>
          <a:xfrm>
            <a:off x="229361" y="31152109"/>
            <a:ext cx="14729811" cy="1664552"/>
          </a:xfrm>
          <a:prstGeom prst="rect">
            <a:avLst/>
          </a:prstGeom>
          <a:noFill/>
          <a:ln w="38100">
            <a:solidFill>
              <a:srgbClr val="000090"/>
            </a:solidFill>
          </a:ln>
        </p:spPr>
        <p:txBody>
          <a:bodyPr wrap="square" lIns="83814" tIns="41907" rIns="83814" bIns="41907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err="1" smtClean="0">
                <a:latin typeface="Arial"/>
                <a:cs typeface="Arial"/>
              </a:rPr>
              <a:t>Cavallo</a:t>
            </a:r>
            <a:r>
              <a:rPr lang="en-US" sz="1400" dirty="0">
                <a:latin typeface="Arial"/>
                <a:cs typeface="Arial"/>
              </a:rPr>
              <a:t>, S. M., and G. J. Hakim, </a:t>
            </a:r>
            <a:r>
              <a:rPr lang="en-US" sz="1400" dirty="0" smtClean="0">
                <a:latin typeface="Arial"/>
                <a:cs typeface="Arial"/>
              </a:rPr>
              <a:t>2010</a:t>
            </a:r>
            <a:r>
              <a:rPr lang="en-US" sz="1400" dirty="0">
                <a:latin typeface="Arial"/>
                <a:cs typeface="Arial"/>
              </a:rPr>
              <a:t>: Composite structure of tropopause polar cyclones. </a:t>
            </a:r>
            <a:r>
              <a:rPr lang="en-US" sz="1400" i="1" dirty="0">
                <a:latin typeface="Arial"/>
                <a:cs typeface="Arial"/>
              </a:rPr>
              <a:t>Mon. </a:t>
            </a:r>
            <a:r>
              <a:rPr lang="en-US" sz="1400" i="1" dirty="0" err="1">
                <a:latin typeface="Arial"/>
                <a:cs typeface="Arial"/>
              </a:rPr>
              <a:t>Wea</a:t>
            </a:r>
            <a:r>
              <a:rPr lang="en-US" sz="1400" i="1" dirty="0">
                <a:latin typeface="Arial"/>
                <a:cs typeface="Arial"/>
              </a:rPr>
              <a:t>. Rev.,</a:t>
            </a:r>
            <a:r>
              <a:rPr lang="en-US" sz="1400" dirty="0">
                <a:latin typeface="Arial"/>
                <a:cs typeface="Arial"/>
              </a:rPr>
              <a:t> </a:t>
            </a:r>
            <a:r>
              <a:rPr lang="en-US" sz="1400" b="1" dirty="0">
                <a:latin typeface="Arial"/>
                <a:cs typeface="Arial"/>
              </a:rPr>
              <a:t>138,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smtClean="0">
                <a:latin typeface="Arial"/>
                <a:cs typeface="Arial"/>
              </a:rPr>
              <a:t>3840–3857</a:t>
            </a:r>
            <a:r>
              <a:rPr lang="en-US" sz="1400" dirty="0">
                <a:latin typeface="Arial"/>
                <a:cs typeface="Arial"/>
              </a:rPr>
              <a:t>. </a:t>
            </a:r>
            <a:endParaRPr lang="en-US" sz="1400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latin typeface="Arial"/>
                <a:cs typeface="Arial"/>
              </a:rPr>
              <a:t>Dee, D. P., and Coauthors, 2011: The ERA-Interim reanalysis: Configuration and performance of the data assimilation system. </a:t>
            </a:r>
            <a:r>
              <a:rPr lang="en-US" sz="1400" i="1" dirty="0">
                <a:latin typeface="Arial"/>
                <a:cs typeface="Arial"/>
              </a:rPr>
              <a:t>Quart. J. </a:t>
            </a:r>
            <a:r>
              <a:rPr lang="en-US" sz="1400" i="1" dirty="0" smtClean="0">
                <a:latin typeface="Arial"/>
                <a:cs typeface="Arial"/>
              </a:rPr>
              <a:t>Roy. Meteor</a:t>
            </a:r>
            <a:r>
              <a:rPr lang="en-US" sz="1400" i="1" dirty="0">
                <a:latin typeface="Arial"/>
                <a:cs typeface="Arial"/>
              </a:rPr>
              <a:t>. Soc.,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b="1" dirty="0">
                <a:latin typeface="Arial"/>
                <a:cs typeface="Arial"/>
              </a:rPr>
              <a:t>137,</a:t>
            </a:r>
            <a:r>
              <a:rPr lang="en-US" sz="1400" dirty="0">
                <a:latin typeface="Arial"/>
                <a:cs typeface="Arial"/>
              </a:rPr>
              <a:t> 553–597.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Arial"/>
                <a:cs typeface="Arial"/>
              </a:rPr>
              <a:t>Hersbach</a:t>
            </a:r>
            <a:r>
              <a:rPr lang="en-US" sz="1400" dirty="0">
                <a:latin typeface="Arial"/>
                <a:cs typeface="Arial"/>
              </a:rPr>
              <a:t>, H., and D. Dee, 2016: ERA5 reanalysis is in production. </a:t>
            </a:r>
            <a:r>
              <a:rPr lang="en-US" sz="1400" i="1" dirty="0">
                <a:latin typeface="Arial"/>
                <a:cs typeface="Arial"/>
              </a:rPr>
              <a:t>ECMWF Newsletter</a:t>
            </a:r>
            <a:r>
              <a:rPr lang="en-US" sz="1400" dirty="0">
                <a:latin typeface="Arial"/>
                <a:cs typeface="Arial"/>
              </a:rPr>
              <a:t>, No. </a:t>
            </a:r>
            <a:r>
              <a:rPr lang="en-US" sz="1400" dirty="0" smtClean="0">
                <a:latin typeface="Arial"/>
                <a:cs typeface="Arial"/>
              </a:rPr>
              <a:t>147, ECMWF</a:t>
            </a:r>
            <a:r>
              <a:rPr lang="en-US" sz="1400" dirty="0">
                <a:latin typeface="Arial"/>
                <a:cs typeface="Arial"/>
              </a:rPr>
              <a:t>, Reading, United Kingdom, </a:t>
            </a:r>
            <a:r>
              <a:rPr lang="en-US" sz="1400" dirty="0" smtClean="0">
                <a:latin typeface="Arial"/>
                <a:cs typeface="Arial"/>
              </a:rPr>
              <a:t>7.</a:t>
            </a:r>
            <a:endParaRPr lang="en-US" sz="1400" dirty="0">
              <a:latin typeface="Arial"/>
              <a:cs typeface="Arial"/>
            </a:endParaRPr>
          </a:p>
          <a:p>
            <a:r>
              <a:rPr lang="en-US" sz="1400" dirty="0" smtClean="0">
                <a:latin typeface="Arial"/>
                <a:cs typeface="Arial"/>
              </a:rPr>
              <a:t>               [Available online </a:t>
            </a:r>
            <a:r>
              <a:rPr lang="en-US" sz="1400" dirty="0">
                <a:latin typeface="Arial"/>
                <a:cs typeface="Arial"/>
              </a:rPr>
              <a:t>at </a:t>
            </a:r>
            <a:r>
              <a:rPr lang="en-US" sz="1400" u="sng" dirty="0">
                <a:latin typeface="Arial"/>
                <a:cs typeface="Arial"/>
                <a:hlinkClick r:id="rId3"/>
              </a:rPr>
              <a:t>www.ecmwf.int/sites/ default/files/elibrary/2016/16299-newsletter-no147-spring-2016.pdf</a:t>
            </a:r>
            <a:r>
              <a:rPr lang="en-US" sz="1400" dirty="0">
                <a:latin typeface="Arial"/>
                <a:cs typeface="Arial"/>
              </a:rPr>
              <a:t>.] 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Arial"/>
                <a:cs typeface="Arial"/>
              </a:rPr>
              <a:t>Tao</a:t>
            </a:r>
            <a:r>
              <a:rPr lang="en-US" sz="1400" dirty="0">
                <a:latin typeface="Arial"/>
                <a:cs typeface="Arial"/>
              </a:rPr>
              <a:t>, W., J. Zhang, </a:t>
            </a:r>
            <a:r>
              <a:rPr lang="en-US" sz="1400" dirty="0" smtClean="0">
                <a:latin typeface="Arial"/>
                <a:cs typeface="Arial"/>
              </a:rPr>
              <a:t>Y</a:t>
            </a:r>
            <a:r>
              <a:rPr lang="en-US" sz="1400" dirty="0">
                <a:latin typeface="Arial"/>
                <a:cs typeface="Arial"/>
              </a:rPr>
              <a:t>. Fu, and X. Zhang, </a:t>
            </a:r>
            <a:r>
              <a:rPr lang="en-US" sz="1400" dirty="0" smtClean="0">
                <a:latin typeface="Arial"/>
                <a:cs typeface="Arial"/>
              </a:rPr>
              <a:t>2017: </a:t>
            </a:r>
            <a:r>
              <a:rPr lang="en-US" sz="1400" dirty="0">
                <a:latin typeface="Arial"/>
                <a:cs typeface="Arial"/>
              </a:rPr>
              <a:t>Driving roles of tropospheric and stratospheric thermal </a:t>
            </a:r>
            <a:r>
              <a:rPr lang="en-US" sz="1400" dirty="0" smtClean="0">
                <a:latin typeface="Arial"/>
                <a:cs typeface="Arial"/>
              </a:rPr>
              <a:t>anomalies </a:t>
            </a:r>
            <a:r>
              <a:rPr lang="en-US" sz="1400" dirty="0">
                <a:latin typeface="Arial"/>
                <a:cs typeface="Arial"/>
              </a:rPr>
              <a:t>in intensification and </a:t>
            </a:r>
            <a:r>
              <a:rPr lang="en-US" sz="1400" dirty="0" smtClean="0">
                <a:latin typeface="Arial"/>
                <a:cs typeface="Arial"/>
              </a:rPr>
              <a:t>persistence </a:t>
            </a:r>
            <a:r>
              <a:rPr lang="en-US" sz="1400" dirty="0">
                <a:latin typeface="Arial"/>
                <a:cs typeface="Arial"/>
              </a:rPr>
              <a:t>of </a:t>
            </a:r>
            <a:r>
              <a:rPr lang="en-US" sz="1400" dirty="0" smtClean="0">
                <a:latin typeface="Arial"/>
                <a:cs typeface="Arial"/>
              </a:rPr>
              <a:t>the Arctic </a:t>
            </a:r>
            <a:r>
              <a:rPr lang="en-US" sz="1400" dirty="0" err="1">
                <a:latin typeface="Arial"/>
                <a:cs typeface="Arial"/>
              </a:rPr>
              <a:t>superstorm</a:t>
            </a:r>
            <a:r>
              <a:rPr lang="en-US" sz="1400" dirty="0">
                <a:latin typeface="Arial"/>
                <a:cs typeface="Arial"/>
              </a:rPr>
              <a:t> in 2012. </a:t>
            </a:r>
            <a:endParaRPr lang="en-US" sz="1400" dirty="0" smtClean="0">
              <a:latin typeface="Arial"/>
              <a:cs typeface="Arial"/>
            </a:endParaRPr>
          </a:p>
          <a:p>
            <a:r>
              <a:rPr lang="en-US" sz="1400" i="1" dirty="0" smtClean="0">
                <a:latin typeface="Arial"/>
                <a:cs typeface="Arial"/>
              </a:rPr>
              <a:t>               </a:t>
            </a:r>
            <a:r>
              <a:rPr lang="en-US" sz="1400" i="1" dirty="0" err="1" smtClean="0">
                <a:latin typeface="Arial"/>
                <a:cs typeface="Arial"/>
              </a:rPr>
              <a:t>Geophys</a:t>
            </a:r>
            <a:r>
              <a:rPr lang="en-US" sz="1400" i="1" dirty="0">
                <a:latin typeface="Arial"/>
                <a:cs typeface="Arial"/>
              </a:rPr>
              <a:t>. </a:t>
            </a:r>
            <a:r>
              <a:rPr lang="en-US" sz="1400" i="1" dirty="0" smtClean="0">
                <a:latin typeface="Arial"/>
                <a:cs typeface="Arial"/>
              </a:rPr>
              <a:t>Res</a:t>
            </a:r>
            <a:r>
              <a:rPr lang="en-US" sz="1400" i="1" dirty="0">
                <a:latin typeface="Arial"/>
                <a:cs typeface="Arial"/>
              </a:rPr>
              <a:t>. </a:t>
            </a:r>
            <a:r>
              <a:rPr lang="en-US" sz="1400" i="1" dirty="0" err="1">
                <a:latin typeface="Arial"/>
                <a:cs typeface="Arial"/>
              </a:rPr>
              <a:t>Lett</a:t>
            </a:r>
            <a:r>
              <a:rPr lang="en-US" sz="1400" i="1" dirty="0">
                <a:latin typeface="Arial"/>
                <a:cs typeface="Arial"/>
              </a:rPr>
              <a:t>.,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b="1" dirty="0">
                <a:latin typeface="Arial"/>
                <a:cs typeface="Arial"/>
              </a:rPr>
              <a:t>44,</a:t>
            </a:r>
            <a:r>
              <a:rPr lang="en-US" sz="1400" dirty="0">
                <a:latin typeface="Arial"/>
                <a:cs typeface="Arial"/>
              </a:rPr>
              <a:t> 10017–10025.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latin typeface="Arial"/>
                <a:cs typeface="Arial"/>
              </a:rPr>
              <a:t>Zhang</a:t>
            </a:r>
            <a:r>
              <a:rPr lang="en-US" sz="1400" dirty="0">
                <a:latin typeface="Arial"/>
                <a:cs typeface="Arial"/>
              </a:rPr>
              <a:t>, J., R. Lindsay, A. </a:t>
            </a:r>
            <a:r>
              <a:rPr lang="en-US" sz="1400" dirty="0" err="1">
                <a:latin typeface="Arial"/>
                <a:cs typeface="Arial"/>
              </a:rPr>
              <a:t>Schweiger</a:t>
            </a:r>
            <a:r>
              <a:rPr lang="en-US" sz="1400" dirty="0">
                <a:latin typeface="Arial"/>
                <a:cs typeface="Arial"/>
              </a:rPr>
              <a:t>, and M. Steele, 2013: The impact of an intense summer </a:t>
            </a:r>
            <a:r>
              <a:rPr lang="en-US" sz="1400" dirty="0" smtClean="0">
                <a:latin typeface="Arial"/>
                <a:cs typeface="Arial"/>
              </a:rPr>
              <a:t>cyclone </a:t>
            </a:r>
            <a:r>
              <a:rPr lang="en-US" sz="1400" dirty="0">
                <a:latin typeface="Arial"/>
                <a:cs typeface="Arial"/>
              </a:rPr>
              <a:t>on 2012 Arctic </a:t>
            </a:r>
            <a:r>
              <a:rPr lang="en-US" sz="1400" dirty="0" smtClean="0">
                <a:latin typeface="Arial"/>
                <a:cs typeface="Arial"/>
              </a:rPr>
              <a:t>sea ice retreat</a:t>
            </a:r>
            <a:r>
              <a:rPr lang="en-US" sz="1400" dirty="0">
                <a:latin typeface="Arial"/>
                <a:cs typeface="Arial"/>
              </a:rPr>
              <a:t>. </a:t>
            </a:r>
            <a:r>
              <a:rPr lang="en-US" sz="1400" i="1" dirty="0" err="1" smtClean="0">
                <a:latin typeface="Arial"/>
                <a:cs typeface="Arial"/>
              </a:rPr>
              <a:t>Geophys</a:t>
            </a:r>
            <a:r>
              <a:rPr lang="en-US" sz="1400" i="1" dirty="0">
                <a:latin typeface="Arial"/>
                <a:cs typeface="Arial"/>
              </a:rPr>
              <a:t>. </a:t>
            </a:r>
            <a:r>
              <a:rPr lang="hu-HU" sz="1400" i="1" dirty="0" smtClean="0">
                <a:latin typeface="Arial"/>
                <a:cs typeface="Arial"/>
              </a:rPr>
              <a:t>Res. Lett</a:t>
            </a:r>
            <a:r>
              <a:rPr lang="hu-HU" sz="1400" i="1" dirty="0">
                <a:latin typeface="Arial"/>
                <a:cs typeface="Arial"/>
              </a:rPr>
              <a:t>.,</a:t>
            </a:r>
            <a:r>
              <a:rPr lang="hu-HU" sz="1400" dirty="0">
                <a:latin typeface="Arial"/>
                <a:cs typeface="Arial"/>
              </a:rPr>
              <a:t> </a:t>
            </a:r>
            <a:r>
              <a:rPr lang="hu-HU" sz="1400" b="1" dirty="0">
                <a:latin typeface="Arial"/>
                <a:cs typeface="Arial"/>
              </a:rPr>
              <a:t>40,</a:t>
            </a:r>
            <a:r>
              <a:rPr lang="hu-HU" sz="1400" dirty="0">
                <a:latin typeface="Arial"/>
                <a:cs typeface="Arial"/>
              </a:rPr>
              <a:t> 720–726</a:t>
            </a:r>
            <a:r>
              <a:rPr lang="hu-HU" sz="1400" dirty="0" smtClean="0">
                <a:latin typeface="Arial"/>
                <a:cs typeface="Arial"/>
              </a:rPr>
              <a:t>.</a:t>
            </a:r>
            <a:endParaRPr lang="en-US" sz="1400" dirty="0">
              <a:latin typeface="Arial"/>
              <a:cs typeface="Arial"/>
            </a:endParaRPr>
          </a:p>
          <a:p>
            <a:pPr>
              <a:lnSpc>
                <a:spcPct val="50000"/>
              </a:lnSpc>
            </a:pPr>
            <a:endParaRPr lang="hu-HU" sz="800" dirty="0" smtClean="0">
              <a:latin typeface="Arial"/>
              <a:cs typeface="Arial"/>
            </a:endParaRPr>
          </a:p>
        </p:txBody>
      </p:sp>
      <p:cxnSp>
        <p:nvCxnSpPr>
          <p:cNvPr id="359" name="Straight Connector 358"/>
          <p:cNvCxnSpPr/>
          <p:nvPr/>
        </p:nvCxnSpPr>
        <p:spPr>
          <a:xfrm>
            <a:off x="10869480" y="26999086"/>
            <a:ext cx="799428" cy="0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2" name="TextBox 361"/>
          <p:cNvSpPr txBox="1"/>
          <p:nvPr/>
        </p:nvSpPr>
        <p:spPr>
          <a:xfrm>
            <a:off x="11742691" y="26814420"/>
            <a:ext cx="838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/>
                <a:cs typeface="Arial"/>
              </a:rPr>
              <a:t>AC1</a:t>
            </a:r>
            <a:endParaRPr lang="en-US" sz="1800" b="1" dirty="0">
              <a:latin typeface="Arial"/>
              <a:cs typeface="Arial"/>
            </a:endParaRPr>
          </a:p>
        </p:txBody>
      </p:sp>
      <p:cxnSp>
        <p:nvCxnSpPr>
          <p:cNvPr id="365" name="Straight Connector 364"/>
          <p:cNvCxnSpPr/>
          <p:nvPr/>
        </p:nvCxnSpPr>
        <p:spPr>
          <a:xfrm>
            <a:off x="10858045" y="28743088"/>
            <a:ext cx="799428" cy="0"/>
          </a:xfrm>
          <a:prstGeom prst="line">
            <a:avLst/>
          </a:prstGeom>
          <a:ln w="635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6" name="TextBox 365"/>
          <p:cNvSpPr txBox="1"/>
          <p:nvPr/>
        </p:nvSpPr>
        <p:spPr>
          <a:xfrm>
            <a:off x="11742691" y="28567093"/>
            <a:ext cx="827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/>
                <a:cs typeface="Arial"/>
              </a:rPr>
              <a:t>AC2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439" name="TextBox 438"/>
          <p:cNvSpPr txBox="1"/>
          <p:nvPr/>
        </p:nvSpPr>
        <p:spPr>
          <a:xfrm>
            <a:off x="36025838" y="1794830"/>
            <a:ext cx="5552304" cy="1100295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endParaRPr lang="en-US" sz="2200" i="1" dirty="0"/>
          </a:p>
          <a:p>
            <a:pPr algn="ctr"/>
            <a:r>
              <a:rPr lang="en-US" sz="4400" b="1" dirty="0">
                <a:latin typeface="Arial"/>
                <a:cs typeface="Arial"/>
              </a:rPr>
              <a:t>A51I-</a:t>
            </a:r>
            <a:r>
              <a:rPr lang="en-US" sz="4400" b="1" dirty="0" smtClean="0">
                <a:latin typeface="Arial"/>
                <a:cs typeface="Arial"/>
              </a:rPr>
              <a:t>2279</a:t>
            </a:r>
            <a:endParaRPr lang="en-US" sz="4400" b="1" dirty="0">
              <a:latin typeface="Arial"/>
              <a:cs typeface="Arial"/>
            </a:endParaRPr>
          </a:p>
        </p:txBody>
      </p:sp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8765203"/>
              </p:ext>
            </p:extLst>
          </p:nvPr>
        </p:nvGraphicFramePr>
        <p:xfrm>
          <a:off x="655383" y="23509119"/>
          <a:ext cx="6809993" cy="189775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45642"/>
                <a:gridCol w="2021977"/>
                <a:gridCol w="1871582"/>
                <a:gridCol w="1570792"/>
              </a:tblGrid>
              <a:tr h="42674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Feature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02870" marR="10287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Date of Genesis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02870" marR="10287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Date of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Lysis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02870" marR="10287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Lifetime (d)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02870" marR="10287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75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Alberto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02870" marR="1028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25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May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02870" marR="1028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31 May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02870" marR="1028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~6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02870" marR="1028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75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CL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02870" marR="1028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29 May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02870" marR="1028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 June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02870" marR="1028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~3</a:t>
                      </a:r>
                    </a:p>
                  </a:txBody>
                  <a:tcPr marL="102870" marR="1028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75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AC1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02870" marR="1028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June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02870" marR="1028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6 June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02870" marR="1028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~5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02870" marR="1028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75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AC2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02870" marR="1028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 June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02870" marR="1028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13 June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02870" marR="1028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~11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02870" marR="1028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55" name="TextBox 454"/>
          <p:cNvSpPr txBox="1"/>
          <p:nvPr/>
        </p:nvSpPr>
        <p:spPr>
          <a:xfrm>
            <a:off x="608914" y="23094352"/>
            <a:ext cx="6788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Table 1. </a:t>
            </a:r>
            <a:r>
              <a:rPr lang="en-US" sz="2000" dirty="0" smtClean="0">
                <a:latin typeface="Arial"/>
                <a:cs typeface="Arial"/>
              </a:rPr>
              <a:t>Lifetimes of cyclones</a:t>
            </a:r>
            <a:endParaRPr lang="en-US" sz="2000" b="1" dirty="0" smtClean="0">
              <a:latin typeface="Arial"/>
              <a:cs typeface="Arial"/>
            </a:endParaRPr>
          </a:p>
        </p:txBody>
      </p:sp>
      <p:sp>
        <p:nvSpPr>
          <p:cNvPr id="357" name="TextBox 356"/>
          <p:cNvSpPr txBox="1"/>
          <p:nvPr/>
        </p:nvSpPr>
        <p:spPr>
          <a:xfrm>
            <a:off x="10715113" y="25840396"/>
            <a:ext cx="4095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Figure </a:t>
            </a:r>
            <a:r>
              <a:rPr lang="en-US" sz="2000" b="1" dirty="0" smtClean="0">
                <a:latin typeface="Arial"/>
                <a:cs typeface="Arial"/>
              </a:rPr>
              <a:t>2</a:t>
            </a:r>
            <a:r>
              <a:rPr lang="en-US" sz="2000" dirty="0" smtClean="0">
                <a:latin typeface="Arial"/>
                <a:cs typeface="Arial"/>
              </a:rPr>
              <a:t>. </a:t>
            </a:r>
            <a:r>
              <a:rPr lang="en-US" sz="2000" dirty="0" smtClean="0">
                <a:latin typeface="Arial"/>
                <a:cs typeface="Arial"/>
              </a:rPr>
              <a:t>Hourly minimum SLP time </a:t>
            </a:r>
            <a:r>
              <a:rPr lang="en-US" sz="2000" dirty="0" smtClean="0">
                <a:latin typeface="Arial"/>
                <a:cs typeface="Arial"/>
              </a:rPr>
              <a:t>series </a:t>
            </a:r>
            <a:r>
              <a:rPr lang="en-US" sz="2000" dirty="0" smtClean="0">
                <a:latin typeface="Arial"/>
                <a:cs typeface="Arial"/>
              </a:rPr>
              <a:t>of AC1 </a:t>
            </a:r>
            <a:r>
              <a:rPr lang="en-US" sz="2000" dirty="0" smtClean="0">
                <a:latin typeface="Arial"/>
                <a:cs typeface="Arial"/>
              </a:rPr>
              <a:t>and </a:t>
            </a:r>
            <a:r>
              <a:rPr lang="en-US" sz="2000" dirty="0" smtClean="0">
                <a:latin typeface="Arial"/>
                <a:cs typeface="Arial"/>
              </a:rPr>
              <a:t>AC2</a:t>
            </a:r>
            <a:endParaRPr lang="en-US" sz="2000" dirty="0" smtClean="0">
              <a:latin typeface="Arial"/>
              <a:cs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4926789" y="2698726"/>
            <a:ext cx="774797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This research was supported by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Office of Naval Research Grant </a:t>
            </a:r>
            <a:r>
              <a:rPr lang="en-US" sz="2400" dirty="0">
                <a:latin typeface="Arial"/>
                <a:cs typeface="Arial"/>
              </a:rPr>
              <a:t>N00014-18-1-2200</a:t>
            </a:r>
          </a:p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0" name="TextBox 499"/>
          <p:cNvSpPr txBox="1"/>
          <p:nvPr/>
        </p:nvSpPr>
        <p:spPr>
          <a:xfrm>
            <a:off x="225157" y="30621219"/>
            <a:ext cx="14734015" cy="523220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References</a:t>
            </a:r>
            <a:endParaRPr lang="en-US" sz="28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02" name="Rectangle 501"/>
          <p:cNvSpPr/>
          <p:nvPr/>
        </p:nvSpPr>
        <p:spPr>
          <a:xfrm>
            <a:off x="15224573" y="25286598"/>
            <a:ext cx="14818079" cy="7530064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9" name="TextBox 588"/>
          <p:cNvSpPr txBox="1"/>
          <p:nvPr/>
        </p:nvSpPr>
        <p:spPr>
          <a:xfrm>
            <a:off x="11747184" y="27324114"/>
            <a:ext cx="2794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/>
                <a:cs typeface="Arial"/>
              </a:rPr>
              <a:t>Peak intensity of AC1 at 0400 UTC 4 June 2018</a:t>
            </a:r>
          </a:p>
          <a:p>
            <a:r>
              <a:rPr lang="en-US" sz="1800" b="1" dirty="0" smtClean="0">
                <a:latin typeface="Arial"/>
                <a:cs typeface="Arial"/>
              </a:rPr>
              <a:t>(967.9 hPa)</a:t>
            </a:r>
            <a:endParaRPr lang="en-US" sz="1800" b="1" dirty="0">
              <a:latin typeface="Arial"/>
              <a:cs typeface="Arial"/>
            </a:endParaRPr>
          </a:p>
        </p:txBody>
      </p:sp>
      <p:pic>
        <p:nvPicPr>
          <p:cNvPr id="581" name="Picture 580" descr="logo_A1_pms124_269 (1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48" y="167987"/>
            <a:ext cx="4334874" cy="3209544"/>
          </a:xfrm>
          <a:prstGeom prst="rect">
            <a:avLst/>
          </a:prstGeom>
        </p:spPr>
      </p:pic>
      <p:pic>
        <p:nvPicPr>
          <p:cNvPr id="584" name="Picture 583" descr="Office_of_Naval_Research_Official_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6521" y="502297"/>
            <a:ext cx="5486400" cy="2501674"/>
          </a:xfrm>
          <a:prstGeom prst="rect">
            <a:avLst/>
          </a:prstGeom>
        </p:spPr>
      </p:pic>
      <p:sp>
        <p:nvSpPr>
          <p:cNvPr id="647" name="Cross 646"/>
          <p:cNvSpPr>
            <a:spLocks noChangeAspect="1"/>
          </p:cNvSpPr>
          <p:nvPr/>
        </p:nvSpPr>
        <p:spPr>
          <a:xfrm>
            <a:off x="12560247" y="22591074"/>
            <a:ext cx="292608" cy="292608"/>
          </a:xfrm>
          <a:prstGeom prst="plus">
            <a:avLst>
              <a:gd name="adj" fmla="val 35397"/>
            </a:avLst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9" name="Group 858"/>
          <p:cNvGrpSpPr/>
          <p:nvPr/>
        </p:nvGrpSpPr>
        <p:grpSpPr>
          <a:xfrm>
            <a:off x="1102963" y="22566091"/>
            <a:ext cx="7682994" cy="462921"/>
            <a:chOff x="3484636" y="24355149"/>
            <a:chExt cx="7682994" cy="462921"/>
          </a:xfrm>
        </p:grpSpPr>
        <p:pic>
          <p:nvPicPr>
            <p:cNvPr id="860" name="Picture 859" descr="mean_300Z_and_track_nov_2013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908" t="12365" r="4545" b="15690"/>
            <a:stretch/>
          </p:blipFill>
          <p:spPr>
            <a:xfrm rot="5400000">
              <a:off x="7215207" y="20624578"/>
              <a:ext cx="221852" cy="7682994"/>
            </a:xfrm>
            <a:prstGeom prst="rect">
              <a:avLst/>
            </a:prstGeom>
          </p:spPr>
        </p:pic>
        <p:sp>
          <p:nvSpPr>
            <p:cNvPr id="861" name="TextBox 860"/>
            <p:cNvSpPr txBox="1"/>
            <p:nvPr/>
          </p:nvSpPr>
          <p:spPr>
            <a:xfrm>
              <a:off x="4113245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-2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862" name="TextBox 861"/>
            <p:cNvSpPr txBox="1"/>
            <p:nvPr/>
          </p:nvSpPr>
          <p:spPr>
            <a:xfrm>
              <a:off x="4845591" y="24571527"/>
              <a:ext cx="37681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-1.5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863" name="TextBox 862"/>
            <p:cNvSpPr txBox="1"/>
            <p:nvPr/>
          </p:nvSpPr>
          <p:spPr>
            <a:xfrm>
              <a:off x="5637481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-1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864" name="TextBox 863"/>
            <p:cNvSpPr txBox="1"/>
            <p:nvPr/>
          </p:nvSpPr>
          <p:spPr>
            <a:xfrm>
              <a:off x="6362632" y="24571527"/>
              <a:ext cx="390902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-0.5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865" name="TextBox 864"/>
            <p:cNvSpPr txBox="1"/>
            <p:nvPr/>
          </p:nvSpPr>
          <p:spPr>
            <a:xfrm>
              <a:off x="7174046" y="24571849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866" name="TextBox 865"/>
            <p:cNvSpPr txBox="1"/>
            <p:nvPr/>
          </p:nvSpPr>
          <p:spPr>
            <a:xfrm>
              <a:off x="7935521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0.5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867" name="TextBox 866"/>
            <p:cNvSpPr txBox="1"/>
            <p:nvPr/>
          </p:nvSpPr>
          <p:spPr>
            <a:xfrm>
              <a:off x="8705571" y="24571849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868" name="TextBox 867"/>
            <p:cNvSpPr txBox="1"/>
            <p:nvPr/>
          </p:nvSpPr>
          <p:spPr>
            <a:xfrm>
              <a:off x="9459308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</a:t>
              </a:r>
              <a:r>
                <a:rPr lang="en-US" sz="1600" dirty="0" smtClean="0">
                  <a:latin typeface="Arial"/>
                  <a:cs typeface="Arial"/>
                </a:rPr>
                <a:t>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869" name="TextBox 868"/>
            <p:cNvSpPr txBox="1"/>
            <p:nvPr/>
          </p:nvSpPr>
          <p:spPr>
            <a:xfrm>
              <a:off x="10229179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870" name="TextBox 869"/>
            <p:cNvSpPr txBox="1"/>
            <p:nvPr/>
          </p:nvSpPr>
          <p:spPr>
            <a:xfrm>
              <a:off x="10501570" y="24571849"/>
              <a:ext cx="23149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err="1" smtClean="0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871" name="TextBox 870"/>
          <p:cNvSpPr txBox="1"/>
          <p:nvPr/>
        </p:nvSpPr>
        <p:spPr>
          <a:xfrm>
            <a:off x="9701053" y="22539705"/>
            <a:ext cx="1404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Genesis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872" name="TextBox 871"/>
          <p:cNvSpPr txBox="1"/>
          <p:nvPr/>
        </p:nvSpPr>
        <p:spPr>
          <a:xfrm>
            <a:off x="11392795" y="22539705"/>
            <a:ext cx="911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/>
                <a:cs typeface="Arial"/>
              </a:rPr>
              <a:t>Lysis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874" name="Multiply 873"/>
          <p:cNvSpPr>
            <a:spLocks noChangeAspect="1"/>
          </p:cNvSpPr>
          <p:nvPr/>
        </p:nvSpPr>
        <p:spPr>
          <a:xfrm>
            <a:off x="11093604" y="22601364"/>
            <a:ext cx="338830" cy="338451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5" name="TextBox 874"/>
          <p:cNvSpPr txBox="1"/>
          <p:nvPr/>
        </p:nvSpPr>
        <p:spPr>
          <a:xfrm>
            <a:off x="12928836" y="22539705"/>
            <a:ext cx="1189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Merger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879" name="5-Point Star 878"/>
          <p:cNvSpPr>
            <a:spLocks noChangeAspect="1"/>
          </p:cNvSpPr>
          <p:nvPr/>
        </p:nvSpPr>
        <p:spPr>
          <a:xfrm rot="10800000" flipV="1">
            <a:off x="11260841" y="27586918"/>
            <a:ext cx="365760" cy="365760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0" name="TextBox 879"/>
          <p:cNvSpPr txBox="1"/>
          <p:nvPr/>
        </p:nvSpPr>
        <p:spPr>
          <a:xfrm>
            <a:off x="11751314" y="29066109"/>
            <a:ext cx="2794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/>
                <a:cs typeface="Arial"/>
              </a:rPr>
              <a:t>Peak intensity of AC2 at 1100 UTC </a:t>
            </a:r>
            <a:r>
              <a:rPr lang="en-US" sz="1800" b="1" dirty="0">
                <a:latin typeface="Arial"/>
                <a:cs typeface="Arial"/>
              </a:rPr>
              <a:t>7</a:t>
            </a:r>
            <a:r>
              <a:rPr lang="en-US" sz="1800" b="1" dirty="0" smtClean="0">
                <a:latin typeface="Arial"/>
                <a:cs typeface="Arial"/>
              </a:rPr>
              <a:t> June 2018</a:t>
            </a:r>
          </a:p>
          <a:p>
            <a:r>
              <a:rPr lang="en-US" sz="1800" b="1" dirty="0" smtClean="0">
                <a:latin typeface="Arial"/>
                <a:cs typeface="Arial"/>
              </a:rPr>
              <a:t>(962.0 hPa)</a:t>
            </a:r>
            <a:endParaRPr lang="en-US" sz="1800" b="1" dirty="0">
              <a:latin typeface="Arial"/>
              <a:cs typeface="Arial"/>
            </a:endParaRPr>
          </a:p>
        </p:txBody>
      </p:sp>
      <p:sp>
        <p:nvSpPr>
          <p:cNvPr id="881" name="5-Point Star 880"/>
          <p:cNvSpPr>
            <a:spLocks noChangeAspect="1"/>
          </p:cNvSpPr>
          <p:nvPr/>
        </p:nvSpPr>
        <p:spPr>
          <a:xfrm rot="10800000" flipV="1">
            <a:off x="11260841" y="29345084"/>
            <a:ext cx="365760" cy="365760"/>
          </a:xfrm>
          <a:prstGeom prst="star5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4" name="Group 113"/>
          <p:cNvGrpSpPr/>
          <p:nvPr/>
        </p:nvGrpSpPr>
        <p:grpSpPr>
          <a:xfrm>
            <a:off x="28831789" y="4521225"/>
            <a:ext cx="763877" cy="10060242"/>
            <a:chOff x="27618370" y="4311668"/>
            <a:chExt cx="763877" cy="10060242"/>
          </a:xfrm>
        </p:grpSpPr>
        <p:pic>
          <p:nvPicPr>
            <p:cNvPr id="907" name="Picture 906" descr="300Z_stndanom_35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" t="95235" r="422" b="2433"/>
            <a:stretch/>
          </p:blipFill>
          <p:spPr>
            <a:xfrm rot="16200000">
              <a:off x="22716265" y="9213773"/>
              <a:ext cx="10060242" cy="256032"/>
            </a:xfrm>
            <a:prstGeom prst="rect">
              <a:avLst/>
            </a:prstGeom>
          </p:spPr>
        </p:pic>
        <p:sp>
          <p:nvSpPr>
            <p:cNvPr id="908" name="TextBox 907"/>
            <p:cNvSpPr txBox="1"/>
            <p:nvPr/>
          </p:nvSpPr>
          <p:spPr>
            <a:xfrm>
              <a:off x="27944024" y="13692002"/>
              <a:ext cx="3381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09" name="TextBox 908"/>
            <p:cNvSpPr txBox="1"/>
            <p:nvPr/>
          </p:nvSpPr>
          <p:spPr>
            <a:xfrm>
              <a:off x="27956478" y="13140874"/>
              <a:ext cx="3381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0" name="TextBox 909"/>
            <p:cNvSpPr txBox="1"/>
            <p:nvPr/>
          </p:nvSpPr>
          <p:spPr>
            <a:xfrm>
              <a:off x="27956478" y="12589748"/>
              <a:ext cx="3381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1" name="TextBox 910"/>
            <p:cNvSpPr txBox="1"/>
            <p:nvPr/>
          </p:nvSpPr>
          <p:spPr>
            <a:xfrm>
              <a:off x="27956478" y="12011914"/>
              <a:ext cx="3381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2" name="TextBox 911"/>
            <p:cNvSpPr txBox="1"/>
            <p:nvPr/>
          </p:nvSpPr>
          <p:spPr>
            <a:xfrm>
              <a:off x="27939815" y="11460787"/>
              <a:ext cx="3381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3" name="TextBox 912"/>
            <p:cNvSpPr txBox="1"/>
            <p:nvPr/>
          </p:nvSpPr>
          <p:spPr>
            <a:xfrm>
              <a:off x="27939815" y="10894312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4" name="TextBox 913"/>
            <p:cNvSpPr txBox="1"/>
            <p:nvPr/>
          </p:nvSpPr>
          <p:spPr>
            <a:xfrm>
              <a:off x="27944024" y="10324912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5" name="TextBox 914"/>
            <p:cNvSpPr txBox="1"/>
            <p:nvPr/>
          </p:nvSpPr>
          <p:spPr>
            <a:xfrm>
              <a:off x="27944024" y="9784262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6" name="TextBox 915"/>
            <p:cNvSpPr txBox="1"/>
            <p:nvPr/>
          </p:nvSpPr>
          <p:spPr>
            <a:xfrm>
              <a:off x="27944024" y="9207703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7" name="TextBox 916"/>
            <p:cNvSpPr txBox="1"/>
            <p:nvPr/>
          </p:nvSpPr>
          <p:spPr>
            <a:xfrm>
              <a:off x="27939815" y="8665713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8" name="TextBox 917"/>
            <p:cNvSpPr txBox="1"/>
            <p:nvPr/>
          </p:nvSpPr>
          <p:spPr>
            <a:xfrm>
              <a:off x="27939815" y="8096313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19" name="TextBox 918"/>
            <p:cNvSpPr txBox="1"/>
            <p:nvPr/>
          </p:nvSpPr>
          <p:spPr>
            <a:xfrm>
              <a:off x="27944024" y="7538974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1</a:t>
              </a:r>
              <a:r>
                <a:rPr lang="en-US" sz="1600" dirty="0" smtClean="0">
                  <a:latin typeface="Arial"/>
                  <a:cs typeface="Arial"/>
                </a:rPr>
                <a:t>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0" name="TextBox 919"/>
            <p:cNvSpPr txBox="1"/>
            <p:nvPr/>
          </p:nvSpPr>
          <p:spPr>
            <a:xfrm>
              <a:off x="27939815" y="6987849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1" name="TextBox 920"/>
            <p:cNvSpPr txBox="1"/>
            <p:nvPr/>
          </p:nvSpPr>
          <p:spPr>
            <a:xfrm>
              <a:off x="27939815" y="6430509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2" name="TextBox 921"/>
            <p:cNvSpPr txBox="1"/>
            <p:nvPr/>
          </p:nvSpPr>
          <p:spPr>
            <a:xfrm>
              <a:off x="27939815" y="5870640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3" name="TextBox 922"/>
            <p:cNvSpPr txBox="1"/>
            <p:nvPr/>
          </p:nvSpPr>
          <p:spPr>
            <a:xfrm>
              <a:off x="27939815" y="5315830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24" name="TextBox 923"/>
            <p:cNvSpPr txBox="1"/>
            <p:nvPr/>
          </p:nvSpPr>
          <p:spPr>
            <a:xfrm>
              <a:off x="27939815" y="4748974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214" name="TextBox 213"/>
          <p:cNvSpPr txBox="1"/>
          <p:nvPr/>
        </p:nvSpPr>
        <p:spPr>
          <a:xfrm>
            <a:off x="30644423" y="4198156"/>
            <a:ext cx="57362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Arial"/>
                <a:cs typeface="Arial"/>
              </a:rPr>
              <a:t>1200 UTC 2 June 2018             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en-US" sz="2800" i="1" dirty="0" smtClean="0">
                <a:solidFill>
                  <a:srgbClr val="000000"/>
                </a:solidFill>
                <a:latin typeface="Arial"/>
                <a:cs typeface="Arial"/>
              </a:rPr>
              <a:t>AC1 strengthens and AC2 forms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)</a:t>
            </a:r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6628247" y="4344136"/>
            <a:ext cx="0" cy="22898261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>
            <a:off x="42854923" y="4344136"/>
            <a:ext cx="0" cy="22898261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41032253" y="28625391"/>
            <a:ext cx="7753951" cy="874495"/>
            <a:chOff x="41032253" y="28368824"/>
            <a:chExt cx="7753951" cy="874495"/>
          </a:xfrm>
        </p:grpSpPr>
        <p:pic>
          <p:nvPicPr>
            <p:cNvPr id="236" name="Picture 235" descr="MSLP_crossline_2lines_pwat20120806_0000.png"/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" t="96665" r="283" b="909"/>
            <a:stretch/>
          </p:blipFill>
          <p:spPr>
            <a:xfrm>
              <a:off x="41032253" y="28672813"/>
              <a:ext cx="7753951" cy="323827"/>
            </a:xfrm>
            <a:prstGeom prst="rect">
              <a:avLst/>
            </a:prstGeom>
          </p:spPr>
        </p:pic>
        <p:sp>
          <p:nvSpPr>
            <p:cNvPr id="237" name="TextBox 236"/>
            <p:cNvSpPr txBox="1"/>
            <p:nvPr/>
          </p:nvSpPr>
          <p:spPr>
            <a:xfrm>
              <a:off x="41849627" y="2899388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</a:t>
              </a:r>
              <a:r>
                <a:rPr lang="en-US" sz="1600" dirty="0">
                  <a:latin typeface="Arial"/>
                  <a:cs typeface="Arial"/>
                </a:rPr>
                <a:t>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38" name="TextBox 237"/>
            <p:cNvSpPr txBox="1"/>
            <p:nvPr/>
          </p:nvSpPr>
          <p:spPr>
            <a:xfrm>
              <a:off x="42812991" y="28992510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39" name="TextBox 238"/>
            <p:cNvSpPr txBox="1"/>
            <p:nvPr/>
          </p:nvSpPr>
          <p:spPr>
            <a:xfrm>
              <a:off x="43784933" y="28992510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40" name="TextBox 239"/>
            <p:cNvSpPr txBox="1"/>
            <p:nvPr/>
          </p:nvSpPr>
          <p:spPr>
            <a:xfrm>
              <a:off x="44752266" y="28992510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40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41" name="TextBox 240"/>
            <p:cNvSpPr txBox="1"/>
            <p:nvPr/>
          </p:nvSpPr>
          <p:spPr>
            <a:xfrm>
              <a:off x="45724269" y="28997098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45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42" name="TextBox 241"/>
            <p:cNvSpPr txBox="1"/>
            <p:nvPr/>
          </p:nvSpPr>
          <p:spPr>
            <a:xfrm>
              <a:off x="46692241" y="28997098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50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43" name="TextBox 242"/>
            <p:cNvSpPr txBox="1"/>
            <p:nvPr/>
          </p:nvSpPr>
          <p:spPr>
            <a:xfrm>
              <a:off x="47659145" y="28992510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55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44" name="TextBox 243"/>
            <p:cNvSpPr txBox="1"/>
            <p:nvPr/>
          </p:nvSpPr>
          <p:spPr>
            <a:xfrm>
              <a:off x="41032253" y="28368824"/>
              <a:ext cx="3075649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kern="1200" dirty="0" smtClean="0">
                  <a:latin typeface="Arial"/>
                  <a:cs typeface="Arial"/>
                </a:rPr>
                <a:t>PW (mm)</a:t>
              </a:r>
              <a:endParaRPr lang="en-US" sz="2000" b="1" kern="1200" dirty="0">
                <a:latin typeface="Arial"/>
                <a:cs typeface="Arial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0616645" y="27546287"/>
            <a:ext cx="18169559" cy="899234"/>
            <a:chOff x="30616645" y="27402401"/>
            <a:chExt cx="18169559" cy="899234"/>
          </a:xfrm>
        </p:grpSpPr>
        <p:pic>
          <p:nvPicPr>
            <p:cNvPr id="13" name="Picture 12" descr="DT_theta_Russia_64.png"/>
            <p:cNvPicPr>
              <a:picLocks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" t="95574" r="572" b="2085"/>
            <a:stretch/>
          </p:blipFill>
          <p:spPr>
            <a:xfrm>
              <a:off x="30616645" y="27733997"/>
              <a:ext cx="18169559" cy="320040"/>
            </a:xfrm>
            <a:prstGeom prst="rect">
              <a:avLst/>
            </a:prstGeom>
          </p:spPr>
        </p:pic>
        <p:sp>
          <p:nvSpPr>
            <p:cNvPr id="245" name="TextBox 244"/>
            <p:cNvSpPr txBox="1"/>
            <p:nvPr/>
          </p:nvSpPr>
          <p:spPr>
            <a:xfrm>
              <a:off x="30642918" y="27402401"/>
              <a:ext cx="508204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kern="1200" dirty="0" smtClean="0">
                  <a:latin typeface="Arial"/>
                  <a:cs typeface="Arial"/>
                </a:rPr>
                <a:t>DT (2-PVU) θ (K) </a:t>
              </a:r>
              <a:endParaRPr lang="en-US" sz="2000" b="1" kern="1200" dirty="0">
                <a:latin typeface="Arial"/>
                <a:cs typeface="Arial"/>
              </a:endParaRPr>
            </a:p>
          </p:txBody>
        </p:sp>
        <p:sp>
          <p:nvSpPr>
            <p:cNvPr id="251" name="TextBox 250"/>
            <p:cNvSpPr txBox="1"/>
            <p:nvPr/>
          </p:nvSpPr>
          <p:spPr>
            <a:xfrm>
              <a:off x="33606128" y="28054037"/>
              <a:ext cx="36745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270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52" name="TextBox 251"/>
            <p:cNvSpPr txBox="1"/>
            <p:nvPr/>
          </p:nvSpPr>
          <p:spPr>
            <a:xfrm>
              <a:off x="34405477" y="28054037"/>
              <a:ext cx="35159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276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53" name="TextBox 252"/>
            <p:cNvSpPr txBox="1"/>
            <p:nvPr/>
          </p:nvSpPr>
          <p:spPr>
            <a:xfrm>
              <a:off x="35188425" y="28054037"/>
              <a:ext cx="36670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282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54" name="TextBox 253"/>
            <p:cNvSpPr txBox="1"/>
            <p:nvPr/>
          </p:nvSpPr>
          <p:spPr>
            <a:xfrm>
              <a:off x="35965734" y="28054037"/>
              <a:ext cx="3812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288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55" name="TextBox 254"/>
            <p:cNvSpPr txBox="1"/>
            <p:nvPr/>
          </p:nvSpPr>
          <p:spPr>
            <a:xfrm>
              <a:off x="36766895" y="28054037"/>
              <a:ext cx="34601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294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56" name="TextBox 255"/>
            <p:cNvSpPr txBox="1"/>
            <p:nvPr/>
          </p:nvSpPr>
          <p:spPr>
            <a:xfrm>
              <a:off x="37552514" y="28054037"/>
              <a:ext cx="35744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300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57" name="TextBox 256"/>
            <p:cNvSpPr txBox="1"/>
            <p:nvPr/>
          </p:nvSpPr>
          <p:spPr>
            <a:xfrm>
              <a:off x="38329606" y="28054037"/>
              <a:ext cx="38988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58" name="TextBox 257"/>
            <p:cNvSpPr txBox="1"/>
            <p:nvPr/>
          </p:nvSpPr>
          <p:spPr>
            <a:xfrm>
              <a:off x="39119870" y="28054493"/>
              <a:ext cx="36781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312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59" name="TextBox 258"/>
            <p:cNvSpPr txBox="1"/>
            <p:nvPr/>
          </p:nvSpPr>
          <p:spPr>
            <a:xfrm>
              <a:off x="39907415" y="28054037"/>
              <a:ext cx="362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318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40713825" y="28055414"/>
              <a:ext cx="3393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324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61" name="TextBox 260"/>
            <p:cNvSpPr txBox="1"/>
            <p:nvPr/>
          </p:nvSpPr>
          <p:spPr>
            <a:xfrm>
              <a:off x="41502108" y="28054037"/>
              <a:ext cx="34308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330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62" name="TextBox 261"/>
            <p:cNvSpPr txBox="1"/>
            <p:nvPr/>
          </p:nvSpPr>
          <p:spPr>
            <a:xfrm>
              <a:off x="42283883" y="28053118"/>
              <a:ext cx="3752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336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63" name="TextBox 262"/>
            <p:cNvSpPr txBox="1"/>
            <p:nvPr/>
          </p:nvSpPr>
          <p:spPr>
            <a:xfrm>
              <a:off x="43046308" y="28054037"/>
              <a:ext cx="40141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342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43848346" y="28054037"/>
              <a:ext cx="37852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348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65" name="TextBox 264"/>
            <p:cNvSpPr txBox="1"/>
            <p:nvPr/>
          </p:nvSpPr>
          <p:spPr>
            <a:xfrm>
              <a:off x="44647672" y="28054037"/>
              <a:ext cx="369772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354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66" name="TextBox 265"/>
            <p:cNvSpPr txBox="1"/>
            <p:nvPr/>
          </p:nvSpPr>
          <p:spPr>
            <a:xfrm>
              <a:off x="45441155" y="28053118"/>
              <a:ext cx="3595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360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67" name="TextBox 266"/>
            <p:cNvSpPr txBox="1"/>
            <p:nvPr/>
          </p:nvSpPr>
          <p:spPr>
            <a:xfrm>
              <a:off x="46216220" y="28054037"/>
              <a:ext cx="37142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366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47010264" y="28054037"/>
              <a:ext cx="38359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372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69" name="TextBox 268"/>
            <p:cNvSpPr txBox="1"/>
            <p:nvPr/>
          </p:nvSpPr>
          <p:spPr>
            <a:xfrm>
              <a:off x="47809423" y="28054037"/>
              <a:ext cx="36524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3</a:t>
              </a:r>
              <a:r>
                <a:rPr lang="en-US" sz="1600" dirty="0" smtClean="0">
                  <a:latin typeface="Arial"/>
                  <a:cs typeface="Arial"/>
                </a:rPr>
                <a:t>78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70" name="TextBox 269"/>
            <p:cNvSpPr txBox="1"/>
            <p:nvPr/>
          </p:nvSpPr>
          <p:spPr>
            <a:xfrm>
              <a:off x="32821457" y="28054037"/>
              <a:ext cx="36632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264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71" name="TextBox 270"/>
            <p:cNvSpPr txBox="1"/>
            <p:nvPr/>
          </p:nvSpPr>
          <p:spPr>
            <a:xfrm>
              <a:off x="32046676" y="28054493"/>
              <a:ext cx="34505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258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72" name="TextBox 271"/>
            <p:cNvSpPr txBox="1"/>
            <p:nvPr/>
          </p:nvSpPr>
          <p:spPr>
            <a:xfrm>
              <a:off x="31220022" y="28054037"/>
              <a:ext cx="40862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252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0632369" y="28621604"/>
            <a:ext cx="9616142" cy="878282"/>
            <a:chOff x="30632369" y="28365037"/>
            <a:chExt cx="9616142" cy="878282"/>
          </a:xfrm>
        </p:grpSpPr>
        <p:pic>
          <p:nvPicPr>
            <p:cNvPr id="225" name="Picture 224" descr="MSLP_crossline_2lines_ws_20120806_0000.png"/>
            <p:cNvPicPr>
              <a:picLocks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" t="96660" r="305" b="909"/>
            <a:stretch/>
          </p:blipFill>
          <p:spPr>
            <a:xfrm>
              <a:off x="30632369" y="28676601"/>
              <a:ext cx="9616142" cy="320040"/>
            </a:xfrm>
            <a:prstGeom prst="rect">
              <a:avLst/>
            </a:prstGeom>
          </p:spPr>
        </p:pic>
        <p:sp>
          <p:nvSpPr>
            <p:cNvPr id="227" name="TextBox 226"/>
            <p:cNvSpPr txBox="1"/>
            <p:nvPr/>
          </p:nvSpPr>
          <p:spPr>
            <a:xfrm>
              <a:off x="32618882" y="28996640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40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28" name="TextBox 227"/>
            <p:cNvSpPr txBox="1"/>
            <p:nvPr/>
          </p:nvSpPr>
          <p:spPr>
            <a:xfrm>
              <a:off x="33699715" y="28996640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5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29" name="TextBox 228"/>
            <p:cNvSpPr txBox="1"/>
            <p:nvPr/>
          </p:nvSpPr>
          <p:spPr>
            <a:xfrm>
              <a:off x="34750777" y="28996640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30" name="TextBox 229"/>
            <p:cNvSpPr txBox="1"/>
            <p:nvPr/>
          </p:nvSpPr>
          <p:spPr>
            <a:xfrm>
              <a:off x="35815456" y="28996640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7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31" name="TextBox 230"/>
            <p:cNvSpPr txBox="1"/>
            <p:nvPr/>
          </p:nvSpPr>
          <p:spPr>
            <a:xfrm>
              <a:off x="36890850" y="28997098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80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32" name="TextBox 231"/>
            <p:cNvSpPr txBox="1"/>
            <p:nvPr/>
          </p:nvSpPr>
          <p:spPr>
            <a:xfrm>
              <a:off x="37969825" y="28997098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9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33" name="TextBox 232"/>
            <p:cNvSpPr txBox="1"/>
            <p:nvPr/>
          </p:nvSpPr>
          <p:spPr>
            <a:xfrm>
              <a:off x="38988064" y="28995264"/>
              <a:ext cx="36948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34" name="TextBox 233"/>
            <p:cNvSpPr txBox="1"/>
            <p:nvPr/>
          </p:nvSpPr>
          <p:spPr>
            <a:xfrm>
              <a:off x="30697435" y="28365037"/>
              <a:ext cx="370796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kern="1200" dirty="0" smtClean="0">
                  <a:latin typeface="Arial"/>
                  <a:cs typeface="Arial"/>
                </a:rPr>
                <a:t>300-hPa wind speed (m s</a:t>
              </a:r>
              <a:r>
                <a:rPr lang="en-US" sz="2000" b="1" kern="1200" baseline="30000" dirty="0" smtClean="0">
                  <a:latin typeface="Arial"/>
                  <a:cs typeface="Arial"/>
                </a:rPr>
                <a:t>−1</a:t>
              </a:r>
              <a:r>
                <a:rPr lang="en-US" sz="2000" b="1" kern="1200" dirty="0" smtClean="0">
                  <a:latin typeface="Arial"/>
                  <a:cs typeface="Arial"/>
                </a:rPr>
                <a:t>)</a:t>
              </a:r>
              <a:endParaRPr lang="en-US" sz="2000" b="1" kern="1200" dirty="0">
                <a:latin typeface="Arial"/>
                <a:cs typeface="Arial"/>
              </a:endParaRPr>
            </a:p>
          </p:txBody>
        </p:sp>
        <p:sp>
          <p:nvSpPr>
            <p:cNvPr id="274" name="TextBox 273"/>
            <p:cNvSpPr txBox="1"/>
            <p:nvPr/>
          </p:nvSpPr>
          <p:spPr>
            <a:xfrm>
              <a:off x="31561412" y="28996640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3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30613363" y="29647562"/>
            <a:ext cx="9827044" cy="883898"/>
            <a:chOff x="30613363" y="29647562"/>
            <a:chExt cx="9827044" cy="883898"/>
          </a:xfrm>
        </p:grpSpPr>
        <p:pic>
          <p:nvPicPr>
            <p:cNvPr id="14" name="Picture 13" descr="IVT_Russia_68.png"/>
            <p:cNvPicPr>
              <a:picLocks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" t="95446" r="405" b="2295"/>
            <a:stretch/>
          </p:blipFill>
          <p:spPr>
            <a:xfrm>
              <a:off x="30613363" y="29965199"/>
              <a:ext cx="9827044" cy="320040"/>
            </a:xfrm>
            <a:prstGeom prst="rect">
              <a:avLst/>
            </a:prstGeom>
          </p:spPr>
        </p:pic>
        <p:sp>
          <p:nvSpPr>
            <p:cNvPr id="246" name="TextBox 245"/>
            <p:cNvSpPr txBox="1"/>
            <p:nvPr/>
          </p:nvSpPr>
          <p:spPr>
            <a:xfrm>
              <a:off x="30642917" y="29647562"/>
              <a:ext cx="6504383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kern="1200" dirty="0" smtClean="0">
                  <a:latin typeface="Arial"/>
                  <a:cs typeface="Arial"/>
                </a:rPr>
                <a:t>Integrated vapor </a:t>
              </a:r>
              <a:r>
                <a:rPr lang="en-US" sz="2000" b="1" dirty="0">
                  <a:latin typeface="Arial"/>
                  <a:cs typeface="Arial"/>
                </a:rPr>
                <a:t>t</a:t>
              </a:r>
              <a:r>
                <a:rPr lang="en-US" sz="2000" b="1" kern="1200" dirty="0" smtClean="0">
                  <a:latin typeface="Arial"/>
                  <a:cs typeface="Arial"/>
                </a:rPr>
                <a:t>ransport (IVT) (kg m</a:t>
              </a:r>
              <a:r>
                <a:rPr lang="en-US" sz="2000" b="1" baseline="30000" dirty="0">
                  <a:latin typeface="Arial"/>
                  <a:cs typeface="Arial"/>
                </a:rPr>
                <a:t>−1</a:t>
              </a:r>
              <a:r>
                <a:rPr lang="en-US" sz="2000" b="1" kern="1200" dirty="0" smtClean="0">
                  <a:latin typeface="Arial"/>
                  <a:cs typeface="Arial"/>
                </a:rPr>
                <a:t> s</a:t>
              </a:r>
              <a:r>
                <a:rPr lang="en-US" sz="2000" b="1" kern="1200" baseline="30000" dirty="0" smtClean="0">
                  <a:latin typeface="Arial"/>
                  <a:cs typeface="Arial"/>
                </a:rPr>
                <a:t>−1</a:t>
              </a:r>
              <a:r>
                <a:rPr lang="en-US" sz="2000" b="1" kern="1200" dirty="0" smtClean="0">
                  <a:latin typeface="Arial"/>
                  <a:cs typeface="Arial"/>
                </a:rPr>
                <a:t>)</a:t>
              </a:r>
              <a:endParaRPr lang="en-US" sz="2000" b="1" kern="1200" dirty="0">
                <a:latin typeface="Arial"/>
                <a:cs typeface="Arial"/>
              </a:endParaRPr>
            </a:p>
          </p:txBody>
        </p:sp>
        <p:sp>
          <p:nvSpPr>
            <p:cNvPr id="275" name="TextBox 274"/>
            <p:cNvSpPr txBox="1"/>
            <p:nvPr/>
          </p:nvSpPr>
          <p:spPr>
            <a:xfrm>
              <a:off x="31144039" y="30282195"/>
              <a:ext cx="6085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31959314" y="30285239"/>
              <a:ext cx="6085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3</a:t>
              </a:r>
              <a:r>
                <a:rPr lang="en-US" sz="1600" dirty="0" smtClean="0">
                  <a:latin typeface="Arial"/>
                  <a:cs typeface="Arial"/>
                </a:rPr>
                <a:t>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77" name="TextBox 276"/>
            <p:cNvSpPr txBox="1"/>
            <p:nvPr/>
          </p:nvSpPr>
          <p:spPr>
            <a:xfrm>
              <a:off x="32767925" y="30280556"/>
              <a:ext cx="6085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400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78" name="TextBox 277"/>
            <p:cNvSpPr txBox="1"/>
            <p:nvPr/>
          </p:nvSpPr>
          <p:spPr>
            <a:xfrm>
              <a:off x="33597473" y="30280556"/>
              <a:ext cx="6085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5</a:t>
              </a:r>
              <a:r>
                <a:rPr lang="en-US" sz="1600" dirty="0" smtClean="0">
                  <a:latin typeface="Arial"/>
                  <a:cs typeface="Arial"/>
                </a:rPr>
                <a:t>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79" name="TextBox 278"/>
            <p:cNvSpPr txBox="1"/>
            <p:nvPr/>
          </p:nvSpPr>
          <p:spPr>
            <a:xfrm>
              <a:off x="34402693" y="30280556"/>
              <a:ext cx="6085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600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0" name="TextBox 279"/>
            <p:cNvSpPr txBox="1"/>
            <p:nvPr/>
          </p:nvSpPr>
          <p:spPr>
            <a:xfrm>
              <a:off x="35221867" y="30280556"/>
              <a:ext cx="6085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7</a:t>
              </a:r>
              <a:r>
                <a:rPr lang="en-US" sz="1600" dirty="0" smtClean="0">
                  <a:latin typeface="Arial"/>
                  <a:cs typeface="Arial"/>
                </a:rPr>
                <a:t>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1" name="TextBox 280"/>
            <p:cNvSpPr txBox="1"/>
            <p:nvPr/>
          </p:nvSpPr>
          <p:spPr>
            <a:xfrm>
              <a:off x="36041575" y="30282195"/>
              <a:ext cx="6085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800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2" name="TextBox 281"/>
            <p:cNvSpPr txBox="1"/>
            <p:nvPr/>
          </p:nvSpPr>
          <p:spPr>
            <a:xfrm>
              <a:off x="36856861" y="30280556"/>
              <a:ext cx="6085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1000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3" name="TextBox 282"/>
            <p:cNvSpPr txBox="1"/>
            <p:nvPr/>
          </p:nvSpPr>
          <p:spPr>
            <a:xfrm>
              <a:off x="37676763" y="30280556"/>
              <a:ext cx="6085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1200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4" name="TextBox 283"/>
            <p:cNvSpPr txBox="1"/>
            <p:nvPr/>
          </p:nvSpPr>
          <p:spPr>
            <a:xfrm>
              <a:off x="38492049" y="30282195"/>
              <a:ext cx="6085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1400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5" name="TextBox 284"/>
            <p:cNvSpPr txBox="1"/>
            <p:nvPr/>
          </p:nvSpPr>
          <p:spPr>
            <a:xfrm>
              <a:off x="39304970" y="30285239"/>
              <a:ext cx="6085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1600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41085543" y="29641266"/>
            <a:ext cx="7649057" cy="890194"/>
            <a:chOff x="41085543" y="29641266"/>
            <a:chExt cx="7649057" cy="890194"/>
          </a:xfrm>
        </p:grpSpPr>
        <p:pic>
          <p:nvPicPr>
            <p:cNvPr id="16" name="Picture 15" descr="925_aa_theta_grad_100km_65.png"/>
            <p:cNvPicPr>
              <a:picLocks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" t="95487" r="448" b="2275"/>
            <a:stretch/>
          </p:blipFill>
          <p:spPr>
            <a:xfrm>
              <a:off x="41085543" y="29955339"/>
              <a:ext cx="7649057" cy="320040"/>
            </a:xfrm>
            <a:prstGeom prst="rect">
              <a:avLst/>
            </a:prstGeom>
          </p:spPr>
        </p:pic>
        <p:sp>
          <p:nvSpPr>
            <p:cNvPr id="247" name="TextBox 246"/>
            <p:cNvSpPr txBox="1"/>
            <p:nvPr/>
          </p:nvSpPr>
          <p:spPr>
            <a:xfrm>
              <a:off x="41151089" y="29641266"/>
              <a:ext cx="7218646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kern="1200" dirty="0" smtClean="0">
                  <a:latin typeface="Arial"/>
                  <a:cs typeface="Arial"/>
                </a:rPr>
                <a:t>925-hPa area-averaged (100 km) </a:t>
              </a:r>
              <a:r>
                <a:rPr lang="en-US" sz="2000" b="1" kern="1200" dirty="0" err="1" smtClean="0">
                  <a:latin typeface="Arial"/>
                  <a:cs typeface="Arial"/>
                </a:rPr>
                <a:t>θ</a:t>
              </a:r>
              <a:r>
                <a:rPr lang="en-US" sz="2000" b="1" kern="1200" dirty="0" smtClean="0">
                  <a:latin typeface="Arial"/>
                  <a:cs typeface="Arial"/>
                </a:rPr>
                <a:t> gradient </a:t>
              </a:r>
              <a:r>
                <a:rPr lang="en-US" sz="2000" b="1" kern="1200" dirty="0" smtClean="0">
                  <a:latin typeface="Arial"/>
                  <a:cs typeface="Arial"/>
                </a:rPr>
                <a:t>[K (100 km)</a:t>
              </a:r>
              <a:r>
                <a:rPr lang="en-US" sz="2000" b="1" kern="1200" baseline="30000" dirty="0" smtClean="0">
                  <a:latin typeface="Arial"/>
                  <a:cs typeface="Arial"/>
                </a:rPr>
                <a:t>−1</a:t>
              </a:r>
              <a:r>
                <a:rPr lang="en-US" sz="2000" b="1" dirty="0" smtClean="0">
                  <a:latin typeface="Arial"/>
                  <a:cs typeface="Arial"/>
                </a:rPr>
                <a:t>]</a:t>
              </a:r>
              <a:endParaRPr lang="en-US" sz="2000" b="1" kern="1200" dirty="0">
                <a:latin typeface="Arial"/>
                <a:cs typeface="Arial"/>
              </a:endParaRPr>
            </a:p>
          </p:txBody>
        </p:sp>
        <p:sp>
          <p:nvSpPr>
            <p:cNvPr id="286" name="TextBox 285"/>
            <p:cNvSpPr txBox="1"/>
            <p:nvPr/>
          </p:nvSpPr>
          <p:spPr>
            <a:xfrm>
              <a:off x="42037754" y="30280556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87" name="TextBox 286"/>
            <p:cNvSpPr txBox="1"/>
            <p:nvPr/>
          </p:nvSpPr>
          <p:spPr>
            <a:xfrm>
              <a:off x="43123666" y="3028219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88" name="TextBox 287"/>
            <p:cNvSpPr txBox="1"/>
            <p:nvPr/>
          </p:nvSpPr>
          <p:spPr>
            <a:xfrm>
              <a:off x="44213532" y="30280556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89" name="TextBox 288"/>
            <p:cNvSpPr txBox="1"/>
            <p:nvPr/>
          </p:nvSpPr>
          <p:spPr>
            <a:xfrm>
              <a:off x="45307280" y="30280556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90" name="TextBox 289"/>
            <p:cNvSpPr txBox="1"/>
            <p:nvPr/>
          </p:nvSpPr>
          <p:spPr>
            <a:xfrm>
              <a:off x="46395281" y="30282195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7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91" name="TextBox 290"/>
            <p:cNvSpPr txBox="1"/>
            <p:nvPr/>
          </p:nvSpPr>
          <p:spPr>
            <a:xfrm>
              <a:off x="47482177" y="30285239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8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292" name="TextBox 291"/>
          <p:cNvSpPr txBox="1"/>
          <p:nvPr/>
        </p:nvSpPr>
        <p:spPr>
          <a:xfrm>
            <a:off x="30396499" y="30835523"/>
            <a:ext cx="1865642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"/>
                <a:cs typeface="Arial"/>
              </a:rPr>
              <a:t>Figure 4</a:t>
            </a:r>
            <a:r>
              <a:rPr lang="en-US" sz="2000" dirty="0">
                <a:latin typeface="Arial"/>
                <a:cs typeface="Arial"/>
              </a:rPr>
              <a:t>. </a:t>
            </a:r>
            <a:r>
              <a:rPr lang="en-US" sz="2000" dirty="0" smtClean="0">
                <a:latin typeface="Arial"/>
                <a:cs typeface="Arial"/>
              </a:rPr>
              <a:t>(</a:t>
            </a:r>
            <a:r>
              <a:rPr lang="en-US" sz="2000" i="1" dirty="0" smtClean="0">
                <a:latin typeface="Arial"/>
                <a:cs typeface="Arial"/>
              </a:rPr>
              <a:t>first row</a:t>
            </a:r>
            <a:r>
              <a:rPr lang="en-US" sz="2000" dirty="0" smtClean="0">
                <a:latin typeface="Arial"/>
                <a:cs typeface="Arial"/>
              </a:rPr>
              <a:t>) </a:t>
            </a:r>
            <a:r>
              <a:rPr lang="en-US" sz="2000" dirty="0">
                <a:latin typeface="Arial"/>
                <a:cs typeface="Arial"/>
              </a:rPr>
              <a:t>DT (2-PVU surface) θ (K, shaded), wind speed (black, every 10 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 starting at 30 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), and </a:t>
            </a:r>
            <a:r>
              <a:rPr lang="en-US" sz="2000" dirty="0" smtClean="0">
                <a:latin typeface="Arial"/>
                <a:cs typeface="Arial"/>
              </a:rPr>
              <a:t>winds </a:t>
            </a:r>
            <a:r>
              <a:rPr lang="en-US" sz="2000" dirty="0">
                <a:latin typeface="Arial"/>
                <a:cs typeface="Arial"/>
              </a:rPr>
              <a:t>(m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flags and barbs)</a:t>
            </a:r>
            <a:r>
              <a:rPr lang="en-US" sz="2000" dirty="0" smtClean="0">
                <a:latin typeface="Arial"/>
                <a:cs typeface="Arial"/>
              </a:rPr>
              <a:t>;</a:t>
            </a:r>
          </a:p>
          <a:p>
            <a:pPr algn="just">
              <a:lnSpc>
                <a:spcPct val="50000"/>
              </a:lnSpc>
            </a:pPr>
            <a:endParaRPr lang="en-US" sz="2000" dirty="0">
              <a:latin typeface="Arial"/>
              <a:cs typeface="Arial"/>
            </a:endParaRPr>
          </a:p>
          <a:p>
            <a:pPr algn="just"/>
            <a:r>
              <a:rPr lang="en-US" sz="2000" dirty="0" smtClean="0">
                <a:latin typeface="Arial"/>
                <a:cs typeface="Arial"/>
              </a:rPr>
              <a:t>(</a:t>
            </a:r>
            <a:r>
              <a:rPr lang="en-US" sz="2000" i="1" dirty="0" smtClean="0">
                <a:latin typeface="Arial"/>
                <a:cs typeface="Arial"/>
              </a:rPr>
              <a:t>second row</a:t>
            </a:r>
            <a:r>
              <a:rPr lang="en-US" sz="2000" dirty="0" smtClean="0">
                <a:latin typeface="Arial"/>
                <a:cs typeface="Arial"/>
              </a:rPr>
              <a:t>) </a:t>
            </a:r>
            <a:r>
              <a:rPr lang="en-US" sz="2000" dirty="0">
                <a:latin typeface="Arial"/>
                <a:cs typeface="Arial"/>
              </a:rPr>
              <a:t>300-hPa wind speed (m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shaded), PW (mm, shaded), 1000–500-hPa thickness (dam, dashed red and blue), and SLP (hPa, black</a:t>
            </a:r>
            <a:r>
              <a:rPr lang="en-US" sz="2000" dirty="0" smtClean="0">
                <a:latin typeface="Arial"/>
                <a:cs typeface="Arial"/>
              </a:rPr>
              <a:t>);                     </a:t>
            </a:r>
          </a:p>
          <a:p>
            <a:pPr algn="just">
              <a:lnSpc>
                <a:spcPct val="50000"/>
              </a:lnSpc>
            </a:pPr>
            <a:endParaRPr lang="en-US" sz="2000" dirty="0">
              <a:latin typeface="Arial"/>
              <a:cs typeface="Arial"/>
            </a:endParaRPr>
          </a:p>
          <a:p>
            <a:pPr algn="just"/>
            <a:r>
              <a:rPr lang="en-US" sz="2000" dirty="0" smtClean="0">
                <a:latin typeface="Arial"/>
                <a:cs typeface="Arial"/>
              </a:rPr>
              <a:t>(</a:t>
            </a:r>
            <a:r>
              <a:rPr lang="en-US" sz="2000" i="1" dirty="0" smtClean="0">
                <a:latin typeface="Arial"/>
                <a:cs typeface="Arial"/>
              </a:rPr>
              <a:t>third row</a:t>
            </a:r>
            <a:r>
              <a:rPr lang="en-US" sz="2000" dirty="0" smtClean="0">
                <a:latin typeface="Arial"/>
                <a:cs typeface="Arial"/>
              </a:rPr>
              <a:t>) IVT ( kg m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</a:t>
            </a:r>
            <a:r>
              <a:rPr lang="en-US" sz="2000" dirty="0" smtClean="0">
                <a:latin typeface="Arial"/>
                <a:cs typeface="Arial"/>
              </a:rPr>
              <a:t>shaded </a:t>
            </a:r>
            <a:r>
              <a:rPr lang="en-US" sz="2000" dirty="0">
                <a:latin typeface="Arial"/>
                <a:cs typeface="Arial"/>
              </a:rPr>
              <a:t>and </a:t>
            </a:r>
            <a:r>
              <a:rPr lang="en-US" sz="2000" dirty="0" smtClean="0">
                <a:latin typeface="Arial"/>
                <a:cs typeface="Arial"/>
              </a:rPr>
              <a:t>vectors), and 700-hPa geopotential height (dam, black)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and winds (</a:t>
            </a:r>
            <a:r>
              <a:rPr lang="en-US" sz="2000" dirty="0">
                <a:latin typeface="Arial"/>
                <a:cs typeface="Arial"/>
              </a:rPr>
              <a:t>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flags and barbs</a:t>
            </a:r>
            <a:r>
              <a:rPr lang="en-US" sz="2000" dirty="0" smtClean="0">
                <a:latin typeface="Arial"/>
                <a:cs typeface="Arial"/>
              </a:rPr>
              <a:t>);</a:t>
            </a:r>
          </a:p>
          <a:p>
            <a:pPr algn="just">
              <a:lnSpc>
                <a:spcPct val="50000"/>
              </a:lnSpc>
            </a:pPr>
            <a:endParaRPr lang="en-US" sz="2000" dirty="0" smtClean="0">
              <a:latin typeface="Arial"/>
              <a:cs typeface="Arial"/>
            </a:endParaRPr>
          </a:p>
          <a:p>
            <a:pPr algn="just"/>
            <a:r>
              <a:rPr lang="en-US" sz="2000" dirty="0" smtClean="0">
                <a:latin typeface="Arial"/>
                <a:cs typeface="Arial"/>
              </a:rPr>
              <a:t>(</a:t>
            </a:r>
            <a:r>
              <a:rPr lang="en-US" sz="2000" i="1" dirty="0" smtClean="0">
                <a:latin typeface="Arial"/>
                <a:cs typeface="Arial"/>
              </a:rPr>
              <a:t>fourth row</a:t>
            </a:r>
            <a:r>
              <a:rPr lang="en-US" sz="2000" dirty="0" smtClean="0">
                <a:latin typeface="Arial"/>
                <a:cs typeface="Arial"/>
              </a:rPr>
              <a:t>) 925-hPa area-averaged (100 km) </a:t>
            </a:r>
            <a:r>
              <a:rPr lang="en-US" sz="2000" dirty="0" err="1" smtClean="0">
                <a:latin typeface="Arial"/>
                <a:cs typeface="Arial"/>
              </a:rPr>
              <a:t>θ</a:t>
            </a:r>
            <a:r>
              <a:rPr lang="en-US" sz="2000" dirty="0" smtClean="0">
                <a:latin typeface="Arial"/>
                <a:cs typeface="Arial"/>
              </a:rPr>
              <a:t> gradient </a:t>
            </a:r>
            <a:r>
              <a:rPr lang="en-US" sz="2000" dirty="0" smtClean="0">
                <a:latin typeface="Arial"/>
                <a:cs typeface="Arial"/>
              </a:rPr>
              <a:t>[K (100 km)</a:t>
            </a:r>
            <a:r>
              <a:rPr lang="en-US" sz="2000" baseline="30000" dirty="0">
                <a:latin typeface="Arial"/>
                <a:cs typeface="Arial"/>
              </a:rPr>
              <a:t> −</a:t>
            </a:r>
            <a:r>
              <a:rPr lang="en-US" sz="2000" baseline="30000" dirty="0" smtClean="0">
                <a:latin typeface="Arial"/>
                <a:cs typeface="Arial"/>
              </a:rPr>
              <a:t>1</a:t>
            </a:r>
            <a:r>
              <a:rPr lang="en-US" sz="2000" dirty="0" smtClean="0">
                <a:latin typeface="Arial"/>
                <a:cs typeface="Arial"/>
              </a:rPr>
              <a:t>, shaded ], θ (°C</a:t>
            </a:r>
            <a:r>
              <a:rPr lang="en-US" sz="2000" dirty="0">
                <a:latin typeface="Arial"/>
                <a:cs typeface="Arial"/>
              </a:rPr>
              <a:t>,</a:t>
            </a:r>
            <a:r>
              <a:rPr lang="en-US" sz="2000" dirty="0" smtClean="0">
                <a:latin typeface="Arial"/>
                <a:cs typeface="Arial"/>
              </a:rPr>
              <a:t> blue), </a:t>
            </a:r>
            <a:r>
              <a:rPr lang="en-US" sz="2000" dirty="0">
                <a:latin typeface="Arial"/>
                <a:cs typeface="Arial"/>
              </a:rPr>
              <a:t>geopotential height (</a:t>
            </a:r>
            <a:r>
              <a:rPr lang="en-US" sz="2000" dirty="0" smtClean="0">
                <a:latin typeface="Arial"/>
                <a:cs typeface="Arial"/>
              </a:rPr>
              <a:t>dam, </a:t>
            </a:r>
            <a:r>
              <a:rPr lang="en-US" sz="2000" dirty="0">
                <a:latin typeface="Arial"/>
                <a:cs typeface="Arial"/>
              </a:rPr>
              <a:t>black</a:t>
            </a:r>
            <a:r>
              <a:rPr lang="en-US" sz="2000" dirty="0" smtClean="0">
                <a:latin typeface="Arial"/>
                <a:cs typeface="Arial"/>
              </a:rPr>
              <a:t>), </a:t>
            </a:r>
            <a:r>
              <a:rPr lang="en-US" sz="2000" dirty="0">
                <a:latin typeface="Arial"/>
                <a:cs typeface="Arial"/>
              </a:rPr>
              <a:t>and </a:t>
            </a:r>
            <a:r>
              <a:rPr lang="en-US" sz="2000" dirty="0" smtClean="0">
                <a:latin typeface="Arial"/>
                <a:cs typeface="Arial"/>
              </a:rPr>
              <a:t>winds </a:t>
            </a:r>
            <a:r>
              <a:rPr lang="en-US" sz="2000" dirty="0">
                <a:latin typeface="Arial"/>
                <a:cs typeface="Arial"/>
              </a:rPr>
              <a:t>(m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flags and barbs</a:t>
            </a:r>
            <a:r>
              <a:rPr lang="en-US" sz="2000" dirty="0" smtClean="0">
                <a:latin typeface="Arial"/>
                <a:cs typeface="Arial"/>
              </a:rPr>
              <a:t>)</a:t>
            </a:r>
          </a:p>
        </p:txBody>
      </p:sp>
      <p:sp>
        <p:nvSpPr>
          <p:cNvPr id="887" name="TextBox 886"/>
          <p:cNvSpPr txBox="1"/>
          <p:nvPr/>
        </p:nvSpPr>
        <p:spPr>
          <a:xfrm>
            <a:off x="15219552" y="15997091"/>
            <a:ext cx="14805461" cy="646331"/>
          </a:xfrm>
          <a:prstGeom prst="rect">
            <a:avLst/>
          </a:prstGeom>
          <a:solidFill>
            <a:srgbClr val="000090"/>
          </a:solidFill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lang="en-US" sz="3600" b="1" dirty="0" smtClean="0">
                <a:solidFill>
                  <a:srgbClr val="FFFFFF"/>
                </a:solidFill>
                <a:latin typeface="Arial"/>
                <a:cs typeface="Arial"/>
              </a:rPr>
              <a:t>) Interactions between Arctic Cyclones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88" name="Rectangle 887"/>
          <p:cNvSpPr/>
          <p:nvPr/>
        </p:nvSpPr>
        <p:spPr>
          <a:xfrm>
            <a:off x="15219553" y="15970475"/>
            <a:ext cx="14805461" cy="9125712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9" name="TextBox 888"/>
          <p:cNvSpPr txBox="1"/>
          <p:nvPr/>
        </p:nvSpPr>
        <p:spPr>
          <a:xfrm>
            <a:off x="15510612" y="24633188"/>
            <a:ext cx="13490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"/>
                <a:cs typeface="Arial"/>
              </a:rPr>
              <a:t>Figure </a:t>
            </a:r>
            <a:r>
              <a:rPr lang="en-US" sz="2000" b="1" dirty="0" smtClean="0">
                <a:latin typeface="Arial"/>
                <a:cs typeface="Arial"/>
              </a:rPr>
              <a:t>5</a:t>
            </a:r>
            <a:r>
              <a:rPr lang="en-US" sz="2000" dirty="0" smtClean="0">
                <a:latin typeface="Arial"/>
                <a:cs typeface="Arial"/>
              </a:rPr>
              <a:t>. SLP (hPa, black), 10-m winds (m s</a:t>
            </a:r>
            <a:r>
              <a:rPr lang="en-US" sz="2000" baseline="30000" dirty="0" smtClean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, flags and barbs), and standardized SLP anomalies (</a:t>
            </a:r>
            <a:r>
              <a:rPr lang="en-US" sz="2000" dirty="0" err="1" smtClean="0">
                <a:latin typeface="Arial"/>
                <a:cs typeface="Arial"/>
              </a:rPr>
              <a:t>σ</a:t>
            </a:r>
            <a:r>
              <a:rPr lang="en-US" sz="2000" dirty="0">
                <a:latin typeface="Arial"/>
                <a:cs typeface="Arial"/>
              </a:rPr>
              <a:t>,</a:t>
            </a:r>
            <a:r>
              <a:rPr lang="en-US" sz="2000" dirty="0" smtClean="0">
                <a:latin typeface="Arial"/>
                <a:cs typeface="Arial"/>
              </a:rPr>
              <a:t> shaded)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29140855" y="16731216"/>
            <a:ext cx="775723" cy="7890413"/>
            <a:chOff x="29189884" y="16691339"/>
            <a:chExt cx="775723" cy="7890413"/>
          </a:xfrm>
        </p:grpSpPr>
        <p:pic>
          <p:nvPicPr>
            <p:cNvPr id="194" name="Picture 193" descr="300Z_stndanom_35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" t="95235" r="422" b="2433"/>
            <a:stretch/>
          </p:blipFill>
          <p:spPr>
            <a:xfrm rot="16200000">
              <a:off x="25372693" y="20508530"/>
              <a:ext cx="7890413" cy="256032"/>
            </a:xfrm>
            <a:prstGeom prst="rect">
              <a:avLst/>
            </a:prstGeom>
          </p:spPr>
        </p:pic>
        <p:sp>
          <p:nvSpPr>
            <p:cNvPr id="195" name="TextBox 194"/>
            <p:cNvSpPr txBox="1"/>
            <p:nvPr/>
          </p:nvSpPr>
          <p:spPr>
            <a:xfrm>
              <a:off x="29527117" y="24026908"/>
              <a:ext cx="3381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29527117" y="23593951"/>
              <a:ext cx="3381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29527117" y="23146499"/>
              <a:ext cx="3381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29527384" y="22706893"/>
              <a:ext cx="3381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29527384" y="22258363"/>
              <a:ext cx="3381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29527117" y="21813254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1" name="TextBox 200"/>
            <p:cNvSpPr txBox="1"/>
            <p:nvPr/>
          </p:nvSpPr>
          <p:spPr>
            <a:xfrm>
              <a:off x="29527384" y="21378588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29527117" y="20953334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-0.5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29527117" y="20509444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29527117" y="20077768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29527384" y="19637960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29527384" y="19192934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1</a:t>
              </a:r>
              <a:r>
                <a:rPr lang="en-US" sz="1600" dirty="0" smtClean="0">
                  <a:latin typeface="Arial"/>
                  <a:cs typeface="Arial"/>
                </a:rPr>
                <a:t>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29527384" y="18771399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29527384" y="18326373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3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29527384" y="17896094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10" name="TextBox 209"/>
            <p:cNvSpPr txBox="1"/>
            <p:nvPr/>
          </p:nvSpPr>
          <p:spPr>
            <a:xfrm>
              <a:off x="29527384" y="17466558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11" name="TextBox 210"/>
            <p:cNvSpPr txBox="1"/>
            <p:nvPr/>
          </p:nvSpPr>
          <p:spPr>
            <a:xfrm>
              <a:off x="29527384" y="17014173"/>
              <a:ext cx="438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5510612" y="16747741"/>
            <a:ext cx="13315529" cy="7876999"/>
            <a:chOff x="15510612" y="16707864"/>
            <a:chExt cx="13315529" cy="7876999"/>
          </a:xfrm>
        </p:grpSpPr>
        <p:pic>
          <p:nvPicPr>
            <p:cNvPr id="97" name="Picture 96" descr="slp_stndanom_22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0612" y="16709557"/>
              <a:ext cx="4430603" cy="393192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98" name="Picture 97" descr="slp_stndanom_26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51441" y="16709557"/>
              <a:ext cx="4430602" cy="393192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99" name="Picture 98" descr="slp_stndanom_30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95538" y="16709557"/>
              <a:ext cx="4430603" cy="393192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100" name="Picture 99" descr="slp_stndanom_34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0612" y="20649833"/>
              <a:ext cx="4430602" cy="393192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102" name="Picture 101" descr="slp_stndanom_38.pn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58056" y="20650711"/>
              <a:ext cx="4430602" cy="393192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103" name="Picture 102" descr="slp_stndanom_42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95008" y="20652943"/>
              <a:ext cx="4430602" cy="393192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298" name="TextBox 297"/>
            <p:cNvSpPr txBox="1"/>
            <p:nvPr/>
          </p:nvSpPr>
          <p:spPr>
            <a:xfrm>
              <a:off x="15510612" y="16709635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(a) 1200 UTC 2 Jun 2018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299" name="TextBox 298"/>
            <p:cNvSpPr txBox="1"/>
            <p:nvPr/>
          </p:nvSpPr>
          <p:spPr>
            <a:xfrm>
              <a:off x="19948984" y="16709635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(b) 1200 UTC </a:t>
              </a:r>
              <a:r>
                <a:rPr lang="en-US" sz="1800" dirty="0">
                  <a:latin typeface="Arial"/>
                  <a:cs typeface="Arial"/>
                </a:rPr>
                <a:t>3</a:t>
              </a:r>
              <a:r>
                <a:rPr lang="en-US" sz="1800" dirty="0" smtClean="0">
                  <a:latin typeface="Arial"/>
                  <a:cs typeface="Arial"/>
                </a:rPr>
                <a:t> Jun 2018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300" name="TextBox 299"/>
            <p:cNvSpPr txBox="1"/>
            <p:nvPr/>
          </p:nvSpPr>
          <p:spPr>
            <a:xfrm>
              <a:off x="24388658" y="16707864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(c) 1200 UTC 4 Jun 2018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301" name="TextBox 300"/>
            <p:cNvSpPr txBox="1"/>
            <p:nvPr/>
          </p:nvSpPr>
          <p:spPr>
            <a:xfrm>
              <a:off x="15510612" y="20646998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(d) 1200 UTC </a:t>
              </a:r>
              <a:r>
                <a:rPr lang="en-US" sz="1800" dirty="0">
                  <a:latin typeface="Arial"/>
                  <a:cs typeface="Arial"/>
                </a:rPr>
                <a:t>5</a:t>
              </a:r>
              <a:r>
                <a:rPr lang="en-US" sz="1800" dirty="0" smtClean="0">
                  <a:latin typeface="Arial"/>
                  <a:cs typeface="Arial"/>
                </a:rPr>
                <a:t> Jun 2018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302" name="TextBox 301"/>
            <p:cNvSpPr txBox="1"/>
            <p:nvPr/>
          </p:nvSpPr>
          <p:spPr>
            <a:xfrm>
              <a:off x="19948531" y="20647210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(e) 1200 UTC 6 Jun 2018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303" name="TextBox 302"/>
            <p:cNvSpPr txBox="1"/>
            <p:nvPr/>
          </p:nvSpPr>
          <p:spPr>
            <a:xfrm>
              <a:off x="24395538" y="20648756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(f) 1200 UTC </a:t>
              </a:r>
              <a:r>
                <a:rPr lang="en-US" sz="1800" dirty="0">
                  <a:latin typeface="Arial"/>
                  <a:cs typeface="Arial"/>
                </a:rPr>
                <a:t>7</a:t>
              </a:r>
              <a:r>
                <a:rPr lang="en-US" sz="1800" dirty="0" smtClean="0">
                  <a:latin typeface="Arial"/>
                  <a:cs typeface="Arial"/>
                </a:rPr>
                <a:t> Jun 2018 </a:t>
              </a:r>
              <a:endParaRPr lang="en-US" sz="1800" dirty="0">
                <a:latin typeface="Arial"/>
                <a:cs typeface="Arial"/>
              </a:endParaRPr>
            </a:p>
          </p:txBody>
        </p:sp>
      </p:grpSp>
      <p:sp>
        <p:nvSpPr>
          <p:cNvPr id="309" name="TextBox 308"/>
          <p:cNvSpPr txBox="1"/>
          <p:nvPr/>
        </p:nvSpPr>
        <p:spPr>
          <a:xfrm>
            <a:off x="30672378" y="21209311"/>
            <a:ext cx="431597" cy="4154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2400" dirty="0" smtClean="0">
                <a:latin typeface="Arial"/>
                <a:cs typeface="Arial"/>
              </a:rPr>
              <a:t>(d)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318" name="TextBox 317"/>
          <p:cNvSpPr txBox="1"/>
          <p:nvPr/>
        </p:nvSpPr>
        <p:spPr>
          <a:xfrm>
            <a:off x="36891692" y="4198156"/>
            <a:ext cx="57362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Arial"/>
                <a:cs typeface="Arial"/>
              </a:rPr>
              <a:t>1200 UTC 3 June 2018             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en-US" sz="2800" i="1" dirty="0" smtClean="0">
                <a:solidFill>
                  <a:srgbClr val="000000"/>
                </a:solidFill>
                <a:latin typeface="Arial"/>
                <a:cs typeface="Arial"/>
              </a:rPr>
              <a:t>AC1 rapidly strengthens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)</a:t>
            </a:r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19" name="TextBox 318"/>
          <p:cNvSpPr txBox="1"/>
          <p:nvPr/>
        </p:nvSpPr>
        <p:spPr>
          <a:xfrm>
            <a:off x="43096743" y="4220274"/>
            <a:ext cx="57362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Arial"/>
                <a:cs typeface="Arial"/>
              </a:rPr>
              <a:t>0000 UTC 7 June 2018             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lang="en-US" sz="2800" i="1" dirty="0" smtClean="0">
                <a:solidFill>
                  <a:srgbClr val="000000"/>
                </a:solidFill>
                <a:latin typeface="Arial"/>
                <a:cs typeface="Arial"/>
              </a:rPr>
              <a:t>AC2 rapidly strengthens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)</a:t>
            </a:r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25" name="TextBox 324"/>
          <p:cNvSpPr txBox="1"/>
          <p:nvPr/>
        </p:nvSpPr>
        <p:spPr>
          <a:xfrm>
            <a:off x="15224573" y="25939951"/>
            <a:ext cx="14800441" cy="6886496"/>
          </a:xfrm>
          <a:prstGeom prst="rect">
            <a:avLst/>
          </a:prstGeom>
          <a:noFill/>
          <a:ln w="38100">
            <a:noFill/>
          </a:ln>
        </p:spPr>
        <p:txBody>
          <a:bodyPr wrap="square" lIns="83814" tIns="41907" rIns="83814" bIns="41907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600" dirty="0">
                <a:latin typeface="Arial"/>
                <a:cs typeface="Arial"/>
              </a:rPr>
              <a:t>Remnants of TS Alberto are absorbed into the cyclonic/frontal region of CL over southern Canada (Fig. 1a</a:t>
            </a:r>
            <a:r>
              <a:rPr lang="en-US" sz="2600" dirty="0" smtClean="0">
                <a:latin typeface="Arial"/>
                <a:cs typeface="Arial"/>
              </a:rPr>
              <a:t>)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latin typeface="Arial"/>
                <a:cs typeface="Arial"/>
              </a:rPr>
              <a:t>CL moves northeastward, weakens over the Davis Strait, and redevelops as a lee cyclone (AC2) east of Greenland (Figs. </a:t>
            </a:r>
            <a:r>
              <a:rPr lang="en-US" sz="2600" dirty="0" smtClean="0">
                <a:latin typeface="Arial"/>
                <a:cs typeface="Arial"/>
              </a:rPr>
              <a:t>1a,b</a:t>
            </a:r>
            <a:r>
              <a:rPr lang="en-US" sz="2600" dirty="0">
                <a:latin typeface="Arial"/>
                <a:cs typeface="Arial"/>
              </a:rPr>
              <a:t>, 2</a:t>
            </a:r>
            <a:r>
              <a:rPr lang="en-US" sz="2600" dirty="0" smtClean="0">
                <a:latin typeface="Arial"/>
                <a:cs typeface="Arial"/>
              </a:rPr>
              <a:t>)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latin typeface="Arial"/>
                <a:cs typeface="Arial"/>
              </a:rPr>
              <a:t>Successive deep troughs over Eurasia in early June that form in response to cyclonic wave breaking foster development of AC1 and AC2 (Figs. 3b,c,d)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latin typeface="Arial"/>
                <a:cs typeface="Arial"/>
              </a:rPr>
              <a:t>AC1 forms near the Caspian Sea along a trailing cold front, moves northeastward, deepens, and reaches the Kara Sea (Figs. 4b,c, 5c</a:t>
            </a:r>
            <a:r>
              <a:rPr lang="en-US" sz="2600" dirty="0" smtClean="0">
                <a:latin typeface="Arial"/>
                <a:cs typeface="Arial"/>
              </a:rPr>
              <a:t>)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latin typeface="Arial"/>
                <a:cs typeface="Arial"/>
              </a:rPr>
              <a:t>AC2 intensifies as an ordinary baroclinic cyclone over northwestern Europe in conjunction with a strong jet stream (Figs. 4e,f</a:t>
            </a:r>
            <a:r>
              <a:rPr lang="en-US" sz="2600" dirty="0" smtClean="0">
                <a:latin typeface="Arial"/>
                <a:cs typeface="Arial"/>
              </a:rPr>
              <a:t>)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latin typeface="Arial"/>
                <a:cs typeface="Arial"/>
              </a:rPr>
              <a:t>TPVs embedded within deep troughs likely contribute to rapid deepening of AC1 and AC2 in the left exit region of a jet streak (Figs. 4e,f and Figs. 4i,j) </a:t>
            </a:r>
            <a:endParaRPr lang="en-US" sz="2600" dirty="0" smtClean="0">
              <a:latin typeface="Arial"/>
              <a:cs typeface="Arial"/>
            </a:endParaRP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>
              <a:latin typeface="Arial"/>
              <a:cs typeface="Arial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latin typeface="Arial"/>
                <a:cs typeface="Arial"/>
              </a:rPr>
              <a:t>AC2 interacts and merges with </a:t>
            </a:r>
            <a:r>
              <a:rPr lang="en-US" sz="2600" dirty="0" smtClean="0">
                <a:latin typeface="Arial"/>
                <a:cs typeface="Arial"/>
              </a:rPr>
              <a:t>AC1 and </a:t>
            </a:r>
            <a:r>
              <a:rPr lang="en-US" sz="2600" dirty="0">
                <a:latin typeface="Arial"/>
                <a:cs typeface="Arial"/>
              </a:rPr>
              <a:t>becomes the dominant </a:t>
            </a:r>
            <a:r>
              <a:rPr lang="en-US" sz="2600" dirty="0" smtClean="0">
                <a:latin typeface="Arial"/>
                <a:cs typeface="Arial"/>
              </a:rPr>
              <a:t>cyclone, with a peak intensity of 962 hPa and </a:t>
            </a:r>
            <a:r>
              <a:rPr lang="en-US" sz="2600" dirty="0">
                <a:latin typeface="Arial"/>
                <a:cs typeface="Arial"/>
              </a:rPr>
              <a:t>a standardized </a:t>
            </a:r>
            <a:r>
              <a:rPr lang="en-US" sz="2600" dirty="0" smtClean="0">
                <a:latin typeface="Arial"/>
                <a:cs typeface="Arial"/>
              </a:rPr>
              <a:t>SLP anomaly </a:t>
            </a:r>
            <a:r>
              <a:rPr lang="en-US" sz="2600" dirty="0">
                <a:latin typeface="Arial"/>
                <a:cs typeface="Arial"/>
              </a:rPr>
              <a:t>of &lt; </a:t>
            </a:r>
            <a:r>
              <a:rPr lang="en-US" sz="2600" dirty="0" smtClean="0">
                <a:latin typeface="Arial"/>
                <a:cs typeface="Arial"/>
              </a:rPr>
              <a:t>−6 </a:t>
            </a:r>
            <a:r>
              <a:rPr lang="en-US" sz="2600" dirty="0" err="1" smtClean="0">
                <a:latin typeface="Arial"/>
                <a:cs typeface="Arial"/>
              </a:rPr>
              <a:t>σ</a:t>
            </a:r>
            <a:r>
              <a:rPr lang="en-US" sz="2600" dirty="0" smtClean="0">
                <a:latin typeface="Arial"/>
                <a:cs typeface="Arial"/>
              </a:rPr>
              <a:t> </a:t>
            </a:r>
            <a:r>
              <a:rPr lang="en-US" sz="2600" dirty="0">
                <a:latin typeface="Arial"/>
                <a:cs typeface="Arial"/>
              </a:rPr>
              <a:t>(Fig. 5f</a:t>
            </a:r>
            <a:r>
              <a:rPr lang="en-US" sz="2600" dirty="0" smtClean="0">
                <a:latin typeface="Arial"/>
                <a:cs typeface="Arial"/>
              </a:rPr>
              <a:t>)</a:t>
            </a:r>
            <a:endParaRPr lang="en-US" sz="2600" dirty="0">
              <a:latin typeface="Arial"/>
              <a:cs typeface="Arial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15513787" y="4343065"/>
            <a:ext cx="12877955" cy="10615112"/>
            <a:chOff x="15513787" y="4343065"/>
            <a:chExt cx="12877955" cy="10615112"/>
          </a:xfrm>
        </p:grpSpPr>
        <p:pic>
          <p:nvPicPr>
            <p:cNvPr id="28" name="Picture 27" descr="300Z_stndanom_20180603_0000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0073" y="4343065"/>
              <a:ext cx="6431040" cy="530352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27" name="Picture 26" descr="300Z_stndanom_20180601_0000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6962" y="4343065"/>
              <a:ext cx="6431040" cy="530352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882" name="TextBox 881"/>
            <p:cNvSpPr txBox="1"/>
            <p:nvPr/>
          </p:nvSpPr>
          <p:spPr>
            <a:xfrm>
              <a:off x="15516779" y="4344136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(a) 0000 UTC 1 Jun 2018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883" name="TextBox 882"/>
            <p:cNvSpPr txBox="1"/>
            <p:nvPr/>
          </p:nvSpPr>
          <p:spPr>
            <a:xfrm>
              <a:off x="21955537" y="4343065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(b) 0000 UTC 3 Jun 2018 </a:t>
              </a:r>
              <a:endParaRPr lang="en-US" sz="1800" dirty="0">
                <a:latin typeface="Arial"/>
                <a:cs typeface="Arial"/>
              </a:endParaRPr>
            </a:p>
          </p:txBody>
        </p:sp>
        <p:pic>
          <p:nvPicPr>
            <p:cNvPr id="30" name="Picture 29" descr="300Z_stndanom_20180605_0000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6962" y="9654657"/>
              <a:ext cx="6431040" cy="530352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884" name="TextBox 883"/>
            <p:cNvSpPr txBox="1"/>
            <p:nvPr/>
          </p:nvSpPr>
          <p:spPr>
            <a:xfrm>
              <a:off x="15513787" y="9651482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(c) 0000 UTC </a:t>
              </a:r>
              <a:r>
                <a:rPr lang="en-US" sz="1800" dirty="0">
                  <a:latin typeface="Arial"/>
                  <a:cs typeface="Arial"/>
                </a:rPr>
                <a:t>5</a:t>
              </a:r>
              <a:r>
                <a:rPr lang="en-US" sz="1800" dirty="0" smtClean="0">
                  <a:latin typeface="Arial"/>
                  <a:cs typeface="Arial"/>
                </a:rPr>
                <a:t> Jun 2018 </a:t>
              </a:r>
              <a:endParaRPr lang="en-US" sz="1800" dirty="0">
                <a:latin typeface="Arial"/>
                <a:cs typeface="Arial"/>
              </a:endParaRPr>
            </a:p>
          </p:txBody>
        </p:sp>
        <p:pic>
          <p:nvPicPr>
            <p:cNvPr id="33" name="Picture 32" descr="300Z_stndanom_20180607_0000.pn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60702" y="9653956"/>
              <a:ext cx="6431040" cy="530352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885" name="TextBox 884"/>
            <p:cNvSpPr txBox="1"/>
            <p:nvPr/>
          </p:nvSpPr>
          <p:spPr>
            <a:xfrm>
              <a:off x="21955537" y="9651155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(d) 0000 UTC 7 Jun 2018 </a:t>
              </a:r>
              <a:endParaRPr lang="en-US" sz="1800" dirty="0">
                <a:latin typeface="Arial"/>
                <a:cs typeface="Arial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30646446" y="5240794"/>
            <a:ext cx="5711297" cy="21985814"/>
            <a:chOff x="30623868" y="5240794"/>
            <a:chExt cx="5711297" cy="21985814"/>
          </a:xfrm>
        </p:grpSpPr>
        <p:pic>
          <p:nvPicPr>
            <p:cNvPr id="34" name="Picture 33" descr="DT_theta_Russia_20180602_1200.pn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25097" y="5240794"/>
              <a:ext cx="5708322" cy="54864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06" name="TextBox 305"/>
            <p:cNvSpPr txBox="1"/>
            <p:nvPr/>
          </p:nvSpPr>
          <p:spPr>
            <a:xfrm>
              <a:off x="30625832" y="5243201"/>
              <a:ext cx="431597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2400" dirty="0" smtClean="0">
                  <a:latin typeface="Arial"/>
                  <a:cs typeface="Arial"/>
                </a:rPr>
                <a:t>(a)</a:t>
              </a:r>
              <a:endParaRPr lang="en-US" sz="2400" dirty="0">
                <a:latin typeface="Arial"/>
                <a:cs typeface="Arial"/>
              </a:endParaRPr>
            </a:p>
          </p:txBody>
        </p:sp>
        <p:pic>
          <p:nvPicPr>
            <p:cNvPr id="37" name="Picture 36" descr="slp_track_Russia_12.pn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24956" y="10741144"/>
              <a:ext cx="5708822" cy="54864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07" name="TextBox 306"/>
            <p:cNvSpPr txBox="1"/>
            <p:nvPr/>
          </p:nvSpPr>
          <p:spPr>
            <a:xfrm>
              <a:off x="30627540" y="10739372"/>
              <a:ext cx="431597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2400" dirty="0" smtClean="0">
                  <a:latin typeface="Arial"/>
                  <a:cs typeface="Arial"/>
                </a:rPr>
                <a:t>(b)</a:t>
              </a:r>
              <a:endParaRPr lang="en-US" sz="2400" dirty="0">
                <a:latin typeface="Arial"/>
                <a:cs typeface="Arial"/>
              </a:endParaRPr>
            </a:p>
          </p:txBody>
        </p:sp>
        <p:pic>
          <p:nvPicPr>
            <p:cNvPr id="42" name="Picture 41" descr="IVT_Russia_20180602_1200.png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25020" y="16239495"/>
              <a:ext cx="5708822" cy="54864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08" name="TextBox 307"/>
            <p:cNvSpPr txBox="1"/>
            <p:nvPr/>
          </p:nvSpPr>
          <p:spPr>
            <a:xfrm>
              <a:off x="30623868" y="16235675"/>
              <a:ext cx="431597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2400" dirty="0" smtClean="0">
                  <a:latin typeface="Arial"/>
                  <a:cs typeface="Arial"/>
                </a:rPr>
                <a:t>(c)</a:t>
              </a:r>
              <a:endParaRPr lang="en-US" sz="2400" dirty="0">
                <a:latin typeface="Arial"/>
                <a:cs typeface="Arial"/>
              </a:endParaRPr>
            </a:p>
          </p:txBody>
        </p:sp>
        <p:pic>
          <p:nvPicPr>
            <p:cNvPr id="45" name="Picture 44" descr="925_aa_theta_grad_100km_20180602_1200.png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26343" y="21740208"/>
              <a:ext cx="5708822" cy="54864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44" name="TextBox 343"/>
            <p:cNvSpPr txBox="1"/>
            <p:nvPr/>
          </p:nvSpPr>
          <p:spPr>
            <a:xfrm>
              <a:off x="30624292" y="21735425"/>
              <a:ext cx="431597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2400" dirty="0" smtClean="0">
                  <a:latin typeface="Arial"/>
                  <a:cs typeface="Arial"/>
                </a:rPr>
                <a:t>(d)</a:t>
              </a:r>
              <a:endParaRPr lang="en-US" sz="2400" dirty="0">
                <a:latin typeface="Arial"/>
                <a:cs typeface="Arial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36897553" y="5241912"/>
            <a:ext cx="5712956" cy="21988896"/>
            <a:chOff x="36874975" y="5241912"/>
            <a:chExt cx="5712956" cy="21988896"/>
          </a:xfrm>
        </p:grpSpPr>
        <p:pic>
          <p:nvPicPr>
            <p:cNvPr id="35" name="Picture 34" descr="DT_theta_Russia_20180603_1200.png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76434" y="5243486"/>
              <a:ext cx="5708322" cy="54864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10" name="TextBox 309"/>
            <p:cNvSpPr txBox="1"/>
            <p:nvPr/>
          </p:nvSpPr>
          <p:spPr>
            <a:xfrm>
              <a:off x="36876011" y="5241912"/>
              <a:ext cx="431597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2400" dirty="0" smtClean="0">
                  <a:latin typeface="Arial"/>
                  <a:cs typeface="Arial"/>
                </a:rPr>
                <a:t>(e)</a:t>
              </a:r>
              <a:endParaRPr lang="en-US" sz="2400" dirty="0">
                <a:latin typeface="Arial"/>
                <a:cs typeface="Arial"/>
              </a:endParaRPr>
            </a:p>
          </p:txBody>
        </p:sp>
        <p:pic>
          <p:nvPicPr>
            <p:cNvPr id="39" name="Picture 38" descr="slp_track_Russia_20.png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77668" y="10745761"/>
              <a:ext cx="5708822" cy="54864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11" name="TextBox 310"/>
            <p:cNvSpPr txBox="1"/>
            <p:nvPr/>
          </p:nvSpPr>
          <p:spPr>
            <a:xfrm>
              <a:off x="36874975" y="10739372"/>
              <a:ext cx="431597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2400" dirty="0" smtClean="0">
                  <a:latin typeface="Arial"/>
                  <a:cs typeface="Arial"/>
                </a:rPr>
                <a:t>(f)</a:t>
              </a:r>
              <a:endParaRPr lang="en-US" sz="2400" dirty="0">
                <a:latin typeface="Arial"/>
                <a:cs typeface="Arial"/>
              </a:endParaRPr>
            </a:p>
          </p:txBody>
        </p:sp>
        <p:pic>
          <p:nvPicPr>
            <p:cNvPr id="43" name="Picture 42" descr="IVT_Russia_20180603_1200.png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79109" y="16244861"/>
              <a:ext cx="5708822" cy="54864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12" name="TextBox 311"/>
            <p:cNvSpPr txBox="1"/>
            <p:nvPr/>
          </p:nvSpPr>
          <p:spPr>
            <a:xfrm>
              <a:off x="36875934" y="16238850"/>
              <a:ext cx="431597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2400" dirty="0" smtClean="0">
                  <a:latin typeface="Arial"/>
                  <a:cs typeface="Arial"/>
                </a:rPr>
                <a:t>(g)</a:t>
              </a:r>
              <a:endParaRPr lang="en-US" sz="2400" dirty="0">
                <a:latin typeface="Arial"/>
                <a:cs typeface="Arial"/>
              </a:endParaRPr>
            </a:p>
          </p:txBody>
        </p:sp>
        <p:pic>
          <p:nvPicPr>
            <p:cNvPr id="46" name="Picture 45" descr="925_aa_theta_grad_100km_20180603_1200.png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79109" y="21744408"/>
              <a:ext cx="5708822" cy="54864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13" name="TextBox 312"/>
            <p:cNvSpPr txBox="1"/>
            <p:nvPr/>
          </p:nvSpPr>
          <p:spPr>
            <a:xfrm>
              <a:off x="36877668" y="21741791"/>
              <a:ext cx="431597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2400" dirty="0" smtClean="0">
                  <a:latin typeface="Arial"/>
                  <a:cs typeface="Arial"/>
                </a:rPr>
                <a:t>(h)</a:t>
              </a:r>
              <a:endParaRPr lang="en-US" sz="2400" dirty="0">
                <a:latin typeface="Arial"/>
                <a:cs typeface="Arial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43094646" y="5251186"/>
            <a:ext cx="5712708" cy="21991211"/>
            <a:chOff x="43072068" y="5251186"/>
            <a:chExt cx="5712708" cy="21991211"/>
          </a:xfrm>
        </p:grpSpPr>
        <p:pic>
          <p:nvPicPr>
            <p:cNvPr id="36" name="Picture 35" descr="DT_theta_Russia_20180607_0000.png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76454" y="5253494"/>
              <a:ext cx="5708322" cy="54864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14" name="TextBox 313"/>
            <p:cNvSpPr txBox="1"/>
            <p:nvPr/>
          </p:nvSpPr>
          <p:spPr>
            <a:xfrm>
              <a:off x="43074812" y="5251186"/>
              <a:ext cx="431597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2400" dirty="0" smtClean="0">
                  <a:latin typeface="Arial"/>
                  <a:cs typeface="Arial"/>
                </a:rPr>
                <a:t>(</a:t>
              </a:r>
              <a:r>
                <a:rPr lang="en-US" sz="2400" dirty="0" err="1" smtClean="0">
                  <a:latin typeface="Arial"/>
                  <a:cs typeface="Arial"/>
                </a:rPr>
                <a:t>i</a:t>
              </a:r>
              <a:r>
                <a:rPr lang="en-US" sz="2400" dirty="0" smtClean="0">
                  <a:latin typeface="Arial"/>
                  <a:cs typeface="Arial"/>
                </a:rPr>
                <a:t>)</a:t>
              </a:r>
              <a:endParaRPr lang="en-US" sz="2400" dirty="0">
                <a:latin typeface="Arial"/>
                <a:cs typeface="Arial"/>
              </a:endParaRPr>
            </a:p>
          </p:txBody>
        </p:sp>
        <p:pic>
          <p:nvPicPr>
            <p:cNvPr id="41" name="Picture 40" descr="slp_track_Russia_48.png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74207" y="10755286"/>
              <a:ext cx="5708822" cy="54864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15" name="TextBox 314"/>
            <p:cNvSpPr txBox="1"/>
            <p:nvPr/>
          </p:nvSpPr>
          <p:spPr>
            <a:xfrm>
              <a:off x="43073279" y="10739372"/>
              <a:ext cx="431597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2400" dirty="0" smtClean="0">
                  <a:latin typeface="Arial"/>
                  <a:cs typeface="Arial"/>
                </a:rPr>
                <a:t>(</a:t>
              </a:r>
              <a:r>
                <a:rPr lang="en-US" sz="2400" dirty="0">
                  <a:latin typeface="Arial"/>
                  <a:cs typeface="Arial"/>
                </a:rPr>
                <a:t>j</a:t>
              </a:r>
              <a:r>
                <a:rPr lang="en-US" sz="2400" dirty="0" smtClean="0">
                  <a:latin typeface="Arial"/>
                  <a:cs typeface="Arial"/>
                </a:rPr>
                <a:t>)</a:t>
              </a:r>
              <a:endParaRPr lang="en-US" sz="2400" dirty="0">
                <a:latin typeface="Arial"/>
                <a:cs typeface="Arial"/>
              </a:endParaRPr>
            </a:p>
          </p:txBody>
        </p:sp>
        <p:pic>
          <p:nvPicPr>
            <p:cNvPr id="44" name="Picture 43" descr="IVT_Russia_20180607_0000.png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73279" y="16255591"/>
              <a:ext cx="5708822" cy="54864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16" name="TextBox 315"/>
            <p:cNvSpPr txBox="1"/>
            <p:nvPr/>
          </p:nvSpPr>
          <p:spPr>
            <a:xfrm>
              <a:off x="43072068" y="16248375"/>
              <a:ext cx="431597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2400" dirty="0" smtClean="0">
                  <a:latin typeface="Arial"/>
                  <a:cs typeface="Arial"/>
                </a:rPr>
                <a:t>(k)</a:t>
              </a:r>
              <a:endParaRPr lang="en-US" sz="2400" dirty="0">
                <a:latin typeface="Arial"/>
                <a:cs typeface="Arial"/>
              </a:endParaRPr>
            </a:p>
          </p:txBody>
        </p:sp>
        <p:pic>
          <p:nvPicPr>
            <p:cNvPr id="48" name="Picture 47" descr="925_aa_theta_grad_100km_20180607_0000.png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72068" y="21755997"/>
              <a:ext cx="5708822" cy="54864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17" name="TextBox 316"/>
            <p:cNvSpPr txBox="1"/>
            <p:nvPr/>
          </p:nvSpPr>
          <p:spPr>
            <a:xfrm>
              <a:off x="43072068" y="21751516"/>
              <a:ext cx="431597" cy="4154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2400" dirty="0" smtClean="0">
                  <a:latin typeface="Arial"/>
                  <a:cs typeface="Arial"/>
                </a:rPr>
                <a:t>(l)</a:t>
              </a:r>
              <a:endParaRPr lang="en-US" sz="2400" dirty="0">
                <a:latin typeface="Arial"/>
                <a:cs typeface="Arial"/>
              </a:endParaRPr>
            </a:p>
          </p:txBody>
        </p:sp>
      </p:grpSp>
      <p:sp>
        <p:nvSpPr>
          <p:cNvPr id="347" name="Oval 346"/>
          <p:cNvSpPr>
            <a:spLocks noChangeAspect="1"/>
          </p:cNvSpPr>
          <p:nvPr/>
        </p:nvSpPr>
        <p:spPr>
          <a:xfrm>
            <a:off x="40104841" y="27422006"/>
            <a:ext cx="228600" cy="228600"/>
          </a:xfrm>
          <a:prstGeom prst="ellipse">
            <a:avLst/>
          </a:prstGeom>
          <a:solidFill>
            <a:srgbClr val="FFFF0A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" name="TextBox 347"/>
          <p:cNvSpPr txBox="1"/>
          <p:nvPr/>
        </p:nvSpPr>
        <p:spPr>
          <a:xfrm>
            <a:off x="40362793" y="27321513"/>
            <a:ext cx="804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AC2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49" name="Oval 348"/>
          <p:cNvSpPr>
            <a:spLocks noChangeAspect="1"/>
          </p:cNvSpPr>
          <p:nvPr/>
        </p:nvSpPr>
        <p:spPr>
          <a:xfrm>
            <a:off x="38657790" y="27425019"/>
            <a:ext cx="228600" cy="228600"/>
          </a:xfrm>
          <a:prstGeom prst="ellipse">
            <a:avLst/>
          </a:prstGeom>
          <a:solidFill>
            <a:srgbClr val="DC0004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0" name="TextBox 349"/>
          <p:cNvSpPr txBox="1"/>
          <p:nvPr/>
        </p:nvSpPr>
        <p:spPr>
          <a:xfrm>
            <a:off x="38915741" y="27324526"/>
            <a:ext cx="762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AC1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472" name="5-Point Star 471"/>
          <p:cNvSpPr>
            <a:spLocks noChangeAspect="1"/>
          </p:cNvSpPr>
          <p:nvPr/>
        </p:nvSpPr>
        <p:spPr>
          <a:xfrm rot="10800000" flipV="1">
            <a:off x="9359397" y="22561730"/>
            <a:ext cx="330059" cy="330059"/>
          </a:xfrm>
          <a:prstGeom prst="star5">
            <a:avLst/>
          </a:prstGeom>
          <a:solidFill>
            <a:srgbClr val="2DCA29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/>
          <p:cNvGrpSpPr/>
          <p:nvPr/>
        </p:nvGrpSpPr>
        <p:grpSpPr>
          <a:xfrm>
            <a:off x="364825" y="25514453"/>
            <a:ext cx="10245250" cy="4628526"/>
            <a:chOff x="266293" y="25257210"/>
            <a:chExt cx="10245250" cy="4628526"/>
          </a:xfrm>
        </p:grpSpPr>
        <p:grpSp>
          <p:nvGrpSpPr>
            <p:cNvPr id="53" name="Group 52"/>
            <p:cNvGrpSpPr/>
            <p:nvPr/>
          </p:nvGrpSpPr>
          <p:grpSpPr>
            <a:xfrm>
              <a:off x="595897" y="25257210"/>
              <a:ext cx="9915646" cy="4628526"/>
              <a:chOff x="758029" y="25145148"/>
              <a:chExt cx="9915646" cy="4628526"/>
            </a:xfrm>
          </p:grpSpPr>
          <p:pic>
            <p:nvPicPr>
              <p:cNvPr id="52" name="Picture 51" descr="June_2018_ACs_slp_trace.png"/>
              <p:cNvPicPr>
                <a:picLocks noChangeAspect="1"/>
              </p:cNvPicPr>
              <p:nvPr/>
            </p:nvPicPr>
            <p:blipFill rotWithShape="1"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97" b="10367"/>
              <a:stretch/>
            </p:blipFill>
            <p:spPr>
              <a:xfrm>
                <a:off x="1261474" y="25145148"/>
                <a:ext cx="9412201" cy="4388878"/>
              </a:xfrm>
              <a:prstGeom prst="rect">
                <a:avLst/>
              </a:prstGeom>
            </p:spPr>
          </p:pic>
          <p:sp>
            <p:nvSpPr>
              <p:cNvPr id="877" name="5-Point Star 876"/>
              <p:cNvSpPr>
                <a:spLocks noChangeAspect="1"/>
              </p:cNvSpPr>
              <p:nvPr/>
            </p:nvSpPr>
            <p:spPr>
              <a:xfrm rot="10800000" flipV="1">
                <a:off x="3557216" y="29064882"/>
                <a:ext cx="365760" cy="365760"/>
              </a:xfrm>
              <a:prstGeom prst="star5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8" name="5-Point Star 877"/>
              <p:cNvSpPr>
                <a:spLocks noChangeAspect="1"/>
              </p:cNvSpPr>
              <p:nvPr/>
            </p:nvSpPr>
            <p:spPr>
              <a:xfrm rot="10800000" flipV="1">
                <a:off x="5825251" y="29064882"/>
                <a:ext cx="365760" cy="365760"/>
              </a:xfrm>
              <a:prstGeom prst="star5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TextBox 352"/>
              <p:cNvSpPr txBox="1"/>
              <p:nvPr/>
            </p:nvSpPr>
            <p:spPr>
              <a:xfrm>
                <a:off x="2716393" y="29496675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>
                    <a:latin typeface="Arial"/>
                    <a:cs typeface="Arial"/>
                  </a:rPr>
                  <a:t>3</a:t>
                </a:r>
              </a:p>
            </p:txBody>
          </p:sp>
          <p:sp>
            <p:nvSpPr>
              <p:cNvPr id="354" name="TextBox 353"/>
              <p:cNvSpPr txBox="1"/>
              <p:nvPr/>
            </p:nvSpPr>
            <p:spPr>
              <a:xfrm>
                <a:off x="3402716" y="29496675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>
                    <a:latin typeface="Arial"/>
                    <a:cs typeface="Arial"/>
                  </a:rPr>
                  <a:t>4</a:t>
                </a:r>
              </a:p>
            </p:txBody>
          </p:sp>
          <p:sp>
            <p:nvSpPr>
              <p:cNvPr id="355" name="TextBox 354"/>
              <p:cNvSpPr txBox="1"/>
              <p:nvPr/>
            </p:nvSpPr>
            <p:spPr>
              <a:xfrm>
                <a:off x="4099401" y="29496675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5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358" name="TextBox 357"/>
              <p:cNvSpPr txBox="1"/>
              <p:nvPr/>
            </p:nvSpPr>
            <p:spPr>
              <a:xfrm>
                <a:off x="4787104" y="29496675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>
                    <a:latin typeface="Arial"/>
                    <a:cs typeface="Arial"/>
                  </a:rPr>
                  <a:t>6</a:t>
                </a:r>
              </a:p>
            </p:txBody>
          </p:sp>
          <p:sp>
            <p:nvSpPr>
              <p:cNvPr id="360" name="TextBox 359"/>
              <p:cNvSpPr txBox="1"/>
              <p:nvPr/>
            </p:nvSpPr>
            <p:spPr>
              <a:xfrm>
                <a:off x="5477310" y="29496675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>
                    <a:latin typeface="Arial"/>
                    <a:cs typeface="Arial"/>
                  </a:rPr>
                  <a:t>7</a:t>
                </a:r>
              </a:p>
            </p:txBody>
          </p:sp>
          <p:sp>
            <p:nvSpPr>
              <p:cNvPr id="361" name="TextBox 360"/>
              <p:cNvSpPr txBox="1"/>
              <p:nvPr/>
            </p:nvSpPr>
            <p:spPr>
              <a:xfrm>
                <a:off x="6163831" y="29496675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8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363" name="TextBox 362"/>
              <p:cNvSpPr txBox="1"/>
              <p:nvPr/>
            </p:nvSpPr>
            <p:spPr>
              <a:xfrm>
                <a:off x="6851918" y="29496675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>
                    <a:latin typeface="Arial"/>
                    <a:cs typeface="Arial"/>
                  </a:rPr>
                  <a:t>9</a:t>
                </a:r>
              </a:p>
            </p:txBody>
          </p:sp>
          <p:sp>
            <p:nvSpPr>
              <p:cNvPr id="364" name="TextBox 363"/>
              <p:cNvSpPr txBox="1"/>
              <p:nvPr/>
            </p:nvSpPr>
            <p:spPr>
              <a:xfrm>
                <a:off x="7540401" y="29496675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10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367" name="TextBox 366"/>
              <p:cNvSpPr txBox="1"/>
              <p:nvPr/>
            </p:nvSpPr>
            <p:spPr>
              <a:xfrm>
                <a:off x="8232632" y="29496675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11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368" name="TextBox 367"/>
              <p:cNvSpPr txBox="1"/>
              <p:nvPr/>
            </p:nvSpPr>
            <p:spPr>
              <a:xfrm>
                <a:off x="8920556" y="29496675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12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369" name="TextBox 368"/>
              <p:cNvSpPr txBox="1"/>
              <p:nvPr/>
            </p:nvSpPr>
            <p:spPr>
              <a:xfrm>
                <a:off x="9612721" y="29496675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13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370" name="TextBox 369"/>
              <p:cNvSpPr txBox="1"/>
              <p:nvPr/>
            </p:nvSpPr>
            <p:spPr>
              <a:xfrm>
                <a:off x="2020631" y="29495298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>
                    <a:latin typeface="Arial"/>
                    <a:cs typeface="Arial"/>
                  </a:rPr>
                  <a:t>2</a:t>
                </a:r>
              </a:p>
            </p:txBody>
          </p:sp>
          <p:sp>
            <p:nvSpPr>
              <p:cNvPr id="371" name="TextBox 370"/>
              <p:cNvSpPr txBox="1"/>
              <p:nvPr/>
            </p:nvSpPr>
            <p:spPr>
              <a:xfrm>
                <a:off x="1338361" y="29495298"/>
                <a:ext cx="44469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800" dirty="0">
                    <a:latin typeface="Arial"/>
                    <a:cs typeface="Arial"/>
                  </a:rPr>
                  <a:t>1</a:t>
                </a:r>
              </a:p>
            </p:txBody>
          </p:sp>
          <p:sp>
            <p:nvSpPr>
              <p:cNvPr id="372" name="TextBox 371"/>
              <p:cNvSpPr txBox="1"/>
              <p:nvPr/>
            </p:nvSpPr>
            <p:spPr>
              <a:xfrm>
                <a:off x="758029" y="26421641"/>
                <a:ext cx="51828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800" dirty="0" smtClean="0">
                    <a:latin typeface="Arial"/>
                    <a:cs typeface="Arial"/>
                  </a:rPr>
                  <a:t>1000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373" name="TextBox 372"/>
              <p:cNvSpPr txBox="1"/>
              <p:nvPr/>
            </p:nvSpPr>
            <p:spPr>
              <a:xfrm>
                <a:off x="758029" y="25743307"/>
                <a:ext cx="51828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800" dirty="0" smtClean="0">
                    <a:latin typeface="Arial"/>
                    <a:cs typeface="Arial"/>
                  </a:rPr>
                  <a:t>1010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374" name="TextBox 373"/>
              <p:cNvSpPr txBox="1"/>
              <p:nvPr/>
            </p:nvSpPr>
            <p:spPr>
              <a:xfrm>
                <a:off x="758029" y="27098746"/>
                <a:ext cx="51828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800" dirty="0" smtClean="0">
                    <a:latin typeface="Arial"/>
                    <a:cs typeface="Arial"/>
                  </a:rPr>
                  <a:t>990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375" name="TextBox 374"/>
              <p:cNvSpPr txBox="1"/>
              <p:nvPr/>
            </p:nvSpPr>
            <p:spPr>
              <a:xfrm>
                <a:off x="759263" y="27778803"/>
                <a:ext cx="51828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800" dirty="0" smtClean="0">
                    <a:latin typeface="Arial"/>
                    <a:cs typeface="Arial"/>
                  </a:rPr>
                  <a:t>980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376" name="TextBox 375"/>
              <p:cNvSpPr txBox="1"/>
              <p:nvPr/>
            </p:nvSpPr>
            <p:spPr>
              <a:xfrm>
                <a:off x="758029" y="28457592"/>
                <a:ext cx="51828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800" dirty="0" smtClean="0">
                    <a:latin typeface="Arial"/>
                    <a:cs typeface="Arial"/>
                  </a:rPr>
                  <a:t>970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377" name="TextBox 376"/>
              <p:cNvSpPr txBox="1"/>
              <p:nvPr/>
            </p:nvSpPr>
            <p:spPr>
              <a:xfrm>
                <a:off x="759263" y="29142729"/>
                <a:ext cx="51828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800" dirty="0" smtClean="0">
                    <a:latin typeface="Arial"/>
                    <a:cs typeface="Arial"/>
                  </a:rPr>
                  <a:t>960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</p:grpSp>
        <p:sp>
          <p:nvSpPr>
            <p:cNvPr id="473" name="TextBox 472"/>
            <p:cNvSpPr txBox="1"/>
            <p:nvPr/>
          </p:nvSpPr>
          <p:spPr>
            <a:xfrm rot="16200000">
              <a:off x="-1420183" y="27338029"/>
              <a:ext cx="3742285" cy="369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smtClean="0">
                  <a:latin typeface="Arial"/>
                  <a:cs typeface="Arial"/>
                </a:rPr>
                <a:t>SLP (hPa) </a:t>
              </a:r>
              <a:endParaRPr lang="en-US" sz="1800" b="1" dirty="0">
                <a:latin typeface="Arial"/>
                <a:cs typeface="Arial"/>
              </a:endParaRPr>
            </a:p>
          </p:txBody>
        </p:sp>
      </p:grpSp>
      <p:sp>
        <p:nvSpPr>
          <p:cNvPr id="484" name="Rectangle 483"/>
          <p:cNvSpPr/>
          <p:nvPr/>
        </p:nvSpPr>
        <p:spPr>
          <a:xfrm>
            <a:off x="27052356" y="5010051"/>
            <a:ext cx="90301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T1</a:t>
            </a:r>
            <a:endParaRPr lang="en-US" sz="48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5" name="Rectangle 484"/>
          <p:cNvSpPr/>
          <p:nvPr/>
        </p:nvSpPr>
        <p:spPr>
          <a:xfrm>
            <a:off x="20641244" y="5646397"/>
            <a:ext cx="90301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T1</a:t>
            </a:r>
            <a:endParaRPr lang="en-US" sz="48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6" name="Rectangle 485"/>
          <p:cNvSpPr/>
          <p:nvPr/>
        </p:nvSpPr>
        <p:spPr>
          <a:xfrm>
            <a:off x="19928125" y="11346954"/>
            <a:ext cx="90301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T2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7" name="Rectangle 486"/>
          <p:cNvSpPr/>
          <p:nvPr/>
        </p:nvSpPr>
        <p:spPr>
          <a:xfrm>
            <a:off x="26692517" y="10965369"/>
            <a:ext cx="90301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T2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8" name="Rectangle 487"/>
          <p:cNvSpPr/>
          <p:nvPr/>
        </p:nvSpPr>
        <p:spPr>
          <a:xfrm>
            <a:off x="33383287" y="7994752"/>
            <a:ext cx="175262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89" name="Straight Arrow Connector 488"/>
          <p:cNvCxnSpPr/>
          <p:nvPr/>
        </p:nvCxnSpPr>
        <p:spPr>
          <a:xfrm>
            <a:off x="34256476" y="8682061"/>
            <a:ext cx="47566" cy="569692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2" name="Straight Arrow Connector 491"/>
          <p:cNvCxnSpPr/>
          <p:nvPr/>
        </p:nvCxnSpPr>
        <p:spPr>
          <a:xfrm flipH="1">
            <a:off x="32907969" y="5771608"/>
            <a:ext cx="577661" cy="0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5" name="Rectangle 494"/>
          <p:cNvSpPr/>
          <p:nvPr/>
        </p:nvSpPr>
        <p:spPr>
          <a:xfrm>
            <a:off x="33432691" y="5339653"/>
            <a:ext cx="175262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6" name="Rectangle 495"/>
          <p:cNvSpPr/>
          <p:nvPr/>
        </p:nvSpPr>
        <p:spPr>
          <a:xfrm>
            <a:off x="39202703" y="8051144"/>
            <a:ext cx="175262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97" name="Straight Arrow Connector 496"/>
          <p:cNvCxnSpPr/>
          <p:nvPr/>
        </p:nvCxnSpPr>
        <p:spPr>
          <a:xfrm flipV="1">
            <a:off x="40886275" y="8215110"/>
            <a:ext cx="517696" cy="212102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1" name="Straight Arrow Connector 500"/>
          <p:cNvCxnSpPr/>
          <p:nvPr/>
        </p:nvCxnSpPr>
        <p:spPr>
          <a:xfrm flipH="1">
            <a:off x="39469407" y="6685751"/>
            <a:ext cx="425838" cy="470883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3" name="Rectangle 502"/>
          <p:cNvSpPr/>
          <p:nvPr/>
        </p:nvSpPr>
        <p:spPr>
          <a:xfrm>
            <a:off x="39282263" y="6005656"/>
            <a:ext cx="175262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4" name="Rectangle 503"/>
          <p:cNvSpPr/>
          <p:nvPr/>
        </p:nvSpPr>
        <p:spPr>
          <a:xfrm>
            <a:off x="44575425" y="6992392"/>
            <a:ext cx="175262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3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5" name="Straight Arrow Connector 504"/>
          <p:cNvCxnSpPr/>
          <p:nvPr/>
        </p:nvCxnSpPr>
        <p:spPr>
          <a:xfrm flipV="1">
            <a:off x="46308007" y="7161926"/>
            <a:ext cx="462520" cy="215187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6" name="Rectangle 505"/>
          <p:cNvSpPr/>
          <p:nvPr/>
        </p:nvSpPr>
        <p:spPr>
          <a:xfrm>
            <a:off x="18371472" y="18283982"/>
            <a:ext cx="13134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07" name="Straight Arrow Connector 506"/>
          <p:cNvCxnSpPr/>
          <p:nvPr/>
        </p:nvCxnSpPr>
        <p:spPr>
          <a:xfrm flipH="1">
            <a:off x="18738189" y="18967467"/>
            <a:ext cx="242357" cy="551921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0" name="Rectangle 509"/>
          <p:cNvSpPr/>
          <p:nvPr/>
        </p:nvSpPr>
        <p:spPr>
          <a:xfrm>
            <a:off x="16200789" y="17949673"/>
            <a:ext cx="13134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AC2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11" name="Straight Arrow Connector 510"/>
          <p:cNvCxnSpPr/>
          <p:nvPr/>
        </p:nvCxnSpPr>
        <p:spPr>
          <a:xfrm flipV="1">
            <a:off x="16890551" y="17515717"/>
            <a:ext cx="0" cy="566634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8" name="Rectangle 517"/>
          <p:cNvSpPr/>
          <p:nvPr/>
        </p:nvSpPr>
        <p:spPr>
          <a:xfrm>
            <a:off x="20887528" y="18559709"/>
            <a:ext cx="13134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AC2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19" name="Straight Arrow Connector 518"/>
          <p:cNvCxnSpPr/>
          <p:nvPr/>
        </p:nvCxnSpPr>
        <p:spPr>
          <a:xfrm flipV="1">
            <a:off x="21577290" y="18125753"/>
            <a:ext cx="0" cy="566634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0" name="Straight Arrow Connector 519"/>
          <p:cNvCxnSpPr/>
          <p:nvPr/>
        </p:nvCxnSpPr>
        <p:spPr>
          <a:xfrm flipH="1">
            <a:off x="23018627" y="18135714"/>
            <a:ext cx="124838" cy="556673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4" name="Rectangle 523"/>
          <p:cNvSpPr/>
          <p:nvPr/>
        </p:nvSpPr>
        <p:spPr>
          <a:xfrm>
            <a:off x="22394974" y="17462203"/>
            <a:ext cx="13134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5" name="Rectangle 524"/>
          <p:cNvSpPr/>
          <p:nvPr/>
        </p:nvSpPr>
        <p:spPr>
          <a:xfrm>
            <a:off x="25623809" y="19257966"/>
            <a:ext cx="13134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AC2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26" name="Straight Arrow Connector 525"/>
          <p:cNvCxnSpPr/>
          <p:nvPr/>
        </p:nvCxnSpPr>
        <p:spPr>
          <a:xfrm flipV="1">
            <a:off x="26313571" y="18824010"/>
            <a:ext cx="0" cy="566634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7" name="Straight Arrow Connector 526"/>
          <p:cNvCxnSpPr/>
          <p:nvPr/>
        </p:nvCxnSpPr>
        <p:spPr>
          <a:xfrm flipH="1">
            <a:off x="27152984" y="17944417"/>
            <a:ext cx="124838" cy="556673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8" name="Rectangle 527"/>
          <p:cNvSpPr/>
          <p:nvPr/>
        </p:nvSpPr>
        <p:spPr>
          <a:xfrm>
            <a:off x="26529331" y="17270906"/>
            <a:ext cx="13134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9" name="Rectangle 528"/>
          <p:cNvSpPr/>
          <p:nvPr/>
        </p:nvSpPr>
        <p:spPr>
          <a:xfrm>
            <a:off x="17058016" y="23485833"/>
            <a:ext cx="13134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AC2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0" name="Straight Arrow Connector 529"/>
          <p:cNvCxnSpPr/>
          <p:nvPr/>
        </p:nvCxnSpPr>
        <p:spPr>
          <a:xfrm flipV="1">
            <a:off x="17747778" y="23051877"/>
            <a:ext cx="0" cy="566634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1" name="Straight Arrow Connector 530"/>
          <p:cNvCxnSpPr/>
          <p:nvPr/>
        </p:nvCxnSpPr>
        <p:spPr>
          <a:xfrm flipH="1">
            <a:off x="18015993" y="21765418"/>
            <a:ext cx="124838" cy="556673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2" name="Rectangle 531"/>
          <p:cNvSpPr/>
          <p:nvPr/>
        </p:nvSpPr>
        <p:spPr>
          <a:xfrm>
            <a:off x="17392340" y="21091907"/>
            <a:ext cx="13134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3" name="Straight Arrow Connector 532"/>
          <p:cNvCxnSpPr/>
          <p:nvPr/>
        </p:nvCxnSpPr>
        <p:spPr>
          <a:xfrm flipV="1">
            <a:off x="22672780" y="22518001"/>
            <a:ext cx="0" cy="502926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4" name="Rectangle 533"/>
          <p:cNvSpPr/>
          <p:nvPr/>
        </p:nvSpPr>
        <p:spPr>
          <a:xfrm>
            <a:off x="22007007" y="22877617"/>
            <a:ext cx="13134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AC2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7" name="Straight Arrow Connector 536"/>
          <p:cNvCxnSpPr/>
          <p:nvPr/>
        </p:nvCxnSpPr>
        <p:spPr>
          <a:xfrm flipV="1">
            <a:off x="26820515" y="22011377"/>
            <a:ext cx="0" cy="502926"/>
          </a:xfrm>
          <a:prstGeom prst="straightConnector1">
            <a:avLst/>
          </a:prstGeom>
          <a:ln w="698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8" name="Rectangle 537"/>
          <p:cNvSpPr/>
          <p:nvPr/>
        </p:nvSpPr>
        <p:spPr>
          <a:xfrm>
            <a:off x="26154742" y="22370993"/>
            <a:ext cx="13134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AC2</a:t>
            </a:r>
            <a:endParaRPr lang="en-US" sz="4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9" name="TextBox 538"/>
          <p:cNvSpPr txBox="1"/>
          <p:nvPr/>
        </p:nvSpPr>
        <p:spPr>
          <a:xfrm>
            <a:off x="12420836" y="2932961"/>
            <a:ext cx="11694706" cy="515520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r>
              <a:rPr lang="en-US" sz="2800" dirty="0" smtClean="0">
                <a:latin typeface="Arial"/>
                <a:cs typeface="Arial"/>
              </a:rPr>
              <a:t>Presented at AGU 2018 Fall Meeting on 14 December 2018 </a:t>
            </a:r>
            <a:endParaRPr lang="en-US" sz="2800" baseline="30000" dirty="0">
              <a:latin typeface="Arial"/>
              <a:cs typeface="Arial"/>
            </a:endParaRPr>
          </a:p>
        </p:txBody>
      </p:sp>
      <p:sp>
        <p:nvSpPr>
          <p:cNvPr id="540" name="TextBox 539"/>
          <p:cNvSpPr txBox="1"/>
          <p:nvPr/>
        </p:nvSpPr>
        <p:spPr>
          <a:xfrm>
            <a:off x="7415562" y="2932378"/>
            <a:ext cx="6646358" cy="515520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*</a:t>
            </a:r>
            <a:r>
              <a:rPr lang="en-US" sz="2800" dirty="0" smtClean="0">
                <a:latin typeface="Arial"/>
                <a:cs typeface="Arial"/>
              </a:rPr>
              <a:t>E-mail: </a:t>
            </a:r>
            <a:r>
              <a:rPr lang="en-US" sz="2800" dirty="0" err="1" smtClean="0">
                <a:solidFill>
                  <a:srgbClr val="FF0000"/>
                </a:solidFill>
                <a:latin typeface="Arial"/>
                <a:cs typeface="Arial"/>
              </a:rPr>
              <a:t>lbosart@albany.edu</a:t>
            </a:r>
            <a:endParaRPr lang="en-US" sz="2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24430" y="16592584"/>
            <a:ext cx="6147500" cy="5929647"/>
            <a:chOff x="1124430" y="16683954"/>
            <a:chExt cx="6147500" cy="5929647"/>
          </a:xfrm>
        </p:grpSpPr>
        <p:grpSp>
          <p:nvGrpSpPr>
            <p:cNvPr id="58" name="Group 57"/>
            <p:cNvGrpSpPr/>
            <p:nvPr/>
          </p:nvGrpSpPr>
          <p:grpSpPr>
            <a:xfrm>
              <a:off x="1124430" y="16683954"/>
              <a:ext cx="6147500" cy="5890846"/>
              <a:chOff x="1084114" y="16098003"/>
              <a:chExt cx="6147500" cy="5890846"/>
            </a:xfrm>
          </p:grpSpPr>
          <p:pic>
            <p:nvPicPr>
              <p:cNvPr id="603" name="Picture 602" descr="cylone_tracks_and_300Z_mean_26_May-1_Jun_2018.png"/>
              <p:cNvPicPr>
                <a:picLocks noChangeAspect="1"/>
              </p:cNvPicPr>
              <p:nvPr/>
            </p:nvPicPr>
            <p:blipFill rotWithShape="1"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82"/>
              <a:stretch/>
            </p:blipFill>
            <p:spPr>
              <a:xfrm>
                <a:off x="1087289" y="16101178"/>
                <a:ext cx="6144325" cy="5887671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cxnSp>
            <p:nvCxnSpPr>
              <p:cNvPr id="378" name="Straight Arrow Connector 377"/>
              <p:cNvCxnSpPr/>
              <p:nvPr/>
            </p:nvCxnSpPr>
            <p:spPr>
              <a:xfrm flipH="1" flipV="1">
                <a:off x="5453145" y="21591326"/>
                <a:ext cx="240734" cy="38764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arrow" w="sm" len="sm"/>
              </a:ln>
              <a:effectLst>
                <a:glow>
                  <a:srgbClr val="BF0003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9" name="TextBox 378"/>
              <p:cNvSpPr txBox="1"/>
              <p:nvPr/>
            </p:nvSpPr>
            <p:spPr>
              <a:xfrm>
                <a:off x="5637982" y="21332995"/>
                <a:ext cx="63187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3600" b="1" dirty="0" smtClean="0">
                    <a:ln w="15875">
                      <a:solidFill>
                        <a:schemeClr val="tx1"/>
                      </a:solidFill>
                    </a:ln>
                    <a:solidFill>
                      <a:srgbClr val="20FFFF"/>
                    </a:solidFill>
                    <a:latin typeface="Arial"/>
                    <a:cs typeface="Arial"/>
                  </a:rPr>
                  <a:t>26</a:t>
                </a:r>
                <a:endParaRPr lang="en-US" sz="3600" b="1" dirty="0">
                  <a:ln w="15875">
                    <a:solidFill>
                      <a:schemeClr val="tx1"/>
                    </a:solidFill>
                  </a:ln>
                  <a:solidFill>
                    <a:srgbClr val="20FFFF"/>
                  </a:solidFill>
                  <a:effectLst/>
                  <a:latin typeface="Arial"/>
                  <a:cs typeface="Arial"/>
                </a:endParaRPr>
              </a:p>
            </p:txBody>
          </p:sp>
          <p:cxnSp>
            <p:nvCxnSpPr>
              <p:cNvPr id="380" name="Straight Arrow Connector 379"/>
              <p:cNvCxnSpPr/>
              <p:nvPr/>
            </p:nvCxnSpPr>
            <p:spPr>
              <a:xfrm flipH="1">
                <a:off x="5263646" y="20419940"/>
                <a:ext cx="264612" cy="1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arrow" w="sm" len="sm"/>
              </a:ln>
              <a:effectLst>
                <a:glow>
                  <a:srgbClr val="BF0003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1" name="Straight Arrow Connector 380"/>
              <p:cNvCxnSpPr/>
              <p:nvPr/>
            </p:nvCxnSpPr>
            <p:spPr>
              <a:xfrm flipH="1">
                <a:off x="5104220" y="19517026"/>
                <a:ext cx="226621" cy="14457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arrow" w="sm" len="sm"/>
              </a:ln>
              <a:effectLst>
                <a:glow>
                  <a:srgbClr val="BF0003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Straight Arrow Connector 381"/>
              <p:cNvCxnSpPr/>
              <p:nvPr/>
            </p:nvCxnSpPr>
            <p:spPr>
              <a:xfrm>
                <a:off x="4385724" y="18505873"/>
                <a:ext cx="23647" cy="254640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arrow" w="sm" len="sm"/>
              </a:ln>
              <a:effectLst>
                <a:glow>
                  <a:srgbClr val="BF0003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Straight Arrow Connector 382"/>
              <p:cNvCxnSpPr/>
              <p:nvPr/>
            </p:nvCxnSpPr>
            <p:spPr>
              <a:xfrm>
                <a:off x="3992767" y="18864353"/>
                <a:ext cx="192466" cy="149249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arrow" w="sm" len="sm"/>
              </a:ln>
              <a:effectLst>
                <a:glow>
                  <a:srgbClr val="BF0003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4" name="TextBox 383"/>
              <p:cNvSpPr txBox="1"/>
              <p:nvPr/>
            </p:nvSpPr>
            <p:spPr>
              <a:xfrm>
                <a:off x="3466068" y="18534561"/>
                <a:ext cx="516853" cy="553998"/>
              </a:xfrm>
              <a:prstGeom prst="rect">
                <a:avLst/>
              </a:prstGeom>
              <a:noFill/>
              <a:effectLst>
                <a:glow rad="25400">
                  <a:srgbClr val="FFFF00"/>
                </a:glow>
              </a:effectLst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3600" b="1" dirty="0" smtClean="0">
                    <a:ln w="15875">
                      <a:solidFill>
                        <a:schemeClr val="tx1"/>
                      </a:solidFill>
                    </a:ln>
                    <a:solidFill>
                      <a:srgbClr val="FEE220"/>
                    </a:solidFill>
                    <a:effectLst/>
                    <a:latin typeface="Arial"/>
                    <a:cs typeface="Arial"/>
                  </a:rPr>
                  <a:t>30</a:t>
                </a:r>
                <a:endParaRPr lang="en-US" sz="3600" b="1" dirty="0">
                  <a:ln w="15875">
                    <a:solidFill>
                      <a:schemeClr val="tx1"/>
                    </a:solidFill>
                  </a:ln>
                  <a:solidFill>
                    <a:srgbClr val="FEE220"/>
                  </a:solidFill>
                  <a:effectLst/>
                  <a:latin typeface="Arial"/>
                  <a:cs typeface="Arial"/>
                </a:endParaRPr>
              </a:p>
            </p:txBody>
          </p:sp>
          <p:cxnSp>
            <p:nvCxnSpPr>
              <p:cNvPr id="385" name="Straight Arrow Connector 384"/>
              <p:cNvCxnSpPr/>
              <p:nvPr/>
            </p:nvCxnSpPr>
            <p:spPr>
              <a:xfrm flipH="1" flipV="1">
                <a:off x="5366377" y="18685720"/>
                <a:ext cx="229320" cy="47646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arrow" w="sm" len="sm"/>
              </a:ln>
              <a:effectLst>
                <a:glow>
                  <a:srgbClr val="BF0003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8" name="Straight Arrow Connector 387"/>
              <p:cNvCxnSpPr/>
              <p:nvPr/>
            </p:nvCxnSpPr>
            <p:spPr>
              <a:xfrm flipH="1">
                <a:off x="5487260" y="21157499"/>
                <a:ext cx="240734" cy="0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arrow" w="sm" len="sm"/>
              </a:ln>
              <a:effectLst>
                <a:glow>
                  <a:srgbClr val="BF0003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9" name="TextBox 388"/>
              <p:cNvSpPr txBox="1"/>
              <p:nvPr/>
            </p:nvSpPr>
            <p:spPr>
              <a:xfrm>
                <a:off x="5681258" y="20860189"/>
                <a:ext cx="58352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3600" b="1" dirty="0" smtClean="0">
                    <a:ln w="15875">
                      <a:solidFill>
                        <a:schemeClr val="tx1"/>
                      </a:solidFill>
                    </a:ln>
                    <a:solidFill>
                      <a:srgbClr val="20FFFF"/>
                    </a:solidFill>
                    <a:latin typeface="Arial"/>
                    <a:cs typeface="Arial"/>
                  </a:rPr>
                  <a:t>27</a:t>
                </a:r>
                <a:endParaRPr lang="en-US" sz="3600" b="1" dirty="0">
                  <a:ln w="15875">
                    <a:solidFill>
                      <a:schemeClr val="tx1"/>
                    </a:solidFill>
                  </a:ln>
                  <a:solidFill>
                    <a:srgbClr val="20FFFF"/>
                  </a:solidFill>
                  <a:effectLst/>
                  <a:latin typeface="Arial"/>
                  <a:cs typeface="Arial"/>
                </a:endParaRPr>
              </a:p>
            </p:txBody>
          </p:sp>
          <p:cxnSp>
            <p:nvCxnSpPr>
              <p:cNvPr id="390" name="Straight Arrow Connector 389"/>
              <p:cNvCxnSpPr/>
              <p:nvPr/>
            </p:nvCxnSpPr>
            <p:spPr>
              <a:xfrm flipV="1">
                <a:off x="4919166" y="20730526"/>
                <a:ext cx="251680" cy="43760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arrow" w="sm" len="sm"/>
              </a:ln>
              <a:effectLst>
                <a:glow>
                  <a:srgbClr val="BF0003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1" name="TextBox 390"/>
              <p:cNvSpPr txBox="1"/>
              <p:nvPr/>
            </p:nvSpPr>
            <p:spPr>
              <a:xfrm>
                <a:off x="4369099" y="20505956"/>
                <a:ext cx="540595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3600" b="1" dirty="0" smtClean="0">
                    <a:ln w="15875">
                      <a:solidFill>
                        <a:schemeClr val="tx1"/>
                      </a:solidFill>
                    </a:ln>
                    <a:solidFill>
                      <a:srgbClr val="20FFFF"/>
                    </a:solidFill>
                    <a:latin typeface="Arial"/>
                    <a:cs typeface="Arial"/>
                  </a:rPr>
                  <a:t>28</a:t>
                </a:r>
                <a:endParaRPr lang="en-US" sz="3600" b="1" dirty="0">
                  <a:ln w="15875">
                    <a:solidFill>
                      <a:schemeClr val="tx1"/>
                    </a:solidFill>
                  </a:ln>
                  <a:solidFill>
                    <a:srgbClr val="20FFFF"/>
                  </a:solidFill>
                  <a:effectLst/>
                  <a:latin typeface="Arial"/>
                  <a:cs typeface="Arial"/>
                </a:endParaRPr>
              </a:p>
            </p:txBody>
          </p:sp>
          <p:sp>
            <p:nvSpPr>
              <p:cNvPr id="392" name="TextBox 391"/>
              <p:cNvSpPr txBox="1"/>
              <p:nvPr/>
            </p:nvSpPr>
            <p:spPr>
              <a:xfrm>
                <a:off x="5515750" y="20125273"/>
                <a:ext cx="545025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3600" b="1" dirty="0" smtClean="0">
                    <a:ln w="15875">
                      <a:solidFill>
                        <a:schemeClr val="tx1"/>
                      </a:solidFill>
                    </a:ln>
                    <a:solidFill>
                      <a:srgbClr val="20FFFF"/>
                    </a:solidFill>
                    <a:latin typeface="Arial"/>
                    <a:cs typeface="Arial"/>
                  </a:rPr>
                  <a:t>29</a:t>
                </a:r>
                <a:endParaRPr lang="en-US" sz="3600" b="1" dirty="0">
                  <a:ln w="15875">
                    <a:solidFill>
                      <a:schemeClr val="tx1"/>
                    </a:solidFill>
                  </a:ln>
                  <a:solidFill>
                    <a:srgbClr val="20FFFF"/>
                  </a:solidFill>
                  <a:effectLst/>
                  <a:latin typeface="Arial"/>
                  <a:cs typeface="Arial"/>
                </a:endParaRPr>
              </a:p>
            </p:txBody>
          </p:sp>
          <p:sp>
            <p:nvSpPr>
              <p:cNvPr id="393" name="TextBox 392"/>
              <p:cNvSpPr txBox="1"/>
              <p:nvPr/>
            </p:nvSpPr>
            <p:spPr>
              <a:xfrm>
                <a:off x="5296486" y="19706563"/>
                <a:ext cx="566511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3600" b="1" dirty="0" smtClean="0">
                    <a:ln w="15875">
                      <a:solidFill>
                        <a:schemeClr val="tx1"/>
                      </a:solidFill>
                    </a:ln>
                    <a:solidFill>
                      <a:srgbClr val="20FFFF"/>
                    </a:solidFill>
                    <a:latin typeface="Arial"/>
                    <a:cs typeface="Arial"/>
                  </a:rPr>
                  <a:t>30</a:t>
                </a:r>
                <a:endParaRPr lang="en-US" sz="3200" b="1" dirty="0">
                  <a:ln w="15875">
                    <a:solidFill>
                      <a:schemeClr val="tx1"/>
                    </a:solidFill>
                  </a:ln>
                  <a:solidFill>
                    <a:srgbClr val="20FFFF"/>
                  </a:solidFill>
                  <a:effectLst/>
                  <a:latin typeface="Arial"/>
                  <a:cs typeface="Arial"/>
                </a:endParaRPr>
              </a:p>
            </p:txBody>
          </p:sp>
          <p:cxnSp>
            <p:nvCxnSpPr>
              <p:cNvPr id="394" name="Straight Arrow Connector 393"/>
              <p:cNvCxnSpPr/>
              <p:nvPr/>
            </p:nvCxnSpPr>
            <p:spPr>
              <a:xfrm flipH="1">
                <a:off x="5079023" y="19999676"/>
                <a:ext cx="252270" cy="32160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arrow" w="sm" len="sm"/>
              </a:ln>
              <a:effectLst>
                <a:glow>
                  <a:srgbClr val="BF0003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5" name="TextBox 394"/>
              <p:cNvSpPr txBox="1"/>
              <p:nvPr/>
            </p:nvSpPr>
            <p:spPr>
              <a:xfrm>
                <a:off x="5312947" y="19227163"/>
                <a:ext cx="543400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3600" b="1" dirty="0" smtClean="0">
                    <a:ln w="15875">
                      <a:solidFill>
                        <a:schemeClr val="tx1"/>
                      </a:solidFill>
                    </a:ln>
                    <a:solidFill>
                      <a:srgbClr val="20FFFF"/>
                    </a:solidFill>
                    <a:latin typeface="Arial"/>
                    <a:cs typeface="Arial"/>
                  </a:rPr>
                  <a:t>31</a:t>
                </a:r>
                <a:endParaRPr lang="en-US" sz="3600" b="1" dirty="0">
                  <a:ln w="15875">
                    <a:solidFill>
                      <a:schemeClr val="tx1"/>
                    </a:solidFill>
                  </a:ln>
                  <a:solidFill>
                    <a:srgbClr val="20FFFF"/>
                  </a:solidFill>
                  <a:effectLst/>
                  <a:latin typeface="Arial"/>
                  <a:cs typeface="Arial"/>
                </a:endParaRPr>
              </a:p>
            </p:txBody>
          </p:sp>
          <p:sp>
            <p:nvSpPr>
              <p:cNvPr id="396" name="TextBox 395"/>
              <p:cNvSpPr txBox="1"/>
              <p:nvPr/>
            </p:nvSpPr>
            <p:spPr>
              <a:xfrm>
                <a:off x="4099401" y="18055335"/>
                <a:ext cx="516853" cy="553998"/>
              </a:xfrm>
              <a:prstGeom prst="rect">
                <a:avLst/>
              </a:prstGeom>
              <a:noFill/>
              <a:effectLst>
                <a:glow rad="25400">
                  <a:srgbClr val="FFFF00"/>
                </a:glow>
              </a:effectLst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3600" b="1" dirty="0" smtClean="0">
                    <a:ln w="15875">
                      <a:solidFill>
                        <a:schemeClr val="tx1"/>
                      </a:solidFill>
                    </a:ln>
                    <a:solidFill>
                      <a:srgbClr val="FEE220"/>
                    </a:solidFill>
                    <a:effectLst/>
                    <a:latin typeface="Arial"/>
                    <a:cs typeface="Arial"/>
                  </a:rPr>
                  <a:t>31</a:t>
                </a:r>
                <a:endParaRPr lang="en-US" sz="3600" b="1" dirty="0">
                  <a:ln w="15875">
                    <a:solidFill>
                      <a:schemeClr val="tx1"/>
                    </a:solidFill>
                  </a:ln>
                  <a:solidFill>
                    <a:srgbClr val="FEE220"/>
                  </a:solidFill>
                  <a:effectLst/>
                  <a:latin typeface="Arial"/>
                  <a:cs typeface="Arial"/>
                </a:endParaRPr>
              </a:p>
            </p:txBody>
          </p:sp>
          <p:sp>
            <p:nvSpPr>
              <p:cNvPr id="397" name="TextBox 396"/>
              <p:cNvSpPr txBox="1"/>
              <p:nvPr/>
            </p:nvSpPr>
            <p:spPr>
              <a:xfrm>
                <a:off x="5480635" y="18436340"/>
                <a:ext cx="516853" cy="553998"/>
              </a:xfrm>
              <a:prstGeom prst="rect">
                <a:avLst/>
              </a:prstGeom>
              <a:noFill/>
              <a:effectLst>
                <a:glow rad="25400">
                  <a:srgbClr val="FFFF00"/>
                </a:glow>
              </a:effectLst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3600" b="1" dirty="0" smtClean="0">
                    <a:ln w="15875">
                      <a:solidFill>
                        <a:schemeClr val="tx1"/>
                      </a:solidFill>
                    </a:ln>
                    <a:solidFill>
                      <a:srgbClr val="FEE220"/>
                    </a:solidFill>
                    <a:effectLst/>
                    <a:latin typeface="Arial"/>
                    <a:cs typeface="Arial"/>
                  </a:rPr>
                  <a:t>1</a:t>
                </a:r>
                <a:endParaRPr lang="en-US" sz="3600" b="1" dirty="0">
                  <a:ln w="15875">
                    <a:solidFill>
                      <a:schemeClr val="tx1"/>
                    </a:solidFill>
                  </a:ln>
                  <a:solidFill>
                    <a:srgbClr val="FEE220"/>
                  </a:solidFill>
                  <a:effectLst/>
                  <a:latin typeface="Arial"/>
                  <a:cs typeface="Arial"/>
                </a:endParaRPr>
              </a:p>
            </p:txBody>
          </p:sp>
          <p:cxnSp>
            <p:nvCxnSpPr>
              <p:cNvPr id="398" name="Straight Arrow Connector 397"/>
              <p:cNvCxnSpPr/>
              <p:nvPr/>
            </p:nvCxnSpPr>
            <p:spPr>
              <a:xfrm flipH="1" flipV="1">
                <a:off x="5894253" y="17512112"/>
                <a:ext cx="229320" cy="47646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arrow" w="sm" len="sm"/>
              </a:ln>
              <a:effectLst>
                <a:glow>
                  <a:srgbClr val="BF0003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9" name="TextBox 398"/>
              <p:cNvSpPr txBox="1"/>
              <p:nvPr/>
            </p:nvSpPr>
            <p:spPr>
              <a:xfrm>
                <a:off x="6015670" y="17279120"/>
                <a:ext cx="516853" cy="553998"/>
              </a:xfrm>
              <a:prstGeom prst="rect">
                <a:avLst/>
              </a:prstGeom>
              <a:noFill/>
              <a:effectLst>
                <a:glow rad="25400">
                  <a:srgbClr val="FFFF00"/>
                </a:glow>
              </a:effectLst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3600" b="1" dirty="0">
                    <a:ln w="15875">
                      <a:solidFill>
                        <a:schemeClr val="tx1"/>
                      </a:solidFill>
                    </a:ln>
                    <a:solidFill>
                      <a:srgbClr val="FEE220"/>
                    </a:solidFill>
                    <a:latin typeface="Arial"/>
                    <a:cs typeface="Arial"/>
                  </a:rPr>
                  <a:t>2</a:t>
                </a:r>
                <a:endParaRPr lang="en-US" sz="3600" b="1" dirty="0">
                  <a:ln w="15875">
                    <a:solidFill>
                      <a:schemeClr val="tx1"/>
                    </a:solidFill>
                  </a:ln>
                  <a:solidFill>
                    <a:srgbClr val="FEE220"/>
                  </a:solidFill>
                  <a:effectLst/>
                  <a:latin typeface="Arial"/>
                  <a:cs typeface="Arial"/>
                </a:endParaRPr>
              </a:p>
            </p:txBody>
          </p:sp>
          <p:sp>
            <p:nvSpPr>
              <p:cNvPr id="401" name="Cross 400"/>
              <p:cNvSpPr>
                <a:spLocks noChangeAspect="1"/>
              </p:cNvSpPr>
              <p:nvPr/>
            </p:nvSpPr>
            <p:spPr>
              <a:xfrm>
                <a:off x="4889506" y="18697996"/>
                <a:ext cx="274320" cy="274320"/>
              </a:xfrm>
              <a:prstGeom prst="plus">
                <a:avLst>
                  <a:gd name="adj" fmla="val 35397"/>
                </a:avLst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Multiply 401"/>
              <p:cNvSpPr>
                <a:spLocks noChangeAspect="1"/>
              </p:cNvSpPr>
              <p:nvPr/>
            </p:nvSpPr>
            <p:spPr>
              <a:xfrm>
                <a:off x="5608558" y="17221307"/>
                <a:ext cx="338830" cy="338451"/>
              </a:xfrm>
              <a:prstGeom prst="mathMultiply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5-Point Star 402"/>
              <p:cNvSpPr>
                <a:spLocks noChangeAspect="1"/>
              </p:cNvSpPr>
              <p:nvPr/>
            </p:nvSpPr>
            <p:spPr>
              <a:xfrm rot="10800000" flipV="1">
                <a:off x="5100985" y="21352044"/>
                <a:ext cx="330059" cy="330059"/>
              </a:xfrm>
              <a:prstGeom prst="star5">
                <a:avLst/>
              </a:prstGeom>
              <a:solidFill>
                <a:srgbClr val="2DCA29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5-Point Star 403"/>
              <p:cNvSpPr>
                <a:spLocks noChangeAspect="1"/>
              </p:cNvSpPr>
              <p:nvPr/>
            </p:nvSpPr>
            <p:spPr>
              <a:xfrm rot="10800000" flipV="1">
                <a:off x="4103261" y="18868213"/>
                <a:ext cx="330059" cy="330059"/>
              </a:xfrm>
              <a:prstGeom prst="star5">
                <a:avLst/>
              </a:prstGeom>
              <a:solidFill>
                <a:srgbClr val="2DCA29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TextBox 470"/>
              <p:cNvSpPr txBox="1"/>
              <p:nvPr/>
            </p:nvSpPr>
            <p:spPr>
              <a:xfrm>
                <a:off x="1084114" y="16098003"/>
                <a:ext cx="342790" cy="295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txBody>
              <a:bodyPr wrap="square" lIns="0" tIns="0" rIns="0" bIns="18288" rtlCol="0" anchor="ctr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(a)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</p:grpSp>
        <p:sp>
          <p:nvSpPr>
            <p:cNvPr id="400" name="Rectangle 399"/>
            <p:cNvSpPr/>
            <p:nvPr/>
          </p:nvSpPr>
          <p:spPr>
            <a:xfrm>
              <a:off x="1124662" y="22011377"/>
              <a:ext cx="1191772" cy="56712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Oval 404"/>
            <p:cNvSpPr>
              <a:spLocks noChangeAspect="1"/>
            </p:cNvSpPr>
            <p:nvPr/>
          </p:nvSpPr>
          <p:spPr>
            <a:xfrm>
              <a:off x="1187400" y="22368717"/>
              <a:ext cx="149185" cy="149185"/>
            </a:xfrm>
            <a:prstGeom prst="ellipse">
              <a:avLst/>
            </a:prstGeom>
            <a:solidFill>
              <a:srgbClr val="FEE22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TextBox 405"/>
            <p:cNvSpPr txBox="1"/>
            <p:nvPr/>
          </p:nvSpPr>
          <p:spPr>
            <a:xfrm>
              <a:off x="1308195" y="21991508"/>
              <a:ext cx="10911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Arial"/>
                  <a:cs typeface="Arial"/>
                </a:rPr>
                <a:t>Alberto</a:t>
              </a:r>
              <a:endParaRPr lang="en-US" sz="1800" b="1" dirty="0">
                <a:latin typeface="Arial"/>
                <a:cs typeface="Arial"/>
              </a:endParaRPr>
            </a:p>
          </p:txBody>
        </p:sp>
        <p:sp>
          <p:nvSpPr>
            <p:cNvPr id="407" name="Oval 406"/>
            <p:cNvSpPr>
              <a:spLocks noChangeAspect="1"/>
            </p:cNvSpPr>
            <p:nvPr/>
          </p:nvSpPr>
          <p:spPr>
            <a:xfrm>
              <a:off x="1189393" y="22105572"/>
              <a:ext cx="147193" cy="147193"/>
            </a:xfrm>
            <a:prstGeom prst="ellipse">
              <a:avLst/>
            </a:prstGeom>
            <a:solidFill>
              <a:srgbClr val="20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TextBox 407"/>
            <p:cNvSpPr txBox="1"/>
            <p:nvPr/>
          </p:nvSpPr>
          <p:spPr>
            <a:xfrm>
              <a:off x="1308195" y="22244269"/>
              <a:ext cx="8347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Arial"/>
                  <a:cs typeface="Arial"/>
                </a:rPr>
                <a:t>CL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479659" y="16595759"/>
            <a:ext cx="6413709" cy="5926472"/>
            <a:chOff x="7479659" y="16687129"/>
            <a:chExt cx="6413709" cy="5926472"/>
          </a:xfrm>
        </p:grpSpPr>
        <p:grpSp>
          <p:nvGrpSpPr>
            <p:cNvPr id="59" name="Group 58"/>
            <p:cNvGrpSpPr/>
            <p:nvPr/>
          </p:nvGrpSpPr>
          <p:grpSpPr>
            <a:xfrm>
              <a:off x="7482996" y="16687129"/>
              <a:ext cx="6410372" cy="5888126"/>
              <a:chOff x="7455010" y="16101178"/>
              <a:chExt cx="6410372" cy="5888126"/>
            </a:xfrm>
          </p:grpSpPr>
          <p:pic>
            <p:nvPicPr>
              <p:cNvPr id="821" name="Picture 820" descr="cylone_tracks_and_850T_mean_1-7_Jun_2018.png"/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5010" y="16106193"/>
                <a:ext cx="6410372" cy="5883111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sp>
            <p:nvSpPr>
              <p:cNvPr id="327" name="TextBox 326"/>
              <p:cNvSpPr txBox="1"/>
              <p:nvPr/>
            </p:nvSpPr>
            <p:spPr>
              <a:xfrm>
                <a:off x="7455010" y="16101178"/>
                <a:ext cx="342790" cy="295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txBody>
              <a:bodyPr wrap="square" lIns="0" tIns="0" rIns="0" bIns="18288" rtlCol="0" anchor="ctr">
                <a:spAutoFit/>
              </a:bodyPr>
              <a:lstStyle/>
              <a:p>
                <a:pPr algn="ctr"/>
                <a:r>
                  <a:rPr lang="en-US" sz="1800" dirty="0" smtClean="0">
                    <a:latin typeface="Arial"/>
                    <a:cs typeface="Arial"/>
                  </a:rPr>
                  <a:t>(</a:t>
                </a:r>
                <a:r>
                  <a:rPr lang="en-US" sz="1800" dirty="0">
                    <a:latin typeface="Arial"/>
                    <a:cs typeface="Arial"/>
                  </a:rPr>
                  <a:t>b</a:t>
                </a:r>
                <a:r>
                  <a:rPr lang="en-US" sz="1800" dirty="0" smtClean="0">
                    <a:latin typeface="Arial"/>
                    <a:cs typeface="Arial"/>
                  </a:rPr>
                  <a:t>)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429" name="TextBox 428"/>
              <p:cNvSpPr txBox="1"/>
              <p:nvPr/>
            </p:nvSpPr>
            <p:spPr>
              <a:xfrm>
                <a:off x="9072253" y="18267604"/>
                <a:ext cx="283518" cy="646331"/>
              </a:xfrm>
              <a:prstGeom prst="rect">
                <a:avLst/>
              </a:prstGeom>
              <a:noFill/>
              <a:effectLst>
                <a:glow rad="25400">
                  <a:srgbClr val="FFFF00"/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 smtClean="0">
                    <a:ln w="15875">
                      <a:solidFill>
                        <a:schemeClr val="tx1"/>
                      </a:solidFill>
                    </a:ln>
                    <a:solidFill>
                      <a:srgbClr val="FFFF00"/>
                    </a:solidFill>
                    <a:effectLst/>
                    <a:latin typeface="Arial"/>
                    <a:cs typeface="Arial"/>
                  </a:rPr>
                  <a:t>3</a:t>
                </a:r>
                <a:endParaRPr lang="en-US" sz="3600" b="1" dirty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endParaRPr>
              </a:p>
            </p:txBody>
          </p:sp>
          <p:cxnSp>
            <p:nvCxnSpPr>
              <p:cNvPr id="430" name="Straight Arrow Connector 429"/>
              <p:cNvCxnSpPr/>
              <p:nvPr/>
            </p:nvCxnSpPr>
            <p:spPr>
              <a:xfrm flipH="1" flipV="1">
                <a:off x="11435572" y="20993720"/>
                <a:ext cx="148581" cy="180491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arrow" w="sm" len="sm"/>
              </a:ln>
              <a:effectLst>
                <a:glow>
                  <a:srgbClr val="BF0003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1" name="TextBox 430"/>
              <p:cNvSpPr txBox="1"/>
              <p:nvPr/>
            </p:nvSpPr>
            <p:spPr>
              <a:xfrm>
                <a:off x="11522363" y="20934378"/>
                <a:ext cx="28351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 smtClean="0">
                    <a:ln w="15875">
                      <a:solidFill>
                        <a:schemeClr val="tx1"/>
                      </a:solidFill>
                    </a:ln>
                    <a:solidFill>
                      <a:srgbClr val="BF0003"/>
                    </a:solidFill>
                    <a:effectLst/>
                    <a:latin typeface="Arial"/>
                    <a:cs typeface="Arial"/>
                  </a:rPr>
                  <a:t>2</a:t>
                </a:r>
                <a:endParaRPr lang="en-US" sz="3600" b="1" dirty="0">
                  <a:ln w="15875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endParaRPr>
              </a:p>
            </p:txBody>
          </p:sp>
          <p:cxnSp>
            <p:nvCxnSpPr>
              <p:cNvPr id="432" name="Straight Arrow Connector 431"/>
              <p:cNvCxnSpPr/>
              <p:nvPr/>
            </p:nvCxnSpPr>
            <p:spPr>
              <a:xfrm flipH="1">
                <a:off x="11818847" y="19801064"/>
                <a:ext cx="264612" cy="1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arrow" w="sm" len="sm"/>
              </a:ln>
              <a:effectLst>
                <a:glow>
                  <a:srgbClr val="BF0003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3" name="TextBox 432"/>
              <p:cNvSpPr txBox="1"/>
              <p:nvPr/>
            </p:nvSpPr>
            <p:spPr>
              <a:xfrm>
                <a:off x="12002547" y="19463556"/>
                <a:ext cx="28351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 smtClean="0">
                    <a:ln w="15875">
                      <a:solidFill>
                        <a:schemeClr val="tx1"/>
                      </a:solidFill>
                    </a:ln>
                    <a:solidFill>
                      <a:srgbClr val="BF0003"/>
                    </a:solidFill>
                    <a:effectLst/>
                    <a:latin typeface="Arial"/>
                    <a:cs typeface="Arial"/>
                  </a:rPr>
                  <a:t>3</a:t>
                </a:r>
                <a:endParaRPr lang="en-US" sz="3600" b="1" dirty="0">
                  <a:ln w="15875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endParaRPr>
              </a:p>
            </p:txBody>
          </p:sp>
          <p:cxnSp>
            <p:nvCxnSpPr>
              <p:cNvPr id="434" name="Straight Arrow Connector 433"/>
              <p:cNvCxnSpPr/>
              <p:nvPr/>
            </p:nvCxnSpPr>
            <p:spPr>
              <a:xfrm flipH="1">
                <a:off x="11490056" y="19315329"/>
                <a:ext cx="264612" cy="1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arrow" w="sm" len="sm"/>
              </a:ln>
              <a:effectLst>
                <a:glow>
                  <a:srgbClr val="BF0003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5" name="TextBox 434"/>
              <p:cNvSpPr txBox="1"/>
              <p:nvPr/>
            </p:nvSpPr>
            <p:spPr>
              <a:xfrm>
                <a:off x="11710986" y="18960119"/>
                <a:ext cx="28351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 smtClean="0">
                    <a:ln w="15875">
                      <a:solidFill>
                        <a:schemeClr val="tx1"/>
                      </a:solidFill>
                    </a:ln>
                    <a:solidFill>
                      <a:srgbClr val="BF0003"/>
                    </a:solidFill>
                    <a:effectLst/>
                    <a:latin typeface="Arial"/>
                    <a:cs typeface="Arial"/>
                  </a:rPr>
                  <a:t>4</a:t>
                </a:r>
                <a:endParaRPr lang="en-US" sz="3600" b="1" dirty="0">
                  <a:ln w="15875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endParaRPr>
              </a:p>
            </p:txBody>
          </p:sp>
          <p:cxnSp>
            <p:nvCxnSpPr>
              <p:cNvPr id="436" name="Straight Arrow Connector 435"/>
              <p:cNvCxnSpPr/>
              <p:nvPr/>
            </p:nvCxnSpPr>
            <p:spPr>
              <a:xfrm flipH="1">
                <a:off x="11155371" y="18968491"/>
                <a:ext cx="272630" cy="77815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arrow" w="sm" len="sm"/>
              </a:ln>
              <a:effectLst>
                <a:glow>
                  <a:srgbClr val="BF0003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7" name="TextBox 436"/>
              <p:cNvSpPr txBox="1"/>
              <p:nvPr/>
            </p:nvSpPr>
            <p:spPr>
              <a:xfrm>
                <a:off x="11377493" y="18621332"/>
                <a:ext cx="28351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 smtClean="0">
                    <a:ln w="15875">
                      <a:solidFill>
                        <a:schemeClr val="tx1"/>
                      </a:solidFill>
                    </a:ln>
                    <a:solidFill>
                      <a:srgbClr val="BF0003"/>
                    </a:solidFill>
                    <a:effectLst/>
                    <a:latin typeface="Arial"/>
                    <a:cs typeface="Arial"/>
                  </a:rPr>
                  <a:t>5</a:t>
                </a:r>
                <a:endParaRPr lang="en-US" sz="3600" b="1" dirty="0">
                  <a:ln w="15875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endParaRPr>
              </a:p>
            </p:txBody>
          </p:sp>
          <p:cxnSp>
            <p:nvCxnSpPr>
              <p:cNvPr id="438" name="Straight Arrow Connector 437"/>
              <p:cNvCxnSpPr/>
              <p:nvPr/>
            </p:nvCxnSpPr>
            <p:spPr>
              <a:xfrm>
                <a:off x="10542523" y="18913181"/>
                <a:ext cx="125478" cy="191307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arrow" w="sm" len="sm"/>
              </a:ln>
              <a:effectLst>
                <a:glow>
                  <a:srgbClr val="BF0003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0" name="TextBox 439"/>
              <p:cNvSpPr txBox="1"/>
              <p:nvPr/>
            </p:nvSpPr>
            <p:spPr>
              <a:xfrm>
                <a:off x="10257970" y="18381516"/>
                <a:ext cx="28351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 smtClean="0">
                    <a:ln w="15875">
                      <a:solidFill>
                        <a:schemeClr val="tx1"/>
                      </a:solidFill>
                    </a:ln>
                    <a:solidFill>
                      <a:srgbClr val="BF0003"/>
                    </a:solidFill>
                    <a:effectLst/>
                    <a:latin typeface="Arial"/>
                    <a:cs typeface="Arial"/>
                  </a:rPr>
                  <a:t>6</a:t>
                </a:r>
                <a:endParaRPr lang="en-US" sz="3600" b="1" dirty="0">
                  <a:ln w="15875">
                    <a:solidFill>
                      <a:schemeClr val="tx1"/>
                    </a:solidFill>
                  </a:ln>
                  <a:solidFill>
                    <a:srgbClr val="BF0003"/>
                  </a:solidFill>
                  <a:effectLst/>
                  <a:latin typeface="Arial"/>
                  <a:cs typeface="Arial"/>
                </a:endParaRPr>
              </a:p>
            </p:txBody>
          </p:sp>
          <p:cxnSp>
            <p:nvCxnSpPr>
              <p:cNvPr id="441" name="Straight Arrow Connector 440"/>
              <p:cNvCxnSpPr/>
              <p:nvPr/>
            </p:nvCxnSpPr>
            <p:spPr>
              <a:xfrm flipV="1">
                <a:off x="9432712" y="18424735"/>
                <a:ext cx="255787" cy="131452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arrow" w="sm" len="sm"/>
              </a:ln>
              <a:effectLst>
                <a:glow>
                  <a:srgbClr val="BF0003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2" name="Straight Arrow Connector 441"/>
              <p:cNvCxnSpPr/>
              <p:nvPr/>
            </p:nvCxnSpPr>
            <p:spPr>
              <a:xfrm flipV="1">
                <a:off x="9904905" y="19441456"/>
                <a:ext cx="255787" cy="131452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arrow" w="sm" len="sm"/>
              </a:ln>
              <a:effectLst>
                <a:glow>
                  <a:srgbClr val="BF0003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3" name="TextBox 442"/>
              <p:cNvSpPr txBox="1"/>
              <p:nvPr/>
            </p:nvSpPr>
            <p:spPr>
              <a:xfrm>
                <a:off x="9544711" y="19271856"/>
                <a:ext cx="283518" cy="646331"/>
              </a:xfrm>
              <a:prstGeom prst="rect">
                <a:avLst/>
              </a:prstGeom>
              <a:noFill/>
              <a:effectLst>
                <a:glow rad="25400">
                  <a:srgbClr val="FFFF00"/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 smtClean="0">
                    <a:ln w="15875">
                      <a:solidFill>
                        <a:schemeClr val="tx1"/>
                      </a:solidFill>
                    </a:ln>
                    <a:solidFill>
                      <a:srgbClr val="FFFF00"/>
                    </a:solidFill>
                    <a:effectLst/>
                    <a:latin typeface="Arial"/>
                    <a:cs typeface="Arial"/>
                  </a:rPr>
                  <a:t>4</a:t>
                </a:r>
                <a:endParaRPr lang="en-US" sz="3200" b="1" dirty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endParaRPr>
              </a:p>
            </p:txBody>
          </p:sp>
          <p:cxnSp>
            <p:nvCxnSpPr>
              <p:cNvPr id="444" name="Straight Arrow Connector 443"/>
              <p:cNvCxnSpPr/>
              <p:nvPr/>
            </p:nvCxnSpPr>
            <p:spPr>
              <a:xfrm flipV="1">
                <a:off x="10608407" y="19910340"/>
                <a:ext cx="16576" cy="277374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arrow" w="sm" len="sm"/>
              </a:ln>
              <a:effectLst>
                <a:glow>
                  <a:srgbClr val="BF0003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5" name="TextBox 444"/>
              <p:cNvSpPr txBox="1"/>
              <p:nvPr/>
            </p:nvSpPr>
            <p:spPr>
              <a:xfrm>
                <a:off x="10364269" y="20062434"/>
                <a:ext cx="283518" cy="646331"/>
              </a:xfrm>
              <a:prstGeom prst="rect">
                <a:avLst/>
              </a:prstGeom>
              <a:noFill/>
              <a:effectLst>
                <a:glow rad="25400">
                  <a:srgbClr val="FFFF00"/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 smtClean="0">
                    <a:ln w="15875">
                      <a:solidFill>
                        <a:schemeClr val="tx1"/>
                      </a:solidFill>
                    </a:ln>
                    <a:solidFill>
                      <a:srgbClr val="FFFF00"/>
                    </a:solidFill>
                    <a:effectLst/>
                    <a:latin typeface="Arial"/>
                    <a:cs typeface="Arial"/>
                  </a:rPr>
                  <a:t>5</a:t>
                </a:r>
                <a:endParaRPr lang="en-US" sz="3600" b="1" dirty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endParaRPr>
              </a:p>
            </p:txBody>
          </p:sp>
          <p:cxnSp>
            <p:nvCxnSpPr>
              <p:cNvPr id="446" name="Straight Arrow Connector 445"/>
              <p:cNvCxnSpPr/>
              <p:nvPr/>
            </p:nvCxnSpPr>
            <p:spPr>
              <a:xfrm flipH="1" flipV="1">
                <a:off x="11076317" y="19653810"/>
                <a:ext cx="31324" cy="292681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arrow" w="sm" len="sm"/>
              </a:ln>
              <a:effectLst>
                <a:glow>
                  <a:srgbClr val="BF0003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7" name="TextBox 446"/>
              <p:cNvSpPr txBox="1"/>
              <p:nvPr/>
            </p:nvSpPr>
            <p:spPr>
              <a:xfrm>
                <a:off x="10908926" y="19814336"/>
                <a:ext cx="283518" cy="646331"/>
              </a:xfrm>
              <a:prstGeom prst="rect">
                <a:avLst/>
              </a:prstGeom>
              <a:noFill/>
              <a:effectLst>
                <a:glow rad="25400">
                  <a:srgbClr val="FFFF00"/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 smtClean="0">
                    <a:ln w="15875">
                      <a:solidFill>
                        <a:schemeClr val="tx1"/>
                      </a:solidFill>
                    </a:ln>
                    <a:solidFill>
                      <a:srgbClr val="FFFF00"/>
                    </a:solidFill>
                    <a:effectLst/>
                    <a:latin typeface="Arial"/>
                    <a:cs typeface="Arial"/>
                  </a:rPr>
                  <a:t>6</a:t>
                </a:r>
                <a:endParaRPr lang="en-US" sz="3600" b="1" dirty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endParaRPr>
              </a:p>
            </p:txBody>
          </p:sp>
          <p:cxnSp>
            <p:nvCxnSpPr>
              <p:cNvPr id="448" name="Straight Arrow Connector 447"/>
              <p:cNvCxnSpPr/>
              <p:nvPr/>
            </p:nvCxnSpPr>
            <p:spPr>
              <a:xfrm flipH="1">
                <a:off x="11197408" y="18534588"/>
                <a:ext cx="255180" cy="185565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arrow" w="sm" len="sm"/>
              </a:ln>
              <a:effectLst>
                <a:glow>
                  <a:srgbClr val="BF0003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9" name="TextBox 448"/>
              <p:cNvSpPr txBox="1"/>
              <p:nvPr/>
            </p:nvSpPr>
            <p:spPr>
              <a:xfrm>
                <a:off x="11355596" y="18175802"/>
                <a:ext cx="283518" cy="646331"/>
              </a:xfrm>
              <a:prstGeom prst="rect">
                <a:avLst/>
              </a:prstGeom>
              <a:noFill/>
              <a:effectLst>
                <a:glow rad="25400">
                  <a:srgbClr val="FFFF00"/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 smtClean="0">
                    <a:ln w="15875">
                      <a:solidFill>
                        <a:schemeClr val="tx1"/>
                      </a:solidFill>
                    </a:ln>
                    <a:solidFill>
                      <a:srgbClr val="FFFF00"/>
                    </a:solidFill>
                    <a:effectLst/>
                    <a:latin typeface="Arial"/>
                    <a:cs typeface="Arial"/>
                  </a:rPr>
                  <a:t>7</a:t>
                </a:r>
                <a:endParaRPr lang="en-US" sz="3600" b="1" dirty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endParaRPr>
              </a:p>
            </p:txBody>
          </p:sp>
          <p:cxnSp>
            <p:nvCxnSpPr>
              <p:cNvPr id="450" name="Straight Arrow Connector 449"/>
              <p:cNvCxnSpPr/>
              <p:nvPr/>
            </p:nvCxnSpPr>
            <p:spPr>
              <a:xfrm>
                <a:off x="10764722" y="18386396"/>
                <a:ext cx="74411" cy="287820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arrow" w="sm" len="sm"/>
              </a:ln>
              <a:effectLst>
                <a:glow>
                  <a:srgbClr val="BF0003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1" name="TextBox 450"/>
              <p:cNvSpPr txBox="1"/>
              <p:nvPr/>
            </p:nvSpPr>
            <p:spPr>
              <a:xfrm>
                <a:off x="10521409" y="17836116"/>
                <a:ext cx="283518" cy="646331"/>
              </a:xfrm>
              <a:prstGeom prst="rect">
                <a:avLst/>
              </a:prstGeom>
              <a:noFill/>
              <a:effectLst>
                <a:glow rad="25400">
                  <a:srgbClr val="FFFF00"/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 smtClean="0">
                    <a:ln w="15875">
                      <a:solidFill>
                        <a:schemeClr val="tx1"/>
                      </a:solidFill>
                    </a:ln>
                    <a:solidFill>
                      <a:srgbClr val="FFFF00"/>
                    </a:solidFill>
                    <a:effectLst/>
                    <a:latin typeface="Arial"/>
                    <a:cs typeface="Arial"/>
                  </a:rPr>
                  <a:t>8</a:t>
                </a:r>
                <a:endParaRPr lang="en-US" sz="3600" b="1" dirty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endParaRPr>
              </a:p>
            </p:txBody>
          </p:sp>
          <p:cxnSp>
            <p:nvCxnSpPr>
              <p:cNvPr id="452" name="Straight Arrow Connector 451"/>
              <p:cNvCxnSpPr/>
              <p:nvPr/>
            </p:nvCxnSpPr>
            <p:spPr>
              <a:xfrm flipH="1">
                <a:off x="11270386" y="17941962"/>
                <a:ext cx="283376" cy="35631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arrow" w="sm" len="sm"/>
              </a:ln>
              <a:effectLst>
                <a:glow>
                  <a:srgbClr val="BF0003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3" name="TextBox 452"/>
              <p:cNvSpPr txBox="1"/>
              <p:nvPr/>
            </p:nvSpPr>
            <p:spPr>
              <a:xfrm>
                <a:off x="11509970" y="17574510"/>
                <a:ext cx="283518" cy="646331"/>
              </a:xfrm>
              <a:prstGeom prst="rect">
                <a:avLst/>
              </a:prstGeom>
              <a:noFill/>
              <a:effectLst>
                <a:glow rad="25400">
                  <a:srgbClr val="FFFF00"/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 smtClean="0">
                    <a:ln w="15875">
                      <a:solidFill>
                        <a:schemeClr val="tx1"/>
                      </a:solidFill>
                    </a:ln>
                    <a:solidFill>
                      <a:srgbClr val="FFFF00"/>
                    </a:solidFill>
                    <a:effectLst/>
                    <a:latin typeface="Arial"/>
                    <a:cs typeface="Arial"/>
                  </a:rPr>
                  <a:t>9</a:t>
                </a:r>
                <a:endParaRPr lang="en-US" sz="3200" b="1" dirty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endParaRPr>
              </a:p>
            </p:txBody>
          </p:sp>
          <p:cxnSp>
            <p:nvCxnSpPr>
              <p:cNvPr id="454" name="Straight Arrow Connector 453"/>
              <p:cNvCxnSpPr/>
              <p:nvPr/>
            </p:nvCxnSpPr>
            <p:spPr>
              <a:xfrm flipH="1">
                <a:off x="11456596" y="16537696"/>
                <a:ext cx="175219" cy="170168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arrow" w="sm" len="sm"/>
              </a:ln>
              <a:effectLst>
                <a:glow>
                  <a:srgbClr val="BF0003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6" name="TextBox 455"/>
              <p:cNvSpPr txBox="1"/>
              <p:nvPr/>
            </p:nvSpPr>
            <p:spPr>
              <a:xfrm>
                <a:off x="11541662" y="16183401"/>
                <a:ext cx="569394" cy="553998"/>
              </a:xfrm>
              <a:prstGeom prst="rect">
                <a:avLst/>
              </a:prstGeom>
              <a:noFill/>
              <a:effectLst>
                <a:glow rad="25400">
                  <a:srgbClr val="FFFF00"/>
                </a:glow>
              </a:effectLst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3600" b="1" dirty="0" smtClean="0">
                    <a:ln w="15875">
                      <a:solidFill>
                        <a:schemeClr val="tx1"/>
                      </a:solidFill>
                    </a:ln>
                    <a:solidFill>
                      <a:srgbClr val="FFFF00"/>
                    </a:solidFill>
                    <a:effectLst/>
                    <a:latin typeface="Arial"/>
                    <a:cs typeface="Arial"/>
                  </a:rPr>
                  <a:t>10</a:t>
                </a:r>
                <a:endParaRPr lang="en-US" sz="3600" b="1" dirty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endParaRPr>
              </a:p>
            </p:txBody>
          </p:sp>
          <p:cxnSp>
            <p:nvCxnSpPr>
              <p:cNvPr id="457" name="Straight Arrow Connector 456"/>
              <p:cNvCxnSpPr/>
              <p:nvPr/>
            </p:nvCxnSpPr>
            <p:spPr>
              <a:xfrm>
                <a:off x="10899915" y="16589446"/>
                <a:ext cx="264189" cy="11144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arrow" w="sm" len="sm"/>
              </a:ln>
              <a:effectLst>
                <a:glow>
                  <a:srgbClr val="BF0003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8" name="TextBox 457"/>
              <p:cNvSpPr txBox="1"/>
              <p:nvPr/>
            </p:nvSpPr>
            <p:spPr>
              <a:xfrm>
                <a:off x="10369070" y="16306240"/>
                <a:ext cx="569394" cy="553998"/>
              </a:xfrm>
              <a:prstGeom prst="rect">
                <a:avLst/>
              </a:prstGeom>
              <a:noFill/>
              <a:effectLst>
                <a:glow rad="25400">
                  <a:srgbClr val="FFFF00"/>
                </a:glow>
              </a:effectLst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3600" b="1" dirty="0" smtClean="0">
                    <a:ln w="15875">
                      <a:solidFill>
                        <a:schemeClr val="tx1"/>
                      </a:solidFill>
                    </a:ln>
                    <a:solidFill>
                      <a:srgbClr val="FFFF00"/>
                    </a:solidFill>
                    <a:effectLst/>
                    <a:latin typeface="Arial"/>
                    <a:cs typeface="Arial"/>
                  </a:rPr>
                  <a:t>11</a:t>
                </a:r>
                <a:endParaRPr lang="en-US" sz="3600" b="1" dirty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endParaRPr>
              </a:p>
            </p:txBody>
          </p:sp>
          <p:cxnSp>
            <p:nvCxnSpPr>
              <p:cNvPr id="459" name="Straight Arrow Connector 458"/>
              <p:cNvCxnSpPr/>
              <p:nvPr/>
            </p:nvCxnSpPr>
            <p:spPr>
              <a:xfrm flipV="1">
                <a:off x="10982098" y="16962788"/>
                <a:ext cx="220021" cy="177249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arrow" w="sm" len="sm"/>
              </a:ln>
              <a:effectLst>
                <a:glow>
                  <a:srgbClr val="BF0003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0" name="TextBox 459"/>
              <p:cNvSpPr txBox="1"/>
              <p:nvPr/>
            </p:nvSpPr>
            <p:spPr>
              <a:xfrm>
                <a:off x="10440719" y="17001267"/>
                <a:ext cx="569394" cy="553998"/>
              </a:xfrm>
              <a:prstGeom prst="rect">
                <a:avLst/>
              </a:prstGeom>
              <a:noFill/>
              <a:effectLst>
                <a:glow rad="25400">
                  <a:srgbClr val="FFFF00"/>
                </a:glow>
              </a:effectLst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3600" b="1" dirty="0" smtClean="0">
                    <a:ln w="15875">
                      <a:solidFill>
                        <a:schemeClr val="tx1"/>
                      </a:solidFill>
                    </a:ln>
                    <a:solidFill>
                      <a:srgbClr val="FFFF00"/>
                    </a:solidFill>
                    <a:effectLst/>
                    <a:latin typeface="Arial"/>
                    <a:cs typeface="Arial"/>
                  </a:rPr>
                  <a:t>12</a:t>
                </a:r>
                <a:endParaRPr lang="en-US" sz="3600" b="1" dirty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endParaRPr>
              </a:p>
            </p:txBody>
          </p:sp>
          <p:cxnSp>
            <p:nvCxnSpPr>
              <p:cNvPr id="461" name="Straight Arrow Connector 460"/>
              <p:cNvCxnSpPr/>
              <p:nvPr/>
            </p:nvCxnSpPr>
            <p:spPr>
              <a:xfrm flipH="1" flipV="1">
                <a:off x="11425726" y="17038616"/>
                <a:ext cx="265102" cy="124089"/>
              </a:xfrm>
              <a:prstGeom prst="straightConnector1">
                <a:avLst/>
              </a:prstGeom>
              <a:ln w="44450">
                <a:solidFill>
                  <a:schemeClr val="tx1"/>
                </a:solidFill>
                <a:tailEnd type="arrow" w="sm" len="sm"/>
              </a:ln>
              <a:effectLst>
                <a:glow>
                  <a:srgbClr val="BF0003"/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2" name="TextBox 461"/>
              <p:cNvSpPr txBox="1"/>
              <p:nvPr/>
            </p:nvSpPr>
            <p:spPr>
              <a:xfrm>
                <a:off x="11663760" y="16942402"/>
                <a:ext cx="569394" cy="553998"/>
              </a:xfrm>
              <a:prstGeom prst="rect">
                <a:avLst/>
              </a:prstGeom>
              <a:noFill/>
              <a:effectLst>
                <a:glow rad="25400">
                  <a:srgbClr val="FFFF00"/>
                </a:glow>
              </a:effectLst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3600" b="1" dirty="0" smtClean="0">
                    <a:ln w="15875">
                      <a:solidFill>
                        <a:schemeClr val="tx1"/>
                      </a:solidFill>
                    </a:ln>
                    <a:solidFill>
                      <a:srgbClr val="FFFF00"/>
                    </a:solidFill>
                    <a:effectLst/>
                    <a:latin typeface="Arial"/>
                    <a:cs typeface="Arial"/>
                  </a:rPr>
                  <a:t>13</a:t>
                </a:r>
                <a:endParaRPr lang="en-US" sz="3600" b="1" dirty="0">
                  <a:ln w="15875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/>
                  <a:latin typeface="Arial"/>
                  <a:cs typeface="Arial"/>
                </a:endParaRPr>
              </a:p>
            </p:txBody>
          </p:sp>
          <p:sp>
            <p:nvSpPr>
              <p:cNvPr id="467" name="5-Point Star 466"/>
              <p:cNvSpPr>
                <a:spLocks noChangeAspect="1"/>
              </p:cNvSpPr>
              <p:nvPr/>
            </p:nvSpPr>
            <p:spPr>
              <a:xfrm rot="10800000" flipV="1">
                <a:off x="9432712" y="17809371"/>
                <a:ext cx="330059" cy="330059"/>
              </a:xfrm>
              <a:prstGeom prst="star5">
                <a:avLst/>
              </a:prstGeom>
              <a:solidFill>
                <a:srgbClr val="2DCA29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5-Point Star 467"/>
              <p:cNvSpPr>
                <a:spLocks noChangeAspect="1"/>
              </p:cNvSpPr>
              <p:nvPr/>
            </p:nvSpPr>
            <p:spPr>
              <a:xfrm rot="10800000" flipV="1">
                <a:off x="10825312" y="20820629"/>
                <a:ext cx="330059" cy="330059"/>
              </a:xfrm>
              <a:prstGeom prst="star5">
                <a:avLst/>
              </a:prstGeom>
              <a:solidFill>
                <a:srgbClr val="2DCA29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Multiply 468"/>
              <p:cNvSpPr>
                <a:spLocks noChangeAspect="1"/>
              </p:cNvSpPr>
              <p:nvPr/>
            </p:nvSpPr>
            <p:spPr>
              <a:xfrm>
                <a:off x="10640093" y="19128257"/>
                <a:ext cx="338830" cy="338451"/>
              </a:xfrm>
              <a:prstGeom prst="mathMultiply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0" name="Multiply 469"/>
              <p:cNvSpPr>
                <a:spLocks noChangeAspect="1"/>
              </p:cNvSpPr>
              <p:nvPr/>
            </p:nvSpPr>
            <p:spPr>
              <a:xfrm>
                <a:off x="11511230" y="16624337"/>
                <a:ext cx="338830" cy="338451"/>
              </a:xfrm>
              <a:prstGeom prst="mathMultiply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0" name="Rectangle 409"/>
            <p:cNvSpPr/>
            <p:nvPr/>
          </p:nvSpPr>
          <p:spPr>
            <a:xfrm>
              <a:off x="7479659" y="22011576"/>
              <a:ext cx="822168" cy="56692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Oval 410"/>
            <p:cNvSpPr>
              <a:spLocks noChangeAspect="1"/>
            </p:cNvSpPr>
            <p:nvPr/>
          </p:nvSpPr>
          <p:spPr>
            <a:xfrm>
              <a:off x="7544418" y="22368717"/>
              <a:ext cx="146304" cy="146304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TextBox 411"/>
            <p:cNvSpPr txBox="1"/>
            <p:nvPr/>
          </p:nvSpPr>
          <p:spPr>
            <a:xfrm>
              <a:off x="7654053" y="21983699"/>
              <a:ext cx="8347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Arial"/>
                  <a:cs typeface="Arial"/>
                </a:rPr>
                <a:t>AC1</a:t>
              </a:r>
              <a:endParaRPr lang="en-US" sz="1800" b="1" dirty="0">
                <a:latin typeface="Arial"/>
                <a:cs typeface="Arial"/>
              </a:endParaRPr>
            </a:p>
          </p:txBody>
        </p:sp>
        <p:sp>
          <p:nvSpPr>
            <p:cNvPr id="413" name="Oval 412"/>
            <p:cNvSpPr>
              <a:spLocks noChangeAspect="1"/>
            </p:cNvSpPr>
            <p:nvPr/>
          </p:nvSpPr>
          <p:spPr>
            <a:xfrm>
              <a:off x="7544418" y="22104125"/>
              <a:ext cx="146304" cy="146304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TextBox 413"/>
            <p:cNvSpPr txBox="1"/>
            <p:nvPr/>
          </p:nvSpPr>
          <p:spPr>
            <a:xfrm>
              <a:off x="7654053" y="22244269"/>
              <a:ext cx="8347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Arial"/>
                  <a:cs typeface="Arial"/>
                </a:rPr>
                <a:t>AC2</a:t>
              </a:r>
              <a:endParaRPr lang="en-US" sz="1800" b="1" dirty="0">
                <a:latin typeface="Arial"/>
                <a:cs typeface="Arial"/>
              </a:endParaRPr>
            </a:p>
          </p:txBody>
        </p:sp>
      </p:grpSp>
      <p:sp>
        <p:nvSpPr>
          <p:cNvPr id="356" name="TextBox 355"/>
          <p:cNvSpPr txBox="1"/>
          <p:nvPr/>
        </p:nvSpPr>
        <p:spPr>
          <a:xfrm>
            <a:off x="7676639" y="23081104"/>
            <a:ext cx="70309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"/>
                <a:cs typeface="Arial"/>
              </a:rPr>
              <a:t>Figure 1</a:t>
            </a:r>
            <a:r>
              <a:rPr lang="en-US" sz="2000" dirty="0" smtClean="0">
                <a:latin typeface="Arial"/>
                <a:cs typeface="Arial"/>
              </a:rPr>
              <a:t>. Tracks of (a) Alberto and a Canadian </a:t>
            </a:r>
            <a:r>
              <a:rPr lang="en-US" sz="2000" dirty="0">
                <a:latin typeface="Arial"/>
                <a:cs typeface="Arial"/>
              </a:rPr>
              <a:t>l</a:t>
            </a:r>
            <a:r>
              <a:rPr lang="en-US" sz="2000" dirty="0" smtClean="0">
                <a:latin typeface="Arial"/>
                <a:cs typeface="Arial"/>
              </a:rPr>
              <a:t>ow (CL), and (b) AC1 and AC2.  Also, (a) 26 May–1 June 2018 time-mean 300-hPa geopotential height (dam, gray) and standardized geopotential height anomalies (</a:t>
            </a:r>
            <a:r>
              <a:rPr lang="en-US" sz="2000" dirty="0" err="1" smtClean="0">
                <a:latin typeface="Arial"/>
                <a:cs typeface="Arial"/>
              </a:rPr>
              <a:t>σ</a:t>
            </a:r>
            <a:r>
              <a:rPr lang="en-US" sz="2000" dirty="0" smtClean="0">
                <a:latin typeface="Arial"/>
                <a:cs typeface="Arial"/>
              </a:rPr>
              <a:t>, shaded), and (b) 1–7 June 2018 time-mean 850-hPa temperature (°C, gray) and standardized temperature anomalies </a:t>
            </a:r>
            <a:r>
              <a:rPr lang="en-US" sz="2000" dirty="0">
                <a:latin typeface="Arial"/>
                <a:cs typeface="Arial"/>
              </a:rPr>
              <a:t>(</a:t>
            </a:r>
            <a:r>
              <a:rPr lang="en-US" sz="2000" dirty="0" err="1">
                <a:latin typeface="Arial"/>
                <a:cs typeface="Arial"/>
              </a:rPr>
              <a:t>σ</a:t>
            </a:r>
            <a:r>
              <a:rPr lang="en-US" sz="2000" dirty="0">
                <a:latin typeface="Arial"/>
                <a:cs typeface="Arial"/>
              </a:rPr>
              <a:t>, shaded)</a:t>
            </a:r>
            <a:r>
              <a:rPr lang="en-US" sz="2000" dirty="0" smtClean="0">
                <a:latin typeface="Arial"/>
                <a:cs typeface="Arial"/>
              </a:rPr>
              <a:t>. </a:t>
            </a:r>
            <a:r>
              <a:rPr lang="en-US" sz="2000" dirty="0">
                <a:latin typeface="Arial"/>
                <a:cs typeface="Arial"/>
              </a:rPr>
              <a:t>0000 UTC positions of </a:t>
            </a:r>
            <a:r>
              <a:rPr lang="en-US" sz="2000" dirty="0" smtClean="0">
                <a:latin typeface="Arial"/>
                <a:cs typeface="Arial"/>
              </a:rPr>
              <a:t>cyclones </a:t>
            </a:r>
            <a:r>
              <a:rPr lang="en-US" sz="2000" dirty="0">
                <a:latin typeface="Arial"/>
                <a:cs typeface="Arial"/>
              </a:rPr>
              <a:t>shown by dots, and colored numbers represent dates corresponding to the 0000 UTC positions. </a:t>
            </a:r>
          </a:p>
        </p:txBody>
      </p:sp>
      <p:sp>
        <p:nvSpPr>
          <p:cNvPr id="415" name="TextBox 414"/>
          <p:cNvSpPr txBox="1"/>
          <p:nvPr/>
        </p:nvSpPr>
        <p:spPr>
          <a:xfrm>
            <a:off x="1482161" y="30089915"/>
            <a:ext cx="8721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Arial"/>
                <a:cs typeface="Arial"/>
              </a:rPr>
              <a:t>Day in </a:t>
            </a:r>
            <a:r>
              <a:rPr lang="en-US" sz="1800" b="1" dirty="0" smtClean="0">
                <a:latin typeface="Arial"/>
                <a:cs typeface="Arial"/>
              </a:rPr>
              <a:t>June 2018 </a:t>
            </a:r>
            <a:r>
              <a:rPr lang="en-US" sz="1800" b="1" dirty="0">
                <a:latin typeface="Arial"/>
                <a:cs typeface="Arial"/>
              </a:rPr>
              <a:t>labeled at 0000 UTC</a:t>
            </a:r>
          </a:p>
        </p:txBody>
      </p:sp>
    </p:spTree>
    <p:extLst>
      <p:ext uri="{BB962C8B-B14F-4D97-AF65-F5344CB8AC3E}">
        <p14:creationId xmlns:p14="http://schemas.microsoft.com/office/powerpoint/2010/main" val="909293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38839</TotalTime>
  <Words>1384</Words>
  <Application>Microsoft Macintosh PowerPoint</Application>
  <PresentationFormat>Custom</PresentationFormat>
  <Paragraphs>304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Rencurrel</dc:creator>
  <cp:lastModifiedBy>Kevin Biernat</cp:lastModifiedBy>
  <cp:revision>724</cp:revision>
  <cp:lastPrinted>2017-12-06T21:26:09Z</cp:lastPrinted>
  <dcterms:created xsi:type="dcterms:W3CDTF">2015-11-02T00:35:42Z</dcterms:created>
  <dcterms:modified xsi:type="dcterms:W3CDTF">2018-11-30T17:47:41Z</dcterms:modified>
</cp:coreProperties>
</file>