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93776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560EB3"/>
    <a:srgbClr val="4B1966"/>
    <a:srgbClr val="FF515B"/>
    <a:srgbClr val="20FFFF"/>
    <a:srgbClr val="F90106"/>
    <a:srgbClr val="BF0003"/>
    <a:srgbClr val="3C3C3C"/>
    <a:srgbClr val="760001"/>
    <a:srgbClr val="33DC2D"/>
    <a:srgbClr val="22F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594" autoAdjust="0"/>
    <p:restoredTop sz="97218" autoAdjust="0"/>
  </p:normalViewPr>
  <p:slideViewPr>
    <p:cSldViewPr snapToGrid="0" snapToObjects="1">
      <p:cViewPr>
        <p:scale>
          <a:sx n="94" d="100"/>
          <a:sy n="94" d="100"/>
        </p:scale>
        <p:origin x="8384" y="13488"/>
      </p:cViewPr>
      <p:guideLst>
        <p:guide orient="horz" pos="10368"/>
        <p:guide pos="15552"/>
      </p:guideLst>
    </p:cSldViewPr>
  </p:slideViewPr>
  <p:outlineViewPr>
    <p:cViewPr>
      <p:scale>
        <a:sx n="33" d="100"/>
        <a:sy n="33" d="100"/>
      </p:scale>
      <p:origin x="0" y="0"/>
    </p:cViewPr>
  </p:outlineViewPr>
  <p:notesTextViewPr>
    <p:cViewPr>
      <p:scale>
        <a:sx n="100" d="100"/>
        <a:sy n="100" d="100"/>
      </p:scale>
      <p:origin x="0" y="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5D359-41CE-9543-9832-27E9D3CD61B0}" type="datetimeFigureOut">
              <a:rPr lang="en-US" smtClean="0"/>
              <a:t>11/27/18</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B2E9D3-18D4-5946-9500-F0C05A4AF2A0}" type="slidenum">
              <a:rPr lang="en-US" smtClean="0"/>
              <a:t>‹#›</a:t>
            </a:fld>
            <a:endParaRPr lang="en-US"/>
          </a:p>
        </p:txBody>
      </p:sp>
    </p:spTree>
    <p:extLst>
      <p:ext uri="{BB962C8B-B14F-4D97-AF65-F5344CB8AC3E}">
        <p14:creationId xmlns:p14="http://schemas.microsoft.com/office/powerpoint/2010/main" val="1803139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2E9D3-18D4-5946-9500-F0C05A4AF2A0}" type="slidenum">
              <a:rPr lang="en-US" smtClean="0"/>
              <a:t>1</a:t>
            </a:fld>
            <a:endParaRPr lang="en-US"/>
          </a:p>
        </p:txBody>
      </p:sp>
    </p:spTree>
    <p:extLst>
      <p:ext uri="{BB962C8B-B14F-4D97-AF65-F5344CB8AC3E}">
        <p14:creationId xmlns:p14="http://schemas.microsoft.com/office/powerpoint/2010/main" val="255513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82030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70101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1835768" y="6324600"/>
            <a:ext cx="53329520"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847198" y="6324600"/>
            <a:ext cx="159165610"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7295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98197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45EF5-CD34-E941-B8A0-732FAEB64E2D}"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37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47197" y="36865560"/>
            <a:ext cx="106247565"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917722" y="36865560"/>
            <a:ext cx="106247565"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45EF5-CD34-E941-B8A0-732FAEB64E2D}"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058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8880" y="1318262"/>
            <a:ext cx="4443984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083137" y="7368542"/>
            <a:ext cx="2182558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5083137" y="10439400"/>
            <a:ext cx="2182558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45EF5-CD34-E941-B8A0-732FAEB64E2D}" type="datetimeFigureOut">
              <a:rPr lang="en-US" smtClean="0"/>
              <a:t>11/27/18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29924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45EF5-CD34-E941-B8A0-732FAEB64E2D}" type="datetimeFigureOut">
              <a:rPr lang="en-US" smtClean="0"/>
              <a:t>11/27/18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6053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45EF5-CD34-E941-B8A0-732FAEB64E2D}" type="datetimeFigureOut">
              <a:rPr lang="en-US" smtClean="0"/>
              <a:t>11/27/18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06253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9305270" y="1310643"/>
            <a:ext cx="2760345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64684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9678355" y="2941320"/>
            <a:ext cx="2962656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395054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468880" y="7680963"/>
            <a:ext cx="4443984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468880" y="30510482"/>
            <a:ext cx="1152144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EB45EF5-CD34-E941-B8A0-732FAEB64E2D}" type="datetimeFigureOut">
              <a:rPr lang="en-US" smtClean="0"/>
              <a:t>11/27/18</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C3CE8172-5346-254B-A5AE-105C1AD2A873}" type="slidenum">
              <a:rPr lang="en-US" smtClean="0"/>
              <a:t>‹#›</a:t>
            </a:fld>
            <a:endParaRPr lang="en-US"/>
          </a:p>
        </p:txBody>
      </p:sp>
    </p:spTree>
    <p:extLst>
      <p:ext uri="{BB962C8B-B14F-4D97-AF65-F5344CB8AC3E}">
        <p14:creationId xmlns:p14="http://schemas.microsoft.com/office/powerpoint/2010/main" val="309922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22.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png"/><Relationship Id="rId29"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ecmwf.int/sites/default/files/elibrary/2016/16299-newsletter-no147-spring-2016.pdf" TargetMode="External"/><Relationship Id="rId5" Type="http://schemas.openxmlformats.org/officeDocument/2006/relationships/image" Target="../media/image2.png"/><Relationship Id="rId30" Type="http://schemas.openxmlformats.org/officeDocument/2006/relationships/image" Target="../media/image27.png"/><Relationship Id="rId31" Type="http://schemas.openxmlformats.org/officeDocument/2006/relationships/image" Target="../media/image28.png"/><Relationship Id="rId32" Type="http://schemas.openxmlformats.org/officeDocument/2006/relationships/image" Target="../media/image29.png"/><Relationship Id="rId9"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33" Type="http://schemas.openxmlformats.org/officeDocument/2006/relationships/image" Target="../media/image30.png"/><Relationship Id="rId34" Type="http://schemas.openxmlformats.org/officeDocument/2006/relationships/image" Target="../media/image31.png"/><Relationship Id="rId35" Type="http://schemas.openxmlformats.org/officeDocument/2006/relationships/image" Target="../media/image32.png"/><Relationship Id="rId36" Type="http://schemas.openxmlformats.org/officeDocument/2006/relationships/image" Target="../media/image33.pn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3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220953" y="11497166"/>
            <a:ext cx="14721395" cy="3624062"/>
          </a:xfrm>
          <a:prstGeom prst="rect">
            <a:avLst/>
          </a:prstGeom>
          <a:noFill/>
          <a:ln w="38100">
            <a:solidFill>
              <a:srgbClr val="000090"/>
            </a:solidFill>
          </a:ln>
        </p:spPr>
        <p:txBody>
          <a:bodyPr wrap="square" lIns="83814" tIns="41907" rIns="83814" bIns="41907" rtlCol="0">
            <a:spAutoFit/>
          </a:bodyPr>
          <a:lstStyle/>
          <a:p>
            <a:endParaRPr lang="en-US" sz="2200" b="1" u="sng" dirty="0" smtClean="0"/>
          </a:p>
          <a:p>
            <a:pPr>
              <a:lnSpc>
                <a:spcPct val="50000"/>
              </a:lnSpc>
            </a:pPr>
            <a:endParaRPr lang="en-US" sz="2600" dirty="0" smtClean="0">
              <a:latin typeface="Arial" panose="020B0604020202020204" pitchFamily="34" charset="0"/>
              <a:cs typeface="Arial" panose="020B0604020202020204" pitchFamily="34" charset="0"/>
            </a:endParaRPr>
          </a:p>
          <a:p>
            <a:pPr>
              <a:lnSpc>
                <a:spcPct val="50000"/>
              </a:lnSpc>
            </a:pPr>
            <a:endParaRPr lang="en-US" sz="2600" dirty="0" smtClean="0">
              <a:latin typeface="Arial" panose="020B0604020202020204" pitchFamily="34" charset="0"/>
              <a:cs typeface="Arial" panose="020B0604020202020204" pitchFamily="34" charset="0"/>
            </a:endParaRPr>
          </a:p>
          <a:p>
            <a:pPr marL="457200" indent="-457200">
              <a:buFont typeface="Arial"/>
              <a:buChar char="•"/>
            </a:pPr>
            <a:r>
              <a:rPr lang="en-US" sz="2600" dirty="0" smtClean="0">
                <a:latin typeface="Arial" panose="020B0604020202020204" pitchFamily="34" charset="0"/>
                <a:cs typeface="Arial" panose="020B0604020202020204" pitchFamily="34" charset="0"/>
              </a:rPr>
              <a:t>Data: ERA5 downloaded 0.25° horizontal resolution </a:t>
            </a:r>
            <a:r>
              <a:rPr lang="en-US" sz="2600" dirty="0" smtClean="0">
                <a:latin typeface="Arial" panose="020B0604020202020204" pitchFamily="34" charset="0"/>
                <a:cs typeface="Arial" panose="020B0604020202020204" pitchFamily="34" charset="0"/>
              </a:rPr>
              <a:t>and ERA-Interim 1981–2010 climatology fields gridded </a:t>
            </a:r>
            <a:r>
              <a:rPr lang="en-US" sz="2600" dirty="0">
                <a:latin typeface="Arial" panose="020B0604020202020204" pitchFamily="34" charset="0"/>
                <a:cs typeface="Arial" panose="020B0604020202020204" pitchFamily="34" charset="0"/>
              </a:rPr>
              <a:t>to 0.25° horizontal resolution </a:t>
            </a:r>
            <a:r>
              <a:rPr lang="en-US" sz="2600" dirty="0" smtClean="0">
                <a:latin typeface="Arial" panose="020B0604020202020204" pitchFamily="34" charset="0"/>
                <a:cs typeface="Arial" panose="020B0604020202020204" pitchFamily="34" charset="0"/>
              </a:rPr>
              <a:t>for calculation of standardized anomalies</a:t>
            </a:r>
          </a:p>
          <a:p>
            <a:pPr marL="457200" indent="-457200">
              <a:lnSpc>
                <a:spcPct val="50000"/>
              </a:lnSpc>
              <a:buFont typeface="Arial"/>
              <a:buChar char="•"/>
            </a:pPr>
            <a:endParaRPr lang="en-US" sz="2600" dirty="0" smtClean="0">
              <a:latin typeface="Arial" panose="020B0604020202020204" pitchFamily="34" charset="0"/>
              <a:cs typeface="Arial" panose="020B0604020202020204" pitchFamily="34" charset="0"/>
            </a:endParaRPr>
          </a:p>
          <a:p>
            <a:pPr marL="457200" indent="-457200">
              <a:buFont typeface="Arial"/>
              <a:buChar char="•"/>
            </a:pPr>
            <a:r>
              <a:rPr lang="en-US" sz="2600" dirty="0" smtClean="0">
                <a:latin typeface="Arial" panose="020B0604020202020204" pitchFamily="34" charset="0"/>
                <a:cs typeface="Arial" panose="020B0604020202020204" pitchFamily="34" charset="0"/>
              </a:rPr>
              <a:t>Manually tracked </a:t>
            </a:r>
            <a:r>
              <a:rPr lang="en-US" sz="2600" dirty="0" smtClean="0">
                <a:latin typeface="Arial" panose="020B0604020202020204" pitchFamily="34" charset="0"/>
                <a:cs typeface="Arial" panose="020B0604020202020204" pitchFamily="34" charset="0"/>
              </a:rPr>
              <a:t>AC1, AC2, and a Canadian low (CL) </a:t>
            </a:r>
            <a:r>
              <a:rPr lang="en-US" sz="2600" dirty="0" smtClean="0">
                <a:latin typeface="Arial" panose="020B0604020202020204" pitchFamily="34" charset="0"/>
                <a:cs typeface="Arial" panose="020B0604020202020204" pitchFamily="34" charset="0"/>
              </a:rPr>
              <a:t>by </a:t>
            </a:r>
            <a:r>
              <a:rPr lang="en-US" sz="2600" dirty="0" smtClean="0">
                <a:latin typeface="Arial" panose="020B0604020202020204" pitchFamily="34" charset="0"/>
                <a:cs typeface="Arial" panose="020B0604020202020204" pitchFamily="34" charset="0"/>
              </a:rPr>
              <a:t>following the locations of minimum </a:t>
            </a:r>
            <a:r>
              <a:rPr lang="en-US" sz="2600" dirty="0" smtClean="0">
                <a:latin typeface="Arial" panose="020B0604020202020204" pitchFamily="34" charset="0"/>
                <a:cs typeface="Arial" panose="020B0604020202020204" pitchFamily="34" charset="0"/>
              </a:rPr>
              <a:t>sea level pressure (SLP)</a:t>
            </a:r>
          </a:p>
          <a:p>
            <a:pPr marL="457200" indent="-457200">
              <a:lnSpc>
                <a:spcPct val="50000"/>
              </a:lnSpc>
              <a:buFont typeface="Arial"/>
              <a:buChar char="•"/>
            </a:pPr>
            <a:endParaRPr lang="en-US" sz="2600" dirty="0" smtClean="0">
              <a:latin typeface="Arial" panose="020B0604020202020204" pitchFamily="34" charset="0"/>
              <a:cs typeface="Arial" panose="020B0604020202020204" pitchFamily="34" charset="0"/>
            </a:endParaRPr>
          </a:p>
          <a:p>
            <a:pPr marL="457200" indent="-457200">
              <a:buFont typeface="Arial"/>
              <a:buChar char="•"/>
            </a:pPr>
            <a:r>
              <a:rPr lang="en-US" sz="2600" dirty="0" smtClean="0">
                <a:latin typeface="Arial" panose="020B0604020202020204" pitchFamily="34" charset="0"/>
                <a:cs typeface="Arial" panose="020B0604020202020204" pitchFamily="34" charset="0"/>
              </a:rPr>
              <a:t>Tracked TS Alberto using National Hurricane Center positions during 1500 UTC 25 May–0600 UTC 29 May 2018 and ERA5 afterward </a:t>
            </a:r>
            <a:endParaRPr lang="en-US" sz="2600" dirty="0" smtClean="0">
              <a:latin typeface="Arial" panose="020B0604020202020204" pitchFamily="34" charset="0"/>
              <a:cs typeface="Arial" panose="020B0604020202020204" pitchFamily="34" charset="0"/>
            </a:endParaRPr>
          </a:p>
        </p:txBody>
      </p:sp>
      <p:pic>
        <p:nvPicPr>
          <p:cNvPr id="876" name="Picture 875" descr="June_2018_ACs_slp_trace.png"/>
          <p:cNvPicPr>
            <a:picLocks noChangeAspect="1"/>
          </p:cNvPicPr>
          <p:nvPr/>
        </p:nvPicPr>
        <p:blipFill rotWithShape="1">
          <a:blip r:embed="rId3">
            <a:extLst>
              <a:ext uri="{28A0092B-C50C-407E-A947-70E740481C1C}">
                <a14:useLocalDpi xmlns:a14="http://schemas.microsoft.com/office/drawing/2010/main" val="0"/>
              </a:ext>
            </a:extLst>
          </a:blip>
          <a:srcRect t="8495" b="8267"/>
          <a:stretch/>
        </p:blipFill>
        <p:spPr>
          <a:xfrm>
            <a:off x="657701" y="25221816"/>
            <a:ext cx="8900043" cy="4653980"/>
          </a:xfrm>
          <a:prstGeom prst="rect">
            <a:avLst/>
          </a:prstGeom>
        </p:spPr>
      </p:pic>
      <p:sp>
        <p:nvSpPr>
          <p:cNvPr id="4" name="TextBox 3"/>
          <p:cNvSpPr txBox="1"/>
          <p:nvPr/>
        </p:nvSpPr>
        <p:spPr>
          <a:xfrm>
            <a:off x="5178161" y="31127"/>
            <a:ext cx="37822884" cy="2115958"/>
          </a:xfrm>
          <a:prstGeom prst="rect">
            <a:avLst/>
          </a:prstGeom>
          <a:noFill/>
        </p:spPr>
        <p:txBody>
          <a:bodyPr wrap="square" lIns="83814" tIns="41907" rIns="83814" bIns="41907" rtlCol="0">
            <a:spAutoFit/>
          </a:bodyPr>
          <a:lstStyle/>
          <a:p>
            <a:pPr algn="ctr"/>
            <a:r>
              <a:rPr lang="en-US" sz="6600" b="1" dirty="0" smtClean="0">
                <a:solidFill>
                  <a:srgbClr val="000090"/>
                </a:solidFill>
                <a:latin typeface="Arial"/>
                <a:cs typeface="Arial"/>
              </a:rPr>
              <a:t>The Contributions of Tropopause Polar Vortices and Remnant Tropical Moisture from Tropical Storm Alberto to the Development of Two Intense Arctic Cyclones in June 2018</a:t>
            </a:r>
            <a:endParaRPr lang="en-US" sz="6600" b="1" dirty="0">
              <a:solidFill>
                <a:srgbClr val="000090"/>
              </a:solidFill>
              <a:latin typeface="Arial"/>
              <a:cs typeface="Arial"/>
            </a:endParaRPr>
          </a:p>
        </p:txBody>
      </p:sp>
      <p:sp>
        <p:nvSpPr>
          <p:cNvPr id="5" name="TextBox 4"/>
          <p:cNvSpPr txBox="1"/>
          <p:nvPr/>
        </p:nvSpPr>
        <p:spPr>
          <a:xfrm>
            <a:off x="21493505" y="4748974"/>
            <a:ext cx="184666" cy="1415772"/>
          </a:xfrm>
          <a:prstGeom prst="rect">
            <a:avLst/>
          </a:prstGeom>
          <a:noFill/>
        </p:spPr>
        <p:txBody>
          <a:bodyPr wrap="none" rtlCol="0">
            <a:spAutoFit/>
          </a:bodyPr>
          <a:lstStyle/>
          <a:p>
            <a:endParaRPr lang="en-US" dirty="0"/>
          </a:p>
        </p:txBody>
      </p:sp>
      <p:sp>
        <p:nvSpPr>
          <p:cNvPr id="6" name="TextBox 5"/>
          <p:cNvSpPr txBox="1"/>
          <p:nvPr/>
        </p:nvSpPr>
        <p:spPr>
          <a:xfrm>
            <a:off x="6164814" y="2476020"/>
            <a:ext cx="21078609" cy="761741"/>
          </a:xfrm>
          <a:prstGeom prst="rect">
            <a:avLst/>
          </a:prstGeom>
          <a:noFill/>
        </p:spPr>
        <p:txBody>
          <a:bodyPr wrap="square" lIns="83814" tIns="41907" rIns="83814" bIns="41907" rtlCol="0">
            <a:spAutoFit/>
          </a:bodyPr>
          <a:lstStyle/>
          <a:p>
            <a:pPr algn="ctr"/>
            <a:r>
              <a:rPr lang="en-US" sz="4400" b="1" dirty="0" smtClean="0">
                <a:latin typeface="Arial"/>
                <a:cs typeface="Arial"/>
              </a:rPr>
              <a:t>Lance F. Bosart</a:t>
            </a:r>
            <a:r>
              <a:rPr lang="en-US" sz="4400" b="1" baseline="30000" dirty="0" smtClean="0">
                <a:latin typeface="Arial"/>
                <a:cs typeface="Arial"/>
              </a:rPr>
              <a:t>1</a:t>
            </a:r>
            <a:r>
              <a:rPr lang="en-US" sz="4400" dirty="0" smtClean="0">
                <a:latin typeface="Arial"/>
                <a:cs typeface="Arial"/>
              </a:rPr>
              <a:t>, Kevin </a:t>
            </a:r>
            <a:r>
              <a:rPr lang="en-US" sz="4400" dirty="0" smtClean="0">
                <a:latin typeface="Arial"/>
                <a:cs typeface="Arial"/>
              </a:rPr>
              <a:t>Biernat, </a:t>
            </a:r>
            <a:r>
              <a:rPr lang="en-US" sz="4400" dirty="0" smtClean="0">
                <a:latin typeface="Arial"/>
                <a:cs typeface="Arial"/>
              </a:rPr>
              <a:t>Daniel Keyser, and Steven M. Cavallo</a:t>
            </a:r>
            <a:r>
              <a:rPr lang="en-US" sz="4400" baseline="30000" dirty="0">
                <a:latin typeface="Arial"/>
                <a:cs typeface="Arial"/>
              </a:rPr>
              <a:t>2</a:t>
            </a:r>
          </a:p>
        </p:txBody>
      </p:sp>
      <p:sp>
        <p:nvSpPr>
          <p:cNvPr id="7" name="TextBox 6"/>
          <p:cNvSpPr txBox="1"/>
          <p:nvPr/>
        </p:nvSpPr>
        <p:spPr>
          <a:xfrm>
            <a:off x="27787166" y="2245248"/>
            <a:ext cx="7920153" cy="1192628"/>
          </a:xfrm>
          <a:prstGeom prst="rect">
            <a:avLst/>
          </a:prstGeom>
          <a:noFill/>
        </p:spPr>
        <p:txBody>
          <a:bodyPr wrap="square" lIns="83814" tIns="41907" rIns="83814" bIns="41907" rtlCol="0">
            <a:spAutoFit/>
          </a:bodyPr>
          <a:lstStyle/>
          <a:p>
            <a:r>
              <a:rPr lang="en-US" sz="3600" i="1" baseline="30000" dirty="0">
                <a:latin typeface="Arial"/>
                <a:cs typeface="Arial"/>
              </a:rPr>
              <a:t>1</a:t>
            </a:r>
            <a:r>
              <a:rPr lang="en-US" sz="3600" i="1" dirty="0" smtClean="0">
                <a:latin typeface="Arial"/>
                <a:cs typeface="Arial"/>
              </a:rPr>
              <a:t>University at Albany, SUNY</a:t>
            </a:r>
          </a:p>
          <a:p>
            <a:r>
              <a:rPr lang="en-US" sz="3600" i="1" baseline="30000" dirty="0">
                <a:latin typeface="Arial"/>
                <a:cs typeface="Arial"/>
              </a:rPr>
              <a:t>2</a:t>
            </a:r>
            <a:r>
              <a:rPr lang="en-US" sz="3600" i="1" dirty="0" smtClean="0">
                <a:latin typeface="Arial"/>
                <a:cs typeface="Arial"/>
              </a:rPr>
              <a:t>University of Oklahoma</a:t>
            </a:r>
            <a:endParaRPr lang="en-US" sz="3600" i="1" dirty="0">
              <a:latin typeface="Arial"/>
              <a:cs typeface="Arial"/>
            </a:endParaRPr>
          </a:p>
        </p:txBody>
      </p:sp>
      <p:sp>
        <p:nvSpPr>
          <p:cNvPr id="15" name="TextBox 14"/>
          <p:cNvSpPr txBox="1"/>
          <p:nvPr/>
        </p:nvSpPr>
        <p:spPr>
          <a:xfrm>
            <a:off x="15534417" y="15032429"/>
            <a:ext cx="13802675" cy="707886"/>
          </a:xfrm>
          <a:prstGeom prst="rect">
            <a:avLst/>
          </a:prstGeom>
          <a:noFill/>
        </p:spPr>
        <p:txBody>
          <a:bodyPr wrap="square" rtlCol="0">
            <a:spAutoFit/>
          </a:bodyPr>
          <a:lstStyle/>
          <a:p>
            <a:pPr algn="just"/>
            <a:r>
              <a:rPr lang="en-US" sz="2000" b="1" dirty="0">
                <a:latin typeface="Arial"/>
                <a:cs typeface="Arial"/>
              </a:rPr>
              <a:t>Figure 3</a:t>
            </a:r>
            <a:r>
              <a:rPr lang="en-US" sz="2000" dirty="0" smtClean="0">
                <a:latin typeface="Arial"/>
                <a:cs typeface="Arial"/>
              </a:rPr>
              <a:t>. 300-hPa geopotential height (dam, black), wind (m s</a:t>
            </a:r>
            <a:r>
              <a:rPr lang="en-US" sz="2000" baseline="30000" dirty="0" smtClean="0">
                <a:latin typeface="Arial"/>
                <a:cs typeface="Arial"/>
              </a:rPr>
              <a:t>−1</a:t>
            </a:r>
            <a:r>
              <a:rPr lang="en-US" sz="2000" dirty="0" smtClean="0">
                <a:latin typeface="Arial"/>
                <a:cs typeface="Arial"/>
              </a:rPr>
              <a:t>, flags and barbs), and standardized geopotential height anomalies (</a:t>
            </a:r>
            <a:r>
              <a:rPr lang="en-US" sz="2000" dirty="0" err="1" smtClean="0">
                <a:latin typeface="Arial"/>
                <a:cs typeface="Arial"/>
              </a:rPr>
              <a:t>σ</a:t>
            </a:r>
            <a:r>
              <a:rPr lang="en-US" sz="2000" dirty="0">
                <a:latin typeface="Arial"/>
                <a:cs typeface="Arial"/>
              </a:rPr>
              <a:t>,</a:t>
            </a:r>
            <a:r>
              <a:rPr lang="en-US" sz="2000" dirty="0" smtClean="0">
                <a:latin typeface="Arial"/>
                <a:cs typeface="Arial"/>
              </a:rPr>
              <a:t> </a:t>
            </a:r>
            <a:r>
              <a:rPr lang="en-US" sz="2000" dirty="0" smtClean="0">
                <a:latin typeface="Arial"/>
                <a:cs typeface="Arial"/>
              </a:rPr>
              <a:t>shaded)</a:t>
            </a:r>
          </a:p>
        </p:txBody>
      </p:sp>
      <p:sp>
        <p:nvSpPr>
          <p:cNvPr id="105" name="Rectangle 104"/>
          <p:cNvSpPr/>
          <p:nvPr/>
        </p:nvSpPr>
        <p:spPr>
          <a:xfrm>
            <a:off x="220953" y="15324313"/>
            <a:ext cx="14734015" cy="1464088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25156" y="15324314"/>
            <a:ext cx="14717191"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rgbClr val="FFFFFF"/>
                </a:solidFill>
                <a:latin typeface="Arial"/>
                <a:cs typeface="Arial"/>
              </a:rPr>
              <a:t>3) </a:t>
            </a:r>
            <a:r>
              <a:rPr lang="en-US" sz="3600" b="1" dirty="0" smtClean="0">
                <a:solidFill>
                  <a:srgbClr val="FFFFFF"/>
                </a:solidFill>
                <a:latin typeface="Arial"/>
                <a:cs typeface="Arial"/>
              </a:rPr>
              <a:t>Track </a:t>
            </a:r>
            <a:r>
              <a:rPr lang="en-US" sz="3600" b="1" dirty="0" smtClean="0">
                <a:solidFill>
                  <a:srgbClr val="FFFFFF"/>
                </a:solidFill>
                <a:latin typeface="Arial"/>
                <a:cs typeface="Arial"/>
              </a:rPr>
              <a:t>and Intensity</a:t>
            </a:r>
            <a:endParaRPr lang="en-US" sz="3600" b="1" dirty="0">
              <a:solidFill>
                <a:srgbClr val="FFFFFF"/>
              </a:solidFill>
              <a:latin typeface="Arial"/>
              <a:cs typeface="Arial"/>
            </a:endParaRPr>
          </a:p>
        </p:txBody>
      </p:sp>
      <p:sp>
        <p:nvSpPr>
          <p:cNvPr id="9" name="TextBox 8"/>
          <p:cNvSpPr txBox="1"/>
          <p:nvPr/>
        </p:nvSpPr>
        <p:spPr>
          <a:xfrm>
            <a:off x="220954" y="3684825"/>
            <a:ext cx="14721394" cy="7625160"/>
          </a:xfrm>
          <a:prstGeom prst="rect">
            <a:avLst/>
          </a:prstGeom>
          <a:noFill/>
          <a:ln w="38100">
            <a:solidFill>
              <a:srgbClr val="000090"/>
            </a:solidFill>
          </a:ln>
        </p:spPr>
        <p:txBody>
          <a:bodyPr wrap="square" lIns="83814" tIns="41907" rIns="83814" bIns="41907" rtlCol="0">
            <a:spAutoFit/>
          </a:bodyPr>
          <a:lstStyle/>
          <a:p>
            <a:endParaRPr lang="en-US" sz="2200" b="1" u="sng" dirty="0" smtClean="0"/>
          </a:p>
          <a:p>
            <a:pPr>
              <a:lnSpc>
                <a:spcPct val="50000"/>
              </a:lnSpc>
            </a:pPr>
            <a:endParaRPr lang="en-US" sz="2600" b="1" u="sng" dirty="0" smtClean="0"/>
          </a:p>
          <a:p>
            <a:pPr marL="457200" indent="-457200">
              <a:buFont typeface="Arial"/>
              <a:buChar char="•"/>
            </a:pPr>
            <a:r>
              <a:rPr lang="en-US" sz="2600" dirty="0" smtClean="0">
                <a:latin typeface="Arial"/>
                <a:cs typeface="Arial"/>
              </a:rPr>
              <a:t>Arctic cyclone 1 (AC1)</a:t>
            </a:r>
            <a:r>
              <a:rPr lang="en-US" sz="2600" dirty="0">
                <a:latin typeface="Arial"/>
                <a:cs typeface="Arial"/>
              </a:rPr>
              <a:t> formed along an old cold frontal boundary northeast of the Caspian Sea, moved poleward, performed a cyclonic loop with </a:t>
            </a:r>
            <a:r>
              <a:rPr lang="en-US" sz="2600" dirty="0" smtClean="0">
                <a:latin typeface="Arial"/>
                <a:cs typeface="Arial"/>
              </a:rPr>
              <a:t>AC2 </a:t>
            </a:r>
            <a:r>
              <a:rPr lang="en-US" sz="2600" dirty="0">
                <a:latin typeface="Arial"/>
                <a:cs typeface="Arial"/>
              </a:rPr>
              <a:t>near the north coast of Russia, and eventually merged with </a:t>
            </a:r>
            <a:r>
              <a:rPr lang="en-US" sz="2600" dirty="0" smtClean="0">
                <a:latin typeface="Arial"/>
                <a:cs typeface="Arial"/>
              </a:rPr>
              <a:t>AC2 </a:t>
            </a:r>
            <a:r>
              <a:rPr lang="en-US" sz="2600" dirty="0">
                <a:latin typeface="Arial"/>
                <a:cs typeface="Arial"/>
              </a:rPr>
              <a:t>over the Arctic Ocean.</a:t>
            </a:r>
          </a:p>
          <a:p>
            <a:pPr>
              <a:lnSpc>
                <a:spcPct val="50000"/>
              </a:lnSpc>
            </a:pPr>
            <a:endParaRPr lang="en-US" sz="2600" dirty="0">
              <a:latin typeface="Arial"/>
              <a:cs typeface="Arial"/>
            </a:endParaRPr>
          </a:p>
          <a:p>
            <a:pPr marL="457200" indent="-457200">
              <a:buFont typeface="Arial"/>
              <a:buChar char="•"/>
            </a:pPr>
            <a:r>
              <a:rPr lang="en-US" sz="2600" dirty="0" smtClean="0">
                <a:latin typeface="Arial"/>
                <a:cs typeface="Arial"/>
              </a:rPr>
              <a:t>AC2 formed </a:t>
            </a:r>
            <a:r>
              <a:rPr lang="en-US" sz="2600" dirty="0">
                <a:latin typeface="Arial"/>
                <a:cs typeface="Arial"/>
              </a:rPr>
              <a:t>via lee cyclogenesis east of Greenland, and may have had some “DNA" from the remnants of Tropical Storm (TS) </a:t>
            </a:r>
            <a:r>
              <a:rPr lang="en-US" sz="2600" dirty="0" smtClean="0">
                <a:latin typeface="Arial"/>
                <a:cs typeface="Arial"/>
              </a:rPr>
              <a:t>Alberto, </a:t>
            </a:r>
            <a:r>
              <a:rPr lang="en-US" sz="2600" dirty="0">
                <a:latin typeface="Arial"/>
                <a:cs typeface="Arial"/>
              </a:rPr>
              <a:t>which moved poleward across the central U.S. and northeastern </a:t>
            </a:r>
            <a:r>
              <a:rPr lang="en-US" sz="2600" dirty="0" smtClean="0">
                <a:latin typeface="Arial"/>
                <a:cs typeface="Arial"/>
              </a:rPr>
              <a:t>Canada</a:t>
            </a:r>
            <a:endParaRPr lang="en-US" sz="2600" dirty="0">
              <a:latin typeface="Arial"/>
              <a:cs typeface="Arial"/>
            </a:endParaRPr>
          </a:p>
          <a:p>
            <a:pPr>
              <a:lnSpc>
                <a:spcPct val="50000"/>
              </a:lnSpc>
            </a:pPr>
            <a:endParaRPr lang="en-US" sz="2600" dirty="0">
              <a:latin typeface="Arial"/>
              <a:cs typeface="Arial"/>
            </a:endParaRPr>
          </a:p>
          <a:p>
            <a:pPr marL="457200" indent="-457200">
              <a:buFont typeface="Arial"/>
              <a:buChar char="•"/>
            </a:pPr>
            <a:r>
              <a:rPr lang="en-US" sz="2600" dirty="0" smtClean="0">
                <a:latin typeface="Arial"/>
                <a:cs typeface="Arial"/>
              </a:rPr>
              <a:t>Tropopause </a:t>
            </a:r>
            <a:r>
              <a:rPr lang="en-US" sz="2600" dirty="0" smtClean="0">
                <a:latin typeface="Arial"/>
                <a:cs typeface="Arial"/>
              </a:rPr>
              <a:t>polar vortices (TPVs) </a:t>
            </a:r>
            <a:r>
              <a:rPr lang="en-US" sz="2600" dirty="0">
                <a:latin typeface="Arial"/>
                <a:cs typeface="Arial"/>
              </a:rPr>
              <a:t>are </a:t>
            </a:r>
            <a:r>
              <a:rPr lang="en-US" sz="2600" dirty="0" smtClean="0">
                <a:latin typeface="Arial"/>
                <a:cs typeface="Arial"/>
              </a:rPr>
              <a:t>tropopause</a:t>
            </a:r>
            <a:r>
              <a:rPr lang="en-US" sz="2600" dirty="0">
                <a:latin typeface="Arial"/>
                <a:cs typeface="Arial"/>
              </a:rPr>
              <a:t>-based vortices of high-latitude </a:t>
            </a:r>
            <a:r>
              <a:rPr lang="en-US" sz="2600" dirty="0" smtClean="0">
                <a:latin typeface="Arial"/>
                <a:cs typeface="Arial"/>
              </a:rPr>
              <a:t>origin </a:t>
            </a:r>
            <a:r>
              <a:rPr lang="en-US" sz="2600" dirty="0" smtClean="0">
                <a:latin typeface="Arial"/>
                <a:cs typeface="Arial"/>
              </a:rPr>
              <a:t>(e.g., </a:t>
            </a:r>
            <a:r>
              <a:rPr lang="en-US" sz="2600" dirty="0" err="1" smtClean="0">
                <a:latin typeface="Arial"/>
                <a:cs typeface="Arial"/>
              </a:rPr>
              <a:t>Cavallo</a:t>
            </a:r>
            <a:r>
              <a:rPr lang="en-US" sz="2600" dirty="0" smtClean="0">
                <a:latin typeface="Arial"/>
                <a:cs typeface="Arial"/>
              </a:rPr>
              <a:t> </a:t>
            </a:r>
            <a:r>
              <a:rPr lang="en-US" sz="2600" dirty="0">
                <a:latin typeface="Arial"/>
                <a:cs typeface="Arial"/>
              </a:rPr>
              <a:t>and Hakim </a:t>
            </a:r>
            <a:r>
              <a:rPr lang="en-US" sz="2600" dirty="0" smtClean="0">
                <a:latin typeface="Arial"/>
                <a:cs typeface="Arial"/>
              </a:rPr>
              <a:t>2010</a:t>
            </a:r>
            <a:r>
              <a:rPr lang="en-US" sz="2600" dirty="0" smtClean="0">
                <a:latin typeface="Arial"/>
                <a:cs typeface="Arial"/>
              </a:rPr>
              <a:t>)</a:t>
            </a:r>
            <a:r>
              <a:rPr lang="en-US" sz="2600" dirty="0">
                <a:latin typeface="Arial"/>
                <a:cs typeface="Arial"/>
              </a:rPr>
              <a:t> </a:t>
            </a:r>
            <a:r>
              <a:rPr lang="en-US" sz="2600" dirty="0" smtClean="0">
                <a:latin typeface="Arial"/>
                <a:cs typeface="Arial"/>
              </a:rPr>
              <a:t>that may act as </a:t>
            </a:r>
            <a:r>
              <a:rPr lang="en-US" sz="2600" dirty="0" smtClean="0">
                <a:latin typeface="Arial"/>
                <a:cs typeface="Arial"/>
              </a:rPr>
              <a:t>precursors </a:t>
            </a:r>
            <a:r>
              <a:rPr lang="en-US" sz="2600" dirty="0">
                <a:latin typeface="Arial"/>
                <a:cs typeface="Arial"/>
              </a:rPr>
              <a:t>to the development of </a:t>
            </a:r>
            <a:r>
              <a:rPr lang="en-US" sz="2600" dirty="0" smtClean="0">
                <a:latin typeface="Arial"/>
                <a:cs typeface="Arial"/>
              </a:rPr>
              <a:t>Arctic </a:t>
            </a:r>
            <a:r>
              <a:rPr lang="en-US" sz="2600" dirty="0" smtClean="0">
                <a:latin typeface="Arial"/>
                <a:cs typeface="Arial"/>
              </a:rPr>
              <a:t>cyclones</a:t>
            </a:r>
            <a:r>
              <a:rPr lang="en-US" sz="2600" dirty="0">
                <a:latin typeface="Arial"/>
                <a:cs typeface="Arial"/>
              </a:rPr>
              <a:t> </a:t>
            </a:r>
            <a:r>
              <a:rPr lang="en-US" sz="2600" dirty="0" smtClean="0">
                <a:latin typeface="Arial"/>
                <a:cs typeface="Arial"/>
              </a:rPr>
              <a:t>(e.g</a:t>
            </a:r>
            <a:r>
              <a:rPr lang="en-US" sz="2600" dirty="0">
                <a:latin typeface="Arial"/>
                <a:cs typeface="Arial"/>
              </a:rPr>
              <a:t>., </a:t>
            </a:r>
            <a:r>
              <a:rPr lang="en-US" sz="2600" dirty="0" smtClean="0">
                <a:latin typeface="Arial"/>
                <a:cs typeface="Arial"/>
              </a:rPr>
              <a:t>Tao et al. 2017)</a:t>
            </a:r>
            <a:endParaRPr lang="en-US" sz="2600" dirty="0" smtClean="0">
              <a:latin typeface="Arial"/>
              <a:cs typeface="Arial"/>
            </a:endParaRPr>
          </a:p>
          <a:p>
            <a:pPr marL="457200" indent="-457200">
              <a:lnSpc>
                <a:spcPct val="50000"/>
              </a:lnSpc>
              <a:buFont typeface="Arial"/>
              <a:buChar char="•"/>
            </a:pPr>
            <a:endParaRPr lang="en-US" sz="2600" dirty="0">
              <a:latin typeface="Arial"/>
              <a:cs typeface="Arial"/>
            </a:endParaRPr>
          </a:p>
          <a:p>
            <a:pPr marL="457200" indent="-457200">
              <a:buFont typeface="Arial"/>
              <a:buChar char="•"/>
            </a:pPr>
            <a:r>
              <a:rPr lang="en-US" sz="2600" dirty="0" smtClean="0">
                <a:latin typeface="Arial"/>
                <a:cs typeface="Arial"/>
              </a:rPr>
              <a:t>Arctic cyclones may be associated with strong surface winds and poleward advection of warm, moist air, contributing to reductions in Arctic sea-ice extent (e.g., Zhang et al. 2013)</a:t>
            </a:r>
          </a:p>
          <a:p>
            <a:pPr marL="457200" indent="-457200">
              <a:lnSpc>
                <a:spcPct val="50000"/>
              </a:lnSpc>
              <a:buFont typeface="Arial"/>
              <a:buChar char="•"/>
            </a:pPr>
            <a:endParaRPr lang="en-US" sz="2600" dirty="0">
              <a:latin typeface="Arial"/>
              <a:cs typeface="Arial"/>
            </a:endParaRPr>
          </a:p>
          <a:p>
            <a:pPr marL="457200" indent="-457200">
              <a:buFont typeface="Arial"/>
              <a:buChar char="•"/>
            </a:pPr>
            <a:r>
              <a:rPr lang="en-US" sz="2600" dirty="0">
                <a:latin typeface="Arial"/>
                <a:cs typeface="Arial"/>
              </a:rPr>
              <a:t>Heavy precipitation, strong surface winds, and large waves due to Arctic cyclones may pose hazards to ships </a:t>
            </a:r>
            <a:r>
              <a:rPr lang="en-US" sz="2600" dirty="0" smtClean="0">
                <a:latin typeface="Arial"/>
                <a:cs typeface="Arial"/>
              </a:rPr>
              <a:t>navigating </a:t>
            </a:r>
            <a:r>
              <a:rPr lang="en-US" sz="2600" dirty="0">
                <a:latin typeface="Arial"/>
                <a:cs typeface="Arial"/>
              </a:rPr>
              <a:t>through open passageways in the Arctic </a:t>
            </a:r>
            <a:r>
              <a:rPr lang="en-US" sz="2600" dirty="0" smtClean="0">
                <a:latin typeface="Arial"/>
                <a:cs typeface="Arial"/>
              </a:rPr>
              <a:t>Ocean</a:t>
            </a:r>
          </a:p>
          <a:p>
            <a:pPr marL="457200" indent="-457200">
              <a:lnSpc>
                <a:spcPct val="50000"/>
              </a:lnSpc>
              <a:buFont typeface="Arial"/>
              <a:buChar char="•"/>
            </a:pPr>
            <a:endParaRPr lang="en-US" sz="2600" dirty="0">
              <a:latin typeface="Arial"/>
              <a:cs typeface="Arial"/>
            </a:endParaRPr>
          </a:p>
          <a:p>
            <a:pPr marL="457200" indent="-457200">
              <a:buFont typeface="Arial"/>
              <a:buChar char="•"/>
            </a:pPr>
            <a:r>
              <a:rPr lang="en-US" sz="2600" dirty="0">
                <a:latin typeface="Arial"/>
                <a:cs typeface="Arial"/>
              </a:rPr>
              <a:t>The comparative rarity of two sequential intense Arctic cyclones that interacted with one another, one of which (</a:t>
            </a:r>
            <a:r>
              <a:rPr lang="en-US" sz="2600" dirty="0" smtClean="0">
                <a:latin typeface="Arial"/>
                <a:cs typeface="Arial"/>
              </a:rPr>
              <a:t>AC2) </a:t>
            </a:r>
            <a:r>
              <a:rPr lang="en-US" sz="2600" dirty="0">
                <a:latin typeface="Arial"/>
                <a:cs typeface="Arial"/>
              </a:rPr>
              <a:t>may have had antecedent DNA from TS Alberto, motivates this </a:t>
            </a:r>
            <a:r>
              <a:rPr lang="en-US" sz="2600" dirty="0" smtClean="0">
                <a:latin typeface="Arial"/>
                <a:cs typeface="Arial"/>
              </a:rPr>
              <a:t>presentation</a:t>
            </a:r>
            <a:endParaRPr lang="en-US" sz="2600" dirty="0">
              <a:latin typeface="Arial"/>
              <a:cs typeface="Arial"/>
            </a:endParaRPr>
          </a:p>
        </p:txBody>
      </p:sp>
      <p:sp>
        <p:nvSpPr>
          <p:cNvPr id="108" name="TextBox 107"/>
          <p:cNvSpPr txBox="1"/>
          <p:nvPr/>
        </p:nvSpPr>
        <p:spPr>
          <a:xfrm>
            <a:off x="220953" y="3557578"/>
            <a:ext cx="14721395"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chemeClr val="bg1"/>
                </a:solidFill>
                <a:latin typeface="Arial"/>
                <a:cs typeface="Arial"/>
              </a:rPr>
              <a:t>1) </a:t>
            </a:r>
            <a:r>
              <a:rPr lang="en-US" sz="3600" b="1" dirty="0" smtClean="0">
                <a:solidFill>
                  <a:schemeClr val="bg1"/>
                </a:solidFill>
                <a:latin typeface="Arial"/>
                <a:cs typeface="Arial"/>
              </a:rPr>
              <a:t>Motivation and Background</a:t>
            </a:r>
            <a:endParaRPr lang="en-US" sz="3600" b="1" dirty="0">
              <a:solidFill>
                <a:schemeClr val="bg1"/>
              </a:solidFill>
              <a:latin typeface="Arial"/>
              <a:cs typeface="Arial"/>
            </a:endParaRPr>
          </a:p>
        </p:txBody>
      </p:sp>
      <p:sp>
        <p:nvSpPr>
          <p:cNvPr id="109" name="TextBox 108"/>
          <p:cNvSpPr txBox="1"/>
          <p:nvPr/>
        </p:nvSpPr>
        <p:spPr>
          <a:xfrm>
            <a:off x="220953" y="11497166"/>
            <a:ext cx="147340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2</a:t>
            </a:r>
            <a:r>
              <a:rPr lang="en-US" sz="3600" b="1" dirty="0" smtClean="0">
                <a:solidFill>
                  <a:srgbClr val="FFFFFF"/>
                </a:solidFill>
                <a:latin typeface="Arial"/>
                <a:cs typeface="Arial"/>
              </a:rPr>
              <a:t>) Data and Methods</a:t>
            </a:r>
            <a:endParaRPr lang="en-US" sz="3600" b="1" dirty="0">
              <a:solidFill>
                <a:srgbClr val="FFFFFF"/>
              </a:solidFill>
              <a:latin typeface="Arial"/>
              <a:cs typeface="Arial"/>
            </a:endParaRPr>
          </a:p>
        </p:txBody>
      </p:sp>
      <p:sp>
        <p:nvSpPr>
          <p:cNvPr id="110" name="Rectangle 109"/>
          <p:cNvSpPr/>
          <p:nvPr/>
        </p:nvSpPr>
        <p:spPr>
          <a:xfrm>
            <a:off x="15208965" y="3557853"/>
            <a:ext cx="14805462" cy="1222604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5208964" y="3553699"/>
            <a:ext cx="14805462" cy="643354"/>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4</a:t>
            </a:r>
            <a:r>
              <a:rPr lang="en-US" sz="3600" b="1" dirty="0" smtClean="0">
                <a:solidFill>
                  <a:srgbClr val="FFFFFF"/>
                </a:solidFill>
                <a:latin typeface="Arial"/>
                <a:cs typeface="Arial"/>
              </a:rPr>
              <a:t>) Large-scale </a:t>
            </a:r>
            <a:r>
              <a:rPr lang="en-US" sz="3600" b="1" dirty="0" smtClean="0">
                <a:solidFill>
                  <a:srgbClr val="FFFFFF"/>
                </a:solidFill>
                <a:latin typeface="Arial"/>
                <a:cs typeface="Arial"/>
              </a:rPr>
              <a:t>Flow Evolution</a:t>
            </a:r>
            <a:endParaRPr lang="en-US" sz="3600" b="1" dirty="0">
              <a:solidFill>
                <a:srgbClr val="FFFFFF"/>
              </a:solidFill>
              <a:latin typeface="Arial"/>
              <a:cs typeface="Arial"/>
            </a:endParaRPr>
          </a:p>
        </p:txBody>
      </p:sp>
      <p:sp>
        <p:nvSpPr>
          <p:cNvPr id="112" name="Rectangle 111"/>
          <p:cNvSpPr/>
          <p:nvPr/>
        </p:nvSpPr>
        <p:spPr>
          <a:xfrm>
            <a:off x="30203037" y="3550111"/>
            <a:ext cx="18983896" cy="2926655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30203037" y="3550721"/>
            <a:ext cx="18983894" cy="646332"/>
          </a:xfrm>
          <a:prstGeom prst="rect">
            <a:avLst/>
          </a:prstGeom>
          <a:solidFill>
            <a:srgbClr val="000090"/>
          </a:solidFill>
          <a:ln w="38100">
            <a:solidFill>
              <a:srgbClr val="000090"/>
            </a:solidFill>
          </a:ln>
        </p:spPr>
        <p:txBody>
          <a:bodyPr wrap="square" rtlCol="0" anchor="t">
            <a:spAutoFit/>
          </a:bodyPr>
          <a:lstStyle/>
          <a:p>
            <a:pPr algn="ctr"/>
            <a:r>
              <a:rPr lang="en-US" sz="3600" b="1" dirty="0" smtClean="0">
                <a:solidFill>
                  <a:srgbClr val="FFFFFF"/>
                </a:solidFill>
                <a:latin typeface="Arial"/>
                <a:cs typeface="Arial"/>
              </a:rPr>
              <a:t>5) Synoptic Evolution of Arctic Cyclones</a:t>
            </a:r>
            <a:endParaRPr lang="en-US" sz="3600" b="1" dirty="0">
              <a:solidFill>
                <a:srgbClr val="FFFFFF"/>
              </a:solidFill>
              <a:latin typeface="Arial"/>
              <a:cs typeface="Arial"/>
            </a:endParaRPr>
          </a:p>
        </p:txBody>
      </p:sp>
      <p:grpSp>
        <p:nvGrpSpPr>
          <p:cNvPr id="50" name="Group 49"/>
          <p:cNvGrpSpPr/>
          <p:nvPr/>
        </p:nvGrpSpPr>
        <p:grpSpPr>
          <a:xfrm>
            <a:off x="15224574" y="25286597"/>
            <a:ext cx="14818078" cy="758141"/>
            <a:chOff x="28995800" y="22970639"/>
            <a:chExt cx="16041882" cy="809025"/>
          </a:xfrm>
        </p:grpSpPr>
        <p:sp>
          <p:nvSpPr>
            <p:cNvPr id="31" name="TextBox 30"/>
            <p:cNvSpPr txBox="1"/>
            <p:nvPr/>
          </p:nvSpPr>
          <p:spPr>
            <a:xfrm>
              <a:off x="29005668" y="23245966"/>
              <a:ext cx="14716049" cy="533698"/>
            </a:xfrm>
            <a:prstGeom prst="rect">
              <a:avLst/>
            </a:prstGeom>
            <a:solidFill>
              <a:schemeClr val="bg1">
                <a:alpha val="81000"/>
              </a:schemeClr>
            </a:solidFill>
            <a:ln w="38100">
              <a:noFill/>
            </a:ln>
          </p:spPr>
          <p:txBody>
            <a:bodyPr wrap="square" lIns="83814" tIns="41907" rIns="83814" bIns="41907" rtlCol="0">
              <a:spAutoFit/>
            </a:bodyPr>
            <a:lstStyle/>
            <a:p>
              <a:endParaRPr lang="en-US" sz="2700" b="1" u="sng" dirty="0">
                <a:latin typeface="Arial"/>
                <a:cs typeface="Arial"/>
              </a:endParaRPr>
            </a:p>
          </p:txBody>
        </p:sp>
        <p:sp>
          <p:nvSpPr>
            <p:cNvPr id="328" name="TextBox 327"/>
            <p:cNvSpPr txBox="1"/>
            <p:nvPr/>
          </p:nvSpPr>
          <p:spPr>
            <a:xfrm>
              <a:off x="28995800" y="22970639"/>
              <a:ext cx="16041882" cy="68971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7</a:t>
              </a:r>
              <a:r>
                <a:rPr lang="en-US" sz="3600" b="1" dirty="0" smtClean="0">
                  <a:solidFill>
                    <a:srgbClr val="FFFFFF"/>
                  </a:solidFill>
                  <a:latin typeface="Arial"/>
                  <a:cs typeface="Arial"/>
                </a:rPr>
                <a:t>) Discussion</a:t>
              </a:r>
              <a:endParaRPr lang="en-US" sz="3600" b="1" dirty="0">
                <a:solidFill>
                  <a:srgbClr val="FFFFFF"/>
                </a:solidFill>
                <a:latin typeface="Arial"/>
                <a:cs typeface="Arial"/>
              </a:endParaRPr>
            </a:p>
          </p:txBody>
        </p:sp>
      </p:grpSp>
      <p:sp>
        <p:nvSpPr>
          <p:cNvPr id="329" name="TextBox 328"/>
          <p:cNvSpPr txBox="1"/>
          <p:nvPr/>
        </p:nvSpPr>
        <p:spPr>
          <a:xfrm>
            <a:off x="225157" y="30721221"/>
            <a:ext cx="14729811" cy="2095440"/>
          </a:xfrm>
          <a:prstGeom prst="rect">
            <a:avLst/>
          </a:prstGeom>
          <a:noFill/>
          <a:ln w="38100">
            <a:solidFill>
              <a:srgbClr val="000090"/>
            </a:solidFill>
          </a:ln>
        </p:spPr>
        <p:txBody>
          <a:bodyPr wrap="square" lIns="83814" tIns="41907" rIns="83814" bIns="41907" rtlCol="0">
            <a:spAutoFit/>
          </a:bodyPr>
          <a:lstStyle/>
          <a:p>
            <a:pPr marL="285750" indent="-285750">
              <a:buFont typeface="Arial"/>
              <a:buChar char="•"/>
            </a:pPr>
            <a:r>
              <a:rPr lang="en-US" sz="1400" dirty="0" err="1" smtClean="0">
                <a:latin typeface="Arial"/>
                <a:cs typeface="Arial"/>
              </a:rPr>
              <a:t>Cavallo</a:t>
            </a:r>
            <a:r>
              <a:rPr lang="en-US" sz="1400" dirty="0">
                <a:latin typeface="Arial"/>
                <a:cs typeface="Arial"/>
              </a:rPr>
              <a:t>, S. M., and G. J. Hakim, </a:t>
            </a:r>
            <a:r>
              <a:rPr lang="en-US" sz="1400" dirty="0" smtClean="0">
                <a:latin typeface="Arial"/>
                <a:cs typeface="Arial"/>
              </a:rPr>
              <a:t>2010</a:t>
            </a:r>
            <a:r>
              <a:rPr lang="en-US" sz="1400" dirty="0">
                <a:latin typeface="Arial"/>
                <a:cs typeface="Arial"/>
              </a:rPr>
              <a:t>: Composite structure of tropopause polar cyclones. </a:t>
            </a:r>
            <a:r>
              <a:rPr lang="en-US" sz="1400" i="1" dirty="0">
                <a:latin typeface="Arial"/>
                <a:cs typeface="Arial"/>
              </a:rPr>
              <a:t>Mon. </a:t>
            </a:r>
            <a:r>
              <a:rPr lang="en-US" sz="1400" i="1" dirty="0" err="1">
                <a:latin typeface="Arial"/>
                <a:cs typeface="Arial"/>
              </a:rPr>
              <a:t>Wea</a:t>
            </a:r>
            <a:r>
              <a:rPr lang="en-US" sz="1400" i="1" dirty="0">
                <a:latin typeface="Arial"/>
                <a:cs typeface="Arial"/>
              </a:rPr>
              <a:t>. Rev.,</a:t>
            </a:r>
            <a:r>
              <a:rPr lang="en-US" sz="1400" dirty="0">
                <a:latin typeface="Arial"/>
                <a:cs typeface="Arial"/>
              </a:rPr>
              <a:t> </a:t>
            </a:r>
            <a:r>
              <a:rPr lang="en-US" sz="1400" b="1" dirty="0">
                <a:latin typeface="Arial"/>
                <a:cs typeface="Arial"/>
              </a:rPr>
              <a:t>138,</a:t>
            </a:r>
            <a:r>
              <a:rPr lang="en-US" sz="1400" dirty="0">
                <a:latin typeface="Arial"/>
                <a:cs typeface="Arial"/>
              </a:rPr>
              <a:t> </a:t>
            </a:r>
            <a:r>
              <a:rPr lang="en-US" sz="1400" dirty="0" smtClean="0">
                <a:latin typeface="Arial"/>
                <a:cs typeface="Arial"/>
              </a:rPr>
              <a:t>3840–3857</a:t>
            </a:r>
            <a:r>
              <a:rPr lang="en-US" sz="1400" dirty="0">
                <a:latin typeface="Arial"/>
                <a:cs typeface="Arial"/>
              </a:rPr>
              <a:t>. </a:t>
            </a:r>
            <a:endParaRPr lang="en-US" sz="1400" dirty="0" smtClean="0">
              <a:latin typeface="Arial"/>
              <a:cs typeface="Arial"/>
            </a:endParaRPr>
          </a:p>
          <a:p>
            <a:pPr marL="285750" indent="-285750">
              <a:buFont typeface="Arial"/>
              <a:buChar char="•"/>
            </a:pPr>
            <a:r>
              <a:rPr lang="en-US" sz="1400" dirty="0">
                <a:latin typeface="Arial"/>
                <a:cs typeface="Arial"/>
              </a:rPr>
              <a:t>Dee, D. P., and Coauthors, 2011: The ERA-Interim reanalysis: Configuration and performance of the data assimilation system. </a:t>
            </a:r>
            <a:r>
              <a:rPr lang="en-US" sz="1400" i="1" dirty="0">
                <a:latin typeface="Arial"/>
                <a:cs typeface="Arial"/>
              </a:rPr>
              <a:t>Quart. J. </a:t>
            </a:r>
            <a:r>
              <a:rPr lang="en-US" sz="1400" i="1" dirty="0" smtClean="0">
                <a:latin typeface="Arial"/>
                <a:cs typeface="Arial"/>
              </a:rPr>
              <a:t>Roy. Meteor</a:t>
            </a:r>
            <a:r>
              <a:rPr lang="en-US" sz="1400" i="1" dirty="0">
                <a:latin typeface="Arial"/>
                <a:cs typeface="Arial"/>
              </a:rPr>
              <a:t>. Soc.,</a:t>
            </a:r>
            <a:r>
              <a:rPr lang="en-US" sz="1400" dirty="0">
                <a:latin typeface="Arial"/>
                <a:cs typeface="Arial"/>
              </a:rPr>
              <a:t> </a:t>
            </a:r>
            <a:r>
              <a:rPr lang="en-US" sz="1400" b="1" dirty="0">
                <a:latin typeface="Arial"/>
                <a:cs typeface="Arial"/>
              </a:rPr>
              <a:t>137,</a:t>
            </a:r>
            <a:r>
              <a:rPr lang="en-US" sz="1400" dirty="0">
                <a:latin typeface="Arial"/>
                <a:cs typeface="Arial"/>
              </a:rPr>
              <a:t> 553–597.</a:t>
            </a:r>
          </a:p>
          <a:p>
            <a:pPr marL="285750" indent="-285750">
              <a:buFont typeface="Arial"/>
              <a:buChar char="•"/>
            </a:pPr>
            <a:r>
              <a:rPr lang="en-US" sz="1400" dirty="0" smtClean="0">
                <a:latin typeface="Arial"/>
                <a:cs typeface="Arial"/>
              </a:rPr>
              <a:t>Hersbach</a:t>
            </a:r>
            <a:r>
              <a:rPr lang="en-US" sz="1400" dirty="0">
                <a:latin typeface="Arial"/>
                <a:cs typeface="Arial"/>
              </a:rPr>
              <a:t>, H., and D. Dee, 2016: ERA5 reanalysis is in production. </a:t>
            </a:r>
            <a:r>
              <a:rPr lang="en-US" sz="1400" i="1" dirty="0">
                <a:latin typeface="Arial"/>
                <a:cs typeface="Arial"/>
              </a:rPr>
              <a:t>ECMWF Newsletter</a:t>
            </a:r>
            <a:r>
              <a:rPr lang="en-US" sz="1400" dirty="0">
                <a:latin typeface="Arial"/>
                <a:cs typeface="Arial"/>
              </a:rPr>
              <a:t>, No. </a:t>
            </a:r>
            <a:r>
              <a:rPr lang="en-US" sz="1400" dirty="0" smtClean="0">
                <a:latin typeface="Arial"/>
                <a:cs typeface="Arial"/>
              </a:rPr>
              <a:t>147, ECMWF</a:t>
            </a:r>
            <a:r>
              <a:rPr lang="en-US" sz="1400" dirty="0">
                <a:latin typeface="Arial"/>
                <a:cs typeface="Arial"/>
              </a:rPr>
              <a:t>, Reading, United Kingdom, </a:t>
            </a:r>
            <a:r>
              <a:rPr lang="en-US" sz="1400" dirty="0" smtClean="0">
                <a:latin typeface="Arial"/>
                <a:cs typeface="Arial"/>
              </a:rPr>
              <a:t>7.</a:t>
            </a:r>
            <a:endParaRPr lang="en-US" sz="1400" dirty="0">
              <a:latin typeface="Arial"/>
              <a:cs typeface="Arial"/>
            </a:endParaRPr>
          </a:p>
          <a:p>
            <a:r>
              <a:rPr lang="en-US" sz="1400" dirty="0" smtClean="0">
                <a:latin typeface="Arial"/>
                <a:cs typeface="Arial"/>
              </a:rPr>
              <a:t>               [Available online </a:t>
            </a:r>
            <a:r>
              <a:rPr lang="en-US" sz="1400" dirty="0">
                <a:latin typeface="Arial"/>
                <a:cs typeface="Arial"/>
              </a:rPr>
              <a:t>at </a:t>
            </a:r>
            <a:r>
              <a:rPr lang="en-US" sz="1400" u="sng" dirty="0">
                <a:latin typeface="Arial"/>
                <a:cs typeface="Arial"/>
                <a:hlinkClick r:id="rId4"/>
              </a:rPr>
              <a:t>www.ecmwf.int/sites/ default/files/elibrary/2016/16299-newsletter-no147-spring-2016.pdf</a:t>
            </a:r>
            <a:r>
              <a:rPr lang="en-US" sz="1400" dirty="0">
                <a:latin typeface="Arial"/>
                <a:cs typeface="Arial"/>
              </a:rPr>
              <a:t>.] </a:t>
            </a:r>
          </a:p>
          <a:p>
            <a:pPr marL="285750" indent="-285750">
              <a:buFont typeface="Arial"/>
              <a:buChar char="•"/>
            </a:pPr>
            <a:r>
              <a:rPr lang="en-US" sz="1400" dirty="0" err="1" smtClean="0">
                <a:latin typeface="Arial"/>
                <a:cs typeface="Arial"/>
              </a:rPr>
              <a:t>Szapiro</a:t>
            </a:r>
            <a:r>
              <a:rPr lang="en-US" sz="1400" dirty="0">
                <a:latin typeface="Arial"/>
                <a:cs typeface="Arial"/>
              </a:rPr>
              <a:t>, N., and S. </a:t>
            </a:r>
            <a:r>
              <a:rPr lang="en-US" sz="1400" dirty="0" err="1">
                <a:latin typeface="Arial"/>
                <a:cs typeface="Arial"/>
              </a:rPr>
              <a:t>Cavallo</a:t>
            </a:r>
            <a:r>
              <a:rPr lang="en-US" sz="1400" dirty="0">
                <a:latin typeface="Arial"/>
                <a:cs typeface="Arial"/>
              </a:rPr>
              <a:t>, 2018: </a:t>
            </a:r>
            <a:r>
              <a:rPr lang="en-US" sz="1400" dirty="0" err="1">
                <a:latin typeface="Arial"/>
                <a:cs typeface="Arial"/>
              </a:rPr>
              <a:t>TPVTrack</a:t>
            </a:r>
            <a:r>
              <a:rPr lang="en-US" sz="1400" dirty="0">
                <a:latin typeface="Arial"/>
                <a:cs typeface="Arial"/>
              </a:rPr>
              <a:t> v1.0: A watershed segmentation and </a:t>
            </a:r>
            <a:r>
              <a:rPr lang="en-US" sz="1400" dirty="0" smtClean="0">
                <a:latin typeface="Arial"/>
                <a:cs typeface="Arial"/>
              </a:rPr>
              <a:t>overlap correspondence </a:t>
            </a:r>
            <a:r>
              <a:rPr lang="en-US" sz="1400" dirty="0">
                <a:latin typeface="Arial"/>
                <a:cs typeface="Arial"/>
              </a:rPr>
              <a:t>method for tracking </a:t>
            </a:r>
            <a:r>
              <a:rPr lang="en-US" sz="1400" dirty="0" smtClean="0">
                <a:latin typeface="Arial"/>
                <a:cs typeface="Arial"/>
              </a:rPr>
              <a:t>tropopause polar </a:t>
            </a:r>
            <a:r>
              <a:rPr lang="en-US" sz="1400" dirty="0" smtClean="0">
                <a:latin typeface="Arial"/>
                <a:cs typeface="Arial"/>
              </a:rPr>
              <a:t>vortices. </a:t>
            </a:r>
            <a:r>
              <a:rPr lang="en-US" sz="1400" i="1" dirty="0" err="1" smtClean="0">
                <a:latin typeface="Arial"/>
                <a:cs typeface="Arial"/>
              </a:rPr>
              <a:t>Geosci</a:t>
            </a:r>
            <a:r>
              <a:rPr lang="en-US" sz="1400" i="1" dirty="0">
                <a:latin typeface="Arial"/>
                <a:cs typeface="Arial"/>
              </a:rPr>
              <a:t>. Model Dev. </a:t>
            </a:r>
            <a:endParaRPr lang="en-US" sz="1400" i="1" dirty="0" smtClean="0">
              <a:latin typeface="Arial"/>
              <a:cs typeface="Arial"/>
            </a:endParaRPr>
          </a:p>
          <a:p>
            <a:r>
              <a:rPr lang="en-US" sz="1400" i="1" dirty="0" smtClean="0">
                <a:latin typeface="Arial"/>
                <a:cs typeface="Arial"/>
              </a:rPr>
              <a:t>               Discuss</a:t>
            </a:r>
            <a:r>
              <a:rPr lang="en-US" sz="1400" i="1" dirty="0">
                <a:latin typeface="Arial"/>
                <a:cs typeface="Arial"/>
              </a:rPr>
              <a:t>.,</a:t>
            </a:r>
            <a:r>
              <a:rPr lang="en-US" sz="1400" dirty="0">
                <a:latin typeface="Arial"/>
                <a:cs typeface="Arial"/>
              </a:rPr>
              <a:t> in review</a:t>
            </a:r>
            <a:r>
              <a:rPr lang="en-US" sz="1400" dirty="0" smtClean="0">
                <a:latin typeface="Arial"/>
                <a:cs typeface="Arial"/>
              </a:rPr>
              <a:t>.</a:t>
            </a:r>
            <a:endParaRPr lang="en-US" sz="1400" dirty="0">
              <a:latin typeface="Arial"/>
              <a:cs typeface="Arial"/>
            </a:endParaRPr>
          </a:p>
          <a:p>
            <a:pPr marL="285750" indent="-285750">
              <a:buFont typeface="Arial"/>
              <a:buChar char="•"/>
            </a:pPr>
            <a:r>
              <a:rPr lang="en-US" sz="1400" dirty="0">
                <a:latin typeface="Arial"/>
                <a:cs typeface="Arial"/>
              </a:rPr>
              <a:t>Tao, W., J. Zhang, </a:t>
            </a:r>
            <a:r>
              <a:rPr lang="en-US" sz="1400" dirty="0" smtClean="0">
                <a:latin typeface="Arial"/>
                <a:cs typeface="Arial"/>
              </a:rPr>
              <a:t>Y</a:t>
            </a:r>
            <a:r>
              <a:rPr lang="en-US" sz="1400" dirty="0">
                <a:latin typeface="Arial"/>
                <a:cs typeface="Arial"/>
              </a:rPr>
              <a:t>. Fu, and X. Zhang, </a:t>
            </a:r>
            <a:r>
              <a:rPr lang="en-US" sz="1400" dirty="0" smtClean="0">
                <a:latin typeface="Arial"/>
                <a:cs typeface="Arial"/>
              </a:rPr>
              <a:t>2017: </a:t>
            </a:r>
            <a:r>
              <a:rPr lang="en-US" sz="1400" dirty="0">
                <a:latin typeface="Arial"/>
                <a:cs typeface="Arial"/>
              </a:rPr>
              <a:t>Driving roles of tropospheric and stratospheric thermal </a:t>
            </a:r>
            <a:r>
              <a:rPr lang="en-US" sz="1400" dirty="0" smtClean="0">
                <a:latin typeface="Arial"/>
                <a:cs typeface="Arial"/>
              </a:rPr>
              <a:t>anomalies </a:t>
            </a:r>
            <a:r>
              <a:rPr lang="en-US" sz="1400" dirty="0">
                <a:latin typeface="Arial"/>
                <a:cs typeface="Arial"/>
              </a:rPr>
              <a:t>in intensification and </a:t>
            </a:r>
            <a:r>
              <a:rPr lang="en-US" sz="1400" dirty="0" smtClean="0">
                <a:latin typeface="Arial"/>
                <a:cs typeface="Arial"/>
              </a:rPr>
              <a:t>persistence </a:t>
            </a:r>
            <a:r>
              <a:rPr lang="en-US" sz="1400" dirty="0">
                <a:latin typeface="Arial"/>
                <a:cs typeface="Arial"/>
              </a:rPr>
              <a:t>of </a:t>
            </a:r>
            <a:r>
              <a:rPr lang="en-US" sz="1400" dirty="0" smtClean="0">
                <a:latin typeface="Arial"/>
                <a:cs typeface="Arial"/>
              </a:rPr>
              <a:t>the Arctic </a:t>
            </a:r>
            <a:r>
              <a:rPr lang="en-US" sz="1400" dirty="0" err="1">
                <a:latin typeface="Arial"/>
                <a:cs typeface="Arial"/>
              </a:rPr>
              <a:t>superstorm</a:t>
            </a:r>
            <a:r>
              <a:rPr lang="en-US" sz="1400" dirty="0">
                <a:latin typeface="Arial"/>
                <a:cs typeface="Arial"/>
              </a:rPr>
              <a:t> in 2012. </a:t>
            </a:r>
            <a:endParaRPr lang="en-US" sz="1400" dirty="0" smtClean="0">
              <a:latin typeface="Arial"/>
              <a:cs typeface="Arial"/>
            </a:endParaRPr>
          </a:p>
          <a:p>
            <a:r>
              <a:rPr lang="en-US" sz="1400" i="1" dirty="0" smtClean="0">
                <a:latin typeface="Arial"/>
                <a:cs typeface="Arial"/>
              </a:rPr>
              <a:t>               </a:t>
            </a:r>
            <a:r>
              <a:rPr lang="en-US" sz="1400" i="1" dirty="0" err="1" smtClean="0">
                <a:latin typeface="Arial"/>
                <a:cs typeface="Arial"/>
              </a:rPr>
              <a:t>Geophys</a:t>
            </a:r>
            <a:r>
              <a:rPr lang="en-US" sz="1400" i="1" dirty="0">
                <a:latin typeface="Arial"/>
                <a:cs typeface="Arial"/>
              </a:rPr>
              <a:t>. </a:t>
            </a:r>
            <a:r>
              <a:rPr lang="en-US" sz="1400" i="1" dirty="0" smtClean="0">
                <a:latin typeface="Arial"/>
                <a:cs typeface="Arial"/>
              </a:rPr>
              <a:t>Res</a:t>
            </a:r>
            <a:r>
              <a:rPr lang="en-US" sz="1400" i="1" dirty="0">
                <a:latin typeface="Arial"/>
                <a:cs typeface="Arial"/>
              </a:rPr>
              <a:t>. </a:t>
            </a:r>
            <a:r>
              <a:rPr lang="en-US" sz="1400" i="1" dirty="0" err="1">
                <a:latin typeface="Arial"/>
                <a:cs typeface="Arial"/>
              </a:rPr>
              <a:t>Lett</a:t>
            </a:r>
            <a:r>
              <a:rPr lang="en-US" sz="1400" i="1" dirty="0">
                <a:latin typeface="Arial"/>
                <a:cs typeface="Arial"/>
              </a:rPr>
              <a:t>.,</a:t>
            </a:r>
            <a:r>
              <a:rPr lang="en-US" sz="1400" dirty="0">
                <a:latin typeface="Arial"/>
                <a:cs typeface="Arial"/>
              </a:rPr>
              <a:t> </a:t>
            </a:r>
            <a:r>
              <a:rPr lang="en-US" sz="1400" b="1" dirty="0">
                <a:latin typeface="Arial"/>
                <a:cs typeface="Arial"/>
              </a:rPr>
              <a:t>44,</a:t>
            </a:r>
            <a:r>
              <a:rPr lang="en-US" sz="1400" dirty="0">
                <a:latin typeface="Arial"/>
                <a:cs typeface="Arial"/>
              </a:rPr>
              <a:t> 10017–10025.</a:t>
            </a:r>
          </a:p>
          <a:p>
            <a:pPr marL="285750" indent="-285750">
              <a:buFont typeface="Arial"/>
              <a:buChar char="•"/>
            </a:pPr>
            <a:r>
              <a:rPr lang="en-US" sz="1400" dirty="0" smtClean="0">
                <a:latin typeface="Arial"/>
                <a:cs typeface="Arial"/>
              </a:rPr>
              <a:t>Zhang</a:t>
            </a:r>
            <a:r>
              <a:rPr lang="en-US" sz="1400" dirty="0">
                <a:latin typeface="Arial"/>
                <a:cs typeface="Arial"/>
              </a:rPr>
              <a:t>, J., R. Lindsay, A. </a:t>
            </a:r>
            <a:r>
              <a:rPr lang="en-US" sz="1400" dirty="0" err="1">
                <a:latin typeface="Arial"/>
                <a:cs typeface="Arial"/>
              </a:rPr>
              <a:t>Schweiger</a:t>
            </a:r>
            <a:r>
              <a:rPr lang="en-US" sz="1400" dirty="0">
                <a:latin typeface="Arial"/>
                <a:cs typeface="Arial"/>
              </a:rPr>
              <a:t>, and M. Steele, 2013: The impact of an intense summer </a:t>
            </a:r>
            <a:r>
              <a:rPr lang="en-US" sz="1400" dirty="0" smtClean="0">
                <a:latin typeface="Arial"/>
                <a:cs typeface="Arial"/>
              </a:rPr>
              <a:t>cyclone </a:t>
            </a:r>
            <a:r>
              <a:rPr lang="en-US" sz="1400" dirty="0">
                <a:latin typeface="Arial"/>
                <a:cs typeface="Arial"/>
              </a:rPr>
              <a:t>on 2012 Arctic </a:t>
            </a:r>
            <a:r>
              <a:rPr lang="en-US" sz="1400" dirty="0" smtClean="0">
                <a:latin typeface="Arial"/>
                <a:cs typeface="Arial"/>
              </a:rPr>
              <a:t>sea ice retreat</a:t>
            </a:r>
            <a:r>
              <a:rPr lang="en-US" sz="1400" dirty="0">
                <a:latin typeface="Arial"/>
                <a:cs typeface="Arial"/>
              </a:rPr>
              <a:t>. </a:t>
            </a:r>
            <a:r>
              <a:rPr lang="en-US" sz="1400" i="1" dirty="0" err="1" smtClean="0">
                <a:latin typeface="Arial"/>
                <a:cs typeface="Arial"/>
              </a:rPr>
              <a:t>Geophys</a:t>
            </a:r>
            <a:r>
              <a:rPr lang="en-US" sz="1400" i="1" dirty="0">
                <a:latin typeface="Arial"/>
                <a:cs typeface="Arial"/>
              </a:rPr>
              <a:t>. </a:t>
            </a:r>
            <a:r>
              <a:rPr lang="hu-HU" sz="1400" i="1" dirty="0" smtClean="0">
                <a:latin typeface="Arial"/>
                <a:cs typeface="Arial"/>
              </a:rPr>
              <a:t>Res. Lett</a:t>
            </a:r>
            <a:r>
              <a:rPr lang="hu-HU" sz="1400" i="1" dirty="0">
                <a:latin typeface="Arial"/>
                <a:cs typeface="Arial"/>
              </a:rPr>
              <a:t>.,</a:t>
            </a:r>
            <a:r>
              <a:rPr lang="hu-HU" sz="1400" dirty="0">
                <a:latin typeface="Arial"/>
                <a:cs typeface="Arial"/>
              </a:rPr>
              <a:t> </a:t>
            </a:r>
            <a:r>
              <a:rPr lang="hu-HU" sz="1400" b="1" dirty="0">
                <a:latin typeface="Arial"/>
                <a:cs typeface="Arial"/>
              </a:rPr>
              <a:t>40,</a:t>
            </a:r>
            <a:r>
              <a:rPr lang="hu-HU" sz="1400" dirty="0">
                <a:latin typeface="Arial"/>
                <a:cs typeface="Arial"/>
              </a:rPr>
              <a:t> 720–726</a:t>
            </a:r>
            <a:r>
              <a:rPr lang="hu-HU" sz="1400" dirty="0" smtClean="0">
                <a:latin typeface="Arial"/>
                <a:cs typeface="Arial"/>
              </a:rPr>
              <a:t>.</a:t>
            </a:r>
            <a:endParaRPr lang="en-US" sz="1400" dirty="0">
              <a:latin typeface="Arial"/>
              <a:cs typeface="Arial"/>
            </a:endParaRPr>
          </a:p>
          <a:p>
            <a:pPr>
              <a:lnSpc>
                <a:spcPct val="50000"/>
              </a:lnSpc>
            </a:pPr>
            <a:endParaRPr lang="hu-HU" sz="800" dirty="0" smtClean="0">
              <a:latin typeface="Arial"/>
              <a:cs typeface="Arial"/>
            </a:endParaRPr>
          </a:p>
        </p:txBody>
      </p:sp>
      <p:sp>
        <p:nvSpPr>
          <p:cNvPr id="356" name="TextBox 355"/>
          <p:cNvSpPr txBox="1"/>
          <p:nvPr/>
        </p:nvSpPr>
        <p:spPr>
          <a:xfrm>
            <a:off x="7568577" y="22636768"/>
            <a:ext cx="6942244" cy="2554545"/>
          </a:xfrm>
          <a:prstGeom prst="rect">
            <a:avLst/>
          </a:prstGeom>
          <a:noFill/>
        </p:spPr>
        <p:txBody>
          <a:bodyPr wrap="square" rtlCol="0">
            <a:spAutoFit/>
          </a:bodyPr>
          <a:lstStyle/>
          <a:p>
            <a:pPr algn="just"/>
            <a:r>
              <a:rPr lang="en-US" sz="2000" b="1" dirty="0">
                <a:latin typeface="Arial"/>
                <a:cs typeface="Arial"/>
              </a:rPr>
              <a:t>Figure 1</a:t>
            </a:r>
            <a:r>
              <a:rPr lang="en-US" sz="2000" dirty="0" smtClean="0">
                <a:latin typeface="Arial"/>
                <a:cs typeface="Arial"/>
              </a:rPr>
              <a:t>. Tracks of (a) Alberto and </a:t>
            </a:r>
            <a:r>
              <a:rPr lang="en-US" sz="2000" dirty="0" smtClean="0">
                <a:latin typeface="Arial"/>
                <a:cs typeface="Arial"/>
              </a:rPr>
              <a:t>a Canadian </a:t>
            </a:r>
            <a:r>
              <a:rPr lang="en-US" sz="2000" dirty="0" smtClean="0">
                <a:latin typeface="Arial"/>
                <a:cs typeface="Arial"/>
              </a:rPr>
              <a:t>Low (CL), and (b) AC1 and AC2.  Also, (a) 26 May–1 June Aug 2018 time-mean 300-hPa geopotential height (dam, gray) and standardized anomaly of 300-hPa geopotential height (</a:t>
            </a:r>
            <a:r>
              <a:rPr lang="en-US" sz="2000" dirty="0" err="1" smtClean="0">
                <a:latin typeface="Arial"/>
                <a:cs typeface="Arial"/>
              </a:rPr>
              <a:t>σ</a:t>
            </a:r>
            <a:r>
              <a:rPr lang="en-US" sz="2000" dirty="0" smtClean="0">
                <a:latin typeface="Arial"/>
                <a:cs typeface="Arial"/>
              </a:rPr>
              <a:t>, shaded), and (b) 1–7 June 2018 time-mean 850-hPa temperature (°C, gray) and standardized anomaly of 850-hPa temperature </a:t>
            </a:r>
            <a:r>
              <a:rPr lang="en-US" sz="2000" dirty="0">
                <a:latin typeface="Arial"/>
                <a:cs typeface="Arial"/>
              </a:rPr>
              <a:t>(</a:t>
            </a:r>
            <a:r>
              <a:rPr lang="en-US" sz="2000" dirty="0" err="1">
                <a:latin typeface="Arial"/>
                <a:cs typeface="Arial"/>
              </a:rPr>
              <a:t>σ</a:t>
            </a:r>
            <a:r>
              <a:rPr lang="en-US" sz="2000" dirty="0">
                <a:latin typeface="Arial"/>
                <a:cs typeface="Arial"/>
              </a:rPr>
              <a:t>, shaded)</a:t>
            </a:r>
            <a:r>
              <a:rPr lang="en-US" sz="2000" dirty="0" smtClean="0">
                <a:latin typeface="Arial"/>
                <a:cs typeface="Arial"/>
              </a:rPr>
              <a:t>. 0000 UTC positions of cyclones shown by dots.</a:t>
            </a:r>
          </a:p>
        </p:txBody>
      </p:sp>
      <p:cxnSp>
        <p:nvCxnSpPr>
          <p:cNvPr id="359" name="Straight Connector 358"/>
          <p:cNvCxnSpPr/>
          <p:nvPr/>
        </p:nvCxnSpPr>
        <p:spPr>
          <a:xfrm>
            <a:off x="10273398" y="26570017"/>
            <a:ext cx="7994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11146609" y="26385351"/>
            <a:ext cx="838577"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cxnSp>
        <p:nvCxnSpPr>
          <p:cNvPr id="365" name="Straight Connector 364"/>
          <p:cNvCxnSpPr/>
          <p:nvPr/>
        </p:nvCxnSpPr>
        <p:spPr>
          <a:xfrm>
            <a:off x="10261963" y="28280002"/>
            <a:ext cx="799428"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6" name="TextBox 365"/>
          <p:cNvSpPr txBox="1"/>
          <p:nvPr/>
        </p:nvSpPr>
        <p:spPr>
          <a:xfrm>
            <a:off x="11146609" y="28104007"/>
            <a:ext cx="827142"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sp>
        <p:nvSpPr>
          <p:cNvPr id="439" name="TextBox 438"/>
          <p:cNvSpPr txBox="1"/>
          <p:nvPr/>
        </p:nvSpPr>
        <p:spPr>
          <a:xfrm>
            <a:off x="36025838" y="1725332"/>
            <a:ext cx="5552304" cy="1100295"/>
          </a:xfrm>
          <a:prstGeom prst="rect">
            <a:avLst/>
          </a:prstGeom>
          <a:noFill/>
        </p:spPr>
        <p:txBody>
          <a:bodyPr wrap="square" lIns="83814" tIns="41907" rIns="83814" bIns="41907" rtlCol="0">
            <a:spAutoFit/>
          </a:bodyPr>
          <a:lstStyle/>
          <a:p>
            <a:pPr algn="ctr"/>
            <a:endParaRPr lang="en-US" sz="2200" i="1" dirty="0"/>
          </a:p>
          <a:p>
            <a:pPr algn="ctr"/>
            <a:r>
              <a:rPr lang="en-US" sz="4400" b="1" dirty="0">
                <a:latin typeface="Arial"/>
                <a:cs typeface="Arial"/>
              </a:rPr>
              <a:t>A51I-2273</a:t>
            </a:r>
          </a:p>
        </p:txBody>
      </p:sp>
      <p:graphicFrame>
        <p:nvGraphicFramePr>
          <p:cNvPr id="40" name="Table 39"/>
          <p:cNvGraphicFramePr>
            <a:graphicFrameLocks noGrp="1"/>
          </p:cNvGraphicFramePr>
          <p:nvPr>
            <p:extLst>
              <p:ext uri="{D42A27DB-BD31-4B8C-83A1-F6EECF244321}">
                <p14:modId xmlns:p14="http://schemas.microsoft.com/office/powerpoint/2010/main" val="2753554409"/>
              </p:ext>
            </p:extLst>
          </p:nvPr>
        </p:nvGraphicFramePr>
        <p:xfrm>
          <a:off x="655383" y="23102460"/>
          <a:ext cx="6809993" cy="1897752"/>
        </p:xfrm>
        <a:graphic>
          <a:graphicData uri="http://schemas.openxmlformats.org/drawingml/2006/table">
            <a:tbl>
              <a:tblPr firstRow="1" bandRow="1">
                <a:tableStyleId>{073A0DAA-6AF3-43AB-8588-CEC1D06C72B9}</a:tableStyleId>
              </a:tblPr>
              <a:tblGrid>
                <a:gridCol w="1345642"/>
                <a:gridCol w="2021977"/>
                <a:gridCol w="1871582"/>
                <a:gridCol w="1570792"/>
              </a:tblGrid>
              <a:tr h="426744">
                <a:tc>
                  <a:txBody>
                    <a:bodyPr/>
                    <a:lstStyle/>
                    <a:p>
                      <a:pPr algn="ctr"/>
                      <a:r>
                        <a:rPr lang="en-US" sz="1800" dirty="0" smtClean="0">
                          <a:solidFill>
                            <a:schemeClr val="tx1"/>
                          </a:solidFill>
                          <a:latin typeface="Arial"/>
                          <a:cs typeface="Arial"/>
                        </a:rPr>
                        <a:t>Feature</a:t>
                      </a:r>
                      <a:endParaRPr lang="en-US" sz="1800" dirty="0">
                        <a:solidFill>
                          <a:schemeClr val="tx1"/>
                        </a:solidFill>
                        <a:latin typeface="Arial"/>
                        <a:cs typeface="Arial"/>
                      </a:endParaRPr>
                    </a:p>
                  </a:txBody>
                  <a:tcPr marL="102870" marR="10287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Date of Genesis</a:t>
                      </a:r>
                      <a:endParaRPr lang="en-US" sz="1800" dirty="0">
                        <a:solidFill>
                          <a:schemeClr val="tx1"/>
                        </a:solidFill>
                        <a:latin typeface="Arial"/>
                        <a:cs typeface="Arial"/>
                      </a:endParaRPr>
                    </a:p>
                  </a:txBody>
                  <a:tcPr marL="102870" marR="10287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Date of </a:t>
                      </a:r>
                      <a:r>
                        <a:rPr lang="en-US" sz="1800" dirty="0" err="1" smtClean="0">
                          <a:solidFill>
                            <a:schemeClr val="tx1"/>
                          </a:solidFill>
                          <a:latin typeface="Arial"/>
                          <a:cs typeface="Arial"/>
                        </a:rPr>
                        <a:t>Lysis</a:t>
                      </a:r>
                      <a:endParaRPr lang="en-US" sz="1800" dirty="0">
                        <a:solidFill>
                          <a:schemeClr val="tx1"/>
                        </a:solidFill>
                        <a:latin typeface="Arial"/>
                        <a:cs typeface="Arial"/>
                      </a:endParaRPr>
                    </a:p>
                  </a:txBody>
                  <a:tcPr marL="102870" marR="10287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Lifetime (d)</a:t>
                      </a:r>
                      <a:endParaRPr lang="en-US" sz="1800" dirty="0">
                        <a:solidFill>
                          <a:schemeClr val="tx1"/>
                        </a:solidFill>
                        <a:latin typeface="Arial"/>
                        <a:cs typeface="Arial"/>
                      </a:endParaRPr>
                    </a:p>
                  </a:txBody>
                  <a:tcPr marL="102870" marR="10287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7752">
                <a:tc>
                  <a:txBody>
                    <a:bodyPr/>
                    <a:lstStyle/>
                    <a:p>
                      <a:pPr algn="ctr"/>
                      <a:r>
                        <a:rPr lang="en-US" sz="1800" dirty="0" smtClean="0">
                          <a:solidFill>
                            <a:schemeClr val="tx1"/>
                          </a:solidFill>
                          <a:latin typeface="Arial"/>
                          <a:cs typeface="Arial"/>
                        </a:rPr>
                        <a:t>Alberto</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25</a:t>
                      </a:r>
                      <a:r>
                        <a:rPr lang="en-US" sz="1800" baseline="0" dirty="0" smtClean="0">
                          <a:solidFill>
                            <a:schemeClr val="tx1"/>
                          </a:solidFill>
                          <a:latin typeface="Arial"/>
                          <a:cs typeface="Arial"/>
                        </a:rPr>
                        <a:t> May</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baseline="0" dirty="0" smtClean="0">
                          <a:solidFill>
                            <a:schemeClr val="tx1"/>
                          </a:solidFill>
                          <a:latin typeface="Arial"/>
                          <a:cs typeface="Arial"/>
                        </a:rPr>
                        <a:t>31 May</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~6</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7752">
                <a:tc>
                  <a:txBody>
                    <a:bodyPr/>
                    <a:lstStyle/>
                    <a:p>
                      <a:pPr algn="ctr"/>
                      <a:r>
                        <a:rPr lang="en-US" sz="1800" dirty="0" smtClean="0">
                          <a:solidFill>
                            <a:schemeClr val="tx1"/>
                          </a:solidFill>
                          <a:latin typeface="Arial"/>
                          <a:cs typeface="Arial"/>
                        </a:rPr>
                        <a:t>CL</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29 May</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2 June</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~3</a:t>
                      </a: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7752">
                <a:tc>
                  <a:txBody>
                    <a:bodyPr/>
                    <a:lstStyle/>
                    <a:p>
                      <a:pPr algn="ctr"/>
                      <a:r>
                        <a:rPr lang="en-US" sz="1800" dirty="0" smtClean="0">
                          <a:solidFill>
                            <a:schemeClr val="tx1"/>
                          </a:solidFill>
                          <a:latin typeface="Arial"/>
                          <a:cs typeface="Arial"/>
                        </a:rPr>
                        <a:t>AC1</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1</a:t>
                      </a:r>
                      <a:r>
                        <a:rPr lang="en-US" sz="1800" baseline="0" dirty="0" smtClean="0">
                          <a:solidFill>
                            <a:schemeClr val="tx1"/>
                          </a:solidFill>
                          <a:latin typeface="Arial"/>
                          <a:cs typeface="Arial"/>
                        </a:rPr>
                        <a:t> June</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6 June</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~5</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67752">
                <a:tc>
                  <a:txBody>
                    <a:bodyPr/>
                    <a:lstStyle/>
                    <a:p>
                      <a:pPr algn="ctr"/>
                      <a:r>
                        <a:rPr lang="en-US" sz="1800" dirty="0" smtClean="0">
                          <a:solidFill>
                            <a:schemeClr val="tx1"/>
                          </a:solidFill>
                          <a:latin typeface="Arial"/>
                          <a:cs typeface="Arial"/>
                        </a:rPr>
                        <a:t>AC2</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2 June</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13 June</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800" dirty="0" smtClean="0">
                          <a:solidFill>
                            <a:schemeClr val="tx1"/>
                          </a:solidFill>
                          <a:latin typeface="Arial"/>
                          <a:cs typeface="Arial"/>
                        </a:rPr>
                        <a:t>~11</a:t>
                      </a:r>
                      <a:endParaRPr lang="en-US" sz="1800" dirty="0">
                        <a:solidFill>
                          <a:schemeClr val="tx1"/>
                        </a:solidFill>
                        <a:latin typeface="Arial"/>
                        <a:cs typeface="Arial"/>
                      </a:endParaRPr>
                    </a:p>
                  </a:txBody>
                  <a:tcPr marL="102870" marR="10287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455" name="TextBox 454"/>
          <p:cNvSpPr txBox="1"/>
          <p:nvPr/>
        </p:nvSpPr>
        <p:spPr>
          <a:xfrm>
            <a:off x="635935" y="22633649"/>
            <a:ext cx="6847313" cy="400110"/>
          </a:xfrm>
          <a:prstGeom prst="rect">
            <a:avLst/>
          </a:prstGeom>
          <a:noFill/>
        </p:spPr>
        <p:txBody>
          <a:bodyPr wrap="square" rtlCol="0">
            <a:spAutoFit/>
          </a:bodyPr>
          <a:lstStyle/>
          <a:p>
            <a:r>
              <a:rPr lang="en-US" sz="2000" b="1" dirty="0" smtClean="0">
                <a:latin typeface="Arial"/>
                <a:cs typeface="Arial"/>
              </a:rPr>
              <a:t>Table 1. </a:t>
            </a:r>
            <a:r>
              <a:rPr lang="en-US" sz="2000" dirty="0" smtClean="0">
                <a:latin typeface="Arial"/>
                <a:cs typeface="Arial"/>
              </a:rPr>
              <a:t>Lifetimes of </a:t>
            </a:r>
            <a:r>
              <a:rPr lang="en-US" sz="2000" dirty="0" smtClean="0">
                <a:latin typeface="Arial"/>
                <a:cs typeface="Arial"/>
              </a:rPr>
              <a:t>cyclones</a:t>
            </a:r>
            <a:endParaRPr lang="en-US" sz="2000" b="1" dirty="0" smtClean="0">
              <a:latin typeface="Arial"/>
              <a:cs typeface="Arial"/>
            </a:endParaRPr>
          </a:p>
        </p:txBody>
      </p:sp>
      <p:sp>
        <p:nvSpPr>
          <p:cNvPr id="357" name="TextBox 356"/>
          <p:cNvSpPr txBox="1"/>
          <p:nvPr/>
        </p:nvSpPr>
        <p:spPr>
          <a:xfrm>
            <a:off x="10136599" y="25426103"/>
            <a:ext cx="4095099"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2</a:t>
            </a:r>
            <a:r>
              <a:rPr lang="en-US" sz="2000" dirty="0" smtClean="0">
                <a:latin typeface="Arial"/>
                <a:cs typeface="Arial"/>
              </a:rPr>
              <a:t>. Time series of minimum SLP of of ACs (every 1h)</a:t>
            </a:r>
          </a:p>
        </p:txBody>
      </p:sp>
      <p:sp>
        <p:nvSpPr>
          <p:cNvPr id="32" name="Rectangle 31"/>
          <p:cNvSpPr/>
          <p:nvPr/>
        </p:nvSpPr>
        <p:spPr>
          <a:xfrm>
            <a:off x="34926789" y="2610274"/>
            <a:ext cx="7747971" cy="1323439"/>
          </a:xfrm>
          <a:prstGeom prst="rect">
            <a:avLst/>
          </a:prstGeom>
        </p:spPr>
        <p:txBody>
          <a:bodyPr wrap="square">
            <a:spAutoFit/>
          </a:bodyPr>
          <a:lstStyle/>
          <a:p>
            <a:pPr algn="ctr"/>
            <a:r>
              <a:rPr lang="en-US" sz="2600" dirty="0">
                <a:latin typeface="Arial" panose="020B0604020202020204" pitchFamily="34" charset="0"/>
                <a:cs typeface="Arial" panose="020B0604020202020204" pitchFamily="34" charset="0"/>
              </a:rPr>
              <a:t>This research was supported by </a:t>
            </a:r>
            <a:r>
              <a:rPr lang="en-US" sz="2600" dirty="0" smtClean="0">
                <a:latin typeface="Arial" panose="020B0604020202020204" pitchFamily="34" charset="0"/>
                <a:cs typeface="Arial" panose="020B0604020202020204" pitchFamily="34" charset="0"/>
              </a:rPr>
              <a:t>Office of Naval Research Grant </a:t>
            </a:r>
            <a:r>
              <a:rPr lang="en-US" sz="2600" dirty="0">
                <a:latin typeface="Arial"/>
                <a:cs typeface="Arial"/>
              </a:rPr>
              <a:t>N00014-18-1-2200</a:t>
            </a:r>
          </a:p>
          <a:p>
            <a:pPr algn="ct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500" name="TextBox 499"/>
          <p:cNvSpPr txBox="1"/>
          <p:nvPr/>
        </p:nvSpPr>
        <p:spPr>
          <a:xfrm>
            <a:off x="220953" y="30190331"/>
            <a:ext cx="14734015" cy="523220"/>
          </a:xfrm>
          <a:prstGeom prst="rect">
            <a:avLst/>
          </a:prstGeom>
          <a:solidFill>
            <a:srgbClr val="000090"/>
          </a:solidFill>
          <a:ln w="38100">
            <a:solidFill>
              <a:srgbClr val="000090"/>
            </a:solidFill>
          </a:ln>
        </p:spPr>
        <p:txBody>
          <a:bodyPr wrap="square" rtlCol="0">
            <a:spAutoFit/>
          </a:bodyPr>
          <a:lstStyle/>
          <a:p>
            <a:pPr algn="ctr"/>
            <a:r>
              <a:rPr lang="en-US" sz="2800" b="1" dirty="0" smtClean="0">
                <a:solidFill>
                  <a:srgbClr val="FFFFFF"/>
                </a:solidFill>
                <a:latin typeface="Arial"/>
                <a:cs typeface="Arial"/>
              </a:rPr>
              <a:t>References</a:t>
            </a:r>
            <a:endParaRPr lang="en-US" sz="2800" b="1" dirty="0">
              <a:solidFill>
                <a:srgbClr val="FFFFFF"/>
              </a:solidFill>
              <a:latin typeface="Arial"/>
              <a:cs typeface="Arial"/>
            </a:endParaRPr>
          </a:p>
        </p:txBody>
      </p:sp>
      <p:sp>
        <p:nvSpPr>
          <p:cNvPr id="502" name="Rectangle 501"/>
          <p:cNvSpPr/>
          <p:nvPr/>
        </p:nvSpPr>
        <p:spPr>
          <a:xfrm>
            <a:off x="15224573" y="25286598"/>
            <a:ext cx="14818079" cy="7530064"/>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9" name="TextBox 588"/>
          <p:cNvSpPr txBox="1"/>
          <p:nvPr/>
        </p:nvSpPr>
        <p:spPr>
          <a:xfrm>
            <a:off x="11151102" y="26895045"/>
            <a:ext cx="2794121" cy="923330"/>
          </a:xfrm>
          <a:prstGeom prst="rect">
            <a:avLst/>
          </a:prstGeom>
          <a:noFill/>
        </p:spPr>
        <p:txBody>
          <a:bodyPr wrap="square" rtlCol="0">
            <a:spAutoFit/>
          </a:bodyPr>
          <a:lstStyle/>
          <a:p>
            <a:r>
              <a:rPr lang="en-US" sz="1800" b="1" dirty="0" smtClean="0">
                <a:latin typeface="Arial"/>
                <a:cs typeface="Arial"/>
              </a:rPr>
              <a:t>Peak intensity of AC1 at 0400 UTC 4 June 2018</a:t>
            </a:r>
          </a:p>
          <a:p>
            <a:r>
              <a:rPr lang="en-US" sz="1800" b="1" dirty="0" smtClean="0">
                <a:latin typeface="Arial"/>
                <a:cs typeface="Arial"/>
              </a:rPr>
              <a:t>(967.9 hPa)</a:t>
            </a:r>
            <a:endParaRPr lang="en-US" sz="1800" b="1" dirty="0">
              <a:latin typeface="Arial"/>
              <a:cs typeface="Arial"/>
            </a:endParaRPr>
          </a:p>
        </p:txBody>
      </p:sp>
      <p:pic>
        <p:nvPicPr>
          <p:cNvPr id="581" name="Picture 580" descr="logo_A1_pms124_269 (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48" y="167987"/>
            <a:ext cx="4334874" cy="3209544"/>
          </a:xfrm>
          <a:prstGeom prst="rect">
            <a:avLst/>
          </a:prstGeom>
        </p:spPr>
      </p:pic>
      <p:pic>
        <p:nvPicPr>
          <p:cNvPr id="584" name="Picture 583" descr="Office_of_Naval_Research_Official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6521" y="502297"/>
            <a:ext cx="5486400" cy="2501674"/>
          </a:xfrm>
          <a:prstGeom prst="rect">
            <a:avLst/>
          </a:prstGeom>
        </p:spPr>
      </p:pic>
      <p:pic>
        <p:nvPicPr>
          <p:cNvPr id="603" name="Picture 602" descr="cylone_tracks_and_300Z_mean_26_May-1_Jun_2018.png"/>
          <p:cNvPicPr>
            <a:picLocks noChangeAspect="1"/>
          </p:cNvPicPr>
          <p:nvPr/>
        </p:nvPicPr>
        <p:blipFill rotWithShape="1">
          <a:blip r:embed="rId7">
            <a:extLst>
              <a:ext uri="{28A0092B-C50C-407E-A947-70E740481C1C}">
                <a14:useLocalDpi xmlns:a14="http://schemas.microsoft.com/office/drawing/2010/main" val="0"/>
              </a:ext>
            </a:extLst>
          </a:blip>
          <a:srcRect b="1182"/>
          <a:stretch/>
        </p:blipFill>
        <p:spPr>
          <a:xfrm>
            <a:off x="1087289" y="16072955"/>
            <a:ext cx="6144325" cy="5887671"/>
          </a:xfrm>
          <a:prstGeom prst="rect">
            <a:avLst/>
          </a:prstGeom>
          <a:ln w="9525">
            <a:solidFill>
              <a:schemeClr val="tx1"/>
            </a:solidFill>
          </a:ln>
        </p:spPr>
      </p:pic>
      <p:sp>
        <p:nvSpPr>
          <p:cNvPr id="647" name="Cross 646"/>
          <p:cNvSpPr>
            <a:spLocks noChangeAspect="1"/>
          </p:cNvSpPr>
          <p:nvPr/>
        </p:nvSpPr>
        <p:spPr>
          <a:xfrm>
            <a:off x="12543827" y="22139592"/>
            <a:ext cx="292608" cy="292608"/>
          </a:xfrm>
          <a:prstGeom prst="plus">
            <a:avLst>
              <a:gd name="adj" fmla="val 35397"/>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1" name="Picture 820" descr="cylone_tracks_and_850T_mean_1-7_Jun_201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5010" y="16077970"/>
            <a:ext cx="6410372" cy="5883111"/>
          </a:xfrm>
          <a:prstGeom prst="rect">
            <a:avLst/>
          </a:prstGeom>
          <a:ln w="9525">
            <a:solidFill>
              <a:schemeClr val="tx1"/>
            </a:solidFill>
          </a:ln>
        </p:spPr>
      </p:pic>
      <p:grpSp>
        <p:nvGrpSpPr>
          <p:cNvPr id="859" name="Group 858"/>
          <p:cNvGrpSpPr/>
          <p:nvPr/>
        </p:nvGrpSpPr>
        <p:grpSpPr>
          <a:xfrm>
            <a:off x="719961" y="22144491"/>
            <a:ext cx="7682994" cy="462921"/>
            <a:chOff x="3484636" y="24355149"/>
            <a:chExt cx="7682994" cy="462921"/>
          </a:xfrm>
        </p:grpSpPr>
        <p:pic>
          <p:nvPicPr>
            <p:cNvPr id="860" name="Picture 859" descr="mean_300Z_and_track_nov_2013.png"/>
            <p:cNvPicPr>
              <a:picLocks/>
            </p:cNvPicPr>
            <p:nvPr/>
          </p:nvPicPr>
          <p:blipFill rotWithShape="1">
            <a:blip r:embed="rId9">
              <a:extLst>
                <a:ext uri="{28A0092B-C50C-407E-A947-70E740481C1C}">
                  <a14:useLocalDpi xmlns:a14="http://schemas.microsoft.com/office/drawing/2010/main" val="0"/>
                </a:ext>
              </a:extLst>
            </a:blip>
            <a:srcRect l="92908" t="12365" r="4545" b="15690"/>
            <a:stretch/>
          </p:blipFill>
          <p:spPr>
            <a:xfrm rot="5400000">
              <a:off x="7215207" y="20624578"/>
              <a:ext cx="221852" cy="7682994"/>
            </a:xfrm>
            <a:prstGeom prst="rect">
              <a:avLst/>
            </a:prstGeom>
          </p:spPr>
        </p:pic>
        <p:sp>
          <p:nvSpPr>
            <p:cNvPr id="861" name="TextBox 860"/>
            <p:cNvSpPr txBox="1"/>
            <p:nvPr/>
          </p:nvSpPr>
          <p:spPr>
            <a:xfrm>
              <a:off x="411324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-2</a:t>
              </a:r>
              <a:endParaRPr lang="en-US" sz="1600" dirty="0">
                <a:latin typeface="Arial"/>
                <a:cs typeface="Arial"/>
              </a:endParaRPr>
            </a:p>
          </p:txBody>
        </p:sp>
        <p:sp>
          <p:nvSpPr>
            <p:cNvPr id="862" name="TextBox 861"/>
            <p:cNvSpPr txBox="1"/>
            <p:nvPr/>
          </p:nvSpPr>
          <p:spPr>
            <a:xfrm>
              <a:off x="4845591" y="24571527"/>
              <a:ext cx="376811"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863" name="TextBox 862"/>
            <p:cNvSpPr txBox="1"/>
            <p:nvPr/>
          </p:nvSpPr>
          <p:spPr>
            <a:xfrm>
              <a:off x="5637481"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-1</a:t>
              </a:r>
              <a:endParaRPr lang="en-US" sz="1600" dirty="0">
                <a:latin typeface="Arial"/>
                <a:cs typeface="Arial"/>
              </a:endParaRPr>
            </a:p>
          </p:txBody>
        </p:sp>
        <p:sp>
          <p:nvSpPr>
            <p:cNvPr id="864" name="TextBox 863"/>
            <p:cNvSpPr txBox="1"/>
            <p:nvPr/>
          </p:nvSpPr>
          <p:spPr>
            <a:xfrm>
              <a:off x="6362632" y="24571527"/>
              <a:ext cx="390902"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865" name="TextBox 864"/>
            <p:cNvSpPr txBox="1"/>
            <p:nvPr/>
          </p:nvSpPr>
          <p:spPr>
            <a:xfrm>
              <a:off x="7174046" y="24571849"/>
              <a:ext cx="300556" cy="246221"/>
            </a:xfrm>
            <a:prstGeom prst="rect">
              <a:avLst/>
            </a:prstGeom>
            <a:noFill/>
          </p:spPr>
          <p:txBody>
            <a:bodyPr wrap="square" lIns="0" tIns="0" rIns="0" bIns="0" rtlCol="0">
              <a:spAutoFit/>
            </a:bodyPr>
            <a:lstStyle/>
            <a:p>
              <a:pPr algn="ctr"/>
              <a:r>
                <a:rPr lang="en-US" sz="1600" dirty="0">
                  <a:latin typeface="Arial"/>
                  <a:cs typeface="Arial"/>
                </a:rPr>
                <a:t>0</a:t>
              </a:r>
              <a:endParaRPr lang="en-US" sz="1400" dirty="0">
                <a:latin typeface="Arial"/>
                <a:cs typeface="Arial"/>
              </a:endParaRPr>
            </a:p>
          </p:txBody>
        </p:sp>
        <p:sp>
          <p:nvSpPr>
            <p:cNvPr id="866" name="TextBox 865"/>
            <p:cNvSpPr txBox="1"/>
            <p:nvPr/>
          </p:nvSpPr>
          <p:spPr>
            <a:xfrm>
              <a:off x="7935521"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867" name="TextBox 866"/>
            <p:cNvSpPr txBox="1"/>
            <p:nvPr/>
          </p:nvSpPr>
          <p:spPr>
            <a:xfrm>
              <a:off x="8705571" y="24571849"/>
              <a:ext cx="300556"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868" name="TextBox 867"/>
            <p:cNvSpPr txBox="1"/>
            <p:nvPr/>
          </p:nvSpPr>
          <p:spPr>
            <a:xfrm>
              <a:off x="9459308" y="24571527"/>
              <a:ext cx="300556" cy="246221"/>
            </a:xfrm>
            <a:prstGeom prst="rect">
              <a:avLst/>
            </a:prstGeom>
            <a:noFill/>
          </p:spPr>
          <p:txBody>
            <a:bodyPr wrap="square" lIns="0" tIns="0" rIns="0" bIns="0" rtlCol="0">
              <a:spAutoFit/>
            </a:bodyPr>
            <a:lstStyle/>
            <a:p>
              <a:pPr algn="ctr"/>
              <a:r>
                <a:rPr lang="en-US" sz="1600" dirty="0">
                  <a:latin typeface="Arial"/>
                  <a:cs typeface="Arial"/>
                </a:rPr>
                <a:t>1</a:t>
              </a:r>
              <a:r>
                <a:rPr lang="en-US" sz="1600" dirty="0" smtClean="0">
                  <a:latin typeface="Arial"/>
                  <a:cs typeface="Arial"/>
                </a:rPr>
                <a:t>.5</a:t>
              </a:r>
              <a:endParaRPr lang="en-US" sz="1600" dirty="0">
                <a:latin typeface="Arial"/>
                <a:cs typeface="Arial"/>
              </a:endParaRPr>
            </a:p>
          </p:txBody>
        </p:sp>
        <p:sp>
          <p:nvSpPr>
            <p:cNvPr id="869" name="TextBox 868"/>
            <p:cNvSpPr txBox="1"/>
            <p:nvPr/>
          </p:nvSpPr>
          <p:spPr>
            <a:xfrm>
              <a:off x="10229179" y="24571527"/>
              <a:ext cx="300556"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870" name="TextBox 869"/>
            <p:cNvSpPr txBox="1"/>
            <p:nvPr/>
          </p:nvSpPr>
          <p:spPr>
            <a:xfrm>
              <a:off x="10501570" y="24571849"/>
              <a:ext cx="231497" cy="246221"/>
            </a:xfrm>
            <a:prstGeom prst="rect">
              <a:avLst/>
            </a:prstGeom>
            <a:noFill/>
          </p:spPr>
          <p:txBody>
            <a:bodyPr wrap="square" lIns="0" tIns="0" rIns="0" bIns="0" rtlCol="0">
              <a:spAutoFit/>
            </a:bodyPr>
            <a:lstStyle/>
            <a:p>
              <a:r>
                <a:rPr lang="en-US" sz="1600" dirty="0" err="1" smtClean="0">
                  <a:latin typeface="Arial"/>
                  <a:cs typeface="Arial"/>
                </a:rPr>
                <a:t>σ</a:t>
              </a:r>
              <a:endParaRPr lang="en-US" sz="1600" dirty="0">
                <a:latin typeface="Arial"/>
                <a:cs typeface="Arial"/>
              </a:endParaRPr>
            </a:p>
          </p:txBody>
        </p:sp>
      </p:grpSp>
      <p:sp>
        <p:nvSpPr>
          <p:cNvPr id="871" name="TextBox 870"/>
          <p:cNvSpPr txBox="1"/>
          <p:nvPr/>
        </p:nvSpPr>
        <p:spPr>
          <a:xfrm>
            <a:off x="9664475" y="22095431"/>
            <a:ext cx="1404188" cy="400110"/>
          </a:xfrm>
          <a:prstGeom prst="rect">
            <a:avLst/>
          </a:prstGeom>
          <a:noFill/>
        </p:spPr>
        <p:txBody>
          <a:bodyPr wrap="square" rtlCol="0">
            <a:spAutoFit/>
          </a:bodyPr>
          <a:lstStyle/>
          <a:p>
            <a:r>
              <a:rPr lang="en-US" sz="2000" b="1" dirty="0" smtClean="0">
                <a:latin typeface="Arial"/>
                <a:cs typeface="Arial"/>
              </a:rPr>
              <a:t>Genesis</a:t>
            </a:r>
            <a:endParaRPr lang="en-US" sz="2000" b="1" dirty="0">
              <a:latin typeface="Arial"/>
              <a:cs typeface="Arial"/>
            </a:endParaRPr>
          </a:p>
        </p:txBody>
      </p:sp>
      <p:sp>
        <p:nvSpPr>
          <p:cNvPr id="872" name="TextBox 871"/>
          <p:cNvSpPr txBox="1"/>
          <p:nvPr/>
        </p:nvSpPr>
        <p:spPr>
          <a:xfrm>
            <a:off x="11356217" y="22097145"/>
            <a:ext cx="911251" cy="400110"/>
          </a:xfrm>
          <a:prstGeom prst="rect">
            <a:avLst/>
          </a:prstGeom>
          <a:noFill/>
        </p:spPr>
        <p:txBody>
          <a:bodyPr wrap="square" rtlCol="0">
            <a:spAutoFit/>
          </a:bodyPr>
          <a:lstStyle/>
          <a:p>
            <a:r>
              <a:rPr lang="en-US" sz="2000" b="1" dirty="0" err="1" smtClean="0">
                <a:latin typeface="Arial"/>
                <a:cs typeface="Arial"/>
              </a:rPr>
              <a:t>Lysis</a:t>
            </a:r>
            <a:endParaRPr lang="en-US" sz="2000" b="1" dirty="0">
              <a:latin typeface="Arial"/>
              <a:cs typeface="Arial"/>
            </a:endParaRPr>
          </a:p>
        </p:txBody>
      </p:sp>
      <p:sp>
        <p:nvSpPr>
          <p:cNvPr id="873" name="5-Point Star 872"/>
          <p:cNvSpPr>
            <a:spLocks noChangeAspect="1"/>
          </p:cNvSpPr>
          <p:nvPr/>
        </p:nvSpPr>
        <p:spPr>
          <a:xfrm rot="10580098" flipV="1">
            <a:off x="9343305" y="22121662"/>
            <a:ext cx="330059" cy="330059"/>
          </a:xfrm>
          <a:prstGeom prst="star5">
            <a:avLst/>
          </a:prstGeom>
          <a:solidFill>
            <a:srgbClr val="38EC3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4" name="Multiply 873"/>
          <p:cNvSpPr>
            <a:spLocks noChangeAspect="1"/>
          </p:cNvSpPr>
          <p:nvPr/>
        </p:nvSpPr>
        <p:spPr>
          <a:xfrm>
            <a:off x="11057026" y="22149882"/>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5" name="TextBox 874"/>
          <p:cNvSpPr txBox="1"/>
          <p:nvPr/>
        </p:nvSpPr>
        <p:spPr>
          <a:xfrm>
            <a:off x="12912416" y="22088223"/>
            <a:ext cx="1189752" cy="400110"/>
          </a:xfrm>
          <a:prstGeom prst="rect">
            <a:avLst/>
          </a:prstGeom>
          <a:noFill/>
        </p:spPr>
        <p:txBody>
          <a:bodyPr wrap="square" rtlCol="0">
            <a:spAutoFit/>
          </a:bodyPr>
          <a:lstStyle/>
          <a:p>
            <a:r>
              <a:rPr lang="en-US" sz="2000" b="1" dirty="0" smtClean="0">
                <a:latin typeface="Arial"/>
                <a:cs typeface="Arial"/>
              </a:rPr>
              <a:t>Merger</a:t>
            </a:r>
            <a:endParaRPr lang="en-US" sz="2000" b="1" dirty="0">
              <a:latin typeface="Arial"/>
              <a:cs typeface="Arial"/>
            </a:endParaRPr>
          </a:p>
        </p:txBody>
      </p:sp>
      <p:sp>
        <p:nvSpPr>
          <p:cNvPr id="877" name="5-Point Star 876"/>
          <p:cNvSpPr>
            <a:spLocks noChangeAspect="1"/>
          </p:cNvSpPr>
          <p:nvPr/>
        </p:nvSpPr>
        <p:spPr>
          <a:xfrm rot="10800000" flipV="1">
            <a:off x="3591579" y="28854604"/>
            <a:ext cx="320040" cy="32004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8" name="5-Point Star 877"/>
          <p:cNvSpPr>
            <a:spLocks noChangeAspect="1"/>
          </p:cNvSpPr>
          <p:nvPr/>
        </p:nvSpPr>
        <p:spPr>
          <a:xfrm rot="10800000" flipV="1">
            <a:off x="5629042" y="28857495"/>
            <a:ext cx="320040" cy="320040"/>
          </a:xfrm>
          <a:prstGeom prst="star5">
            <a:avLst/>
          </a:prstGeom>
          <a:solidFill>
            <a:schemeClr val="bg1">
              <a:lumMod val="6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9" name="5-Point Star 878"/>
          <p:cNvSpPr>
            <a:spLocks noChangeAspect="1"/>
          </p:cNvSpPr>
          <p:nvPr/>
        </p:nvSpPr>
        <p:spPr>
          <a:xfrm rot="10800000" flipV="1">
            <a:off x="10778513" y="27065135"/>
            <a:ext cx="320040" cy="32004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0" name="TextBox 879"/>
          <p:cNvSpPr txBox="1"/>
          <p:nvPr/>
        </p:nvSpPr>
        <p:spPr>
          <a:xfrm>
            <a:off x="11155232" y="28534989"/>
            <a:ext cx="2794121" cy="923330"/>
          </a:xfrm>
          <a:prstGeom prst="rect">
            <a:avLst/>
          </a:prstGeom>
          <a:noFill/>
        </p:spPr>
        <p:txBody>
          <a:bodyPr wrap="square" rtlCol="0">
            <a:spAutoFit/>
          </a:bodyPr>
          <a:lstStyle/>
          <a:p>
            <a:r>
              <a:rPr lang="en-US" sz="1800" b="1" dirty="0" smtClean="0">
                <a:latin typeface="Arial"/>
                <a:cs typeface="Arial"/>
              </a:rPr>
              <a:t>Peak intensity of AC2 at 1100 UTC </a:t>
            </a:r>
            <a:r>
              <a:rPr lang="en-US" sz="1800" b="1" dirty="0">
                <a:latin typeface="Arial"/>
                <a:cs typeface="Arial"/>
              </a:rPr>
              <a:t>7</a:t>
            </a:r>
            <a:r>
              <a:rPr lang="en-US" sz="1800" b="1" dirty="0" smtClean="0">
                <a:latin typeface="Arial"/>
                <a:cs typeface="Arial"/>
              </a:rPr>
              <a:t> June 2018</a:t>
            </a:r>
          </a:p>
          <a:p>
            <a:r>
              <a:rPr lang="en-US" sz="1800" b="1" dirty="0" smtClean="0">
                <a:latin typeface="Arial"/>
                <a:cs typeface="Arial"/>
              </a:rPr>
              <a:t>(962.0 hPa)</a:t>
            </a:r>
            <a:endParaRPr lang="en-US" sz="1800" b="1" dirty="0">
              <a:latin typeface="Arial"/>
              <a:cs typeface="Arial"/>
            </a:endParaRPr>
          </a:p>
        </p:txBody>
      </p:sp>
      <p:sp>
        <p:nvSpPr>
          <p:cNvPr id="881" name="5-Point Star 880"/>
          <p:cNvSpPr>
            <a:spLocks noChangeAspect="1"/>
          </p:cNvSpPr>
          <p:nvPr/>
        </p:nvSpPr>
        <p:spPr>
          <a:xfrm rot="10800000" flipV="1">
            <a:off x="10782643" y="28705079"/>
            <a:ext cx="320040" cy="320040"/>
          </a:xfrm>
          <a:prstGeom prst="star5">
            <a:avLst/>
          </a:prstGeom>
          <a:solidFill>
            <a:schemeClr val="bg1">
              <a:lumMod val="6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300Z_stndanom_28.png"/>
          <p:cNvPicPr>
            <a:picLocks noChangeAspect="1"/>
          </p:cNvPicPr>
          <p:nvPr/>
        </p:nvPicPr>
        <p:blipFill rotWithShape="1">
          <a:blip r:embed="rId10">
            <a:extLst>
              <a:ext uri="{28A0092B-C50C-407E-A947-70E740481C1C}">
                <a14:useLocalDpi xmlns:a14="http://schemas.microsoft.com/office/drawing/2010/main" val="0"/>
              </a:ext>
            </a:extLst>
          </a:blip>
          <a:srcRect t="4768" b="6707"/>
          <a:stretch/>
        </p:blipFill>
        <p:spPr>
          <a:xfrm>
            <a:off x="15516779" y="4346703"/>
            <a:ext cx="6451710" cy="5303520"/>
          </a:xfrm>
          <a:prstGeom prst="rect">
            <a:avLst/>
          </a:prstGeom>
          <a:ln w="9525">
            <a:solidFill>
              <a:schemeClr val="tx1"/>
            </a:solidFill>
          </a:ln>
        </p:spPr>
      </p:pic>
      <p:pic>
        <p:nvPicPr>
          <p:cNvPr id="47" name="Picture 46" descr="300Z_stndanom_36.png"/>
          <p:cNvPicPr>
            <a:picLocks noChangeAspect="1"/>
          </p:cNvPicPr>
          <p:nvPr/>
        </p:nvPicPr>
        <p:blipFill rotWithShape="1">
          <a:blip r:embed="rId11">
            <a:extLst>
              <a:ext uri="{28A0092B-C50C-407E-A947-70E740481C1C}">
                <a14:useLocalDpi xmlns:a14="http://schemas.microsoft.com/office/drawing/2010/main" val="0"/>
              </a:ext>
            </a:extLst>
          </a:blip>
          <a:srcRect t="4782" b="6640"/>
          <a:stretch/>
        </p:blipFill>
        <p:spPr>
          <a:xfrm>
            <a:off x="21972320" y="4346817"/>
            <a:ext cx="6447963" cy="5303520"/>
          </a:xfrm>
          <a:prstGeom prst="rect">
            <a:avLst/>
          </a:prstGeom>
          <a:ln w="9525">
            <a:solidFill>
              <a:schemeClr val="tx1"/>
            </a:solidFill>
          </a:ln>
        </p:spPr>
      </p:pic>
      <p:pic>
        <p:nvPicPr>
          <p:cNvPr id="49" name="Picture 48" descr="300Z_stndanom_44.png"/>
          <p:cNvPicPr>
            <a:picLocks noChangeAspect="1"/>
          </p:cNvPicPr>
          <p:nvPr/>
        </p:nvPicPr>
        <p:blipFill rotWithShape="1">
          <a:blip r:embed="rId12">
            <a:extLst>
              <a:ext uri="{28A0092B-C50C-407E-A947-70E740481C1C}">
                <a14:useLocalDpi xmlns:a14="http://schemas.microsoft.com/office/drawing/2010/main" val="0"/>
              </a:ext>
            </a:extLst>
          </a:blip>
          <a:srcRect t="4776" b="6675"/>
          <a:stretch/>
        </p:blipFill>
        <p:spPr>
          <a:xfrm>
            <a:off x="15516779" y="9664639"/>
            <a:ext cx="6450085" cy="5303520"/>
          </a:xfrm>
          <a:prstGeom prst="rect">
            <a:avLst/>
          </a:prstGeom>
          <a:ln w="9525">
            <a:solidFill>
              <a:schemeClr val="tx1"/>
            </a:solidFill>
          </a:ln>
        </p:spPr>
      </p:pic>
      <p:pic>
        <p:nvPicPr>
          <p:cNvPr id="61" name="Picture 60" descr="300Z_stndanom_52.png"/>
          <p:cNvPicPr>
            <a:picLocks noChangeAspect="1"/>
          </p:cNvPicPr>
          <p:nvPr/>
        </p:nvPicPr>
        <p:blipFill rotWithShape="1">
          <a:blip r:embed="rId13">
            <a:extLst>
              <a:ext uri="{28A0092B-C50C-407E-A947-70E740481C1C}">
                <a14:useLocalDpi xmlns:a14="http://schemas.microsoft.com/office/drawing/2010/main" val="0"/>
              </a:ext>
            </a:extLst>
          </a:blip>
          <a:srcRect t="4814" b="6638"/>
          <a:stretch/>
        </p:blipFill>
        <p:spPr>
          <a:xfrm>
            <a:off x="21968412" y="9669970"/>
            <a:ext cx="6450085" cy="5303520"/>
          </a:xfrm>
          <a:prstGeom prst="rect">
            <a:avLst/>
          </a:prstGeom>
          <a:ln w="9525">
            <a:solidFill>
              <a:schemeClr val="tx1"/>
            </a:solidFill>
          </a:ln>
        </p:spPr>
      </p:pic>
      <p:sp>
        <p:nvSpPr>
          <p:cNvPr id="882" name="TextBox 881"/>
          <p:cNvSpPr txBox="1"/>
          <p:nvPr/>
        </p:nvSpPr>
        <p:spPr>
          <a:xfrm>
            <a:off x="15516779" y="4344136"/>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(a) 0000 UTC 1 Jun 2018 </a:t>
            </a:r>
            <a:endParaRPr lang="en-US" sz="1800" dirty="0">
              <a:latin typeface="Arial"/>
              <a:cs typeface="Arial"/>
            </a:endParaRPr>
          </a:p>
        </p:txBody>
      </p:sp>
      <p:sp>
        <p:nvSpPr>
          <p:cNvPr id="883" name="TextBox 882"/>
          <p:cNvSpPr txBox="1"/>
          <p:nvPr/>
        </p:nvSpPr>
        <p:spPr>
          <a:xfrm>
            <a:off x="21972320" y="4344571"/>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(b) 0000 UTC 3 Jun 2018 </a:t>
            </a:r>
            <a:endParaRPr lang="en-US" sz="1800" dirty="0">
              <a:latin typeface="Arial"/>
              <a:cs typeface="Arial"/>
            </a:endParaRPr>
          </a:p>
        </p:txBody>
      </p:sp>
      <p:sp>
        <p:nvSpPr>
          <p:cNvPr id="884" name="TextBox 883"/>
          <p:cNvSpPr txBox="1"/>
          <p:nvPr/>
        </p:nvSpPr>
        <p:spPr>
          <a:xfrm>
            <a:off x="15516779" y="9663481"/>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(c) 0000 UTC </a:t>
            </a:r>
            <a:r>
              <a:rPr lang="en-US" sz="1800" dirty="0">
                <a:latin typeface="Arial"/>
                <a:cs typeface="Arial"/>
              </a:rPr>
              <a:t>5</a:t>
            </a:r>
            <a:r>
              <a:rPr lang="en-US" sz="1800" dirty="0" smtClean="0">
                <a:latin typeface="Arial"/>
                <a:cs typeface="Arial"/>
              </a:rPr>
              <a:t> Jun 2018 </a:t>
            </a:r>
            <a:endParaRPr lang="en-US" sz="1800" dirty="0">
              <a:latin typeface="Arial"/>
              <a:cs typeface="Arial"/>
            </a:endParaRPr>
          </a:p>
        </p:txBody>
      </p:sp>
      <p:sp>
        <p:nvSpPr>
          <p:cNvPr id="885" name="TextBox 884"/>
          <p:cNvSpPr txBox="1"/>
          <p:nvPr/>
        </p:nvSpPr>
        <p:spPr>
          <a:xfrm>
            <a:off x="21966864" y="9654657"/>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(d) 0000 UTC 7 Jun 2018 </a:t>
            </a:r>
            <a:endParaRPr lang="en-US" sz="1800" dirty="0">
              <a:latin typeface="Arial"/>
              <a:cs typeface="Arial"/>
            </a:endParaRPr>
          </a:p>
        </p:txBody>
      </p:sp>
      <p:pic>
        <p:nvPicPr>
          <p:cNvPr id="62" name="Picture 61" descr="slp_Russia_44.png"/>
          <p:cNvPicPr>
            <a:picLocks noChangeAspect="1"/>
          </p:cNvPicPr>
          <p:nvPr/>
        </p:nvPicPr>
        <p:blipFill rotWithShape="1">
          <a:blip r:embed="rId14">
            <a:extLst>
              <a:ext uri="{28A0092B-C50C-407E-A947-70E740481C1C}">
                <a14:useLocalDpi xmlns:a14="http://schemas.microsoft.com/office/drawing/2010/main" val="0"/>
              </a:ext>
            </a:extLst>
          </a:blip>
          <a:srcRect t="4740" b="5958"/>
          <a:stretch/>
        </p:blipFill>
        <p:spPr>
          <a:xfrm>
            <a:off x="30627540" y="10745879"/>
            <a:ext cx="5710962" cy="5486400"/>
          </a:xfrm>
          <a:prstGeom prst="rect">
            <a:avLst/>
          </a:prstGeom>
          <a:ln w="9525">
            <a:solidFill>
              <a:schemeClr val="tx1"/>
            </a:solidFill>
          </a:ln>
        </p:spPr>
      </p:pic>
      <p:pic>
        <p:nvPicPr>
          <p:cNvPr id="67" name="Picture 66" descr="IVT_Russia_44.png"/>
          <p:cNvPicPr>
            <a:picLocks noChangeAspect="1"/>
          </p:cNvPicPr>
          <p:nvPr/>
        </p:nvPicPr>
        <p:blipFill rotWithShape="1">
          <a:blip r:embed="rId15">
            <a:extLst>
              <a:ext uri="{28A0092B-C50C-407E-A947-70E740481C1C}">
                <a14:useLocalDpi xmlns:a14="http://schemas.microsoft.com/office/drawing/2010/main" val="0"/>
              </a:ext>
            </a:extLst>
          </a:blip>
          <a:srcRect t="4756" b="6137"/>
          <a:stretch/>
        </p:blipFill>
        <p:spPr>
          <a:xfrm>
            <a:off x="30627540" y="16249840"/>
            <a:ext cx="5712039" cy="5486400"/>
          </a:xfrm>
          <a:prstGeom prst="rect">
            <a:avLst/>
          </a:prstGeom>
          <a:ln w="9525">
            <a:solidFill>
              <a:schemeClr val="tx1"/>
            </a:solidFill>
          </a:ln>
        </p:spPr>
      </p:pic>
      <p:pic>
        <p:nvPicPr>
          <p:cNvPr id="68" name="Picture 67" descr="925_aa_theta_grad_100km_44.png"/>
          <p:cNvPicPr>
            <a:picLocks noChangeAspect="1"/>
          </p:cNvPicPr>
          <p:nvPr/>
        </p:nvPicPr>
        <p:blipFill rotWithShape="1">
          <a:blip r:embed="rId16">
            <a:extLst>
              <a:ext uri="{28A0092B-C50C-407E-A947-70E740481C1C}">
                <a14:useLocalDpi xmlns:a14="http://schemas.microsoft.com/office/drawing/2010/main" val="0"/>
              </a:ext>
            </a:extLst>
          </a:blip>
          <a:srcRect t="4709" b="5942"/>
          <a:stretch/>
        </p:blipFill>
        <p:spPr>
          <a:xfrm>
            <a:off x="30628035" y="21751552"/>
            <a:ext cx="5707987" cy="5486400"/>
          </a:xfrm>
          <a:prstGeom prst="rect">
            <a:avLst/>
          </a:prstGeom>
          <a:ln w="9525">
            <a:solidFill>
              <a:schemeClr val="tx1"/>
            </a:solidFill>
          </a:ln>
        </p:spPr>
      </p:pic>
      <p:pic>
        <p:nvPicPr>
          <p:cNvPr id="69" name="Picture 68" descr="DT_theta_Russia_44.png"/>
          <p:cNvPicPr>
            <a:picLocks noChangeAspect="1"/>
          </p:cNvPicPr>
          <p:nvPr/>
        </p:nvPicPr>
        <p:blipFill rotWithShape="1">
          <a:blip r:embed="rId17">
            <a:extLst>
              <a:ext uri="{28A0092B-C50C-407E-A947-70E740481C1C}">
                <a14:useLocalDpi xmlns:a14="http://schemas.microsoft.com/office/drawing/2010/main" val="0"/>
              </a:ext>
            </a:extLst>
          </a:blip>
          <a:srcRect t="4796" b="5819"/>
          <a:stretch/>
        </p:blipFill>
        <p:spPr>
          <a:xfrm>
            <a:off x="30625279" y="5241912"/>
            <a:ext cx="5723713" cy="5486400"/>
          </a:xfrm>
          <a:prstGeom prst="rect">
            <a:avLst/>
          </a:prstGeom>
          <a:ln w="9525">
            <a:solidFill>
              <a:schemeClr val="tx1"/>
            </a:solidFill>
          </a:ln>
        </p:spPr>
      </p:pic>
      <p:pic>
        <p:nvPicPr>
          <p:cNvPr id="70" name="Picture 69" descr="slp_Russia_52.png"/>
          <p:cNvPicPr>
            <a:picLocks noChangeAspect="1"/>
          </p:cNvPicPr>
          <p:nvPr/>
        </p:nvPicPr>
        <p:blipFill rotWithShape="1">
          <a:blip r:embed="rId18">
            <a:extLst>
              <a:ext uri="{28A0092B-C50C-407E-A947-70E740481C1C}">
                <a14:useLocalDpi xmlns:a14="http://schemas.microsoft.com/office/drawing/2010/main" val="0"/>
              </a:ext>
            </a:extLst>
          </a:blip>
          <a:srcRect t="4713" b="5905"/>
          <a:stretch/>
        </p:blipFill>
        <p:spPr>
          <a:xfrm>
            <a:off x="36876352" y="10742261"/>
            <a:ext cx="5705880" cy="5486400"/>
          </a:xfrm>
          <a:prstGeom prst="rect">
            <a:avLst/>
          </a:prstGeom>
          <a:ln w="9525">
            <a:solidFill>
              <a:schemeClr val="tx1"/>
            </a:solidFill>
          </a:ln>
        </p:spPr>
      </p:pic>
      <p:pic>
        <p:nvPicPr>
          <p:cNvPr id="72" name="Picture 71" descr="IVT_Russia_52.png"/>
          <p:cNvPicPr>
            <a:picLocks noChangeAspect="1"/>
          </p:cNvPicPr>
          <p:nvPr/>
        </p:nvPicPr>
        <p:blipFill rotWithShape="1">
          <a:blip r:embed="rId19">
            <a:extLst>
              <a:ext uri="{28A0092B-C50C-407E-A947-70E740481C1C}">
                <a14:useLocalDpi xmlns:a14="http://schemas.microsoft.com/office/drawing/2010/main" val="0"/>
              </a:ext>
            </a:extLst>
          </a:blip>
          <a:srcRect t="4811" b="6164"/>
          <a:stretch/>
        </p:blipFill>
        <p:spPr>
          <a:xfrm>
            <a:off x="36876352" y="16247638"/>
            <a:ext cx="5717255" cy="5486400"/>
          </a:xfrm>
          <a:prstGeom prst="rect">
            <a:avLst/>
          </a:prstGeom>
          <a:ln w="9525">
            <a:solidFill>
              <a:schemeClr val="tx1"/>
            </a:solidFill>
          </a:ln>
        </p:spPr>
      </p:pic>
      <p:pic>
        <p:nvPicPr>
          <p:cNvPr id="73" name="Picture 72" descr="925_aa_theta_grad_100km_52.png"/>
          <p:cNvPicPr>
            <a:picLocks noChangeAspect="1"/>
          </p:cNvPicPr>
          <p:nvPr/>
        </p:nvPicPr>
        <p:blipFill rotWithShape="1">
          <a:blip r:embed="rId20">
            <a:extLst>
              <a:ext uri="{28A0092B-C50C-407E-A947-70E740481C1C}">
                <a14:useLocalDpi xmlns:a14="http://schemas.microsoft.com/office/drawing/2010/main" val="0"/>
              </a:ext>
            </a:extLst>
          </a:blip>
          <a:srcRect t="4713" b="5923"/>
          <a:stretch/>
        </p:blipFill>
        <p:spPr>
          <a:xfrm>
            <a:off x="36876351" y="21751347"/>
            <a:ext cx="5706976" cy="5486400"/>
          </a:xfrm>
          <a:prstGeom prst="rect">
            <a:avLst/>
          </a:prstGeom>
          <a:ln w="9525">
            <a:solidFill>
              <a:schemeClr val="tx1"/>
            </a:solidFill>
          </a:ln>
        </p:spPr>
      </p:pic>
      <p:pic>
        <p:nvPicPr>
          <p:cNvPr id="74" name="Picture 73" descr="DT_theta_Russia_52.png"/>
          <p:cNvPicPr>
            <a:picLocks noChangeAspect="1"/>
          </p:cNvPicPr>
          <p:nvPr/>
        </p:nvPicPr>
        <p:blipFill rotWithShape="1">
          <a:blip r:embed="rId21">
            <a:extLst>
              <a:ext uri="{28A0092B-C50C-407E-A947-70E740481C1C}">
                <a14:useLocalDpi xmlns:a14="http://schemas.microsoft.com/office/drawing/2010/main" val="0"/>
              </a:ext>
            </a:extLst>
          </a:blip>
          <a:srcRect t="4802" b="5870"/>
          <a:stretch/>
        </p:blipFill>
        <p:spPr>
          <a:xfrm>
            <a:off x="36876739" y="5241912"/>
            <a:ext cx="5727463" cy="5486400"/>
          </a:xfrm>
          <a:prstGeom prst="rect">
            <a:avLst/>
          </a:prstGeom>
          <a:ln w="9525">
            <a:solidFill>
              <a:schemeClr val="tx1"/>
            </a:solidFill>
          </a:ln>
        </p:spPr>
      </p:pic>
      <p:pic>
        <p:nvPicPr>
          <p:cNvPr id="75" name="Picture 74" descr="slp_Russia_80.png"/>
          <p:cNvPicPr>
            <a:picLocks noChangeAspect="1"/>
          </p:cNvPicPr>
          <p:nvPr/>
        </p:nvPicPr>
        <p:blipFill rotWithShape="1">
          <a:blip r:embed="rId22">
            <a:extLst>
              <a:ext uri="{28A0092B-C50C-407E-A947-70E740481C1C}">
                <a14:useLocalDpi xmlns:a14="http://schemas.microsoft.com/office/drawing/2010/main" val="0"/>
              </a:ext>
            </a:extLst>
          </a:blip>
          <a:srcRect t="4728" b="6015"/>
          <a:stretch/>
        </p:blipFill>
        <p:spPr>
          <a:xfrm>
            <a:off x="43075589" y="10751883"/>
            <a:ext cx="5713843" cy="5486400"/>
          </a:xfrm>
          <a:prstGeom prst="rect">
            <a:avLst/>
          </a:prstGeom>
          <a:ln w="9525">
            <a:solidFill>
              <a:schemeClr val="tx1"/>
            </a:solidFill>
          </a:ln>
        </p:spPr>
      </p:pic>
      <p:pic>
        <p:nvPicPr>
          <p:cNvPr id="85" name="Picture 84" descr="IVT_Russia_80.png"/>
          <p:cNvPicPr>
            <a:picLocks noChangeAspect="1"/>
          </p:cNvPicPr>
          <p:nvPr/>
        </p:nvPicPr>
        <p:blipFill rotWithShape="1">
          <a:blip r:embed="rId23">
            <a:extLst>
              <a:ext uri="{28A0092B-C50C-407E-A947-70E740481C1C}">
                <a14:useLocalDpi xmlns:a14="http://schemas.microsoft.com/office/drawing/2010/main" val="0"/>
              </a:ext>
            </a:extLst>
          </a:blip>
          <a:srcRect t="4697" b="6174"/>
          <a:stretch/>
        </p:blipFill>
        <p:spPr>
          <a:xfrm>
            <a:off x="43075589" y="16249819"/>
            <a:ext cx="5710615" cy="5486400"/>
          </a:xfrm>
          <a:prstGeom prst="rect">
            <a:avLst/>
          </a:prstGeom>
          <a:ln w="9525">
            <a:solidFill>
              <a:schemeClr val="tx1"/>
            </a:solidFill>
          </a:ln>
        </p:spPr>
      </p:pic>
      <p:pic>
        <p:nvPicPr>
          <p:cNvPr id="86" name="Picture 85" descr="925_aa_theta_grad_100km_80.png"/>
          <p:cNvPicPr>
            <a:picLocks noChangeAspect="1"/>
          </p:cNvPicPr>
          <p:nvPr/>
        </p:nvPicPr>
        <p:blipFill rotWithShape="1">
          <a:blip r:embed="rId24">
            <a:extLst>
              <a:ext uri="{28A0092B-C50C-407E-A947-70E740481C1C}">
                <a14:useLocalDpi xmlns:a14="http://schemas.microsoft.com/office/drawing/2010/main" val="0"/>
              </a:ext>
            </a:extLst>
          </a:blip>
          <a:srcRect t="4720" b="5995"/>
          <a:stretch/>
        </p:blipFill>
        <p:spPr>
          <a:xfrm>
            <a:off x="43074165" y="21747583"/>
            <a:ext cx="5712039" cy="5486400"/>
          </a:xfrm>
          <a:prstGeom prst="rect">
            <a:avLst/>
          </a:prstGeom>
          <a:ln w="9525">
            <a:solidFill>
              <a:schemeClr val="tx1"/>
            </a:solidFill>
          </a:ln>
        </p:spPr>
      </p:pic>
      <p:pic>
        <p:nvPicPr>
          <p:cNvPr id="87" name="Picture 86" descr="DT_theta_Russia_80.png"/>
          <p:cNvPicPr>
            <a:picLocks noChangeAspect="1"/>
          </p:cNvPicPr>
          <p:nvPr/>
        </p:nvPicPr>
        <p:blipFill rotWithShape="1">
          <a:blip r:embed="rId25">
            <a:extLst>
              <a:ext uri="{28A0092B-C50C-407E-A947-70E740481C1C}">
                <a14:useLocalDpi xmlns:a14="http://schemas.microsoft.com/office/drawing/2010/main" val="0"/>
              </a:ext>
            </a:extLst>
          </a:blip>
          <a:srcRect t="4720" b="5854"/>
          <a:stretch/>
        </p:blipFill>
        <p:spPr>
          <a:xfrm>
            <a:off x="43075589" y="5250831"/>
            <a:ext cx="5721177" cy="5486400"/>
          </a:xfrm>
          <a:prstGeom prst="rect">
            <a:avLst/>
          </a:prstGeom>
          <a:ln w="9525">
            <a:solidFill>
              <a:schemeClr val="tx1"/>
            </a:solidFill>
          </a:ln>
        </p:spPr>
      </p:pic>
      <p:grpSp>
        <p:nvGrpSpPr>
          <p:cNvPr id="114" name="Group 113"/>
          <p:cNvGrpSpPr/>
          <p:nvPr/>
        </p:nvGrpSpPr>
        <p:grpSpPr>
          <a:xfrm>
            <a:off x="28817678" y="4521225"/>
            <a:ext cx="763877" cy="10060242"/>
            <a:chOff x="27618370" y="4311668"/>
            <a:chExt cx="763877" cy="10060242"/>
          </a:xfrm>
        </p:grpSpPr>
        <p:pic>
          <p:nvPicPr>
            <p:cNvPr id="907" name="Picture 906" descr="300Z_stndanom_35.png"/>
            <p:cNvPicPr>
              <a:picLocks/>
            </p:cNvPicPr>
            <p:nvPr/>
          </p:nvPicPr>
          <p:blipFill rotWithShape="1">
            <a:blip r:embed="rId26">
              <a:extLst>
                <a:ext uri="{28A0092B-C50C-407E-A947-70E740481C1C}">
                  <a14:useLocalDpi xmlns:a14="http://schemas.microsoft.com/office/drawing/2010/main" val="0"/>
                </a:ext>
              </a:extLst>
            </a:blip>
            <a:srcRect l="416" t="95235" r="422" b="2433"/>
            <a:stretch/>
          </p:blipFill>
          <p:spPr>
            <a:xfrm rot="16200000">
              <a:off x="22716265" y="9213773"/>
              <a:ext cx="10060242" cy="256032"/>
            </a:xfrm>
            <a:prstGeom prst="rect">
              <a:avLst/>
            </a:prstGeom>
          </p:spPr>
        </p:pic>
        <p:sp>
          <p:nvSpPr>
            <p:cNvPr id="908" name="TextBox 907"/>
            <p:cNvSpPr txBox="1"/>
            <p:nvPr/>
          </p:nvSpPr>
          <p:spPr>
            <a:xfrm>
              <a:off x="27944024" y="13692002"/>
              <a:ext cx="338126" cy="246221"/>
            </a:xfrm>
            <a:prstGeom prst="rect">
              <a:avLst/>
            </a:prstGeom>
            <a:noFill/>
          </p:spPr>
          <p:txBody>
            <a:bodyPr wrap="square" lIns="0" tIns="0" rIns="0" bIns="0" rtlCol="0">
              <a:spAutoFit/>
            </a:bodyPr>
            <a:lstStyle/>
            <a:p>
              <a:r>
                <a:rPr lang="en-US" sz="1600" dirty="0" smtClean="0">
                  <a:latin typeface="Arial"/>
                  <a:cs typeface="Arial"/>
                </a:rPr>
                <a:t>-6</a:t>
              </a:r>
              <a:endParaRPr lang="en-US" sz="1200" dirty="0">
                <a:latin typeface="Arial"/>
                <a:cs typeface="Arial"/>
              </a:endParaRPr>
            </a:p>
          </p:txBody>
        </p:sp>
        <p:sp>
          <p:nvSpPr>
            <p:cNvPr id="909" name="TextBox 908"/>
            <p:cNvSpPr txBox="1"/>
            <p:nvPr/>
          </p:nvSpPr>
          <p:spPr>
            <a:xfrm>
              <a:off x="27956478" y="13140874"/>
              <a:ext cx="338126" cy="246221"/>
            </a:xfrm>
            <a:prstGeom prst="rect">
              <a:avLst/>
            </a:prstGeom>
            <a:noFill/>
          </p:spPr>
          <p:txBody>
            <a:bodyPr wrap="square" lIns="0" tIns="0" rIns="0" bIns="0" rtlCol="0">
              <a:spAutoFit/>
            </a:bodyPr>
            <a:lstStyle/>
            <a:p>
              <a:r>
                <a:rPr lang="en-US" sz="1600" dirty="0" smtClean="0">
                  <a:latin typeface="Arial"/>
                  <a:cs typeface="Arial"/>
                </a:rPr>
                <a:t>-5</a:t>
              </a:r>
              <a:endParaRPr lang="en-US" sz="1200" dirty="0">
                <a:latin typeface="Arial"/>
                <a:cs typeface="Arial"/>
              </a:endParaRPr>
            </a:p>
          </p:txBody>
        </p:sp>
        <p:sp>
          <p:nvSpPr>
            <p:cNvPr id="910" name="TextBox 909"/>
            <p:cNvSpPr txBox="1"/>
            <p:nvPr/>
          </p:nvSpPr>
          <p:spPr>
            <a:xfrm>
              <a:off x="27956478" y="12589748"/>
              <a:ext cx="338126" cy="246221"/>
            </a:xfrm>
            <a:prstGeom prst="rect">
              <a:avLst/>
            </a:prstGeom>
            <a:noFill/>
          </p:spPr>
          <p:txBody>
            <a:bodyPr wrap="square" lIns="0" tIns="0" rIns="0" bIns="0" rtlCol="0">
              <a:spAutoFit/>
            </a:bodyPr>
            <a:lstStyle/>
            <a:p>
              <a:r>
                <a:rPr lang="en-US" sz="1600" dirty="0" smtClean="0">
                  <a:latin typeface="Arial"/>
                  <a:cs typeface="Arial"/>
                </a:rPr>
                <a:t>-4</a:t>
              </a:r>
              <a:endParaRPr lang="en-US" sz="1200" dirty="0">
                <a:latin typeface="Arial"/>
                <a:cs typeface="Arial"/>
              </a:endParaRPr>
            </a:p>
          </p:txBody>
        </p:sp>
        <p:sp>
          <p:nvSpPr>
            <p:cNvPr id="911" name="TextBox 910"/>
            <p:cNvSpPr txBox="1"/>
            <p:nvPr/>
          </p:nvSpPr>
          <p:spPr>
            <a:xfrm>
              <a:off x="27956478" y="12011914"/>
              <a:ext cx="338126" cy="246221"/>
            </a:xfrm>
            <a:prstGeom prst="rect">
              <a:avLst/>
            </a:prstGeom>
            <a:noFill/>
          </p:spPr>
          <p:txBody>
            <a:bodyPr wrap="square" lIns="0" tIns="0" rIns="0" bIns="0" rtlCol="0">
              <a:spAutoFit/>
            </a:bodyPr>
            <a:lstStyle/>
            <a:p>
              <a:r>
                <a:rPr lang="en-US" sz="1600" dirty="0" smtClean="0">
                  <a:latin typeface="Arial"/>
                  <a:cs typeface="Arial"/>
                </a:rPr>
                <a:t>-3</a:t>
              </a:r>
              <a:endParaRPr lang="en-US" sz="1200" dirty="0">
                <a:latin typeface="Arial"/>
                <a:cs typeface="Arial"/>
              </a:endParaRPr>
            </a:p>
          </p:txBody>
        </p:sp>
        <p:sp>
          <p:nvSpPr>
            <p:cNvPr id="912" name="TextBox 911"/>
            <p:cNvSpPr txBox="1"/>
            <p:nvPr/>
          </p:nvSpPr>
          <p:spPr>
            <a:xfrm>
              <a:off x="27939815" y="11460787"/>
              <a:ext cx="338126" cy="246221"/>
            </a:xfrm>
            <a:prstGeom prst="rect">
              <a:avLst/>
            </a:prstGeom>
            <a:noFill/>
          </p:spPr>
          <p:txBody>
            <a:bodyPr wrap="square" lIns="0" tIns="0" rIns="0" bIns="0" rtlCol="0">
              <a:spAutoFit/>
            </a:bodyPr>
            <a:lstStyle/>
            <a:p>
              <a:r>
                <a:rPr lang="en-US" sz="1600" dirty="0" smtClean="0">
                  <a:latin typeface="Arial"/>
                  <a:cs typeface="Arial"/>
                </a:rPr>
                <a:t>-2</a:t>
              </a:r>
              <a:endParaRPr lang="en-US" sz="1200" dirty="0">
                <a:latin typeface="Arial"/>
                <a:cs typeface="Arial"/>
              </a:endParaRPr>
            </a:p>
          </p:txBody>
        </p:sp>
        <p:sp>
          <p:nvSpPr>
            <p:cNvPr id="913" name="TextBox 912"/>
            <p:cNvSpPr txBox="1"/>
            <p:nvPr/>
          </p:nvSpPr>
          <p:spPr>
            <a:xfrm>
              <a:off x="27939815" y="10894312"/>
              <a:ext cx="438223" cy="246221"/>
            </a:xfrm>
            <a:prstGeom prst="rect">
              <a:avLst/>
            </a:prstGeom>
            <a:noFill/>
          </p:spPr>
          <p:txBody>
            <a:bodyPr wrap="square" lIns="0" tIns="0" rIns="0" bIns="0" rtlCol="0">
              <a:spAutoFit/>
            </a:bodyPr>
            <a:lstStyle/>
            <a:p>
              <a:r>
                <a:rPr lang="en-US" sz="1600" dirty="0" smtClean="0">
                  <a:latin typeface="Arial"/>
                  <a:cs typeface="Arial"/>
                </a:rPr>
                <a:t>-1.5</a:t>
              </a:r>
              <a:endParaRPr lang="en-US" sz="1200" dirty="0">
                <a:latin typeface="Arial"/>
                <a:cs typeface="Arial"/>
              </a:endParaRPr>
            </a:p>
          </p:txBody>
        </p:sp>
        <p:sp>
          <p:nvSpPr>
            <p:cNvPr id="914" name="TextBox 913"/>
            <p:cNvSpPr txBox="1"/>
            <p:nvPr/>
          </p:nvSpPr>
          <p:spPr>
            <a:xfrm>
              <a:off x="27944024" y="10324912"/>
              <a:ext cx="438223" cy="246221"/>
            </a:xfrm>
            <a:prstGeom prst="rect">
              <a:avLst/>
            </a:prstGeom>
            <a:noFill/>
          </p:spPr>
          <p:txBody>
            <a:bodyPr wrap="square" lIns="0" tIns="0" rIns="0" bIns="0" rtlCol="0">
              <a:spAutoFit/>
            </a:bodyPr>
            <a:lstStyle/>
            <a:p>
              <a:r>
                <a:rPr lang="en-US" sz="1600" dirty="0" smtClean="0">
                  <a:latin typeface="Arial"/>
                  <a:cs typeface="Arial"/>
                </a:rPr>
                <a:t>-1</a:t>
              </a:r>
              <a:endParaRPr lang="en-US" sz="1200" dirty="0">
                <a:latin typeface="Arial"/>
                <a:cs typeface="Arial"/>
              </a:endParaRPr>
            </a:p>
          </p:txBody>
        </p:sp>
        <p:sp>
          <p:nvSpPr>
            <p:cNvPr id="915" name="TextBox 914"/>
            <p:cNvSpPr txBox="1"/>
            <p:nvPr/>
          </p:nvSpPr>
          <p:spPr>
            <a:xfrm>
              <a:off x="27944024" y="9784262"/>
              <a:ext cx="438223" cy="246221"/>
            </a:xfrm>
            <a:prstGeom prst="rect">
              <a:avLst/>
            </a:prstGeom>
            <a:noFill/>
          </p:spPr>
          <p:txBody>
            <a:bodyPr wrap="square" lIns="0" tIns="0" rIns="0" bIns="0" rtlCol="0">
              <a:spAutoFit/>
            </a:bodyPr>
            <a:lstStyle/>
            <a:p>
              <a:r>
                <a:rPr lang="en-US" sz="1600" dirty="0" smtClean="0">
                  <a:latin typeface="Arial"/>
                  <a:cs typeface="Arial"/>
                </a:rPr>
                <a:t>-0.5</a:t>
              </a:r>
              <a:endParaRPr lang="en-US" sz="1200" dirty="0">
                <a:latin typeface="Arial"/>
                <a:cs typeface="Arial"/>
              </a:endParaRPr>
            </a:p>
          </p:txBody>
        </p:sp>
        <p:sp>
          <p:nvSpPr>
            <p:cNvPr id="916" name="TextBox 915"/>
            <p:cNvSpPr txBox="1"/>
            <p:nvPr/>
          </p:nvSpPr>
          <p:spPr>
            <a:xfrm>
              <a:off x="27944024" y="9207703"/>
              <a:ext cx="438223" cy="246221"/>
            </a:xfrm>
            <a:prstGeom prst="rect">
              <a:avLst/>
            </a:prstGeom>
            <a:noFill/>
          </p:spPr>
          <p:txBody>
            <a:bodyPr wrap="square" lIns="0" tIns="0" rIns="0" bIns="0" rtlCol="0">
              <a:spAutoFit/>
            </a:bodyPr>
            <a:lstStyle/>
            <a:p>
              <a:r>
                <a:rPr lang="en-US" sz="1600" dirty="0">
                  <a:latin typeface="Arial"/>
                  <a:cs typeface="Arial"/>
                </a:rPr>
                <a:t>0</a:t>
              </a:r>
              <a:endParaRPr lang="en-US" sz="1200" dirty="0">
                <a:latin typeface="Arial"/>
                <a:cs typeface="Arial"/>
              </a:endParaRPr>
            </a:p>
          </p:txBody>
        </p:sp>
        <p:sp>
          <p:nvSpPr>
            <p:cNvPr id="917" name="TextBox 916"/>
            <p:cNvSpPr txBox="1"/>
            <p:nvPr/>
          </p:nvSpPr>
          <p:spPr>
            <a:xfrm>
              <a:off x="27939815" y="8665713"/>
              <a:ext cx="438223" cy="246221"/>
            </a:xfrm>
            <a:prstGeom prst="rect">
              <a:avLst/>
            </a:prstGeom>
            <a:noFill/>
          </p:spPr>
          <p:txBody>
            <a:bodyPr wrap="square" lIns="0" tIns="0" rIns="0" bIns="0" rtlCol="0">
              <a:spAutoFit/>
            </a:bodyPr>
            <a:lstStyle/>
            <a:p>
              <a:r>
                <a:rPr lang="en-US" sz="1600" dirty="0" smtClean="0">
                  <a:latin typeface="Arial"/>
                  <a:cs typeface="Arial"/>
                </a:rPr>
                <a:t>0.5</a:t>
              </a:r>
              <a:endParaRPr lang="en-US" sz="1200" dirty="0">
                <a:latin typeface="Arial"/>
                <a:cs typeface="Arial"/>
              </a:endParaRPr>
            </a:p>
          </p:txBody>
        </p:sp>
        <p:sp>
          <p:nvSpPr>
            <p:cNvPr id="918" name="TextBox 917"/>
            <p:cNvSpPr txBox="1"/>
            <p:nvPr/>
          </p:nvSpPr>
          <p:spPr>
            <a:xfrm>
              <a:off x="27939815" y="8096313"/>
              <a:ext cx="438223" cy="246221"/>
            </a:xfrm>
            <a:prstGeom prst="rect">
              <a:avLst/>
            </a:prstGeom>
            <a:noFill/>
          </p:spPr>
          <p:txBody>
            <a:bodyPr wrap="square" lIns="0" tIns="0" rIns="0" bIns="0" rtlCol="0">
              <a:spAutoFit/>
            </a:bodyPr>
            <a:lstStyle/>
            <a:p>
              <a:r>
                <a:rPr lang="en-US" sz="1600" dirty="0">
                  <a:latin typeface="Arial"/>
                  <a:cs typeface="Arial"/>
                </a:rPr>
                <a:t>1</a:t>
              </a:r>
              <a:endParaRPr lang="en-US" sz="1200" dirty="0">
                <a:latin typeface="Arial"/>
                <a:cs typeface="Arial"/>
              </a:endParaRPr>
            </a:p>
          </p:txBody>
        </p:sp>
        <p:sp>
          <p:nvSpPr>
            <p:cNvPr id="919" name="TextBox 918"/>
            <p:cNvSpPr txBox="1"/>
            <p:nvPr/>
          </p:nvSpPr>
          <p:spPr>
            <a:xfrm>
              <a:off x="27944024" y="7538974"/>
              <a:ext cx="438223" cy="246221"/>
            </a:xfrm>
            <a:prstGeom prst="rect">
              <a:avLst/>
            </a:prstGeom>
            <a:noFill/>
          </p:spPr>
          <p:txBody>
            <a:bodyPr wrap="square" lIns="0" tIns="0" rIns="0" bIns="0" rtlCol="0">
              <a:spAutoFit/>
            </a:bodyPr>
            <a:lstStyle/>
            <a:p>
              <a:r>
                <a:rPr lang="en-US" sz="1600" dirty="0">
                  <a:latin typeface="Arial"/>
                  <a:cs typeface="Arial"/>
                </a:rPr>
                <a:t>1</a:t>
              </a:r>
              <a:r>
                <a:rPr lang="en-US" sz="1600" dirty="0" smtClean="0">
                  <a:latin typeface="Arial"/>
                  <a:cs typeface="Arial"/>
                </a:rPr>
                <a:t>.5</a:t>
              </a:r>
              <a:endParaRPr lang="en-US" sz="1200" dirty="0">
                <a:latin typeface="Arial"/>
                <a:cs typeface="Arial"/>
              </a:endParaRPr>
            </a:p>
          </p:txBody>
        </p:sp>
        <p:sp>
          <p:nvSpPr>
            <p:cNvPr id="920" name="TextBox 919"/>
            <p:cNvSpPr txBox="1"/>
            <p:nvPr/>
          </p:nvSpPr>
          <p:spPr>
            <a:xfrm>
              <a:off x="27939815" y="6987849"/>
              <a:ext cx="438223" cy="246221"/>
            </a:xfrm>
            <a:prstGeom prst="rect">
              <a:avLst/>
            </a:prstGeom>
            <a:noFill/>
          </p:spPr>
          <p:txBody>
            <a:bodyPr wrap="square" lIns="0" tIns="0" rIns="0" bIns="0" rtlCol="0">
              <a:spAutoFit/>
            </a:bodyPr>
            <a:lstStyle/>
            <a:p>
              <a:r>
                <a:rPr lang="en-US" sz="1600" dirty="0">
                  <a:latin typeface="Arial"/>
                  <a:cs typeface="Arial"/>
                </a:rPr>
                <a:t>2</a:t>
              </a:r>
              <a:endParaRPr lang="en-US" sz="1200" dirty="0">
                <a:latin typeface="Arial"/>
                <a:cs typeface="Arial"/>
              </a:endParaRPr>
            </a:p>
          </p:txBody>
        </p:sp>
        <p:sp>
          <p:nvSpPr>
            <p:cNvPr id="921" name="TextBox 920"/>
            <p:cNvSpPr txBox="1"/>
            <p:nvPr/>
          </p:nvSpPr>
          <p:spPr>
            <a:xfrm>
              <a:off x="27939815" y="6430509"/>
              <a:ext cx="438223" cy="246221"/>
            </a:xfrm>
            <a:prstGeom prst="rect">
              <a:avLst/>
            </a:prstGeom>
            <a:noFill/>
          </p:spPr>
          <p:txBody>
            <a:bodyPr wrap="square" lIns="0" tIns="0" rIns="0" bIns="0" rtlCol="0">
              <a:spAutoFit/>
            </a:bodyPr>
            <a:lstStyle/>
            <a:p>
              <a:r>
                <a:rPr lang="en-US" sz="1600" dirty="0" smtClean="0">
                  <a:latin typeface="Arial"/>
                  <a:cs typeface="Arial"/>
                </a:rPr>
                <a:t>3</a:t>
              </a:r>
              <a:endParaRPr lang="en-US" sz="1200" dirty="0">
                <a:latin typeface="Arial"/>
                <a:cs typeface="Arial"/>
              </a:endParaRPr>
            </a:p>
          </p:txBody>
        </p:sp>
        <p:sp>
          <p:nvSpPr>
            <p:cNvPr id="922" name="TextBox 921"/>
            <p:cNvSpPr txBox="1"/>
            <p:nvPr/>
          </p:nvSpPr>
          <p:spPr>
            <a:xfrm>
              <a:off x="27939815" y="5870640"/>
              <a:ext cx="438223" cy="246221"/>
            </a:xfrm>
            <a:prstGeom prst="rect">
              <a:avLst/>
            </a:prstGeom>
            <a:noFill/>
          </p:spPr>
          <p:txBody>
            <a:bodyPr wrap="square" lIns="0" tIns="0" rIns="0" bIns="0" rtlCol="0">
              <a:spAutoFit/>
            </a:bodyPr>
            <a:lstStyle/>
            <a:p>
              <a:r>
                <a:rPr lang="en-US" sz="1600" dirty="0">
                  <a:latin typeface="Arial"/>
                  <a:cs typeface="Arial"/>
                </a:rPr>
                <a:t>4</a:t>
              </a:r>
              <a:endParaRPr lang="en-US" sz="1200" dirty="0">
                <a:latin typeface="Arial"/>
                <a:cs typeface="Arial"/>
              </a:endParaRPr>
            </a:p>
          </p:txBody>
        </p:sp>
        <p:sp>
          <p:nvSpPr>
            <p:cNvPr id="923" name="TextBox 922"/>
            <p:cNvSpPr txBox="1"/>
            <p:nvPr/>
          </p:nvSpPr>
          <p:spPr>
            <a:xfrm>
              <a:off x="27939815" y="5315830"/>
              <a:ext cx="438223" cy="246221"/>
            </a:xfrm>
            <a:prstGeom prst="rect">
              <a:avLst/>
            </a:prstGeom>
            <a:noFill/>
          </p:spPr>
          <p:txBody>
            <a:bodyPr wrap="square" lIns="0" tIns="0" rIns="0" bIns="0" rtlCol="0">
              <a:spAutoFit/>
            </a:bodyPr>
            <a:lstStyle/>
            <a:p>
              <a:r>
                <a:rPr lang="en-US" sz="1600" dirty="0" smtClean="0">
                  <a:latin typeface="Arial"/>
                  <a:cs typeface="Arial"/>
                </a:rPr>
                <a:t>5</a:t>
              </a:r>
              <a:endParaRPr lang="en-US" sz="1200" dirty="0">
                <a:latin typeface="Arial"/>
                <a:cs typeface="Arial"/>
              </a:endParaRPr>
            </a:p>
          </p:txBody>
        </p:sp>
        <p:sp>
          <p:nvSpPr>
            <p:cNvPr id="924" name="TextBox 923"/>
            <p:cNvSpPr txBox="1"/>
            <p:nvPr/>
          </p:nvSpPr>
          <p:spPr>
            <a:xfrm>
              <a:off x="27939815" y="4748974"/>
              <a:ext cx="438223" cy="246221"/>
            </a:xfrm>
            <a:prstGeom prst="rect">
              <a:avLst/>
            </a:prstGeom>
            <a:noFill/>
          </p:spPr>
          <p:txBody>
            <a:bodyPr wrap="square" lIns="0" tIns="0" rIns="0" bIns="0" rtlCol="0">
              <a:spAutoFit/>
            </a:bodyPr>
            <a:lstStyle/>
            <a:p>
              <a:r>
                <a:rPr lang="en-US" sz="1600" dirty="0" smtClean="0">
                  <a:latin typeface="Arial"/>
                  <a:cs typeface="Arial"/>
                </a:rPr>
                <a:t>6</a:t>
              </a:r>
              <a:endParaRPr lang="en-US" sz="1200" dirty="0">
                <a:latin typeface="Arial"/>
                <a:cs typeface="Arial"/>
              </a:endParaRPr>
            </a:p>
          </p:txBody>
        </p:sp>
      </p:grpSp>
      <p:sp>
        <p:nvSpPr>
          <p:cNvPr id="214" name="TextBox 213"/>
          <p:cNvSpPr txBox="1"/>
          <p:nvPr/>
        </p:nvSpPr>
        <p:spPr>
          <a:xfrm>
            <a:off x="30621845" y="4198156"/>
            <a:ext cx="5736209" cy="954107"/>
          </a:xfrm>
          <a:prstGeom prst="rect">
            <a:avLst/>
          </a:prstGeom>
          <a:noFill/>
        </p:spPr>
        <p:txBody>
          <a:bodyPr wrap="square" rtlCol="0">
            <a:spAutoFit/>
          </a:bodyPr>
          <a:lstStyle/>
          <a:p>
            <a:pPr algn="ctr"/>
            <a:r>
              <a:rPr lang="en-US" sz="2800" b="1" dirty="0" smtClean="0">
                <a:solidFill>
                  <a:srgbClr val="000000"/>
                </a:solidFill>
                <a:latin typeface="Arial"/>
                <a:cs typeface="Arial"/>
              </a:rPr>
              <a:t>1200 UTC 2 June 2018             </a:t>
            </a:r>
            <a:r>
              <a:rPr lang="en-US" sz="2800" dirty="0" smtClean="0">
                <a:solidFill>
                  <a:srgbClr val="000000"/>
                </a:solidFill>
                <a:latin typeface="Arial"/>
                <a:cs typeface="Arial"/>
              </a:rPr>
              <a:t>(</a:t>
            </a:r>
            <a:r>
              <a:rPr lang="en-US" sz="2800" i="1" dirty="0" smtClean="0">
                <a:solidFill>
                  <a:srgbClr val="000000"/>
                </a:solidFill>
                <a:latin typeface="Arial"/>
                <a:cs typeface="Arial"/>
              </a:rPr>
              <a:t>AC1 strengthens and AC2 forms</a:t>
            </a:r>
            <a:r>
              <a:rPr lang="en-US" sz="2800" dirty="0" smtClean="0">
                <a:solidFill>
                  <a:srgbClr val="000000"/>
                </a:solidFill>
                <a:latin typeface="Arial"/>
                <a:cs typeface="Arial"/>
              </a:rPr>
              <a:t>)</a:t>
            </a:r>
            <a:endParaRPr lang="en-US" sz="2800" dirty="0">
              <a:solidFill>
                <a:srgbClr val="000000"/>
              </a:solidFill>
              <a:latin typeface="Arial"/>
              <a:cs typeface="Arial"/>
            </a:endParaRPr>
          </a:p>
        </p:txBody>
      </p:sp>
      <p:cxnSp>
        <p:nvCxnSpPr>
          <p:cNvPr id="11" name="Straight Connector 10"/>
          <p:cNvCxnSpPr/>
          <p:nvPr/>
        </p:nvCxnSpPr>
        <p:spPr>
          <a:xfrm>
            <a:off x="36605669" y="4344136"/>
            <a:ext cx="0" cy="22873263"/>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42841870" y="4344136"/>
            <a:ext cx="0" cy="22873263"/>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1032253" y="28625391"/>
            <a:ext cx="7753951" cy="874495"/>
            <a:chOff x="41032253" y="28368824"/>
            <a:chExt cx="7753951" cy="874495"/>
          </a:xfrm>
        </p:grpSpPr>
        <p:pic>
          <p:nvPicPr>
            <p:cNvPr id="236" name="Picture 235" descr="MSLP_crossline_2lines_pwat20120806_0000.png"/>
            <p:cNvPicPr>
              <a:picLocks/>
            </p:cNvPicPr>
            <p:nvPr/>
          </p:nvPicPr>
          <p:blipFill rotWithShape="1">
            <a:blip r:embed="rId27">
              <a:extLst>
                <a:ext uri="{28A0092B-C50C-407E-A947-70E740481C1C}">
                  <a14:useLocalDpi xmlns:a14="http://schemas.microsoft.com/office/drawing/2010/main" val="0"/>
                </a:ext>
              </a:extLst>
            </a:blip>
            <a:srcRect l="353" t="96665" r="283" b="909"/>
            <a:stretch/>
          </p:blipFill>
          <p:spPr>
            <a:xfrm>
              <a:off x="41032253" y="28672813"/>
              <a:ext cx="7753951" cy="323827"/>
            </a:xfrm>
            <a:prstGeom prst="rect">
              <a:avLst/>
            </a:prstGeom>
          </p:spPr>
        </p:pic>
        <p:sp>
          <p:nvSpPr>
            <p:cNvPr id="237" name="TextBox 236"/>
            <p:cNvSpPr txBox="1"/>
            <p:nvPr/>
          </p:nvSpPr>
          <p:spPr>
            <a:xfrm>
              <a:off x="41849627" y="28993887"/>
              <a:ext cx="300556" cy="246221"/>
            </a:xfrm>
            <a:prstGeom prst="rect">
              <a:avLst/>
            </a:prstGeom>
            <a:noFill/>
          </p:spPr>
          <p:txBody>
            <a:bodyPr wrap="square" lIns="0" tIns="0" rIns="0" bIns="0" rtlCol="0">
              <a:spAutoFit/>
            </a:bodyPr>
            <a:lstStyle/>
            <a:p>
              <a:pPr algn="ctr"/>
              <a:r>
                <a:rPr lang="en-US" sz="1600" dirty="0" smtClean="0">
                  <a:latin typeface="Arial"/>
                  <a:cs typeface="Arial"/>
                </a:rPr>
                <a:t>2</a:t>
              </a:r>
              <a:r>
                <a:rPr lang="en-US" sz="1600" dirty="0">
                  <a:latin typeface="Arial"/>
                  <a:cs typeface="Arial"/>
                </a:rPr>
                <a:t>5</a:t>
              </a:r>
              <a:endParaRPr lang="en-US" sz="1400" dirty="0">
                <a:latin typeface="Arial"/>
                <a:cs typeface="Arial"/>
              </a:endParaRPr>
            </a:p>
          </p:txBody>
        </p:sp>
        <p:sp>
          <p:nvSpPr>
            <p:cNvPr id="238" name="TextBox 237"/>
            <p:cNvSpPr txBox="1"/>
            <p:nvPr/>
          </p:nvSpPr>
          <p:spPr>
            <a:xfrm>
              <a:off x="42812991" y="28992510"/>
              <a:ext cx="300556" cy="246221"/>
            </a:xfrm>
            <a:prstGeom prst="rect">
              <a:avLst/>
            </a:prstGeom>
            <a:noFill/>
          </p:spPr>
          <p:txBody>
            <a:bodyPr wrap="square" lIns="0" tIns="0" rIns="0" bIns="0" rtlCol="0">
              <a:spAutoFit/>
            </a:bodyPr>
            <a:lstStyle/>
            <a:p>
              <a:pPr algn="ctr"/>
              <a:r>
                <a:rPr lang="en-US" sz="1600" dirty="0" smtClean="0">
                  <a:latin typeface="Arial"/>
                  <a:cs typeface="Arial"/>
                </a:rPr>
                <a:t>30</a:t>
              </a:r>
              <a:endParaRPr lang="en-US" sz="1200" dirty="0">
                <a:latin typeface="Arial"/>
                <a:cs typeface="Arial"/>
              </a:endParaRPr>
            </a:p>
          </p:txBody>
        </p:sp>
        <p:sp>
          <p:nvSpPr>
            <p:cNvPr id="239" name="TextBox 238"/>
            <p:cNvSpPr txBox="1"/>
            <p:nvPr/>
          </p:nvSpPr>
          <p:spPr>
            <a:xfrm>
              <a:off x="43784933" y="28992510"/>
              <a:ext cx="300556" cy="246221"/>
            </a:xfrm>
            <a:prstGeom prst="rect">
              <a:avLst/>
            </a:prstGeom>
            <a:noFill/>
          </p:spPr>
          <p:txBody>
            <a:bodyPr wrap="square" lIns="0" tIns="0" rIns="0" bIns="0" rtlCol="0">
              <a:spAutoFit/>
            </a:bodyPr>
            <a:lstStyle/>
            <a:p>
              <a:pPr algn="ctr"/>
              <a:r>
                <a:rPr lang="en-US" sz="1600" dirty="0" smtClean="0">
                  <a:latin typeface="Arial"/>
                  <a:cs typeface="Arial"/>
                </a:rPr>
                <a:t>35</a:t>
              </a:r>
              <a:endParaRPr lang="en-US" sz="1200" dirty="0">
                <a:latin typeface="Arial"/>
                <a:cs typeface="Arial"/>
              </a:endParaRPr>
            </a:p>
          </p:txBody>
        </p:sp>
        <p:sp>
          <p:nvSpPr>
            <p:cNvPr id="240" name="TextBox 239"/>
            <p:cNvSpPr txBox="1"/>
            <p:nvPr/>
          </p:nvSpPr>
          <p:spPr>
            <a:xfrm>
              <a:off x="44752266" y="28992510"/>
              <a:ext cx="300556" cy="246221"/>
            </a:xfrm>
            <a:prstGeom prst="rect">
              <a:avLst/>
            </a:prstGeom>
            <a:noFill/>
          </p:spPr>
          <p:txBody>
            <a:bodyPr wrap="square" lIns="0" tIns="0" rIns="0" bIns="0" rtlCol="0">
              <a:spAutoFit/>
            </a:bodyPr>
            <a:lstStyle/>
            <a:p>
              <a:pPr algn="ctr"/>
              <a:r>
                <a:rPr lang="en-US" sz="1600" dirty="0" smtClean="0">
                  <a:latin typeface="Arial"/>
                  <a:cs typeface="Arial"/>
                </a:rPr>
                <a:t>40</a:t>
              </a:r>
              <a:endParaRPr lang="en-US" sz="1400" dirty="0">
                <a:latin typeface="Arial"/>
                <a:cs typeface="Arial"/>
              </a:endParaRPr>
            </a:p>
          </p:txBody>
        </p:sp>
        <p:sp>
          <p:nvSpPr>
            <p:cNvPr id="241" name="TextBox 240"/>
            <p:cNvSpPr txBox="1"/>
            <p:nvPr/>
          </p:nvSpPr>
          <p:spPr>
            <a:xfrm>
              <a:off x="45724269" y="28997098"/>
              <a:ext cx="300556" cy="246221"/>
            </a:xfrm>
            <a:prstGeom prst="rect">
              <a:avLst/>
            </a:prstGeom>
            <a:noFill/>
          </p:spPr>
          <p:txBody>
            <a:bodyPr wrap="square" lIns="0" tIns="0" rIns="0" bIns="0" rtlCol="0">
              <a:spAutoFit/>
            </a:bodyPr>
            <a:lstStyle/>
            <a:p>
              <a:pPr algn="ctr"/>
              <a:r>
                <a:rPr lang="en-US" sz="1600" dirty="0" smtClean="0">
                  <a:latin typeface="Arial"/>
                  <a:cs typeface="Arial"/>
                </a:rPr>
                <a:t>45</a:t>
              </a:r>
              <a:endParaRPr lang="en-US" sz="1400" dirty="0">
                <a:latin typeface="Arial"/>
                <a:cs typeface="Arial"/>
              </a:endParaRPr>
            </a:p>
          </p:txBody>
        </p:sp>
        <p:sp>
          <p:nvSpPr>
            <p:cNvPr id="242" name="TextBox 241"/>
            <p:cNvSpPr txBox="1"/>
            <p:nvPr/>
          </p:nvSpPr>
          <p:spPr>
            <a:xfrm>
              <a:off x="46692241" y="28997098"/>
              <a:ext cx="300556" cy="246221"/>
            </a:xfrm>
            <a:prstGeom prst="rect">
              <a:avLst/>
            </a:prstGeom>
            <a:noFill/>
          </p:spPr>
          <p:txBody>
            <a:bodyPr wrap="square" lIns="0" tIns="0" rIns="0" bIns="0" rtlCol="0">
              <a:spAutoFit/>
            </a:bodyPr>
            <a:lstStyle/>
            <a:p>
              <a:pPr algn="ctr"/>
              <a:r>
                <a:rPr lang="en-US" sz="1600" dirty="0" smtClean="0">
                  <a:latin typeface="Arial"/>
                  <a:cs typeface="Arial"/>
                </a:rPr>
                <a:t>50</a:t>
              </a:r>
              <a:endParaRPr lang="en-US" sz="1400" dirty="0">
                <a:latin typeface="Arial"/>
                <a:cs typeface="Arial"/>
              </a:endParaRPr>
            </a:p>
          </p:txBody>
        </p:sp>
        <p:sp>
          <p:nvSpPr>
            <p:cNvPr id="243" name="TextBox 242"/>
            <p:cNvSpPr txBox="1"/>
            <p:nvPr/>
          </p:nvSpPr>
          <p:spPr>
            <a:xfrm>
              <a:off x="47659145" y="28992510"/>
              <a:ext cx="300556" cy="246221"/>
            </a:xfrm>
            <a:prstGeom prst="rect">
              <a:avLst/>
            </a:prstGeom>
            <a:noFill/>
          </p:spPr>
          <p:txBody>
            <a:bodyPr wrap="square" lIns="0" tIns="0" rIns="0" bIns="0" rtlCol="0">
              <a:spAutoFit/>
            </a:bodyPr>
            <a:lstStyle/>
            <a:p>
              <a:pPr algn="ctr"/>
              <a:r>
                <a:rPr lang="en-US" sz="1600" dirty="0" smtClean="0">
                  <a:latin typeface="Arial"/>
                  <a:cs typeface="Arial"/>
                </a:rPr>
                <a:t>55</a:t>
              </a:r>
              <a:endParaRPr lang="en-US" sz="1200" dirty="0">
                <a:latin typeface="Arial"/>
                <a:cs typeface="Arial"/>
              </a:endParaRPr>
            </a:p>
          </p:txBody>
        </p:sp>
        <p:sp>
          <p:nvSpPr>
            <p:cNvPr id="244" name="TextBox 243"/>
            <p:cNvSpPr txBox="1"/>
            <p:nvPr/>
          </p:nvSpPr>
          <p:spPr>
            <a:xfrm>
              <a:off x="41032253" y="28368824"/>
              <a:ext cx="3075649" cy="307777"/>
            </a:xfrm>
            <a:prstGeom prst="rect">
              <a:avLst/>
            </a:prstGeom>
            <a:noFill/>
          </p:spPr>
          <p:txBody>
            <a:bodyPr wrap="square" lIns="0" tIns="0" rIns="0" bIns="0" rtlCol="0">
              <a:spAutoFit/>
            </a:bodyPr>
            <a:lstStyle/>
            <a:p>
              <a:r>
                <a:rPr lang="en-US" sz="2000" b="1" kern="1200" dirty="0" smtClean="0">
                  <a:latin typeface="Arial"/>
                  <a:cs typeface="Arial"/>
                </a:rPr>
                <a:t>PW (mm)</a:t>
              </a:r>
              <a:endParaRPr lang="en-US" sz="2000" b="1" kern="1200" dirty="0">
                <a:latin typeface="Arial"/>
                <a:cs typeface="Arial"/>
              </a:endParaRPr>
            </a:p>
          </p:txBody>
        </p:sp>
      </p:grpSp>
      <p:grpSp>
        <p:nvGrpSpPr>
          <p:cNvPr id="21" name="Group 20"/>
          <p:cNvGrpSpPr/>
          <p:nvPr/>
        </p:nvGrpSpPr>
        <p:grpSpPr>
          <a:xfrm>
            <a:off x="30616645" y="27517853"/>
            <a:ext cx="18169559" cy="899234"/>
            <a:chOff x="30616645" y="27402401"/>
            <a:chExt cx="18169559" cy="899234"/>
          </a:xfrm>
        </p:grpSpPr>
        <p:pic>
          <p:nvPicPr>
            <p:cNvPr id="13" name="Picture 12" descr="DT_theta_Russia_64.png"/>
            <p:cNvPicPr>
              <a:picLocks/>
            </p:cNvPicPr>
            <p:nvPr/>
          </p:nvPicPr>
          <p:blipFill rotWithShape="1">
            <a:blip r:embed="rId28">
              <a:extLst>
                <a:ext uri="{28A0092B-C50C-407E-A947-70E740481C1C}">
                  <a14:useLocalDpi xmlns:a14="http://schemas.microsoft.com/office/drawing/2010/main" val="0"/>
                </a:ext>
              </a:extLst>
            </a:blip>
            <a:srcRect l="535" t="95574" r="572" b="2085"/>
            <a:stretch/>
          </p:blipFill>
          <p:spPr>
            <a:xfrm>
              <a:off x="30616645" y="27733997"/>
              <a:ext cx="18169559" cy="320040"/>
            </a:xfrm>
            <a:prstGeom prst="rect">
              <a:avLst/>
            </a:prstGeom>
          </p:spPr>
        </p:pic>
        <p:sp>
          <p:nvSpPr>
            <p:cNvPr id="245" name="TextBox 244"/>
            <p:cNvSpPr txBox="1"/>
            <p:nvPr/>
          </p:nvSpPr>
          <p:spPr>
            <a:xfrm>
              <a:off x="30642918" y="27402401"/>
              <a:ext cx="5082040" cy="307777"/>
            </a:xfrm>
            <a:prstGeom prst="rect">
              <a:avLst/>
            </a:prstGeom>
            <a:noFill/>
          </p:spPr>
          <p:txBody>
            <a:bodyPr wrap="square" lIns="0" tIns="0" rIns="0" bIns="0" rtlCol="0">
              <a:spAutoFit/>
            </a:bodyPr>
            <a:lstStyle/>
            <a:p>
              <a:r>
                <a:rPr lang="en-US" sz="2000" b="1" kern="1200" dirty="0" smtClean="0">
                  <a:latin typeface="Arial"/>
                  <a:cs typeface="Arial"/>
                </a:rPr>
                <a:t>DT (2-PVU) θ (K) </a:t>
              </a:r>
              <a:endParaRPr lang="en-US" sz="2000" b="1" kern="1200" dirty="0">
                <a:latin typeface="Arial"/>
                <a:cs typeface="Arial"/>
              </a:endParaRPr>
            </a:p>
          </p:txBody>
        </p:sp>
        <p:sp>
          <p:nvSpPr>
            <p:cNvPr id="251" name="TextBox 250"/>
            <p:cNvSpPr txBox="1"/>
            <p:nvPr/>
          </p:nvSpPr>
          <p:spPr>
            <a:xfrm>
              <a:off x="33606128" y="28054037"/>
              <a:ext cx="367459" cy="246221"/>
            </a:xfrm>
            <a:prstGeom prst="rect">
              <a:avLst/>
            </a:prstGeom>
            <a:noFill/>
          </p:spPr>
          <p:txBody>
            <a:bodyPr wrap="square" lIns="0" tIns="0" rIns="0" bIns="0" rtlCol="0">
              <a:spAutoFit/>
            </a:bodyPr>
            <a:lstStyle/>
            <a:p>
              <a:pPr algn="ctr"/>
              <a:r>
                <a:rPr lang="en-US" sz="1600" dirty="0" smtClean="0">
                  <a:latin typeface="Arial"/>
                  <a:cs typeface="Arial"/>
                </a:rPr>
                <a:t>270</a:t>
              </a:r>
              <a:endParaRPr lang="en-US" sz="1400" dirty="0">
                <a:latin typeface="Arial"/>
                <a:cs typeface="Arial"/>
              </a:endParaRPr>
            </a:p>
          </p:txBody>
        </p:sp>
        <p:sp>
          <p:nvSpPr>
            <p:cNvPr id="252" name="TextBox 251"/>
            <p:cNvSpPr txBox="1"/>
            <p:nvPr/>
          </p:nvSpPr>
          <p:spPr>
            <a:xfrm>
              <a:off x="34405477" y="28054037"/>
              <a:ext cx="351596" cy="246221"/>
            </a:xfrm>
            <a:prstGeom prst="rect">
              <a:avLst/>
            </a:prstGeom>
            <a:noFill/>
          </p:spPr>
          <p:txBody>
            <a:bodyPr wrap="square" lIns="0" tIns="0" rIns="0" bIns="0" rtlCol="0">
              <a:spAutoFit/>
            </a:bodyPr>
            <a:lstStyle/>
            <a:p>
              <a:pPr algn="ctr"/>
              <a:r>
                <a:rPr lang="en-US" sz="1600" dirty="0" smtClean="0">
                  <a:latin typeface="Arial"/>
                  <a:cs typeface="Arial"/>
                </a:rPr>
                <a:t>276</a:t>
              </a:r>
              <a:endParaRPr lang="en-US" sz="1400" dirty="0">
                <a:latin typeface="Arial"/>
                <a:cs typeface="Arial"/>
              </a:endParaRPr>
            </a:p>
          </p:txBody>
        </p:sp>
        <p:sp>
          <p:nvSpPr>
            <p:cNvPr id="253" name="TextBox 252"/>
            <p:cNvSpPr txBox="1"/>
            <p:nvPr/>
          </p:nvSpPr>
          <p:spPr>
            <a:xfrm>
              <a:off x="35188425" y="28054037"/>
              <a:ext cx="366700" cy="246221"/>
            </a:xfrm>
            <a:prstGeom prst="rect">
              <a:avLst/>
            </a:prstGeom>
            <a:noFill/>
          </p:spPr>
          <p:txBody>
            <a:bodyPr wrap="square" lIns="0" tIns="0" rIns="0" bIns="0" rtlCol="0">
              <a:spAutoFit/>
            </a:bodyPr>
            <a:lstStyle/>
            <a:p>
              <a:pPr algn="ctr"/>
              <a:r>
                <a:rPr lang="en-US" sz="1600" dirty="0" smtClean="0">
                  <a:latin typeface="Arial"/>
                  <a:cs typeface="Arial"/>
                </a:rPr>
                <a:t>282</a:t>
              </a:r>
              <a:endParaRPr lang="en-US" sz="1400" dirty="0">
                <a:latin typeface="Arial"/>
                <a:cs typeface="Arial"/>
              </a:endParaRPr>
            </a:p>
          </p:txBody>
        </p:sp>
        <p:sp>
          <p:nvSpPr>
            <p:cNvPr id="254" name="TextBox 253"/>
            <p:cNvSpPr txBox="1"/>
            <p:nvPr/>
          </p:nvSpPr>
          <p:spPr>
            <a:xfrm>
              <a:off x="35965734" y="28054037"/>
              <a:ext cx="381226" cy="246221"/>
            </a:xfrm>
            <a:prstGeom prst="rect">
              <a:avLst/>
            </a:prstGeom>
            <a:noFill/>
          </p:spPr>
          <p:txBody>
            <a:bodyPr wrap="square" lIns="0" tIns="0" rIns="0" bIns="0" rtlCol="0">
              <a:spAutoFit/>
            </a:bodyPr>
            <a:lstStyle/>
            <a:p>
              <a:pPr algn="ctr"/>
              <a:r>
                <a:rPr lang="en-US" sz="1600" dirty="0" smtClean="0">
                  <a:latin typeface="Arial"/>
                  <a:cs typeface="Arial"/>
                </a:rPr>
                <a:t>288</a:t>
              </a:r>
              <a:endParaRPr lang="en-US" sz="1400" dirty="0">
                <a:latin typeface="Arial"/>
                <a:cs typeface="Arial"/>
              </a:endParaRPr>
            </a:p>
          </p:txBody>
        </p:sp>
        <p:sp>
          <p:nvSpPr>
            <p:cNvPr id="255" name="TextBox 254"/>
            <p:cNvSpPr txBox="1"/>
            <p:nvPr/>
          </p:nvSpPr>
          <p:spPr>
            <a:xfrm>
              <a:off x="36766895" y="28054037"/>
              <a:ext cx="346014" cy="246221"/>
            </a:xfrm>
            <a:prstGeom prst="rect">
              <a:avLst/>
            </a:prstGeom>
            <a:noFill/>
          </p:spPr>
          <p:txBody>
            <a:bodyPr wrap="square" lIns="0" tIns="0" rIns="0" bIns="0" rtlCol="0">
              <a:spAutoFit/>
            </a:bodyPr>
            <a:lstStyle/>
            <a:p>
              <a:pPr algn="ctr"/>
              <a:r>
                <a:rPr lang="en-US" sz="1600" dirty="0" smtClean="0">
                  <a:latin typeface="Arial"/>
                  <a:cs typeface="Arial"/>
                </a:rPr>
                <a:t>294</a:t>
              </a:r>
              <a:endParaRPr lang="en-US" sz="1400" dirty="0">
                <a:latin typeface="Arial"/>
                <a:cs typeface="Arial"/>
              </a:endParaRPr>
            </a:p>
          </p:txBody>
        </p:sp>
        <p:sp>
          <p:nvSpPr>
            <p:cNvPr id="256" name="TextBox 255"/>
            <p:cNvSpPr txBox="1"/>
            <p:nvPr/>
          </p:nvSpPr>
          <p:spPr>
            <a:xfrm>
              <a:off x="37552514" y="28054037"/>
              <a:ext cx="357446" cy="246221"/>
            </a:xfrm>
            <a:prstGeom prst="rect">
              <a:avLst/>
            </a:prstGeom>
            <a:noFill/>
          </p:spPr>
          <p:txBody>
            <a:bodyPr wrap="square" lIns="0" tIns="0" rIns="0" bIns="0" rtlCol="0">
              <a:spAutoFit/>
            </a:bodyPr>
            <a:lstStyle/>
            <a:p>
              <a:pPr algn="ctr"/>
              <a:r>
                <a:rPr lang="en-US" sz="1600" dirty="0" smtClean="0">
                  <a:latin typeface="Arial"/>
                  <a:cs typeface="Arial"/>
                </a:rPr>
                <a:t>300</a:t>
              </a:r>
              <a:endParaRPr lang="en-US" sz="1400" dirty="0">
                <a:latin typeface="Arial"/>
                <a:cs typeface="Arial"/>
              </a:endParaRPr>
            </a:p>
          </p:txBody>
        </p:sp>
        <p:sp>
          <p:nvSpPr>
            <p:cNvPr id="257" name="TextBox 256"/>
            <p:cNvSpPr txBox="1"/>
            <p:nvPr/>
          </p:nvSpPr>
          <p:spPr>
            <a:xfrm>
              <a:off x="38329606" y="28054037"/>
              <a:ext cx="389885" cy="246221"/>
            </a:xfrm>
            <a:prstGeom prst="rect">
              <a:avLst/>
            </a:prstGeom>
            <a:noFill/>
          </p:spPr>
          <p:txBody>
            <a:bodyPr wrap="square" lIns="0" tIns="0" rIns="0" bIns="0" rtlCol="0">
              <a:spAutoFit/>
            </a:bodyPr>
            <a:lstStyle/>
            <a:p>
              <a:pPr algn="ctr"/>
              <a:r>
                <a:rPr lang="en-US" sz="1600" dirty="0" smtClean="0">
                  <a:latin typeface="Arial"/>
                  <a:cs typeface="Arial"/>
                </a:rPr>
                <a:t>306</a:t>
              </a:r>
              <a:endParaRPr lang="en-US" sz="1200" dirty="0">
                <a:latin typeface="Arial"/>
                <a:cs typeface="Arial"/>
              </a:endParaRPr>
            </a:p>
          </p:txBody>
        </p:sp>
        <p:sp>
          <p:nvSpPr>
            <p:cNvPr id="258" name="TextBox 257"/>
            <p:cNvSpPr txBox="1"/>
            <p:nvPr/>
          </p:nvSpPr>
          <p:spPr>
            <a:xfrm>
              <a:off x="39119870" y="28054493"/>
              <a:ext cx="367810" cy="246221"/>
            </a:xfrm>
            <a:prstGeom prst="rect">
              <a:avLst/>
            </a:prstGeom>
            <a:noFill/>
          </p:spPr>
          <p:txBody>
            <a:bodyPr wrap="square" lIns="0" tIns="0" rIns="0" bIns="0" rtlCol="0">
              <a:spAutoFit/>
            </a:bodyPr>
            <a:lstStyle/>
            <a:p>
              <a:pPr algn="ctr"/>
              <a:r>
                <a:rPr lang="en-US" sz="1600" dirty="0" smtClean="0">
                  <a:latin typeface="Arial"/>
                  <a:cs typeface="Arial"/>
                </a:rPr>
                <a:t>312</a:t>
              </a:r>
              <a:endParaRPr lang="en-US" sz="1400" dirty="0">
                <a:latin typeface="Arial"/>
                <a:cs typeface="Arial"/>
              </a:endParaRPr>
            </a:p>
          </p:txBody>
        </p:sp>
        <p:sp>
          <p:nvSpPr>
            <p:cNvPr id="259" name="TextBox 258"/>
            <p:cNvSpPr txBox="1"/>
            <p:nvPr/>
          </p:nvSpPr>
          <p:spPr>
            <a:xfrm>
              <a:off x="39907415" y="28054037"/>
              <a:ext cx="362223" cy="246221"/>
            </a:xfrm>
            <a:prstGeom prst="rect">
              <a:avLst/>
            </a:prstGeom>
            <a:noFill/>
          </p:spPr>
          <p:txBody>
            <a:bodyPr wrap="square" lIns="0" tIns="0" rIns="0" bIns="0" rtlCol="0">
              <a:spAutoFit/>
            </a:bodyPr>
            <a:lstStyle/>
            <a:p>
              <a:pPr algn="ctr"/>
              <a:r>
                <a:rPr lang="en-US" sz="1600" dirty="0" smtClean="0">
                  <a:latin typeface="Arial"/>
                  <a:cs typeface="Arial"/>
                </a:rPr>
                <a:t>318</a:t>
              </a:r>
              <a:endParaRPr lang="en-US" sz="1400" dirty="0" smtClean="0">
                <a:latin typeface="Arial"/>
                <a:cs typeface="Arial"/>
              </a:endParaRPr>
            </a:p>
          </p:txBody>
        </p:sp>
        <p:sp>
          <p:nvSpPr>
            <p:cNvPr id="260" name="TextBox 259"/>
            <p:cNvSpPr txBox="1"/>
            <p:nvPr/>
          </p:nvSpPr>
          <p:spPr>
            <a:xfrm>
              <a:off x="40713825" y="28055414"/>
              <a:ext cx="339340" cy="246221"/>
            </a:xfrm>
            <a:prstGeom prst="rect">
              <a:avLst/>
            </a:prstGeom>
            <a:noFill/>
          </p:spPr>
          <p:txBody>
            <a:bodyPr wrap="square" lIns="0" tIns="0" rIns="0" bIns="0" rtlCol="0">
              <a:spAutoFit/>
            </a:bodyPr>
            <a:lstStyle/>
            <a:p>
              <a:pPr algn="ctr"/>
              <a:r>
                <a:rPr lang="en-US" sz="1600" dirty="0" smtClean="0">
                  <a:latin typeface="Arial"/>
                  <a:cs typeface="Arial"/>
                </a:rPr>
                <a:t>324</a:t>
              </a:r>
              <a:endParaRPr lang="en-US" sz="1400" dirty="0">
                <a:latin typeface="Arial"/>
                <a:cs typeface="Arial"/>
              </a:endParaRPr>
            </a:p>
          </p:txBody>
        </p:sp>
        <p:sp>
          <p:nvSpPr>
            <p:cNvPr id="261" name="TextBox 260"/>
            <p:cNvSpPr txBox="1"/>
            <p:nvPr/>
          </p:nvSpPr>
          <p:spPr>
            <a:xfrm>
              <a:off x="41502108" y="28054037"/>
              <a:ext cx="343081" cy="246221"/>
            </a:xfrm>
            <a:prstGeom prst="rect">
              <a:avLst/>
            </a:prstGeom>
            <a:noFill/>
          </p:spPr>
          <p:txBody>
            <a:bodyPr wrap="square" lIns="0" tIns="0" rIns="0" bIns="0" rtlCol="0">
              <a:spAutoFit/>
            </a:bodyPr>
            <a:lstStyle/>
            <a:p>
              <a:pPr algn="ctr"/>
              <a:r>
                <a:rPr lang="en-US" sz="1600" dirty="0" smtClean="0">
                  <a:latin typeface="Arial"/>
                  <a:cs typeface="Arial"/>
                </a:rPr>
                <a:t>330</a:t>
              </a:r>
              <a:endParaRPr lang="en-US" sz="1400" dirty="0">
                <a:latin typeface="Arial"/>
                <a:cs typeface="Arial"/>
              </a:endParaRPr>
            </a:p>
          </p:txBody>
        </p:sp>
        <p:sp>
          <p:nvSpPr>
            <p:cNvPr id="262" name="TextBox 261"/>
            <p:cNvSpPr txBox="1"/>
            <p:nvPr/>
          </p:nvSpPr>
          <p:spPr>
            <a:xfrm>
              <a:off x="42283883" y="28053118"/>
              <a:ext cx="375249" cy="246221"/>
            </a:xfrm>
            <a:prstGeom prst="rect">
              <a:avLst/>
            </a:prstGeom>
            <a:noFill/>
          </p:spPr>
          <p:txBody>
            <a:bodyPr wrap="square" lIns="0" tIns="0" rIns="0" bIns="0" rtlCol="0">
              <a:spAutoFit/>
            </a:bodyPr>
            <a:lstStyle/>
            <a:p>
              <a:pPr algn="ctr"/>
              <a:r>
                <a:rPr lang="en-US" sz="1600" dirty="0" smtClean="0">
                  <a:latin typeface="Arial"/>
                  <a:cs typeface="Arial"/>
                </a:rPr>
                <a:t>336</a:t>
              </a:r>
              <a:endParaRPr lang="en-US" sz="1400" dirty="0">
                <a:latin typeface="Arial"/>
                <a:cs typeface="Arial"/>
              </a:endParaRPr>
            </a:p>
          </p:txBody>
        </p:sp>
        <p:sp>
          <p:nvSpPr>
            <p:cNvPr id="263" name="TextBox 262"/>
            <p:cNvSpPr txBox="1"/>
            <p:nvPr/>
          </p:nvSpPr>
          <p:spPr>
            <a:xfrm>
              <a:off x="43046308" y="28054037"/>
              <a:ext cx="401414" cy="246221"/>
            </a:xfrm>
            <a:prstGeom prst="rect">
              <a:avLst/>
            </a:prstGeom>
            <a:noFill/>
          </p:spPr>
          <p:txBody>
            <a:bodyPr wrap="square" lIns="0" tIns="0" rIns="0" bIns="0" rtlCol="0">
              <a:spAutoFit/>
            </a:bodyPr>
            <a:lstStyle/>
            <a:p>
              <a:pPr algn="ctr"/>
              <a:r>
                <a:rPr lang="en-US" sz="1600" dirty="0" smtClean="0">
                  <a:latin typeface="Arial"/>
                  <a:cs typeface="Arial"/>
                </a:rPr>
                <a:t>342</a:t>
              </a:r>
              <a:endParaRPr lang="en-US" sz="1400" dirty="0">
                <a:latin typeface="Arial"/>
                <a:cs typeface="Arial"/>
              </a:endParaRPr>
            </a:p>
          </p:txBody>
        </p:sp>
        <p:sp>
          <p:nvSpPr>
            <p:cNvPr id="264" name="TextBox 263"/>
            <p:cNvSpPr txBox="1"/>
            <p:nvPr/>
          </p:nvSpPr>
          <p:spPr>
            <a:xfrm>
              <a:off x="43848346" y="28054037"/>
              <a:ext cx="378529" cy="246221"/>
            </a:xfrm>
            <a:prstGeom prst="rect">
              <a:avLst/>
            </a:prstGeom>
            <a:noFill/>
          </p:spPr>
          <p:txBody>
            <a:bodyPr wrap="square" lIns="0" tIns="0" rIns="0" bIns="0" rtlCol="0">
              <a:spAutoFit/>
            </a:bodyPr>
            <a:lstStyle/>
            <a:p>
              <a:pPr algn="ctr"/>
              <a:r>
                <a:rPr lang="en-US" sz="1600" dirty="0" smtClean="0">
                  <a:latin typeface="Arial"/>
                  <a:cs typeface="Arial"/>
                </a:rPr>
                <a:t>348</a:t>
              </a:r>
              <a:endParaRPr lang="en-US" sz="1400" dirty="0">
                <a:latin typeface="Arial"/>
                <a:cs typeface="Arial"/>
              </a:endParaRPr>
            </a:p>
          </p:txBody>
        </p:sp>
        <p:sp>
          <p:nvSpPr>
            <p:cNvPr id="265" name="TextBox 264"/>
            <p:cNvSpPr txBox="1"/>
            <p:nvPr/>
          </p:nvSpPr>
          <p:spPr>
            <a:xfrm>
              <a:off x="44647672" y="28054037"/>
              <a:ext cx="369772" cy="246221"/>
            </a:xfrm>
            <a:prstGeom prst="rect">
              <a:avLst/>
            </a:prstGeom>
            <a:noFill/>
          </p:spPr>
          <p:txBody>
            <a:bodyPr wrap="square" lIns="0" tIns="0" rIns="0" bIns="0" rtlCol="0">
              <a:spAutoFit/>
            </a:bodyPr>
            <a:lstStyle/>
            <a:p>
              <a:pPr algn="ctr"/>
              <a:r>
                <a:rPr lang="en-US" sz="1600" dirty="0" smtClean="0">
                  <a:latin typeface="Arial"/>
                  <a:cs typeface="Arial"/>
                </a:rPr>
                <a:t>354</a:t>
              </a:r>
              <a:endParaRPr lang="en-US" sz="1400" dirty="0">
                <a:latin typeface="Arial"/>
                <a:cs typeface="Arial"/>
              </a:endParaRPr>
            </a:p>
          </p:txBody>
        </p:sp>
        <p:sp>
          <p:nvSpPr>
            <p:cNvPr id="266" name="TextBox 265"/>
            <p:cNvSpPr txBox="1"/>
            <p:nvPr/>
          </p:nvSpPr>
          <p:spPr>
            <a:xfrm>
              <a:off x="45441155" y="28053118"/>
              <a:ext cx="359540" cy="246221"/>
            </a:xfrm>
            <a:prstGeom prst="rect">
              <a:avLst/>
            </a:prstGeom>
            <a:noFill/>
          </p:spPr>
          <p:txBody>
            <a:bodyPr wrap="square" lIns="0" tIns="0" rIns="0" bIns="0" rtlCol="0">
              <a:spAutoFit/>
            </a:bodyPr>
            <a:lstStyle/>
            <a:p>
              <a:pPr algn="ctr"/>
              <a:r>
                <a:rPr lang="en-US" sz="1600" dirty="0" smtClean="0">
                  <a:latin typeface="Arial"/>
                  <a:cs typeface="Arial"/>
                </a:rPr>
                <a:t>360</a:t>
              </a:r>
              <a:endParaRPr lang="en-US" sz="1400" dirty="0">
                <a:latin typeface="Arial"/>
                <a:cs typeface="Arial"/>
              </a:endParaRPr>
            </a:p>
          </p:txBody>
        </p:sp>
        <p:sp>
          <p:nvSpPr>
            <p:cNvPr id="267" name="TextBox 266"/>
            <p:cNvSpPr txBox="1"/>
            <p:nvPr/>
          </p:nvSpPr>
          <p:spPr>
            <a:xfrm>
              <a:off x="46216220" y="28054037"/>
              <a:ext cx="371427" cy="246221"/>
            </a:xfrm>
            <a:prstGeom prst="rect">
              <a:avLst/>
            </a:prstGeom>
            <a:noFill/>
          </p:spPr>
          <p:txBody>
            <a:bodyPr wrap="square" lIns="0" tIns="0" rIns="0" bIns="0" rtlCol="0">
              <a:spAutoFit/>
            </a:bodyPr>
            <a:lstStyle/>
            <a:p>
              <a:pPr algn="ctr"/>
              <a:r>
                <a:rPr lang="en-US" sz="1600" dirty="0" smtClean="0">
                  <a:latin typeface="Arial"/>
                  <a:cs typeface="Arial"/>
                </a:rPr>
                <a:t>366</a:t>
              </a:r>
              <a:endParaRPr lang="en-US" sz="1400" dirty="0">
                <a:latin typeface="Arial"/>
                <a:cs typeface="Arial"/>
              </a:endParaRPr>
            </a:p>
          </p:txBody>
        </p:sp>
        <p:sp>
          <p:nvSpPr>
            <p:cNvPr id="268" name="TextBox 267"/>
            <p:cNvSpPr txBox="1"/>
            <p:nvPr/>
          </p:nvSpPr>
          <p:spPr>
            <a:xfrm>
              <a:off x="47010264" y="28054037"/>
              <a:ext cx="383596" cy="246221"/>
            </a:xfrm>
            <a:prstGeom prst="rect">
              <a:avLst/>
            </a:prstGeom>
            <a:noFill/>
          </p:spPr>
          <p:txBody>
            <a:bodyPr wrap="square" lIns="0" tIns="0" rIns="0" bIns="0" rtlCol="0">
              <a:spAutoFit/>
            </a:bodyPr>
            <a:lstStyle/>
            <a:p>
              <a:pPr algn="ctr"/>
              <a:r>
                <a:rPr lang="en-US" sz="1600" dirty="0" smtClean="0">
                  <a:latin typeface="Arial"/>
                  <a:cs typeface="Arial"/>
                </a:rPr>
                <a:t>372</a:t>
              </a:r>
              <a:endParaRPr lang="en-US" sz="1400" dirty="0">
                <a:latin typeface="Arial"/>
                <a:cs typeface="Arial"/>
              </a:endParaRPr>
            </a:p>
          </p:txBody>
        </p:sp>
        <p:sp>
          <p:nvSpPr>
            <p:cNvPr id="269" name="TextBox 268"/>
            <p:cNvSpPr txBox="1"/>
            <p:nvPr/>
          </p:nvSpPr>
          <p:spPr>
            <a:xfrm>
              <a:off x="47809423" y="28054037"/>
              <a:ext cx="365244" cy="246221"/>
            </a:xfrm>
            <a:prstGeom prst="rect">
              <a:avLst/>
            </a:prstGeom>
            <a:noFill/>
          </p:spPr>
          <p:txBody>
            <a:bodyPr wrap="square" lIns="0" tIns="0" rIns="0" bIns="0" rtlCol="0">
              <a:spAutoFit/>
            </a:bodyPr>
            <a:lstStyle/>
            <a:p>
              <a:pPr algn="ctr"/>
              <a:r>
                <a:rPr lang="en-US" sz="1600" dirty="0">
                  <a:latin typeface="Arial"/>
                  <a:cs typeface="Arial"/>
                </a:rPr>
                <a:t>3</a:t>
              </a:r>
              <a:r>
                <a:rPr lang="en-US" sz="1600" dirty="0" smtClean="0">
                  <a:latin typeface="Arial"/>
                  <a:cs typeface="Arial"/>
                </a:rPr>
                <a:t>78</a:t>
              </a:r>
              <a:endParaRPr lang="en-US" sz="1400" dirty="0">
                <a:latin typeface="Arial"/>
                <a:cs typeface="Arial"/>
              </a:endParaRPr>
            </a:p>
          </p:txBody>
        </p:sp>
        <p:sp>
          <p:nvSpPr>
            <p:cNvPr id="270" name="TextBox 269"/>
            <p:cNvSpPr txBox="1"/>
            <p:nvPr/>
          </p:nvSpPr>
          <p:spPr>
            <a:xfrm>
              <a:off x="32821457" y="28054037"/>
              <a:ext cx="366324" cy="246221"/>
            </a:xfrm>
            <a:prstGeom prst="rect">
              <a:avLst/>
            </a:prstGeom>
            <a:noFill/>
          </p:spPr>
          <p:txBody>
            <a:bodyPr wrap="square" lIns="0" tIns="0" rIns="0" bIns="0" rtlCol="0">
              <a:spAutoFit/>
            </a:bodyPr>
            <a:lstStyle/>
            <a:p>
              <a:pPr algn="ctr"/>
              <a:r>
                <a:rPr lang="en-US" sz="1600" dirty="0" smtClean="0">
                  <a:latin typeface="Arial"/>
                  <a:cs typeface="Arial"/>
                </a:rPr>
                <a:t>264</a:t>
              </a:r>
              <a:endParaRPr lang="en-US" sz="1400" dirty="0">
                <a:latin typeface="Arial"/>
                <a:cs typeface="Arial"/>
              </a:endParaRPr>
            </a:p>
          </p:txBody>
        </p:sp>
        <p:sp>
          <p:nvSpPr>
            <p:cNvPr id="271" name="TextBox 270"/>
            <p:cNvSpPr txBox="1"/>
            <p:nvPr/>
          </p:nvSpPr>
          <p:spPr>
            <a:xfrm>
              <a:off x="32046676" y="28054493"/>
              <a:ext cx="345053" cy="246221"/>
            </a:xfrm>
            <a:prstGeom prst="rect">
              <a:avLst/>
            </a:prstGeom>
            <a:noFill/>
          </p:spPr>
          <p:txBody>
            <a:bodyPr wrap="square" lIns="0" tIns="0" rIns="0" bIns="0" rtlCol="0">
              <a:spAutoFit/>
            </a:bodyPr>
            <a:lstStyle/>
            <a:p>
              <a:pPr algn="ctr"/>
              <a:r>
                <a:rPr lang="en-US" sz="1600" dirty="0" smtClean="0">
                  <a:latin typeface="Arial"/>
                  <a:cs typeface="Arial"/>
                </a:rPr>
                <a:t>258</a:t>
              </a:r>
              <a:endParaRPr lang="en-US" sz="1400" dirty="0">
                <a:latin typeface="Arial"/>
                <a:cs typeface="Arial"/>
              </a:endParaRPr>
            </a:p>
          </p:txBody>
        </p:sp>
        <p:sp>
          <p:nvSpPr>
            <p:cNvPr id="272" name="TextBox 271"/>
            <p:cNvSpPr txBox="1"/>
            <p:nvPr/>
          </p:nvSpPr>
          <p:spPr>
            <a:xfrm>
              <a:off x="31220022" y="28054037"/>
              <a:ext cx="408629" cy="246221"/>
            </a:xfrm>
            <a:prstGeom prst="rect">
              <a:avLst/>
            </a:prstGeom>
            <a:noFill/>
          </p:spPr>
          <p:txBody>
            <a:bodyPr wrap="square" lIns="0" tIns="0" rIns="0" bIns="0" rtlCol="0">
              <a:spAutoFit/>
            </a:bodyPr>
            <a:lstStyle/>
            <a:p>
              <a:pPr algn="ctr"/>
              <a:r>
                <a:rPr lang="en-US" sz="1600" dirty="0" smtClean="0">
                  <a:latin typeface="Arial"/>
                  <a:cs typeface="Arial"/>
                </a:rPr>
                <a:t>252</a:t>
              </a:r>
              <a:endParaRPr lang="en-US" sz="1400" dirty="0">
                <a:latin typeface="Arial"/>
                <a:cs typeface="Arial"/>
              </a:endParaRPr>
            </a:p>
          </p:txBody>
        </p:sp>
      </p:grpSp>
      <p:grpSp>
        <p:nvGrpSpPr>
          <p:cNvPr id="17" name="Group 16"/>
          <p:cNvGrpSpPr/>
          <p:nvPr/>
        </p:nvGrpSpPr>
        <p:grpSpPr>
          <a:xfrm>
            <a:off x="30632369" y="28621604"/>
            <a:ext cx="9616142" cy="878282"/>
            <a:chOff x="30632369" y="28365037"/>
            <a:chExt cx="9616142" cy="878282"/>
          </a:xfrm>
        </p:grpSpPr>
        <p:pic>
          <p:nvPicPr>
            <p:cNvPr id="225" name="Picture 224" descr="MSLP_crossline_2lines_ws_20120806_0000.png"/>
            <p:cNvPicPr>
              <a:picLocks/>
            </p:cNvPicPr>
            <p:nvPr/>
          </p:nvPicPr>
          <p:blipFill rotWithShape="1">
            <a:blip r:embed="rId29">
              <a:extLst>
                <a:ext uri="{28A0092B-C50C-407E-A947-70E740481C1C}">
                  <a14:useLocalDpi xmlns:a14="http://schemas.microsoft.com/office/drawing/2010/main" val="0"/>
                </a:ext>
              </a:extLst>
            </a:blip>
            <a:srcRect l="297" t="96660" r="305" b="909"/>
            <a:stretch/>
          </p:blipFill>
          <p:spPr>
            <a:xfrm>
              <a:off x="30632369" y="28676601"/>
              <a:ext cx="9616142" cy="320040"/>
            </a:xfrm>
            <a:prstGeom prst="rect">
              <a:avLst/>
            </a:prstGeom>
          </p:spPr>
        </p:pic>
        <p:sp>
          <p:nvSpPr>
            <p:cNvPr id="227" name="TextBox 226"/>
            <p:cNvSpPr txBox="1"/>
            <p:nvPr/>
          </p:nvSpPr>
          <p:spPr>
            <a:xfrm>
              <a:off x="32618882" y="28996640"/>
              <a:ext cx="300556" cy="246221"/>
            </a:xfrm>
            <a:prstGeom prst="rect">
              <a:avLst/>
            </a:prstGeom>
            <a:noFill/>
          </p:spPr>
          <p:txBody>
            <a:bodyPr wrap="square" lIns="0" tIns="0" rIns="0" bIns="0" rtlCol="0">
              <a:spAutoFit/>
            </a:bodyPr>
            <a:lstStyle/>
            <a:p>
              <a:pPr algn="ctr"/>
              <a:r>
                <a:rPr lang="en-US" sz="1600" dirty="0" smtClean="0">
                  <a:latin typeface="Arial"/>
                  <a:cs typeface="Arial"/>
                </a:rPr>
                <a:t>40</a:t>
              </a:r>
              <a:endParaRPr lang="en-US" sz="1400" dirty="0">
                <a:latin typeface="Arial"/>
                <a:cs typeface="Arial"/>
              </a:endParaRPr>
            </a:p>
          </p:txBody>
        </p:sp>
        <p:sp>
          <p:nvSpPr>
            <p:cNvPr id="228" name="TextBox 227"/>
            <p:cNvSpPr txBox="1"/>
            <p:nvPr/>
          </p:nvSpPr>
          <p:spPr>
            <a:xfrm>
              <a:off x="33699715" y="28996640"/>
              <a:ext cx="300556" cy="246221"/>
            </a:xfrm>
            <a:prstGeom prst="rect">
              <a:avLst/>
            </a:prstGeom>
            <a:noFill/>
          </p:spPr>
          <p:txBody>
            <a:bodyPr wrap="square" lIns="0" tIns="0" rIns="0" bIns="0" rtlCol="0">
              <a:spAutoFit/>
            </a:bodyPr>
            <a:lstStyle/>
            <a:p>
              <a:pPr algn="ctr"/>
              <a:r>
                <a:rPr lang="en-US" sz="1600" dirty="0">
                  <a:latin typeface="Arial"/>
                  <a:cs typeface="Arial"/>
                </a:rPr>
                <a:t>5</a:t>
              </a:r>
              <a:r>
                <a:rPr lang="en-US" sz="1600" dirty="0" smtClean="0">
                  <a:latin typeface="Arial"/>
                  <a:cs typeface="Arial"/>
                </a:rPr>
                <a:t>0</a:t>
              </a:r>
              <a:endParaRPr lang="en-US" sz="1200" dirty="0">
                <a:latin typeface="Arial"/>
                <a:cs typeface="Arial"/>
              </a:endParaRPr>
            </a:p>
          </p:txBody>
        </p:sp>
        <p:sp>
          <p:nvSpPr>
            <p:cNvPr id="229" name="TextBox 228"/>
            <p:cNvSpPr txBox="1"/>
            <p:nvPr/>
          </p:nvSpPr>
          <p:spPr>
            <a:xfrm>
              <a:off x="34750777" y="28996640"/>
              <a:ext cx="300556"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200" dirty="0">
                <a:latin typeface="Arial"/>
                <a:cs typeface="Arial"/>
              </a:endParaRPr>
            </a:p>
          </p:txBody>
        </p:sp>
        <p:sp>
          <p:nvSpPr>
            <p:cNvPr id="230" name="TextBox 229"/>
            <p:cNvSpPr txBox="1"/>
            <p:nvPr/>
          </p:nvSpPr>
          <p:spPr>
            <a:xfrm>
              <a:off x="35815456" y="28996640"/>
              <a:ext cx="300556" cy="246221"/>
            </a:xfrm>
            <a:prstGeom prst="rect">
              <a:avLst/>
            </a:prstGeom>
            <a:noFill/>
          </p:spPr>
          <p:txBody>
            <a:bodyPr wrap="square" lIns="0" tIns="0" rIns="0" bIns="0" rtlCol="0">
              <a:spAutoFit/>
            </a:bodyPr>
            <a:lstStyle/>
            <a:p>
              <a:pPr algn="ctr"/>
              <a:r>
                <a:rPr lang="en-US" sz="1600" dirty="0">
                  <a:latin typeface="Arial"/>
                  <a:cs typeface="Arial"/>
                </a:rPr>
                <a:t>7</a:t>
              </a:r>
              <a:r>
                <a:rPr lang="en-US" sz="1600" dirty="0" smtClean="0">
                  <a:latin typeface="Arial"/>
                  <a:cs typeface="Arial"/>
                </a:rPr>
                <a:t>0</a:t>
              </a:r>
              <a:endParaRPr lang="en-US" sz="1200" dirty="0">
                <a:latin typeface="Arial"/>
                <a:cs typeface="Arial"/>
              </a:endParaRPr>
            </a:p>
          </p:txBody>
        </p:sp>
        <p:sp>
          <p:nvSpPr>
            <p:cNvPr id="231" name="TextBox 230"/>
            <p:cNvSpPr txBox="1"/>
            <p:nvPr/>
          </p:nvSpPr>
          <p:spPr>
            <a:xfrm>
              <a:off x="36890850" y="28997098"/>
              <a:ext cx="300556" cy="246221"/>
            </a:xfrm>
            <a:prstGeom prst="rect">
              <a:avLst/>
            </a:prstGeom>
            <a:noFill/>
          </p:spPr>
          <p:txBody>
            <a:bodyPr wrap="square" lIns="0" tIns="0" rIns="0" bIns="0" rtlCol="0">
              <a:spAutoFit/>
            </a:bodyPr>
            <a:lstStyle/>
            <a:p>
              <a:pPr algn="ctr"/>
              <a:r>
                <a:rPr lang="en-US" sz="1600" dirty="0" smtClean="0">
                  <a:latin typeface="Arial"/>
                  <a:cs typeface="Arial"/>
                </a:rPr>
                <a:t>80</a:t>
              </a:r>
              <a:endParaRPr lang="en-US" sz="1200" dirty="0">
                <a:latin typeface="Arial"/>
                <a:cs typeface="Arial"/>
              </a:endParaRPr>
            </a:p>
          </p:txBody>
        </p:sp>
        <p:sp>
          <p:nvSpPr>
            <p:cNvPr id="232" name="TextBox 231"/>
            <p:cNvSpPr txBox="1"/>
            <p:nvPr/>
          </p:nvSpPr>
          <p:spPr>
            <a:xfrm>
              <a:off x="37969825" y="28997098"/>
              <a:ext cx="300556" cy="246221"/>
            </a:xfrm>
            <a:prstGeom prst="rect">
              <a:avLst/>
            </a:prstGeom>
            <a:noFill/>
          </p:spPr>
          <p:txBody>
            <a:bodyPr wrap="square" lIns="0" tIns="0" rIns="0" bIns="0" rtlCol="0">
              <a:spAutoFit/>
            </a:bodyPr>
            <a:lstStyle/>
            <a:p>
              <a:pPr algn="ctr"/>
              <a:r>
                <a:rPr lang="en-US" sz="1600" dirty="0">
                  <a:latin typeface="Arial"/>
                  <a:cs typeface="Arial"/>
                </a:rPr>
                <a:t>9</a:t>
              </a:r>
              <a:r>
                <a:rPr lang="en-US" sz="1600" dirty="0" smtClean="0">
                  <a:latin typeface="Arial"/>
                  <a:cs typeface="Arial"/>
                </a:rPr>
                <a:t>0</a:t>
              </a:r>
              <a:endParaRPr lang="en-US" sz="1200" dirty="0">
                <a:latin typeface="Arial"/>
                <a:cs typeface="Arial"/>
              </a:endParaRPr>
            </a:p>
          </p:txBody>
        </p:sp>
        <p:sp>
          <p:nvSpPr>
            <p:cNvPr id="233" name="TextBox 232"/>
            <p:cNvSpPr txBox="1"/>
            <p:nvPr/>
          </p:nvSpPr>
          <p:spPr>
            <a:xfrm>
              <a:off x="38988064" y="28995264"/>
              <a:ext cx="369480" cy="246221"/>
            </a:xfrm>
            <a:prstGeom prst="rect">
              <a:avLst/>
            </a:prstGeom>
            <a:noFill/>
          </p:spPr>
          <p:txBody>
            <a:bodyPr wrap="square" lIns="0" tIns="0" rIns="0" bIns="0" rtlCol="0">
              <a:spAutoFit/>
            </a:bodyPr>
            <a:lstStyle/>
            <a:p>
              <a:pPr algn="ctr"/>
              <a:r>
                <a:rPr lang="en-US" sz="1600" dirty="0" smtClean="0">
                  <a:latin typeface="Arial"/>
                  <a:cs typeface="Arial"/>
                </a:rPr>
                <a:t>100</a:t>
              </a:r>
              <a:endParaRPr lang="en-US" sz="1200" dirty="0">
                <a:latin typeface="Arial"/>
                <a:cs typeface="Arial"/>
              </a:endParaRPr>
            </a:p>
          </p:txBody>
        </p:sp>
        <p:sp>
          <p:nvSpPr>
            <p:cNvPr id="234" name="TextBox 233"/>
            <p:cNvSpPr txBox="1"/>
            <p:nvPr/>
          </p:nvSpPr>
          <p:spPr>
            <a:xfrm>
              <a:off x="30697435" y="28365037"/>
              <a:ext cx="3707960" cy="307777"/>
            </a:xfrm>
            <a:prstGeom prst="rect">
              <a:avLst/>
            </a:prstGeom>
            <a:noFill/>
          </p:spPr>
          <p:txBody>
            <a:bodyPr wrap="square" lIns="0" tIns="0" rIns="0" bIns="0" rtlCol="0">
              <a:spAutoFit/>
            </a:bodyPr>
            <a:lstStyle/>
            <a:p>
              <a:r>
                <a:rPr lang="en-US" sz="2000" b="1" kern="1200" dirty="0" smtClean="0">
                  <a:latin typeface="Arial"/>
                  <a:cs typeface="Arial"/>
                </a:rPr>
                <a:t>300-hPa wind speed (m s</a:t>
              </a:r>
              <a:r>
                <a:rPr lang="en-US" sz="2000" b="1" kern="1200" baseline="30000" dirty="0" smtClean="0">
                  <a:latin typeface="Arial"/>
                  <a:cs typeface="Arial"/>
                </a:rPr>
                <a:t>−1</a:t>
              </a:r>
              <a:r>
                <a:rPr lang="en-US" sz="2000" b="1" kern="1200" dirty="0" smtClean="0">
                  <a:latin typeface="Arial"/>
                  <a:cs typeface="Arial"/>
                </a:rPr>
                <a:t>)</a:t>
              </a:r>
              <a:endParaRPr lang="en-US" sz="2000" b="1" kern="1200" dirty="0">
                <a:latin typeface="Arial"/>
                <a:cs typeface="Arial"/>
              </a:endParaRPr>
            </a:p>
          </p:txBody>
        </p:sp>
        <p:sp>
          <p:nvSpPr>
            <p:cNvPr id="274" name="TextBox 273"/>
            <p:cNvSpPr txBox="1"/>
            <p:nvPr/>
          </p:nvSpPr>
          <p:spPr>
            <a:xfrm>
              <a:off x="31561412" y="28996640"/>
              <a:ext cx="300556" cy="246221"/>
            </a:xfrm>
            <a:prstGeom prst="rect">
              <a:avLst/>
            </a:prstGeom>
            <a:noFill/>
          </p:spPr>
          <p:txBody>
            <a:bodyPr wrap="square" lIns="0" tIns="0" rIns="0" bIns="0" rtlCol="0">
              <a:spAutoFit/>
            </a:bodyPr>
            <a:lstStyle/>
            <a:p>
              <a:pPr algn="ctr"/>
              <a:r>
                <a:rPr lang="en-US" sz="1600" dirty="0">
                  <a:latin typeface="Arial"/>
                  <a:cs typeface="Arial"/>
                </a:rPr>
                <a:t>3</a:t>
              </a:r>
              <a:r>
                <a:rPr lang="en-US" sz="1600" dirty="0" smtClean="0">
                  <a:latin typeface="Arial"/>
                  <a:cs typeface="Arial"/>
                </a:rPr>
                <a:t>0</a:t>
              </a:r>
              <a:endParaRPr lang="en-US" sz="1200" dirty="0">
                <a:latin typeface="Arial"/>
                <a:cs typeface="Arial"/>
              </a:endParaRPr>
            </a:p>
          </p:txBody>
        </p:sp>
      </p:grpSp>
      <p:grpSp>
        <p:nvGrpSpPr>
          <p:cNvPr id="19" name="Group 18"/>
          <p:cNvGrpSpPr/>
          <p:nvPr/>
        </p:nvGrpSpPr>
        <p:grpSpPr>
          <a:xfrm>
            <a:off x="30613363" y="29647562"/>
            <a:ext cx="10131724" cy="883898"/>
            <a:chOff x="30613363" y="29306326"/>
            <a:chExt cx="10131724" cy="883898"/>
          </a:xfrm>
        </p:grpSpPr>
        <p:pic>
          <p:nvPicPr>
            <p:cNvPr id="14" name="Picture 13" descr="IVT_Russia_68.png"/>
            <p:cNvPicPr>
              <a:picLocks/>
            </p:cNvPicPr>
            <p:nvPr/>
          </p:nvPicPr>
          <p:blipFill rotWithShape="1">
            <a:blip r:embed="rId30">
              <a:extLst>
                <a:ext uri="{28A0092B-C50C-407E-A947-70E740481C1C}">
                  <a14:useLocalDpi xmlns:a14="http://schemas.microsoft.com/office/drawing/2010/main" val="0"/>
                </a:ext>
              </a:extLst>
            </a:blip>
            <a:srcRect l="407" t="95446" r="405" b="2295"/>
            <a:stretch/>
          </p:blipFill>
          <p:spPr>
            <a:xfrm>
              <a:off x="30613363" y="29623963"/>
              <a:ext cx="10131724" cy="320040"/>
            </a:xfrm>
            <a:prstGeom prst="rect">
              <a:avLst/>
            </a:prstGeom>
          </p:spPr>
        </p:pic>
        <p:sp>
          <p:nvSpPr>
            <p:cNvPr id="246" name="TextBox 245"/>
            <p:cNvSpPr txBox="1"/>
            <p:nvPr/>
          </p:nvSpPr>
          <p:spPr>
            <a:xfrm>
              <a:off x="30642917" y="29306326"/>
              <a:ext cx="6504383" cy="307777"/>
            </a:xfrm>
            <a:prstGeom prst="rect">
              <a:avLst/>
            </a:prstGeom>
            <a:noFill/>
          </p:spPr>
          <p:txBody>
            <a:bodyPr wrap="square" lIns="0" tIns="0" rIns="0" bIns="0" rtlCol="0">
              <a:spAutoFit/>
            </a:bodyPr>
            <a:lstStyle/>
            <a:p>
              <a:r>
                <a:rPr lang="en-US" sz="2000" b="1" kern="1200" dirty="0" smtClean="0">
                  <a:latin typeface="Arial"/>
                  <a:cs typeface="Arial"/>
                </a:rPr>
                <a:t>Integrated vapor </a:t>
              </a:r>
              <a:r>
                <a:rPr lang="en-US" sz="2000" b="1" dirty="0">
                  <a:latin typeface="Arial"/>
                  <a:cs typeface="Arial"/>
                </a:rPr>
                <a:t>t</a:t>
              </a:r>
              <a:r>
                <a:rPr lang="en-US" sz="2000" b="1" kern="1200" dirty="0" smtClean="0">
                  <a:latin typeface="Arial"/>
                  <a:cs typeface="Arial"/>
                </a:rPr>
                <a:t>ransport (IVT) (kg m</a:t>
              </a:r>
              <a:r>
                <a:rPr lang="en-US" sz="2000" b="1" baseline="30000" dirty="0">
                  <a:latin typeface="Arial"/>
                  <a:cs typeface="Arial"/>
                </a:rPr>
                <a:t>−1</a:t>
              </a:r>
              <a:r>
                <a:rPr lang="en-US" sz="2000" b="1" kern="1200" dirty="0" smtClean="0">
                  <a:latin typeface="Arial"/>
                  <a:cs typeface="Arial"/>
                </a:rPr>
                <a:t> </a:t>
              </a:r>
              <a:r>
                <a:rPr lang="en-US" sz="2000" b="1" kern="1200" dirty="0" smtClean="0">
                  <a:latin typeface="Arial"/>
                  <a:cs typeface="Arial"/>
                </a:rPr>
                <a:t>s</a:t>
              </a:r>
              <a:r>
                <a:rPr lang="en-US" sz="2000" b="1" kern="1200" baseline="30000" dirty="0" smtClean="0">
                  <a:latin typeface="Arial"/>
                  <a:cs typeface="Arial"/>
                </a:rPr>
                <a:t>−1</a:t>
              </a:r>
              <a:r>
                <a:rPr lang="en-US" sz="2000" b="1" kern="1200" dirty="0" smtClean="0">
                  <a:latin typeface="Arial"/>
                  <a:cs typeface="Arial"/>
                </a:rPr>
                <a:t>)</a:t>
              </a:r>
              <a:endParaRPr lang="en-US" sz="2000" b="1" kern="1200" dirty="0">
                <a:latin typeface="Arial"/>
                <a:cs typeface="Arial"/>
              </a:endParaRPr>
            </a:p>
          </p:txBody>
        </p:sp>
        <p:sp>
          <p:nvSpPr>
            <p:cNvPr id="275" name="TextBox 274"/>
            <p:cNvSpPr txBox="1"/>
            <p:nvPr/>
          </p:nvSpPr>
          <p:spPr>
            <a:xfrm>
              <a:off x="31171203" y="29940959"/>
              <a:ext cx="608549" cy="246221"/>
            </a:xfrm>
            <a:prstGeom prst="rect">
              <a:avLst/>
            </a:prstGeom>
            <a:noFill/>
          </p:spPr>
          <p:txBody>
            <a:bodyPr wrap="square" lIns="0" tIns="0" rIns="0" bIns="0" rtlCol="0">
              <a:spAutoFit/>
            </a:bodyPr>
            <a:lstStyle/>
            <a:p>
              <a:pPr algn="ctr"/>
              <a:r>
                <a:rPr lang="en-US" sz="1600" dirty="0" smtClean="0">
                  <a:latin typeface="Arial"/>
                  <a:cs typeface="Arial"/>
                </a:rPr>
                <a:t>200</a:t>
              </a:r>
              <a:endParaRPr lang="en-US" sz="1200" dirty="0">
                <a:latin typeface="Arial"/>
                <a:cs typeface="Arial"/>
              </a:endParaRPr>
            </a:p>
          </p:txBody>
        </p:sp>
        <p:sp>
          <p:nvSpPr>
            <p:cNvPr id="276" name="TextBox 275"/>
            <p:cNvSpPr txBox="1"/>
            <p:nvPr/>
          </p:nvSpPr>
          <p:spPr>
            <a:xfrm>
              <a:off x="32006851" y="29944003"/>
              <a:ext cx="608549" cy="246221"/>
            </a:xfrm>
            <a:prstGeom prst="rect">
              <a:avLst/>
            </a:prstGeom>
            <a:noFill/>
          </p:spPr>
          <p:txBody>
            <a:bodyPr wrap="square" lIns="0" tIns="0" rIns="0" bIns="0" rtlCol="0">
              <a:spAutoFit/>
            </a:bodyPr>
            <a:lstStyle/>
            <a:p>
              <a:pPr algn="ctr"/>
              <a:r>
                <a:rPr lang="en-US" sz="1600" dirty="0">
                  <a:latin typeface="Arial"/>
                  <a:cs typeface="Arial"/>
                </a:rPr>
                <a:t>3</a:t>
              </a:r>
              <a:r>
                <a:rPr lang="en-US" sz="1600" dirty="0" smtClean="0">
                  <a:latin typeface="Arial"/>
                  <a:cs typeface="Arial"/>
                </a:rPr>
                <a:t>00</a:t>
              </a:r>
              <a:endParaRPr lang="en-US" sz="1200" dirty="0">
                <a:latin typeface="Arial"/>
                <a:cs typeface="Arial"/>
              </a:endParaRPr>
            </a:p>
          </p:txBody>
        </p:sp>
        <p:sp>
          <p:nvSpPr>
            <p:cNvPr id="277" name="TextBox 276"/>
            <p:cNvSpPr txBox="1"/>
            <p:nvPr/>
          </p:nvSpPr>
          <p:spPr>
            <a:xfrm>
              <a:off x="32849417" y="29939320"/>
              <a:ext cx="608549" cy="246221"/>
            </a:xfrm>
            <a:prstGeom prst="rect">
              <a:avLst/>
            </a:prstGeom>
            <a:noFill/>
          </p:spPr>
          <p:txBody>
            <a:bodyPr wrap="square" lIns="0" tIns="0" rIns="0" bIns="0" rtlCol="0">
              <a:spAutoFit/>
            </a:bodyPr>
            <a:lstStyle/>
            <a:p>
              <a:pPr algn="ctr"/>
              <a:r>
                <a:rPr lang="en-US" sz="1600" dirty="0" smtClean="0">
                  <a:latin typeface="Arial"/>
                  <a:cs typeface="Arial"/>
                </a:rPr>
                <a:t>400</a:t>
              </a:r>
              <a:endParaRPr lang="en-US" sz="1200" dirty="0">
                <a:latin typeface="Arial"/>
                <a:cs typeface="Arial"/>
              </a:endParaRPr>
            </a:p>
          </p:txBody>
        </p:sp>
        <p:sp>
          <p:nvSpPr>
            <p:cNvPr id="278" name="TextBox 277"/>
            <p:cNvSpPr txBox="1"/>
            <p:nvPr/>
          </p:nvSpPr>
          <p:spPr>
            <a:xfrm>
              <a:off x="33692547" y="29939320"/>
              <a:ext cx="608549" cy="246221"/>
            </a:xfrm>
            <a:prstGeom prst="rect">
              <a:avLst/>
            </a:prstGeom>
            <a:noFill/>
          </p:spPr>
          <p:txBody>
            <a:bodyPr wrap="square" lIns="0" tIns="0" rIns="0" bIns="0" rtlCol="0">
              <a:spAutoFit/>
            </a:bodyPr>
            <a:lstStyle/>
            <a:p>
              <a:pPr algn="ctr"/>
              <a:r>
                <a:rPr lang="en-US" sz="1600" dirty="0">
                  <a:latin typeface="Arial"/>
                  <a:cs typeface="Arial"/>
                </a:rPr>
                <a:t>5</a:t>
              </a:r>
              <a:r>
                <a:rPr lang="en-US" sz="1600" dirty="0" smtClean="0">
                  <a:latin typeface="Arial"/>
                  <a:cs typeface="Arial"/>
                </a:rPr>
                <a:t>00</a:t>
              </a:r>
              <a:endParaRPr lang="en-US" sz="1200" dirty="0">
                <a:latin typeface="Arial"/>
                <a:cs typeface="Arial"/>
              </a:endParaRPr>
            </a:p>
          </p:txBody>
        </p:sp>
        <p:sp>
          <p:nvSpPr>
            <p:cNvPr id="279" name="TextBox 278"/>
            <p:cNvSpPr txBox="1"/>
            <p:nvPr/>
          </p:nvSpPr>
          <p:spPr>
            <a:xfrm>
              <a:off x="34524931" y="29939320"/>
              <a:ext cx="608549" cy="246221"/>
            </a:xfrm>
            <a:prstGeom prst="rect">
              <a:avLst/>
            </a:prstGeom>
            <a:noFill/>
          </p:spPr>
          <p:txBody>
            <a:bodyPr wrap="square" lIns="0" tIns="0" rIns="0" bIns="0" rtlCol="0">
              <a:spAutoFit/>
            </a:bodyPr>
            <a:lstStyle/>
            <a:p>
              <a:pPr algn="ctr"/>
              <a:r>
                <a:rPr lang="en-US" sz="1600" dirty="0" smtClean="0">
                  <a:latin typeface="Arial"/>
                  <a:cs typeface="Arial"/>
                </a:rPr>
                <a:t>600</a:t>
              </a:r>
              <a:endParaRPr lang="en-US" sz="1200" dirty="0">
                <a:latin typeface="Arial"/>
                <a:cs typeface="Arial"/>
              </a:endParaRPr>
            </a:p>
          </p:txBody>
        </p:sp>
        <p:sp>
          <p:nvSpPr>
            <p:cNvPr id="280" name="TextBox 279"/>
            <p:cNvSpPr txBox="1"/>
            <p:nvPr/>
          </p:nvSpPr>
          <p:spPr>
            <a:xfrm>
              <a:off x="35371269" y="29939320"/>
              <a:ext cx="608549" cy="246221"/>
            </a:xfrm>
            <a:prstGeom prst="rect">
              <a:avLst/>
            </a:prstGeom>
            <a:noFill/>
          </p:spPr>
          <p:txBody>
            <a:bodyPr wrap="square" lIns="0" tIns="0" rIns="0" bIns="0" rtlCol="0">
              <a:spAutoFit/>
            </a:bodyPr>
            <a:lstStyle/>
            <a:p>
              <a:pPr algn="ctr"/>
              <a:r>
                <a:rPr lang="en-US" sz="1600" dirty="0">
                  <a:latin typeface="Arial"/>
                  <a:cs typeface="Arial"/>
                </a:rPr>
                <a:t>7</a:t>
              </a:r>
              <a:r>
                <a:rPr lang="en-US" sz="1600" dirty="0" smtClean="0">
                  <a:latin typeface="Arial"/>
                  <a:cs typeface="Arial"/>
                </a:rPr>
                <a:t>00</a:t>
              </a:r>
              <a:endParaRPr lang="en-US" sz="1200" dirty="0">
                <a:latin typeface="Arial"/>
                <a:cs typeface="Arial"/>
              </a:endParaRPr>
            </a:p>
          </p:txBody>
        </p:sp>
        <p:sp>
          <p:nvSpPr>
            <p:cNvPr id="281" name="TextBox 280"/>
            <p:cNvSpPr txBox="1"/>
            <p:nvPr/>
          </p:nvSpPr>
          <p:spPr>
            <a:xfrm>
              <a:off x="36218141" y="29940959"/>
              <a:ext cx="608549" cy="246221"/>
            </a:xfrm>
            <a:prstGeom prst="rect">
              <a:avLst/>
            </a:prstGeom>
            <a:noFill/>
          </p:spPr>
          <p:txBody>
            <a:bodyPr wrap="square" lIns="0" tIns="0" rIns="0" bIns="0" rtlCol="0">
              <a:spAutoFit/>
            </a:bodyPr>
            <a:lstStyle/>
            <a:p>
              <a:pPr algn="ctr"/>
              <a:r>
                <a:rPr lang="en-US" sz="1600" dirty="0" smtClean="0">
                  <a:latin typeface="Arial"/>
                  <a:cs typeface="Arial"/>
                </a:rPr>
                <a:t>800</a:t>
              </a:r>
              <a:endParaRPr lang="en-US" sz="1200" dirty="0">
                <a:latin typeface="Arial"/>
                <a:cs typeface="Arial"/>
              </a:endParaRPr>
            </a:p>
          </p:txBody>
        </p:sp>
        <p:sp>
          <p:nvSpPr>
            <p:cNvPr id="282" name="TextBox 281"/>
            <p:cNvSpPr txBox="1"/>
            <p:nvPr/>
          </p:nvSpPr>
          <p:spPr>
            <a:xfrm>
              <a:off x="37053800" y="29939320"/>
              <a:ext cx="608549" cy="246221"/>
            </a:xfrm>
            <a:prstGeom prst="rect">
              <a:avLst/>
            </a:prstGeom>
            <a:noFill/>
          </p:spPr>
          <p:txBody>
            <a:bodyPr wrap="square" lIns="0" tIns="0" rIns="0" bIns="0" rtlCol="0">
              <a:spAutoFit/>
            </a:bodyPr>
            <a:lstStyle/>
            <a:p>
              <a:pPr algn="ctr"/>
              <a:r>
                <a:rPr lang="en-US" sz="1600" dirty="0" smtClean="0">
                  <a:latin typeface="Arial"/>
                  <a:cs typeface="Arial"/>
                </a:rPr>
                <a:t>1000</a:t>
              </a:r>
              <a:endParaRPr lang="en-US" sz="1200" dirty="0">
                <a:latin typeface="Arial"/>
                <a:cs typeface="Arial"/>
              </a:endParaRPr>
            </a:p>
          </p:txBody>
        </p:sp>
        <p:sp>
          <p:nvSpPr>
            <p:cNvPr id="283" name="TextBox 282"/>
            <p:cNvSpPr txBox="1"/>
            <p:nvPr/>
          </p:nvSpPr>
          <p:spPr>
            <a:xfrm>
              <a:off x="37907657" y="29939320"/>
              <a:ext cx="608549" cy="246221"/>
            </a:xfrm>
            <a:prstGeom prst="rect">
              <a:avLst/>
            </a:prstGeom>
            <a:noFill/>
          </p:spPr>
          <p:txBody>
            <a:bodyPr wrap="square" lIns="0" tIns="0" rIns="0" bIns="0" rtlCol="0">
              <a:spAutoFit/>
            </a:bodyPr>
            <a:lstStyle/>
            <a:p>
              <a:pPr algn="ctr"/>
              <a:r>
                <a:rPr lang="en-US" sz="1600" dirty="0" smtClean="0">
                  <a:latin typeface="Arial"/>
                  <a:cs typeface="Arial"/>
                </a:rPr>
                <a:t>1200</a:t>
              </a:r>
              <a:endParaRPr lang="en-US" sz="1200" dirty="0">
                <a:latin typeface="Arial"/>
                <a:cs typeface="Arial"/>
              </a:endParaRPr>
            </a:p>
          </p:txBody>
        </p:sp>
        <p:sp>
          <p:nvSpPr>
            <p:cNvPr id="284" name="TextBox 283"/>
            <p:cNvSpPr txBox="1"/>
            <p:nvPr/>
          </p:nvSpPr>
          <p:spPr>
            <a:xfrm>
              <a:off x="38743316" y="29940959"/>
              <a:ext cx="608549" cy="246221"/>
            </a:xfrm>
            <a:prstGeom prst="rect">
              <a:avLst/>
            </a:prstGeom>
            <a:noFill/>
          </p:spPr>
          <p:txBody>
            <a:bodyPr wrap="square" lIns="0" tIns="0" rIns="0" bIns="0" rtlCol="0">
              <a:spAutoFit/>
            </a:bodyPr>
            <a:lstStyle/>
            <a:p>
              <a:pPr algn="ctr"/>
              <a:r>
                <a:rPr lang="en-US" sz="1600" dirty="0" smtClean="0">
                  <a:latin typeface="Arial"/>
                  <a:cs typeface="Arial"/>
                </a:rPr>
                <a:t>1400</a:t>
              </a:r>
              <a:endParaRPr lang="en-US" sz="1200" dirty="0">
                <a:latin typeface="Arial"/>
                <a:cs typeface="Arial"/>
              </a:endParaRPr>
            </a:p>
          </p:txBody>
        </p:sp>
        <p:sp>
          <p:nvSpPr>
            <p:cNvPr id="285" name="TextBox 284"/>
            <p:cNvSpPr txBox="1"/>
            <p:nvPr/>
          </p:nvSpPr>
          <p:spPr>
            <a:xfrm>
              <a:off x="39583401" y="29944003"/>
              <a:ext cx="608549" cy="246221"/>
            </a:xfrm>
            <a:prstGeom prst="rect">
              <a:avLst/>
            </a:prstGeom>
            <a:noFill/>
          </p:spPr>
          <p:txBody>
            <a:bodyPr wrap="square" lIns="0" tIns="0" rIns="0" bIns="0" rtlCol="0">
              <a:spAutoFit/>
            </a:bodyPr>
            <a:lstStyle/>
            <a:p>
              <a:pPr algn="ctr"/>
              <a:r>
                <a:rPr lang="en-US" sz="1600" dirty="0" smtClean="0">
                  <a:latin typeface="Arial"/>
                  <a:cs typeface="Arial"/>
                </a:rPr>
                <a:t>1600</a:t>
              </a:r>
              <a:endParaRPr lang="en-US" sz="1200" dirty="0">
                <a:latin typeface="Arial"/>
                <a:cs typeface="Arial"/>
              </a:endParaRPr>
            </a:p>
          </p:txBody>
        </p:sp>
      </p:grpSp>
      <p:grpSp>
        <p:nvGrpSpPr>
          <p:cNvPr id="20" name="Group 19"/>
          <p:cNvGrpSpPr/>
          <p:nvPr/>
        </p:nvGrpSpPr>
        <p:grpSpPr>
          <a:xfrm>
            <a:off x="41578141" y="29641266"/>
            <a:ext cx="7236285" cy="890194"/>
            <a:chOff x="41578141" y="29300030"/>
            <a:chExt cx="7236285" cy="890194"/>
          </a:xfrm>
        </p:grpSpPr>
        <p:pic>
          <p:nvPicPr>
            <p:cNvPr id="16" name="Picture 15" descr="925_aa_theta_grad_100km_65.png"/>
            <p:cNvPicPr>
              <a:picLocks/>
            </p:cNvPicPr>
            <p:nvPr/>
          </p:nvPicPr>
          <p:blipFill rotWithShape="1">
            <a:blip r:embed="rId31">
              <a:extLst>
                <a:ext uri="{28A0092B-C50C-407E-A947-70E740481C1C}">
                  <a14:useLocalDpi xmlns:a14="http://schemas.microsoft.com/office/drawing/2010/main" val="0"/>
                </a:ext>
              </a:extLst>
            </a:blip>
            <a:srcRect l="472" t="95487" r="448" b="2275"/>
            <a:stretch/>
          </p:blipFill>
          <p:spPr>
            <a:xfrm>
              <a:off x="41578141" y="29614103"/>
              <a:ext cx="7208063" cy="329900"/>
            </a:xfrm>
            <a:prstGeom prst="rect">
              <a:avLst/>
            </a:prstGeom>
          </p:spPr>
        </p:pic>
        <p:sp>
          <p:nvSpPr>
            <p:cNvPr id="247" name="TextBox 246"/>
            <p:cNvSpPr txBox="1"/>
            <p:nvPr/>
          </p:nvSpPr>
          <p:spPr>
            <a:xfrm>
              <a:off x="41595780" y="29300030"/>
              <a:ext cx="7218646" cy="307777"/>
            </a:xfrm>
            <a:prstGeom prst="rect">
              <a:avLst/>
            </a:prstGeom>
            <a:noFill/>
          </p:spPr>
          <p:txBody>
            <a:bodyPr wrap="square" lIns="0" tIns="0" rIns="0" bIns="0" rtlCol="0">
              <a:spAutoFit/>
            </a:bodyPr>
            <a:lstStyle/>
            <a:p>
              <a:r>
                <a:rPr lang="en-US" sz="2000" b="1" kern="1200" dirty="0" smtClean="0">
                  <a:latin typeface="Arial"/>
                  <a:cs typeface="Arial"/>
                </a:rPr>
                <a:t>925-hPa area-averaged (100 km) |θ gradient| [K (100 km)</a:t>
              </a:r>
              <a:r>
                <a:rPr lang="en-US" sz="2000" b="1" kern="1200" baseline="30000" dirty="0" smtClean="0">
                  <a:latin typeface="Arial"/>
                  <a:cs typeface="Arial"/>
                </a:rPr>
                <a:t>−1</a:t>
              </a:r>
              <a:r>
                <a:rPr lang="en-US" sz="2000" b="1" dirty="0" smtClean="0">
                  <a:latin typeface="Arial"/>
                  <a:cs typeface="Arial"/>
                </a:rPr>
                <a:t>]</a:t>
              </a:r>
              <a:endParaRPr lang="en-US" sz="2000" b="1" kern="1200" dirty="0">
                <a:latin typeface="Arial"/>
                <a:cs typeface="Arial"/>
              </a:endParaRPr>
            </a:p>
          </p:txBody>
        </p:sp>
        <p:sp>
          <p:nvSpPr>
            <p:cNvPr id="286" name="TextBox 285"/>
            <p:cNvSpPr txBox="1"/>
            <p:nvPr/>
          </p:nvSpPr>
          <p:spPr>
            <a:xfrm>
              <a:off x="42458796" y="29939320"/>
              <a:ext cx="300556" cy="246221"/>
            </a:xfrm>
            <a:prstGeom prst="rect">
              <a:avLst/>
            </a:prstGeom>
            <a:noFill/>
          </p:spPr>
          <p:txBody>
            <a:bodyPr wrap="square" lIns="0" tIns="0" rIns="0" bIns="0" rtlCol="0">
              <a:spAutoFit/>
            </a:bodyPr>
            <a:lstStyle/>
            <a:p>
              <a:pPr algn="ctr"/>
              <a:r>
                <a:rPr lang="en-US" sz="1600" dirty="0" smtClean="0">
                  <a:latin typeface="Arial"/>
                  <a:cs typeface="Arial"/>
                </a:rPr>
                <a:t>3</a:t>
              </a:r>
              <a:endParaRPr lang="en-US" sz="1400" dirty="0">
                <a:latin typeface="Arial"/>
                <a:cs typeface="Arial"/>
              </a:endParaRPr>
            </a:p>
          </p:txBody>
        </p:sp>
        <p:sp>
          <p:nvSpPr>
            <p:cNvPr id="287" name="TextBox 286"/>
            <p:cNvSpPr txBox="1"/>
            <p:nvPr/>
          </p:nvSpPr>
          <p:spPr>
            <a:xfrm>
              <a:off x="43483589" y="29940959"/>
              <a:ext cx="300556" cy="246221"/>
            </a:xfrm>
            <a:prstGeom prst="rect">
              <a:avLst/>
            </a:prstGeom>
            <a:noFill/>
          </p:spPr>
          <p:txBody>
            <a:bodyPr wrap="square" lIns="0" tIns="0" rIns="0" bIns="0" rtlCol="0">
              <a:spAutoFit/>
            </a:bodyPr>
            <a:lstStyle/>
            <a:p>
              <a:pPr algn="ctr"/>
              <a:r>
                <a:rPr lang="en-US" sz="1600" dirty="0">
                  <a:latin typeface="Arial"/>
                  <a:cs typeface="Arial"/>
                </a:rPr>
                <a:t>4</a:t>
              </a:r>
              <a:endParaRPr lang="en-US" sz="1400" dirty="0">
                <a:latin typeface="Arial"/>
                <a:cs typeface="Arial"/>
              </a:endParaRPr>
            </a:p>
          </p:txBody>
        </p:sp>
        <p:sp>
          <p:nvSpPr>
            <p:cNvPr id="288" name="TextBox 287"/>
            <p:cNvSpPr txBox="1"/>
            <p:nvPr/>
          </p:nvSpPr>
          <p:spPr>
            <a:xfrm>
              <a:off x="44512336" y="29939320"/>
              <a:ext cx="300556" cy="246221"/>
            </a:xfrm>
            <a:prstGeom prst="rect">
              <a:avLst/>
            </a:prstGeom>
            <a:noFill/>
          </p:spPr>
          <p:txBody>
            <a:bodyPr wrap="square" lIns="0" tIns="0" rIns="0" bIns="0" rtlCol="0">
              <a:spAutoFit/>
            </a:bodyPr>
            <a:lstStyle/>
            <a:p>
              <a:pPr algn="ctr"/>
              <a:r>
                <a:rPr lang="en-US" sz="1600" dirty="0" smtClean="0">
                  <a:latin typeface="Arial"/>
                  <a:cs typeface="Arial"/>
                </a:rPr>
                <a:t>5</a:t>
              </a:r>
              <a:endParaRPr lang="en-US" sz="1400" dirty="0">
                <a:latin typeface="Arial"/>
                <a:cs typeface="Arial"/>
              </a:endParaRPr>
            </a:p>
          </p:txBody>
        </p:sp>
        <p:sp>
          <p:nvSpPr>
            <p:cNvPr id="289" name="TextBox 288"/>
            <p:cNvSpPr txBox="1"/>
            <p:nvPr/>
          </p:nvSpPr>
          <p:spPr>
            <a:xfrm>
              <a:off x="45544965" y="29939320"/>
              <a:ext cx="300556" cy="246221"/>
            </a:xfrm>
            <a:prstGeom prst="rect">
              <a:avLst/>
            </a:prstGeom>
            <a:noFill/>
          </p:spPr>
          <p:txBody>
            <a:bodyPr wrap="square" lIns="0" tIns="0" rIns="0" bIns="0" rtlCol="0">
              <a:spAutoFit/>
            </a:bodyPr>
            <a:lstStyle/>
            <a:p>
              <a:pPr algn="ctr"/>
              <a:r>
                <a:rPr lang="en-US" sz="1600" dirty="0">
                  <a:latin typeface="Arial"/>
                  <a:cs typeface="Arial"/>
                </a:rPr>
                <a:t>6</a:t>
              </a:r>
              <a:endParaRPr lang="en-US" sz="1400" dirty="0">
                <a:latin typeface="Arial"/>
                <a:cs typeface="Arial"/>
              </a:endParaRPr>
            </a:p>
          </p:txBody>
        </p:sp>
        <p:sp>
          <p:nvSpPr>
            <p:cNvPr id="290" name="TextBox 289"/>
            <p:cNvSpPr txBox="1"/>
            <p:nvPr/>
          </p:nvSpPr>
          <p:spPr>
            <a:xfrm>
              <a:off x="46571847" y="29940959"/>
              <a:ext cx="300556" cy="246221"/>
            </a:xfrm>
            <a:prstGeom prst="rect">
              <a:avLst/>
            </a:prstGeom>
            <a:noFill/>
          </p:spPr>
          <p:txBody>
            <a:bodyPr wrap="square" lIns="0" tIns="0" rIns="0" bIns="0" rtlCol="0">
              <a:spAutoFit/>
            </a:bodyPr>
            <a:lstStyle/>
            <a:p>
              <a:pPr algn="ctr"/>
              <a:r>
                <a:rPr lang="en-US" sz="1600" dirty="0" smtClean="0">
                  <a:latin typeface="Arial"/>
                  <a:cs typeface="Arial"/>
                </a:rPr>
                <a:t>7</a:t>
              </a:r>
              <a:endParaRPr lang="en-US" sz="1400" dirty="0">
                <a:latin typeface="Arial"/>
                <a:cs typeface="Arial"/>
              </a:endParaRPr>
            </a:p>
          </p:txBody>
        </p:sp>
        <p:sp>
          <p:nvSpPr>
            <p:cNvPr id="291" name="TextBox 290"/>
            <p:cNvSpPr txBox="1"/>
            <p:nvPr/>
          </p:nvSpPr>
          <p:spPr>
            <a:xfrm>
              <a:off x="47590833" y="29944003"/>
              <a:ext cx="300556" cy="246221"/>
            </a:xfrm>
            <a:prstGeom prst="rect">
              <a:avLst/>
            </a:prstGeom>
            <a:noFill/>
          </p:spPr>
          <p:txBody>
            <a:bodyPr wrap="square" lIns="0" tIns="0" rIns="0" bIns="0" rtlCol="0">
              <a:spAutoFit/>
            </a:bodyPr>
            <a:lstStyle/>
            <a:p>
              <a:pPr algn="ctr"/>
              <a:r>
                <a:rPr lang="en-US" sz="1600" dirty="0">
                  <a:latin typeface="Arial"/>
                  <a:cs typeface="Arial"/>
                </a:rPr>
                <a:t>8</a:t>
              </a:r>
              <a:endParaRPr lang="en-US" sz="1400" dirty="0">
                <a:latin typeface="Arial"/>
                <a:cs typeface="Arial"/>
              </a:endParaRPr>
            </a:p>
          </p:txBody>
        </p:sp>
      </p:grpSp>
      <p:sp>
        <p:nvSpPr>
          <p:cNvPr id="292" name="TextBox 291"/>
          <p:cNvSpPr txBox="1"/>
          <p:nvPr/>
        </p:nvSpPr>
        <p:spPr>
          <a:xfrm>
            <a:off x="30396499" y="30784723"/>
            <a:ext cx="18656421" cy="2092881"/>
          </a:xfrm>
          <a:prstGeom prst="rect">
            <a:avLst/>
          </a:prstGeom>
          <a:noFill/>
        </p:spPr>
        <p:txBody>
          <a:bodyPr wrap="square" rtlCol="0">
            <a:spAutoFit/>
          </a:bodyPr>
          <a:lstStyle/>
          <a:p>
            <a:pPr algn="just"/>
            <a:r>
              <a:rPr lang="en-US" sz="2000" b="1" dirty="0">
                <a:latin typeface="Arial"/>
                <a:cs typeface="Arial"/>
              </a:rPr>
              <a:t>Figure </a:t>
            </a:r>
            <a:r>
              <a:rPr lang="en-US" sz="2000" b="1" dirty="0">
                <a:latin typeface="Arial"/>
                <a:cs typeface="Arial"/>
              </a:rPr>
              <a:t>4</a:t>
            </a:r>
            <a:r>
              <a:rPr lang="en-US" sz="2000" dirty="0">
                <a:latin typeface="Arial"/>
                <a:cs typeface="Arial"/>
              </a:rPr>
              <a:t>. </a:t>
            </a:r>
            <a:r>
              <a:rPr lang="en-US" sz="2000" dirty="0" smtClean="0">
                <a:latin typeface="Arial"/>
                <a:cs typeface="Arial"/>
              </a:rPr>
              <a:t>(</a:t>
            </a:r>
            <a:r>
              <a:rPr lang="en-US" sz="2000" i="1" dirty="0" smtClean="0">
                <a:latin typeface="Arial"/>
                <a:cs typeface="Arial"/>
              </a:rPr>
              <a:t>first row</a:t>
            </a:r>
            <a:r>
              <a:rPr lang="en-US" sz="2000" dirty="0" smtClean="0">
                <a:latin typeface="Arial"/>
                <a:cs typeface="Arial"/>
              </a:rPr>
              <a:t>) </a:t>
            </a:r>
            <a:r>
              <a:rPr lang="en-US" sz="2000" dirty="0">
                <a:latin typeface="Arial"/>
                <a:cs typeface="Arial"/>
              </a:rPr>
              <a:t>DT (2-PVU surface) θ (K, shaded), wind speed (black, every 10 m s</a:t>
            </a:r>
            <a:r>
              <a:rPr lang="en-US" sz="2000" baseline="30000" dirty="0">
                <a:latin typeface="Arial"/>
                <a:cs typeface="Arial"/>
              </a:rPr>
              <a:t>−1</a:t>
            </a:r>
            <a:r>
              <a:rPr lang="en-US" sz="2000" dirty="0">
                <a:latin typeface="Arial"/>
                <a:cs typeface="Arial"/>
              </a:rPr>
              <a:t> starting at 30 m s</a:t>
            </a:r>
            <a:r>
              <a:rPr lang="en-US" sz="2000" baseline="30000" dirty="0">
                <a:latin typeface="Arial"/>
                <a:cs typeface="Arial"/>
              </a:rPr>
              <a:t>−1</a:t>
            </a:r>
            <a:r>
              <a:rPr lang="en-US" sz="2000" dirty="0">
                <a:latin typeface="Arial"/>
                <a:cs typeface="Arial"/>
              </a:rPr>
              <a:t>), and wind (m s</a:t>
            </a:r>
            <a:r>
              <a:rPr lang="en-US" sz="2000" baseline="30000" dirty="0">
                <a:latin typeface="Arial"/>
                <a:cs typeface="Arial"/>
              </a:rPr>
              <a:t>−1</a:t>
            </a:r>
            <a:r>
              <a:rPr lang="en-US" sz="2000" dirty="0">
                <a:latin typeface="Arial"/>
                <a:cs typeface="Arial"/>
              </a:rPr>
              <a:t>, flags and barbs)</a:t>
            </a:r>
            <a:r>
              <a:rPr lang="en-US" sz="2000" dirty="0" smtClean="0">
                <a:latin typeface="Arial"/>
                <a:cs typeface="Arial"/>
              </a:rPr>
              <a:t>;</a:t>
            </a:r>
          </a:p>
          <a:p>
            <a:pPr algn="just">
              <a:lnSpc>
                <a:spcPct val="50000"/>
              </a:lnSpc>
            </a:pPr>
            <a:endParaRPr lang="en-US" sz="2000" dirty="0">
              <a:latin typeface="Arial"/>
              <a:cs typeface="Arial"/>
            </a:endParaRPr>
          </a:p>
          <a:p>
            <a:pPr algn="just"/>
            <a:r>
              <a:rPr lang="en-US" sz="2000" dirty="0" smtClean="0">
                <a:latin typeface="Arial"/>
                <a:cs typeface="Arial"/>
              </a:rPr>
              <a:t>(</a:t>
            </a:r>
            <a:r>
              <a:rPr lang="en-US" sz="2000" i="1" dirty="0" smtClean="0">
                <a:latin typeface="Arial"/>
                <a:cs typeface="Arial"/>
              </a:rPr>
              <a:t>second row</a:t>
            </a:r>
            <a:r>
              <a:rPr lang="en-US" sz="2000" dirty="0" smtClean="0">
                <a:latin typeface="Arial"/>
                <a:cs typeface="Arial"/>
              </a:rPr>
              <a:t>) </a:t>
            </a:r>
            <a:r>
              <a:rPr lang="en-US" sz="2000" dirty="0">
                <a:latin typeface="Arial"/>
                <a:cs typeface="Arial"/>
              </a:rPr>
              <a:t>300-hPa wind speed (m s</a:t>
            </a:r>
            <a:r>
              <a:rPr lang="en-US" sz="2000" baseline="30000" dirty="0">
                <a:latin typeface="Arial"/>
                <a:cs typeface="Arial"/>
              </a:rPr>
              <a:t>−1</a:t>
            </a:r>
            <a:r>
              <a:rPr lang="en-US" sz="2000" dirty="0">
                <a:latin typeface="Arial"/>
                <a:cs typeface="Arial"/>
              </a:rPr>
              <a:t>, shaded), PW (mm, shaded), 1000–500-hPa thickness (dam, dashed red and blue), and SLP (hPa, black</a:t>
            </a:r>
            <a:r>
              <a:rPr lang="en-US" sz="2000" dirty="0" smtClean="0">
                <a:latin typeface="Arial"/>
                <a:cs typeface="Arial"/>
              </a:rPr>
              <a:t>);                     </a:t>
            </a:r>
          </a:p>
          <a:p>
            <a:pPr algn="just">
              <a:lnSpc>
                <a:spcPct val="50000"/>
              </a:lnSpc>
            </a:pPr>
            <a:endParaRPr lang="en-US" sz="2000" dirty="0">
              <a:latin typeface="Arial"/>
              <a:cs typeface="Arial"/>
            </a:endParaRPr>
          </a:p>
          <a:p>
            <a:pPr algn="just"/>
            <a:r>
              <a:rPr lang="en-US" sz="2000" dirty="0" smtClean="0">
                <a:latin typeface="Arial"/>
                <a:cs typeface="Arial"/>
              </a:rPr>
              <a:t>(</a:t>
            </a:r>
            <a:r>
              <a:rPr lang="en-US" sz="2000" i="1" dirty="0" smtClean="0">
                <a:latin typeface="Arial"/>
                <a:cs typeface="Arial"/>
              </a:rPr>
              <a:t>third row</a:t>
            </a:r>
            <a:r>
              <a:rPr lang="en-US" sz="2000" dirty="0" smtClean="0">
                <a:latin typeface="Arial"/>
                <a:cs typeface="Arial"/>
              </a:rPr>
              <a:t>) IVT ( kg m</a:t>
            </a:r>
            <a:r>
              <a:rPr lang="en-US" sz="2000" baseline="30000" dirty="0">
                <a:latin typeface="Arial"/>
                <a:cs typeface="Arial"/>
              </a:rPr>
              <a:t>−1</a:t>
            </a:r>
            <a:r>
              <a:rPr lang="en-US" sz="2000" dirty="0" smtClean="0">
                <a:latin typeface="Arial"/>
                <a:cs typeface="Arial"/>
              </a:rPr>
              <a:t> </a:t>
            </a:r>
            <a:r>
              <a:rPr lang="en-US" sz="2000" dirty="0">
                <a:latin typeface="Arial"/>
                <a:cs typeface="Arial"/>
              </a:rPr>
              <a:t>s</a:t>
            </a:r>
            <a:r>
              <a:rPr lang="en-US" sz="2000" baseline="30000" dirty="0">
                <a:latin typeface="Arial"/>
                <a:cs typeface="Arial"/>
              </a:rPr>
              <a:t>−1</a:t>
            </a:r>
            <a:r>
              <a:rPr lang="en-US" sz="2000" dirty="0">
                <a:latin typeface="Arial"/>
                <a:cs typeface="Arial"/>
              </a:rPr>
              <a:t>, </a:t>
            </a:r>
            <a:r>
              <a:rPr lang="en-US" sz="2000" dirty="0" smtClean="0">
                <a:latin typeface="Arial"/>
                <a:cs typeface="Arial"/>
              </a:rPr>
              <a:t>shaded </a:t>
            </a:r>
            <a:r>
              <a:rPr lang="en-US" sz="2000" dirty="0">
                <a:latin typeface="Arial"/>
                <a:cs typeface="Arial"/>
              </a:rPr>
              <a:t>and </a:t>
            </a:r>
            <a:r>
              <a:rPr lang="en-US" sz="2000" dirty="0" smtClean="0">
                <a:latin typeface="Arial"/>
                <a:cs typeface="Arial"/>
              </a:rPr>
              <a:t>vectors), and 700-hPa geopotential height (dam; black)</a:t>
            </a:r>
            <a:r>
              <a:rPr lang="en-US" sz="2000" dirty="0">
                <a:latin typeface="Arial"/>
                <a:cs typeface="Arial"/>
              </a:rPr>
              <a:t> </a:t>
            </a:r>
            <a:r>
              <a:rPr lang="en-US" sz="2000" dirty="0" smtClean="0">
                <a:latin typeface="Arial"/>
                <a:cs typeface="Arial"/>
              </a:rPr>
              <a:t>and wind (</a:t>
            </a:r>
            <a:r>
              <a:rPr lang="en-US" sz="2000" dirty="0">
                <a:latin typeface="Arial"/>
                <a:cs typeface="Arial"/>
              </a:rPr>
              <a:t>m s</a:t>
            </a:r>
            <a:r>
              <a:rPr lang="en-US" sz="2000" baseline="30000" dirty="0">
                <a:latin typeface="Arial"/>
                <a:cs typeface="Arial"/>
              </a:rPr>
              <a:t>−1</a:t>
            </a:r>
            <a:r>
              <a:rPr lang="en-US" sz="2000" dirty="0">
                <a:latin typeface="Arial"/>
                <a:cs typeface="Arial"/>
              </a:rPr>
              <a:t>, flags and barbs</a:t>
            </a:r>
            <a:r>
              <a:rPr lang="en-US" sz="2000" dirty="0" smtClean="0">
                <a:latin typeface="Arial"/>
                <a:cs typeface="Arial"/>
              </a:rPr>
              <a:t>);</a:t>
            </a:r>
          </a:p>
          <a:p>
            <a:pPr algn="just">
              <a:lnSpc>
                <a:spcPct val="50000"/>
              </a:lnSpc>
            </a:pPr>
            <a:endParaRPr lang="en-US" sz="2000" dirty="0" smtClean="0">
              <a:latin typeface="Arial"/>
              <a:cs typeface="Arial"/>
            </a:endParaRPr>
          </a:p>
          <a:p>
            <a:pPr algn="just"/>
            <a:r>
              <a:rPr lang="en-US" sz="2000" dirty="0" smtClean="0">
                <a:latin typeface="Arial"/>
                <a:cs typeface="Arial"/>
              </a:rPr>
              <a:t>(</a:t>
            </a:r>
            <a:r>
              <a:rPr lang="en-US" sz="2000" i="1" dirty="0" smtClean="0">
                <a:latin typeface="Arial"/>
                <a:cs typeface="Arial"/>
              </a:rPr>
              <a:t>fourth row</a:t>
            </a:r>
            <a:r>
              <a:rPr lang="en-US" sz="2000" dirty="0" smtClean="0">
                <a:latin typeface="Arial"/>
                <a:cs typeface="Arial"/>
              </a:rPr>
              <a:t>) 925-hPa area-averaged (100 km) |θ gradient| [K (100 km)</a:t>
            </a:r>
            <a:r>
              <a:rPr lang="en-US" sz="2000" baseline="30000" dirty="0">
                <a:latin typeface="Arial"/>
                <a:cs typeface="Arial"/>
              </a:rPr>
              <a:t> −</a:t>
            </a:r>
            <a:r>
              <a:rPr lang="en-US" sz="2000" baseline="30000" dirty="0" smtClean="0">
                <a:latin typeface="Arial"/>
                <a:cs typeface="Arial"/>
              </a:rPr>
              <a:t>1</a:t>
            </a:r>
            <a:r>
              <a:rPr lang="en-US" sz="2000" dirty="0" smtClean="0">
                <a:latin typeface="Arial"/>
                <a:cs typeface="Arial"/>
              </a:rPr>
              <a:t>, shaded ], θ (°C</a:t>
            </a:r>
            <a:r>
              <a:rPr lang="en-US" sz="2000" dirty="0">
                <a:latin typeface="Arial"/>
                <a:cs typeface="Arial"/>
              </a:rPr>
              <a:t>,</a:t>
            </a:r>
            <a:r>
              <a:rPr lang="en-US" sz="2000" dirty="0" smtClean="0">
                <a:latin typeface="Arial"/>
                <a:cs typeface="Arial"/>
              </a:rPr>
              <a:t> blue), </a:t>
            </a:r>
            <a:r>
              <a:rPr lang="en-US" sz="2000" dirty="0">
                <a:latin typeface="Arial"/>
                <a:cs typeface="Arial"/>
              </a:rPr>
              <a:t>geopotential height (dam; black</a:t>
            </a:r>
            <a:r>
              <a:rPr lang="en-US" sz="2000" dirty="0" smtClean="0">
                <a:latin typeface="Arial"/>
                <a:cs typeface="Arial"/>
              </a:rPr>
              <a:t>), </a:t>
            </a:r>
            <a:r>
              <a:rPr lang="en-US" sz="2000" dirty="0">
                <a:latin typeface="Arial"/>
                <a:cs typeface="Arial"/>
              </a:rPr>
              <a:t>and wind (m s</a:t>
            </a:r>
            <a:r>
              <a:rPr lang="en-US" sz="2000" baseline="30000" dirty="0">
                <a:latin typeface="Arial"/>
                <a:cs typeface="Arial"/>
              </a:rPr>
              <a:t>−1</a:t>
            </a:r>
            <a:r>
              <a:rPr lang="en-US" sz="2000" dirty="0">
                <a:latin typeface="Arial"/>
                <a:cs typeface="Arial"/>
              </a:rPr>
              <a:t>, flags and barbs)</a:t>
            </a:r>
            <a:endParaRPr lang="en-US" sz="2000" dirty="0" smtClean="0">
              <a:latin typeface="Arial"/>
              <a:cs typeface="Arial"/>
            </a:endParaRPr>
          </a:p>
          <a:p>
            <a:pPr algn="just"/>
            <a:endParaRPr lang="en-US" sz="2000" dirty="0">
              <a:latin typeface="Arial"/>
              <a:cs typeface="Arial"/>
            </a:endParaRPr>
          </a:p>
        </p:txBody>
      </p:sp>
      <p:pic>
        <p:nvPicPr>
          <p:cNvPr id="97" name="Picture 96" descr="slp_stndanom_22.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5510612" y="16709557"/>
            <a:ext cx="4430603" cy="3931920"/>
          </a:xfrm>
          <a:prstGeom prst="rect">
            <a:avLst/>
          </a:prstGeom>
          <a:ln w="9525">
            <a:solidFill>
              <a:schemeClr val="tx1"/>
            </a:solidFill>
          </a:ln>
        </p:spPr>
      </p:pic>
      <p:pic>
        <p:nvPicPr>
          <p:cNvPr id="98" name="Picture 97" descr="slp_stndanom_26.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9951441" y="16709557"/>
            <a:ext cx="4430602" cy="3931920"/>
          </a:xfrm>
          <a:prstGeom prst="rect">
            <a:avLst/>
          </a:prstGeom>
          <a:ln w="9525">
            <a:solidFill>
              <a:schemeClr val="tx1"/>
            </a:solidFill>
          </a:ln>
        </p:spPr>
      </p:pic>
      <p:pic>
        <p:nvPicPr>
          <p:cNvPr id="99" name="Picture 98" descr="slp_stndanom_30.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4395538" y="16709557"/>
            <a:ext cx="4430603" cy="3931920"/>
          </a:xfrm>
          <a:prstGeom prst="rect">
            <a:avLst/>
          </a:prstGeom>
          <a:ln w="9525">
            <a:solidFill>
              <a:schemeClr val="tx1"/>
            </a:solidFill>
          </a:ln>
        </p:spPr>
      </p:pic>
      <p:pic>
        <p:nvPicPr>
          <p:cNvPr id="100" name="Picture 99" descr="slp_stndanom_34.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510612" y="20649833"/>
            <a:ext cx="4430602" cy="3931920"/>
          </a:xfrm>
          <a:prstGeom prst="rect">
            <a:avLst/>
          </a:prstGeom>
          <a:ln w="9525">
            <a:solidFill>
              <a:schemeClr val="tx1"/>
            </a:solidFill>
          </a:ln>
        </p:spPr>
      </p:pic>
      <p:pic>
        <p:nvPicPr>
          <p:cNvPr id="102" name="Picture 101" descr="slp_stndanom_38.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9958056" y="20650711"/>
            <a:ext cx="4430602" cy="3931920"/>
          </a:xfrm>
          <a:prstGeom prst="rect">
            <a:avLst/>
          </a:prstGeom>
          <a:ln w="9525">
            <a:solidFill>
              <a:schemeClr val="tx1"/>
            </a:solidFill>
          </a:ln>
        </p:spPr>
      </p:pic>
      <p:pic>
        <p:nvPicPr>
          <p:cNvPr id="103" name="Picture 102" descr="slp_stndanom_42.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4395008" y="20652943"/>
            <a:ext cx="4430602" cy="3931920"/>
          </a:xfrm>
          <a:prstGeom prst="rect">
            <a:avLst/>
          </a:prstGeom>
          <a:ln w="9525">
            <a:solidFill>
              <a:schemeClr val="tx1"/>
            </a:solidFill>
          </a:ln>
        </p:spPr>
      </p:pic>
      <p:sp>
        <p:nvSpPr>
          <p:cNvPr id="887" name="TextBox 886"/>
          <p:cNvSpPr txBox="1"/>
          <p:nvPr/>
        </p:nvSpPr>
        <p:spPr>
          <a:xfrm>
            <a:off x="15219552" y="15957214"/>
            <a:ext cx="14805461"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6</a:t>
            </a:r>
            <a:r>
              <a:rPr lang="en-US" sz="3600" b="1" dirty="0" smtClean="0">
                <a:solidFill>
                  <a:srgbClr val="FFFFFF"/>
                </a:solidFill>
                <a:latin typeface="Arial"/>
                <a:cs typeface="Arial"/>
              </a:rPr>
              <a:t>) Interactions between Arctic Cyclones</a:t>
            </a:r>
            <a:endParaRPr lang="en-US" sz="3600" b="1" dirty="0">
              <a:solidFill>
                <a:srgbClr val="FFFFFF"/>
              </a:solidFill>
              <a:latin typeface="Arial"/>
              <a:cs typeface="Arial"/>
            </a:endParaRPr>
          </a:p>
        </p:txBody>
      </p:sp>
      <p:sp>
        <p:nvSpPr>
          <p:cNvPr id="888" name="Rectangle 887"/>
          <p:cNvSpPr/>
          <p:nvPr/>
        </p:nvSpPr>
        <p:spPr>
          <a:xfrm>
            <a:off x="15219553" y="15930598"/>
            <a:ext cx="14805461" cy="9125712"/>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9" name="TextBox 888"/>
          <p:cNvSpPr txBox="1"/>
          <p:nvPr/>
        </p:nvSpPr>
        <p:spPr>
          <a:xfrm>
            <a:off x="15510612" y="24593311"/>
            <a:ext cx="13490566" cy="400110"/>
          </a:xfrm>
          <a:prstGeom prst="rect">
            <a:avLst/>
          </a:prstGeom>
          <a:noFill/>
        </p:spPr>
        <p:txBody>
          <a:bodyPr wrap="square" rtlCol="0">
            <a:spAutoFit/>
          </a:bodyPr>
          <a:lstStyle/>
          <a:p>
            <a:pPr algn="just"/>
            <a:r>
              <a:rPr lang="en-US" sz="2000" b="1" dirty="0">
                <a:latin typeface="Arial"/>
                <a:cs typeface="Arial"/>
              </a:rPr>
              <a:t>Figure </a:t>
            </a:r>
            <a:r>
              <a:rPr lang="en-US" sz="2000" b="1" dirty="0" smtClean="0">
                <a:latin typeface="Arial"/>
                <a:cs typeface="Arial"/>
              </a:rPr>
              <a:t>5</a:t>
            </a:r>
            <a:r>
              <a:rPr lang="en-US" sz="2000" dirty="0" smtClean="0">
                <a:latin typeface="Arial"/>
                <a:cs typeface="Arial"/>
              </a:rPr>
              <a:t>. SLP (hPa, black), 10-m wind (m s</a:t>
            </a:r>
            <a:r>
              <a:rPr lang="en-US" sz="2000" baseline="30000" dirty="0" smtClean="0">
                <a:latin typeface="Arial"/>
                <a:cs typeface="Arial"/>
              </a:rPr>
              <a:t>−1</a:t>
            </a:r>
            <a:r>
              <a:rPr lang="en-US" sz="2000" dirty="0" smtClean="0">
                <a:latin typeface="Arial"/>
                <a:cs typeface="Arial"/>
              </a:rPr>
              <a:t>, flags and barbs), and standardized SLP anomalies (</a:t>
            </a:r>
            <a:r>
              <a:rPr lang="en-US" sz="2000" dirty="0" err="1" smtClean="0">
                <a:latin typeface="Arial"/>
                <a:cs typeface="Arial"/>
              </a:rPr>
              <a:t>σ</a:t>
            </a:r>
            <a:r>
              <a:rPr lang="en-US" sz="2000" dirty="0">
                <a:latin typeface="Arial"/>
                <a:cs typeface="Arial"/>
              </a:rPr>
              <a:t>,</a:t>
            </a:r>
            <a:r>
              <a:rPr lang="en-US" sz="2000" dirty="0" smtClean="0">
                <a:latin typeface="Arial"/>
                <a:cs typeface="Arial"/>
              </a:rPr>
              <a:t> </a:t>
            </a:r>
            <a:r>
              <a:rPr lang="en-US" sz="2000" dirty="0" smtClean="0">
                <a:latin typeface="Arial"/>
                <a:cs typeface="Arial"/>
              </a:rPr>
              <a:t>shaded)</a:t>
            </a:r>
          </a:p>
        </p:txBody>
      </p:sp>
      <p:pic>
        <p:nvPicPr>
          <p:cNvPr id="194" name="Picture 193" descr="300Z_stndanom_35.png"/>
          <p:cNvPicPr>
            <a:picLocks/>
          </p:cNvPicPr>
          <p:nvPr/>
        </p:nvPicPr>
        <p:blipFill rotWithShape="1">
          <a:blip r:embed="rId26">
            <a:extLst>
              <a:ext uri="{28A0092B-C50C-407E-A947-70E740481C1C}">
                <a14:useLocalDpi xmlns:a14="http://schemas.microsoft.com/office/drawing/2010/main" val="0"/>
              </a:ext>
            </a:extLst>
          </a:blip>
          <a:srcRect l="416" t="95235" r="422" b="2433"/>
          <a:stretch/>
        </p:blipFill>
        <p:spPr>
          <a:xfrm rot="16200000">
            <a:off x="25372693" y="20508530"/>
            <a:ext cx="7890413" cy="256032"/>
          </a:xfrm>
          <a:prstGeom prst="rect">
            <a:avLst/>
          </a:prstGeom>
        </p:spPr>
      </p:pic>
      <p:sp>
        <p:nvSpPr>
          <p:cNvPr id="195" name="TextBox 194"/>
          <p:cNvSpPr txBox="1"/>
          <p:nvPr/>
        </p:nvSpPr>
        <p:spPr>
          <a:xfrm>
            <a:off x="29527117" y="24026908"/>
            <a:ext cx="338126" cy="246221"/>
          </a:xfrm>
          <a:prstGeom prst="rect">
            <a:avLst/>
          </a:prstGeom>
          <a:noFill/>
        </p:spPr>
        <p:txBody>
          <a:bodyPr wrap="square" lIns="0" tIns="0" rIns="0" bIns="0" rtlCol="0">
            <a:spAutoFit/>
          </a:bodyPr>
          <a:lstStyle/>
          <a:p>
            <a:r>
              <a:rPr lang="en-US" sz="1600" dirty="0" smtClean="0">
                <a:latin typeface="Arial"/>
                <a:cs typeface="Arial"/>
              </a:rPr>
              <a:t>-6</a:t>
            </a:r>
            <a:endParaRPr lang="en-US" sz="1200" dirty="0">
              <a:latin typeface="Arial"/>
              <a:cs typeface="Arial"/>
            </a:endParaRPr>
          </a:p>
        </p:txBody>
      </p:sp>
      <p:sp>
        <p:nvSpPr>
          <p:cNvPr id="196" name="TextBox 195"/>
          <p:cNvSpPr txBox="1"/>
          <p:nvPr/>
        </p:nvSpPr>
        <p:spPr>
          <a:xfrm>
            <a:off x="29527117" y="23593951"/>
            <a:ext cx="338126" cy="246221"/>
          </a:xfrm>
          <a:prstGeom prst="rect">
            <a:avLst/>
          </a:prstGeom>
          <a:noFill/>
        </p:spPr>
        <p:txBody>
          <a:bodyPr wrap="square" lIns="0" tIns="0" rIns="0" bIns="0" rtlCol="0">
            <a:spAutoFit/>
          </a:bodyPr>
          <a:lstStyle/>
          <a:p>
            <a:r>
              <a:rPr lang="en-US" sz="1600" dirty="0" smtClean="0">
                <a:latin typeface="Arial"/>
                <a:cs typeface="Arial"/>
              </a:rPr>
              <a:t>-5</a:t>
            </a:r>
            <a:endParaRPr lang="en-US" sz="1200" dirty="0">
              <a:latin typeface="Arial"/>
              <a:cs typeface="Arial"/>
            </a:endParaRPr>
          </a:p>
        </p:txBody>
      </p:sp>
      <p:sp>
        <p:nvSpPr>
          <p:cNvPr id="197" name="TextBox 196"/>
          <p:cNvSpPr txBox="1"/>
          <p:nvPr/>
        </p:nvSpPr>
        <p:spPr>
          <a:xfrm>
            <a:off x="29527117" y="23146499"/>
            <a:ext cx="338126" cy="246221"/>
          </a:xfrm>
          <a:prstGeom prst="rect">
            <a:avLst/>
          </a:prstGeom>
          <a:noFill/>
        </p:spPr>
        <p:txBody>
          <a:bodyPr wrap="square" lIns="0" tIns="0" rIns="0" bIns="0" rtlCol="0">
            <a:spAutoFit/>
          </a:bodyPr>
          <a:lstStyle/>
          <a:p>
            <a:r>
              <a:rPr lang="en-US" sz="1600" dirty="0" smtClean="0">
                <a:latin typeface="Arial"/>
                <a:cs typeface="Arial"/>
              </a:rPr>
              <a:t>-4</a:t>
            </a:r>
            <a:endParaRPr lang="en-US" sz="1200" dirty="0">
              <a:latin typeface="Arial"/>
              <a:cs typeface="Arial"/>
            </a:endParaRPr>
          </a:p>
        </p:txBody>
      </p:sp>
      <p:sp>
        <p:nvSpPr>
          <p:cNvPr id="198" name="TextBox 197"/>
          <p:cNvSpPr txBox="1"/>
          <p:nvPr/>
        </p:nvSpPr>
        <p:spPr>
          <a:xfrm>
            <a:off x="29527384" y="22706893"/>
            <a:ext cx="338126" cy="246221"/>
          </a:xfrm>
          <a:prstGeom prst="rect">
            <a:avLst/>
          </a:prstGeom>
          <a:noFill/>
        </p:spPr>
        <p:txBody>
          <a:bodyPr wrap="square" lIns="0" tIns="0" rIns="0" bIns="0" rtlCol="0">
            <a:spAutoFit/>
          </a:bodyPr>
          <a:lstStyle/>
          <a:p>
            <a:r>
              <a:rPr lang="en-US" sz="1600" dirty="0" smtClean="0">
                <a:latin typeface="Arial"/>
                <a:cs typeface="Arial"/>
              </a:rPr>
              <a:t>-3</a:t>
            </a:r>
            <a:endParaRPr lang="en-US" sz="1200" dirty="0">
              <a:latin typeface="Arial"/>
              <a:cs typeface="Arial"/>
            </a:endParaRPr>
          </a:p>
        </p:txBody>
      </p:sp>
      <p:sp>
        <p:nvSpPr>
          <p:cNvPr id="199" name="TextBox 198"/>
          <p:cNvSpPr txBox="1"/>
          <p:nvPr/>
        </p:nvSpPr>
        <p:spPr>
          <a:xfrm>
            <a:off x="29527384" y="22258363"/>
            <a:ext cx="338126" cy="246221"/>
          </a:xfrm>
          <a:prstGeom prst="rect">
            <a:avLst/>
          </a:prstGeom>
          <a:noFill/>
        </p:spPr>
        <p:txBody>
          <a:bodyPr wrap="square" lIns="0" tIns="0" rIns="0" bIns="0" rtlCol="0">
            <a:spAutoFit/>
          </a:bodyPr>
          <a:lstStyle/>
          <a:p>
            <a:r>
              <a:rPr lang="en-US" sz="1600" dirty="0" smtClean="0">
                <a:latin typeface="Arial"/>
                <a:cs typeface="Arial"/>
              </a:rPr>
              <a:t>-2</a:t>
            </a:r>
            <a:endParaRPr lang="en-US" sz="1200" dirty="0">
              <a:latin typeface="Arial"/>
              <a:cs typeface="Arial"/>
            </a:endParaRPr>
          </a:p>
        </p:txBody>
      </p:sp>
      <p:sp>
        <p:nvSpPr>
          <p:cNvPr id="200" name="TextBox 199"/>
          <p:cNvSpPr txBox="1"/>
          <p:nvPr/>
        </p:nvSpPr>
        <p:spPr>
          <a:xfrm>
            <a:off x="29527117" y="21813254"/>
            <a:ext cx="438223" cy="246221"/>
          </a:xfrm>
          <a:prstGeom prst="rect">
            <a:avLst/>
          </a:prstGeom>
          <a:noFill/>
        </p:spPr>
        <p:txBody>
          <a:bodyPr wrap="square" lIns="0" tIns="0" rIns="0" bIns="0" rtlCol="0">
            <a:spAutoFit/>
          </a:bodyPr>
          <a:lstStyle/>
          <a:p>
            <a:r>
              <a:rPr lang="en-US" sz="1600" dirty="0" smtClean="0">
                <a:latin typeface="Arial"/>
                <a:cs typeface="Arial"/>
              </a:rPr>
              <a:t>-1.5</a:t>
            </a:r>
            <a:endParaRPr lang="en-US" sz="1200" dirty="0">
              <a:latin typeface="Arial"/>
              <a:cs typeface="Arial"/>
            </a:endParaRPr>
          </a:p>
        </p:txBody>
      </p:sp>
      <p:sp>
        <p:nvSpPr>
          <p:cNvPr id="201" name="TextBox 200"/>
          <p:cNvSpPr txBox="1"/>
          <p:nvPr/>
        </p:nvSpPr>
        <p:spPr>
          <a:xfrm>
            <a:off x="29527384" y="21378588"/>
            <a:ext cx="438223" cy="246221"/>
          </a:xfrm>
          <a:prstGeom prst="rect">
            <a:avLst/>
          </a:prstGeom>
          <a:noFill/>
        </p:spPr>
        <p:txBody>
          <a:bodyPr wrap="square" lIns="0" tIns="0" rIns="0" bIns="0" rtlCol="0">
            <a:spAutoFit/>
          </a:bodyPr>
          <a:lstStyle/>
          <a:p>
            <a:r>
              <a:rPr lang="en-US" sz="1600" dirty="0" smtClean="0">
                <a:latin typeface="Arial"/>
                <a:cs typeface="Arial"/>
              </a:rPr>
              <a:t>-1</a:t>
            </a:r>
            <a:endParaRPr lang="en-US" sz="1200" dirty="0">
              <a:latin typeface="Arial"/>
              <a:cs typeface="Arial"/>
            </a:endParaRPr>
          </a:p>
        </p:txBody>
      </p:sp>
      <p:sp>
        <p:nvSpPr>
          <p:cNvPr id="202" name="TextBox 201"/>
          <p:cNvSpPr txBox="1"/>
          <p:nvPr/>
        </p:nvSpPr>
        <p:spPr>
          <a:xfrm>
            <a:off x="29527117" y="20953334"/>
            <a:ext cx="438223" cy="246221"/>
          </a:xfrm>
          <a:prstGeom prst="rect">
            <a:avLst/>
          </a:prstGeom>
          <a:noFill/>
        </p:spPr>
        <p:txBody>
          <a:bodyPr wrap="square" lIns="0" tIns="0" rIns="0" bIns="0" rtlCol="0">
            <a:spAutoFit/>
          </a:bodyPr>
          <a:lstStyle/>
          <a:p>
            <a:r>
              <a:rPr lang="en-US" sz="1600" dirty="0" smtClean="0">
                <a:latin typeface="Arial"/>
                <a:cs typeface="Arial"/>
              </a:rPr>
              <a:t>-0.5</a:t>
            </a:r>
            <a:endParaRPr lang="en-US" sz="1200" dirty="0">
              <a:latin typeface="Arial"/>
              <a:cs typeface="Arial"/>
            </a:endParaRPr>
          </a:p>
        </p:txBody>
      </p:sp>
      <p:sp>
        <p:nvSpPr>
          <p:cNvPr id="203" name="TextBox 202"/>
          <p:cNvSpPr txBox="1"/>
          <p:nvPr/>
        </p:nvSpPr>
        <p:spPr>
          <a:xfrm>
            <a:off x="29527117" y="20509444"/>
            <a:ext cx="438223" cy="246221"/>
          </a:xfrm>
          <a:prstGeom prst="rect">
            <a:avLst/>
          </a:prstGeom>
          <a:noFill/>
        </p:spPr>
        <p:txBody>
          <a:bodyPr wrap="square" lIns="0" tIns="0" rIns="0" bIns="0" rtlCol="0">
            <a:spAutoFit/>
          </a:bodyPr>
          <a:lstStyle/>
          <a:p>
            <a:r>
              <a:rPr lang="en-US" sz="1600" dirty="0">
                <a:latin typeface="Arial"/>
                <a:cs typeface="Arial"/>
              </a:rPr>
              <a:t>0</a:t>
            </a:r>
            <a:endParaRPr lang="en-US" sz="1200" dirty="0">
              <a:latin typeface="Arial"/>
              <a:cs typeface="Arial"/>
            </a:endParaRPr>
          </a:p>
        </p:txBody>
      </p:sp>
      <p:sp>
        <p:nvSpPr>
          <p:cNvPr id="204" name="TextBox 203"/>
          <p:cNvSpPr txBox="1"/>
          <p:nvPr/>
        </p:nvSpPr>
        <p:spPr>
          <a:xfrm>
            <a:off x="29527117" y="20077768"/>
            <a:ext cx="438223" cy="246221"/>
          </a:xfrm>
          <a:prstGeom prst="rect">
            <a:avLst/>
          </a:prstGeom>
          <a:noFill/>
        </p:spPr>
        <p:txBody>
          <a:bodyPr wrap="square" lIns="0" tIns="0" rIns="0" bIns="0" rtlCol="0">
            <a:spAutoFit/>
          </a:bodyPr>
          <a:lstStyle/>
          <a:p>
            <a:r>
              <a:rPr lang="en-US" sz="1600" dirty="0" smtClean="0">
                <a:latin typeface="Arial"/>
                <a:cs typeface="Arial"/>
              </a:rPr>
              <a:t>0.5</a:t>
            </a:r>
            <a:endParaRPr lang="en-US" sz="1200" dirty="0">
              <a:latin typeface="Arial"/>
              <a:cs typeface="Arial"/>
            </a:endParaRPr>
          </a:p>
        </p:txBody>
      </p:sp>
      <p:sp>
        <p:nvSpPr>
          <p:cNvPr id="205" name="TextBox 204"/>
          <p:cNvSpPr txBox="1"/>
          <p:nvPr/>
        </p:nvSpPr>
        <p:spPr>
          <a:xfrm>
            <a:off x="29527384" y="19637960"/>
            <a:ext cx="438223" cy="246221"/>
          </a:xfrm>
          <a:prstGeom prst="rect">
            <a:avLst/>
          </a:prstGeom>
          <a:noFill/>
        </p:spPr>
        <p:txBody>
          <a:bodyPr wrap="square" lIns="0" tIns="0" rIns="0" bIns="0" rtlCol="0">
            <a:spAutoFit/>
          </a:bodyPr>
          <a:lstStyle/>
          <a:p>
            <a:r>
              <a:rPr lang="en-US" sz="1600" dirty="0">
                <a:latin typeface="Arial"/>
                <a:cs typeface="Arial"/>
              </a:rPr>
              <a:t>1</a:t>
            </a:r>
            <a:endParaRPr lang="en-US" sz="1200" dirty="0">
              <a:latin typeface="Arial"/>
              <a:cs typeface="Arial"/>
            </a:endParaRPr>
          </a:p>
        </p:txBody>
      </p:sp>
      <p:sp>
        <p:nvSpPr>
          <p:cNvPr id="206" name="TextBox 205"/>
          <p:cNvSpPr txBox="1"/>
          <p:nvPr/>
        </p:nvSpPr>
        <p:spPr>
          <a:xfrm>
            <a:off x="29527384" y="19192934"/>
            <a:ext cx="438223" cy="246221"/>
          </a:xfrm>
          <a:prstGeom prst="rect">
            <a:avLst/>
          </a:prstGeom>
          <a:noFill/>
        </p:spPr>
        <p:txBody>
          <a:bodyPr wrap="square" lIns="0" tIns="0" rIns="0" bIns="0" rtlCol="0">
            <a:spAutoFit/>
          </a:bodyPr>
          <a:lstStyle/>
          <a:p>
            <a:r>
              <a:rPr lang="en-US" sz="1600" dirty="0">
                <a:latin typeface="Arial"/>
                <a:cs typeface="Arial"/>
              </a:rPr>
              <a:t>1</a:t>
            </a:r>
            <a:r>
              <a:rPr lang="en-US" sz="1600" dirty="0" smtClean="0">
                <a:latin typeface="Arial"/>
                <a:cs typeface="Arial"/>
              </a:rPr>
              <a:t>.5</a:t>
            </a:r>
            <a:endParaRPr lang="en-US" sz="1200" dirty="0">
              <a:latin typeface="Arial"/>
              <a:cs typeface="Arial"/>
            </a:endParaRPr>
          </a:p>
        </p:txBody>
      </p:sp>
      <p:sp>
        <p:nvSpPr>
          <p:cNvPr id="207" name="TextBox 206"/>
          <p:cNvSpPr txBox="1"/>
          <p:nvPr/>
        </p:nvSpPr>
        <p:spPr>
          <a:xfrm>
            <a:off x="29527384" y="18771399"/>
            <a:ext cx="438223" cy="246221"/>
          </a:xfrm>
          <a:prstGeom prst="rect">
            <a:avLst/>
          </a:prstGeom>
          <a:noFill/>
        </p:spPr>
        <p:txBody>
          <a:bodyPr wrap="square" lIns="0" tIns="0" rIns="0" bIns="0" rtlCol="0">
            <a:spAutoFit/>
          </a:bodyPr>
          <a:lstStyle/>
          <a:p>
            <a:r>
              <a:rPr lang="en-US" sz="1600" dirty="0">
                <a:latin typeface="Arial"/>
                <a:cs typeface="Arial"/>
              </a:rPr>
              <a:t>2</a:t>
            </a:r>
            <a:endParaRPr lang="en-US" sz="1200" dirty="0">
              <a:latin typeface="Arial"/>
              <a:cs typeface="Arial"/>
            </a:endParaRPr>
          </a:p>
        </p:txBody>
      </p:sp>
      <p:sp>
        <p:nvSpPr>
          <p:cNvPr id="208" name="TextBox 207"/>
          <p:cNvSpPr txBox="1"/>
          <p:nvPr/>
        </p:nvSpPr>
        <p:spPr>
          <a:xfrm>
            <a:off x="29527384" y="18326373"/>
            <a:ext cx="438223" cy="246221"/>
          </a:xfrm>
          <a:prstGeom prst="rect">
            <a:avLst/>
          </a:prstGeom>
          <a:noFill/>
        </p:spPr>
        <p:txBody>
          <a:bodyPr wrap="square" lIns="0" tIns="0" rIns="0" bIns="0" rtlCol="0">
            <a:spAutoFit/>
          </a:bodyPr>
          <a:lstStyle/>
          <a:p>
            <a:r>
              <a:rPr lang="en-US" sz="1600" dirty="0" smtClean="0">
                <a:latin typeface="Arial"/>
                <a:cs typeface="Arial"/>
              </a:rPr>
              <a:t>3</a:t>
            </a:r>
            <a:endParaRPr lang="en-US" sz="1200" dirty="0">
              <a:latin typeface="Arial"/>
              <a:cs typeface="Arial"/>
            </a:endParaRPr>
          </a:p>
        </p:txBody>
      </p:sp>
      <p:sp>
        <p:nvSpPr>
          <p:cNvPr id="209" name="TextBox 208"/>
          <p:cNvSpPr txBox="1"/>
          <p:nvPr/>
        </p:nvSpPr>
        <p:spPr>
          <a:xfrm>
            <a:off x="29527384" y="17896094"/>
            <a:ext cx="438223" cy="246221"/>
          </a:xfrm>
          <a:prstGeom prst="rect">
            <a:avLst/>
          </a:prstGeom>
          <a:noFill/>
        </p:spPr>
        <p:txBody>
          <a:bodyPr wrap="square" lIns="0" tIns="0" rIns="0" bIns="0" rtlCol="0">
            <a:spAutoFit/>
          </a:bodyPr>
          <a:lstStyle/>
          <a:p>
            <a:r>
              <a:rPr lang="en-US" sz="1600" dirty="0">
                <a:latin typeface="Arial"/>
                <a:cs typeface="Arial"/>
              </a:rPr>
              <a:t>4</a:t>
            </a:r>
            <a:endParaRPr lang="en-US" sz="1200" dirty="0">
              <a:latin typeface="Arial"/>
              <a:cs typeface="Arial"/>
            </a:endParaRPr>
          </a:p>
        </p:txBody>
      </p:sp>
      <p:sp>
        <p:nvSpPr>
          <p:cNvPr id="210" name="TextBox 209"/>
          <p:cNvSpPr txBox="1"/>
          <p:nvPr/>
        </p:nvSpPr>
        <p:spPr>
          <a:xfrm>
            <a:off x="29527384" y="17466558"/>
            <a:ext cx="438223" cy="246221"/>
          </a:xfrm>
          <a:prstGeom prst="rect">
            <a:avLst/>
          </a:prstGeom>
          <a:noFill/>
        </p:spPr>
        <p:txBody>
          <a:bodyPr wrap="square" lIns="0" tIns="0" rIns="0" bIns="0" rtlCol="0">
            <a:spAutoFit/>
          </a:bodyPr>
          <a:lstStyle/>
          <a:p>
            <a:r>
              <a:rPr lang="en-US" sz="1600" dirty="0" smtClean="0">
                <a:latin typeface="Arial"/>
                <a:cs typeface="Arial"/>
              </a:rPr>
              <a:t>5</a:t>
            </a:r>
            <a:endParaRPr lang="en-US" sz="1200" dirty="0">
              <a:latin typeface="Arial"/>
              <a:cs typeface="Arial"/>
            </a:endParaRPr>
          </a:p>
        </p:txBody>
      </p:sp>
      <p:sp>
        <p:nvSpPr>
          <p:cNvPr id="211" name="TextBox 210"/>
          <p:cNvSpPr txBox="1"/>
          <p:nvPr/>
        </p:nvSpPr>
        <p:spPr>
          <a:xfrm>
            <a:off x="29527384" y="17014173"/>
            <a:ext cx="438223" cy="246221"/>
          </a:xfrm>
          <a:prstGeom prst="rect">
            <a:avLst/>
          </a:prstGeom>
          <a:noFill/>
        </p:spPr>
        <p:txBody>
          <a:bodyPr wrap="square" lIns="0" tIns="0" rIns="0" bIns="0" rtlCol="0">
            <a:spAutoFit/>
          </a:bodyPr>
          <a:lstStyle/>
          <a:p>
            <a:r>
              <a:rPr lang="en-US" sz="1600" dirty="0" smtClean="0">
                <a:latin typeface="Arial"/>
                <a:cs typeface="Arial"/>
              </a:rPr>
              <a:t>6</a:t>
            </a:r>
            <a:endParaRPr lang="en-US" sz="1200" dirty="0">
              <a:latin typeface="Arial"/>
              <a:cs typeface="Arial"/>
            </a:endParaRPr>
          </a:p>
        </p:txBody>
      </p:sp>
      <p:sp>
        <p:nvSpPr>
          <p:cNvPr id="298" name="TextBox 297"/>
          <p:cNvSpPr txBox="1"/>
          <p:nvPr/>
        </p:nvSpPr>
        <p:spPr>
          <a:xfrm>
            <a:off x="15510612" y="16709635"/>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(a)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smtClean="0">
                <a:latin typeface="Arial"/>
                <a:cs typeface="Arial"/>
              </a:rPr>
              <a:t>2 </a:t>
            </a:r>
            <a:r>
              <a:rPr lang="en-US" sz="1800" dirty="0" smtClean="0">
                <a:latin typeface="Arial"/>
                <a:cs typeface="Arial"/>
              </a:rPr>
              <a:t>Jun 2018 </a:t>
            </a:r>
            <a:endParaRPr lang="en-US" sz="1800" dirty="0">
              <a:latin typeface="Arial"/>
              <a:cs typeface="Arial"/>
            </a:endParaRPr>
          </a:p>
        </p:txBody>
      </p:sp>
      <p:sp>
        <p:nvSpPr>
          <p:cNvPr id="299" name="TextBox 298"/>
          <p:cNvSpPr txBox="1"/>
          <p:nvPr/>
        </p:nvSpPr>
        <p:spPr>
          <a:xfrm>
            <a:off x="19948984" y="16709635"/>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(b)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a:latin typeface="Arial"/>
                <a:cs typeface="Arial"/>
              </a:rPr>
              <a:t>3</a:t>
            </a:r>
            <a:r>
              <a:rPr lang="en-US" sz="1800" dirty="0" smtClean="0">
                <a:latin typeface="Arial"/>
                <a:cs typeface="Arial"/>
              </a:rPr>
              <a:t> </a:t>
            </a:r>
            <a:r>
              <a:rPr lang="en-US" sz="1800" dirty="0" smtClean="0">
                <a:latin typeface="Arial"/>
                <a:cs typeface="Arial"/>
              </a:rPr>
              <a:t>Jun 2018 </a:t>
            </a:r>
            <a:endParaRPr lang="en-US" sz="1800" dirty="0">
              <a:latin typeface="Arial"/>
              <a:cs typeface="Arial"/>
            </a:endParaRPr>
          </a:p>
        </p:txBody>
      </p:sp>
      <p:sp>
        <p:nvSpPr>
          <p:cNvPr id="300" name="TextBox 299"/>
          <p:cNvSpPr txBox="1"/>
          <p:nvPr/>
        </p:nvSpPr>
        <p:spPr>
          <a:xfrm>
            <a:off x="24388658" y="16707864"/>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(c)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smtClean="0">
                <a:latin typeface="Arial"/>
                <a:cs typeface="Arial"/>
              </a:rPr>
              <a:t>4 </a:t>
            </a:r>
            <a:r>
              <a:rPr lang="en-US" sz="1800" dirty="0" smtClean="0">
                <a:latin typeface="Arial"/>
                <a:cs typeface="Arial"/>
              </a:rPr>
              <a:t>Jun 2018 </a:t>
            </a:r>
            <a:endParaRPr lang="en-US" sz="1800" dirty="0">
              <a:latin typeface="Arial"/>
              <a:cs typeface="Arial"/>
            </a:endParaRPr>
          </a:p>
        </p:txBody>
      </p:sp>
      <p:sp>
        <p:nvSpPr>
          <p:cNvPr id="301" name="TextBox 300"/>
          <p:cNvSpPr txBox="1"/>
          <p:nvPr/>
        </p:nvSpPr>
        <p:spPr>
          <a:xfrm>
            <a:off x="15510612" y="20646998"/>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(d)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a:latin typeface="Arial"/>
                <a:cs typeface="Arial"/>
              </a:rPr>
              <a:t>5</a:t>
            </a:r>
            <a:r>
              <a:rPr lang="en-US" sz="1800" dirty="0" smtClean="0">
                <a:latin typeface="Arial"/>
                <a:cs typeface="Arial"/>
              </a:rPr>
              <a:t> </a:t>
            </a:r>
            <a:r>
              <a:rPr lang="en-US" sz="1800" dirty="0" smtClean="0">
                <a:latin typeface="Arial"/>
                <a:cs typeface="Arial"/>
              </a:rPr>
              <a:t>Jun 2018 </a:t>
            </a:r>
            <a:endParaRPr lang="en-US" sz="1800" dirty="0">
              <a:latin typeface="Arial"/>
              <a:cs typeface="Arial"/>
            </a:endParaRPr>
          </a:p>
        </p:txBody>
      </p:sp>
      <p:sp>
        <p:nvSpPr>
          <p:cNvPr id="302" name="TextBox 301"/>
          <p:cNvSpPr txBox="1"/>
          <p:nvPr/>
        </p:nvSpPr>
        <p:spPr>
          <a:xfrm>
            <a:off x="19948531" y="20647210"/>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(e)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smtClean="0">
                <a:latin typeface="Arial"/>
                <a:cs typeface="Arial"/>
              </a:rPr>
              <a:t>6 </a:t>
            </a:r>
            <a:r>
              <a:rPr lang="en-US" sz="1800" dirty="0" smtClean="0">
                <a:latin typeface="Arial"/>
                <a:cs typeface="Arial"/>
              </a:rPr>
              <a:t>Jun 2018 </a:t>
            </a:r>
            <a:endParaRPr lang="en-US" sz="1800" dirty="0">
              <a:latin typeface="Arial"/>
              <a:cs typeface="Arial"/>
            </a:endParaRPr>
          </a:p>
        </p:txBody>
      </p:sp>
      <p:sp>
        <p:nvSpPr>
          <p:cNvPr id="303" name="TextBox 302"/>
          <p:cNvSpPr txBox="1"/>
          <p:nvPr/>
        </p:nvSpPr>
        <p:spPr>
          <a:xfrm>
            <a:off x="24395538" y="20648756"/>
            <a:ext cx="266800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(f) </a:t>
            </a:r>
            <a:r>
              <a:rPr lang="en-US" sz="1800" dirty="0" smtClean="0">
                <a:latin typeface="Arial"/>
                <a:cs typeface="Arial"/>
              </a:rPr>
              <a:t>12</a:t>
            </a:r>
            <a:r>
              <a:rPr lang="en-US" sz="1800" dirty="0" smtClean="0">
                <a:latin typeface="Arial"/>
                <a:cs typeface="Arial"/>
              </a:rPr>
              <a:t>00 </a:t>
            </a:r>
            <a:r>
              <a:rPr lang="en-US" sz="1800" dirty="0" smtClean="0">
                <a:latin typeface="Arial"/>
                <a:cs typeface="Arial"/>
              </a:rPr>
              <a:t>UTC </a:t>
            </a:r>
            <a:r>
              <a:rPr lang="en-US" sz="1800" dirty="0">
                <a:latin typeface="Arial"/>
                <a:cs typeface="Arial"/>
              </a:rPr>
              <a:t>7</a:t>
            </a:r>
            <a:r>
              <a:rPr lang="en-US" sz="1800" dirty="0" smtClean="0">
                <a:latin typeface="Arial"/>
                <a:cs typeface="Arial"/>
              </a:rPr>
              <a:t> </a:t>
            </a:r>
            <a:r>
              <a:rPr lang="en-US" sz="1800" dirty="0" smtClean="0">
                <a:latin typeface="Arial"/>
                <a:cs typeface="Arial"/>
              </a:rPr>
              <a:t>Jun 2018 </a:t>
            </a:r>
            <a:endParaRPr lang="en-US" sz="1800" dirty="0">
              <a:latin typeface="Arial"/>
              <a:cs typeface="Arial"/>
            </a:endParaRPr>
          </a:p>
        </p:txBody>
      </p:sp>
      <p:sp>
        <p:nvSpPr>
          <p:cNvPr id="306" name="TextBox 305"/>
          <p:cNvSpPr txBox="1"/>
          <p:nvPr/>
        </p:nvSpPr>
        <p:spPr>
          <a:xfrm>
            <a:off x="30625832" y="5243201"/>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(a)</a:t>
            </a:r>
            <a:endParaRPr lang="en-US" sz="2400" dirty="0">
              <a:latin typeface="Arial"/>
              <a:cs typeface="Arial"/>
            </a:endParaRPr>
          </a:p>
        </p:txBody>
      </p:sp>
      <p:sp>
        <p:nvSpPr>
          <p:cNvPr id="307" name="TextBox 306"/>
          <p:cNvSpPr txBox="1"/>
          <p:nvPr/>
        </p:nvSpPr>
        <p:spPr>
          <a:xfrm>
            <a:off x="30627540" y="10739330"/>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(b)</a:t>
            </a:r>
            <a:endParaRPr lang="en-US" sz="2400" dirty="0">
              <a:latin typeface="Arial"/>
              <a:cs typeface="Arial"/>
            </a:endParaRPr>
          </a:p>
        </p:txBody>
      </p:sp>
      <p:sp>
        <p:nvSpPr>
          <p:cNvPr id="308" name="TextBox 307"/>
          <p:cNvSpPr txBox="1"/>
          <p:nvPr/>
        </p:nvSpPr>
        <p:spPr>
          <a:xfrm>
            <a:off x="30631527" y="16244145"/>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(c)</a:t>
            </a:r>
            <a:endParaRPr lang="en-US" sz="2400" dirty="0">
              <a:latin typeface="Arial"/>
              <a:cs typeface="Arial"/>
            </a:endParaRPr>
          </a:p>
        </p:txBody>
      </p:sp>
      <p:sp>
        <p:nvSpPr>
          <p:cNvPr id="309" name="TextBox 308"/>
          <p:cNvSpPr txBox="1"/>
          <p:nvPr/>
        </p:nvSpPr>
        <p:spPr>
          <a:xfrm>
            <a:off x="30624753" y="21745857"/>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(d)</a:t>
            </a:r>
            <a:endParaRPr lang="en-US" sz="2400" dirty="0">
              <a:latin typeface="Arial"/>
              <a:cs typeface="Arial"/>
            </a:endParaRPr>
          </a:p>
        </p:txBody>
      </p:sp>
      <p:sp>
        <p:nvSpPr>
          <p:cNvPr id="310" name="TextBox 309"/>
          <p:cNvSpPr txBox="1"/>
          <p:nvPr/>
        </p:nvSpPr>
        <p:spPr>
          <a:xfrm>
            <a:off x="36876011" y="5241912"/>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(e)</a:t>
            </a:r>
            <a:endParaRPr lang="en-US" sz="2400" dirty="0">
              <a:latin typeface="Arial"/>
              <a:cs typeface="Arial"/>
            </a:endParaRPr>
          </a:p>
        </p:txBody>
      </p:sp>
      <p:sp>
        <p:nvSpPr>
          <p:cNvPr id="311" name="TextBox 310"/>
          <p:cNvSpPr txBox="1"/>
          <p:nvPr/>
        </p:nvSpPr>
        <p:spPr>
          <a:xfrm>
            <a:off x="36877668" y="10737231"/>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(f)</a:t>
            </a:r>
            <a:endParaRPr lang="en-US" sz="2400" dirty="0">
              <a:latin typeface="Arial"/>
              <a:cs typeface="Arial"/>
            </a:endParaRPr>
          </a:p>
        </p:txBody>
      </p:sp>
      <p:sp>
        <p:nvSpPr>
          <p:cNvPr id="312" name="TextBox 311"/>
          <p:cNvSpPr txBox="1"/>
          <p:nvPr/>
        </p:nvSpPr>
        <p:spPr>
          <a:xfrm>
            <a:off x="36876011" y="16238850"/>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(g)</a:t>
            </a:r>
            <a:endParaRPr lang="en-US" sz="2400" dirty="0">
              <a:latin typeface="Arial"/>
              <a:cs typeface="Arial"/>
            </a:endParaRPr>
          </a:p>
        </p:txBody>
      </p:sp>
      <p:sp>
        <p:nvSpPr>
          <p:cNvPr id="313" name="TextBox 312"/>
          <p:cNvSpPr txBox="1"/>
          <p:nvPr/>
        </p:nvSpPr>
        <p:spPr>
          <a:xfrm>
            <a:off x="36877668" y="21747158"/>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(h)</a:t>
            </a:r>
            <a:endParaRPr lang="en-US" sz="2400" dirty="0">
              <a:latin typeface="Arial"/>
              <a:cs typeface="Arial"/>
            </a:endParaRPr>
          </a:p>
        </p:txBody>
      </p:sp>
      <p:sp>
        <p:nvSpPr>
          <p:cNvPr id="314" name="TextBox 313"/>
          <p:cNvSpPr txBox="1"/>
          <p:nvPr/>
        </p:nvSpPr>
        <p:spPr>
          <a:xfrm>
            <a:off x="43074812" y="5251186"/>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a:t>
            </a:r>
            <a:r>
              <a:rPr lang="en-US" sz="2400" dirty="0" err="1" smtClean="0">
                <a:latin typeface="Arial"/>
                <a:cs typeface="Arial"/>
              </a:rPr>
              <a:t>i</a:t>
            </a:r>
            <a:r>
              <a:rPr lang="en-US" sz="2400" dirty="0" smtClean="0">
                <a:latin typeface="Arial"/>
                <a:cs typeface="Arial"/>
              </a:rPr>
              <a:t>)</a:t>
            </a:r>
            <a:endParaRPr lang="en-US" sz="2400" dirty="0">
              <a:latin typeface="Arial"/>
              <a:cs typeface="Arial"/>
            </a:endParaRPr>
          </a:p>
        </p:txBody>
      </p:sp>
      <p:sp>
        <p:nvSpPr>
          <p:cNvPr id="315" name="TextBox 314"/>
          <p:cNvSpPr txBox="1"/>
          <p:nvPr/>
        </p:nvSpPr>
        <p:spPr>
          <a:xfrm>
            <a:off x="43075749" y="10742754"/>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a:t>
            </a:r>
            <a:r>
              <a:rPr lang="en-US" sz="2400" dirty="0">
                <a:latin typeface="Arial"/>
                <a:cs typeface="Arial"/>
              </a:rPr>
              <a:t>j</a:t>
            </a:r>
            <a:r>
              <a:rPr lang="en-US" sz="2400" dirty="0" smtClean="0">
                <a:latin typeface="Arial"/>
                <a:cs typeface="Arial"/>
              </a:rPr>
              <a:t>)</a:t>
            </a:r>
            <a:endParaRPr lang="en-US" sz="2400" dirty="0">
              <a:latin typeface="Arial"/>
              <a:cs typeface="Arial"/>
            </a:endParaRPr>
          </a:p>
        </p:txBody>
      </p:sp>
      <p:sp>
        <p:nvSpPr>
          <p:cNvPr id="316" name="TextBox 315"/>
          <p:cNvSpPr txBox="1"/>
          <p:nvPr/>
        </p:nvSpPr>
        <p:spPr>
          <a:xfrm>
            <a:off x="43075749" y="16246595"/>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(k)</a:t>
            </a:r>
            <a:endParaRPr lang="en-US" sz="2400" dirty="0">
              <a:latin typeface="Arial"/>
              <a:cs typeface="Arial"/>
            </a:endParaRPr>
          </a:p>
        </p:txBody>
      </p:sp>
      <p:sp>
        <p:nvSpPr>
          <p:cNvPr id="317" name="TextBox 316"/>
          <p:cNvSpPr txBox="1"/>
          <p:nvPr/>
        </p:nvSpPr>
        <p:spPr>
          <a:xfrm>
            <a:off x="43075749" y="21745706"/>
            <a:ext cx="431597" cy="41549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2400" dirty="0" smtClean="0">
                <a:latin typeface="Arial"/>
                <a:cs typeface="Arial"/>
              </a:rPr>
              <a:t>(l)</a:t>
            </a:r>
            <a:endParaRPr lang="en-US" sz="2400" dirty="0">
              <a:latin typeface="Arial"/>
              <a:cs typeface="Arial"/>
            </a:endParaRPr>
          </a:p>
        </p:txBody>
      </p:sp>
      <p:sp>
        <p:nvSpPr>
          <p:cNvPr id="318" name="TextBox 317"/>
          <p:cNvSpPr txBox="1"/>
          <p:nvPr/>
        </p:nvSpPr>
        <p:spPr>
          <a:xfrm>
            <a:off x="36869114" y="4198156"/>
            <a:ext cx="5736209" cy="954107"/>
          </a:xfrm>
          <a:prstGeom prst="rect">
            <a:avLst/>
          </a:prstGeom>
          <a:noFill/>
        </p:spPr>
        <p:txBody>
          <a:bodyPr wrap="square" rtlCol="0">
            <a:spAutoFit/>
          </a:bodyPr>
          <a:lstStyle/>
          <a:p>
            <a:pPr algn="ctr"/>
            <a:r>
              <a:rPr lang="en-US" sz="2800" b="1" dirty="0" smtClean="0">
                <a:solidFill>
                  <a:srgbClr val="000000"/>
                </a:solidFill>
                <a:latin typeface="Arial"/>
                <a:cs typeface="Arial"/>
              </a:rPr>
              <a:t>1200 UTC 3 June 2018             </a:t>
            </a:r>
            <a:r>
              <a:rPr lang="en-US" sz="2800" dirty="0" smtClean="0">
                <a:solidFill>
                  <a:srgbClr val="000000"/>
                </a:solidFill>
                <a:latin typeface="Arial"/>
                <a:cs typeface="Arial"/>
              </a:rPr>
              <a:t>(</a:t>
            </a:r>
            <a:r>
              <a:rPr lang="en-US" sz="2800" i="1" dirty="0" smtClean="0">
                <a:solidFill>
                  <a:srgbClr val="000000"/>
                </a:solidFill>
                <a:latin typeface="Arial"/>
                <a:cs typeface="Arial"/>
              </a:rPr>
              <a:t>AC1 rapidly strengthens</a:t>
            </a:r>
            <a:r>
              <a:rPr lang="en-US" sz="2800" dirty="0" smtClean="0">
                <a:solidFill>
                  <a:srgbClr val="000000"/>
                </a:solidFill>
                <a:latin typeface="Arial"/>
                <a:cs typeface="Arial"/>
              </a:rPr>
              <a:t>)</a:t>
            </a:r>
            <a:endParaRPr lang="en-US" sz="2800" dirty="0">
              <a:solidFill>
                <a:srgbClr val="000000"/>
              </a:solidFill>
              <a:latin typeface="Arial"/>
              <a:cs typeface="Arial"/>
            </a:endParaRPr>
          </a:p>
        </p:txBody>
      </p:sp>
      <p:sp>
        <p:nvSpPr>
          <p:cNvPr id="319" name="TextBox 318"/>
          <p:cNvSpPr txBox="1"/>
          <p:nvPr/>
        </p:nvSpPr>
        <p:spPr>
          <a:xfrm>
            <a:off x="43074165" y="4220274"/>
            <a:ext cx="5736209" cy="954107"/>
          </a:xfrm>
          <a:prstGeom prst="rect">
            <a:avLst/>
          </a:prstGeom>
          <a:noFill/>
        </p:spPr>
        <p:txBody>
          <a:bodyPr wrap="square" rtlCol="0">
            <a:spAutoFit/>
          </a:bodyPr>
          <a:lstStyle/>
          <a:p>
            <a:pPr algn="ctr"/>
            <a:r>
              <a:rPr lang="en-US" sz="2800" b="1" dirty="0" smtClean="0">
                <a:solidFill>
                  <a:srgbClr val="000000"/>
                </a:solidFill>
                <a:latin typeface="Arial"/>
                <a:cs typeface="Arial"/>
              </a:rPr>
              <a:t>00</a:t>
            </a:r>
            <a:r>
              <a:rPr lang="en-US" sz="2800" b="1" dirty="0" smtClean="0">
                <a:solidFill>
                  <a:srgbClr val="000000"/>
                </a:solidFill>
                <a:latin typeface="Arial"/>
                <a:cs typeface="Arial"/>
              </a:rPr>
              <a:t>00 UTC 7 June 2018             </a:t>
            </a:r>
            <a:r>
              <a:rPr lang="en-US" sz="2800" dirty="0" smtClean="0">
                <a:solidFill>
                  <a:srgbClr val="000000"/>
                </a:solidFill>
                <a:latin typeface="Arial"/>
                <a:cs typeface="Arial"/>
              </a:rPr>
              <a:t>(</a:t>
            </a:r>
            <a:r>
              <a:rPr lang="en-US" sz="2800" i="1" dirty="0" smtClean="0">
                <a:solidFill>
                  <a:srgbClr val="000000"/>
                </a:solidFill>
                <a:latin typeface="Arial"/>
                <a:cs typeface="Arial"/>
              </a:rPr>
              <a:t>AC2 rapidly strengthens</a:t>
            </a:r>
            <a:r>
              <a:rPr lang="en-US" sz="2800" dirty="0" smtClean="0">
                <a:solidFill>
                  <a:srgbClr val="000000"/>
                </a:solidFill>
                <a:latin typeface="Arial"/>
                <a:cs typeface="Arial"/>
              </a:rPr>
              <a:t>)</a:t>
            </a:r>
            <a:endParaRPr lang="en-US" sz="2800" dirty="0">
              <a:solidFill>
                <a:srgbClr val="000000"/>
              </a:solidFill>
              <a:latin typeface="Arial"/>
              <a:cs typeface="Arial"/>
            </a:endParaRPr>
          </a:p>
        </p:txBody>
      </p:sp>
      <p:sp>
        <p:nvSpPr>
          <p:cNvPr id="325" name="TextBox 324"/>
          <p:cNvSpPr txBox="1"/>
          <p:nvPr/>
        </p:nvSpPr>
        <p:spPr>
          <a:xfrm>
            <a:off x="15224573" y="25939951"/>
            <a:ext cx="14800441" cy="7086551"/>
          </a:xfrm>
          <a:prstGeom prst="rect">
            <a:avLst/>
          </a:prstGeom>
          <a:noFill/>
          <a:ln w="38100">
            <a:noFill/>
          </a:ln>
        </p:spPr>
        <p:txBody>
          <a:bodyPr wrap="square" lIns="83814" tIns="41907" rIns="83814" bIns="41907" rtlCol="0">
            <a:spAutoFit/>
          </a:bodyPr>
          <a:lstStyle/>
          <a:p>
            <a:pPr marL="457200" indent="-457200">
              <a:buFont typeface="Arial"/>
              <a:buChar char="•"/>
            </a:pPr>
            <a:r>
              <a:rPr lang="en-US" sz="2600" dirty="0" smtClean="0">
                <a:latin typeface="Arial"/>
                <a:cs typeface="Arial"/>
              </a:rPr>
              <a:t>The remnants of TS Alberto and CL, which merge over southern Canada (Fig. 1a), possibly contribute to </a:t>
            </a:r>
            <a:r>
              <a:rPr lang="en-US" sz="2600" smtClean="0">
                <a:latin typeface="Arial"/>
                <a:cs typeface="Arial"/>
              </a:rPr>
              <a:t>the formation </a:t>
            </a:r>
            <a:r>
              <a:rPr lang="en-US" sz="2600" dirty="0" smtClean="0">
                <a:latin typeface="Arial"/>
                <a:cs typeface="Arial"/>
              </a:rPr>
              <a:t>of AC2, which along with AC1, develop and strengthen </a:t>
            </a:r>
            <a:r>
              <a:rPr lang="en-US" sz="2600" dirty="0" smtClean="0">
                <a:latin typeface="Arial"/>
                <a:cs typeface="Arial"/>
              </a:rPr>
              <a:t>in a region of strong baroclinicity extending from Greenland </a:t>
            </a:r>
            <a:r>
              <a:rPr lang="en-US" sz="2600" dirty="0" smtClean="0">
                <a:latin typeface="Arial"/>
                <a:cs typeface="Arial"/>
              </a:rPr>
              <a:t>to </a:t>
            </a:r>
            <a:r>
              <a:rPr lang="en-US" sz="2600" dirty="0" smtClean="0">
                <a:latin typeface="Arial"/>
                <a:cs typeface="Arial"/>
              </a:rPr>
              <a:t>Eurasia (Figs. 1b and 2)</a:t>
            </a:r>
          </a:p>
          <a:p>
            <a:pPr marL="457200" indent="-457200">
              <a:lnSpc>
                <a:spcPct val="50000"/>
              </a:lnSpc>
              <a:buFont typeface="Arial"/>
              <a:buChar char="•"/>
            </a:pPr>
            <a:endParaRPr lang="en-US" sz="2600" dirty="0">
              <a:latin typeface="Arial"/>
              <a:cs typeface="Arial"/>
            </a:endParaRPr>
          </a:p>
          <a:p>
            <a:pPr marL="457200" indent="-457200">
              <a:buFont typeface="Arial"/>
              <a:buChar char="•"/>
            </a:pPr>
            <a:r>
              <a:rPr lang="en-US" sz="2600" dirty="0" smtClean="0">
                <a:latin typeface="Arial"/>
                <a:cs typeface="Arial"/>
              </a:rPr>
              <a:t>A deep trough </a:t>
            </a:r>
            <a:r>
              <a:rPr lang="en-US" sz="2600" dirty="0">
                <a:latin typeface="Arial"/>
                <a:cs typeface="Arial"/>
              </a:rPr>
              <a:t>over </a:t>
            </a:r>
            <a:r>
              <a:rPr lang="en-US" sz="2600" dirty="0" smtClean="0">
                <a:latin typeface="Arial"/>
                <a:cs typeface="Arial"/>
              </a:rPr>
              <a:t>Eurasia </a:t>
            </a:r>
            <a:r>
              <a:rPr lang="en-US" sz="2600" dirty="0">
                <a:latin typeface="Arial"/>
                <a:cs typeface="Arial"/>
              </a:rPr>
              <a:t>on 1–3 June (Figs. 3a,b) and </a:t>
            </a:r>
            <a:r>
              <a:rPr lang="en-US" sz="2600" dirty="0" smtClean="0">
                <a:latin typeface="Arial"/>
                <a:cs typeface="Arial"/>
              </a:rPr>
              <a:t>a second deep trough that develops over </a:t>
            </a:r>
            <a:r>
              <a:rPr lang="en-US" sz="2600" dirty="0">
                <a:latin typeface="Arial"/>
                <a:cs typeface="Arial"/>
              </a:rPr>
              <a:t>Eurasia during 5–</a:t>
            </a:r>
            <a:r>
              <a:rPr lang="en-US" sz="2600" dirty="0" smtClean="0">
                <a:latin typeface="Arial"/>
                <a:cs typeface="Arial"/>
              </a:rPr>
              <a:t>7 June </a:t>
            </a:r>
            <a:r>
              <a:rPr lang="en-US" sz="2600" dirty="0">
                <a:latin typeface="Arial"/>
                <a:cs typeface="Arial"/>
              </a:rPr>
              <a:t>(Figs. 3c,d</a:t>
            </a:r>
            <a:r>
              <a:rPr lang="en-US" sz="2600" dirty="0" smtClean="0">
                <a:latin typeface="Arial"/>
                <a:cs typeface="Arial"/>
              </a:rPr>
              <a:t>) in response to cyclonic wave breaking south of Greenland during 3–5 June (Figs. 3b,c) likely foster development of AC1 and AC2</a:t>
            </a:r>
          </a:p>
          <a:p>
            <a:pPr>
              <a:lnSpc>
                <a:spcPct val="50000"/>
              </a:lnSpc>
            </a:pPr>
            <a:endParaRPr lang="en-US" sz="2600" dirty="0" smtClean="0">
              <a:latin typeface="Arial"/>
              <a:cs typeface="Arial"/>
            </a:endParaRPr>
          </a:p>
          <a:p>
            <a:pPr marL="457200" indent="-457200">
              <a:buFont typeface="Arial"/>
              <a:buChar char="•"/>
            </a:pPr>
            <a:r>
              <a:rPr lang="en-US" sz="2600" dirty="0" smtClean="0">
                <a:latin typeface="Arial"/>
                <a:cs typeface="Arial"/>
              </a:rPr>
              <a:t>Upper-level disturbances, including TPVs, embedded within the deep troughs, as well as baroclinic processes and possibly latent heating may contribute to development and then rapid strengthening of AC1 and AC2 (Figs. 4a–l)</a:t>
            </a:r>
          </a:p>
          <a:p>
            <a:pPr marL="457200" indent="-457200">
              <a:lnSpc>
                <a:spcPct val="50000"/>
              </a:lnSpc>
              <a:buFont typeface="Arial"/>
              <a:buChar char="•"/>
            </a:pPr>
            <a:endParaRPr lang="en-US" sz="2600" dirty="0">
              <a:latin typeface="Arial"/>
              <a:cs typeface="Arial"/>
            </a:endParaRPr>
          </a:p>
          <a:p>
            <a:r>
              <a:rPr lang="en-US" sz="2600" dirty="0" smtClean="0">
                <a:latin typeface="Arial"/>
                <a:cs typeface="Arial"/>
              </a:rPr>
              <a:t>     </a:t>
            </a:r>
            <a:r>
              <a:rPr lang="en-US" sz="2600" dirty="0" smtClean="0">
                <a:solidFill>
                  <a:srgbClr val="0000FF"/>
                </a:solidFill>
                <a:latin typeface="Arial"/>
                <a:cs typeface="Arial"/>
              </a:rPr>
              <a:t>−   Upper-level </a:t>
            </a:r>
            <a:r>
              <a:rPr lang="en-US" sz="2600" dirty="0" err="1" smtClean="0">
                <a:solidFill>
                  <a:srgbClr val="0000FF"/>
                </a:solidFill>
                <a:latin typeface="Arial"/>
                <a:cs typeface="Arial"/>
              </a:rPr>
              <a:t>diffluence</a:t>
            </a:r>
            <a:r>
              <a:rPr lang="en-US" sz="2600" dirty="0">
                <a:solidFill>
                  <a:srgbClr val="0000FF"/>
                </a:solidFill>
                <a:latin typeface="Arial"/>
                <a:cs typeface="Arial"/>
              </a:rPr>
              <a:t> </a:t>
            </a:r>
            <a:r>
              <a:rPr lang="en-US" sz="2600" dirty="0" smtClean="0">
                <a:solidFill>
                  <a:srgbClr val="0000FF"/>
                </a:solidFill>
                <a:latin typeface="Arial"/>
                <a:cs typeface="Arial"/>
              </a:rPr>
              <a:t>supported by a shortening of the half-wavelength of the upper-level  </a:t>
            </a:r>
          </a:p>
          <a:p>
            <a:r>
              <a:rPr lang="en-US" sz="2600" dirty="0" smtClean="0">
                <a:solidFill>
                  <a:srgbClr val="0000FF"/>
                </a:solidFill>
                <a:latin typeface="Arial"/>
                <a:cs typeface="Arial"/>
              </a:rPr>
              <a:t>          flow may further contribute to rapid strengthening of AC1 and AC2 in left-exit region of an  </a:t>
            </a:r>
          </a:p>
          <a:p>
            <a:r>
              <a:rPr lang="en-US" sz="2600" dirty="0" smtClean="0">
                <a:solidFill>
                  <a:srgbClr val="0000FF"/>
                </a:solidFill>
                <a:latin typeface="Arial"/>
                <a:cs typeface="Arial"/>
              </a:rPr>
              <a:t>          upper-level jet streak (Figs. 4e,f and Figs. 4i,j, respectively)</a:t>
            </a:r>
          </a:p>
          <a:p>
            <a:pPr>
              <a:lnSpc>
                <a:spcPct val="50000"/>
              </a:lnSpc>
            </a:pPr>
            <a:endParaRPr lang="en-US" sz="2600" dirty="0">
              <a:latin typeface="Arial"/>
              <a:cs typeface="Arial"/>
            </a:endParaRPr>
          </a:p>
          <a:p>
            <a:pPr marL="457200" indent="-457200">
              <a:buFont typeface="Arial"/>
              <a:buChar char="•"/>
            </a:pPr>
            <a:r>
              <a:rPr lang="en-US" sz="2600" dirty="0" smtClean="0">
                <a:latin typeface="Arial"/>
                <a:cs typeface="Arial"/>
              </a:rPr>
              <a:t>The interaction between AC1 and AC2 and merger of AC1 with AC2 </a:t>
            </a:r>
            <a:r>
              <a:rPr lang="en-US" sz="2600" dirty="0">
                <a:latin typeface="Arial"/>
                <a:cs typeface="Arial"/>
              </a:rPr>
              <a:t>(Figs. 5a–</a:t>
            </a:r>
            <a:r>
              <a:rPr lang="en-US" sz="2600" dirty="0" smtClean="0">
                <a:latin typeface="Arial"/>
                <a:cs typeface="Arial"/>
              </a:rPr>
              <a:t>f</a:t>
            </a:r>
            <a:r>
              <a:rPr lang="en-US" sz="2600" dirty="0">
                <a:latin typeface="Arial"/>
                <a:cs typeface="Arial"/>
              </a:rPr>
              <a:t>)</a:t>
            </a:r>
            <a:r>
              <a:rPr lang="en-US" sz="2600" dirty="0" smtClean="0">
                <a:latin typeface="Arial"/>
                <a:cs typeface="Arial"/>
              </a:rPr>
              <a:t> may also contribute to the intensification of AC2, helping allow AC2 to reach a peak intensity of 962 hPa (Fig. 2), which corresponds to a standardized SLP anomaly of &lt;−6σ (Fig. 5f)</a:t>
            </a:r>
          </a:p>
        </p:txBody>
      </p:sp>
      <p:sp>
        <p:nvSpPr>
          <p:cNvPr id="326" name="TextBox 325"/>
          <p:cNvSpPr txBox="1"/>
          <p:nvPr/>
        </p:nvSpPr>
        <p:spPr>
          <a:xfrm>
            <a:off x="1087289" y="16072955"/>
            <a:ext cx="36845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a:t>
            </a:r>
            <a:r>
              <a:rPr lang="en-US" sz="1800" dirty="0" smtClean="0">
                <a:latin typeface="Arial"/>
                <a:cs typeface="Arial"/>
              </a:rPr>
              <a:t>a)</a:t>
            </a:r>
            <a:endParaRPr lang="en-US" sz="1800" dirty="0">
              <a:latin typeface="Arial"/>
              <a:cs typeface="Arial"/>
            </a:endParaRPr>
          </a:p>
        </p:txBody>
      </p:sp>
      <p:sp>
        <p:nvSpPr>
          <p:cNvPr id="327" name="TextBox 326"/>
          <p:cNvSpPr txBox="1"/>
          <p:nvPr/>
        </p:nvSpPr>
        <p:spPr>
          <a:xfrm>
            <a:off x="7450690" y="16072955"/>
            <a:ext cx="368455" cy="295466"/>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800" dirty="0" smtClean="0">
                <a:latin typeface="Arial"/>
                <a:cs typeface="Arial"/>
              </a:rPr>
              <a:t>(</a:t>
            </a:r>
            <a:r>
              <a:rPr lang="en-US" sz="1800" dirty="0">
                <a:latin typeface="Arial"/>
                <a:cs typeface="Arial"/>
              </a:rPr>
              <a:t>b</a:t>
            </a:r>
            <a:r>
              <a:rPr lang="en-US" sz="1800" dirty="0" smtClean="0">
                <a:latin typeface="Arial"/>
                <a:cs typeface="Arial"/>
              </a:rPr>
              <a:t>)</a:t>
            </a:r>
            <a:endParaRPr lang="en-US" sz="1800" dirty="0">
              <a:latin typeface="Arial"/>
              <a:cs typeface="Arial"/>
            </a:endParaRPr>
          </a:p>
        </p:txBody>
      </p:sp>
    </p:spTree>
    <p:extLst>
      <p:ext uri="{BB962C8B-B14F-4D97-AF65-F5344CB8AC3E}">
        <p14:creationId xmlns:p14="http://schemas.microsoft.com/office/powerpoint/2010/main" val="909293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36928</TotalTime>
  <Words>1314</Words>
  <Application>Microsoft Macintosh PowerPoint</Application>
  <PresentationFormat>Custom</PresentationFormat>
  <Paragraphs>229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Rencurrel</dc:creator>
  <cp:lastModifiedBy>Kevin Biernat</cp:lastModifiedBy>
  <cp:revision>676</cp:revision>
  <cp:lastPrinted>2017-12-06T21:26:09Z</cp:lastPrinted>
  <dcterms:created xsi:type="dcterms:W3CDTF">2015-11-02T00:35:42Z</dcterms:created>
  <dcterms:modified xsi:type="dcterms:W3CDTF">2018-11-28T15:27:06Z</dcterms:modified>
</cp:coreProperties>
</file>