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93776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DCA29"/>
    <a:srgbClr val="2BBB27"/>
    <a:srgbClr val="28AB24"/>
    <a:srgbClr val="FFC0E1"/>
    <a:srgbClr val="560EB3"/>
    <a:srgbClr val="4B1966"/>
    <a:srgbClr val="FF515B"/>
    <a:srgbClr val="20FFFF"/>
    <a:srgbClr val="F90106"/>
    <a:srgbClr val="BF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8983" autoAdjust="0"/>
  </p:normalViewPr>
  <p:slideViewPr>
    <p:cSldViewPr snapToGrid="0" snapToObjects="1">
      <p:cViewPr varScale="1">
        <p:scale>
          <a:sx n="25" d="100"/>
          <a:sy n="25" d="100"/>
        </p:scale>
        <p:origin x="-200" y="-464"/>
      </p:cViewPr>
      <p:guideLst>
        <p:guide orient="horz" pos="10368"/>
        <p:guide pos="15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4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10226042"/>
            <a:ext cx="4197096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18653760"/>
            <a:ext cx="3456432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1835768" y="6324600"/>
            <a:ext cx="53329520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47198" y="6324600"/>
            <a:ext cx="159165610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21153122"/>
            <a:ext cx="4197096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3952225"/>
            <a:ext cx="4197096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47197" y="36865560"/>
            <a:ext cx="106247565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917722" y="36865560"/>
            <a:ext cx="106247565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368542"/>
            <a:ext cx="21817015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10439400"/>
            <a:ext cx="21817015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7" y="7368542"/>
            <a:ext cx="21825585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7" y="10439400"/>
            <a:ext cx="21825585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1310640"/>
            <a:ext cx="16244890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310643"/>
            <a:ext cx="2760345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6888483"/>
            <a:ext cx="16244890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23042880"/>
            <a:ext cx="2962656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2941320"/>
            <a:ext cx="2962656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25763222"/>
            <a:ext cx="2962656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680963"/>
            <a:ext cx="4443984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880" y="30510482"/>
            <a:ext cx="115214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680" y="30510482"/>
            <a:ext cx="156362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7280" y="30510482"/>
            <a:ext cx="115214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cmwf.int/sites/default/files/elibrary/2016/16299-newsletter-no147-spring-2016.pdf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9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3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220953" y="11683936"/>
            <a:ext cx="14721395" cy="4024172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ERA5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(Hersbach and Dee 2016) gridded to 0.25° horizontal resolution for all fields, with ERA-Interim (Dee et al. 2011) 1979–2010 mean and standard deviation of selected fields for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calculation of standardized anomalies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AC1, AC2, and a Canadian low (CL)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following the locations of minimum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pressure (SLP)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Tracked TS Alberto using National Hurricane Center positions of TS Alberto during 1500 UTC 25 May–0600 UTC 29 May 2018 and remnants of TS Alberto using ERA5 afterward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8161" y="31127"/>
            <a:ext cx="37822884" cy="211595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0090"/>
                </a:solidFill>
                <a:latin typeface="Arial"/>
                <a:cs typeface="Arial"/>
              </a:rPr>
              <a:t>The Contributions of Tropopause Polar Vortices and Remnant Tropical Moisture from Tropical Storm Alberto to the Development of Two Intense Arctic Cyclones in June 2018</a:t>
            </a:r>
            <a:endParaRPr lang="en-US" sz="6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93505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4814" y="2171220"/>
            <a:ext cx="21078609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Lance F. </a:t>
            </a:r>
            <a:r>
              <a:rPr lang="en-US" sz="4400" b="1" dirty="0" smtClean="0">
                <a:latin typeface="Arial"/>
                <a:cs typeface="Arial"/>
              </a:rPr>
              <a:t>Bosart</a:t>
            </a:r>
            <a:r>
              <a:rPr lang="en-US" sz="4400" b="1" baseline="30000" dirty="0" smtClean="0">
                <a:latin typeface="Arial"/>
                <a:cs typeface="Arial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</a:t>
            </a:r>
            <a:r>
              <a:rPr lang="en-US" sz="4400" dirty="0" smtClean="0">
                <a:latin typeface="Arial"/>
                <a:cs typeface="Arial"/>
              </a:rPr>
              <a:t>Kevin </a:t>
            </a:r>
            <a:r>
              <a:rPr lang="en-US" sz="4400" dirty="0" smtClean="0">
                <a:latin typeface="Arial"/>
                <a:cs typeface="Arial"/>
              </a:rPr>
              <a:t>Biernat</a:t>
            </a:r>
            <a:r>
              <a:rPr lang="en-US" sz="4400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</a:t>
            </a:r>
            <a:r>
              <a:rPr lang="en-US" sz="4400" dirty="0" smtClean="0">
                <a:latin typeface="Arial"/>
                <a:cs typeface="Arial"/>
              </a:rPr>
              <a:t>Daniel </a:t>
            </a:r>
            <a:r>
              <a:rPr lang="en-US" sz="4400" dirty="0" smtClean="0">
                <a:latin typeface="Arial"/>
                <a:cs typeface="Arial"/>
              </a:rPr>
              <a:t>Keyser</a:t>
            </a:r>
            <a:r>
              <a:rPr lang="en-US" sz="4400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</a:t>
            </a:r>
            <a:r>
              <a:rPr lang="en-US" sz="4400" dirty="0" smtClean="0">
                <a:latin typeface="Arial"/>
                <a:cs typeface="Arial"/>
              </a:rPr>
              <a:t>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87166" y="2245248"/>
            <a:ext cx="7920153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34417" y="15032429"/>
            <a:ext cx="1380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300-hPa geopotential height (dam, black), </a:t>
            </a:r>
            <a:r>
              <a:rPr lang="en-US" sz="2000" dirty="0" smtClean="0">
                <a:latin typeface="Arial"/>
                <a:cs typeface="Arial"/>
              </a:rPr>
              <a:t>winds 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shaded</a:t>
            </a:r>
            <a:r>
              <a:rPr lang="en-US" sz="2000" dirty="0" smtClean="0">
                <a:latin typeface="Arial"/>
                <a:cs typeface="Arial"/>
              </a:rPr>
              <a:t>). T1 an T2 denote deep troughs 1 and 2, respectively.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20953" y="15910265"/>
            <a:ext cx="14734015" cy="1454749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25156" y="15870580"/>
            <a:ext cx="14717191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Track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54" y="3684825"/>
            <a:ext cx="14721394" cy="7825214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b="1" u="sng" dirty="0" smtClean="0"/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Arctic cyclone 1 (AC1)</a:t>
            </a:r>
            <a:r>
              <a:rPr lang="en-US" sz="2600" dirty="0">
                <a:latin typeface="Arial"/>
                <a:cs typeface="Arial"/>
              </a:rPr>
              <a:t> formed along an old cold frontal boundary northeast of the Caspian Sea, moved poleward, performed a cyclonic loop </a:t>
            </a:r>
            <a:r>
              <a:rPr lang="en-US" sz="2600" dirty="0" smtClean="0">
                <a:latin typeface="Arial"/>
                <a:cs typeface="Arial"/>
              </a:rPr>
              <a:t>with a subsequent Arctic cyclone (AC2) </a:t>
            </a:r>
            <a:r>
              <a:rPr lang="en-US" sz="2600" dirty="0">
                <a:latin typeface="Arial"/>
                <a:cs typeface="Arial"/>
              </a:rPr>
              <a:t>near the north coast of Russia, and eventually merged with </a:t>
            </a:r>
            <a:r>
              <a:rPr lang="en-US" sz="2600" dirty="0" smtClean="0">
                <a:latin typeface="Arial"/>
                <a:cs typeface="Arial"/>
              </a:rPr>
              <a:t>AC2 </a:t>
            </a:r>
            <a:r>
              <a:rPr lang="en-US" sz="2600" dirty="0">
                <a:latin typeface="Arial"/>
                <a:cs typeface="Arial"/>
              </a:rPr>
              <a:t>over the Arctic Ocean.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AC2 formed </a:t>
            </a:r>
            <a:r>
              <a:rPr lang="en-US" sz="2600" dirty="0">
                <a:latin typeface="Arial"/>
                <a:cs typeface="Arial"/>
              </a:rPr>
              <a:t>via lee cyclogenesis east of Greenland, and may have had some “DNA" from the remnants of Tropical Storm (TS) </a:t>
            </a:r>
            <a:r>
              <a:rPr lang="en-US" sz="2600" dirty="0" smtClean="0">
                <a:latin typeface="Arial"/>
                <a:cs typeface="Arial"/>
              </a:rPr>
              <a:t>Alberto, </a:t>
            </a:r>
            <a:r>
              <a:rPr lang="en-US" sz="2600" dirty="0">
                <a:latin typeface="Arial"/>
                <a:cs typeface="Arial"/>
              </a:rPr>
              <a:t>which moved poleward across the central U.S. and northeastern </a:t>
            </a:r>
            <a:r>
              <a:rPr lang="en-US" sz="2600" dirty="0" smtClean="0">
                <a:latin typeface="Arial"/>
                <a:cs typeface="Arial"/>
              </a:rPr>
              <a:t>Canada 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Heavy precipitation, strong surface winds, and large waves due to Arctic cyclones may pose hazards to ships </a:t>
            </a:r>
            <a:r>
              <a:rPr lang="en-US" sz="2600" dirty="0" smtClean="0">
                <a:latin typeface="Arial"/>
                <a:cs typeface="Arial"/>
              </a:rPr>
              <a:t>navigating </a:t>
            </a:r>
            <a:r>
              <a:rPr lang="en-US" sz="2600" dirty="0">
                <a:latin typeface="Arial"/>
                <a:cs typeface="Arial"/>
              </a:rPr>
              <a:t>through open passageways in the Arctic </a:t>
            </a:r>
            <a:r>
              <a:rPr lang="en-US" sz="2600" dirty="0" smtClean="0">
                <a:latin typeface="Arial"/>
                <a:cs typeface="Arial"/>
              </a:rPr>
              <a:t>Ocean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Tropopause polar vortices (TPVs) are tropopause-based vortices of high-latitude origin (e.g., </a:t>
            </a:r>
            <a:r>
              <a:rPr lang="en-US" sz="2600" dirty="0" err="1">
                <a:latin typeface="Arial"/>
                <a:cs typeface="Arial"/>
              </a:rPr>
              <a:t>Cavallo</a:t>
            </a:r>
            <a:r>
              <a:rPr lang="en-US" sz="2600" dirty="0">
                <a:latin typeface="Arial"/>
                <a:cs typeface="Arial"/>
              </a:rPr>
              <a:t> and Hakim 2010) that may act as precursors to the development of Arctic cyclones (e.g., Tao et al. 2017</a:t>
            </a:r>
            <a:r>
              <a:rPr lang="en-US" sz="2600" dirty="0" smtClean="0">
                <a:latin typeface="Arial"/>
                <a:cs typeface="Arial"/>
              </a:rPr>
              <a:t>)</a:t>
            </a:r>
            <a:endParaRPr lang="en-US" sz="2600" dirty="0" smtClean="0"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The comparative rarity of two sequential intense Arctic cyclones that interacted with one another, one of which (</a:t>
            </a:r>
            <a:r>
              <a:rPr lang="en-US" sz="2600" dirty="0" smtClean="0">
                <a:latin typeface="Arial"/>
                <a:cs typeface="Arial"/>
              </a:rPr>
              <a:t>AC2) </a:t>
            </a:r>
            <a:r>
              <a:rPr lang="en-US" sz="2600" dirty="0">
                <a:latin typeface="Arial"/>
                <a:cs typeface="Arial"/>
              </a:rPr>
              <a:t>may have had antecedent DNA from TS Alberto, motivates this </a:t>
            </a:r>
            <a:r>
              <a:rPr lang="en-US" sz="2600" dirty="0" smtClean="0">
                <a:latin typeface="Arial"/>
                <a:cs typeface="Arial"/>
              </a:rPr>
              <a:t>presentation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0953" y="3557578"/>
            <a:ext cx="1472139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Motivation and Background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20953" y="11683936"/>
            <a:ext cx="1473401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08965" y="3557853"/>
            <a:ext cx="14805462" cy="1222604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08964" y="3553699"/>
            <a:ext cx="14805462" cy="643354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Large-scale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Flow Evolution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0282959" y="3589988"/>
            <a:ext cx="18903974" cy="2922667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30282959" y="3550721"/>
            <a:ext cx="18903972" cy="646332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Synoptic Evolution of Arctic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5224574" y="25286597"/>
            <a:ext cx="14818078" cy="758141"/>
            <a:chOff x="28995800" y="22970639"/>
            <a:chExt cx="16041882" cy="809025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8" y="23245966"/>
              <a:ext cx="14716049" cy="533698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noFill/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8995800" y="22970639"/>
              <a:ext cx="16041882" cy="68971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) Discussion</a:t>
              </a:r>
              <a:endParaRPr lang="en-US" sz="3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229361" y="31152109"/>
            <a:ext cx="14729811" cy="1664552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S. M., and G. J. Hakim, </a:t>
            </a:r>
            <a:r>
              <a:rPr lang="en-US" sz="1400" dirty="0" smtClean="0">
                <a:latin typeface="Arial"/>
                <a:cs typeface="Arial"/>
              </a:rPr>
              <a:t>2010</a:t>
            </a:r>
            <a:r>
              <a:rPr lang="en-US" sz="1400" dirty="0">
                <a:latin typeface="Arial"/>
                <a:cs typeface="Arial"/>
              </a:rPr>
              <a:t>: Composite structure of tropopause polar cyclones. </a:t>
            </a:r>
            <a:r>
              <a:rPr lang="en-US" sz="1400" i="1" dirty="0">
                <a:latin typeface="Arial"/>
                <a:cs typeface="Arial"/>
              </a:rPr>
              <a:t>Mon. </a:t>
            </a:r>
            <a:r>
              <a:rPr lang="en-US" sz="1400" i="1" dirty="0" err="1">
                <a:latin typeface="Arial"/>
                <a:cs typeface="Arial"/>
              </a:rPr>
              <a:t>Wea</a:t>
            </a:r>
            <a:r>
              <a:rPr lang="en-US" sz="1400" i="1" dirty="0">
                <a:latin typeface="Arial"/>
                <a:cs typeface="Arial"/>
              </a:rPr>
              <a:t>. Rev.,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1" dirty="0">
                <a:latin typeface="Arial"/>
                <a:cs typeface="Arial"/>
              </a:rPr>
              <a:t>138,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3840–3857</a:t>
            </a:r>
            <a:r>
              <a:rPr lang="en-US" sz="1400" dirty="0">
                <a:latin typeface="Arial"/>
                <a:cs typeface="Arial"/>
              </a:rPr>
              <a:t>. </a:t>
            </a:r>
            <a:endParaRPr lang="en-US" sz="1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Dee, D. P., and Coauthors, 2011: The ERA-Interim reanalysis: Configuration and performance of the data assimilation system. </a:t>
            </a:r>
            <a:r>
              <a:rPr lang="en-US" sz="1400" i="1" dirty="0">
                <a:latin typeface="Arial"/>
                <a:cs typeface="Arial"/>
              </a:rPr>
              <a:t>Quart. J. </a:t>
            </a:r>
            <a:r>
              <a:rPr lang="en-US" sz="1400" i="1" dirty="0" smtClean="0">
                <a:latin typeface="Arial"/>
                <a:cs typeface="Arial"/>
              </a:rPr>
              <a:t>Roy. Meteor</a:t>
            </a:r>
            <a:r>
              <a:rPr lang="en-US" sz="1400" i="1" dirty="0">
                <a:latin typeface="Arial"/>
                <a:cs typeface="Arial"/>
              </a:rPr>
              <a:t>. Soc.,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137,</a:t>
            </a:r>
            <a:r>
              <a:rPr lang="en-US" sz="1400" dirty="0">
                <a:latin typeface="Arial"/>
                <a:cs typeface="Arial"/>
              </a:rPr>
              <a:t> 553–597.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Hersbach</a:t>
            </a:r>
            <a:r>
              <a:rPr lang="en-US" sz="1400" dirty="0">
                <a:latin typeface="Arial"/>
                <a:cs typeface="Arial"/>
              </a:rPr>
              <a:t>, H., and D. Dee, 2016: ERA5 reanalysis is in production. </a:t>
            </a:r>
            <a:r>
              <a:rPr lang="en-US" sz="1400" i="1" dirty="0">
                <a:latin typeface="Arial"/>
                <a:cs typeface="Arial"/>
              </a:rPr>
              <a:t>ECMWF Newsletter</a:t>
            </a:r>
            <a:r>
              <a:rPr lang="en-US" sz="1400" dirty="0">
                <a:latin typeface="Arial"/>
                <a:cs typeface="Arial"/>
              </a:rPr>
              <a:t>, No. </a:t>
            </a:r>
            <a:r>
              <a:rPr lang="en-US" sz="1400" dirty="0" smtClean="0">
                <a:latin typeface="Arial"/>
                <a:cs typeface="Arial"/>
              </a:rPr>
              <a:t>147, ECMWF</a:t>
            </a:r>
            <a:r>
              <a:rPr lang="en-US" sz="1400" dirty="0">
                <a:latin typeface="Arial"/>
                <a:cs typeface="Arial"/>
              </a:rPr>
              <a:t>, Reading, United Kingdom, </a:t>
            </a:r>
            <a:r>
              <a:rPr lang="en-US" sz="1400" dirty="0" smtClean="0">
                <a:latin typeface="Arial"/>
                <a:cs typeface="Arial"/>
              </a:rPr>
              <a:t>7.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           [Available online </a:t>
            </a:r>
            <a:r>
              <a:rPr lang="en-US" sz="1400" dirty="0">
                <a:latin typeface="Arial"/>
                <a:cs typeface="Arial"/>
              </a:rPr>
              <a:t>at </a:t>
            </a:r>
            <a:r>
              <a:rPr lang="en-US" sz="1400" u="sng" dirty="0">
                <a:latin typeface="Arial"/>
                <a:cs typeface="Arial"/>
                <a:hlinkClick r:id="rId3"/>
              </a:rPr>
              <a:t>www.ecmwf.int/sites/ default/files/elibrary/2016/16299-newsletter-no147-spring-2016.pdf</a:t>
            </a:r>
            <a:r>
              <a:rPr lang="en-US" sz="1400" dirty="0">
                <a:latin typeface="Arial"/>
                <a:cs typeface="Arial"/>
              </a:rPr>
              <a:t>.]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Tao</a:t>
            </a:r>
            <a:r>
              <a:rPr lang="en-US" sz="1400" dirty="0">
                <a:latin typeface="Arial"/>
                <a:cs typeface="Arial"/>
              </a:rPr>
              <a:t>, W., J. Zhang, </a:t>
            </a:r>
            <a:r>
              <a:rPr lang="en-US" sz="1400" dirty="0" smtClean="0">
                <a:latin typeface="Arial"/>
                <a:cs typeface="Arial"/>
              </a:rPr>
              <a:t>Y</a:t>
            </a:r>
            <a:r>
              <a:rPr lang="en-US" sz="1400" dirty="0">
                <a:latin typeface="Arial"/>
                <a:cs typeface="Arial"/>
              </a:rPr>
              <a:t>. Fu, and X. Zhang, </a:t>
            </a:r>
            <a:r>
              <a:rPr lang="en-US" sz="1400" dirty="0" smtClean="0">
                <a:latin typeface="Arial"/>
                <a:cs typeface="Arial"/>
              </a:rPr>
              <a:t>2017: </a:t>
            </a:r>
            <a:r>
              <a:rPr lang="en-US" sz="1400" dirty="0">
                <a:latin typeface="Arial"/>
                <a:cs typeface="Arial"/>
              </a:rPr>
              <a:t>Driving roles of tropospheric and stratospheric thermal </a:t>
            </a:r>
            <a:r>
              <a:rPr lang="en-US" sz="1400" dirty="0" smtClean="0">
                <a:latin typeface="Arial"/>
                <a:cs typeface="Arial"/>
              </a:rPr>
              <a:t>anomalies </a:t>
            </a:r>
            <a:r>
              <a:rPr lang="en-US" sz="1400" dirty="0">
                <a:latin typeface="Arial"/>
                <a:cs typeface="Arial"/>
              </a:rPr>
              <a:t>in intensification and </a:t>
            </a:r>
            <a:r>
              <a:rPr lang="en-US" sz="1400" dirty="0" smtClean="0">
                <a:latin typeface="Arial"/>
                <a:cs typeface="Arial"/>
              </a:rPr>
              <a:t>persistence </a:t>
            </a:r>
            <a:r>
              <a:rPr lang="en-US" sz="1400" dirty="0">
                <a:latin typeface="Arial"/>
                <a:cs typeface="Arial"/>
              </a:rPr>
              <a:t>of </a:t>
            </a:r>
            <a:r>
              <a:rPr lang="en-US" sz="1400" dirty="0" smtClean="0">
                <a:latin typeface="Arial"/>
                <a:cs typeface="Arial"/>
              </a:rPr>
              <a:t>the Arctic </a:t>
            </a:r>
            <a:r>
              <a:rPr lang="en-US" sz="1400" dirty="0" err="1">
                <a:latin typeface="Arial"/>
                <a:cs typeface="Arial"/>
              </a:rPr>
              <a:t>superstorm</a:t>
            </a:r>
            <a:r>
              <a:rPr lang="en-US" sz="1400" dirty="0">
                <a:latin typeface="Arial"/>
                <a:cs typeface="Arial"/>
              </a:rPr>
              <a:t> in 2012.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i="1" dirty="0" smtClean="0">
                <a:latin typeface="Arial"/>
                <a:cs typeface="Arial"/>
              </a:rPr>
              <a:t>              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44,</a:t>
            </a:r>
            <a:r>
              <a:rPr lang="en-US" sz="1400" dirty="0">
                <a:latin typeface="Arial"/>
                <a:cs typeface="Arial"/>
              </a:rPr>
              <a:t> 10017–10025.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Zhang</a:t>
            </a:r>
            <a:r>
              <a:rPr lang="en-US" sz="1400" dirty="0">
                <a:latin typeface="Arial"/>
                <a:cs typeface="Arial"/>
              </a:rPr>
              <a:t>, J., R. Lindsay, A. </a:t>
            </a:r>
            <a:r>
              <a:rPr lang="en-US" sz="1400" dirty="0" err="1">
                <a:latin typeface="Arial"/>
                <a:cs typeface="Arial"/>
              </a:rPr>
              <a:t>Schweiger</a:t>
            </a:r>
            <a:r>
              <a:rPr lang="en-US" sz="14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on 2012 Arctic </a:t>
            </a:r>
            <a:r>
              <a:rPr lang="en-US" sz="1400" dirty="0" smtClean="0">
                <a:latin typeface="Arial"/>
                <a:cs typeface="Arial"/>
              </a:rPr>
              <a:t>sea ice retreat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hu-HU" sz="1400" i="1" dirty="0" smtClean="0">
                <a:latin typeface="Arial"/>
                <a:cs typeface="Arial"/>
              </a:rPr>
              <a:t>Res. Lett</a:t>
            </a:r>
            <a:r>
              <a:rPr lang="hu-HU" sz="1400" i="1" dirty="0">
                <a:latin typeface="Arial"/>
                <a:cs typeface="Arial"/>
              </a:rPr>
              <a:t>.,</a:t>
            </a:r>
            <a:r>
              <a:rPr lang="hu-HU" sz="1400" dirty="0">
                <a:latin typeface="Arial"/>
                <a:cs typeface="Arial"/>
              </a:rPr>
              <a:t> </a:t>
            </a:r>
            <a:r>
              <a:rPr lang="hu-HU" sz="1400" b="1" dirty="0">
                <a:latin typeface="Arial"/>
                <a:cs typeface="Arial"/>
              </a:rPr>
              <a:t>40,</a:t>
            </a:r>
            <a:r>
              <a:rPr lang="hu-HU" sz="1400" dirty="0">
                <a:latin typeface="Arial"/>
                <a:cs typeface="Arial"/>
              </a:rPr>
              <a:t> 720–726</a:t>
            </a:r>
            <a:r>
              <a:rPr lang="hu-HU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7676639" y="23339394"/>
            <a:ext cx="70309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Tracks of (a) Alberto and </a:t>
            </a:r>
            <a:r>
              <a:rPr lang="en-US" sz="2000" dirty="0" smtClean="0">
                <a:latin typeface="Arial"/>
                <a:cs typeface="Arial"/>
              </a:rPr>
              <a:t>a Canadian </a:t>
            </a:r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ow </a:t>
            </a:r>
            <a:r>
              <a:rPr lang="en-US" sz="2000" dirty="0" smtClean="0">
                <a:latin typeface="Arial"/>
                <a:cs typeface="Arial"/>
              </a:rPr>
              <a:t>(CL), and (b) AC1 and AC2.  Also, (a) 26 May–1 </a:t>
            </a:r>
            <a:r>
              <a:rPr lang="en-US" sz="2000" dirty="0" smtClean="0">
                <a:latin typeface="Arial"/>
                <a:cs typeface="Arial"/>
              </a:rPr>
              <a:t>June 2018 </a:t>
            </a:r>
            <a:r>
              <a:rPr lang="en-US" sz="2000" dirty="0" smtClean="0">
                <a:latin typeface="Arial"/>
                <a:cs typeface="Arial"/>
              </a:rPr>
              <a:t>time-mean 300-hPa geopotential height (dam, gray) and standardized </a:t>
            </a:r>
            <a:r>
              <a:rPr lang="en-US" sz="2000" dirty="0" smtClean="0">
                <a:latin typeface="Arial"/>
                <a:cs typeface="Arial"/>
              </a:rPr>
              <a:t>geopotential height anomalies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1–7 June 2018 time-mean 850-hPa temperature (°C, gray) and standardized </a:t>
            </a:r>
            <a:r>
              <a:rPr lang="en-US" sz="2000" dirty="0" smtClean="0">
                <a:latin typeface="Arial"/>
                <a:cs typeface="Arial"/>
              </a:rPr>
              <a:t>temperature anomalies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. 0000 UTC positions of cyclones shown by dots.</a:t>
            </a: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0869480" y="27118614"/>
            <a:ext cx="799428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1742691" y="26933948"/>
            <a:ext cx="83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AC1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0858045" y="28862616"/>
            <a:ext cx="799428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1742691" y="28686621"/>
            <a:ext cx="8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AC2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6025838" y="1794830"/>
            <a:ext cx="5552304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>
                <a:latin typeface="Arial"/>
                <a:cs typeface="Arial"/>
              </a:rPr>
              <a:t>A51I-</a:t>
            </a:r>
            <a:r>
              <a:rPr lang="en-US" sz="4400" b="1" dirty="0" smtClean="0">
                <a:latin typeface="Arial"/>
                <a:cs typeface="Arial"/>
              </a:rPr>
              <a:t>2279</a:t>
            </a:r>
            <a:endParaRPr lang="en-US" sz="4400" b="1" dirty="0">
              <a:latin typeface="Arial"/>
              <a:cs typeface="Arial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96889"/>
              </p:ext>
            </p:extLst>
          </p:nvPr>
        </p:nvGraphicFramePr>
        <p:xfrm>
          <a:off x="655383" y="23688411"/>
          <a:ext cx="6809993" cy="18977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5642"/>
                <a:gridCol w="2021977"/>
                <a:gridCol w="1871582"/>
                <a:gridCol w="1570792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Alberto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~3</a:t>
                      </a: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13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608914" y="23273644"/>
            <a:ext cx="678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</a:t>
            </a:r>
            <a:r>
              <a:rPr lang="en-US" sz="2000" dirty="0" smtClean="0">
                <a:latin typeface="Arial"/>
                <a:cs typeface="Arial"/>
              </a:rPr>
              <a:t>cyclones</a:t>
            </a:r>
            <a:endParaRPr lang="en-US" sz="2000" b="1" dirty="0" smtClean="0">
              <a:latin typeface="Arial"/>
              <a:cs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10715113" y="25959924"/>
            <a:ext cx="4095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Time series of minimum SLP </a:t>
            </a:r>
            <a:r>
              <a:rPr lang="en-US" sz="2000" dirty="0" smtClean="0">
                <a:latin typeface="Arial"/>
                <a:cs typeface="Arial"/>
              </a:rPr>
              <a:t>of AC1 and AC2 </a:t>
            </a:r>
            <a:r>
              <a:rPr lang="en-US" sz="2000" dirty="0" smtClean="0">
                <a:latin typeface="Arial"/>
                <a:cs typeface="Arial"/>
              </a:rPr>
              <a:t>(every 1h</a:t>
            </a:r>
            <a:r>
              <a:rPr lang="en-US" sz="2000" dirty="0" smtClean="0">
                <a:latin typeface="Arial"/>
                <a:cs typeface="Arial"/>
              </a:rPr>
              <a:t>).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926789" y="2698726"/>
            <a:ext cx="77479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N00014-18-1-2200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225157" y="30621219"/>
            <a:ext cx="14734015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15224573" y="25286598"/>
            <a:ext cx="14818079" cy="753006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TextBox 588"/>
          <p:cNvSpPr txBox="1"/>
          <p:nvPr/>
        </p:nvSpPr>
        <p:spPr>
          <a:xfrm>
            <a:off x="11747184" y="27443642"/>
            <a:ext cx="279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of AC1 at 0400 UTC 4 June 2018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(967.9 hPa)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581" name="Picture 580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8" y="167987"/>
            <a:ext cx="4334874" cy="3209544"/>
          </a:xfrm>
          <a:prstGeom prst="rect">
            <a:avLst/>
          </a:prstGeom>
        </p:spPr>
      </p:pic>
      <p:pic>
        <p:nvPicPr>
          <p:cNvPr id="584" name="Picture 583" descr="Office_of_Naval_Research_Official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521" y="502297"/>
            <a:ext cx="5486400" cy="2501674"/>
          </a:xfrm>
          <a:prstGeom prst="rect">
            <a:avLst/>
          </a:prstGeom>
        </p:spPr>
      </p:pic>
      <p:sp>
        <p:nvSpPr>
          <p:cNvPr id="647" name="Cross 646"/>
          <p:cNvSpPr>
            <a:spLocks noChangeAspect="1"/>
          </p:cNvSpPr>
          <p:nvPr/>
        </p:nvSpPr>
        <p:spPr>
          <a:xfrm>
            <a:off x="12560247" y="22725543"/>
            <a:ext cx="292608" cy="292608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9" name="Group 858"/>
          <p:cNvGrpSpPr/>
          <p:nvPr/>
        </p:nvGrpSpPr>
        <p:grpSpPr>
          <a:xfrm>
            <a:off x="1102963" y="22730442"/>
            <a:ext cx="7682994" cy="462921"/>
            <a:chOff x="3484636" y="24355149"/>
            <a:chExt cx="7682994" cy="462921"/>
          </a:xfrm>
        </p:grpSpPr>
        <p:pic>
          <p:nvPicPr>
            <p:cNvPr id="860" name="Picture 859" descr="mean_300Z_and_track_nov_2013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861" name="TextBox 860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871" name="TextBox 870"/>
          <p:cNvSpPr txBox="1"/>
          <p:nvPr/>
        </p:nvSpPr>
        <p:spPr>
          <a:xfrm>
            <a:off x="9701053" y="22674174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2" name="TextBox 871"/>
          <p:cNvSpPr txBox="1"/>
          <p:nvPr/>
        </p:nvSpPr>
        <p:spPr>
          <a:xfrm>
            <a:off x="11392795" y="22674174"/>
            <a:ext cx="91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4" name="Multiply 873"/>
          <p:cNvSpPr>
            <a:spLocks noChangeAspect="1"/>
          </p:cNvSpPr>
          <p:nvPr/>
        </p:nvSpPr>
        <p:spPr>
          <a:xfrm>
            <a:off x="11093604" y="22735833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TextBox 874"/>
          <p:cNvSpPr txBox="1"/>
          <p:nvPr/>
        </p:nvSpPr>
        <p:spPr>
          <a:xfrm>
            <a:off x="12928836" y="22674174"/>
            <a:ext cx="118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Merger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9" name="5-Point Star 878"/>
          <p:cNvSpPr>
            <a:spLocks noChangeAspect="1"/>
          </p:cNvSpPr>
          <p:nvPr/>
        </p:nvSpPr>
        <p:spPr>
          <a:xfrm rot="10800000" flipV="1">
            <a:off x="11260841" y="27706446"/>
            <a:ext cx="365760" cy="3657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TextBox 879"/>
          <p:cNvSpPr txBox="1"/>
          <p:nvPr/>
        </p:nvSpPr>
        <p:spPr>
          <a:xfrm>
            <a:off x="11751314" y="29185637"/>
            <a:ext cx="279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of AC2 at 1100 UTC </a:t>
            </a:r>
            <a:r>
              <a:rPr lang="en-US" sz="1800" b="1" dirty="0">
                <a:latin typeface="Arial"/>
                <a:cs typeface="Arial"/>
              </a:rPr>
              <a:t>7</a:t>
            </a:r>
            <a:r>
              <a:rPr lang="en-US" sz="1800" b="1" dirty="0" smtClean="0">
                <a:latin typeface="Arial"/>
                <a:cs typeface="Arial"/>
              </a:rPr>
              <a:t> June 2018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(962.0 hPa)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881" name="5-Point Star 880"/>
          <p:cNvSpPr>
            <a:spLocks noChangeAspect="1"/>
          </p:cNvSpPr>
          <p:nvPr/>
        </p:nvSpPr>
        <p:spPr>
          <a:xfrm rot="10800000" flipV="1">
            <a:off x="11260841" y="29464612"/>
            <a:ext cx="365760" cy="365760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/>
          <p:cNvGrpSpPr/>
          <p:nvPr/>
        </p:nvGrpSpPr>
        <p:grpSpPr>
          <a:xfrm>
            <a:off x="28831789" y="4521225"/>
            <a:ext cx="763877" cy="10060242"/>
            <a:chOff x="27618370" y="4311668"/>
            <a:chExt cx="763877" cy="10060242"/>
          </a:xfrm>
        </p:grpSpPr>
        <p:pic>
          <p:nvPicPr>
            <p:cNvPr id="907" name="Picture 906" descr="300Z_stndanom_35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22716265" y="9213773"/>
              <a:ext cx="10060242" cy="256032"/>
            </a:xfrm>
            <a:prstGeom prst="rect">
              <a:avLst/>
            </a:prstGeom>
          </p:spPr>
        </p:pic>
        <p:sp>
          <p:nvSpPr>
            <p:cNvPr id="908" name="TextBox 907"/>
            <p:cNvSpPr txBox="1"/>
            <p:nvPr/>
          </p:nvSpPr>
          <p:spPr>
            <a:xfrm>
              <a:off x="27944024" y="13692002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9" name="TextBox 908"/>
            <p:cNvSpPr txBox="1"/>
            <p:nvPr/>
          </p:nvSpPr>
          <p:spPr>
            <a:xfrm>
              <a:off x="27956478" y="13140874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0" name="TextBox 909"/>
            <p:cNvSpPr txBox="1"/>
            <p:nvPr/>
          </p:nvSpPr>
          <p:spPr>
            <a:xfrm>
              <a:off x="27956478" y="12589748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1" name="TextBox 910"/>
            <p:cNvSpPr txBox="1"/>
            <p:nvPr/>
          </p:nvSpPr>
          <p:spPr>
            <a:xfrm>
              <a:off x="27956478" y="12011914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2" name="TextBox 911"/>
            <p:cNvSpPr txBox="1"/>
            <p:nvPr/>
          </p:nvSpPr>
          <p:spPr>
            <a:xfrm>
              <a:off x="27939815" y="11460787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3" name="TextBox 912"/>
            <p:cNvSpPr txBox="1"/>
            <p:nvPr/>
          </p:nvSpPr>
          <p:spPr>
            <a:xfrm>
              <a:off x="27939815" y="1089431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4" name="TextBox 913"/>
            <p:cNvSpPr txBox="1"/>
            <p:nvPr/>
          </p:nvSpPr>
          <p:spPr>
            <a:xfrm>
              <a:off x="27944024" y="1032491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5" name="TextBox 914"/>
            <p:cNvSpPr txBox="1"/>
            <p:nvPr/>
          </p:nvSpPr>
          <p:spPr>
            <a:xfrm>
              <a:off x="27944024" y="978426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6" name="TextBox 915"/>
            <p:cNvSpPr txBox="1"/>
            <p:nvPr/>
          </p:nvSpPr>
          <p:spPr>
            <a:xfrm>
              <a:off x="27944024" y="920770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7" name="TextBox 916"/>
            <p:cNvSpPr txBox="1"/>
            <p:nvPr/>
          </p:nvSpPr>
          <p:spPr>
            <a:xfrm>
              <a:off x="27939815" y="866571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8" name="TextBox 917"/>
            <p:cNvSpPr txBox="1"/>
            <p:nvPr/>
          </p:nvSpPr>
          <p:spPr>
            <a:xfrm>
              <a:off x="27939815" y="809631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9" name="TextBox 918"/>
            <p:cNvSpPr txBox="1"/>
            <p:nvPr/>
          </p:nvSpPr>
          <p:spPr>
            <a:xfrm>
              <a:off x="27944024" y="753897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0" name="TextBox 919"/>
            <p:cNvSpPr txBox="1"/>
            <p:nvPr/>
          </p:nvSpPr>
          <p:spPr>
            <a:xfrm>
              <a:off x="27939815" y="698784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1" name="TextBox 920"/>
            <p:cNvSpPr txBox="1"/>
            <p:nvPr/>
          </p:nvSpPr>
          <p:spPr>
            <a:xfrm>
              <a:off x="27939815" y="643050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2" name="TextBox 921"/>
            <p:cNvSpPr txBox="1"/>
            <p:nvPr/>
          </p:nvSpPr>
          <p:spPr>
            <a:xfrm>
              <a:off x="27939815" y="587064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3" name="TextBox 922"/>
            <p:cNvSpPr txBox="1"/>
            <p:nvPr/>
          </p:nvSpPr>
          <p:spPr>
            <a:xfrm>
              <a:off x="27939815" y="531583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4" name="TextBox 923"/>
            <p:cNvSpPr txBox="1"/>
            <p:nvPr/>
          </p:nvSpPr>
          <p:spPr>
            <a:xfrm>
              <a:off x="27939815" y="474897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14" name="TextBox 213"/>
          <p:cNvSpPr txBox="1"/>
          <p:nvPr/>
        </p:nvSpPr>
        <p:spPr>
          <a:xfrm>
            <a:off x="30644423" y="4198156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1200 UTC 2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AC1 strengthens and AC2 forms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628247" y="4344136"/>
            <a:ext cx="0" cy="2289826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42854923" y="4344136"/>
            <a:ext cx="0" cy="2289826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1032253" y="28625391"/>
            <a:ext cx="7753951" cy="874495"/>
            <a:chOff x="41032253" y="28368824"/>
            <a:chExt cx="7753951" cy="874495"/>
          </a:xfrm>
        </p:grpSpPr>
        <p:pic>
          <p:nvPicPr>
            <p:cNvPr id="236" name="Picture 235" descr="MSLP_crossline_2lines_pwat20120806_00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41032253" y="28672813"/>
              <a:ext cx="7753951" cy="323827"/>
            </a:xfrm>
            <a:prstGeom prst="rect">
              <a:avLst/>
            </a:prstGeom>
          </p:spPr>
        </p:pic>
        <p:sp>
          <p:nvSpPr>
            <p:cNvPr id="237" name="TextBox 236"/>
            <p:cNvSpPr txBox="1"/>
            <p:nvPr/>
          </p:nvSpPr>
          <p:spPr>
            <a:xfrm>
              <a:off x="41849627" y="2899388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42812991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3784933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44752266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45724269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6692241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47659145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1032253" y="28368824"/>
              <a:ext cx="307564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PW (mm)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616645" y="27546287"/>
            <a:ext cx="18169559" cy="899234"/>
            <a:chOff x="30616645" y="27402401"/>
            <a:chExt cx="18169559" cy="899234"/>
          </a:xfrm>
        </p:grpSpPr>
        <p:pic>
          <p:nvPicPr>
            <p:cNvPr id="13" name="Picture 12" descr="DT_theta_Russia_6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30616645" y="27733997"/>
              <a:ext cx="18169559" cy="320040"/>
            </a:xfrm>
            <a:prstGeom prst="rect">
              <a:avLst/>
            </a:prstGeom>
          </p:spPr>
        </p:pic>
        <p:sp>
          <p:nvSpPr>
            <p:cNvPr id="245" name="TextBox 244"/>
            <p:cNvSpPr txBox="1"/>
            <p:nvPr/>
          </p:nvSpPr>
          <p:spPr>
            <a:xfrm>
              <a:off x="30642918" y="27402401"/>
              <a:ext cx="508204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DT (2-PVU) θ (K) 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33606128" y="28054037"/>
              <a:ext cx="3674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34405477" y="28054037"/>
              <a:ext cx="351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5188425" y="28054037"/>
              <a:ext cx="3667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35965734" y="28054037"/>
              <a:ext cx="3812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6766895" y="28054037"/>
              <a:ext cx="3460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37552514" y="28054037"/>
              <a:ext cx="35744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38329606" y="28054037"/>
              <a:ext cx="3898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39119870" y="28054493"/>
              <a:ext cx="36781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39907415" y="28054037"/>
              <a:ext cx="362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40713825" y="28055414"/>
              <a:ext cx="3393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41502108" y="28054037"/>
              <a:ext cx="3430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42283883" y="28053118"/>
              <a:ext cx="3752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43046308" y="28054037"/>
              <a:ext cx="401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43848346" y="28054037"/>
              <a:ext cx="3785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44647672" y="28054037"/>
              <a:ext cx="3697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45441155" y="28053118"/>
              <a:ext cx="3595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46216220" y="28054037"/>
              <a:ext cx="3714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47010264" y="28054037"/>
              <a:ext cx="383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47809423" y="28054037"/>
              <a:ext cx="3652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2821457" y="28054037"/>
              <a:ext cx="3663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32046676" y="28054493"/>
              <a:ext cx="34505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1220022" y="28054037"/>
              <a:ext cx="4086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632369" y="28621604"/>
            <a:ext cx="9616142" cy="878282"/>
            <a:chOff x="30632369" y="28365037"/>
            <a:chExt cx="9616142" cy="878282"/>
          </a:xfrm>
        </p:grpSpPr>
        <p:pic>
          <p:nvPicPr>
            <p:cNvPr id="225" name="Picture 224" descr="MSLP_crossline_2lines_ws_20120806_0000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0632369" y="28676601"/>
              <a:ext cx="9616142" cy="32004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32618882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3699715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4750777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5815456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36890850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37969825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8988064" y="28995264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0697435" y="28365037"/>
              <a:ext cx="370796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31561412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0613363" y="29647562"/>
            <a:ext cx="9827044" cy="883898"/>
            <a:chOff x="30613363" y="29647562"/>
            <a:chExt cx="9827044" cy="883898"/>
          </a:xfrm>
        </p:grpSpPr>
        <p:pic>
          <p:nvPicPr>
            <p:cNvPr id="14" name="Picture 13" descr="IVT_Russia_68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30613363" y="29965199"/>
              <a:ext cx="9827044" cy="320040"/>
            </a:xfrm>
            <a:prstGeom prst="rect">
              <a:avLst/>
            </a:prstGeom>
          </p:spPr>
        </p:pic>
        <p:sp>
          <p:nvSpPr>
            <p:cNvPr id="246" name="TextBox 245"/>
            <p:cNvSpPr txBox="1"/>
            <p:nvPr/>
          </p:nvSpPr>
          <p:spPr>
            <a:xfrm>
              <a:off x="30642917" y="29647562"/>
              <a:ext cx="650438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Integrated vapor </a:t>
              </a:r>
              <a:r>
                <a:rPr lang="en-US" sz="2000" b="1" dirty="0">
                  <a:latin typeface="Arial"/>
                  <a:cs typeface="Arial"/>
                </a:rPr>
                <a:t>t</a:t>
              </a:r>
              <a:r>
                <a:rPr lang="en-US" sz="2000" b="1" kern="1200" dirty="0" smtClean="0">
                  <a:latin typeface="Arial"/>
                  <a:cs typeface="Arial"/>
                </a:rPr>
                <a:t>ransport (IVT) (kg m</a:t>
              </a:r>
              <a:r>
                <a:rPr lang="en-US" sz="2000" b="1" baseline="30000" dirty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 </a:t>
              </a:r>
              <a:r>
                <a:rPr lang="en-US" sz="2000" b="1" kern="1200" dirty="0" smtClean="0">
                  <a:latin typeface="Arial"/>
                  <a:cs typeface="Arial"/>
                </a:rPr>
                <a:t>s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31144039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1959314" y="30285239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32767925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3359747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440269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35221867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6041575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6856861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3767676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38492049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9304970" y="30285239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1600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1085543" y="29641266"/>
            <a:ext cx="7649057" cy="890194"/>
            <a:chOff x="41085543" y="29641266"/>
            <a:chExt cx="7649057" cy="890194"/>
          </a:xfrm>
        </p:grpSpPr>
        <p:pic>
          <p:nvPicPr>
            <p:cNvPr id="16" name="Picture 15" descr="925_aa_theta_grad_100km_65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1085543" y="29955339"/>
              <a:ext cx="7649057" cy="320040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41151089" y="29641266"/>
              <a:ext cx="72186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925-hPa area-averaged (100 km) |θ gradient| [K (100 km)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dirty="0" smtClean="0">
                  <a:latin typeface="Arial"/>
                  <a:cs typeface="Arial"/>
                </a:rPr>
                <a:t>]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42037754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43123666" y="3028219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44213532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45307280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46395281" y="3028219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7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47482177" y="3028523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30396499" y="30835523"/>
            <a:ext cx="186564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first row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DT (2-PVU surface) θ (K, shaded), wind speed (black, every 10 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 starting at 30 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), and </a:t>
            </a:r>
            <a:r>
              <a:rPr lang="en-US" sz="2000" dirty="0" smtClean="0">
                <a:latin typeface="Arial"/>
                <a:cs typeface="Arial"/>
              </a:rPr>
              <a:t>winds </a:t>
            </a:r>
            <a:r>
              <a:rPr lang="en-US" sz="2000" dirty="0">
                <a:latin typeface="Arial"/>
                <a:cs typeface="Arial"/>
              </a:rPr>
              <a:t>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barbs)</a:t>
            </a:r>
            <a:r>
              <a:rPr lang="en-US" sz="2000" dirty="0" smtClean="0">
                <a:latin typeface="Arial"/>
                <a:cs typeface="Arial"/>
              </a:rPr>
              <a:t>;</a:t>
            </a:r>
          </a:p>
          <a:p>
            <a:pPr algn="just"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second row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300-hPa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shaded), PW (mm, shaded), 1000–500-hPa thickness (dam, dashed red and blue), and SLP (hPa, black</a:t>
            </a:r>
            <a:r>
              <a:rPr lang="en-US" sz="2000" dirty="0" smtClean="0">
                <a:latin typeface="Arial"/>
                <a:cs typeface="Arial"/>
              </a:rPr>
              <a:t>);                     </a:t>
            </a:r>
          </a:p>
          <a:p>
            <a:pPr algn="just"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third row</a:t>
            </a:r>
            <a:r>
              <a:rPr lang="en-US" sz="2000" dirty="0" smtClean="0">
                <a:latin typeface="Arial"/>
                <a:cs typeface="Arial"/>
              </a:rPr>
              <a:t>) IVT ( kg m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shaded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vectors), and 700-hPa geopotential height (dam, black)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and winds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</a:t>
            </a:r>
          </a:p>
          <a:p>
            <a:pPr algn="just">
              <a:lnSpc>
                <a:spcPct val="5000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fourth row</a:t>
            </a:r>
            <a:r>
              <a:rPr lang="en-US" sz="2000" dirty="0" smtClean="0">
                <a:latin typeface="Arial"/>
                <a:cs typeface="Arial"/>
              </a:rPr>
              <a:t>) 925-hPa area-averaged (100 km) |θ gradient| [K (100 km)</a:t>
            </a:r>
            <a:r>
              <a:rPr lang="en-US" sz="2000" baseline="30000" dirty="0">
                <a:latin typeface="Arial"/>
                <a:cs typeface="Arial"/>
              </a:rPr>
              <a:t> 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, shaded ], θ (°C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blue), </a:t>
            </a:r>
            <a:r>
              <a:rPr lang="en-US" sz="2000" dirty="0">
                <a:latin typeface="Arial"/>
                <a:cs typeface="Arial"/>
              </a:rPr>
              <a:t>geopotential height (</a:t>
            </a:r>
            <a:r>
              <a:rPr lang="en-US" sz="2000" dirty="0" smtClean="0">
                <a:latin typeface="Arial"/>
                <a:cs typeface="Arial"/>
              </a:rPr>
              <a:t>dam, </a:t>
            </a:r>
            <a:r>
              <a:rPr lang="en-US" sz="2000" dirty="0">
                <a:latin typeface="Arial"/>
                <a:cs typeface="Arial"/>
              </a:rPr>
              <a:t>black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winds </a:t>
            </a:r>
            <a:r>
              <a:rPr lang="en-US" sz="2000" dirty="0">
                <a:latin typeface="Arial"/>
                <a:cs typeface="Arial"/>
              </a:rPr>
              <a:t>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887" name="TextBox 886"/>
          <p:cNvSpPr txBox="1"/>
          <p:nvPr/>
        </p:nvSpPr>
        <p:spPr>
          <a:xfrm>
            <a:off x="15219552" y="15997091"/>
            <a:ext cx="14805461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Interactions between Arctic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88" name="Rectangle 887"/>
          <p:cNvSpPr/>
          <p:nvPr/>
        </p:nvSpPr>
        <p:spPr>
          <a:xfrm>
            <a:off x="15219553" y="15970475"/>
            <a:ext cx="14805461" cy="912571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TextBox 888"/>
          <p:cNvSpPr txBox="1"/>
          <p:nvPr/>
        </p:nvSpPr>
        <p:spPr>
          <a:xfrm>
            <a:off x="15510612" y="24633188"/>
            <a:ext cx="13490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. SLP (hPa, black), 10-m </a:t>
            </a:r>
            <a:r>
              <a:rPr lang="en-US" sz="2000" dirty="0" smtClean="0">
                <a:latin typeface="Arial"/>
                <a:cs typeface="Arial"/>
              </a:rPr>
              <a:t>winds 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flags and barbs), and standardized SLP anomalies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shaded)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29140855" y="16731216"/>
            <a:ext cx="775723" cy="7890413"/>
            <a:chOff x="29189884" y="16691339"/>
            <a:chExt cx="775723" cy="7890413"/>
          </a:xfrm>
        </p:grpSpPr>
        <p:pic>
          <p:nvPicPr>
            <p:cNvPr id="194" name="Picture 193" descr="300Z_stndanom_35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25372693" y="20508530"/>
              <a:ext cx="7890413" cy="256032"/>
            </a:xfrm>
            <a:prstGeom prst="rect">
              <a:avLst/>
            </a:prstGeom>
          </p:spPr>
        </p:pic>
        <p:sp>
          <p:nvSpPr>
            <p:cNvPr id="195" name="TextBox 194"/>
            <p:cNvSpPr txBox="1"/>
            <p:nvPr/>
          </p:nvSpPr>
          <p:spPr>
            <a:xfrm>
              <a:off x="29527117" y="24026908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9527117" y="23593951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9527117" y="23146499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9527384" y="22706893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9527384" y="22258363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527117" y="2181325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9527384" y="2137858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9527117" y="2095333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9527117" y="2050944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9527117" y="2007776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9527384" y="1963796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9527384" y="1919293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9527384" y="1877139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9527384" y="1832637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9527384" y="1789609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9527384" y="1746655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29527384" y="1701417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5510612" y="16747741"/>
            <a:ext cx="13315529" cy="7876999"/>
            <a:chOff x="15510612" y="16707864"/>
            <a:chExt cx="13315529" cy="7876999"/>
          </a:xfrm>
        </p:grpSpPr>
        <p:pic>
          <p:nvPicPr>
            <p:cNvPr id="97" name="Picture 96" descr="slp_stndanom_22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0612" y="16709557"/>
              <a:ext cx="4430603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8" name="Picture 97" descr="slp_stndanom_26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441" y="16709557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9" name="Picture 98" descr="slp_stndanom_30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5538" y="16709557"/>
              <a:ext cx="4430603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0" name="Picture 99" descr="slp_stndanom_34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0612" y="20649833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2" name="Picture 101" descr="slp_stndanom_38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8056" y="20650711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3" name="Picture 102" descr="slp_stndanom_42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5008" y="20652943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98" name="TextBox 297"/>
            <p:cNvSpPr txBox="1"/>
            <p:nvPr/>
          </p:nvSpPr>
          <p:spPr>
            <a:xfrm>
              <a:off x="15510612" y="1670963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2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19948984" y="1670963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3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24388658" y="16707864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4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15510612" y="2064699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19948531" y="20647210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6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24395538" y="2064875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309" name="TextBox 308"/>
          <p:cNvSpPr txBox="1"/>
          <p:nvPr/>
        </p:nvSpPr>
        <p:spPr>
          <a:xfrm>
            <a:off x="30672378" y="21209311"/>
            <a:ext cx="431597" cy="4154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(d)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36891692" y="4198156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1200 UTC 3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AC1 rapidly strengthens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43096743" y="4220274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00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00 UTC 7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AC2 rapidly strengthens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15224573" y="25939951"/>
            <a:ext cx="14800441" cy="688649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Remnants of TS Alberto are absorbed into the cyclonic/frontal region of CL over southern Canada (Fig. 1a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CL moves northeastward, weakens over the Davis Strait, and redevelops as a lee cyclone (AC2) east of Greenland (Figs. </a:t>
            </a:r>
            <a:r>
              <a:rPr lang="en-US" sz="2600" dirty="0" smtClean="0">
                <a:latin typeface="Arial"/>
                <a:cs typeface="Arial"/>
              </a:rPr>
              <a:t>1a,b</a:t>
            </a:r>
            <a:r>
              <a:rPr lang="en-US" sz="2600" dirty="0">
                <a:latin typeface="Arial"/>
                <a:cs typeface="Arial"/>
              </a:rPr>
              <a:t>, 2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Successive deep troughs over Eurasia in early June that form in response to cyclonic wave breaking foster development of AC1 and AC2 (Figs. 3b,c,d)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AC1 forms near the Caspian Sea along a trailing cold front, moves northeastward, deepens, and reaches the Kara Sea (Figs. 4b,c, 5c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AC2 intensifies as an ordinary baroclinic cyclone over northwestern Europe in conjunction with a strong jet stream (Figs. 4e,f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TPVs embedded within deep troughs likely contribute to rapid deepening of AC1 and AC2 in the left exit region of a jet streak (Figs. 4e,f and Figs. 4i,j)</a:t>
            </a:r>
            <a:r>
              <a:rPr lang="en-US" sz="2600" dirty="0">
                <a:latin typeface="Arial"/>
                <a:cs typeface="Arial"/>
              </a:rPr>
              <a:t> </a:t>
            </a:r>
            <a:endParaRPr lang="en-US" sz="2600" dirty="0" smtClean="0"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AC2 interacts and merges with </a:t>
            </a:r>
            <a:r>
              <a:rPr lang="en-US" sz="2600" dirty="0" smtClean="0">
                <a:latin typeface="Arial"/>
                <a:cs typeface="Arial"/>
              </a:rPr>
              <a:t>AC1 and </a:t>
            </a:r>
            <a:r>
              <a:rPr lang="en-US" sz="2600" dirty="0">
                <a:latin typeface="Arial"/>
                <a:cs typeface="Arial"/>
              </a:rPr>
              <a:t>becomes the dominant cyclone (962 hPa) with a standardized SLP of &lt; </a:t>
            </a:r>
            <a:r>
              <a:rPr lang="en-US" sz="2600" dirty="0" smtClean="0">
                <a:latin typeface="Arial"/>
                <a:cs typeface="Arial"/>
              </a:rPr>
              <a:t>−6 </a:t>
            </a:r>
            <a:r>
              <a:rPr lang="en-US" sz="2600" dirty="0" err="1" smtClean="0">
                <a:latin typeface="Arial"/>
                <a:cs typeface="Arial"/>
              </a:rPr>
              <a:t>σ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(Fig. 5f</a:t>
            </a:r>
            <a:r>
              <a:rPr lang="en-US" sz="2600" dirty="0" smtClean="0">
                <a:latin typeface="Arial"/>
                <a:cs typeface="Arial"/>
              </a:rPr>
              <a:t>)</a:t>
            </a:r>
            <a:endParaRPr lang="en-US" sz="2600" dirty="0">
              <a:latin typeface="Arial"/>
              <a:cs typeface="Arial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5513787" y="4343065"/>
            <a:ext cx="12877955" cy="10615112"/>
            <a:chOff x="15513787" y="4343065"/>
            <a:chExt cx="12877955" cy="10615112"/>
          </a:xfrm>
        </p:grpSpPr>
        <p:pic>
          <p:nvPicPr>
            <p:cNvPr id="28" name="Picture 27" descr="300Z_stndanom_20180603_0000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073" y="4343065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7" name="Picture 26" descr="300Z_stndanom_20180601_0000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6962" y="4343065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2" name="TextBox 881"/>
            <p:cNvSpPr txBox="1"/>
            <p:nvPr/>
          </p:nvSpPr>
          <p:spPr>
            <a:xfrm>
              <a:off x="15516779" y="434413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1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883" name="TextBox 882"/>
            <p:cNvSpPr txBox="1"/>
            <p:nvPr/>
          </p:nvSpPr>
          <p:spPr>
            <a:xfrm>
              <a:off x="21955537" y="434306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3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30" name="Picture 29" descr="300Z_stndanom_20180605_0000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6962" y="9654657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4" name="TextBox 883"/>
            <p:cNvSpPr txBox="1"/>
            <p:nvPr/>
          </p:nvSpPr>
          <p:spPr>
            <a:xfrm>
              <a:off x="15513787" y="9651482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33" name="Picture 32" descr="300Z_stndanom_20180607_0000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702" y="9653956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5" name="TextBox 884"/>
            <p:cNvSpPr txBox="1"/>
            <p:nvPr/>
          </p:nvSpPr>
          <p:spPr>
            <a:xfrm>
              <a:off x="21955537" y="965115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7 Jun 2018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0646446" y="5240794"/>
            <a:ext cx="5711297" cy="21985814"/>
            <a:chOff x="30623868" y="5240794"/>
            <a:chExt cx="5711297" cy="21985814"/>
          </a:xfrm>
        </p:grpSpPr>
        <p:pic>
          <p:nvPicPr>
            <p:cNvPr id="34" name="Picture 33" descr="DT_theta_Russia_20180602_1200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5097" y="5240794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6" name="TextBox 305"/>
            <p:cNvSpPr txBox="1"/>
            <p:nvPr/>
          </p:nvSpPr>
          <p:spPr>
            <a:xfrm>
              <a:off x="30625832" y="5243201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(a)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37" name="Picture 36" descr="slp_track_Russia_12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4956" y="10741144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7" name="TextBox 306"/>
            <p:cNvSpPr txBox="1"/>
            <p:nvPr/>
          </p:nvSpPr>
          <p:spPr>
            <a:xfrm>
              <a:off x="30627540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(b)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2" name="Picture 41" descr="IVT_Russia_20180602_1200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5020" y="16239495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8" name="TextBox 307"/>
            <p:cNvSpPr txBox="1"/>
            <p:nvPr/>
          </p:nvSpPr>
          <p:spPr>
            <a:xfrm>
              <a:off x="30623868" y="1623567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(c)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5" name="Picture 44" descr="925_aa_theta_grad_100km_20180602_1200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6343" y="21740208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44" name="TextBox 343"/>
            <p:cNvSpPr txBox="1"/>
            <p:nvPr/>
          </p:nvSpPr>
          <p:spPr>
            <a:xfrm>
              <a:off x="30624292" y="2173542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(d)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6897553" y="5241912"/>
            <a:ext cx="5712956" cy="21988896"/>
            <a:chOff x="36874975" y="5241912"/>
            <a:chExt cx="5712956" cy="21988896"/>
          </a:xfrm>
        </p:grpSpPr>
        <p:pic>
          <p:nvPicPr>
            <p:cNvPr id="35" name="Picture 34" descr="DT_theta_Russia_20180603_1200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6434" y="5243486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0" name="TextBox 309"/>
            <p:cNvSpPr txBox="1"/>
            <p:nvPr/>
          </p:nvSpPr>
          <p:spPr>
            <a:xfrm>
              <a:off x="36876011" y="524191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(e)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39" name="Picture 38" descr="slp_track_Russia_20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7668" y="1074576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1" name="TextBox 310"/>
            <p:cNvSpPr txBox="1"/>
            <p:nvPr/>
          </p:nvSpPr>
          <p:spPr>
            <a:xfrm>
              <a:off x="36874975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(f)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3" name="Picture 42" descr="IVT_Russia_20180603_1200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109" y="1624486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2" name="TextBox 311"/>
            <p:cNvSpPr txBox="1"/>
            <p:nvPr/>
          </p:nvSpPr>
          <p:spPr>
            <a:xfrm>
              <a:off x="36875934" y="16238850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(g)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6" name="Picture 45" descr="925_aa_theta_grad_100km_20180603_1200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109" y="21744408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3" name="TextBox 312"/>
            <p:cNvSpPr txBox="1"/>
            <p:nvPr/>
          </p:nvSpPr>
          <p:spPr>
            <a:xfrm>
              <a:off x="36877668" y="21741791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(h)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3094646" y="5251186"/>
            <a:ext cx="5712708" cy="21991211"/>
            <a:chOff x="43072068" y="5251186"/>
            <a:chExt cx="5712708" cy="21991211"/>
          </a:xfrm>
        </p:grpSpPr>
        <p:pic>
          <p:nvPicPr>
            <p:cNvPr id="36" name="Picture 35" descr="DT_theta_Russia_20180607_0000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6454" y="5253494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4" name="TextBox 313"/>
            <p:cNvSpPr txBox="1"/>
            <p:nvPr/>
          </p:nvSpPr>
          <p:spPr>
            <a:xfrm>
              <a:off x="43074812" y="5251186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</a:t>
              </a:r>
              <a:r>
                <a:rPr lang="en-US" sz="2400" dirty="0" err="1" smtClean="0">
                  <a:latin typeface="Arial"/>
                  <a:cs typeface="Arial"/>
                </a:rPr>
                <a:t>i</a:t>
              </a:r>
              <a:r>
                <a:rPr lang="en-US" sz="2400" dirty="0" smtClean="0">
                  <a:latin typeface="Arial"/>
                  <a:cs typeface="Arial"/>
                </a:rPr>
                <a:t>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1" name="Picture 40" descr="slp_track_Russia_48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4207" y="10755286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5" name="TextBox 314"/>
            <p:cNvSpPr txBox="1"/>
            <p:nvPr/>
          </p:nvSpPr>
          <p:spPr>
            <a:xfrm>
              <a:off x="43073279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</a:t>
              </a:r>
              <a:r>
                <a:rPr lang="en-US" sz="2400" dirty="0">
                  <a:latin typeface="Arial"/>
                  <a:cs typeface="Arial"/>
                </a:rPr>
                <a:t>j</a:t>
              </a:r>
              <a:r>
                <a:rPr lang="en-US" sz="2400" dirty="0" smtClean="0">
                  <a:latin typeface="Arial"/>
                  <a:cs typeface="Arial"/>
                </a:rPr>
                <a:t>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4" name="Picture 43" descr="IVT_Russia_20180607_0000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3279" y="1625559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6" name="TextBox 315"/>
            <p:cNvSpPr txBox="1"/>
            <p:nvPr/>
          </p:nvSpPr>
          <p:spPr>
            <a:xfrm>
              <a:off x="43072068" y="1624837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(k)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8" name="Picture 47" descr="925_aa_theta_grad_100km_20180607_0000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2068" y="21755997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7" name="TextBox 316"/>
            <p:cNvSpPr txBox="1"/>
            <p:nvPr/>
          </p:nvSpPr>
          <p:spPr>
            <a:xfrm>
              <a:off x="43072068" y="21751516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(l)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sp>
        <p:nvSpPr>
          <p:cNvPr id="347" name="Oval 346"/>
          <p:cNvSpPr>
            <a:spLocks noChangeAspect="1"/>
          </p:cNvSpPr>
          <p:nvPr/>
        </p:nvSpPr>
        <p:spPr>
          <a:xfrm>
            <a:off x="40104841" y="27422006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TextBox 347"/>
          <p:cNvSpPr txBox="1"/>
          <p:nvPr/>
        </p:nvSpPr>
        <p:spPr>
          <a:xfrm>
            <a:off x="40362793" y="27321513"/>
            <a:ext cx="804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9" name="Oval 348"/>
          <p:cNvSpPr>
            <a:spLocks noChangeAspect="1"/>
          </p:cNvSpPr>
          <p:nvPr/>
        </p:nvSpPr>
        <p:spPr>
          <a:xfrm>
            <a:off x="38657790" y="27425019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TextBox 349"/>
          <p:cNvSpPr txBox="1"/>
          <p:nvPr/>
        </p:nvSpPr>
        <p:spPr>
          <a:xfrm>
            <a:off x="38915741" y="27324526"/>
            <a:ext cx="762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</a:t>
            </a:r>
            <a:endParaRPr lang="en-US" sz="2000" b="1" dirty="0">
              <a:latin typeface="Arial"/>
              <a:cs typeface="Arial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482996" y="16687129"/>
            <a:ext cx="6410372" cy="5888126"/>
            <a:chOff x="7455010" y="16101178"/>
            <a:chExt cx="6410372" cy="5888126"/>
          </a:xfrm>
        </p:grpSpPr>
        <p:pic>
          <p:nvPicPr>
            <p:cNvPr id="821" name="Picture 820" descr="cylone_tracks_and_850T_mean_1-7_Jun_2018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010" y="16106193"/>
              <a:ext cx="6410372" cy="588311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27" name="TextBox 326"/>
            <p:cNvSpPr txBox="1"/>
            <p:nvPr/>
          </p:nvSpPr>
          <p:spPr>
            <a:xfrm>
              <a:off x="7455010" y="16101178"/>
              <a:ext cx="342790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</a:t>
              </a:r>
              <a:r>
                <a:rPr lang="en-US" sz="1800" dirty="0">
                  <a:latin typeface="Arial"/>
                  <a:cs typeface="Arial"/>
                </a:rPr>
                <a:t>b</a:t>
              </a:r>
              <a:r>
                <a:rPr lang="en-US" sz="1800" dirty="0" smtClean="0">
                  <a:latin typeface="Arial"/>
                  <a:cs typeface="Arial"/>
                </a:rPr>
                <a:t>)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9072253" y="18267604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0" name="Straight Arrow Connector 429"/>
            <p:cNvCxnSpPr/>
            <p:nvPr/>
          </p:nvCxnSpPr>
          <p:spPr>
            <a:xfrm flipH="1" flipV="1">
              <a:off x="11435572" y="20993720"/>
              <a:ext cx="148581" cy="18049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TextBox 430"/>
            <p:cNvSpPr txBox="1"/>
            <p:nvPr/>
          </p:nvSpPr>
          <p:spPr>
            <a:xfrm>
              <a:off x="11522363" y="20934378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2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2" name="Straight Arrow Connector 431"/>
            <p:cNvCxnSpPr/>
            <p:nvPr/>
          </p:nvCxnSpPr>
          <p:spPr>
            <a:xfrm flipH="1">
              <a:off x="11818847" y="19801064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TextBox 432"/>
            <p:cNvSpPr txBox="1"/>
            <p:nvPr/>
          </p:nvSpPr>
          <p:spPr>
            <a:xfrm>
              <a:off x="12002547" y="1946355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4" name="Straight Arrow Connector 433"/>
            <p:cNvCxnSpPr/>
            <p:nvPr/>
          </p:nvCxnSpPr>
          <p:spPr>
            <a:xfrm flipH="1">
              <a:off x="11490056" y="19315329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TextBox 434"/>
            <p:cNvSpPr txBox="1"/>
            <p:nvPr/>
          </p:nvSpPr>
          <p:spPr>
            <a:xfrm>
              <a:off x="11710986" y="18960119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6" name="Straight Arrow Connector 435"/>
            <p:cNvCxnSpPr/>
            <p:nvPr/>
          </p:nvCxnSpPr>
          <p:spPr>
            <a:xfrm flipH="1">
              <a:off x="11155371" y="18968491"/>
              <a:ext cx="272630" cy="7781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TextBox 436"/>
            <p:cNvSpPr txBox="1"/>
            <p:nvPr/>
          </p:nvSpPr>
          <p:spPr>
            <a:xfrm>
              <a:off x="11377493" y="1862133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8" name="Straight Arrow Connector 437"/>
            <p:cNvCxnSpPr/>
            <p:nvPr/>
          </p:nvCxnSpPr>
          <p:spPr>
            <a:xfrm>
              <a:off x="10542523" y="18913181"/>
              <a:ext cx="125478" cy="19130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TextBox 439"/>
            <p:cNvSpPr txBox="1"/>
            <p:nvPr/>
          </p:nvSpPr>
          <p:spPr>
            <a:xfrm>
              <a:off x="10257970" y="1838151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41" name="Straight Arrow Connector 440"/>
            <p:cNvCxnSpPr/>
            <p:nvPr/>
          </p:nvCxnSpPr>
          <p:spPr>
            <a:xfrm flipV="1">
              <a:off x="9432712" y="18424735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Arrow Connector 441"/>
            <p:cNvCxnSpPr/>
            <p:nvPr/>
          </p:nvCxnSpPr>
          <p:spPr>
            <a:xfrm flipV="1">
              <a:off x="9904905" y="19441456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3" name="TextBox 442"/>
            <p:cNvSpPr txBox="1"/>
            <p:nvPr/>
          </p:nvSpPr>
          <p:spPr>
            <a:xfrm>
              <a:off x="9544711" y="19271856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44" name="Straight Arrow Connector 443"/>
            <p:cNvCxnSpPr/>
            <p:nvPr/>
          </p:nvCxnSpPr>
          <p:spPr>
            <a:xfrm flipV="1">
              <a:off x="10608407" y="19910340"/>
              <a:ext cx="16576" cy="27737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5" name="TextBox 444"/>
            <p:cNvSpPr txBox="1"/>
            <p:nvPr/>
          </p:nvSpPr>
          <p:spPr>
            <a:xfrm>
              <a:off x="10364269" y="20062434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46" name="Straight Arrow Connector 445"/>
            <p:cNvCxnSpPr/>
            <p:nvPr/>
          </p:nvCxnSpPr>
          <p:spPr>
            <a:xfrm flipH="1" flipV="1">
              <a:off x="11076317" y="19653810"/>
              <a:ext cx="31324" cy="29268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TextBox 446"/>
            <p:cNvSpPr txBox="1"/>
            <p:nvPr/>
          </p:nvSpPr>
          <p:spPr>
            <a:xfrm>
              <a:off x="10908926" y="19814336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48" name="Straight Arrow Connector 447"/>
            <p:cNvCxnSpPr/>
            <p:nvPr/>
          </p:nvCxnSpPr>
          <p:spPr>
            <a:xfrm flipH="1">
              <a:off x="11197408" y="18534588"/>
              <a:ext cx="255180" cy="18556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TextBox 448"/>
            <p:cNvSpPr txBox="1"/>
            <p:nvPr/>
          </p:nvSpPr>
          <p:spPr>
            <a:xfrm>
              <a:off x="11355596" y="18175802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7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0" name="Straight Arrow Connector 449"/>
            <p:cNvCxnSpPr/>
            <p:nvPr/>
          </p:nvCxnSpPr>
          <p:spPr>
            <a:xfrm>
              <a:off x="10764722" y="18386396"/>
              <a:ext cx="74411" cy="28782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1" name="TextBox 450"/>
            <p:cNvSpPr txBox="1"/>
            <p:nvPr/>
          </p:nvSpPr>
          <p:spPr>
            <a:xfrm>
              <a:off x="10521409" y="17836116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8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2" name="Straight Arrow Connector 451"/>
            <p:cNvCxnSpPr/>
            <p:nvPr/>
          </p:nvCxnSpPr>
          <p:spPr>
            <a:xfrm flipH="1">
              <a:off x="11270386" y="17941962"/>
              <a:ext cx="283376" cy="3563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TextBox 452"/>
            <p:cNvSpPr txBox="1"/>
            <p:nvPr/>
          </p:nvSpPr>
          <p:spPr>
            <a:xfrm>
              <a:off x="11509970" y="17574510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9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4" name="Straight Arrow Connector 453"/>
            <p:cNvCxnSpPr/>
            <p:nvPr/>
          </p:nvCxnSpPr>
          <p:spPr>
            <a:xfrm flipH="1">
              <a:off x="11456596" y="16537696"/>
              <a:ext cx="175219" cy="17016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TextBox 455"/>
            <p:cNvSpPr txBox="1"/>
            <p:nvPr/>
          </p:nvSpPr>
          <p:spPr>
            <a:xfrm>
              <a:off x="11541662" y="16183401"/>
              <a:ext cx="569394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10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7" name="Straight Arrow Connector 456"/>
            <p:cNvCxnSpPr/>
            <p:nvPr/>
          </p:nvCxnSpPr>
          <p:spPr>
            <a:xfrm>
              <a:off x="10899915" y="16589446"/>
              <a:ext cx="264189" cy="1114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8" name="TextBox 457"/>
            <p:cNvSpPr txBox="1"/>
            <p:nvPr/>
          </p:nvSpPr>
          <p:spPr>
            <a:xfrm>
              <a:off x="10369070" y="16306240"/>
              <a:ext cx="569394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11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9" name="Straight Arrow Connector 458"/>
            <p:cNvCxnSpPr/>
            <p:nvPr/>
          </p:nvCxnSpPr>
          <p:spPr>
            <a:xfrm flipV="1">
              <a:off x="10982098" y="16962788"/>
              <a:ext cx="220021" cy="17724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TextBox 459"/>
            <p:cNvSpPr txBox="1"/>
            <p:nvPr/>
          </p:nvSpPr>
          <p:spPr>
            <a:xfrm>
              <a:off x="10440719" y="17001267"/>
              <a:ext cx="569394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12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61" name="Straight Arrow Connector 460"/>
            <p:cNvCxnSpPr/>
            <p:nvPr/>
          </p:nvCxnSpPr>
          <p:spPr>
            <a:xfrm flipH="1" flipV="1">
              <a:off x="11425726" y="17038616"/>
              <a:ext cx="265102" cy="12408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2" name="TextBox 461"/>
            <p:cNvSpPr txBox="1"/>
            <p:nvPr/>
          </p:nvSpPr>
          <p:spPr>
            <a:xfrm>
              <a:off x="11663760" y="16942402"/>
              <a:ext cx="569394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13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67" name="5-Point Star 466"/>
            <p:cNvSpPr>
              <a:spLocks noChangeAspect="1"/>
            </p:cNvSpPr>
            <p:nvPr/>
          </p:nvSpPr>
          <p:spPr>
            <a:xfrm rot="10800000" flipV="1">
              <a:off x="9432712" y="17809371"/>
              <a:ext cx="330059" cy="330059"/>
            </a:xfrm>
            <a:prstGeom prst="star5">
              <a:avLst/>
            </a:prstGeom>
            <a:solidFill>
              <a:srgbClr val="2DCA29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5-Point Star 467"/>
            <p:cNvSpPr>
              <a:spLocks noChangeAspect="1"/>
            </p:cNvSpPr>
            <p:nvPr/>
          </p:nvSpPr>
          <p:spPr>
            <a:xfrm rot="10800000" flipV="1">
              <a:off x="10825312" y="20820629"/>
              <a:ext cx="330059" cy="330059"/>
            </a:xfrm>
            <a:prstGeom prst="star5">
              <a:avLst/>
            </a:prstGeom>
            <a:solidFill>
              <a:srgbClr val="2DCA29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Multiply 468"/>
            <p:cNvSpPr>
              <a:spLocks noChangeAspect="1"/>
            </p:cNvSpPr>
            <p:nvPr/>
          </p:nvSpPr>
          <p:spPr>
            <a:xfrm>
              <a:off x="10640093" y="19128257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Multiply 469"/>
            <p:cNvSpPr>
              <a:spLocks noChangeAspect="1"/>
            </p:cNvSpPr>
            <p:nvPr/>
          </p:nvSpPr>
          <p:spPr>
            <a:xfrm>
              <a:off x="11511230" y="16624337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124430" y="16683954"/>
            <a:ext cx="6147500" cy="5890846"/>
            <a:chOff x="1084114" y="16098003"/>
            <a:chExt cx="6147500" cy="5890846"/>
          </a:xfrm>
        </p:grpSpPr>
        <p:pic>
          <p:nvPicPr>
            <p:cNvPr id="603" name="Picture 602" descr="cylone_tracks_and_300Z_mean_26_May-1_Jun_2018.png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2"/>
            <a:stretch/>
          </p:blipFill>
          <p:spPr>
            <a:xfrm>
              <a:off x="1087289" y="16101178"/>
              <a:ext cx="6144325" cy="588767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cxnSp>
          <p:nvCxnSpPr>
            <p:cNvPr id="378" name="Straight Arrow Connector 377"/>
            <p:cNvCxnSpPr/>
            <p:nvPr/>
          </p:nvCxnSpPr>
          <p:spPr>
            <a:xfrm flipH="1" flipV="1">
              <a:off x="5453145" y="21591326"/>
              <a:ext cx="240734" cy="3876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" name="TextBox 378"/>
            <p:cNvSpPr txBox="1"/>
            <p:nvPr/>
          </p:nvSpPr>
          <p:spPr>
            <a:xfrm>
              <a:off x="5637982" y="21332995"/>
              <a:ext cx="63187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26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80" name="Straight Arrow Connector 379"/>
            <p:cNvCxnSpPr/>
            <p:nvPr/>
          </p:nvCxnSpPr>
          <p:spPr>
            <a:xfrm flipH="1">
              <a:off x="5263646" y="20419940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/>
            <p:nvPr/>
          </p:nvCxnSpPr>
          <p:spPr>
            <a:xfrm flipH="1">
              <a:off x="5104220" y="19517026"/>
              <a:ext cx="226621" cy="1445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>
              <a:off x="4385724" y="18505873"/>
              <a:ext cx="23647" cy="25464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Arrow Connector 382"/>
            <p:cNvCxnSpPr/>
            <p:nvPr/>
          </p:nvCxnSpPr>
          <p:spPr>
            <a:xfrm>
              <a:off x="3992767" y="18864353"/>
              <a:ext cx="192466" cy="14924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TextBox 383"/>
            <p:cNvSpPr txBox="1"/>
            <p:nvPr/>
          </p:nvSpPr>
          <p:spPr>
            <a:xfrm>
              <a:off x="3466068" y="18534561"/>
              <a:ext cx="516853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rPr>
                <a:t>30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EE22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85" name="Straight Arrow Connector 384"/>
            <p:cNvCxnSpPr/>
            <p:nvPr/>
          </p:nvCxnSpPr>
          <p:spPr>
            <a:xfrm flipH="1" flipV="1">
              <a:off x="5366377" y="18685720"/>
              <a:ext cx="229320" cy="4764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Arrow Connector 387"/>
            <p:cNvCxnSpPr/>
            <p:nvPr/>
          </p:nvCxnSpPr>
          <p:spPr>
            <a:xfrm flipH="1">
              <a:off x="5487260" y="21157499"/>
              <a:ext cx="240734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TextBox 388"/>
            <p:cNvSpPr txBox="1"/>
            <p:nvPr/>
          </p:nvSpPr>
          <p:spPr>
            <a:xfrm>
              <a:off x="5681258" y="20860189"/>
              <a:ext cx="58352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27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90" name="Straight Arrow Connector 389"/>
            <p:cNvCxnSpPr/>
            <p:nvPr/>
          </p:nvCxnSpPr>
          <p:spPr>
            <a:xfrm flipV="1">
              <a:off x="4919166" y="20730526"/>
              <a:ext cx="251680" cy="4376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TextBox 390"/>
            <p:cNvSpPr txBox="1"/>
            <p:nvPr/>
          </p:nvSpPr>
          <p:spPr>
            <a:xfrm>
              <a:off x="4369099" y="20505956"/>
              <a:ext cx="54059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28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92" name="TextBox 391"/>
            <p:cNvSpPr txBox="1"/>
            <p:nvPr/>
          </p:nvSpPr>
          <p:spPr>
            <a:xfrm>
              <a:off x="5515750" y="20125273"/>
              <a:ext cx="54502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29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93" name="TextBox 392"/>
            <p:cNvSpPr txBox="1"/>
            <p:nvPr/>
          </p:nvSpPr>
          <p:spPr>
            <a:xfrm>
              <a:off x="5296486" y="19706563"/>
              <a:ext cx="56651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30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94" name="Straight Arrow Connector 393"/>
            <p:cNvCxnSpPr/>
            <p:nvPr/>
          </p:nvCxnSpPr>
          <p:spPr>
            <a:xfrm flipH="1">
              <a:off x="5079023" y="19999676"/>
              <a:ext cx="252270" cy="3216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TextBox 394"/>
            <p:cNvSpPr txBox="1"/>
            <p:nvPr/>
          </p:nvSpPr>
          <p:spPr>
            <a:xfrm>
              <a:off x="5312947" y="19227163"/>
              <a:ext cx="5434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31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4099401" y="18055335"/>
              <a:ext cx="516853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rPr>
                <a:t>31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EE22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5480635" y="18436340"/>
              <a:ext cx="516853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rPr>
                <a:t>1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EE22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98" name="Straight Arrow Connector 397"/>
            <p:cNvCxnSpPr/>
            <p:nvPr/>
          </p:nvCxnSpPr>
          <p:spPr>
            <a:xfrm flipH="1" flipV="1">
              <a:off x="5894253" y="17512112"/>
              <a:ext cx="229320" cy="4764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" name="TextBox 398"/>
            <p:cNvSpPr txBox="1"/>
            <p:nvPr/>
          </p:nvSpPr>
          <p:spPr>
            <a:xfrm>
              <a:off x="6015670" y="17279120"/>
              <a:ext cx="516853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latin typeface="Arial"/>
                  <a:cs typeface="Arial"/>
                </a:rPr>
                <a:t>2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EE22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01" name="Cross 400"/>
            <p:cNvSpPr>
              <a:spLocks noChangeAspect="1"/>
            </p:cNvSpPr>
            <p:nvPr/>
          </p:nvSpPr>
          <p:spPr>
            <a:xfrm>
              <a:off x="4889506" y="18697996"/>
              <a:ext cx="274320" cy="274320"/>
            </a:xfrm>
            <a:prstGeom prst="plus">
              <a:avLst>
                <a:gd name="adj" fmla="val 3539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Multiply 401"/>
            <p:cNvSpPr>
              <a:spLocks noChangeAspect="1"/>
            </p:cNvSpPr>
            <p:nvPr/>
          </p:nvSpPr>
          <p:spPr>
            <a:xfrm>
              <a:off x="5608558" y="17221307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5-Point Star 402"/>
            <p:cNvSpPr>
              <a:spLocks noChangeAspect="1"/>
            </p:cNvSpPr>
            <p:nvPr/>
          </p:nvSpPr>
          <p:spPr>
            <a:xfrm rot="10800000" flipV="1">
              <a:off x="5100985" y="21352044"/>
              <a:ext cx="330059" cy="330059"/>
            </a:xfrm>
            <a:prstGeom prst="star5">
              <a:avLst/>
            </a:prstGeom>
            <a:solidFill>
              <a:srgbClr val="2DCA29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5-Point Star 403"/>
            <p:cNvSpPr>
              <a:spLocks noChangeAspect="1"/>
            </p:cNvSpPr>
            <p:nvPr/>
          </p:nvSpPr>
          <p:spPr>
            <a:xfrm rot="10800000" flipV="1">
              <a:off x="4103261" y="18868213"/>
              <a:ext cx="330059" cy="330059"/>
            </a:xfrm>
            <a:prstGeom prst="star5">
              <a:avLst/>
            </a:prstGeom>
            <a:solidFill>
              <a:srgbClr val="2DCA29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1084114" y="16098003"/>
              <a:ext cx="342790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472" name="5-Point Star 471"/>
          <p:cNvSpPr>
            <a:spLocks noChangeAspect="1"/>
          </p:cNvSpPr>
          <p:nvPr/>
        </p:nvSpPr>
        <p:spPr>
          <a:xfrm rot="10800000" flipV="1">
            <a:off x="9359397" y="22696199"/>
            <a:ext cx="330059" cy="330059"/>
          </a:xfrm>
          <a:prstGeom prst="star5">
            <a:avLst/>
          </a:prstGeom>
          <a:solidFill>
            <a:srgbClr val="2DCA29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364825" y="25693745"/>
            <a:ext cx="10245250" cy="4628526"/>
            <a:chOff x="266293" y="25257210"/>
            <a:chExt cx="10245250" cy="4628526"/>
          </a:xfrm>
        </p:grpSpPr>
        <p:grpSp>
          <p:nvGrpSpPr>
            <p:cNvPr id="53" name="Group 52"/>
            <p:cNvGrpSpPr/>
            <p:nvPr/>
          </p:nvGrpSpPr>
          <p:grpSpPr>
            <a:xfrm>
              <a:off x="595897" y="25257210"/>
              <a:ext cx="9915646" cy="4628526"/>
              <a:chOff x="758029" y="25145148"/>
              <a:chExt cx="9915646" cy="4628526"/>
            </a:xfrm>
          </p:grpSpPr>
          <p:pic>
            <p:nvPicPr>
              <p:cNvPr id="52" name="Picture 51" descr="June_2018_ACs_slp_trace.png"/>
              <p:cNvPicPr>
                <a:picLocks noChangeAspect="1"/>
              </p:cNvPicPr>
              <p:nvPr/>
            </p:nvPicPr>
            <p:blipFill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7" b="10367"/>
              <a:stretch/>
            </p:blipFill>
            <p:spPr>
              <a:xfrm>
                <a:off x="1261474" y="25145148"/>
                <a:ext cx="9412201" cy="4388878"/>
              </a:xfrm>
              <a:prstGeom prst="rect">
                <a:avLst/>
              </a:prstGeom>
            </p:spPr>
          </p:pic>
          <p:sp>
            <p:nvSpPr>
              <p:cNvPr id="877" name="5-Point Star 876"/>
              <p:cNvSpPr>
                <a:spLocks noChangeAspect="1"/>
              </p:cNvSpPr>
              <p:nvPr/>
            </p:nvSpPr>
            <p:spPr>
              <a:xfrm rot="10800000" flipV="1">
                <a:off x="3557216" y="29064882"/>
                <a:ext cx="365760" cy="365760"/>
              </a:xfrm>
              <a:prstGeom prst="star5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8" name="5-Point Star 877"/>
              <p:cNvSpPr>
                <a:spLocks noChangeAspect="1"/>
              </p:cNvSpPr>
              <p:nvPr/>
            </p:nvSpPr>
            <p:spPr>
              <a:xfrm rot="10800000" flipV="1">
                <a:off x="5825251" y="29064882"/>
                <a:ext cx="365760" cy="365760"/>
              </a:xfrm>
              <a:prstGeom prst="star5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2716393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3402716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355" name="TextBox 354"/>
              <p:cNvSpPr txBox="1"/>
              <p:nvPr/>
            </p:nvSpPr>
            <p:spPr>
              <a:xfrm>
                <a:off x="409940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4787104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360" name="TextBox 359"/>
              <p:cNvSpPr txBox="1"/>
              <p:nvPr/>
            </p:nvSpPr>
            <p:spPr>
              <a:xfrm>
                <a:off x="5477310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361" name="TextBox 360"/>
              <p:cNvSpPr txBox="1"/>
              <p:nvPr/>
            </p:nvSpPr>
            <p:spPr>
              <a:xfrm>
                <a:off x="616383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8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6851918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364" name="TextBox 363"/>
              <p:cNvSpPr txBox="1"/>
              <p:nvPr/>
            </p:nvSpPr>
            <p:spPr>
              <a:xfrm>
                <a:off x="754040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7" name="TextBox 366"/>
              <p:cNvSpPr txBox="1"/>
              <p:nvPr/>
            </p:nvSpPr>
            <p:spPr>
              <a:xfrm>
                <a:off x="8232632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11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8" name="TextBox 367"/>
              <p:cNvSpPr txBox="1"/>
              <p:nvPr/>
            </p:nvSpPr>
            <p:spPr>
              <a:xfrm>
                <a:off x="8920556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9" name="TextBox 368"/>
              <p:cNvSpPr txBox="1"/>
              <p:nvPr/>
            </p:nvSpPr>
            <p:spPr>
              <a:xfrm>
                <a:off x="961272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13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0" name="TextBox 369"/>
              <p:cNvSpPr txBox="1"/>
              <p:nvPr/>
            </p:nvSpPr>
            <p:spPr>
              <a:xfrm>
                <a:off x="2020631" y="29495298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1" name="TextBox 370"/>
              <p:cNvSpPr txBox="1"/>
              <p:nvPr/>
            </p:nvSpPr>
            <p:spPr>
              <a:xfrm>
                <a:off x="1338361" y="29495298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1</a:t>
                </a:r>
              </a:p>
            </p:txBody>
          </p:sp>
          <p:sp>
            <p:nvSpPr>
              <p:cNvPr id="372" name="TextBox 371"/>
              <p:cNvSpPr txBox="1"/>
              <p:nvPr/>
            </p:nvSpPr>
            <p:spPr>
              <a:xfrm>
                <a:off x="758029" y="26421641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1000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3" name="TextBox 372"/>
              <p:cNvSpPr txBox="1"/>
              <p:nvPr/>
            </p:nvSpPr>
            <p:spPr>
              <a:xfrm>
                <a:off x="758029" y="25743307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1010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4" name="TextBox 373"/>
              <p:cNvSpPr txBox="1"/>
              <p:nvPr/>
            </p:nvSpPr>
            <p:spPr>
              <a:xfrm>
                <a:off x="758029" y="27098746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990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759263" y="27778803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980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758029" y="28457592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970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7" name="TextBox 376"/>
              <p:cNvSpPr txBox="1"/>
              <p:nvPr/>
            </p:nvSpPr>
            <p:spPr>
              <a:xfrm>
                <a:off x="759263" y="29142729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960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3" name="TextBox 472"/>
            <p:cNvSpPr txBox="1"/>
            <p:nvPr/>
          </p:nvSpPr>
          <p:spPr>
            <a:xfrm rot="16200000">
              <a:off x="-1420183" y="27338029"/>
              <a:ext cx="3742285" cy="3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SLP (hPa) 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  <p:sp>
        <p:nvSpPr>
          <p:cNvPr id="484" name="Rectangle 483"/>
          <p:cNvSpPr/>
          <p:nvPr/>
        </p:nvSpPr>
        <p:spPr>
          <a:xfrm>
            <a:off x="27052356" y="5010051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Rectangle 484"/>
          <p:cNvSpPr/>
          <p:nvPr/>
        </p:nvSpPr>
        <p:spPr>
          <a:xfrm>
            <a:off x="20641244" y="5646397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6" name="Rectangle 485"/>
          <p:cNvSpPr/>
          <p:nvPr/>
        </p:nvSpPr>
        <p:spPr>
          <a:xfrm>
            <a:off x="19928125" y="11346954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Rectangle 486"/>
          <p:cNvSpPr/>
          <p:nvPr/>
        </p:nvSpPr>
        <p:spPr>
          <a:xfrm>
            <a:off x="26692517" y="10965369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Rectangle 487"/>
          <p:cNvSpPr/>
          <p:nvPr/>
        </p:nvSpPr>
        <p:spPr>
          <a:xfrm>
            <a:off x="33383287" y="7994752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9" name="Straight Arrow Connector 488"/>
          <p:cNvCxnSpPr/>
          <p:nvPr/>
        </p:nvCxnSpPr>
        <p:spPr>
          <a:xfrm>
            <a:off x="34256476" y="8682061"/>
            <a:ext cx="47566" cy="56969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Arrow Connector 491"/>
          <p:cNvCxnSpPr/>
          <p:nvPr/>
        </p:nvCxnSpPr>
        <p:spPr>
          <a:xfrm flipH="1">
            <a:off x="32907969" y="5771608"/>
            <a:ext cx="577661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5" name="Rectangle 494"/>
          <p:cNvSpPr/>
          <p:nvPr/>
        </p:nvSpPr>
        <p:spPr>
          <a:xfrm>
            <a:off x="33432691" y="5339653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6" name="Rectangle 495"/>
          <p:cNvSpPr/>
          <p:nvPr/>
        </p:nvSpPr>
        <p:spPr>
          <a:xfrm>
            <a:off x="39202703" y="8051144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7" name="Straight Arrow Connector 496"/>
          <p:cNvCxnSpPr/>
          <p:nvPr/>
        </p:nvCxnSpPr>
        <p:spPr>
          <a:xfrm flipV="1">
            <a:off x="40886275" y="8215110"/>
            <a:ext cx="517696" cy="21210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Arrow Connector 500"/>
          <p:cNvCxnSpPr/>
          <p:nvPr/>
        </p:nvCxnSpPr>
        <p:spPr>
          <a:xfrm flipH="1">
            <a:off x="39469407" y="6685751"/>
            <a:ext cx="425838" cy="4708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3" name="Rectangle 502"/>
          <p:cNvSpPr/>
          <p:nvPr/>
        </p:nvSpPr>
        <p:spPr>
          <a:xfrm>
            <a:off x="39282263" y="6005656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4" name="Rectangle 503"/>
          <p:cNvSpPr/>
          <p:nvPr/>
        </p:nvSpPr>
        <p:spPr>
          <a:xfrm>
            <a:off x="44575425" y="6992392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5" name="Straight Arrow Connector 504"/>
          <p:cNvCxnSpPr/>
          <p:nvPr/>
        </p:nvCxnSpPr>
        <p:spPr>
          <a:xfrm flipV="1">
            <a:off x="46308007" y="7161926"/>
            <a:ext cx="462520" cy="215187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6" name="Rectangle 505"/>
          <p:cNvSpPr/>
          <p:nvPr/>
        </p:nvSpPr>
        <p:spPr>
          <a:xfrm>
            <a:off x="18371472" y="18283982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7" name="Straight Arrow Connector 506"/>
          <p:cNvCxnSpPr/>
          <p:nvPr/>
        </p:nvCxnSpPr>
        <p:spPr>
          <a:xfrm flipH="1">
            <a:off x="18738189" y="18967467"/>
            <a:ext cx="242357" cy="55192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0" name="Rectangle 509"/>
          <p:cNvSpPr/>
          <p:nvPr/>
        </p:nvSpPr>
        <p:spPr>
          <a:xfrm>
            <a:off x="16200789" y="1794967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1" name="Straight Arrow Connector 510"/>
          <p:cNvCxnSpPr/>
          <p:nvPr/>
        </p:nvCxnSpPr>
        <p:spPr>
          <a:xfrm flipV="1">
            <a:off x="16890551" y="17515717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8" name="Rectangle 517"/>
          <p:cNvSpPr/>
          <p:nvPr/>
        </p:nvSpPr>
        <p:spPr>
          <a:xfrm>
            <a:off x="20887528" y="18559709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9" name="Straight Arrow Connector 518"/>
          <p:cNvCxnSpPr/>
          <p:nvPr/>
        </p:nvCxnSpPr>
        <p:spPr>
          <a:xfrm flipV="1">
            <a:off x="21577290" y="18125753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Arrow Connector 519"/>
          <p:cNvCxnSpPr/>
          <p:nvPr/>
        </p:nvCxnSpPr>
        <p:spPr>
          <a:xfrm flipH="1">
            <a:off x="23018627" y="18135714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4" name="Rectangle 523"/>
          <p:cNvSpPr/>
          <p:nvPr/>
        </p:nvSpPr>
        <p:spPr>
          <a:xfrm>
            <a:off x="22394974" y="1746220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5" name="Rectangle 524"/>
          <p:cNvSpPr/>
          <p:nvPr/>
        </p:nvSpPr>
        <p:spPr>
          <a:xfrm>
            <a:off x="25623809" y="19257966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6" name="Straight Arrow Connector 525"/>
          <p:cNvCxnSpPr/>
          <p:nvPr/>
        </p:nvCxnSpPr>
        <p:spPr>
          <a:xfrm flipV="1">
            <a:off x="26313571" y="18824010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Arrow Connector 526"/>
          <p:cNvCxnSpPr/>
          <p:nvPr/>
        </p:nvCxnSpPr>
        <p:spPr>
          <a:xfrm flipH="1">
            <a:off x="27152984" y="17944417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8" name="Rectangle 527"/>
          <p:cNvSpPr/>
          <p:nvPr/>
        </p:nvSpPr>
        <p:spPr>
          <a:xfrm>
            <a:off x="26529331" y="17270906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9" name="Rectangle 528"/>
          <p:cNvSpPr/>
          <p:nvPr/>
        </p:nvSpPr>
        <p:spPr>
          <a:xfrm>
            <a:off x="17058016" y="2348583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0" name="Straight Arrow Connector 529"/>
          <p:cNvCxnSpPr/>
          <p:nvPr/>
        </p:nvCxnSpPr>
        <p:spPr>
          <a:xfrm flipV="1">
            <a:off x="17747778" y="23051877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Arrow Connector 530"/>
          <p:cNvCxnSpPr/>
          <p:nvPr/>
        </p:nvCxnSpPr>
        <p:spPr>
          <a:xfrm flipH="1">
            <a:off x="18015993" y="21765418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" name="Rectangle 531"/>
          <p:cNvSpPr/>
          <p:nvPr/>
        </p:nvSpPr>
        <p:spPr>
          <a:xfrm>
            <a:off x="17392340" y="21091907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3" name="Straight Arrow Connector 532"/>
          <p:cNvCxnSpPr/>
          <p:nvPr/>
        </p:nvCxnSpPr>
        <p:spPr>
          <a:xfrm flipV="1">
            <a:off x="22672780" y="22518001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4" name="Rectangle 533"/>
          <p:cNvSpPr/>
          <p:nvPr/>
        </p:nvSpPr>
        <p:spPr>
          <a:xfrm>
            <a:off x="22007007" y="22877617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7" name="Straight Arrow Connector 536"/>
          <p:cNvCxnSpPr/>
          <p:nvPr/>
        </p:nvCxnSpPr>
        <p:spPr>
          <a:xfrm flipV="1">
            <a:off x="26820515" y="22011377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8" name="Rectangle 537"/>
          <p:cNvSpPr/>
          <p:nvPr/>
        </p:nvSpPr>
        <p:spPr>
          <a:xfrm>
            <a:off x="26154742" y="2237099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9" name="TextBox 538"/>
          <p:cNvSpPr txBox="1"/>
          <p:nvPr/>
        </p:nvSpPr>
        <p:spPr>
          <a:xfrm>
            <a:off x="12420836" y="2881578"/>
            <a:ext cx="11694706" cy="63863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3600" dirty="0" smtClean="0">
                <a:latin typeface="Arial"/>
                <a:cs typeface="Arial"/>
              </a:rPr>
              <a:t>AGU 2018 Fall Meeting, 14 December 2018 </a:t>
            </a:r>
            <a:endParaRPr lang="en-US" sz="3600" baseline="30000" dirty="0">
              <a:latin typeface="Arial"/>
              <a:cs typeface="Arial"/>
            </a:endParaRPr>
          </a:p>
        </p:txBody>
      </p:sp>
      <p:sp>
        <p:nvSpPr>
          <p:cNvPr id="540" name="TextBox 539"/>
          <p:cNvSpPr txBox="1"/>
          <p:nvPr/>
        </p:nvSpPr>
        <p:spPr>
          <a:xfrm>
            <a:off x="7415562" y="2932378"/>
            <a:ext cx="664635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lbosart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@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38590</TotalTime>
  <Words>1362</Words>
  <Application>Microsoft Macintosh PowerPoint</Application>
  <PresentationFormat>Custom</PresentationFormat>
  <Paragraphs>299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714</cp:revision>
  <cp:lastPrinted>2017-12-06T21:26:09Z</cp:lastPrinted>
  <dcterms:created xsi:type="dcterms:W3CDTF">2015-11-02T00:35:42Z</dcterms:created>
  <dcterms:modified xsi:type="dcterms:W3CDTF">2018-11-29T19:08:46Z</dcterms:modified>
</cp:coreProperties>
</file>