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243" autoAdjust="0"/>
  </p:normalViewPr>
  <p:slideViewPr>
    <p:cSldViewPr snapToGrid="0" snapToObjects="1">
      <p:cViewPr varScale="1">
        <p:scale>
          <a:sx n="25" d="100"/>
          <a:sy n="25" d="100"/>
        </p:scale>
        <p:origin x="-1632" y="-192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Relationship Id="rId9" Type="http://schemas.openxmlformats.org/officeDocument/2006/relationships/image" Target="../media/image4.png"/><Relationship Id="rId6" Type="http://schemas.openxmlformats.org/officeDocument/2006/relationships/image" Target="../media/image1.emf"/><Relationship Id="rId7" Type="http://schemas.openxmlformats.org/officeDocument/2006/relationships/hyperlink" Target="http://www.ecmwf.int/sites/default/files/elibrary/2016/16299-newsletter-no147-spring-2016.pdf" TargetMode="External"/><Relationship Id="rId8" Type="http://schemas.openxmlformats.org/officeDocument/2006/relationships/image" Target="../media/image3.png"/><Relationship Id="rId33" Type="http://schemas.openxmlformats.org/officeDocument/2006/relationships/image" Target="../media/image28.png"/><Relationship Id="rId34" Type="http://schemas.openxmlformats.org/officeDocument/2006/relationships/image" Target="../media/image29.png"/><Relationship Id="rId35" Type="http://schemas.openxmlformats.org/officeDocument/2006/relationships/image" Target="../media/image30.png"/><Relationship Id="rId36" Type="http://schemas.openxmlformats.org/officeDocument/2006/relationships/image" Target="../media/image31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37" Type="http://schemas.openxmlformats.org/officeDocument/2006/relationships/image" Target="../media/image32.png"/><Relationship Id="rId3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Rectangle 775"/>
          <p:cNvSpPr/>
          <p:nvPr/>
        </p:nvSpPr>
        <p:spPr>
          <a:xfrm>
            <a:off x="15431640" y="15362128"/>
            <a:ext cx="803385" cy="11003625"/>
          </a:xfrm>
          <a:prstGeom prst="rect">
            <a:avLst/>
          </a:prstGeom>
          <a:solidFill>
            <a:srgbClr val="560EB3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5431640" y="4349078"/>
            <a:ext cx="803385" cy="7322805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Linkages Between Tropopause Polar Vortices and </a:t>
            </a:r>
          </a:p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the Great Arctic Cyclone of August 2012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9834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Daniel Keyser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Kevin Biernat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9703" y="2245248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77612" y="28269011"/>
            <a:ext cx="12859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starting at 30 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(right) 300-hPa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PW (mm, shaded), 1000</a:t>
            </a:r>
            <a:r>
              <a:rPr lang="en-US" sz="2000" dirty="0">
                <a:latin typeface="Arial"/>
                <a:cs typeface="Arial"/>
              </a:rPr>
              <a:t>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blue), and SLP (hPa, black)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2" y="15954173"/>
            <a:ext cx="14858999" cy="1687373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5954174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Track 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01" y="3909798"/>
            <a:ext cx="14877675" cy="8425379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Tropopause polar vortices (TPVs) </a:t>
            </a:r>
            <a:r>
              <a:rPr lang="en-US" sz="2600" dirty="0">
                <a:latin typeface="Arial"/>
                <a:cs typeface="Arial"/>
              </a:rPr>
              <a:t>are </a:t>
            </a:r>
            <a:r>
              <a:rPr lang="en-US" sz="2600" dirty="0" smtClean="0">
                <a:latin typeface="Arial"/>
                <a:cs typeface="Arial"/>
              </a:rPr>
              <a:t>tropopause</a:t>
            </a:r>
            <a:r>
              <a:rPr lang="en-US" sz="2600" dirty="0">
                <a:latin typeface="Arial"/>
                <a:cs typeface="Arial"/>
              </a:rPr>
              <a:t>-based vortices of high-latitude origin and are material features </a:t>
            </a:r>
            <a:r>
              <a:rPr lang="en-US" sz="2600" dirty="0" smtClean="0">
                <a:latin typeface="Arial"/>
                <a:cs typeface="Arial"/>
              </a:rPr>
              <a:t>(e.g., </a:t>
            </a:r>
            <a:r>
              <a:rPr lang="en-US" sz="2600" dirty="0" err="1" smtClean="0">
                <a:latin typeface="Arial"/>
                <a:cs typeface="Arial"/>
              </a:rPr>
              <a:t>Cavallo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and Hakim </a:t>
            </a:r>
            <a:r>
              <a:rPr lang="en-US" sz="2600" dirty="0" smtClean="0">
                <a:latin typeface="Arial"/>
                <a:cs typeface="Arial"/>
              </a:rPr>
              <a:t>2010)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TPVs may interact with and strengthen jet </a:t>
            </a:r>
            <a:r>
              <a:rPr lang="en-US" sz="2600" dirty="0" smtClean="0">
                <a:latin typeface="Arial"/>
                <a:cs typeface="Arial"/>
              </a:rPr>
              <a:t>streams </a:t>
            </a:r>
            <a:r>
              <a:rPr lang="en-US" sz="2600" dirty="0">
                <a:latin typeface="Arial"/>
                <a:cs typeface="Arial"/>
              </a:rPr>
              <a:t>and act as precursors to the development of </a:t>
            </a:r>
            <a:r>
              <a:rPr lang="en-US" sz="2600" dirty="0" smtClean="0">
                <a:latin typeface="Arial"/>
                <a:cs typeface="Arial"/>
              </a:rPr>
              <a:t>Arctic cyclones, including the Great Arctic Cyclone of August 2012 (hereafter AC12; e.g</a:t>
            </a:r>
            <a:r>
              <a:rPr lang="en-US" sz="2600" dirty="0">
                <a:latin typeface="Arial"/>
                <a:cs typeface="Arial"/>
              </a:rPr>
              <a:t>., Simmonds and </a:t>
            </a:r>
            <a:r>
              <a:rPr lang="en-US" sz="2600" dirty="0" err="1">
                <a:latin typeface="Arial"/>
                <a:cs typeface="Arial"/>
              </a:rPr>
              <a:t>Rudeva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smtClean="0">
                <a:latin typeface="Arial"/>
                <a:cs typeface="Arial"/>
              </a:rPr>
              <a:t>2012; Tao et al. 2017)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Heavy precipitation, strong surface winds, and large waves due to Arctic cyclones may pose hazards to ships </a:t>
            </a:r>
            <a:r>
              <a:rPr lang="en-US" sz="2600" dirty="0" smtClean="0">
                <a:latin typeface="Arial"/>
                <a:cs typeface="Arial"/>
              </a:rPr>
              <a:t>navigating </a:t>
            </a:r>
            <a:r>
              <a:rPr lang="en-US" sz="2600" dirty="0">
                <a:latin typeface="Arial"/>
                <a:cs typeface="Arial"/>
              </a:rPr>
              <a:t>through open passageways in the Arctic Ocean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962.3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hPa at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UTC 6 August in the ERA5 (Hersbach and Dee 2016)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Strong surface winds </a:t>
            </a:r>
            <a:r>
              <a:rPr lang="en-US" sz="2600" dirty="0" smtClean="0">
                <a:latin typeface="Arial"/>
                <a:cs typeface="Arial"/>
              </a:rPr>
              <a:t>and waves associated </a:t>
            </a:r>
            <a:r>
              <a:rPr lang="en-US" sz="2600" dirty="0">
                <a:latin typeface="Arial"/>
                <a:cs typeface="Arial"/>
              </a:rPr>
              <a:t>with AC12 </a:t>
            </a:r>
            <a:r>
              <a:rPr lang="en-US" sz="2600" dirty="0" smtClean="0">
                <a:latin typeface="Arial"/>
                <a:cs typeface="Arial"/>
              </a:rPr>
              <a:t>helped </a:t>
            </a:r>
            <a:r>
              <a:rPr lang="en-US" sz="2600" dirty="0">
                <a:latin typeface="Arial"/>
                <a:cs typeface="Arial"/>
              </a:rPr>
              <a:t>break up thin Arctic sea ice (e.g., Parkinson and </a:t>
            </a:r>
            <a:r>
              <a:rPr lang="en-US" sz="2600" dirty="0" err="1">
                <a:latin typeface="Arial"/>
                <a:cs typeface="Arial"/>
              </a:rPr>
              <a:t>Comiso</a:t>
            </a:r>
            <a:r>
              <a:rPr lang="en-US" sz="2600" dirty="0">
                <a:latin typeface="Arial"/>
                <a:cs typeface="Arial"/>
              </a:rPr>
              <a:t> 2013) and </a:t>
            </a:r>
            <a:r>
              <a:rPr lang="en-US" sz="2600" dirty="0" smtClean="0">
                <a:latin typeface="Arial"/>
                <a:cs typeface="Arial"/>
              </a:rPr>
              <a:t>contributed </a:t>
            </a:r>
            <a:r>
              <a:rPr lang="en-US" sz="2600" dirty="0">
                <a:latin typeface="Arial"/>
                <a:cs typeface="Arial"/>
              </a:rPr>
              <a:t>to increased upward ocean heat transport </a:t>
            </a:r>
            <a:r>
              <a:rPr lang="en-US" sz="2600" dirty="0" smtClean="0">
                <a:latin typeface="Arial"/>
                <a:cs typeface="Arial"/>
              </a:rPr>
              <a:t>and </a:t>
            </a:r>
            <a:r>
              <a:rPr lang="en-US" sz="2600" dirty="0">
                <a:latin typeface="Arial"/>
                <a:cs typeface="Arial"/>
              </a:rPr>
              <a:t>bottom melting of ice, with sea-ice volume decreasing twice as fast </a:t>
            </a:r>
            <a:r>
              <a:rPr lang="en-US" sz="2600" dirty="0" smtClean="0">
                <a:latin typeface="Arial"/>
                <a:cs typeface="Arial"/>
              </a:rPr>
              <a:t>as normal during AC12 (</a:t>
            </a:r>
            <a:r>
              <a:rPr lang="en-US" sz="2600" dirty="0">
                <a:latin typeface="Arial"/>
                <a:cs typeface="Arial"/>
              </a:rPr>
              <a:t>e.g., Zhang et al. 2013)</a:t>
            </a:r>
          </a:p>
          <a:p>
            <a:pPr>
              <a:lnSpc>
                <a:spcPct val="50000"/>
              </a:lnSpc>
            </a:pPr>
            <a:endParaRPr lang="en-US" sz="2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This study will examine linkages between TPVs and AC12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96403" y="3550110"/>
            <a:ext cx="1487767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6403" y="12525448"/>
            <a:ext cx="14877674" cy="3223953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at 0.3° horizontal resolution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</a:t>
            </a: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2525448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90" y="3557854"/>
            <a:ext cx="12903446" cy="2583660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0110"/>
            <a:ext cx="1290344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Synoptic Evolution of TPVs and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8298010" y="3550110"/>
            <a:ext cx="15423708" cy="1381302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8298010" y="3550720"/>
            <a:ext cx="1542370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Cross Sections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8294055" y="17565257"/>
            <a:ext cx="15427664" cy="564253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extBox 252"/>
          <p:cNvSpPr txBox="1"/>
          <p:nvPr/>
        </p:nvSpPr>
        <p:spPr>
          <a:xfrm>
            <a:off x="28435351" y="9622902"/>
            <a:ext cx="1514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Cross section along AA’ at 2100 UTC 3 Aug 2012 of (</a:t>
            </a:r>
            <a:r>
              <a:rPr lang="en-US" sz="2000" dirty="0">
                <a:latin typeface="Arial"/>
                <a:cs typeface="Arial"/>
              </a:rPr>
              <a:t>a) </a:t>
            </a:r>
            <a:r>
              <a:rPr lang="en-US" sz="2000" dirty="0" smtClean="0">
                <a:latin typeface="Arial"/>
                <a:cs typeface="Arial"/>
              </a:rPr>
              <a:t>PV (PVU, shaded),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(white, every 10 m s</a:t>
            </a:r>
            <a:r>
              <a:rPr lang="en-US" sz="2000" baseline="30000" dirty="0" smtClean="0">
                <a:latin typeface="Arial"/>
                <a:cs typeface="Arial"/>
              </a:rPr>
              <a:t>−1 </a:t>
            </a:r>
            <a:r>
              <a:rPr lang="en-US" sz="2000" dirty="0" smtClean="0">
                <a:latin typeface="Arial"/>
                <a:cs typeface="Arial"/>
              </a:rPr>
              <a:t>starting </a:t>
            </a:r>
            <a:r>
              <a:rPr lang="en-US" sz="2000" dirty="0">
                <a:latin typeface="Arial"/>
                <a:cs typeface="Arial"/>
              </a:rPr>
              <a:t>at </a:t>
            </a:r>
            <a:r>
              <a:rPr lang="en-US" sz="2000" dirty="0" smtClean="0">
                <a:latin typeface="Arial"/>
                <a:cs typeface="Arial"/>
              </a:rPr>
              <a:t>30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) DT (2-PVU surface) </a:t>
            </a:r>
            <a:r>
              <a:rPr lang="en-US" sz="2000" dirty="0">
                <a:latin typeface="Arial"/>
                <a:cs typeface="Arial"/>
              </a:rPr>
              <a:t>θ (K, shaded</a:t>
            </a:r>
            <a:r>
              <a:rPr lang="en-US" sz="2000" dirty="0" smtClean="0">
                <a:latin typeface="Arial"/>
                <a:cs typeface="Arial"/>
              </a:rPr>
              <a:t>), wind </a:t>
            </a:r>
            <a:r>
              <a:rPr lang="en-US" sz="2000" dirty="0">
                <a:latin typeface="Arial"/>
                <a:cs typeface="Arial"/>
              </a:rPr>
              <a:t>speed </a:t>
            </a:r>
            <a:r>
              <a:rPr lang="en-US" sz="2000" dirty="0" smtClean="0">
                <a:latin typeface="Arial"/>
                <a:cs typeface="Arial"/>
              </a:rPr>
              <a:t>(black, every         10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 starting </a:t>
            </a:r>
            <a:r>
              <a:rPr lang="en-US" sz="2000" dirty="0">
                <a:latin typeface="Arial"/>
                <a:cs typeface="Arial"/>
              </a:rPr>
              <a:t>at 30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(c) 350–250-hPa PV (PVU, gray) and irrotational </a:t>
            </a:r>
            <a:r>
              <a:rPr lang="en-US" sz="2000" dirty="0">
                <a:latin typeface="Arial"/>
                <a:cs typeface="Arial"/>
              </a:rPr>
              <a:t>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vectors),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</a:t>
            </a:r>
            <a:r>
              <a:rPr lang="en-US" sz="2000" dirty="0" smtClean="0">
                <a:latin typeface="Arial"/>
                <a:cs typeface="Arial"/>
              </a:rPr>
              <a:t>), and 800–600-hPa ascent (red, 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294054" y="23246672"/>
            <a:ext cx="15430101" cy="9521191"/>
            <a:chOff x="29005668" y="23245966"/>
            <a:chExt cx="14718484" cy="10160224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10160224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a region of strong baroclinicity (Figs. 1a,b and Figs.     3a–l), likely supporting the development of AC12 through baroclinic processes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</a:t>
              </a:r>
              <a:r>
                <a:rPr lang="en-US" sz="2600" dirty="0" smtClean="0">
                  <a:latin typeface="Arial"/>
                  <a:cs typeface="Arial"/>
                </a:rPr>
                <a:t>involving TPV 1, TPV 2, and TPV 3 likely 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(jet coupling phase; Figs</a:t>
              </a:r>
              <a:r>
                <a:rPr lang="en-US" sz="2600" dirty="0">
                  <a:latin typeface="Arial"/>
                  <a:cs typeface="Arial"/>
                </a:rPr>
                <a:t>. 3a</a:t>
              </a:r>
              <a:r>
                <a:rPr lang="en-US" sz="2600" dirty="0" smtClean="0">
                  <a:latin typeface="Arial"/>
                  <a:cs typeface="Arial"/>
                </a:rPr>
                <a:t>–d) 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lnSpc>
                  <a:spcPct val="11000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Latent heating related to low-level ascent in the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 of warm, moist air in region of jet coupling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likely contributes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formation of a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PV tower associated with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 (Figs. 4a–c) and concomitant intensification of AC12 (Fig. 2)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–   Interaction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between TPV 1 and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PV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tower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(Figs. 4a–c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likely supports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the intensification of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AC12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air advection in the wake of L1 helps maintain the strong baroclinicity in the vicinity of AC12 (e.g., Figs. 3d,f), which, along with interaction between L1 and AC12 (Figs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. 3h,j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), may further support the intensification of AC12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Most rapid intensification of AC12 occurs on 5 Aug 2012 (Fig. 2), when AC12 crosses from the warm side to the cold side of a strong upper-level jet streak (jet crossing phase; Figs. 3g–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50000"/>
                </a:lnSpc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–   Latent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heating may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contribute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PV tower associated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AC12 and intensification of AC12 during jet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crossing phase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Figs. 5a–c), though this contribution may be smaller than that during jet coupling phase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(compare Figs. 5a,c to Figs. 4a,c)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Widespread, relatively strong surface winds associated with AC12 contribute to reductions in Arctic sea-ice extent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as AC12 meanders slowly over the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Arctic (Figs. 6a–c)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390783"/>
              <a:ext cx="14712165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30074889"/>
            <a:ext cx="12903447" cy="274177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Hersbach,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7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Parkinson</a:t>
            </a:r>
            <a:r>
              <a:rPr lang="en-US" sz="1400" dirty="0">
                <a:latin typeface="Arial"/>
                <a:cs typeface="Arial"/>
              </a:rPr>
              <a:t>, C. L., and J. C. </a:t>
            </a:r>
            <a:r>
              <a:rPr lang="en-US" sz="1400" dirty="0" err="1">
                <a:latin typeface="Arial"/>
                <a:cs typeface="Arial"/>
              </a:rPr>
              <a:t>Comiso</a:t>
            </a:r>
            <a:r>
              <a:rPr lang="en-US" sz="1400" dirty="0">
                <a:latin typeface="Arial"/>
                <a:cs typeface="Arial"/>
              </a:rPr>
              <a:t>, 2013: On the 2012 record low Arctic sea ice cover: </a:t>
            </a:r>
            <a:r>
              <a:rPr lang="en-US" sz="1400" dirty="0" smtClean="0">
                <a:latin typeface="Arial"/>
                <a:cs typeface="Arial"/>
              </a:rPr>
              <a:t>Combined </a:t>
            </a:r>
            <a:r>
              <a:rPr lang="en-US" sz="1400" dirty="0">
                <a:latin typeface="Arial"/>
                <a:cs typeface="Arial"/>
              </a:rPr>
              <a:t>impact </a:t>
            </a:r>
            <a:r>
              <a:rPr lang="en-US" sz="1400" dirty="0" smtClean="0">
                <a:latin typeface="Arial"/>
                <a:cs typeface="Arial"/>
              </a:rPr>
              <a:t>of preconditioning and an August storm.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endParaRPr lang="en-US" sz="1400" i="1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40, </a:t>
            </a:r>
            <a:r>
              <a:rPr lang="en-US" sz="1400" dirty="0">
                <a:latin typeface="Arial"/>
                <a:cs typeface="Arial"/>
              </a:rPr>
              <a:t>1356–1361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Simmonds</a:t>
            </a:r>
            <a:r>
              <a:rPr lang="en-US" sz="1400" dirty="0">
                <a:latin typeface="Arial"/>
                <a:cs typeface="Arial"/>
              </a:rPr>
              <a:t>, I., and I. </a:t>
            </a:r>
            <a:r>
              <a:rPr lang="en-US" sz="1400" dirty="0" err="1">
                <a:latin typeface="Arial"/>
                <a:cs typeface="Arial"/>
              </a:rPr>
              <a:t>Rudeva</a:t>
            </a:r>
            <a:r>
              <a:rPr lang="en-US" sz="1400" dirty="0">
                <a:latin typeface="Arial"/>
                <a:cs typeface="Arial"/>
              </a:rPr>
              <a:t>, 2012: The </a:t>
            </a:r>
            <a:r>
              <a:rPr lang="en-US" sz="1400" dirty="0" smtClean="0">
                <a:latin typeface="Arial"/>
                <a:cs typeface="Arial"/>
              </a:rPr>
              <a:t>Great </a:t>
            </a:r>
            <a:r>
              <a:rPr lang="en-US" sz="1400" dirty="0">
                <a:latin typeface="Arial"/>
                <a:cs typeface="Arial"/>
              </a:rPr>
              <a:t>Arctic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of August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Res. </a:t>
            </a:r>
            <a:r>
              <a:rPr lang="en-US" sz="1400" i="1" dirty="0" err="1" smtClean="0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39,</a:t>
            </a:r>
            <a:r>
              <a:rPr lang="en-US" sz="1400" dirty="0">
                <a:latin typeface="Arial"/>
                <a:cs typeface="Arial"/>
              </a:rPr>
              <a:t> L23709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Szapiro</a:t>
            </a:r>
            <a:r>
              <a:rPr lang="en-US" sz="1400" dirty="0">
                <a:latin typeface="Arial"/>
                <a:cs typeface="Arial"/>
              </a:rPr>
              <a:t>, N., and S.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2018: </a:t>
            </a:r>
            <a:r>
              <a:rPr lang="en-US" sz="1400" dirty="0" err="1">
                <a:latin typeface="Arial"/>
                <a:cs typeface="Arial"/>
              </a:rPr>
              <a:t>TPVTrack</a:t>
            </a:r>
            <a:r>
              <a:rPr lang="en-US" sz="1400" dirty="0">
                <a:latin typeface="Arial"/>
                <a:cs typeface="Arial"/>
              </a:rPr>
              <a:t> v1.0: A watershed segmentation and </a:t>
            </a:r>
            <a:r>
              <a:rPr lang="en-US" sz="1400" dirty="0" smtClean="0">
                <a:latin typeface="Arial"/>
                <a:cs typeface="Arial"/>
              </a:rPr>
              <a:t>overlap correspondence </a:t>
            </a:r>
            <a:r>
              <a:rPr lang="en-US" sz="1400" dirty="0">
                <a:latin typeface="Arial"/>
                <a:cs typeface="Arial"/>
              </a:rPr>
              <a:t>method for tracking </a:t>
            </a:r>
            <a:r>
              <a:rPr lang="en-US" sz="1400" dirty="0" smtClean="0">
                <a:latin typeface="Arial"/>
                <a:cs typeface="Arial"/>
              </a:rPr>
              <a:t>tropopause polar vortices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Geosci</a:t>
            </a:r>
            <a:r>
              <a:rPr lang="en-US" sz="1400" i="1" dirty="0">
                <a:latin typeface="Arial"/>
                <a:cs typeface="Arial"/>
              </a:rPr>
              <a:t>. Model Dev. Discuss.,</a:t>
            </a:r>
            <a:r>
              <a:rPr lang="en-US" sz="1400" dirty="0">
                <a:latin typeface="Arial"/>
                <a:cs typeface="Arial"/>
              </a:rPr>
              <a:t> in review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Tao,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</a:t>
            </a:r>
            <a:r>
              <a:rPr lang="en-US" sz="1400" dirty="0" smtClean="0">
                <a:latin typeface="Arial"/>
                <a:cs typeface="Arial"/>
              </a:rPr>
              <a:t>2017: </a:t>
            </a:r>
            <a:r>
              <a:rPr lang="en-US" sz="14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the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         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68710" y="24512225"/>
            <a:ext cx="723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Tracks of (a) TPVs and (b) surface cyclones, and    1–7 Aug 2012 time-mean (a) 300-hPa geopotential height (dam, gray)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850-hPa temperature (°C, gray)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TPVs and surface cyclones are shown by dots, and colored </a:t>
            </a:r>
            <a:r>
              <a:rPr lang="en-US" sz="2000" dirty="0">
                <a:latin typeface="Arial"/>
                <a:cs typeface="Arial"/>
              </a:rPr>
              <a:t>numbers represent dates corresponding to the 0000 UTC </a:t>
            </a:r>
            <a:r>
              <a:rPr lang="en-US" sz="2000" dirty="0" smtClean="0">
                <a:latin typeface="Arial"/>
                <a:cs typeface="Arial"/>
              </a:rPr>
              <a:t>positions.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526641" y="26360940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8996962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5107563" y="2645540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5365514" y="2635491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4087022" y="26458420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4344974" y="26357927"/>
            <a:ext cx="58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504257" y="16694947"/>
            <a:ext cx="702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(a) 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7739767" y="16691714"/>
            <a:ext cx="700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(b) 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5753" y="23787460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92852" y="2377167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284594" y="2377339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1429429" y="29562676"/>
            <a:ext cx="710603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2272103" y="28960899"/>
            <a:ext cx="24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1429429" y="28688844"/>
            <a:ext cx="710603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2272103" y="28489001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SLP (hPa) </a:t>
            </a:r>
            <a:endParaRPr lang="en-US" sz="1800" b="1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6178" y="4348940"/>
            <a:ext cx="11612641" cy="22016813"/>
            <a:chOff x="16519062" y="4348940"/>
            <a:chExt cx="11612641" cy="22016813"/>
          </a:xfrm>
        </p:grpSpPr>
        <p:grpSp>
          <p:nvGrpSpPr>
            <p:cNvPr id="29" name="Group 28"/>
            <p:cNvGrpSpPr/>
            <p:nvPr/>
          </p:nvGrpSpPr>
          <p:grpSpPr>
            <a:xfrm>
              <a:off x="16519062" y="4348940"/>
              <a:ext cx="11612641" cy="22016813"/>
              <a:chOff x="16210146" y="4348940"/>
              <a:chExt cx="11612641" cy="22016813"/>
            </a:xfrm>
          </p:grpSpPr>
          <p:pic>
            <p:nvPicPr>
              <p:cNvPr id="16" name="Picture 15" descr="DT_theta_TPVs_era5_20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4348940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8" name="Picture 17" descr="mslp_cyclones_era5_300_20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2459" y="4349078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9" name="Picture 18" descr="DT_theta_TPVs_era5_24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8018871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0" name="Picture 19" descr="mslp_cyclones_era5_300_24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772" y="8015696"/>
                <a:ext cx="5806910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1" name="Picture 20" descr="DT_theta_TPVs_era5_28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1690547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2" name="Picture 21" descr="mslp_cyclones_era5_300_28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3000" y="11690205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3" name="Picture 22" descr="DT_theta_TPVs_era5_32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365" y="15362128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4" name="Picture 23" descr="mslp_cyclones_era5_300_3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581" y="15362060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6" name="Picture 25" descr="DT_theta_TPVs_era5_36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9033531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5" name="Picture 24" descr="mslp_cyclones_era5_300_36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19036706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7" name="Picture 26" descr="DT_theta_TPVs_era5_40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791" y="22708153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8" name="Picture 27" descr="mslp_cyclones_era5_300_40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22706724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590" name="TextBox 589"/>
              <p:cNvSpPr txBox="1"/>
              <p:nvPr/>
            </p:nvSpPr>
            <p:spPr>
              <a:xfrm>
                <a:off x="22014901" y="4348940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(b) 1200 UTC 3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1" name="TextBox 590"/>
              <p:cNvSpPr txBox="1"/>
              <p:nvPr/>
            </p:nvSpPr>
            <p:spPr>
              <a:xfrm>
                <a:off x="16211869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(c)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2" name="TextBox 591"/>
              <p:cNvSpPr txBox="1"/>
              <p:nvPr/>
            </p:nvSpPr>
            <p:spPr>
              <a:xfrm>
                <a:off x="22014914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(d)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6216006" y="1168924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(e)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4" name="TextBox 593"/>
              <p:cNvSpPr txBox="1"/>
              <p:nvPr/>
            </p:nvSpPr>
            <p:spPr>
              <a:xfrm>
                <a:off x="22012954" y="11684468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(f)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5" name="TextBox 594"/>
              <p:cNvSpPr txBox="1"/>
              <p:nvPr/>
            </p:nvSpPr>
            <p:spPr>
              <a:xfrm>
                <a:off x="16216006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(g)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6" name="TextBox 595"/>
              <p:cNvSpPr txBox="1"/>
              <p:nvPr/>
            </p:nvSpPr>
            <p:spPr>
              <a:xfrm>
                <a:off x="22015581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(h)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7" name="TextBox 596"/>
              <p:cNvSpPr txBox="1"/>
              <p:nvPr/>
            </p:nvSpPr>
            <p:spPr>
              <a:xfrm>
                <a:off x="16214540" y="1903353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 err="1" smtClean="0">
                    <a:latin typeface="Arial"/>
                    <a:cs typeface="Arial"/>
                  </a:rPr>
                  <a:t>i</a:t>
                </a:r>
                <a:r>
                  <a:rPr lang="en-US" sz="1800" dirty="0" smtClean="0">
                    <a:latin typeface="Arial"/>
                    <a:cs typeface="Arial"/>
                  </a:rPr>
                  <a:t>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22019051" y="1903363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(j)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16215111" y="22705247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>
                    <a:latin typeface="Arial"/>
                    <a:cs typeface="Arial"/>
                  </a:rPr>
                  <a:t>k</a:t>
                </a:r>
                <a:r>
                  <a:rPr lang="en-US" sz="1800" dirty="0" smtClean="0">
                    <a:latin typeface="Arial"/>
                    <a:cs typeface="Arial"/>
                  </a:rPr>
                  <a:t>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2019754" y="2270716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(l)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16519719" y="434894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1200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39" name="TextBox 438"/>
          <p:cNvSpPr txBox="1"/>
          <p:nvPr/>
        </p:nvSpPr>
        <p:spPr>
          <a:xfrm>
            <a:off x="32082768" y="1660905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A51I-2273</a:t>
            </a: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289217" y="2646031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759538" y="26460316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17267"/>
              </p:ext>
            </p:extLst>
          </p:nvPr>
        </p:nvGraphicFramePr>
        <p:xfrm>
          <a:off x="333817" y="24764451"/>
          <a:ext cx="7150285" cy="2265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7981"/>
                <a:gridCol w="2046923"/>
                <a:gridCol w="1852690"/>
                <a:gridCol w="1852691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Jul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0" y="24364009"/>
            <a:ext cx="71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11288134" y="27591468"/>
            <a:ext cx="3263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Hourly intensity time series of AC12</a:t>
            </a:r>
          </a:p>
        </p:txBody>
      </p:sp>
      <p:sp>
        <p:nvSpPr>
          <p:cNvPr id="387" name="Oval 386"/>
          <p:cNvSpPr>
            <a:spLocks noChangeAspect="1"/>
          </p:cNvSpPr>
          <p:nvPr/>
        </p:nvSpPr>
        <p:spPr>
          <a:xfrm>
            <a:off x="20251925" y="26460316"/>
            <a:ext cx="228600" cy="228600"/>
          </a:xfrm>
          <a:prstGeom prst="ellipse">
            <a:avLst/>
          </a:prstGeom>
          <a:solidFill>
            <a:srgbClr val="20FFFF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extBox 388"/>
          <p:cNvSpPr txBox="1"/>
          <p:nvPr/>
        </p:nvSpPr>
        <p:spPr>
          <a:xfrm>
            <a:off x="20553186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3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1" name="Picture 390" descr="era5_pv_cross_cfd_67.8N99E_67.8N135E_20120803_21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082" y="4236475"/>
            <a:ext cx="5386730" cy="5209729"/>
          </a:xfrm>
          <a:prstGeom prst="rect">
            <a:avLst/>
          </a:prstGeom>
        </p:spPr>
      </p:pic>
      <p:pic>
        <p:nvPicPr>
          <p:cNvPr id="33" name="Picture 32" descr="DT_theta_crossline_67.8N99E_67.8N135E_20120803_2100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>
          <a:xfrm>
            <a:off x="34632579" y="4325650"/>
            <a:ext cx="4499534" cy="36251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PV_crossline_67.8N99E_67.8N135E_20120803_2100.p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>
          <a:xfrm>
            <a:off x="39143119" y="4325649"/>
            <a:ext cx="4501066" cy="36251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4611059" y="8706250"/>
            <a:ext cx="4389120" cy="721219"/>
            <a:chOff x="34611059" y="8706250"/>
            <a:chExt cx="4389120" cy="721219"/>
          </a:xfrm>
        </p:grpSpPr>
        <p:pic>
          <p:nvPicPr>
            <p:cNvPr id="442" name="Picture 441" descr="MSLP_crossline_2lines_ws_20120806_0000.png"/>
            <p:cNvPicPr>
              <a:picLocks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4611059" y="8952648"/>
              <a:ext cx="4389120" cy="228600"/>
            </a:xfrm>
            <a:prstGeom prst="rect">
              <a:avLst/>
            </a:prstGeom>
          </p:spPr>
        </p:pic>
        <p:sp>
          <p:nvSpPr>
            <p:cNvPr id="445" name="TextBox 444"/>
            <p:cNvSpPr txBox="1"/>
            <p:nvPr/>
          </p:nvSpPr>
          <p:spPr>
            <a:xfrm>
              <a:off x="3495547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5442386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593021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6408683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3689909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738185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37872372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38327374" y="9176665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4619414" y="8706250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268447" y="8695977"/>
            <a:ext cx="4389120" cy="731492"/>
            <a:chOff x="39268447" y="8695977"/>
            <a:chExt cx="4389120" cy="731492"/>
          </a:xfrm>
        </p:grpSpPr>
        <p:pic>
          <p:nvPicPr>
            <p:cNvPr id="398" name="Picture 397" descr="MSLP_crossline_2lines_pwat20120806_0000.png"/>
            <p:cNvPicPr>
              <a:picLocks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39268447" y="8948065"/>
              <a:ext cx="4389120" cy="228600"/>
            </a:xfrm>
            <a:prstGeom prst="rect">
              <a:avLst/>
            </a:prstGeom>
          </p:spPr>
        </p:pic>
        <p:sp>
          <p:nvSpPr>
            <p:cNvPr id="425" name="TextBox 424"/>
            <p:cNvSpPr txBox="1"/>
            <p:nvPr/>
          </p:nvSpPr>
          <p:spPr>
            <a:xfrm>
              <a:off x="3967158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4021597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0764553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4131457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1866393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2404272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42950691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39278192" y="869597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615425" y="7973321"/>
            <a:ext cx="9051151" cy="686703"/>
            <a:chOff x="34615425" y="8073581"/>
            <a:chExt cx="9051151" cy="686703"/>
          </a:xfrm>
        </p:grpSpPr>
        <p:sp>
          <p:nvSpPr>
            <p:cNvPr id="179" name="TextBox 178"/>
            <p:cNvSpPr txBox="1"/>
            <p:nvPr/>
          </p:nvSpPr>
          <p:spPr>
            <a:xfrm>
              <a:off x="3591021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325849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72966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713880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755846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796233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837321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78404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92440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9607685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001706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042192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0837786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1246924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1655210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20697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247916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288816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30203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54981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5090445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467436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201" name="Picture 200" descr="DT_theta_crossline_2lines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34615425" y="8331939"/>
              <a:ext cx="9051151" cy="228600"/>
            </a:xfrm>
            <a:prstGeom prst="rect">
              <a:avLst/>
            </a:prstGeom>
          </p:spPr>
        </p:pic>
        <p:sp>
          <p:nvSpPr>
            <p:cNvPr id="471" name="TextBox 470"/>
            <p:cNvSpPr txBox="1"/>
            <p:nvPr/>
          </p:nvSpPr>
          <p:spPr>
            <a:xfrm>
              <a:off x="34642465" y="8073581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494" name="TextBox 493"/>
          <p:cNvSpPr txBox="1"/>
          <p:nvPr/>
        </p:nvSpPr>
        <p:spPr>
          <a:xfrm>
            <a:off x="29414646" y="9244965"/>
            <a:ext cx="37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A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4085473" y="9244965"/>
            <a:ext cx="48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A’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30196581" y="9280020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108°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5" name="TextBox 514"/>
          <p:cNvSpPr txBox="1"/>
          <p:nvPr/>
        </p:nvSpPr>
        <p:spPr>
          <a:xfrm>
            <a:off x="31367372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117°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7" name="TextBox 516"/>
          <p:cNvSpPr txBox="1"/>
          <p:nvPr/>
        </p:nvSpPr>
        <p:spPr>
          <a:xfrm>
            <a:off x="32546215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126°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5318137" y="26677609"/>
            <a:ext cx="12766266" cy="711159"/>
            <a:chOff x="15318137" y="26639697"/>
            <a:chExt cx="12766266" cy="711159"/>
          </a:xfrm>
        </p:grpSpPr>
        <p:grpSp>
          <p:nvGrpSpPr>
            <p:cNvPr id="38" name="Group 37"/>
            <p:cNvGrpSpPr/>
            <p:nvPr/>
          </p:nvGrpSpPr>
          <p:grpSpPr>
            <a:xfrm>
              <a:off x="15318137" y="26883235"/>
              <a:ext cx="12766266" cy="467621"/>
              <a:chOff x="15318137" y="26883235"/>
              <a:chExt cx="12766266" cy="467621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7174697" y="27103258"/>
                <a:ext cx="3674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769674" y="27103258"/>
                <a:ext cx="351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8326353" y="27103258"/>
                <a:ext cx="3667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8899290" y="27103258"/>
                <a:ext cx="38122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9503378" y="27103258"/>
                <a:ext cx="3460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070027" y="27103258"/>
                <a:ext cx="357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0635448" y="27103258"/>
                <a:ext cx="38988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1228639" y="27103714"/>
                <a:ext cx="3678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804513" y="27103258"/>
                <a:ext cx="36222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318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2399252" y="27104635"/>
                <a:ext cx="339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324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975864" y="27103258"/>
                <a:ext cx="3430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531370" y="27102339"/>
                <a:ext cx="3752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104021" y="27103258"/>
                <a:ext cx="4014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4694388" y="27103258"/>
                <a:ext cx="3785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5274744" y="27103258"/>
                <a:ext cx="3697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5863855" y="27102339"/>
                <a:ext cx="3595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6434548" y="27103258"/>
                <a:ext cx="37142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7002323" y="27103258"/>
                <a:ext cx="383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372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7597110" y="27103258"/>
                <a:ext cx="36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  <a:r>
                  <a:rPr lang="en-US" sz="1600" dirty="0" smtClean="0">
                    <a:latin typeface="Arial"/>
                    <a:cs typeface="Arial"/>
                  </a:rPr>
                  <a:t>78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6594398" y="27103258"/>
                <a:ext cx="3663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6031288" y="27103714"/>
                <a:ext cx="3450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5416305" y="27103258"/>
                <a:ext cx="4086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139" name="Picture 138" descr="DT_theta_crossline_2lines20120806_0000.png"/>
              <p:cNvPicPr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15318137" y="26883235"/>
                <a:ext cx="12766266" cy="228600"/>
              </a:xfrm>
              <a:prstGeom prst="rect">
                <a:avLst/>
              </a:prstGeom>
            </p:spPr>
          </p:pic>
        </p:grpSp>
        <p:sp>
          <p:nvSpPr>
            <p:cNvPr id="518" name="TextBox 517"/>
            <p:cNvSpPr txBox="1"/>
            <p:nvPr/>
          </p:nvSpPr>
          <p:spPr>
            <a:xfrm>
              <a:off x="15337093" y="2663969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359023" y="27430979"/>
            <a:ext cx="6263640" cy="718885"/>
            <a:chOff x="15369971" y="27430979"/>
            <a:chExt cx="6263640" cy="718885"/>
          </a:xfrm>
        </p:grpSpPr>
        <p:grpSp>
          <p:nvGrpSpPr>
            <p:cNvPr id="39" name="Group 38"/>
            <p:cNvGrpSpPr/>
            <p:nvPr/>
          </p:nvGrpSpPr>
          <p:grpSpPr>
            <a:xfrm>
              <a:off x="15369971" y="27677200"/>
              <a:ext cx="6263640" cy="472664"/>
              <a:chOff x="15369971" y="27416403"/>
              <a:chExt cx="6263640" cy="472664"/>
            </a:xfrm>
          </p:grpSpPr>
          <p:pic>
            <p:nvPicPr>
              <p:cNvPr id="141" name="Picture 140" descr="MSLP_crossline_2lines_ws_20120806_0000.png"/>
              <p:cNvPicPr>
                <a:picLocks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" t="96660" r="305" b="909"/>
              <a:stretch/>
            </p:blipFill>
            <p:spPr>
              <a:xfrm>
                <a:off x="15369971" y="27416403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1591913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6615369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31356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8005672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8693053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9390341" y="2764284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0090692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0751152" y="27638150"/>
                <a:ext cx="3694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9" name="TextBox 518"/>
            <p:cNvSpPr txBox="1"/>
            <p:nvPr/>
          </p:nvSpPr>
          <p:spPr>
            <a:xfrm>
              <a:off x="15385783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805373" y="27430979"/>
            <a:ext cx="6263640" cy="714189"/>
            <a:chOff x="21805373" y="27430979"/>
            <a:chExt cx="6263640" cy="714189"/>
          </a:xfrm>
        </p:grpSpPr>
        <p:grpSp>
          <p:nvGrpSpPr>
            <p:cNvPr id="41" name="Group 40"/>
            <p:cNvGrpSpPr/>
            <p:nvPr/>
          </p:nvGrpSpPr>
          <p:grpSpPr>
            <a:xfrm>
              <a:off x="21805373" y="27676839"/>
              <a:ext cx="6263640" cy="468329"/>
              <a:chOff x="21805373" y="27416042"/>
              <a:chExt cx="6263640" cy="468329"/>
            </a:xfrm>
          </p:grpSpPr>
          <p:pic>
            <p:nvPicPr>
              <p:cNvPr id="142" name="Picture 141" descr="MSLP_crossline_2lines_pwat20120806_0000.png"/>
              <p:cNvPicPr>
                <a:picLocks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" t="96665" r="283" b="909"/>
              <a:stretch/>
            </p:blipFill>
            <p:spPr>
              <a:xfrm>
                <a:off x="21805373" y="27416042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22442781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</a:t>
                </a:r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219286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4002323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4785228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5569649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6348487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7128728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0" name="TextBox 519"/>
            <p:cNvSpPr txBox="1"/>
            <p:nvPr/>
          </p:nvSpPr>
          <p:spPr>
            <a:xfrm>
              <a:off x="21813672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521" name="TextBox 520"/>
          <p:cNvSpPr txBox="1"/>
          <p:nvPr/>
        </p:nvSpPr>
        <p:spPr>
          <a:xfrm>
            <a:off x="29606362" y="4368078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34631297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39143119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2100 UTC 3 Aug 2012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294054" y="4214939"/>
            <a:ext cx="850840" cy="4871010"/>
            <a:chOff x="28282715" y="4214939"/>
            <a:chExt cx="850840" cy="4871010"/>
          </a:xfrm>
        </p:grpSpPr>
        <p:sp>
          <p:nvSpPr>
            <p:cNvPr id="480" name="TextBox 479"/>
            <p:cNvSpPr txBox="1"/>
            <p:nvPr/>
          </p:nvSpPr>
          <p:spPr>
            <a:xfrm>
              <a:off x="28435115" y="75251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28435981" y="7161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8435981" y="680623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8435115" y="644194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28435981" y="608402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28435115" y="5726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28435115" y="499502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8435115" y="53672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28435981" y="78865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28435115" y="824492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8434294" y="4214939"/>
              <a:ext cx="69926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kern="1200" dirty="0" smtClean="0">
                  <a:latin typeface="Arial"/>
                  <a:cs typeface="Arial"/>
                </a:rPr>
                <a:t>PV</a:t>
              </a:r>
            </a:p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(PVU)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pic>
          <p:nvPicPr>
            <p:cNvPr id="453" name="Picture 452" descr="era5_pv_cross_cfd_66N34.5E_78N34.5E_20110211_03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721447" y="6803162"/>
              <a:ext cx="4336975" cy="228600"/>
            </a:xfrm>
            <a:prstGeom prst="rect">
              <a:avLst/>
            </a:prstGeom>
          </p:spPr>
        </p:pic>
        <p:sp>
          <p:nvSpPr>
            <p:cNvPr id="465" name="TextBox 464"/>
            <p:cNvSpPr txBox="1"/>
            <p:nvPr/>
          </p:nvSpPr>
          <p:spPr>
            <a:xfrm>
              <a:off x="28282715" y="8607849"/>
              <a:ext cx="4529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8643580" y="7635490"/>
            <a:ext cx="991830" cy="318519"/>
            <a:chOff x="38643580" y="7635490"/>
            <a:chExt cx="991830" cy="318519"/>
          </a:xfrm>
        </p:grpSpPr>
        <p:sp>
          <p:nvSpPr>
            <p:cNvPr id="583" name="Rectangle 582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TextBox 59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04" name="5-Point Star 603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605" name="5-Point Star 604"/>
          <p:cNvSpPr>
            <a:spLocks noChangeAspect="1"/>
          </p:cNvSpPr>
          <p:nvPr/>
        </p:nvSpPr>
        <p:spPr>
          <a:xfrm rot="10800000" flipV="1">
            <a:off x="32724785" y="8827937"/>
            <a:ext cx="319909" cy="319909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06" name="5-Point Star 605"/>
          <p:cNvSpPr>
            <a:spLocks noChangeAspect="1"/>
          </p:cNvSpPr>
          <p:nvPr/>
        </p:nvSpPr>
        <p:spPr>
          <a:xfrm rot="10800000" flipV="1">
            <a:off x="41113937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34829048" y="5938249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37329472" y="6379126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39335594" y="5957656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41836018" y="6398533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3" name="5-Point Star 672"/>
          <p:cNvSpPr>
            <a:spLocks noChangeAspect="1"/>
          </p:cNvSpPr>
          <p:nvPr/>
        </p:nvSpPr>
        <p:spPr>
          <a:xfrm rot="10800000" flipV="1">
            <a:off x="36595445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8294054" y="11346209"/>
            <a:ext cx="15413699" cy="5766219"/>
            <a:chOff x="28294054" y="11346209"/>
            <a:chExt cx="15413699" cy="5766219"/>
          </a:xfrm>
        </p:grpSpPr>
        <p:grpSp>
          <p:nvGrpSpPr>
            <p:cNvPr id="57" name="Group 56"/>
            <p:cNvGrpSpPr/>
            <p:nvPr/>
          </p:nvGrpSpPr>
          <p:grpSpPr>
            <a:xfrm>
              <a:off x="28294054" y="11346209"/>
              <a:ext cx="15413699" cy="5766219"/>
              <a:chOff x="28294054" y="10734715"/>
              <a:chExt cx="15413699" cy="5766219"/>
            </a:xfrm>
          </p:grpSpPr>
          <p:pic>
            <p:nvPicPr>
              <p:cNvPr id="12" name="Picture 11" descr="PV_crossline_76.5N141E_76.5N228E_20120805_1200.png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4"/>
              <a:stretch/>
            </p:blipFill>
            <p:spPr>
              <a:xfrm>
                <a:off x="39146097" y="10828226"/>
                <a:ext cx="4481872" cy="361188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28294054" y="10734715"/>
                <a:ext cx="15413699" cy="5766219"/>
                <a:chOff x="28294054" y="10734715"/>
                <a:chExt cx="15413699" cy="5766219"/>
              </a:xfrm>
            </p:grpSpPr>
            <p:sp>
              <p:nvSpPr>
                <p:cNvPr id="629" name="TextBox 628"/>
                <p:cNvSpPr txBox="1"/>
                <p:nvPr/>
              </p:nvSpPr>
              <p:spPr>
                <a:xfrm>
                  <a:off x="39141711" y="10829554"/>
                  <a:ext cx="2771706" cy="2954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Arial"/>
                      <a:cs typeface="Arial"/>
                    </a:rPr>
                    <a:t>(c) 1200 UTC 5 Aug 2012 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8294054" y="10734715"/>
                  <a:ext cx="15413699" cy="5766219"/>
                  <a:chOff x="28294054" y="10734715"/>
                  <a:chExt cx="15413699" cy="5766219"/>
                </a:xfrm>
              </p:grpSpPr>
              <p:sp>
                <p:nvSpPr>
                  <p:cNvPr id="260" name="TextBox 259"/>
                  <p:cNvSpPr txBox="1"/>
                  <p:nvPr/>
                </p:nvSpPr>
                <p:spPr>
                  <a:xfrm>
                    <a:off x="28395552" y="16100824"/>
                    <a:ext cx="1457353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000" b="1" dirty="0">
                        <a:latin typeface="Arial"/>
                        <a:cs typeface="Arial"/>
                      </a:rPr>
                      <a:t>Figure 5</a:t>
                    </a:r>
                    <a:r>
                      <a:rPr lang="en-US" sz="2000" dirty="0" smtClean="0">
                        <a:latin typeface="Arial"/>
                        <a:cs typeface="Arial"/>
                      </a:rPr>
                      <a:t>. As in Fig. 4, but for cross section along line BB’ at 1200 UTC 5 Aug 2012.</a:t>
                    </a:r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34615425" y="14491987"/>
                    <a:ext cx="9055517" cy="1454148"/>
                    <a:chOff x="34615425" y="14491987"/>
                    <a:chExt cx="9055517" cy="1454148"/>
                  </a:xfrm>
                </p:grpSpPr>
                <p:grpSp>
                  <p:nvGrpSpPr>
                    <p:cNvPr id="531" name="Group 530"/>
                    <p:cNvGrpSpPr/>
                    <p:nvPr/>
                  </p:nvGrpSpPr>
                  <p:grpSpPr>
                    <a:xfrm>
                      <a:off x="34615425" y="15224916"/>
                      <a:ext cx="4389120" cy="721219"/>
                      <a:chOff x="34611059" y="8706250"/>
                      <a:chExt cx="4389120" cy="721219"/>
                    </a:xfrm>
                  </p:grpSpPr>
                  <p:pic>
                    <p:nvPicPr>
                      <p:cNvPr id="532" name="Picture 531" descr="MSLP_crossline_2lines_ws_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7" t="96660" r="305" b="909"/>
                      <a:stretch/>
                    </p:blipFill>
                    <p:spPr>
                      <a:xfrm>
                        <a:off x="34611059" y="8952648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33" name="TextBox 532"/>
                      <p:cNvSpPr txBox="1"/>
                      <p:nvPr/>
                    </p:nvSpPr>
                    <p:spPr>
                      <a:xfrm>
                        <a:off x="3495547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4" name="TextBox 533"/>
                      <p:cNvSpPr txBox="1"/>
                      <p:nvPr/>
                    </p:nvSpPr>
                    <p:spPr>
                      <a:xfrm>
                        <a:off x="35442386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5" name="TextBox 534"/>
                      <p:cNvSpPr txBox="1"/>
                      <p:nvPr/>
                    </p:nvSpPr>
                    <p:spPr>
                      <a:xfrm>
                        <a:off x="3593021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6" name="TextBox 535"/>
                      <p:cNvSpPr txBox="1"/>
                      <p:nvPr/>
                    </p:nvSpPr>
                    <p:spPr>
                      <a:xfrm>
                        <a:off x="36408683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7" name="TextBox 536"/>
                      <p:cNvSpPr txBox="1"/>
                      <p:nvPr/>
                    </p:nvSpPr>
                    <p:spPr>
                      <a:xfrm>
                        <a:off x="3689909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7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8" name="TextBox 537"/>
                      <p:cNvSpPr txBox="1"/>
                      <p:nvPr/>
                    </p:nvSpPr>
                    <p:spPr>
                      <a:xfrm>
                        <a:off x="3738185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9" name="TextBox 538"/>
                      <p:cNvSpPr txBox="1"/>
                      <p:nvPr/>
                    </p:nvSpPr>
                    <p:spPr>
                      <a:xfrm>
                        <a:off x="37872372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9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0" name="TextBox 539"/>
                      <p:cNvSpPr txBox="1"/>
                      <p:nvPr/>
                    </p:nvSpPr>
                    <p:spPr>
                      <a:xfrm>
                        <a:off x="38327374" y="9176665"/>
                        <a:ext cx="36948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1" name="TextBox 540"/>
                      <p:cNvSpPr txBox="1"/>
                      <p:nvPr/>
                    </p:nvSpPr>
                    <p:spPr>
                      <a:xfrm>
                        <a:off x="34619414" y="8706250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300-hPa wind speed (m s</a:t>
                        </a:r>
                        <a:r>
                          <a:rPr lang="en-US" sz="1600" b="1" kern="1200" baseline="30000" dirty="0" smtClean="0">
                            <a:latin typeface="Arial"/>
                            <a:cs typeface="Arial"/>
                          </a:rPr>
                          <a:t>−1</a:t>
                        </a:r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42" name="Group 541"/>
                    <p:cNvGrpSpPr/>
                    <p:nvPr/>
                  </p:nvGrpSpPr>
                  <p:grpSpPr>
                    <a:xfrm>
                      <a:off x="39272813" y="15214643"/>
                      <a:ext cx="4389120" cy="731492"/>
                      <a:chOff x="39268447" y="8695977"/>
                      <a:chExt cx="4389120" cy="731492"/>
                    </a:xfrm>
                  </p:grpSpPr>
                  <p:pic>
                    <p:nvPicPr>
                      <p:cNvPr id="543" name="Picture 542" descr="MSLP_crossline_2lines_pwat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3" t="96665" r="283" b="909"/>
                      <a:stretch/>
                    </p:blipFill>
                    <p:spPr>
                      <a:xfrm>
                        <a:off x="39268447" y="8948065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44" name="TextBox 543"/>
                      <p:cNvSpPr txBox="1"/>
                      <p:nvPr/>
                    </p:nvSpPr>
                    <p:spPr>
                      <a:xfrm>
                        <a:off x="3967158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5" name="TextBox 544"/>
                      <p:cNvSpPr txBox="1"/>
                      <p:nvPr/>
                    </p:nvSpPr>
                    <p:spPr>
                      <a:xfrm>
                        <a:off x="4021597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7" name="TextBox 546"/>
                      <p:cNvSpPr txBox="1"/>
                      <p:nvPr/>
                    </p:nvSpPr>
                    <p:spPr>
                      <a:xfrm>
                        <a:off x="40764553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8" name="TextBox 547"/>
                      <p:cNvSpPr txBox="1"/>
                      <p:nvPr/>
                    </p:nvSpPr>
                    <p:spPr>
                      <a:xfrm>
                        <a:off x="4131457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9" name="TextBox 548"/>
                      <p:cNvSpPr txBox="1"/>
                      <p:nvPr/>
                    </p:nvSpPr>
                    <p:spPr>
                      <a:xfrm>
                        <a:off x="41866393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3" name="TextBox 552"/>
                      <p:cNvSpPr txBox="1"/>
                      <p:nvPr/>
                    </p:nvSpPr>
                    <p:spPr>
                      <a:xfrm>
                        <a:off x="42404272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4" name="TextBox 553"/>
                      <p:cNvSpPr txBox="1"/>
                      <p:nvPr/>
                    </p:nvSpPr>
                    <p:spPr>
                      <a:xfrm>
                        <a:off x="42950691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5" name="TextBox 554"/>
                      <p:cNvSpPr txBox="1"/>
                      <p:nvPr/>
                    </p:nvSpPr>
                    <p:spPr>
                      <a:xfrm>
                        <a:off x="39278192" y="8695977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PW (mm)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56" name="Group 555"/>
                    <p:cNvGrpSpPr/>
                    <p:nvPr/>
                  </p:nvGrpSpPr>
                  <p:grpSpPr>
                    <a:xfrm>
                      <a:off x="34619791" y="14491987"/>
                      <a:ext cx="9051151" cy="686703"/>
                      <a:chOff x="34615425" y="8073581"/>
                      <a:chExt cx="9051151" cy="686703"/>
                    </a:xfrm>
                  </p:grpSpPr>
                  <p:sp>
                    <p:nvSpPr>
                      <p:cNvPr id="557" name="TextBox 556"/>
                      <p:cNvSpPr txBox="1"/>
                      <p:nvPr/>
                    </p:nvSpPr>
                    <p:spPr>
                      <a:xfrm>
                        <a:off x="3591021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8" name="TextBox 557"/>
                      <p:cNvSpPr txBox="1"/>
                      <p:nvPr/>
                    </p:nvSpPr>
                    <p:spPr>
                      <a:xfrm>
                        <a:off x="36325849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9" name="TextBox 558"/>
                      <p:cNvSpPr txBox="1"/>
                      <p:nvPr/>
                    </p:nvSpPr>
                    <p:spPr>
                      <a:xfrm>
                        <a:off x="3672966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0" name="TextBox 559"/>
                      <p:cNvSpPr txBox="1"/>
                      <p:nvPr/>
                    </p:nvSpPr>
                    <p:spPr>
                      <a:xfrm>
                        <a:off x="3713880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1" name="TextBox 560"/>
                      <p:cNvSpPr txBox="1"/>
                      <p:nvPr/>
                    </p:nvSpPr>
                    <p:spPr>
                      <a:xfrm>
                        <a:off x="3755846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294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2" name="TextBox 561"/>
                      <p:cNvSpPr txBox="1"/>
                      <p:nvPr/>
                    </p:nvSpPr>
                    <p:spPr>
                      <a:xfrm>
                        <a:off x="3796233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3" name="TextBox 562"/>
                      <p:cNvSpPr txBox="1"/>
                      <p:nvPr/>
                    </p:nvSpPr>
                    <p:spPr>
                      <a:xfrm>
                        <a:off x="3837321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4" name="TextBox 563"/>
                      <p:cNvSpPr txBox="1"/>
                      <p:nvPr/>
                    </p:nvSpPr>
                    <p:spPr>
                      <a:xfrm>
                        <a:off x="3878404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5" name="TextBox 564"/>
                      <p:cNvSpPr txBox="1"/>
                      <p:nvPr/>
                    </p:nvSpPr>
                    <p:spPr>
                      <a:xfrm>
                        <a:off x="39192440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318</a:t>
                        </a:r>
                        <a:endParaRPr lang="en-US" sz="1200" dirty="0" smtClean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6" name="TextBox 565"/>
                      <p:cNvSpPr txBox="1"/>
                      <p:nvPr/>
                    </p:nvSpPr>
                    <p:spPr>
                      <a:xfrm>
                        <a:off x="39607685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324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7" name="TextBox 566"/>
                      <p:cNvSpPr txBox="1"/>
                      <p:nvPr/>
                    </p:nvSpPr>
                    <p:spPr>
                      <a:xfrm>
                        <a:off x="4001706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8" name="TextBox 567"/>
                      <p:cNvSpPr txBox="1"/>
                      <p:nvPr/>
                    </p:nvSpPr>
                    <p:spPr>
                      <a:xfrm>
                        <a:off x="4042192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9" name="TextBox 568"/>
                      <p:cNvSpPr txBox="1"/>
                      <p:nvPr/>
                    </p:nvSpPr>
                    <p:spPr>
                      <a:xfrm>
                        <a:off x="40837786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0" name="TextBox 569"/>
                      <p:cNvSpPr txBox="1"/>
                      <p:nvPr/>
                    </p:nvSpPr>
                    <p:spPr>
                      <a:xfrm>
                        <a:off x="41246924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1" name="TextBox 570"/>
                      <p:cNvSpPr txBox="1"/>
                      <p:nvPr/>
                    </p:nvSpPr>
                    <p:spPr>
                      <a:xfrm>
                        <a:off x="41655210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354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2" name="TextBox 571"/>
                      <p:cNvSpPr txBox="1"/>
                      <p:nvPr/>
                    </p:nvSpPr>
                    <p:spPr>
                      <a:xfrm>
                        <a:off x="420697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3" name="TextBox 572"/>
                      <p:cNvSpPr txBox="1"/>
                      <p:nvPr/>
                    </p:nvSpPr>
                    <p:spPr>
                      <a:xfrm>
                        <a:off x="4247916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4" name="TextBox 573"/>
                      <p:cNvSpPr txBox="1"/>
                      <p:nvPr/>
                    </p:nvSpPr>
                    <p:spPr>
                      <a:xfrm>
                        <a:off x="4288816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372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5" name="TextBox 574"/>
                      <p:cNvSpPr txBox="1"/>
                      <p:nvPr/>
                    </p:nvSpPr>
                    <p:spPr>
                      <a:xfrm>
                        <a:off x="4330203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latin typeface="Arial"/>
                            <a:cs typeface="Arial"/>
                          </a:rPr>
                          <a:t>3</a:t>
                        </a:r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78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6" name="TextBox 575"/>
                      <p:cNvSpPr txBox="1"/>
                      <p:nvPr/>
                    </p:nvSpPr>
                    <p:spPr>
                      <a:xfrm>
                        <a:off x="354981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264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7" name="TextBox 576"/>
                      <p:cNvSpPr txBox="1"/>
                      <p:nvPr/>
                    </p:nvSpPr>
                    <p:spPr>
                      <a:xfrm>
                        <a:off x="35090445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8" name="TextBox 577"/>
                      <p:cNvSpPr txBox="1"/>
                      <p:nvPr/>
                    </p:nvSpPr>
                    <p:spPr>
                      <a:xfrm>
                        <a:off x="3467436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252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79" name="Picture 578" descr="DT_theta_crossline_2lines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4" t="96698" r="386" b="753"/>
                      <a:stretch/>
                    </p:blipFill>
                    <p:spPr>
                      <a:xfrm>
                        <a:off x="34615425" y="8331939"/>
                        <a:ext cx="9051151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0" name="TextBox 579"/>
                      <p:cNvSpPr txBox="1"/>
                      <p:nvPr/>
                    </p:nvSpPr>
                    <p:spPr>
                      <a:xfrm>
                        <a:off x="34642465" y="8073581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DT (2-PVU) θ (K)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28294054" y="10734715"/>
                    <a:ext cx="6273946" cy="5327607"/>
                    <a:chOff x="28294054" y="10734715"/>
                    <a:chExt cx="6273946" cy="5327607"/>
                  </a:xfrm>
                </p:grpSpPr>
                <p:pic>
                  <p:nvPicPr>
                    <p:cNvPr id="14" name="Picture 13" descr="era5_pv_cross_cfd_76.5N141E_76.5N228E_20120805_1200.png"/>
                    <p:cNvPicPr>
                      <a:picLocks noChangeAspect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065651" y="10740776"/>
                      <a:ext cx="5389161" cy="52120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75" name="Group 474"/>
                    <p:cNvGrpSpPr/>
                    <p:nvPr/>
                  </p:nvGrpSpPr>
                  <p:grpSpPr>
                    <a:xfrm>
                      <a:off x="28294054" y="10734715"/>
                      <a:ext cx="850840" cy="4871010"/>
                      <a:chOff x="28282715" y="4214939"/>
                      <a:chExt cx="850840" cy="4871010"/>
                    </a:xfrm>
                  </p:grpSpPr>
                  <p:sp>
                    <p:nvSpPr>
                      <p:cNvPr id="476" name="TextBox 475"/>
                      <p:cNvSpPr txBox="1"/>
                      <p:nvPr/>
                    </p:nvSpPr>
                    <p:spPr>
                      <a:xfrm>
                        <a:off x="28435115" y="752512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77" name="TextBox 476"/>
                      <p:cNvSpPr txBox="1"/>
                      <p:nvPr/>
                    </p:nvSpPr>
                    <p:spPr>
                      <a:xfrm>
                        <a:off x="28435981" y="716123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89" name="TextBox 488"/>
                      <p:cNvSpPr txBox="1"/>
                      <p:nvPr/>
                    </p:nvSpPr>
                    <p:spPr>
                      <a:xfrm>
                        <a:off x="28435981" y="680623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5" name="TextBox 494"/>
                      <p:cNvSpPr txBox="1"/>
                      <p:nvPr/>
                    </p:nvSpPr>
                    <p:spPr>
                      <a:xfrm>
                        <a:off x="28435115" y="6441947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9" name="TextBox 498"/>
                      <p:cNvSpPr txBox="1"/>
                      <p:nvPr/>
                    </p:nvSpPr>
                    <p:spPr>
                      <a:xfrm>
                        <a:off x="28435981" y="608402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>
                            <a:latin typeface="Arial"/>
                            <a:cs typeface="Arial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503" name="TextBox 502"/>
                      <p:cNvSpPr txBox="1"/>
                      <p:nvPr/>
                    </p:nvSpPr>
                    <p:spPr>
                      <a:xfrm>
                        <a:off x="28435115" y="572658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09" name="TextBox 508"/>
                      <p:cNvSpPr txBox="1"/>
                      <p:nvPr/>
                    </p:nvSpPr>
                    <p:spPr>
                      <a:xfrm>
                        <a:off x="28435115" y="4995029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0" name="TextBox 509"/>
                      <p:cNvSpPr txBox="1"/>
                      <p:nvPr/>
                    </p:nvSpPr>
                    <p:spPr>
                      <a:xfrm>
                        <a:off x="28435115" y="536727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1" name="TextBox 510"/>
                      <p:cNvSpPr txBox="1"/>
                      <p:nvPr/>
                    </p:nvSpPr>
                    <p:spPr>
                      <a:xfrm>
                        <a:off x="28435981" y="7886562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4" name="TextBox 523"/>
                      <p:cNvSpPr txBox="1"/>
                      <p:nvPr/>
                    </p:nvSpPr>
                    <p:spPr>
                      <a:xfrm>
                        <a:off x="28435115" y="8244920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5" name="TextBox 524"/>
                      <p:cNvSpPr txBox="1"/>
                      <p:nvPr/>
                    </p:nvSpPr>
                    <p:spPr>
                      <a:xfrm>
                        <a:off x="28434294" y="4214939"/>
                        <a:ext cx="699261" cy="4924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PV</a:t>
                        </a:r>
                      </a:p>
                      <a:p>
                        <a:pPr algn="ctr"/>
                        <a:r>
                          <a:rPr lang="en-US" sz="1600" b="1" dirty="0" smtClean="0">
                            <a:latin typeface="Arial"/>
                            <a:cs typeface="Arial"/>
                          </a:rPr>
                          <a:t>(PVU)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26" name="Picture 525" descr="era5_pv_cross_cfd_66N34.5E_78N34.5E_20110211_0300.png"/>
                      <p:cNvPicPr>
                        <a:picLocks/>
                      </p:cNvPicPr>
                      <p:nvPr/>
                    </p:nvPicPr>
                    <p:blipFill rotWithShape="1"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12" t="95000" r="16743" b="2268"/>
                      <a:stretch/>
                    </p:blipFill>
                    <p:spPr>
                      <a:xfrm rot="16200000">
                        <a:off x="26721447" y="6803162"/>
                        <a:ext cx="4336975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27" name="TextBox 526"/>
                      <p:cNvSpPr txBox="1"/>
                      <p:nvPr/>
                    </p:nvSpPr>
                    <p:spPr>
                      <a:xfrm>
                        <a:off x="28282715" y="8607849"/>
                        <a:ext cx="4529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0.25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sp>
                  <p:nvSpPr>
                    <p:cNvPr id="621" name="TextBox 620"/>
                    <p:cNvSpPr txBox="1"/>
                    <p:nvPr/>
                  </p:nvSpPr>
                  <p:spPr>
                    <a:xfrm>
                      <a:off x="29608129" y="1087553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(a)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0" name="5-Point Star 649"/>
                    <p:cNvSpPr>
                      <a:spLocks noChangeAspect="1"/>
                    </p:cNvSpPr>
                    <p:nvPr/>
                  </p:nvSpPr>
                  <p:spPr>
                    <a:xfrm rot="10800000" flipV="1">
                      <a:off x="31859995" y="15341096"/>
                      <a:ext cx="319909" cy="319909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6600"/>
                        </a:solidFill>
                      </a:endParaRPr>
                    </a:p>
                  </p:txBody>
                </p:sp>
                <p:sp>
                  <p:nvSpPr>
                    <p:cNvPr id="654" name="TextBox 653"/>
                    <p:cNvSpPr txBox="1"/>
                    <p:nvPr/>
                  </p:nvSpPr>
                  <p:spPr>
                    <a:xfrm>
                      <a:off x="29418386" y="15692990"/>
                      <a:ext cx="377128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5" name="TextBox 654"/>
                    <p:cNvSpPr txBox="1"/>
                    <p:nvPr/>
                  </p:nvSpPr>
                  <p:spPr>
                    <a:xfrm>
                      <a:off x="34085305" y="15692990"/>
                      <a:ext cx="482695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’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7" name="TextBox 656"/>
                    <p:cNvSpPr txBox="1"/>
                    <p:nvPr/>
                  </p:nvSpPr>
                  <p:spPr>
                    <a:xfrm>
                      <a:off x="30192555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162.8°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E</a:t>
                      </a:r>
                    </a:p>
                  </p:txBody>
                </p:sp>
                <p:sp>
                  <p:nvSpPr>
                    <p:cNvPr id="658" name="TextBox 657"/>
                    <p:cNvSpPr txBox="1"/>
                    <p:nvPr/>
                  </p:nvSpPr>
                  <p:spPr>
                    <a:xfrm>
                      <a:off x="31379539" y="15793793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175.5°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sp>
                  <p:nvSpPr>
                    <p:cNvPr id="659" name="TextBox 658"/>
                    <p:cNvSpPr txBox="1"/>
                    <p:nvPr/>
                  </p:nvSpPr>
                  <p:spPr>
                    <a:xfrm>
                      <a:off x="32556248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153.7°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grpSp>
                  <p:nvGrpSpPr>
                    <p:cNvPr id="679" name="Group 678"/>
                    <p:cNvGrpSpPr/>
                    <p:nvPr/>
                  </p:nvGrpSpPr>
                  <p:grpSpPr>
                    <a:xfrm>
                      <a:off x="29606362" y="1526911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80" name="Rectangle 679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81" name="TextBox 680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82" name="5-Point Star 681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7" name="Rectangle 696"/>
                    <p:cNvSpPr/>
                    <p:nvPr/>
                  </p:nvSpPr>
                  <p:spPr>
                    <a:xfrm>
                      <a:off x="29606362" y="13786108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98" name="Straight Arrow Connector 697"/>
                    <p:cNvCxnSpPr/>
                    <p:nvPr/>
                  </p:nvCxnSpPr>
                  <p:spPr>
                    <a:xfrm flipV="1">
                      <a:off x="30375542" y="13317493"/>
                      <a:ext cx="0" cy="593861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4633064" y="10818919"/>
                    <a:ext cx="9074689" cy="3625047"/>
                    <a:chOff x="34633064" y="10818919"/>
                    <a:chExt cx="9074689" cy="3625047"/>
                  </a:xfrm>
                </p:grpSpPr>
                <p:pic>
                  <p:nvPicPr>
                    <p:cNvPr id="13" name="Picture 12" descr="DT_theta_crossline_76.5N141E_76.5N228E_20120805_1200.png"/>
                    <p:cNvPicPr>
                      <a:picLocks noChangeAspect="1"/>
                    </p:cNvPicPr>
                    <p:nvPr/>
                  </p:nvPicPr>
                  <p:blipFill rotWithShape="1"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46"/>
                    <a:stretch/>
                  </p:blipFill>
                  <p:spPr>
                    <a:xfrm>
                      <a:off x="34633265" y="10828226"/>
                      <a:ext cx="4498848" cy="3611967"/>
                    </a:xfrm>
                    <a:prstGeom prst="rect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624" name="TextBox 623"/>
                    <p:cNvSpPr txBox="1"/>
                    <p:nvPr/>
                  </p:nvSpPr>
                  <p:spPr>
                    <a:xfrm>
                      <a:off x="34633064" y="1082955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(b)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68" name="Rectangle 667"/>
                    <p:cNvSpPr/>
                    <p:nvPr/>
                  </p:nvSpPr>
                  <p:spPr>
                    <a:xfrm>
                      <a:off x="34972203" y="11908115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9" name="Rectangle 668"/>
                    <p:cNvSpPr/>
                    <p:nvPr/>
                  </p:nvSpPr>
                  <p:spPr>
                    <a:xfrm>
                      <a:off x="38501934" y="11671883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0" name="Rectangle 669"/>
                    <p:cNvSpPr/>
                    <p:nvPr/>
                  </p:nvSpPr>
                  <p:spPr>
                    <a:xfrm>
                      <a:off x="39480395" y="11916754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1" name="Rectangle 670"/>
                    <p:cNvSpPr/>
                    <p:nvPr/>
                  </p:nvSpPr>
                  <p:spPr>
                    <a:xfrm>
                      <a:off x="43010126" y="11680522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674" name="Group 673"/>
                    <p:cNvGrpSpPr/>
                    <p:nvPr/>
                  </p:nvGrpSpPr>
                  <p:grpSpPr>
                    <a:xfrm>
                      <a:off x="38642485" y="1412544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75" name="Rectangle 674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6" name="TextBox 675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77" name="5-Point Star 676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9" name="Rectangle 698"/>
                    <p:cNvSpPr/>
                    <p:nvPr/>
                  </p:nvSpPr>
                  <p:spPr>
                    <a:xfrm>
                      <a:off x="36209703" y="136556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0" name="Straight Arrow Connector 699"/>
                    <p:cNvCxnSpPr/>
                    <p:nvPr/>
                  </p:nvCxnSpPr>
                  <p:spPr>
                    <a:xfrm flipH="1" flipV="1">
                      <a:off x="35962431" y="13655602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1" name="Rectangle 700"/>
                    <p:cNvSpPr/>
                    <p:nvPr/>
                  </p:nvSpPr>
                  <p:spPr>
                    <a:xfrm>
                      <a:off x="35265521" y="11444617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2" name="Straight Arrow Connector 701"/>
                    <p:cNvCxnSpPr/>
                    <p:nvPr/>
                  </p:nvCxnSpPr>
                  <p:spPr>
                    <a:xfrm>
                      <a:off x="36103346" y="12098356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3" name="Rectangle 702"/>
                    <p:cNvSpPr/>
                    <p:nvPr/>
                  </p:nvSpPr>
                  <p:spPr>
                    <a:xfrm>
                      <a:off x="37393569" y="1081891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4" name="Straight Arrow Connector 703"/>
                    <p:cNvCxnSpPr/>
                    <p:nvPr/>
                  </p:nvCxnSpPr>
                  <p:spPr>
                    <a:xfrm flipH="1">
                      <a:off x="37682413" y="11444617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5" name="Rectangle 704"/>
                    <p:cNvSpPr/>
                    <p:nvPr/>
                  </p:nvSpPr>
                  <p:spPr>
                    <a:xfrm>
                      <a:off x="40656010" y="1361426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6" name="Straight Arrow Connector 705"/>
                    <p:cNvCxnSpPr/>
                    <p:nvPr/>
                  </p:nvCxnSpPr>
                  <p:spPr>
                    <a:xfrm flipH="1" flipV="1">
                      <a:off x="40408738" y="13614269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7" name="Rectangle 706"/>
                    <p:cNvSpPr/>
                    <p:nvPr/>
                  </p:nvSpPr>
                  <p:spPr>
                    <a:xfrm>
                      <a:off x="39711828" y="11403284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8" name="Straight Arrow Connector 707"/>
                    <p:cNvCxnSpPr/>
                    <p:nvPr/>
                  </p:nvCxnSpPr>
                  <p:spPr>
                    <a:xfrm>
                      <a:off x="40549653" y="12057023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9" name="Rectangle 708"/>
                    <p:cNvSpPr/>
                    <p:nvPr/>
                  </p:nvSpPr>
                  <p:spPr>
                    <a:xfrm>
                      <a:off x="41834108" y="108305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10" name="Straight Arrow Connector 709"/>
                    <p:cNvCxnSpPr/>
                    <p:nvPr/>
                  </p:nvCxnSpPr>
                  <p:spPr>
                    <a:xfrm flipH="1">
                      <a:off x="42111082" y="11456200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633" name="5-Point Star 632"/>
            <p:cNvSpPr>
              <a:spLocks noChangeAspect="1"/>
            </p:cNvSpPr>
            <p:nvPr/>
          </p:nvSpPr>
          <p:spPr>
            <a:xfrm rot="10800000" flipV="1">
              <a:off x="36975420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678" name="5-Point Star 677"/>
            <p:cNvSpPr>
              <a:spLocks noChangeAspect="1"/>
            </p:cNvSpPr>
            <p:nvPr/>
          </p:nvSpPr>
          <p:spPr>
            <a:xfrm rot="10800000" flipV="1">
              <a:off x="41475287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29608129" y="8763813"/>
            <a:ext cx="991830" cy="318519"/>
            <a:chOff x="38643580" y="7635490"/>
            <a:chExt cx="991830" cy="318519"/>
          </a:xfrm>
        </p:grpSpPr>
        <p:sp>
          <p:nvSpPr>
            <p:cNvPr id="684" name="Rectangle 683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86" name="5-Point Star 685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cxnSp>
        <p:nvCxnSpPr>
          <p:cNvPr id="687" name="Straight Arrow Connector 686"/>
          <p:cNvCxnSpPr/>
          <p:nvPr/>
        </p:nvCxnSpPr>
        <p:spPr>
          <a:xfrm>
            <a:off x="35869964" y="5782245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" name="Rectangle 687"/>
          <p:cNvSpPr/>
          <p:nvPr/>
        </p:nvSpPr>
        <p:spPr>
          <a:xfrm>
            <a:off x="35189516" y="52000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36353519" y="4622092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V="1">
            <a:off x="37910532" y="4748974"/>
            <a:ext cx="467053" cy="19095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>
            <a:off x="40357361" y="5741850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2" name="Rectangle 691"/>
          <p:cNvSpPr/>
          <p:nvPr/>
        </p:nvSpPr>
        <p:spPr>
          <a:xfrm>
            <a:off x="39676913" y="515964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40840916" y="458169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4" name="Straight Arrow Connector 693"/>
          <p:cNvCxnSpPr/>
          <p:nvPr/>
        </p:nvCxnSpPr>
        <p:spPr>
          <a:xfrm flipV="1">
            <a:off x="42397929" y="4795587"/>
            <a:ext cx="457339" cy="103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5" name="Rectangle 694"/>
          <p:cNvSpPr/>
          <p:nvPr/>
        </p:nvSpPr>
        <p:spPr>
          <a:xfrm>
            <a:off x="29927522" y="7555627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6" name="Straight Arrow Connector 695"/>
          <p:cNvCxnSpPr/>
          <p:nvPr/>
        </p:nvCxnSpPr>
        <p:spPr>
          <a:xfrm flipV="1">
            <a:off x="30696702" y="7087012"/>
            <a:ext cx="0" cy="59386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8298010" y="17529514"/>
            <a:ext cx="15423708" cy="5562971"/>
            <a:chOff x="28298010" y="16739789"/>
            <a:chExt cx="15423708" cy="5562971"/>
          </a:xfrm>
        </p:grpSpPr>
        <p:sp>
          <p:nvSpPr>
            <p:cNvPr id="711" name="TextBox 710"/>
            <p:cNvSpPr txBox="1"/>
            <p:nvPr/>
          </p:nvSpPr>
          <p:spPr>
            <a:xfrm>
              <a:off x="28435351" y="20802463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10</a:t>
              </a:r>
              <a:r>
                <a:rPr lang="en-US" sz="1600" b="1" kern="1200" dirty="0" smtClean="0">
                  <a:latin typeface="Arial"/>
                  <a:cs typeface="Arial"/>
                </a:rPr>
                <a:t>-m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8298010" y="16739789"/>
              <a:ext cx="15423708" cy="5562971"/>
              <a:chOff x="28298010" y="16739789"/>
              <a:chExt cx="15423708" cy="5562971"/>
            </a:xfrm>
          </p:grpSpPr>
          <p:sp>
            <p:nvSpPr>
              <p:cNvPr id="712" name="TextBox 711"/>
              <p:cNvSpPr txBox="1"/>
              <p:nvPr/>
            </p:nvSpPr>
            <p:spPr>
              <a:xfrm>
                <a:off x="37063419" y="20800432"/>
                <a:ext cx="360817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Change in sea ice concentration (%)</a:t>
                </a:r>
                <a:endParaRPr lang="en-US" sz="1600" b="1" kern="1200" dirty="0">
                  <a:latin typeface="Arial"/>
                  <a:cs typeface="Arial"/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28298010" y="16739789"/>
                <a:ext cx="15423708" cy="5562971"/>
                <a:chOff x="28298010" y="16739789"/>
                <a:chExt cx="15423708" cy="5562971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8427092" y="21048974"/>
                  <a:ext cx="7121425" cy="456823"/>
                  <a:chOff x="28427092" y="21048974"/>
                  <a:chExt cx="7121425" cy="456823"/>
                </a:xfrm>
              </p:grpSpPr>
              <p:pic>
                <p:nvPicPr>
                  <p:cNvPr id="163" name="Picture 162" descr="MSLP_crossline_2lines_ws_20120806_0000.png"/>
                  <p:cNvPicPr>
                    <a:picLocks/>
                  </p:cNvPicPr>
                  <p:nvPr/>
                </p:nvPicPr>
                <p:blipFill rotWithShape="1"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7" t="96660" r="305" b="909"/>
                  <a:stretch/>
                </p:blipFill>
                <p:spPr>
                  <a:xfrm>
                    <a:off x="28427092" y="21048974"/>
                    <a:ext cx="7121425" cy="228600"/>
                  </a:xfrm>
                  <a:prstGeom prst="rect">
                    <a:avLst/>
                  </a:prstGeom>
                </p:spPr>
              </p:pic>
              <p:sp>
                <p:nvSpPr>
                  <p:cNvPr id="164" name="TextBox 163"/>
                  <p:cNvSpPr txBox="1"/>
                  <p:nvPr/>
                </p:nvSpPr>
                <p:spPr>
                  <a:xfrm>
                    <a:off x="29074432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29863424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6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6" name="TextBox 165"/>
                  <p:cNvSpPr txBox="1"/>
                  <p:nvPr/>
                </p:nvSpPr>
                <p:spPr>
                  <a:xfrm>
                    <a:off x="30663269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7" name="TextBox 166"/>
                  <p:cNvSpPr txBox="1"/>
                  <p:nvPr/>
                </p:nvSpPr>
                <p:spPr>
                  <a:xfrm>
                    <a:off x="31444325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32230965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12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9" name="TextBox 168"/>
                  <p:cNvSpPr txBox="1"/>
                  <p:nvPr/>
                </p:nvSpPr>
                <p:spPr>
                  <a:xfrm>
                    <a:off x="33020930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14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0" name="TextBox 169"/>
                  <p:cNvSpPr txBox="1"/>
                  <p:nvPr/>
                </p:nvSpPr>
                <p:spPr>
                  <a:xfrm>
                    <a:off x="33815238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16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1" name="TextBox 170"/>
                  <p:cNvSpPr txBox="1"/>
                  <p:nvPr/>
                </p:nvSpPr>
                <p:spPr>
                  <a:xfrm>
                    <a:off x="34506580" y="21259576"/>
                    <a:ext cx="495052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26" name="TextBox 225"/>
                <p:cNvSpPr txBox="1"/>
                <p:nvPr/>
              </p:nvSpPr>
              <p:spPr>
                <a:xfrm>
                  <a:off x="28298010" y="16739789"/>
                  <a:ext cx="15423708" cy="646331"/>
                </a:xfrm>
                <a:prstGeom prst="rect">
                  <a:avLst/>
                </a:prstGeom>
                <a:solidFill>
                  <a:srgbClr val="000090"/>
                </a:solidFill>
                <a:ln w="38100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6) Impacts of AC12 on Arctic Sea Ice</a:t>
                  </a:r>
                  <a:endParaRPr lang="en-US" sz="3600" b="1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37053077" y="21048974"/>
                  <a:ext cx="6565392" cy="456823"/>
                  <a:chOff x="37053077" y="21048974"/>
                  <a:chExt cx="6565392" cy="456823"/>
                </a:xfrm>
              </p:grpSpPr>
              <p:pic>
                <p:nvPicPr>
                  <p:cNvPr id="162" name="Picture 161" descr="sea_ice_difference_low_tracks_20120801_0600.png"/>
                  <p:cNvPicPr>
                    <a:picLocks/>
                  </p:cNvPicPr>
                  <p:nvPr/>
                </p:nvPicPr>
                <p:blipFill rotWithShape="1"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4" t="96774" r="3428" b="830"/>
                  <a:stretch/>
                </p:blipFill>
                <p:spPr>
                  <a:xfrm>
                    <a:off x="37053077" y="21048974"/>
                    <a:ext cx="6565392" cy="237744"/>
                  </a:xfrm>
                  <a:prstGeom prst="rect">
                    <a:avLst/>
                  </a:prstGeom>
                </p:spPr>
              </p:pic>
              <p:sp>
                <p:nvSpPr>
                  <p:cNvPr id="312" name="TextBox 311"/>
                  <p:cNvSpPr txBox="1"/>
                  <p:nvPr/>
                </p:nvSpPr>
                <p:spPr>
                  <a:xfrm>
                    <a:off x="3734534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-60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3" name="TextBox 312"/>
                  <p:cNvSpPr txBox="1"/>
                  <p:nvPr/>
                </p:nvSpPr>
                <p:spPr>
                  <a:xfrm>
                    <a:off x="37786114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4" name="TextBox 313"/>
                  <p:cNvSpPr txBox="1"/>
                  <p:nvPr/>
                </p:nvSpPr>
                <p:spPr>
                  <a:xfrm>
                    <a:off x="3822315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38660066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3909712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-20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7" name="TextBox 316"/>
                  <p:cNvSpPr txBox="1"/>
                  <p:nvPr/>
                </p:nvSpPr>
                <p:spPr>
                  <a:xfrm>
                    <a:off x="39532917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8" name="TextBox 317"/>
                  <p:cNvSpPr txBox="1"/>
                  <p:nvPr/>
                </p:nvSpPr>
                <p:spPr>
                  <a:xfrm>
                    <a:off x="3997045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9" name="TextBox 318"/>
                  <p:cNvSpPr txBox="1"/>
                  <p:nvPr/>
                </p:nvSpPr>
                <p:spPr>
                  <a:xfrm>
                    <a:off x="40845016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0" name="TextBox 319"/>
                  <p:cNvSpPr txBox="1"/>
                  <p:nvPr/>
                </p:nvSpPr>
                <p:spPr>
                  <a:xfrm>
                    <a:off x="4127889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2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1" name="TextBox 320"/>
                  <p:cNvSpPr txBox="1"/>
                  <p:nvPr/>
                </p:nvSpPr>
                <p:spPr>
                  <a:xfrm>
                    <a:off x="41715630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2" name="TextBox 321"/>
                  <p:cNvSpPr txBox="1"/>
                  <p:nvPr/>
                </p:nvSpPr>
                <p:spPr>
                  <a:xfrm>
                    <a:off x="4215821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3" name="TextBox 322"/>
                  <p:cNvSpPr txBox="1"/>
                  <p:nvPr/>
                </p:nvSpPr>
                <p:spPr>
                  <a:xfrm>
                    <a:off x="42591549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4" name="TextBox 323"/>
                  <p:cNvSpPr txBox="1"/>
                  <p:nvPr/>
                </p:nvSpPr>
                <p:spPr>
                  <a:xfrm>
                    <a:off x="4040505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5</a:t>
                    </a:r>
                  </a:p>
                </p:txBody>
              </p:sp>
              <p:sp>
                <p:nvSpPr>
                  <p:cNvPr id="325" name="TextBox 324"/>
                  <p:cNvSpPr txBox="1"/>
                  <p:nvPr/>
                </p:nvSpPr>
                <p:spPr>
                  <a:xfrm>
                    <a:off x="4302631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6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327" name="TextBox 326"/>
                <p:cNvSpPr txBox="1"/>
                <p:nvPr/>
              </p:nvSpPr>
              <p:spPr>
                <a:xfrm>
                  <a:off x="28395552" y="21594874"/>
                  <a:ext cx="1521335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b="1" dirty="0">
                      <a:latin typeface="Arial"/>
                      <a:cs typeface="Arial"/>
                    </a:rPr>
                    <a:t>Figure 6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. </a:t>
                  </a:r>
                  <a:r>
                    <a:rPr lang="en-US" sz="2000" dirty="0">
                      <a:latin typeface="Arial"/>
                      <a:cs typeface="Arial"/>
                    </a:rPr>
                    <a:t>(a)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SLP (hPa, black), 10-m wind (</a:t>
                  </a:r>
                  <a:r>
                    <a:rPr lang="en-US" sz="2000" dirty="0">
                      <a:latin typeface="Arial"/>
                      <a:cs typeface="Arial"/>
                    </a:rPr>
                    <a:t>m s</a:t>
                  </a:r>
                  <a:r>
                    <a:rPr lang="en-US" sz="2000" baseline="30000" dirty="0">
                      <a:latin typeface="Arial"/>
                      <a:cs typeface="Arial"/>
                    </a:rPr>
                    <a:t>−1</a:t>
                  </a:r>
                  <a:r>
                    <a:rPr lang="en-US" sz="2000" dirty="0">
                      <a:latin typeface="Arial"/>
                      <a:cs typeface="Arial"/>
                    </a:rPr>
                    <a:t>,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flags and barbs</a:t>
                  </a:r>
                  <a:r>
                    <a:rPr lang="en-US" sz="2000" dirty="0">
                      <a:latin typeface="Arial"/>
                      <a:cs typeface="Arial"/>
                    </a:rPr>
                    <a:t>), and 20% contour of sea-ice concentration (thick blue)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at (a) 0000 UTC 6 August 2012 and (b) 0000 UTC 9 August 2012; (c) change in sea-ice concentration during 2–14 August 2012 (%, shaded). </a:t>
                  </a:r>
                </a:p>
              </p:txBody>
            </p:sp>
            <p:sp>
              <p:nvSpPr>
                <p:cNvPr id="660" name="Oval 659"/>
                <p:cNvSpPr>
                  <a:spLocks noChangeAspect="1"/>
                </p:cNvSpPr>
                <p:nvPr/>
              </p:nvSpPr>
              <p:spPr>
                <a:xfrm>
                  <a:off x="35797301" y="21151500"/>
                  <a:ext cx="228600" cy="228600"/>
                </a:xfrm>
                <a:prstGeom prst="ellipse">
                  <a:avLst/>
                </a:prstGeom>
                <a:solidFill>
                  <a:srgbClr val="FFFF0A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TextBox 660"/>
                <p:cNvSpPr txBox="1"/>
                <p:nvPr/>
              </p:nvSpPr>
              <p:spPr>
                <a:xfrm>
                  <a:off x="36055252" y="21051007"/>
                  <a:ext cx="10991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AC12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62" name="Oval 661"/>
                <p:cNvSpPr>
                  <a:spLocks noChangeAspect="1"/>
                </p:cNvSpPr>
                <p:nvPr/>
              </p:nvSpPr>
              <p:spPr>
                <a:xfrm>
                  <a:off x="35795913" y="20825085"/>
                  <a:ext cx="228600" cy="228600"/>
                </a:xfrm>
                <a:prstGeom prst="ellipse">
                  <a:avLst/>
                </a:prstGeom>
                <a:solidFill>
                  <a:srgbClr val="DC0004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TextBox 662"/>
                <p:cNvSpPr txBox="1"/>
                <p:nvPr/>
              </p:nvSpPr>
              <p:spPr>
                <a:xfrm>
                  <a:off x="36055252" y="20730717"/>
                  <a:ext cx="9017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L1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28430957" y="17479718"/>
                  <a:ext cx="4984943" cy="3236976"/>
                  <a:chOff x="28525534" y="17439185"/>
                  <a:chExt cx="4984943" cy="3236976"/>
                </a:xfrm>
              </p:grpSpPr>
              <p:pic>
                <p:nvPicPr>
                  <p:cNvPr id="76" name="Picture 75" descr="ws_10m_ice_20120806_0000.png"/>
                  <p:cNvPicPr>
                    <a:picLocks noChangeAspect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525534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3" name="TextBox 712"/>
                  <p:cNvSpPr txBox="1"/>
                  <p:nvPr/>
                </p:nvSpPr>
                <p:spPr>
                  <a:xfrm>
                    <a:off x="28529928" y="17441985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(a) 0000 UTC 6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33527614" y="17478830"/>
                  <a:ext cx="4984943" cy="3237864"/>
                  <a:chOff x="33568147" y="17438297"/>
                  <a:chExt cx="4984943" cy="3237864"/>
                </a:xfrm>
              </p:grpSpPr>
              <p:pic>
                <p:nvPicPr>
                  <p:cNvPr id="78" name="Picture 77" descr="ws_10m_ice_20120809_0000.png"/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68147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4" name="TextBox 713"/>
                  <p:cNvSpPr txBox="1"/>
                  <p:nvPr/>
                </p:nvSpPr>
                <p:spPr>
                  <a:xfrm>
                    <a:off x="33568147" y="17438297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(b) 0000 UTC </a:t>
                    </a:r>
                    <a:r>
                      <a:rPr lang="en-US" sz="1800" dirty="0">
                        <a:latin typeface="Arial"/>
                        <a:cs typeface="Arial"/>
                      </a:rPr>
                      <a:t>9</a:t>
                    </a:r>
                    <a:r>
                      <a:rPr lang="en-US" sz="1800" dirty="0" smtClean="0">
                        <a:latin typeface="Arial"/>
                        <a:cs typeface="Arial"/>
                      </a:rPr>
                      <a:t>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38618709" y="17479718"/>
                  <a:ext cx="4984943" cy="3236976"/>
                  <a:chOff x="38659242" y="17439185"/>
                  <a:chExt cx="4984943" cy="3236976"/>
                </a:xfrm>
              </p:grpSpPr>
              <p:pic>
                <p:nvPicPr>
                  <p:cNvPr id="79" name="Picture 78" descr="sea_ice_difference_low_tracks_20120814_0000.png"/>
                  <p:cNvPicPr>
                    <a:picLocks noChangeAspect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659242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5" name="TextBox 714"/>
                  <p:cNvSpPr txBox="1"/>
                  <p:nvPr/>
                </p:nvSpPr>
                <p:spPr>
                  <a:xfrm>
                    <a:off x="38660676" y="17439185"/>
                    <a:ext cx="1992289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(c) 2–14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</p:grpSp>
      <p:sp>
        <p:nvSpPr>
          <p:cNvPr id="716" name="Multiply 715"/>
          <p:cNvSpPr>
            <a:spLocks noChangeAspect="1"/>
          </p:cNvSpPr>
          <p:nvPr/>
        </p:nvSpPr>
        <p:spPr>
          <a:xfrm>
            <a:off x="25585127" y="2044119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ultiply 716"/>
          <p:cNvSpPr>
            <a:spLocks noChangeAspect="1"/>
          </p:cNvSpPr>
          <p:nvPr/>
        </p:nvSpPr>
        <p:spPr>
          <a:xfrm>
            <a:off x="25585127" y="241089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 209"/>
          <p:cNvGrpSpPr/>
          <p:nvPr/>
        </p:nvGrpSpPr>
        <p:grpSpPr>
          <a:xfrm>
            <a:off x="501082" y="17206067"/>
            <a:ext cx="7026519" cy="6446014"/>
            <a:chOff x="501082" y="17206067"/>
            <a:chExt cx="7026519" cy="6446014"/>
          </a:xfrm>
        </p:grpSpPr>
        <p:pic>
          <p:nvPicPr>
            <p:cNvPr id="432" name="Picture 431" descr="mean_300Z_and_TPV_tracks_1-7_Aug_squareDomain.png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0"/>
            <a:stretch/>
          </p:blipFill>
          <p:spPr>
            <a:xfrm>
              <a:off x="501082" y="17243693"/>
              <a:ext cx="7026519" cy="64083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6" name="5-Point Star 435"/>
            <p:cNvSpPr>
              <a:spLocks noChangeAspect="1"/>
            </p:cNvSpPr>
            <p:nvPr/>
          </p:nvSpPr>
          <p:spPr>
            <a:xfrm rot="10800000" flipV="1">
              <a:off x="3994434" y="20745455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Multiply 458"/>
            <p:cNvSpPr>
              <a:spLocks noChangeAspect="1"/>
            </p:cNvSpPr>
            <p:nvPr/>
          </p:nvSpPr>
          <p:spPr>
            <a:xfrm>
              <a:off x="5206064" y="19518113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01082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300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33" name="Straight Arrow Connector 732"/>
            <p:cNvCxnSpPr/>
            <p:nvPr/>
          </p:nvCxnSpPr>
          <p:spPr>
            <a:xfrm flipH="1">
              <a:off x="2622536" y="20653271"/>
              <a:ext cx="230695" cy="2572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4" name="TextBox 733"/>
            <p:cNvSpPr txBox="1"/>
            <p:nvPr/>
          </p:nvSpPr>
          <p:spPr>
            <a:xfrm>
              <a:off x="2785846" y="20263795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 flipV="1">
              <a:off x="2331927" y="21443090"/>
              <a:ext cx="317564" cy="874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6" name="TextBox 735"/>
            <p:cNvSpPr txBox="1"/>
            <p:nvPr/>
          </p:nvSpPr>
          <p:spPr>
            <a:xfrm>
              <a:off x="1983875" y="21195943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7" name="Straight Arrow Connector 736"/>
            <p:cNvCxnSpPr/>
            <p:nvPr/>
          </p:nvCxnSpPr>
          <p:spPr>
            <a:xfrm flipV="1">
              <a:off x="4109364" y="22120929"/>
              <a:ext cx="0" cy="2978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8" name="TextBox 737"/>
            <p:cNvSpPr txBox="1"/>
            <p:nvPr/>
          </p:nvSpPr>
          <p:spPr>
            <a:xfrm>
              <a:off x="3887875" y="2226865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9" name="Straight Arrow Connector 738"/>
            <p:cNvCxnSpPr/>
            <p:nvPr/>
          </p:nvCxnSpPr>
          <p:spPr>
            <a:xfrm flipH="1" flipV="1">
              <a:off x="5645065" y="20335286"/>
              <a:ext cx="368930" cy="1059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TextBox 739"/>
            <p:cNvSpPr txBox="1"/>
            <p:nvPr/>
          </p:nvSpPr>
          <p:spPr>
            <a:xfrm>
              <a:off x="5938895" y="2011233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1" name="Straight Arrow Connector 740"/>
            <p:cNvCxnSpPr/>
            <p:nvPr/>
          </p:nvCxnSpPr>
          <p:spPr>
            <a:xfrm flipV="1">
              <a:off x="3786456" y="21175065"/>
              <a:ext cx="4269" cy="33944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3580756" y="2136679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3" name="Straight Arrow Connector 742"/>
            <p:cNvCxnSpPr/>
            <p:nvPr/>
          </p:nvCxnSpPr>
          <p:spPr>
            <a:xfrm>
              <a:off x="4476326" y="20132052"/>
              <a:ext cx="462119" cy="5288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TextBox 743"/>
            <p:cNvSpPr txBox="1"/>
            <p:nvPr/>
          </p:nvSpPr>
          <p:spPr>
            <a:xfrm>
              <a:off x="4084124" y="1976643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45" name="TextBox 744"/>
            <p:cNvSpPr txBox="1"/>
            <p:nvPr/>
          </p:nvSpPr>
          <p:spPr>
            <a:xfrm>
              <a:off x="3614796" y="2013205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6" name="Straight Arrow Connector 745"/>
            <p:cNvCxnSpPr/>
            <p:nvPr/>
          </p:nvCxnSpPr>
          <p:spPr>
            <a:xfrm>
              <a:off x="3992159" y="20519452"/>
              <a:ext cx="340468" cy="13748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Arrow Connector 746"/>
            <p:cNvCxnSpPr/>
            <p:nvPr/>
          </p:nvCxnSpPr>
          <p:spPr>
            <a:xfrm flipV="1">
              <a:off x="4777010" y="20905294"/>
              <a:ext cx="42872" cy="3214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TextBox 747"/>
            <p:cNvSpPr txBox="1"/>
            <p:nvPr/>
          </p:nvSpPr>
          <p:spPr>
            <a:xfrm>
              <a:off x="4524806" y="2108073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9" name="Straight Arrow Connector 748"/>
            <p:cNvCxnSpPr/>
            <p:nvPr/>
          </p:nvCxnSpPr>
          <p:spPr>
            <a:xfrm>
              <a:off x="3722197" y="20833719"/>
              <a:ext cx="340468" cy="715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0" name="TextBox 749"/>
            <p:cNvSpPr txBox="1"/>
            <p:nvPr/>
          </p:nvSpPr>
          <p:spPr>
            <a:xfrm>
              <a:off x="3342480" y="2046018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1" name="Straight Arrow Connector 750"/>
            <p:cNvCxnSpPr/>
            <p:nvPr/>
          </p:nvCxnSpPr>
          <p:spPr>
            <a:xfrm flipH="1">
              <a:off x="6023616" y="19737914"/>
              <a:ext cx="300173" cy="25763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TextBox 751"/>
            <p:cNvSpPr txBox="1"/>
            <p:nvPr/>
          </p:nvSpPr>
          <p:spPr>
            <a:xfrm>
              <a:off x="6272300" y="1935026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3997854" y="1929482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4" name="Straight Arrow Connector 753"/>
            <p:cNvCxnSpPr/>
            <p:nvPr/>
          </p:nvCxnSpPr>
          <p:spPr>
            <a:xfrm>
              <a:off x="4373814" y="19676577"/>
              <a:ext cx="228995" cy="7842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5-Point Star 754"/>
            <p:cNvSpPr>
              <a:spLocks noChangeAspect="1"/>
            </p:cNvSpPr>
            <p:nvPr/>
          </p:nvSpPr>
          <p:spPr>
            <a:xfrm rot="10800000" flipV="1">
              <a:off x="3635122" y="20902447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5-Point Star 755"/>
            <p:cNvSpPr>
              <a:spLocks noChangeAspect="1"/>
            </p:cNvSpPr>
            <p:nvPr/>
          </p:nvSpPr>
          <p:spPr>
            <a:xfrm rot="10800000" flipV="1">
              <a:off x="1830923" y="1887167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Multiply 756"/>
            <p:cNvSpPr>
              <a:spLocks noChangeAspect="1"/>
            </p:cNvSpPr>
            <p:nvPr/>
          </p:nvSpPr>
          <p:spPr>
            <a:xfrm>
              <a:off x="5141004" y="2015295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Multiply 757"/>
            <p:cNvSpPr>
              <a:spLocks noChangeAspect="1"/>
            </p:cNvSpPr>
            <p:nvPr/>
          </p:nvSpPr>
          <p:spPr>
            <a:xfrm>
              <a:off x="3469187" y="177991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504256" y="17206067"/>
              <a:ext cx="1069103" cy="904132"/>
              <a:chOff x="504256" y="17206067"/>
              <a:chExt cx="1069103" cy="904132"/>
            </a:xfrm>
          </p:grpSpPr>
          <p:sp>
            <p:nvSpPr>
              <p:cNvPr id="462" name="Rectangle 461"/>
              <p:cNvSpPr/>
              <p:nvPr/>
            </p:nvSpPr>
            <p:spPr>
              <a:xfrm>
                <a:off x="504256" y="17246996"/>
                <a:ext cx="1026956" cy="8632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738601" y="17206067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738601" y="17473076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9" name="TextBox 468"/>
              <p:cNvSpPr txBox="1"/>
              <p:nvPr/>
            </p:nvSpPr>
            <p:spPr>
              <a:xfrm>
                <a:off x="738601" y="1773891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3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3" name="Oval 762"/>
              <p:cNvSpPr>
                <a:spLocks noChangeAspect="1"/>
              </p:cNvSpPr>
              <p:nvPr/>
            </p:nvSpPr>
            <p:spPr>
              <a:xfrm>
                <a:off x="585042" y="17315751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>
                <a:spLocks noChangeAspect="1"/>
              </p:cNvSpPr>
              <p:nvPr/>
            </p:nvSpPr>
            <p:spPr>
              <a:xfrm>
                <a:off x="581121" y="17581749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>
                <a:spLocks noChangeAspect="1"/>
              </p:cNvSpPr>
              <p:nvPr/>
            </p:nvSpPr>
            <p:spPr>
              <a:xfrm>
                <a:off x="581121" y="17848804"/>
                <a:ext cx="182880" cy="182880"/>
              </a:xfrm>
              <a:prstGeom prst="ellipse">
                <a:avLst/>
              </a:prstGeom>
              <a:solidFill>
                <a:srgbClr val="20FF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1" name="Group 210"/>
          <p:cNvGrpSpPr/>
          <p:nvPr/>
        </p:nvGrpSpPr>
        <p:grpSpPr>
          <a:xfrm>
            <a:off x="7739767" y="17202764"/>
            <a:ext cx="7005445" cy="6450873"/>
            <a:chOff x="7739767" y="17202764"/>
            <a:chExt cx="7005445" cy="6450873"/>
          </a:xfrm>
        </p:grpSpPr>
        <p:pic>
          <p:nvPicPr>
            <p:cNvPr id="470" name="Picture 469" descr="mean_850T_and_cyclone_tracks_1-7_Aug_squareDomain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3" b="-1"/>
            <a:stretch/>
          </p:blipFill>
          <p:spPr>
            <a:xfrm>
              <a:off x="7739767" y="17243693"/>
              <a:ext cx="7005445" cy="64099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8" name="TextBox 717"/>
            <p:cNvSpPr txBox="1"/>
            <p:nvPr/>
          </p:nvSpPr>
          <p:spPr>
            <a:xfrm>
              <a:off x="7739767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850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19" name="Straight Arrow Connector 718"/>
            <p:cNvCxnSpPr/>
            <p:nvPr/>
          </p:nvCxnSpPr>
          <p:spPr>
            <a:xfrm flipH="1" flipV="1">
              <a:off x="9644033" y="22114548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9593639" y="2225617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/>
            <p:nvPr/>
          </p:nvCxnSpPr>
          <p:spPr>
            <a:xfrm>
              <a:off x="11579800" y="20826075"/>
              <a:ext cx="259275" cy="1218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TextBox 721"/>
            <p:cNvSpPr txBox="1"/>
            <p:nvPr/>
          </p:nvSpPr>
          <p:spPr>
            <a:xfrm>
              <a:off x="11193804" y="2046016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latin typeface="Arial"/>
                <a:cs typeface="Arial"/>
              </a:endParaRPr>
            </a:p>
          </p:txBody>
        </p:sp>
        <p:cxnSp>
          <p:nvCxnSpPr>
            <p:cNvPr id="723" name="Straight Arrow Connector 722"/>
            <p:cNvCxnSpPr/>
            <p:nvPr/>
          </p:nvCxnSpPr>
          <p:spPr>
            <a:xfrm flipH="1" flipV="1">
              <a:off x="10883869" y="21882890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4" name="TextBox 723"/>
            <p:cNvSpPr txBox="1"/>
            <p:nvPr/>
          </p:nvSpPr>
          <p:spPr>
            <a:xfrm>
              <a:off x="10806542" y="21959036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5" name="Straight Arrow Connector 724"/>
            <p:cNvCxnSpPr/>
            <p:nvPr/>
          </p:nvCxnSpPr>
          <p:spPr>
            <a:xfrm>
              <a:off x="11587968" y="20337619"/>
              <a:ext cx="25927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6" name="TextBox 725"/>
            <p:cNvSpPr txBox="1"/>
            <p:nvPr/>
          </p:nvSpPr>
          <p:spPr>
            <a:xfrm>
              <a:off x="11203135" y="20019380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12740874" y="20006940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8" name="Straight Arrow Connector 727"/>
            <p:cNvCxnSpPr/>
            <p:nvPr/>
          </p:nvCxnSpPr>
          <p:spPr>
            <a:xfrm flipH="1">
              <a:off x="12331918" y="20342546"/>
              <a:ext cx="4457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 flipH="1" flipV="1">
              <a:off x="12450654" y="21255995"/>
              <a:ext cx="290220" cy="15839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0" name="TextBox 729"/>
            <p:cNvSpPr txBox="1"/>
            <p:nvPr/>
          </p:nvSpPr>
          <p:spPr>
            <a:xfrm>
              <a:off x="12677478" y="21107379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1" name="Straight Arrow Connector 730"/>
            <p:cNvCxnSpPr/>
            <p:nvPr/>
          </p:nvCxnSpPr>
          <p:spPr>
            <a:xfrm flipH="1">
              <a:off x="12494739" y="19898105"/>
              <a:ext cx="371934" cy="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2" name="TextBox 731"/>
            <p:cNvSpPr txBox="1"/>
            <p:nvPr/>
          </p:nvSpPr>
          <p:spPr>
            <a:xfrm>
              <a:off x="12809552" y="19537854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9" name="5-Point Star 758"/>
            <p:cNvSpPr>
              <a:spLocks noChangeAspect="1"/>
            </p:cNvSpPr>
            <p:nvPr/>
          </p:nvSpPr>
          <p:spPr>
            <a:xfrm rot="10800000" flipV="1">
              <a:off x="9595812" y="20944770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5-Point Star 759"/>
            <p:cNvSpPr>
              <a:spLocks noChangeAspect="1"/>
            </p:cNvSpPr>
            <p:nvPr/>
          </p:nvSpPr>
          <p:spPr>
            <a:xfrm rot="10800000" flipV="1">
              <a:off x="8978919" y="2185248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Multiply 760"/>
            <p:cNvSpPr>
              <a:spLocks noChangeAspect="1"/>
            </p:cNvSpPr>
            <p:nvPr/>
          </p:nvSpPr>
          <p:spPr>
            <a:xfrm>
              <a:off x="11769819" y="20276508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Multiply 761"/>
            <p:cNvSpPr>
              <a:spLocks noChangeAspect="1"/>
            </p:cNvSpPr>
            <p:nvPr/>
          </p:nvSpPr>
          <p:spPr>
            <a:xfrm>
              <a:off x="12809552" y="178906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739767" y="17202764"/>
              <a:ext cx="1069103" cy="642691"/>
              <a:chOff x="7739767" y="17202764"/>
              <a:chExt cx="1069103" cy="642691"/>
            </a:xfrm>
          </p:grpSpPr>
          <p:sp>
            <p:nvSpPr>
              <p:cNvPr id="766" name="Rectangle 765"/>
              <p:cNvSpPr/>
              <p:nvPr/>
            </p:nvSpPr>
            <p:spPr>
              <a:xfrm>
                <a:off x="7739767" y="17243694"/>
                <a:ext cx="1026956" cy="5954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TextBox 766"/>
              <p:cNvSpPr txBox="1"/>
              <p:nvPr/>
            </p:nvSpPr>
            <p:spPr>
              <a:xfrm>
                <a:off x="7974112" y="1720276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L1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7974112" y="17476123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AC12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9" name="Oval 768"/>
              <p:cNvSpPr>
                <a:spLocks noChangeAspect="1"/>
              </p:cNvSpPr>
              <p:nvPr/>
            </p:nvSpPr>
            <p:spPr>
              <a:xfrm>
                <a:off x="7820553" y="17578446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>
                <a:spLocks noChangeAspect="1"/>
              </p:cNvSpPr>
              <p:nvPr/>
            </p:nvSpPr>
            <p:spPr>
              <a:xfrm>
                <a:off x="7816632" y="17315751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71682" y="23797908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1985403" y="23826128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TextBox 772"/>
          <p:cNvSpPr txBox="1"/>
          <p:nvPr/>
        </p:nvSpPr>
        <p:spPr>
          <a:xfrm rot="16200000">
            <a:off x="12145744" y="7710145"/>
            <a:ext cx="730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Jet coupling </a:t>
            </a:r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74" name="TextBox 773"/>
          <p:cNvSpPr txBox="1"/>
          <p:nvPr/>
        </p:nvSpPr>
        <p:spPr>
          <a:xfrm rot="16200000">
            <a:off x="10306368" y="20541214"/>
            <a:ext cx="1098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Jet crossing </a:t>
            </a:r>
            <a:r>
              <a:rPr lang="en-US" sz="3600" b="1" dirty="0">
                <a:solidFill>
                  <a:srgbClr val="560EB3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560EB3"/>
              </a:solidFill>
              <a:latin typeface="Arial"/>
              <a:cs typeface="Arial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11693737" y="31105823"/>
            <a:ext cx="418653" cy="511283"/>
            <a:chOff x="11947059" y="32122321"/>
            <a:chExt cx="418653" cy="511283"/>
          </a:xfrm>
        </p:grpSpPr>
        <p:sp>
          <p:nvSpPr>
            <p:cNvPr id="781" name="Rectangle 780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2" name="Straight Connector 781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1693737" y="30336730"/>
            <a:ext cx="418653" cy="511283"/>
            <a:chOff x="11947059" y="31550099"/>
            <a:chExt cx="418653" cy="511283"/>
          </a:xfrm>
        </p:grpSpPr>
        <p:sp>
          <p:nvSpPr>
            <p:cNvPr id="784" name="Rectangle 78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5" name="Straight Connector 78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Straight Connector 78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7" name="TextBox 786"/>
          <p:cNvSpPr txBox="1"/>
          <p:nvPr/>
        </p:nvSpPr>
        <p:spPr>
          <a:xfrm>
            <a:off x="12272103" y="30395130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coupling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12272103" y="31159444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crossing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5249289" y="29542998"/>
            <a:ext cx="12903447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8294055" y="23391340"/>
            <a:ext cx="15427546" cy="942531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510817" y="27297700"/>
            <a:ext cx="10393765" cy="5115820"/>
            <a:chOff x="642193" y="27491729"/>
            <a:chExt cx="10393765" cy="5115820"/>
          </a:xfrm>
        </p:grpSpPr>
        <p:grpSp>
          <p:nvGrpSpPr>
            <p:cNvPr id="11" name="Group 10"/>
            <p:cNvGrpSpPr/>
            <p:nvPr/>
          </p:nvGrpSpPr>
          <p:grpSpPr>
            <a:xfrm>
              <a:off x="642193" y="27491729"/>
              <a:ext cx="10393765" cy="5115820"/>
              <a:chOff x="677218" y="27458092"/>
              <a:chExt cx="10393765" cy="5115820"/>
            </a:xfrm>
          </p:grpSpPr>
          <p:sp>
            <p:nvSpPr>
              <p:cNvPr id="474" name="TextBox 473"/>
              <p:cNvSpPr txBox="1"/>
              <p:nvPr/>
            </p:nvSpPr>
            <p:spPr>
              <a:xfrm>
                <a:off x="192225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258446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325302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88" name="TextBox 487"/>
              <p:cNvSpPr txBox="1"/>
              <p:nvPr/>
            </p:nvSpPr>
            <p:spPr>
              <a:xfrm>
                <a:off x="391660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513" name="TextBox 512"/>
              <p:cNvSpPr txBox="1"/>
              <p:nvPr/>
            </p:nvSpPr>
            <p:spPr>
              <a:xfrm>
                <a:off x="457868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524108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28" name="TextBox 527"/>
              <p:cNvSpPr txBox="1"/>
              <p:nvPr/>
            </p:nvSpPr>
            <p:spPr>
              <a:xfrm>
                <a:off x="590908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529" name="TextBox 528"/>
              <p:cNvSpPr txBox="1"/>
              <p:nvPr/>
            </p:nvSpPr>
            <p:spPr>
              <a:xfrm>
                <a:off x="656943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30" name="TextBox 529"/>
              <p:cNvSpPr txBox="1"/>
              <p:nvPr/>
            </p:nvSpPr>
            <p:spPr>
              <a:xfrm>
                <a:off x="723754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46" name="TextBox 545"/>
              <p:cNvSpPr txBox="1"/>
              <p:nvPr/>
            </p:nvSpPr>
            <p:spPr>
              <a:xfrm>
                <a:off x="790135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0" name="TextBox 549"/>
              <p:cNvSpPr txBox="1"/>
              <p:nvPr/>
            </p:nvSpPr>
            <p:spPr>
              <a:xfrm>
                <a:off x="856539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1" name="TextBox 550"/>
              <p:cNvSpPr txBox="1"/>
              <p:nvPr/>
            </p:nvSpPr>
            <p:spPr>
              <a:xfrm>
                <a:off x="922823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14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2" name="TextBox 551"/>
              <p:cNvSpPr txBox="1"/>
              <p:nvPr/>
            </p:nvSpPr>
            <p:spPr>
              <a:xfrm>
                <a:off x="989415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677218" y="27458092"/>
                <a:ext cx="10393765" cy="4854526"/>
                <a:chOff x="677218" y="27458092"/>
                <a:chExt cx="10393765" cy="4854526"/>
              </a:xfrm>
            </p:grpSpPr>
            <p:pic>
              <p:nvPicPr>
                <p:cNvPr id="8" name="Picture 7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1607467" y="27458092"/>
                  <a:ext cx="8728201" cy="4854526"/>
                </a:xfrm>
                <a:prstGeom prst="rect">
                  <a:avLst/>
                </a:prstGeom>
              </p:spPr>
            </p:pic>
            <p:sp>
              <p:nvSpPr>
                <p:cNvPr id="582" name="TextBox 581"/>
                <p:cNvSpPr txBox="1"/>
                <p:nvPr/>
              </p:nvSpPr>
              <p:spPr>
                <a:xfrm>
                  <a:off x="1043541" y="28709000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1000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5" name="TextBox 584"/>
                <p:cNvSpPr txBox="1"/>
                <p:nvPr/>
              </p:nvSpPr>
              <p:spPr>
                <a:xfrm>
                  <a:off x="1043541" y="27910096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8" name="TextBox 587"/>
                <p:cNvSpPr txBox="1"/>
                <p:nvPr/>
              </p:nvSpPr>
              <p:spPr>
                <a:xfrm>
                  <a:off x="1043541" y="29522751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990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8" name="TextBox 607"/>
                <p:cNvSpPr txBox="1"/>
                <p:nvPr/>
              </p:nvSpPr>
              <p:spPr>
                <a:xfrm>
                  <a:off x="1044775" y="3034347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980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9" name="TextBox 608"/>
                <p:cNvSpPr txBox="1"/>
                <p:nvPr/>
              </p:nvSpPr>
              <p:spPr>
                <a:xfrm>
                  <a:off x="1043541" y="31158908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970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3" name="TextBox 612"/>
                <p:cNvSpPr txBox="1"/>
                <p:nvPr/>
              </p:nvSpPr>
              <p:spPr>
                <a:xfrm>
                  <a:off x="1044775" y="3197265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960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4" name="TextBox 613"/>
                <p:cNvSpPr txBox="1"/>
                <p:nvPr/>
              </p:nvSpPr>
              <p:spPr>
                <a:xfrm>
                  <a:off x="10334434" y="29083822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9" name="TextBox 618"/>
                <p:cNvSpPr txBox="1"/>
                <p:nvPr/>
              </p:nvSpPr>
              <p:spPr>
                <a:xfrm>
                  <a:off x="10334434" y="28364250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2" name="TextBox 621"/>
                <p:cNvSpPr txBox="1"/>
                <p:nvPr/>
              </p:nvSpPr>
              <p:spPr>
                <a:xfrm>
                  <a:off x="10334434" y="298087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3" name="TextBox 622"/>
                <p:cNvSpPr txBox="1"/>
                <p:nvPr/>
              </p:nvSpPr>
              <p:spPr>
                <a:xfrm>
                  <a:off x="10335668" y="3052291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5" name="TextBox 624"/>
                <p:cNvSpPr txBox="1"/>
                <p:nvPr/>
              </p:nvSpPr>
              <p:spPr>
                <a:xfrm>
                  <a:off x="10334434" y="312394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6" name="TextBox 625"/>
                <p:cNvSpPr txBox="1"/>
                <p:nvPr/>
              </p:nvSpPr>
              <p:spPr>
                <a:xfrm>
                  <a:off x="10335668" y="3197447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627" name="TextBox 626"/>
                <p:cNvSpPr txBox="1"/>
                <p:nvPr/>
              </p:nvSpPr>
              <p:spPr>
                <a:xfrm>
                  <a:off x="10334434" y="2764278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30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8" name="TextBox 627"/>
                <p:cNvSpPr txBox="1"/>
                <p:nvPr/>
              </p:nvSpPr>
              <p:spPr>
                <a:xfrm rot="16200000">
                  <a:off x="-1364787" y="29694266"/>
                  <a:ext cx="44533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latin typeface="Arial"/>
                      <a:cs typeface="Arial"/>
                    </a:rPr>
                    <a:t>SLP (hPa) </a:t>
                  </a:r>
                  <a:endParaRPr lang="en-US" sz="18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30" name="TextBox 629"/>
                <p:cNvSpPr txBox="1"/>
                <p:nvPr/>
              </p:nvSpPr>
              <p:spPr>
                <a:xfrm rot="16200000">
                  <a:off x="8637360" y="29671979"/>
                  <a:ext cx="44979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925-hPa relative vorticity (10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−5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 s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−1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) </a:t>
                  </a:r>
                  <a:endParaRPr lang="en-US" sz="1800" b="1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214" name="Straight Connector 213"/>
            <p:cNvCxnSpPr/>
            <p:nvPr/>
          </p:nvCxnSpPr>
          <p:spPr>
            <a:xfrm flipV="1">
              <a:off x="2446085" y="27659502"/>
              <a:ext cx="0" cy="447973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/>
            <p:cNvCxnSpPr/>
            <p:nvPr/>
          </p:nvCxnSpPr>
          <p:spPr>
            <a:xfrm flipV="1">
              <a:off x="2775143" y="27666942"/>
              <a:ext cx="7135" cy="447229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Straight Connector 777"/>
            <p:cNvCxnSpPr/>
            <p:nvPr/>
          </p:nvCxnSpPr>
          <p:spPr>
            <a:xfrm flipV="1">
              <a:off x="3440248" y="27666942"/>
              <a:ext cx="0" cy="445538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/>
            <p:cNvCxnSpPr/>
            <p:nvPr/>
          </p:nvCxnSpPr>
          <p:spPr>
            <a:xfrm flipV="1">
              <a:off x="4108598" y="27666942"/>
              <a:ext cx="0" cy="446282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/>
            <p:cNvSpPr/>
            <p:nvPr/>
          </p:nvSpPr>
          <p:spPr>
            <a:xfrm>
              <a:off x="3440248" y="27659502"/>
              <a:ext cx="670242" cy="4462819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2446085" y="27666942"/>
              <a:ext cx="332626" cy="4462819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-Point Star 585"/>
            <p:cNvSpPr>
              <a:spLocks noChangeAspect="1"/>
            </p:cNvSpPr>
            <p:nvPr/>
          </p:nvSpPr>
          <p:spPr>
            <a:xfrm rot="10800000" flipV="1">
              <a:off x="4223727" y="31943018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7" name="5-Point Star 586"/>
          <p:cNvSpPr>
            <a:spLocks noChangeAspect="1"/>
          </p:cNvSpPr>
          <p:nvPr/>
        </p:nvSpPr>
        <p:spPr>
          <a:xfrm rot="10800000" flipV="1">
            <a:off x="11757726" y="32085543"/>
            <a:ext cx="395492" cy="395492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2272103" y="31794175"/>
            <a:ext cx="248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at 1000 UTC 6 Aug 2012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(962.3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sp>
        <p:nvSpPr>
          <p:cNvPr id="599" name="Multiply 598"/>
          <p:cNvSpPr>
            <a:spLocks noChangeAspect="1"/>
          </p:cNvSpPr>
          <p:nvPr/>
        </p:nvSpPr>
        <p:spPr>
          <a:xfrm>
            <a:off x="30217469" y="1987210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Multiply 600"/>
          <p:cNvSpPr>
            <a:spLocks noChangeAspect="1"/>
          </p:cNvSpPr>
          <p:nvPr/>
        </p:nvSpPr>
        <p:spPr>
          <a:xfrm>
            <a:off x="35318804" y="1987315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TextBox 580"/>
          <p:cNvSpPr txBox="1"/>
          <p:nvPr/>
        </p:nvSpPr>
        <p:spPr>
          <a:xfrm>
            <a:off x="11184933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Presented at AGU 2018 Fall Meeting on 14 December 2018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559518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dkeyser@albany.edu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02" name="TextBox 601"/>
          <p:cNvSpPr txBox="1"/>
          <p:nvPr/>
        </p:nvSpPr>
        <p:spPr>
          <a:xfrm>
            <a:off x="1573359" y="32404542"/>
            <a:ext cx="835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Day in August 2012 labeled at 0000 UTC</a:t>
            </a: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38878</TotalTime>
  <Words>2022</Words>
  <Application>Microsoft Macintosh PowerPoint</Application>
  <PresentationFormat>Custom</PresentationFormat>
  <Paragraphs>411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607</cp:revision>
  <cp:lastPrinted>2017-12-06T21:26:09Z</cp:lastPrinted>
  <dcterms:created xsi:type="dcterms:W3CDTF">2015-11-02T00:35:42Z</dcterms:created>
  <dcterms:modified xsi:type="dcterms:W3CDTF">2018-12-04T20:10:45Z</dcterms:modified>
</cp:coreProperties>
</file>