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vml" ContentType="application/vnd.openxmlformats-officedocument.vmlDrawing"/>
  <Default Extension="png" ContentType="image/p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00002"/>
    <a:srgbClr val="560EB3"/>
    <a:srgbClr val="4B1966"/>
    <a:srgbClr val="FF515B"/>
    <a:srgbClr val="20FFFF"/>
    <a:srgbClr val="F90106"/>
    <a:srgbClr val="BF0003"/>
    <a:srgbClr val="3C3C3C"/>
    <a:srgbClr val="760001"/>
    <a:srgbClr val="33D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94" autoAdjust="0"/>
    <p:restoredTop sz="88071" autoAdjust="0"/>
  </p:normalViewPr>
  <p:slideViewPr>
    <p:cSldViewPr snapToGrid="0" snapToObjects="1">
      <p:cViewPr varScale="1">
        <p:scale>
          <a:sx n="25" d="100"/>
          <a:sy n="25" d="100"/>
        </p:scale>
        <p:origin x="-2984" y="-120"/>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5D359-41CE-9543-9832-27E9D3CD61B0}" type="datetimeFigureOut">
              <a:rPr lang="en-US" smtClean="0"/>
              <a:t>11/30/19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B2E9D3-18D4-5946-9500-F0C05A4AF2A0}" type="slidenum">
              <a:rPr lang="en-US" smtClean="0"/>
              <a:t>‹#›</a:t>
            </a:fld>
            <a:endParaRPr lang="en-US"/>
          </a:p>
        </p:txBody>
      </p:sp>
    </p:spTree>
    <p:extLst>
      <p:ext uri="{BB962C8B-B14F-4D97-AF65-F5344CB8AC3E}">
        <p14:creationId xmlns:p14="http://schemas.microsoft.com/office/powerpoint/2010/main" val="1803139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2E9D3-18D4-5946-9500-F0C05A4AF2A0}" type="slidenum">
              <a:rPr lang="en-US" smtClean="0"/>
              <a:t>1</a:t>
            </a:fld>
            <a:endParaRPr lang="en-US"/>
          </a:p>
        </p:txBody>
      </p:sp>
    </p:spTree>
    <p:extLst>
      <p:ext uri="{BB962C8B-B14F-4D97-AF65-F5344CB8AC3E}">
        <p14:creationId xmlns:p14="http://schemas.microsoft.com/office/powerpoint/2010/main" val="255513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82030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70101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7295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98197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45EF5-CD34-E941-B8A0-732FAEB64E2D}" type="datetimeFigureOut">
              <a:rPr lang="en-US" smtClean="0"/>
              <a:t>11/30/19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37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058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45EF5-CD34-E941-B8A0-732FAEB64E2D}" type="datetimeFigureOut">
              <a:rPr lang="en-US" smtClean="0"/>
              <a:t>11/30/19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29924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45EF5-CD34-E941-B8A0-732FAEB64E2D}" type="datetimeFigureOut">
              <a:rPr lang="en-US" smtClean="0"/>
              <a:t>11/30/19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6053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45EF5-CD34-E941-B8A0-732FAEB64E2D}" type="datetimeFigureOut">
              <a:rPr lang="en-US" smtClean="0"/>
              <a:t>11/30/19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06253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64684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11/30/19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395054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EB45EF5-CD34-E941-B8A0-732FAEB64E2D}" type="datetimeFigureOut">
              <a:rPr lang="en-US" smtClean="0"/>
              <a:t>11/30/19</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C3CE8172-5346-254B-A5AE-105C1AD2A873}" type="slidenum">
              <a:rPr lang="en-US" smtClean="0"/>
              <a:t>‹#›</a:t>
            </a:fld>
            <a:endParaRPr lang="en-US"/>
          </a:p>
        </p:txBody>
      </p:sp>
    </p:spTree>
    <p:extLst>
      <p:ext uri="{BB962C8B-B14F-4D97-AF65-F5344CB8AC3E}">
        <p14:creationId xmlns:p14="http://schemas.microsoft.com/office/powerpoint/2010/main" val="309922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5.png"/><Relationship Id="rId21" Type="http://schemas.openxmlformats.org/officeDocument/2006/relationships/image" Target="../media/image16.png"/><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19.png"/><Relationship Id="rId25" Type="http://schemas.openxmlformats.org/officeDocument/2006/relationships/image" Target="../media/image20.png"/><Relationship Id="rId26" Type="http://schemas.openxmlformats.org/officeDocument/2006/relationships/image" Target="../media/image21.png"/><Relationship Id="rId27" Type="http://schemas.openxmlformats.org/officeDocument/2006/relationships/image" Target="../media/image22.png"/><Relationship Id="rId28" Type="http://schemas.openxmlformats.org/officeDocument/2006/relationships/image" Target="../media/image23.png"/><Relationship Id="rId29"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5.png"/><Relationship Id="rId31" Type="http://schemas.openxmlformats.org/officeDocument/2006/relationships/image" Target="../media/image26.png"/><Relationship Id="rId32" Type="http://schemas.openxmlformats.org/officeDocument/2006/relationships/image" Target="../media/image27.png"/><Relationship Id="rId9" Type="http://schemas.openxmlformats.org/officeDocument/2006/relationships/image" Target="../media/image1.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oleObject" Target="../embeddings/oleObject1.bin"/><Relationship Id="rId33" Type="http://schemas.openxmlformats.org/officeDocument/2006/relationships/image" Target="../media/image28.png"/><Relationship Id="rId34" Type="http://schemas.openxmlformats.org/officeDocument/2006/relationships/image" Target="../media/image29.png"/><Relationship Id="rId35" Type="http://schemas.openxmlformats.org/officeDocument/2006/relationships/image" Target="../media/image30.png"/><Relationship Id="rId36" Type="http://schemas.openxmlformats.org/officeDocument/2006/relationships/image" Target="../media/image31.png"/><Relationship Id="rId10" Type="http://schemas.openxmlformats.org/officeDocument/2006/relationships/hyperlink" Target="http://www.ecmwf.int/sites/default/files/elibrary/2016/16299-newsletter-no147-spring-2016.pdf" TargetMode="External"/><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image" Target="../media/image13.png"/><Relationship Id="rId19" Type="http://schemas.openxmlformats.org/officeDocument/2006/relationships/image" Target="../media/image14.png"/><Relationship Id="rId37" Type="http://schemas.openxmlformats.org/officeDocument/2006/relationships/image" Target="../media/image32.png"/><Relationship Id="rId38" Type="http://schemas.openxmlformats.org/officeDocument/2006/relationships/image" Target="../media/image33.png"/><Relationship Id="rId3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515"/>
          <p:cNvSpPr txBox="1"/>
          <p:nvPr/>
        </p:nvSpPr>
        <p:spPr>
          <a:xfrm>
            <a:off x="14628441" y="22734986"/>
            <a:ext cx="12901415" cy="10425921"/>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smtClean="0">
                <a:latin typeface="Arial"/>
                <a:cs typeface="Arial"/>
              </a:rPr>
              <a:t>AC1 and AC2 strengthen rapidly in a region of strong baroclinicity and amplified flow over western Eurasia, with AC2 absorbing AC1 (Figs. 1 and 2).</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Forecast skill of intensity for AC2 is lower than that for AC1, with intensity forecasts being strongly underdispersive for AC2 and slightly underdispersive for AC1 (Fig. 3a).</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Forecast skill of position for AC2 is higher than that for AC1 at 72–120-h lead time and lower than that for AC1 at other lead times, with position forecasts being somewhat underdispersive for AC2 and moderately underdispersive for AC1 (Fig. 3b).</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selected </a:t>
            </a:r>
            <a:r>
              <a:rPr lang="en-US" sz="2400" dirty="0" smtClean="0">
                <a:latin typeface="Arial"/>
                <a:cs typeface="Arial"/>
              </a:rPr>
              <a:t>ensemble forecasts for AC1 and AC2 valid at time of peak intensity show a wide range solutions for the intensity and position of these cyclones (Figs. 4a,b).</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metrics J</a:t>
            </a:r>
            <a:r>
              <a:rPr lang="en-US" sz="2400" baseline="-25000" dirty="0" smtClean="0">
                <a:latin typeface="Arial"/>
                <a:cs typeface="Arial"/>
              </a:rPr>
              <a:t>AC1</a:t>
            </a:r>
            <a:r>
              <a:rPr lang="en-US" sz="2400" dirty="0" smtClean="0">
                <a:latin typeface="Arial"/>
                <a:cs typeface="Arial"/>
              </a:rPr>
              <a:t> </a:t>
            </a:r>
            <a:r>
              <a:rPr lang="en-US" sz="2400" dirty="0">
                <a:latin typeface="Arial"/>
                <a:cs typeface="Arial"/>
              </a:rPr>
              <a:t>and </a:t>
            </a:r>
            <a:r>
              <a:rPr lang="en-US" sz="2400" dirty="0" smtClean="0">
                <a:latin typeface="Arial"/>
                <a:cs typeface="Arial"/>
              </a:rPr>
              <a:t>J</a:t>
            </a:r>
            <a:r>
              <a:rPr lang="en-US" sz="2400" baseline="-25000" dirty="0" smtClean="0">
                <a:latin typeface="Arial"/>
                <a:cs typeface="Arial"/>
              </a:rPr>
              <a:t>AC2 </a:t>
            </a:r>
            <a:r>
              <a:rPr lang="en-US" sz="2400" dirty="0" smtClean="0">
                <a:latin typeface="Arial"/>
                <a:cs typeface="Arial"/>
              </a:rPr>
              <a:t>correlate with both intensity and position error of AC1 and AC2, respectively (Figs. 5a–d), and are used in ensemble sensitivity analysis to help determine to what the forecast skill of the intensity and position of the cyclones may be sensitive.</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exhibits sensitivity to the position and orientation of an upstream trough and embedded vortex, </a:t>
            </a:r>
            <a:r>
              <a:rPr lang="en-US" sz="2400" dirty="0">
                <a:latin typeface="Arial"/>
                <a:cs typeface="Arial"/>
              </a:rPr>
              <a:t>such that a more eastward positioned trough and vortex and more negatively tilted </a:t>
            </a:r>
            <a:r>
              <a:rPr lang="en-US" sz="2400" dirty="0" smtClean="0">
                <a:latin typeface="Arial"/>
                <a:cs typeface="Arial"/>
              </a:rPr>
              <a:t>trough may correlate with a more accurate forecast of AC1 (</a:t>
            </a:r>
            <a:r>
              <a:rPr lang="en-US" sz="2400" dirty="0">
                <a:latin typeface="Arial"/>
                <a:cs typeface="Arial"/>
              </a:rPr>
              <a:t>Figs. 6a–f)</a:t>
            </a:r>
            <a:r>
              <a:rPr lang="en-US" sz="2400" dirty="0" smtClean="0">
                <a:latin typeface="Arial"/>
                <a:cs typeface="Arial"/>
              </a:rPr>
              <a:t>. </a:t>
            </a:r>
            <a:endParaRPr lang="en-US" sz="2400" dirty="0" smtClean="0">
              <a:latin typeface="Arial"/>
              <a:cs typeface="Arial"/>
            </a:endParaRP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also exhibits sensitivity to the strength and position of a predecessor cyclone (PC) located to the north of AC1, such that a weaker and more westward positioned PC may correlate with a more accurate forecast of AC1 (Figs. 6g,h).</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exhibits sensitivity to the position and orientation of an upstream trough and embedded vortex (Figs. 7a–d), such that a more eastward positioned trough and vortex and more negatively tilted trough may correlate with a </a:t>
            </a:r>
            <a:r>
              <a:rPr lang="en-US" sz="2400" dirty="0">
                <a:latin typeface="Arial"/>
                <a:cs typeface="Arial"/>
              </a:rPr>
              <a:t>more accurate forecast of </a:t>
            </a:r>
            <a:r>
              <a:rPr lang="en-US" sz="2400" dirty="0" smtClean="0">
                <a:latin typeface="Arial"/>
                <a:cs typeface="Arial"/>
              </a:rPr>
              <a:t>AC2.</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does not appear to exhibit much sensitivity to the position and intensity of AC1 (Figs. 7g,h).</a:t>
            </a:r>
            <a:endParaRPr lang="en-US" sz="2400" dirty="0">
              <a:latin typeface="Arial"/>
              <a:cs typeface="Arial"/>
            </a:endParaRPr>
          </a:p>
        </p:txBody>
      </p:sp>
      <p:pic>
        <p:nvPicPr>
          <p:cNvPr id="88" name="Picture 87" descr="scatter_plot_aa_slp_750km_vs_intensity_error_AC2_init_20180602_1200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9500" y="16563579"/>
            <a:ext cx="2591739" cy="3182112"/>
          </a:xfrm>
          <a:prstGeom prst="rect">
            <a:avLst/>
          </a:prstGeom>
        </p:spPr>
      </p:pic>
      <p:pic>
        <p:nvPicPr>
          <p:cNvPr id="87" name="Picture 86" descr="scatter_plot_aa_slp_750km_vs_position_error_AC2_init_20180602_1200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6540" y="16563579"/>
            <a:ext cx="2591739" cy="3182112"/>
          </a:xfrm>
          <a:prstGeom prst="rect">
            <a:avLst/>
          </a:prstGeom>
        </p:spPr>
      </p:pic>
      <p:pic>
        <p:nvPicPr>
          <p:cNvPr id="84" name="Picture 83" descr="scatter_plot_aa_alp_750km_vs_intensity_error_noLabel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8158" y="16563579"/>
            <a:ext cx="2591739" cy="3182112"/>
          </a:xfrm>
          <a:prstGeom prst="rect">
            <a:avLst/>
          </a:prstGeom>
        </p:spPr>
      </p:pic>
      <p:sp>
        <p:nvSpPr>
          <p:cNvPr id="64" name="TextBox 63"/>
          <p:cNvSpPr txBox="1"/>
          <p:nvPr/>
        </p:nvSpPr>
        <p:spPr>
          <a:xfrm>
            <a:off x="196403" y="10112290"/>
            <a:ext cx="14262013" cy="10425921"/>
          </a:xfrm>
          <a:prstGeom prst="rect">
            <a:avLst/>
          </a:prstGeom>
          <a:noFill/>
          <a:ln w="38100">
            <a:noFill/>
          </a:ln>
        </p:spPr>
        <p:txBody>
          <a:bodyPr wrap="square" lIns="83814" tIns="41907" rIns="83814" bIns="41907" rtlCol="0">
            <a:spAutoFit/>
          </a:bodyPr>
          <a:lstStyle/>
          <a:p>
            <a:pPr algn="ctr">
              <a:lnSpc>
                <a:spcPct val="50000"/>
              </a:lnSpc>
            </a:pPr>
            <a:endParaRPr lang="en-US" sz="2400" b="1" dirty="0" smtClean="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51-member ECMWF Ensemble Prediction System (EPS) from TIGGE (</a:t>
            </a:r>
            <a:r>
              <a:rPr lang="en-US" sz="2400" dirty="0" err="1" smtClean="0">
                <a:latin typeface="Arial" panose="020B0604020202020204" pitchFamily="34" charset="0"/>
                <a:cs typeface="Arial" panose="020B0604020202020204" pitchFamily="34" charset="0"/>
              </a:rPr>
              <a:t>Bougeault</a:t>
            </a:r>
            <a:r>
              <a:rPr lang="en-US" sz="2400" dirty="0" smtClean="0">
                <a:latin typeface="Arial" panose="020B0604020202020204" pitchFamily="34" charset="0"/>
                <a:cs typeface="Arial" panose="020B0604020202020204" pitchFamily="34" charset="0"/>
              </a:rPr>
              <a:t> et al. 2010) initialized 0–168 h (every 12 h) prior to times of peak intensity of AC1 and AC2 in ERA5, and used ERA5 </a:t>
            </a:r>
            <a:r>
              <a:rPr lang="en-US" sz="2400" dirty="0" smtClean="0">
                <a:latin typeface="Arial" panose="020B0604020202020204" pitchFamily="34" charset="0"/>
                <a:cs typeface="Arial" panose="020B0604020202020204" pitchFamily="34" charset="0"/>
              </a:rPr>
              <a:t>as verification.</a:t>
            </a:r>
            <a:r>
              <a:rPr lang="en-US" sz="2400" dirty="0" smtClean="0">
                <a:latin typeface="Arial" panose="020B0604020202020204" pitchFamily="34" charset="0"/>
                <a:cs typeface="Arial" panose="020B0604020202020204" pitchFamily="34" charset="0"/>
              </a:rPr>
              <a:t>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Downloaded ECMWF EPS and ERA5 data at 0.5° horizontal reso</a:t>
            </a:r>
            <a:r>
              <a:rPr lang="en-US" sz="2400" dirty="0" smtClean="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ution and 6-h temporal resolution.</a:t>
            </a:r>
            <a:endParaRPr lang="en-US" sz="2400" dirty="0" smtClean="0">
              <a:latin typeface="Arial" panose="020B0604020202020204" pitchFamily="34" charset="0"/>
              <a:cs typeface="Arial" panose="020B0604020202020204" pitchFamily="34" charset="0"/>
            </a:endParaRP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Tracked AC1 and AC2 in ECMWF EPS and ERA5 by </a:t>
            </a:r>
            <a:r>
              <a:rPr lang="en-US" sz="2400" dirty="0" smtClean="0">
                <a:latin typeface="Arial" panose="020B0604020202020204" pitchFamily="34" charset="0"/>
                <a:cs typeface="Arial" panose="020B0604020202020204" pitchFamily="34" charset="0"/>
              </a:rPr>
              <a:t>utilizing an objective cyclone tracking algorithm based on sea level pressure (SLP) from Crawford and </a:t>
            </a:r>
            <a:r>
              <a:rPr lang="en-US" sz="2400" dirty="0" err="1" smtClean="0">
                <a:latin typeface="Arial" panose="020B0604020202020204" pitchFamily="34" charset="0"/>
                <a:cs typeface="Arial" panose="020B0604020202020204" pitchFamily="34" charset="0"/>
              </a:rPr>
              <a:t>Serreze</a:t>
            </a:r>
            <a:r>
              <a:rPr lang="en-US" sz="2400" dirty="0" smtClean="0">
                <a:latin typeface="Arial" panose="020B0604020202020204" pitchFamily="34" charset="0"/>
                <a:cs typeface="Arial" panose="020B0604020202020204" pitchFamily="34" charset="0"/>
              </a:rPr>
              <a:t> (2016).</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Determined cyclone intensity and position based on value and position, respectively, of SLP minimum for forecasts valid at time of peak intensity in ERA5, which is 0000 UTC 4 June for AC1 and 1200 UTC 7 June for AC2.</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Calculated ensemble spread and root mean square error (RMSE) of cyclone intensity and position for aforementioned forecasts to diagnose forecast skill of cyclone intensity and position.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ensemble sensitivity analysis (</a:t>
            </a:r>
            <a:r>
              <a:rPr lang="en-US" sz="2400" dirty="0" err="1" smtClean="0">
                <a:latin typeface="Arial" panose="020B0604020202020204" pitchFamily="34" charset="0"/>
                <a:cs typeface="Arial" panose="020B0604020202020204" pitchFamily="34" charset="0"/>
              </a:rPr>
              <a:t>Ancell</a:t>
            </a:r>
            <a:r>
              <a:rPr lang="en-US" sz="2400" dirty="0" smtClean="0">
                <a:latin typeface="Arial" panose="020B0604020202020204" pitchFamily="34" charset="0"/>
                <a:cs typeface="Arial" panose="020B0604020202020204" pitchFamily="34" charset="0"/>
              </a:rPr>
              <a:t> and Hakim 2007; Torn and Hakim 2008) to determine the sensitivity of the intensity and position of each cyclone at the time of peak intensity to selected model state variables at earlier times.</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sensitivity of a forecast metric of interest </a:t>
            </a:r>
            <a:r>
              <a:rPr lang="en-US" sz="2400" i="1" dirty="0" smtClean="0">
                <a:latin typeface="Arial" panose="020B0604020202020204" pitchFamily="34" charset="0"/>
                <a:cs typeface="Arial" panose="020B0604020202020204" pitchFamily="34" charset="0"/>
              </a:rPr>
              <a:t>J</a:t>
            </a:r>
            <a:r>
              <a:rPr lang="en-US" sz="2400" dirty="0" smtClean="0">
                <a:latin typeface="Arial" panose="020B0604020202020204" pitchFamily="34" charset="0"/>
                <a:cs typeface="Arial" panose="020B0604020202020204" pitchFamily="34" charset="0"/>
              </a:rPr>
              <a:t> to a model state                                                   variable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an earlier time is given by the equation to the right,                                                               where </a:t>
            </a:r>
            <a:r>
              <a:rPr lang="en-US" sz="2400" dirty="0" err="1" smtClean="0">
                <a:latin typeface="Arial" panose="020B0604020202020204" pitchFamily="34" charset="0"/>
                <a:cs typeface="Arial" panose="020B0604020202020204" pitchFamily="34" charset="0"/>
              </a:rPr>
              <a:t>cov</a:t>
            </a:r>
            <a:r>
              <a:rPr lang="en-US" sz="2400" dirty="0" smtClean="0">
                <a:latin typeface="Arial" panose="020B0604020202020204" pitchFamily="34" charset="0"/>
                <a:cs typeface="Arial" panose="020B0604020202020204" pitchFamily="34" charset="0"/>
              </a:rPr>
              <a:t> denotes the covariance and </a:t>
            </a:r>
            <a:r>
              <a:rPr lang="en-US" sz="2400" dirty="0" err="1" smtClean="0">
                <a:latin typeface="Arial" panose="020B0604020202020204" pitchFamily="34" charset="0"/>
                <a:cs typeface="Arial" panose="020B0604020202020204" pitchFamily="34" charset="0"/>
              </a:rPr>
              <a:t>var</a:t>
            </a:r>
            <a:r>
              <a:rPr lang="en-US" sz="2400" dirty="0" smtClean="0">
                <a:latin typeface="Arial" panose="020B0604020202020204" pitchFamily="34" charset="0"/>
                <a:cs typeface="Arial" panose="020B0604020202020204" pitchFamily="34" charset="0"/>
              </a:rPr>
              <a:t> denotes the variance.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values of </a:t>
            </a:r>
            <a:r>
              <a:rPr lang="en-US" sz="2400" i="1" dirty="0">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are normalized by the ensemble standard deviation of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and thus all sensitivities have units of the forecast metric per standard deviation of the state variable.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Sensitivity values are statistically significant if the absolute value of the sensitivity is greater than the 95% confidence interval using a z-score test outlined in Torn and Hakim (2008).</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metrics that are used in this study are defined in section 5 and the ensemble sensitivity analysis is shown in section 6.</a:t>
            </a:r>
          </a:p>
        </p:txBody>
      </p:sp>
      <p:sp>
        <p:nvSpPr>
          <p:cNvPr id="4" name="TextBox 3"/>
          <p:cNvSpPr txBox="1"/>
          <p:nvPr/>
        </p:nvSpPr>
        <p:spPr>
          <a:xfrm>
            <a:off x="2328446" y="31127"/>
            <a:ext cx="38609862" cy="2300624"/>
          </a:xfrm>
          <a:prstGeom prst="rect">
            <a:avLst/>
          </a:prstGeom>
          <a:noFill/>
        </p:spPr>
        <p:txBody>
          <a:bodyPr wrap="square" lIns="83814" tIns="41907" rIns="83814" bIns="41907" rtlCol="0">
            <a:spAutoFit/>
          </a:bodyPr>
          <a:lstStyle/>
          <a:p>
            <a:pPr algn="ctr"/>
            <a:r>
              <a:rPr lang="en-US" sz="7200" b="1" dirty="0" smtClean="0">
                <a:solidFill>
                  <a:srgbClr val="000090"/>
                </a:solidFill>
                <a:latin typeface="Arial"/>
                <a:cs typeface="Arial"/>
              </a:rPr>
              <a:t>Diagnosing Factors Influencing the Forecast Skill of</a:t>
            </a:r>
          </a:p>
          <a:p>
            <a:pPr algn="ctr"/>
            <a:r>
              <a:rPr lang="en-US" sz="7200" b="1" dirty="0" smtClean="0">
                <a:solidFill>
                  <a:srgbClr val="000090"/>
                </a:solidFill>
                <a:latin typeface="Arial"/>
                <a:cs typeface="Arial"/>
              </a:rPr>
              <a:t>Two Intense Arctic Cyclones in Early June 2018</a:t>
            </a:r>
            <a:endParaRPr lang="en-US" sz="7200" b="1" dirty="0">
              <a:solidFill>
                <a:srgbClr val="000090"/>
              </a:solidFill>
              <a:latin typeface="Arial"/>
              <a:cs typeface="Arial"/>
            </a:endParaRPr>
          </a:p>
        </p:txBody>
      </p:sp>
      <p:sp>
        <p:nvSpPr>
          <p:cNvPr id="5" name="TextBox 4"/>
          <p:cNvSpPr txBox="1"/>
          <p:nvPr/>
        </p:nvSpPr>
        <p:spPr>
          <a:xfrm>
            <a:off x="19105338" y="4748974"/>
            <a:ext cx="184666" cy="1415772"/>
          </a:xfrm>
          <a:prstGeom prst="rect">
            <a:avLst/>
          </a:prstGeom>
          <a:noFill/>
        </p:spPr>
        <p:txBody>
          <a:bodyPr wrap="none" rtlCol="0">
            <a:spAutoFit/>
          </a:bodyPr>
          <a:lstStyle/>
          <a:p>
            <a:endParaRPr lang="en-US" dirty="0"/>
          </a:p>
        </p:txBody>
      </p:sp>
      <p:sp>
        <p:nvSpPr>
          <p:cNvPr id="6" name="TextBox 5"/>
          <p:cNvSpPr txBox="1"/>
          <p:nvPr/>
        </p:nvSpPr>
        <p:spPr>
          <a:xfrm>
            <a:off x="5479834" y="2264324"/>
            <a:ext cx="18736541" cy="761741"/>
          </a:xfrm>
          <a:prstGeom prst="rect">
            <a:avLst/>
          </a:prstGeom>
          <a:noFill/>
        </p:spPr>
        <p:txBody>
          <a:bodyPr wrap="square" lIns="83814" tIns="41907" rIns="83814" bIns="41907" rtlCol="0">
            <a:spAutoFit/>
          </a:bodyPr>
          <a:lstStyle/>
          <a:p>
            <a:pPr algn="ctr"/>
            <a:r>
              <a:rPr lang="en-US" sz="4400" b="1" dirty="0" smtClean="0">
                <a:latin typeface="Arial"/>
                <a:cs typeface="Arial"/>
              </a:rPr>
              <a:t>Kevin Biernat</a:t>
            </a:r>
            <a:r>
              <a:rPr lang="en-US" sz="4400" b="1" baseline="30000" dirty="0" smtClean="0">
                <a:solidFill>
                  <a:srgbClr val="FF0000"/>
                </a:solidFill>
                <a:latin typeface="Arial"/>
                <a:cs typeface="Arial"/>
              </a:rPr>
              <a:t>*</a:t>
            </a:r>
            <a:r>
              <a:rPr lang="en-US" sz="4400" dirty="0" smtClean="0">
                <a:latin typeface="Arial"/>
                <a:cs typeface="Arial"/>
              </a:rPr>
              <a:t>, Lance F. Bosart, and Daniel Keyser</a:t>
            </a:r>
            <a:endParaRPr lang="en-US" sz="4400" baseline="30000" dirty="0">
              <a:latin typeface="Arial"/>
              <a:cs typeface="Arial"/>
            </a:endParaRPr>
          </a:p>
        </p:txBody>
      </p:sp>
      <p:sp>
        <p:nvSpPr>
          <p:cNvPr id="7" name="TextBox 6"/>
          <p:cNvSpPr txBox="1"/>
          <p:nvPr/>
        </p:nvSpPr>
        <p:spPr>
          <a:xfrm>
            <a:off x="22104766" y="2431124"/>
            <a:ext cx="9254224" cy="946407"/>
          </a:xfrm>
          <a:prstGeom prst="rect">
            <a:avLst/>
          </a:prstGeom>
          <a:noFill/>
        </p:spPr>
        <p:txBody>
          <a:bodyPr wrap="square" lIns="83814" tIns="41907" rIns="83814" bIns="41907" rtlCol="0">
            <a:spAutoFit/>
          </a:bodyPr>
          <a:lstStyle/>
          <a:p>
            <a:r>
              <a:rPr lang="en-US" sz="2800" i="1" dirty="0" smtClean="0">
                <a:latin typeface="Arial"/>
                <a:cs typeface="Arial"/>
              </a:rPr>
              <a:t>University at Albany, SUNY</a:t>
            </a:r>
          </a:p>
          <a:p>
            <a:r>
              <a:rPr lang="en-US" sz="2800" i="1" dirty="0" smtClean="0">
                <a:latin typeface="Arial"/>
                <a:cs typeface="Arial"/>
              </a:rPr>
              <a:t>Department of Atmospheric and Environmental Sciences</a:t>
            </a:r>
          </a:p>
        </p:txBody>
      </p:sp>
      <p:pic>
        <p:nvPicPr>
          <p:cNvPr id="77" name="Picture 76" descr="logo_A1_pms124_269 (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222" y="167987"/>
            <a:ext cx="4334874" cy="3209544"/>
          </a:xfrm>
          <a:prstGeom prst="rect">
            <a:avLst/>
          </a:prstGeom>
        </p:spPr>
      </p:pic>
      <p:graphicFrame>
        <p:nvGraphicFramePr>
          <p:cNvPr id="42" name="Object 41"/>
          <p:cNvGraphicFramePr>
            <a:graphicFrameLocks noChangeAspect="1"/>
          </p:cNvGraphicFramePr>
          <p:nvPr>
            <p:extLst>
              <p:ext uri="{D42A27DB-BD31-4B8C-83A1-F6EECF244321}">
                <p14:modId xmlns:p14="http://schemas.microsoft.com/office/powerpoint/2010/main" val="99011681"/>
              </p:ext>
            </p:extLst>
          </p:nvPr>
        </p:nvGraphicFramePr>
        <p:xfrm>
          <a:off x="31432500" y="10853738"/>
          <a:ext cx="247650" cy="355600"/>
        </p:xfrm>
        <a:graphic>
          <a:graphicData uri="http://schemas.openxmlformats.org/presentationml/2006/ole">
            <mc:AlternateContent xmlns:mc="http://schemas.openxmlformats.org/markup-compatibility/2006">
              <mc:Choice xmlns:v="urn:schemas-microsoft-com:vml" Requires="v">
                <p:oleObj spid="_x0000_s1091" name="Equation" r:id="rId8" imgW="114300" imgH="165100" progId="Equation.3">
                  <p:embed/>
                </p:oleObj>
              </mc:Choice>
              <mc:Fallback>
                <p:oleObj name="Equation" r:id="rId8" imgW="114300" imgH="165100" progId="Equation.3">
                  <p:embed/>
                  <p:pic>
                    <p:nvPicPr>
                      <p:cNvPr id="0" name=""/>
                      <p:cNvPicPr/>
                      <p:nvPr/>
                    </p:nvPicPr>
                    <p:blipFill>
                      <a:blip r:embed="rId9"/>
                      <a:stretch>
                        <a:fillRect/>
                      </a:stretch>
                    </p:blipFill>
                    <p:spPr>
                      <a:xfrm>
                        <a:off x="31432500" y="10853738"/>
                        <a:ext cx="247650" cy="355600"/>
                      </a:xfrm>
                      <a:prstGeom prst="rect">
                        <a:avLst/>
                      </a:prstGeom>
                    </p:spPr>
                  </p:pic>
                </p:oleObj>
              </mc:Fallback>
            </mc:AlternateContent>
          </a:graphicData>
        </a:graphic>
      </p:graphicFrame>
      <p:sp>
        <p:nvSpPr>
          <p:cNvPr id="105" name="Rectangle 104"/>
          <p:cNvSpPr/>
          <p:nvPr/>
        </p:nvSpPr>
        <p:spPr>
          <a:xfrm>
            <a:off x="196403" y="21276080"/>
            <a:ext cx="14262016" cy="972018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00139" y="20998285"/>
            <a:ext cx="14267792"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rgbClr val="FFFFFF"/>
                </a:solidFill>
                <a:latin typeface="Arial"/>
                <a:cs typeface="Arial"/>
              </a:rPr>
              <a:t>3) </a:t>
            </a:r>
            <a:r>
              <a:rPr lang="en-US" sz="3600" b="1" dirty="0" smtClean="0">
                <a:solidFill>
                  <a:srgbClr val="FFFFFF"/>
                </a:solidFill>
                <a:latin typeface="Arial"/>
                <a:cs typeface="Arial"/>
              </a:rPr>
              <a:t>Track and Intensity</a:t>
            </a:r>
            <a:endParaRPr lang="en-US" sz="3600" b="1" dirty="0">
              <a:solidFill>
                <a:srgbClr val="FFFFFF"/>
              </a:solidFill>
              <a:latin typeface="Arial"/>
              <a:cs typeface="Arial"/>
            </a:endParaRPr>
          </a:p>
        </p:txBody>
      </p:sp>
      <p:sp>
        <p:nvSpPr>
          <p:cNvPr id="9" name="TextBox 8"/>
          <p:cNvSpPr txBox="1"/>
          <p:nvPr/>
        </p:nvSpPr>
        <p:spPr>
          <a:xfrm>
            <a:off x="196401" y="4227307"/>
            <a:ext cx="14262015" cy="5255278"/>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a:latin typeface="Arial"/>
                <a:cs typeface="Arial"/>
              </a:rPr>
              <a:t>Arctic cyclones (ACs) are synoptic-scale cyclones that originate within the Arctic or move into the Arctic from lower latitudes (e.g., Crawford and </a:t>
            </a:r>
            <a:r>
              <a:rPr lang="en-US" sz="2400" dirty="0" err="1">
                <a:latin typeface="Arial"/>
                <a:cs typeface="Arial"/>
              </a:rPr>
              <a:t>Serreze</a:t>
            </a:r>
            <a:r>
              <a:rPr lang="en-US" sz="2400" dirty="0">
                <a:latin typeface="Arial"/>
                <a:cs typeface="Arial"/>
              </a:rPr>
              <a:t> 2016).</a:t>
            </a: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Two unusually intense ACs, AC1 and AC2, occurred in early June 2018, with AC1 forming northeast </a:t>
            </a:r>
            <a:r>
              <a:rPr lang="en-US" sz="2400" dirty="0" smtClean="0">
                <a:latin typeface="Arial"/>
                <a:cs typeface="Arial"/>
              </a:rPr>
              <a:t>of the Caspian Sea within a frontal trough, and AC2 forming in the lee of Greenland. </a:t>
            </a:r>
            <a:endParaRPr lang="en-US" sz="2400" dirty="0" smtClean="0">
              <a:latin typeface="Arial"/>
              <a:cs typeface="Arial"/>
            </a:endParaRP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Both AC1 and AC2 strengthened in a region of strong baroclinicity over western Eurasi</a:t>
            </a:r>
            <a:r>
              <a:rPr lang="en-US" sz="2400" dirty="0" smtClean="0">
                <a:latin typeface="Arial"/>
                <a:cs typeface="Arial"/>
              </a:rPr>
              <a:t>a ahead of respective high-amplitude troughs.</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AC1 attained a peak intensity of 968 hPa on 4 June in the ERA5 (</a:t>
            </a:r>
            <a:r>
              <a:rPr lang="en-US" sz="2400" dirty="0" err="1" smtClean="0">
                <a:latin typeface="Arial"/>
                <a:cs typeface="Arial"/>
              </a:rPr>
              <a:t>Hersbach</a:t>
            </a:r>
            <a:r>
              <a:rPr lang="en-US" sz="2400" dirty="0" smtClean="0">
                <a:latin typeface="Arial"/>
                <a:cs typeface="Arial"/>
              </a:rPr>
              <a:t> and Dee 2016), and AC2, which subsequently interacted with and absorbed AC1, attained a peak intensity of 962 hPa on 7 June in the ERA5. </a:t>
            </a:r>
            <a:endParaRPr lang="en-US" sz="2400" dirty="0">
              <a:latin typeface="Arial"/>
              <a:cs typeface="Arial"/>
            </a:endParaRP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The purpose of </a:t>
            </a:r>
            <a:r>
              <a:rPr lang="en-US" sz="2400" dirty="0" smtClean="0">
                <a:latin typeface="Arial"/>
                <a:cs typeface="Arial"/>
              </a:rPr>
              <a:t>this study is to </a:t>
            </a:r>
            <a:r>
              <a:rPr lang="en-US" sz="2400" dirty="0">
                <a:latin typeface="Arial"/>
                <a:cs typeface="Arial"/>
              </a:rPr>
              <a:t>examine </a:t>
            </a:r>
            <a:r>
              <a:rPr lang="en-US" sz="2400" dirty="0" smtClean="0">
                <a:latin typeface="Arial"/>
                <a:cs typeface="Arial"/>
              </a:rPr>
              <a:t>the forecast </a:t>
            </a:r>
            <a:r>
              <a:rPr lang="en-US" sz="2400" dirty="0">
                <a:latin typeface="Arial"/>
                <a:cs typeface="Arial"/>
              </a:rPr>
              <a:t>skill of the intensity </a:t>
            </a:r>
            <a:r>
              <a:rPr lang="en-US" sz="2400" dirty="0" smtClean="0">
                <a:latin typeface="Arial"/>
                <a:cs typeface="Arial"/>
              </a:rPr>
              <a:t>and </a:t>
            </a:r>
            <a:r>
              <a:rPr lang="en-US" sz="2400" dirty="0">
                <a:latin typeface="Arial"/>
                <a:cs typeface="Arial"/>
              </a:rPr>
              <a:t>position of AC1 and </a:t>
            </a:r>
            <a:r>
              <a:rPr lang="en-US" sz="2400" dirty="0" smtClean="0">
                <a:latin typeface="Arial"/>
                <a:cs typeface="Arial"/>
              </a:rPr>
              <a:t>AC2, and to </a:t>
            </a:r>
            <a:r>
              <a:rPr lang="en-US" sz="2400" dirty="0" smtClean="0">
                <a:latin typeface="Arial"/>
                <a:cs typeface="Arial"/>
              </a:rPr>
              <a:t>diagnose factors that may influence the forecast skill of the intensity and position of AC1 and AC2.</a:t>
            </a:r>
            <a:endParaRPr lang="en-US" sz="2400" dirty="0" smtClean="0">
              <a:latin typeface="Arial"/>
              <a:cs typeface="Arial"/>
            </a:endParaRPr>
          </a:p>
        </p:txBody>
      </p:sp>
      <p:sp>
        <p:nvSpPr>
          <p:cNvPr id="108" name="TextBox 107"/>
          <p:cNvSpPr txBox="1"/>
          <p:nvPr/>
        </p:nvSpPr>
        <p:spPr>
          <a:xfrm>
            <a:off x="196403" y="3550110"/>
            <a:ext cx="14262014"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chemeClr val="bg1"/>
                </a:solidFill>
                <a:latin typeface="Arial"/>
                <a:cs typeface="Arial"/>
              </a:rPr>
              <a:t>1) Background</a:t>
            </a:r>
            <a:endParaRPr lang="en-US" sz="3600" b="1" dirty="0">
              <a:solidFill>
                <a:schemeClr val="bg1"/>
              </a:solidFill>
              <a:latin typeface="Arial"/>
              <a:cs typeface="Arial"/>
            </a:endParaRPr>
          </a:p>
        </p:txBody>
      </p:sp>
      <p:sp>
        <p:nvSpPr>
          <p:cNvPr id="109" name="TextBox 108"/>
          <p:cNvSpPr txBox="1"/>
          <p:nvPr/>
        </p:nvSpPr>
        <p:spPr>
          <a:xfrm>
            <a:off x="196402" y="9606896"/>
            <a:ext cx="142620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2</a:t>
            </a:r>
            <a:r>
              <a:rPr lang="en-US" sz="3600" b="1" dirty="0" smtClean="0">
                <a:solidFill>
                  <a:srgbClr val="FFFFFF"/>
                </a:solidFill>
                <a:latin typeface="Arial"/>
                <a:cs typeface="Arial"/>
              </a:rPr>
              <a:t>) Data and Methods</a:t>
            </a:r>
            <a:endParaRPr lang="en-US" sz="3600" b="1" dirty="0">
              <a:solidFill>
                <a:srgbClr val="FFFFFF"/>
              </a:solidFill>
              <a:latin typeface="Arial"/>
              <a:cs typeface="Arial"/>
            </a:endParaRPr>
          </a:p>
        </p:txBody>
      </p:sp>
      <p:sp>
        <p:nvSpPr>
          <p:cNvPr id="110" name="Rectangle 109"/>
          <p:cNvSpPr/>
          <p:nvPr/>
        </p:nvSpPr>
        <p:spPr>
          <a:xfrm>
            <a:off x="14628442" y="3557856"/>
            <a:ext cx="12904910" cy="5722844"/>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4628442" y="3550110"/>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4</a:t>
            </a:r>
            <a:r>
              <a:rPr lang="en-US" sz="3600" b="1" dirty="0" smtClean="0">
                <a:solidFill>
                  <a:srgbClr val="FFFFFF"/>
                </a:solidFill>
                <a:latin typeface="Arial"/>
                <a:cs typeface="Arial"/>
              </a:rPr>
              <a:t>) </a:t>
            </a:r>
            <a:r>
              <a:rPr lang="en-US" sz="3600" b="1" dirty="0" smtClean="0">
                <a:solidFill>
                  <a:srgbClr val="FFFFFF"/>
                </a:solidFill>
                <a:latin typeface="Arial"/>
                <a:cs typeface="Arial"/>
              </a:rPr>
              <a:t>Forecast skill</a:t>
            </a:r>
            <a:endParaRPr lang="en-US" sz="3600" b="1" dirty="0">
              <a:solidFill>
                <a:srgbClr val="FFFFFF"/>
              </a:solidFill>
              <a:latin typeface="Arial"/>
              <a:cs typeface="Arial"/>
            </a:endParaRPr>
          </a:p>
        </p:txBody>
      </p:sp>
      <p:sp>
        <p:nvSpPr>
          <p:cNvPr id="112" name="Rectangle 111"/>
          <p:cNvSpPr/>
          <p:nvPr/>
        </p:nvSpPr>
        <p:spPr>
          <a:xfrm>
            <a:off x="27704667" y="3550109"/>
            <a:ext cx="16017052" cy="2926556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27704668" y="3550720"/>
            <a:ext cx="16017050" cy="646331"/>
          </a:xfrm>
          <a:prstGeom prst="rect">
            <a:avLst/>
          </a:prstGeom>
          <a:solidFill>
            <a:srgbClr val="000090"/>
          </a:solidFill>
          <a:ln w="38100">
            <a:solidFill>
              <a:srgbClr val="000090"/>
            </a:solidFill>
          </a:ln>
        </p:spPr>
        <p:txBody>
          <a:bodyPr wrap="square" rtlCol="0" anchor="t">
            <a:spAutoFit/>
          </a:bodyPr>
          <a:lstStyle/>
          <a:p>
            <a:pPr algn="ctr"/>
            <a:r>
              <a:rPr lang="en-US" sz="3600" b="1" dirty="0" smtClean="0">
                <a:solidFill>
                  <a:srgbClr val="FFFFFF"/>
                </a:solidFill>
                <a:latin typeface="Arial"/>
                <a:cs typeface="Arial"/>
              </a:rPr>
              <a:t>5) </a:t>
            </a:r>
            <a:r>
              <a:rPr lang="en-US" sz="3600" b="1" dirty="0" smtClean="0">
                <a:solidFill>
                  <a:srgbClr val="FFFFFF"/>
                </a:solidFill>
                <a:latin typeface="Arial"/>
                <a:cs typeface="Arial"/>
              </a:rPr>
              <a:t>Ensemble Sensitivity Analysis</a:t>
            </a:r>
            <a:endParaRPr lang="en-US" sz="3600" b="1" dirty="0">
              <a:solidFill>
                <a:srgbClr val="FFFFFF"/>
              </a:solidFill>
              <a:latin typeface="Arial"/>
              <a:cs typeface="Arial"/>
            </a:endParaRPr>
          </a:p>
        </p:txBody>
      </p:sp>
      <p:sp>
        <p:nvSpPr>
          <p:cNvPr id="329" name="TextBox 328"/>
          <p:cNvSpPr txBox="1"/>
          <p:nvPr/>
        </p:nvSpPr>
        <p:spPr>
          <a:xfrm>
            <a:off x="200140" y="31625765"/>
            <a:ext cx="14258276" cy="1192628"/>
          </a:xfrm>
          <a:prstGeom prst="rect">
            <a:avLst/>
          </a:prstGeom>
          <a:solidFill>
            <a:schemeClr val="bg1">
              <a:alpha val="81000"/>
            </a:schemeClr>
          </a:solidFill>
          <a:ln w="38100">
            <a:solidFill>
              <a:srgbClr val="000090"/>
            </a:solidFill>
          </a:ln>
        </p:spPr>
        <p:txBody>
          <a:bodyPr wrap="square" lIns="83814" tIns="41907" rIns="83814" bIns="41907" rtlCol="0">
            <a:spAutoFit/>
          </a:bodyPr>
          <a:lstStyle/>
          <a:p>
            <a:pPr marL="171450" indent="-171450">
              <a:buFont typeface="Arial"/>
              <a:buChar char="•"/>
            </a:pPr>
            <a:r>
              <a:rPr lang="en-US" sz="1200" dirty="0" err="1">
                <a:latin typeface="Arial"/>
                <a:cs typeface="Arial"/>
              </a:rPr>
              <a:t>Ancell</a:t>
            </a:r>
            <a:r>
              <a:rPr lang="en-US" sz="1200" dirty="0">
                <a:latin typeface="Arial"/>
                <a:cs typeface="Arial"/>
              </a:rPr>
              <a:t>, B., and G. J. Hakim, 2007: Comparing </a:t>
            </a:r>
            <a:r>
              <a:rPr lang="en-US" sz="1200" dirty="0" err="1">
                <a:latin typeface="Arial"/>
                <a:cs typeface="Arial"/>
              </a:rPr>
              <a:t>adjoint</a:t>
            </a:r>
            <a:r>
              <a:rPr lang="en-US" sz="1200" dirty="0">
                <a:latin typeface="Arial"/>
                <a:cs typeface="Arial"/>
              </a:rPr>
              <a:t> and </a:t>
            </a:r>
            <a:r>
              <a:rPr lang="en-US" sz="1200" dirty="0" smtClean="0">
                <a:latin typeface="Arial"/>
                <a:cs typeface="Arial"/>
              </a:rPr>
              <a:t>ensemble </a:t>
            </a:r>
            <a:r>
              <a:rPr lang="en-US" sz="1200" dirty="0">
                <a:latin typeface="Arial"/>
                <a:cs typeface="Arial"/>
              </a:rPr>
              <a:t>sensitivity analysis with applications to observation targeting.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135</a:t>
            </a:r>
            <a:r>
              <a:rPr lang="en-US" sz="1200" dirty="0">
                <a:latin typeface="Arial"/>
                <a:cs typeface="Arial"/>
              </a:rPr>
              <a:t>, 4117–</a:t>
            </a:r>
            <a:r>
              <a:rPr lang="en-US" sz="1200" dirty="0" smtClean="0">
                <a:latin typeface="Arial"/>
                <a:cs typeface="Arial"/>
              </a:rPr>
              <a:t>4134. </a:t>
            </a:r>
            <a:endParaRPr lang="en-US" sz="1200" dirty="0" smtClean="0">
              <a:latin typeface="Arial"/>
              <a:cs typeface="Arial"/>
            </a:endParaRPr>
          </a:p>
          <a:p>
            <a:pPr marL="171450" indent="-171450">
              <a:buFont typeface="Arial"/>
              <a:buChar char="•"/>
            </a:pPr>
            <a:r>
              <a:rPr lang="en-US" sz="1200" dirty="0" err="1">
                <a:latin typeface="Arial"/>
                <a:cs typeface="Arial"/>
              </a:rPr>
              <a:t>Bougeault</a:t>
            </a:r>
            <a:r>
              <a:rPr lang="en-US" sz="1200" dirty="0">
                <a:latin typeface="Arial"/>
                <a:cs typeface="Arial"/>
              </a:rPr>
              <a:t>, P., and Coauthors, 2010: The THORPEX Interactive Grand Global Ensemble. </a:t>
            </a:r>
            <a:r>
              <a:rPr lang="en-US" sz="1200" i="1" dirty="0">
                <a:latin typeface="Arial"/>
                <a:cs typeface="Arial"/>
              </a:rPr>
              <a:t>Bull. Amer. Meteor. Soc.</a:t>
            </a:r>
            <a:r>
              <a:rPr lang="en-US" sz="1200" dirty="0">
                <a:latin typeface="Arial"/>
                <a:cs typeface="Arial"/>
              </a:rPr>
              <a:t>, </a:t>
            </a:r>
            <a:r>
              <a:rPr lang="en-US" sz="1200" b="1" dirty="0">
                <a:latin typeface="Arial"/>
                <a:cs typeface="Arial"/>
              </a:rPr>
              <a:t>91</a:t>
            </a:r>
            <a:r>
              <a:rPr lang="en-US" sz="1200" dirty="0">
                <a:latin typeface="Arial"/>
                <a:cs typeface="Arial"/>
              </a:rPr>
              <a:t>, 1059</a:t>
            </a:r>
            <a:r>
              <a:rPr lang="en-US" sz="1200" dirty="0" smtClean="0">
                <a:latin typeface="Arial"/>
                <a:cs typeface="Arial"/>
              </a:rPr>
              <a:t>–1072. </a:t>
            </a:r>
            <a:endParaRPr lang="en-US" sz="1200" dirty="0" smtClean="0">
              <a:latin typeface="Arial"/>
              <a:cs typeface="Arial"/>
            </a:endParaRPr>
          </a:p>
          <a:p>
            <a:pPr marL="171450" indent="-171450">
              <a:buFont typeface="Arial"/>
              <a:buChar char="•"/>
            </a:pPr>
            <a:r>
              <a:rPr lang="en-US" sz="1200" dirty="0" smtClean="0">
                <a:latin typeface="Arial"/>
                <a:cs typeface="Arial"/>
              </a:rPr>
              <a:t>Crawford</a:t>
            </a:r>
            <a:r>
              <a:rPr lang="en-US" sz="1200" dirty="0">
                <a:latin typeface="Arial"/>
                <a:cs typeface="Arial"/>
              </a:rPr>
              <a:t>, A., and M. </a:t>
            </a:r>
            <a:r>
              <a:rPr lang="en-US" sz="1200" dirty="0" err="1">
                <a:latin typeface="Arial"/>
                <a:cs typeface="Arial"/>
              </a:rPr>
              <a:t>Serreze</a:t>
            </a:r>
            <a:r>
              <a:rPr lang="en-US" sz="1200" dirty="0">
                <a:latin typeface="Arial"/>
                <a:cs typeface="Arial"/>
              </a:rPr>
              <a:t>, 2016: Does the summer Arctic frontal zone </a:t>
            </a:r>
            <a:r>
              <a:rPr lang="en-US" sz="1200" dirty="0" smtClean="0">
                <a:latin typeface="Arial"/>
                <a:cs typeface="Arial"/>
              </a:rPr>
              <a:t>influence </a:t>
            </a:r>
            <a:r>
              <a:rPr lang="en-US" sz="1200" dirty="0">
                <a:latin typeface="Arial"/>
                <a:cs typeface="Arial"/>
              </a:rPr>
              <a:t>Arctic Ocean cyclone activity? </a:t>
            </a:r>
            <a:r>
              <a:rPr lang="en-US" sz="1200" i="1" dirty="0">
                <a:latin typeface="Arial"/>
                <a:cs typeface="Arial"/>
              </a:rPr>
              <a:t>J. Climate,</a:t>
            </a:r>
            <a:r>
              <a:rPr lang="en-US" sz="1200" dirty="0">
                <a:latin typeface="Arial"/>
                <a:cs typeface="Arial"/>
              </a:rPr>
              <a:t> </a:t>
            </a:r>
            <a:r>
              <a:rPr lang="en-US" sz="1200" b="1" dirty="0">
                <a:latin typeface="Arial"/>
                <a:cs typeface="Arial"/>
              </a:rPr>
              <a:t>29</a:t>
            </a:r>
            <a:r>
              <a:rPr lang="en-US" sz="1200" dirty="0">
                <a:latin typeface="Arial"/>
                <a:cs typeface="Arial"/>
              </a:rPr>
              <a:t>, 4977–4993.</a:t>
            </a:r>
          </a:p>
          <a:p>
            <a:pPr marL="171450" indent="-171450">
              <a:buFont typeface="Arial"/>
              <a:buChar char="•"/>
            </a:pPr>
            <a:r>
              <a:rPr lang="en-US" sz="1200" dirty="0" err="1" smtClean="0">
                <a:latin typeface="Arial"/>
                <a:cs typeface="Arial"/>
              </a:rPr>
              <a:t>Hersbach</a:t>
            </a:r>
            <a:r>
              <a:rPr lang="en-US" sz="1200" dirty="0">
                <a:latin typeface="Arial"/>
                <a:cs typeface="Arial"/>
              </a:rPr>
              <a:t>, H., and D. Dee, 2016: ERA5 reanalysis is in production. </a:t>
            </a:r>
            <a:r>
              <a:rPr lang="en-US" sz="1200" i="1" dirty="0">
                <a:latin typeface="Arial"/>
                <a:cs typeface="Arial"/>
              </a:rPr>
              <a:t>ECMWF Newsletter</a:t>
            </a:r>
            <a:r>
              <a:rPr lang="en-US" sz="1200" dirty="0">
                <a:latin typeface="Arial"/>
                <a:cs typeface="Arial"/>
              </a:rPr>
              <a:t>, No. 147, ECMWF, Reading, United Kingdom, 7</a:t>
            </a:r>
            <a:r>
              <a:rPr lang="en-US" sz="1200" dirty="0" smtClean="0">
                <a:latin typeface="Arial"/>
                <a:cs typeface="Arial"/>
              </a:rPr>
              <a:t>. [</a:t>
            </a:r>
            <a:r>
              <a:rPr lang="en-US" sz="1200" dirty="0">
                <a:latin typeface="Arial"/>
                <a:cs typeface="Arial"/>
              </a:rPr>
              <a:t>Available online at </a:t>
            </a:r>
            <a:r>
              <a:rPr lang="en-US" sz="1200" u="sng" dirty="0">
                <a:latin typeface="Arial"/>
                <a:cs typeface="Arial"/>
                <a:hlinkClick r:id="rId10"/>
              </a:rPr>
              <a:t>www.ecmwf.int/sites/ default/files/elibrary/2016/16299-newsletter-no147-spring-2016.pdf</a:t>
            </a:r>
            <a:r>
              <a:rPr lang="en-US" sz="1200" dirty="0">
                <a:latin typeface="Arial"/>
                <a:cs typeface="Arial"/>
              </a:rPr>
              <a:t>.] </a:t>
            </a:r>
          </a:p>
          <a:p>
            <a:pPr marL="171450" indent="-171450">
              <a:buFont typeface="Arial"/>
              <a:buChar char="•"/>
            </a:pPr>
            <a:r>
              <a:rPr lang="en-US" sz="1200" dirty="0">
                <a:latin typeface="Arial"/>
                <a:cs typeface="Arial"/>
              </a:rPr>
              <a:t>Torn, R. D., and G. J. Hakim, 2008: Ensemble-based sensitivity analysis.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136</a:t>
            </a:r>
            <a:r>
              <a:rPr lang="en-US" sz="1200" dirty="0">
                <a:latin typeface="Arial"/>
                <a:cs typeface="Arial"/>
              </a:rPr>
              <a:t>, 663–</a:t>
            </a:r>
            <a:r>
              <a:rPr lang="en-US" sz="1200" dirty="0" smtClean="0">
                <a:latin typeface="Arial"/>
                <a:cs typeface="Arial"/>
              </a:rPr>
              <a:t>677</a:t>
            </a:r>
            <a:r>
              <a:rPr lang="en-US" sz="1200" dirty="0">
                <a:latin typeface="Arial"/>
                <a:cs typeface="Arial"/>
              </a:rPr>
              <a:t>.</a:t>
            </a:r>
          </a:p>
        </p:txBody>
      </p:sp>
      <p:sp>
        <p:nvSpPr>
          <p:cNvPr id="439" name="TextBox 438"/>
          <p:cNvSpPr txBox="1"/>
          <p:nvPr/>
        </p:nvSpPr>
        <p:spPr>
          <a:xfrm>
            <a:off x="32082768" y="1660905"/>
            <a:ext cx="4935381" cy="1100295"/>
          </a:xfrm>
          <a:prstGeom prst="rect">
            <a:avLst/>
          </a:prstGeom>
          <a:noFill/>
        </p:spPr>
        <p:txBody>
          <a:bodyPr wrap="square" lIns="83814" tIns="41907" rIns="83814" bIns="41907" rtlCol="0">
            <a:spAutoFit/>
          </a:bodyPr>
          <a:lstStyle/>
          <a:p>
            <a:pPr algn="ctr"/>
            <a:endParaRPr lang="en-US" sz="2200" i="1" dirty="0"/>
          </a:p>
          <a:p>
            <a:pPr algn="ctr"/>
            <a:r>
              <a:rPr lang="en-US" sz="4400" b="1" dirty="0" smtClean="0">
                <a:latin typeface="Arial"/>
                <a:cs typeface="Arial"/>
              </a:rPr>
              <a:t>A41O-2807</a:t>
            </a:r>
            <a:endParaRPr lang="en-US" sz="4400" b="1" dirty="0">
              <a:latin typeface="Arial"/>
              <a:cs typeface="Arial"/>
            </a:endParaRPr>
          </a:p>
        </p:txBody>
      </p:sp>
      <p:sp>
        <p:nvSpPr>
          <p:cNvPr id="32" name="Rectangle 31"/>
          <p:cNvSpPr/>
          <p:nvPr/>
        </p:nvSpPr>
        <p:spPr>
          <a:xfrm>
            <a:off x="31105835" y="2607627"/>
            <a:ext cx="6887085"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This research was supported by </a:t>
            </a:r>
            <a:r>
              <a:rPr lang="en-US" sz="2400" dirty="0" smtClean="0">
                <a:latin typeface="Arial" panose="020B0604020202020204" pitchFamily="34" charset="0"/>
                <a:cs typeface="Arial" panose="020B0604020202020204" pitchFamily="34" charset="0"/>
              </a:rPr>
              <a:t>Office of Naval Research Grant </a:t>
            </a:r>
            <a:r>
              <a:rPr lang="en-US" sz="2400" dirty="0">
                <a:latin typeface="Arial"/>
                <a:cs typeface="Arial"/>
              </a:rPr>
              <a:t>N00014-18-1-</a:t>
            </a:r>
            <a:r>
              <a:rPr lang="en-US" sz="2400" dirty="0" smtClean="0">
                <a:latin typeface="Arial"/>
                <a:cs typeface="Arial"/>
              </a:rPr>
              <a:t>2200</a:t>
            </a:r>
            <a:endParaRPr lang="en-US" sz="2800" dirty="0">
              <a:latin typeface="Arial" panose="020B0604020202020204" pitchFamily="34" charset="0"/>
              <a:cs typeface="Arial" panose="020B0604020202020204" pitchFamily="34" charset="0"/>
            </a:endParaRPr>
          </a:p>
        </p:txBody>
      </p:sp>
      <p:sp>
        <p:nvSpPr>
          <p:cNvPr id="48" name="TextBox 47"/>
          <p:cNvSpPr txBox="1"/>
          <p:nvPr/>
        </p:nvSpPr>
        <p:spPr>
          <a:xfrm>
            <a:off x="42260700" y="10682584"/>
            <a:ext cx="184666" cy="1415772"/>
          </a:xfrm>
          <a:prstGeom prst="rect">
            <a:avLst/>
          </a:prstGeom>
          <a:noFill/>
        </p:spPr>
        <p:txBody>
          <a:bodyPr wrap="none" rtlCol="0">
            <a:spAutoFit/>
          </a:bodyPr>
          <a:lstStyle/>
          <a:p>
            <a:endParaRPr lang="en-US" dirty="0"/>
          </a:p>
        </p:txBody>
      </p:sp>
      <p:sp>
        <p:nvSpPr>
          <p:cNvPr id="500" name="TextBox 499"/>
          <p:cNvSpPr txBox="1"/>
          <p:nvPr/>
        </p:nvSpPr>
        <p:spPr>
          <a:xfrm>
            <a:off x="200139" y="31093873"/>
            <a:ext cx="14267792" cy="531891"/>
          </a:xfrm>
          <a:prstGeom prst="rect">
            <a:avLst/>
          </a:prstGeom>
          <a:solidFill>
            <a:srgbClr val="000090"/>
          </a:solidFill>
          <a:ln w="38100">
            <a:solidFill>
              <a:srgbClr val="000090"/>
            </a:solidFill>
          </a:ln>
        </p:spPr>
        <p:txBody>
          <a:bodyPr wrap="square" rtlCol="0">
            <a:spAutoFit/>
          </a:bodyPr>
          <a:lstStyle/>
          <a:p>
            <a:pPr algn="ctr"/>
            <a:r>
              <a:rPr lang="en-US" sz="2800" b="1" dirty="0" smtClean="0">
                <a:solidFill>
                  <a:srgbClr val="FFFFFF"/>
                </a:solidFill>
                <a:latin typeface="Arial"/>
                <a:cs typeface="Arial"/>
              </a:rPr>
              <a:t>References</a:t>
            </a:r>
            <a:endParaRPr lang="en-US" sz="2800" b="1" dirty="0">
              <a:solidFill>
                <a:srgbClr val="FFFFFF"/>
              </a:solidFill>
              <a:latin typeface="Arial"/>
              <a:cs typeface="Arial"/>
            </a:endParaRPr>
          </a:p>
        </p:txBody>
      </p:sp>
      <p:pic>
        <p:nvPicPr>
          <p:cNvPr id="63" name="Picture 62" descr="Office_of_Naval_Research_Official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4955" y="502297"/>
            <a:ext cx="5486400" cy="2501674"/>
          </a:xfrm>
          <a:prstGeom prst="rect">
            <a:avLst/>
          </a:prstGeom>
        </p:spPr>
      </p:pic>
      <p:sp>
        <p:nvSpPr>
          <p:cNvPr id="581" name="TextBox 580"/>
          <p:cNvSpPr txBox="1"/>
          <p:nvPr/>
        </p:nvSpPr>
        <p:spPr>
          <a:xfrm>
            <a:off x="10268201" y="2959148"/>
            <a:ext cx="11030854" cy="515520"/>
          </a:xfrm>
          <a:prstGeom prst="rect">
            <a:avLst/>
          </a:prstGeom>
          <a:noFill/>
        </p:spPr>
        <p:txBody>
          <a:bodyPr wrap="square" lIns="83814" tIns="41907" rIns="83814" bIns="41907" rtlCol="0">
            <a:spAutoFit/>
          </a:bodyPr>
          <a:lstStyle/>
          <a:p>
            <a:pPr algn="r"/>
            <a:r>
              <a:rPr lang="en-US" sz="2800" dirty="0" smtClean="0">
                <a:latin typeface="Arial"/>
                <a:cs typeface="Arial"/>
              </a:rPr>
              <a:t>Presented at AGU 2019 Fall Meeting on 12 December 2019 </a:t>
            </a:r>
            <a:endParaRPr lang="en-US" sz="2800" baseline="30000" dirty="0">
              <a:latin typeface="Arial"/>
              <a:cs typeface="Arial"/>
            </a:endParaRPr>
          </a:p>
        </p:txBody>
      </p:sp>
      <p:sp>
        <p:nvSpPr>
          <p:cNvPr id="584" name="TextBox 583"/>
          <p:cNvSpPr txBox="1"/>
          <p:nvPr/>
        </p:nvSpPr>
        <p:spPr>
          <a:xfrm>
            <a:off x="6230226" y="2959148"/>
            <a:ext cx="5692948" cy="515520"/>
          </a:xfrm>
          <a:prstGeom prst="rect">
            <a:avLst/>
          </a:prstGeom>
          <a:noFill/>
        </p:spPr>
        <p:txBody>
          <a:bodyPr wrap="square" lIns="83814" tIns="41907" rIns="83814" bIns="41907" rtlCol="0">
            <a:spAutoFit/>
          </a:bodyPr>
          <a:lstStyle/>
          <a:p>
            <a:r>
              <a:rPr lang="en-US" sz="2800" b="1" dirty="0" smtClean="0">
                <a:solidFill>
                  <a:srgbClr val="FF0000"/>
                </a:solidFill>
                <a:latin typeface="Arial"/>
                <a:cs typeface="Arial"/>
              </a:rPr>
              <a:t>*</a:t>
            </a:r>
            <a:r>
              <a:rPr lang="en-US" sz="2800" dirty="0" smtClean="0">
                <a:latin typeface="Arial"/>
                <a:cs typeface="Arial"/>
              </a:rPr>
              <a:t>E-mail: </a:t>
            </a:r>
            <a:r>
              <a:rPr lang="en-US" sz="2800" dirty="0" smtClean="0">
                <a:solidFill>
                  <a:srgbClr val="FF0000"/>
                </a:solidFill>
                <a:latin typeface="Arial"/>
                <a:cs typeface="Arial"/>
              </a:rPr>
              <a:t>kbiernat@albany.edu</a:t>
            </a:r>
            <a:endParaRPr lang="en-US" sz="2800" dirty="0">
              <a:solidFill>
                <a:srgbClr val="FF0000"/>
              </a:solidFill>
              <a:latin typeface="Arial"/>
              <a:cs typeface="Arial"/>
            </a:endParaRPr>
          </a:p>
        </p:txBody>
      </p:sp>
      <p:sp>
        <p:nvSpPr>
          <p:cNvPr id="3" name="Rectangle 2"/>
          <p:cNvSpPr/>
          <p:nvPr/>
        </p:nvSpPr>
        <p:spPr>
          <a:xfrm>
            <a:off x="196401" y="3550719"/>
            <a:ext cx="14262016" cy="5931866"/>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Rectangle 602"/>
          <p:cNvSpPr/>
          <p:nvPr/>
        </p:nvSpPr>
        <p:spPr>
          <a:xfrm>
            <a:off x="200139" y="9659809"/>
            <a:ext cx="14258277" cy="11104372"/>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4" name="TextBox 893"/>
          <p:cNvSpPr txBox="1"/>
          <p:nvPr/>
        </p:nvSpPr>
        <p:spPr>
          <a:xfrm>
            <a:off x="14628441" y="22044935"/>
            <a:ext cx="129014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6</a:t>
            </a:r>
            <a:r>
              <a:rPr lang="en-US" sz="3600" b="1" dirty="0" smtClean="0">
                <a:solidFill>
                  <a:srgbClr val="FFFFFF"/>
                </a:solidFill>
                <a:latin typeface="Arial"/>
                <a:cs typeface="Arial"/>
              </a:rPr>
              <a:t>) Discussion</a:t>
            </a:r>
            <a:endParaRPr lang="en-US" sz="3600" b="1" dirty="0">
              <a:solidFill>
                <a:srgbClr val="FFFFFF"/>
              </a:solidFill>
              <a:latin typeface="Arial"/>
              <a:cs typeface="Arial"/>
            </a:endParaRPr>
          </a:p>
        </p:txBody>
      </p:sp>
      <p:sp>
        <p:nvSpPr>
          <p:cNvPr id="895" name="Rectangle 894"/>
          <p:cNvSpPr/>
          <p:nvPr/>
        </p:nvSpPr>
        <p:spPr>
          <a:xfrm>
            <a:off x="14628441" y="22053869"/>
            <a:ext cx="12904912" cy="1076180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TextBox 301"/>
          <p:cNvSpPr txBox="1"/>
          <p:nvPr/>
        </p:nvSpPr>
        <p:spPr>
          <a:xfrm>
            <a:off x="294732" y="28851172"/>
            <a:ext cx="6436493" cy="1938992"/>
          </a:xfrm>
          <a:prstGeom prst="rect">
            <a:avLst/>
          </a:prstGeom>
          <a:noFill/>
        </p:spPr>
        <p:txBody>
          <a:bodyPr wrap="square" rtlCol="0">
            <a:spAutoFit/>
          </a:bodyPr>
          <a:lstStyle/>
          <a:p>
            <a:r>
              <a:rPr lang="en-US" sz="2000" b="1" dirty="0">
                <a:latin typeface="Arial"/>
                <a:cs typeface="Arial"/>
              </a:rPr>
              <a:t>Figure </a:t>
            </a:r>
            <a:r>
              <a:rPr lang="en-US" sz="2000" b="1" dirty="0">
                <a:latin typeface="Arial"/>
                <a:cs typeface="Arial"/>
              </a:rPr>
              <a:t>1</a:t>
            </a:r>
            <a:r>
              <a:rPr lang="en-US" sz="2000" dirty="0">
                <a:latin typeface="Arial"/>
                <a:cs typeface="Arial"/>
              </a:rPr>
              <a:t>. Tracks of </a:t>
            </a:r>
            <a:r>
              <a:rPr lang="en-US" sz="2000" dirty="0" smtClean="0">
                <a:latin typeface="Arial"/>
                <a:cs typeface="Arial"/>
              </a:rPr>
              <a:t>AC1 (red) </a:t>
            </a:r>
            <a:r>
              <a:rPr lang="en-US" sz="2000" dirty="0">
                <a:latin typeface="Arial"/>
                <a:cs typeface="Arial"/>
              </a:rPr>
              <a:t>and </a:t>
            </a:r>
            <a:r>
              <a:rPr lang="en-US" sz="2000" dirty="0" smtClean="0">
                <a:latin typeface="Arial"/>
                <a:cs typeface="Arial"/>
              </a:rPr>
              <a:t>AC2 </a:t>
            </a:r>
            <a:r>
              <a:rPr lang="en-US" sz="2000" dirty="0">
                <a:latin typeface="Arial"/>
                <a:cs typeface="Arial"/>
              </a:rPr>
              <a:t>(</a:t>
            </a:r>
            <a:r>
              <a:rPr lang="en-US" sz="2000" dirty="0" smtClean="0">
                <a:latin typeface="Arial"/>
                <a:cs typeface="Arial"/>
              </a:rPr>
              <a:t>yellow). Also</a:t>
            </a:r>
            <a:r>
              <a:rPr lang="en-US" sz="2000" dirty="0">
                <a:latin typeface="Arial"/>
                <a:cs typeface="Arial"/>
              </a:rPr>
              <a:t>, </a:t>
            </a:r>
            <a:r>
              <a:rPr lang="en-US" sz="2000" dirty="0" smtClean="0">
                <a:latin typeface="Arial"/>
                <a:cs typeface="Arial"/>
              </a:rPr>
              <a:t>1</a:t>
            </a:r>
            <a:r>
              <a:rPr lang="en-US" sz="2000" dirty="0">
                <a:latin typeface="Arial"/>
                <a:cs typeface="Arial"/>
              </a:rPr>
              <a:t>–7 June 2018 time-mean 850-hPa temperature </a:t>
            </a:r>
            <a:r>
              <a:rPr lang="en-US" sz="2000" dirty="0" smtClean="0">
                <a:latin typeface="Arial"/>
                <a:cs typeface="Arial"/>
              </a:rPr>
              <a:t>     (</a:t>
            </a:r>
            <a:r>
              <a:rPr lang="en-US" sz="2000" dirty="0">
                <a:latin typeface="Arial"/>
                <a:cs typeface="Arial"/>
              </a:rPr>
              <a:t>°C, gray) and standardized temperature anomalies </a:t>
            </a:r>
            <a:r>
              <a:rPr lang="en-US" sz="2000" dirty="0" smtClean="0">
                <a:latin typeface="Arial"/>
                <a:cs typeface="Arial"/>
              </a:rPr>
              <a:t>  (</a:t>
            </a:r>
            <a:r>
              <a:rPr lang="en-US" sz="2000" dirty="0" err="1">
                <a:latin typeface="Arial"/>
                <a:cs typeface="Arial"/>
              </a:rPr>
              <a:t>σ</a:t>
            </a:r>
            <a:r>
              <a:rPr lang="en-US" sz="2000" dirty="0">
                <a:latin typeface="Arial"/>
                <a:cs typeface="Arial"/>
              </a:rPr>
              <a:t>, shaded). </a:t>
            </a:r>
            <a:r>
              <a:rPr lang="en-US" sz="2000" dirty="0" smtClean="0">
                <a:latin typeface="Arial"/>
                <a:cs typeface="Arial"/>
              </a:rPr>
              <a:t>0000 </a:t>
            </a:r>
            <a:r>
              <a:rPr lang="en-US" sz="2000" dirty="0">
                <a:latin typeface="Arial"/>
                <a:cs typeface="Arial"/>
              </a:rPr>
              <a:t>UTC positions of cyclones shown by dots, and colored numbers represent dates corresponding to the 0000 UTC positions. </a:t>
            </a:r>
            <a:endParaRPr lang="en-US" sz="2000" dirty="0">
              <a:latin typeface="Arial"/>
              <a:cs typeface="Arial"/>
            </a:endParaRPr>
          </a:p>
        </p:txBody>
      </p:sp>
      <p:sp>
        <p:nvSpPr>
          <p:cNvPr id="458" name="TextBox 457"/>
          <p:cNvSpPr txBox="1"/>
          <p:nvPr/>
        </p:nvSpPr>
        <p:spPr>
          <a:xfrm>
            <a:off x="14751383" y="8210481"/>
            <a:ext cx="12813485" cy="1015663"/>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3</a:t>
            </a:r>
            <a:r>
              <a:rPr lang="en-US" sz="2000" dirty="0" smtClean="0">
                <a:latin typeface="Arial"/>
                <a:cs typeface="Arial"/>
              </a:rPr>
              <a:t>. (a) Intensity RMSE (hPa, solid) and spread (hPa, dashed) for AC1 (blue) in forecasts valid at 0000 UTC 4 June and for AC2 (red) in forecasts valid at 1200 UTC 7 June. (b) As in (a) but for position (km</a:t>
            </a:r>
            <a:r>
              <a:rPr lang="en-US" sz="2000" dirty="0">
                <a:latin typeface="Arial"/>
                <a:cs typeface="Arial"/>
              </a:rPr>
              <a:t>). </a:t>
            </a:r>
            <a:r>
              <a:rPr lang="en-US" sz="2000" dirty="0" smtClean="0">
                <a:latin typeface="Arial"/>
                <a:cs typeface="Arial"/>
              </a:rPr>
              <a:t>Forecasts </a:t>
            </a:r>
            <a:r>
              <a:rPr lang="en-US" sz="2000" dirty="0">
                <a:latin typeface="Arial"/>
                <a:cs typeface="Arial"/>
              </a:rPr>
              <a:t>of </a:t>
            </a:r>
            <a:r>
              <a:rPr lang="en-US" sz="2000" dirty="0" smtClean="0">
                <a:latin typeface="Arial"/>
                <a:cs typeface="Arial"/>
              </a:rPr>
              <a:t>0</a:t>
            </a:r>
            <a:r>
              <a:rPr lang="en-US" sz="2000" dirty="0">
                <a:latin typeface="Arial"/>
                <a:cs typeface="Arial"/>
              </a:rPr>
              <a:t>–168 h </a:t>
            </a:r>
            <a:r>
              <a:rPr lang="en-US" sz="2000" dirty="0" smtClean="0">
                <a:latin typeface="Arial"/>
                <a:cs typeface="Arial"/>
              </a:rPr>
              <a:t>lead time </a:t>
            </a:r>
            <a:r>
              <a:rPr lang="en-US" sz="2000" dirty="0">
                <a:latin typeface="Arial"/>
                <a:cs typeface="Arial"/>
              </a:rPr>
              <a:t>(every 12 h) </a:t>
            </a:r>
            <a:r>
              <a:rPr lang="en-US" sz="2000" dirty="0" smtClean="0">
                <a:latin typeface="Arial"/>
                <a:cs typeface="Arial"/>
              </a:rPr>
              <a:t>were considered.</a:t>
            </a:r>
            <a:endParaRPr lang="en-US" sz="2000" baseline="-25000" dirty="0">
              <a:latin typeface="Arial"/>
              <a:cs typeface="Arial"/>
            </a:endParaRPr>
          </a:p>
        </p:txBody>
      </p:sp>
      <p:pic>
        <p:nvPicPr>
          <p:cNvPr id="347" name="Picture 346" descr="Screen Shot 2018-09-10 at 12.38.5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6279" y="16320944"/>
            <a:ext cx="3563470" cy="1307831"/>
          </a:xfrm>
          <a:prstGeom prst="rect">
            <a:avLst/>
          </a:prstGeom>
        </p:spPr>
      </p:pic>
      <p:grpSp>
        <p:nvGrpSpPr>
          <p:cNvPr id="349" name="Group 348"/>
          <p:cNvGrpSpPr/>
          <p:nvPr/>
        </p:nvGrpSpPr>
        <p:grpSpPr>
          <a:xfrm>
            <a:off x="317517" y="21914286"/>
            <a:ext cx="6413709" cy="5921457"/>
            <a:chOff x="7479659" y="16692144"/>
            <a:chExt cx="6413709" cy="5921457"/>
          </a:xfrm>
        </p:grpSpPr>
        <p:grpSp>
          <p:nvGrpSpPr>
            <p:cNvPr id="350" name="Group 349"/>
            <p:cNvGrpSpPr/>
            <p:nvPr/>
          </p:nvGrpSpPr>
          <p:grpSpPr>
            <a:xfrm>
              <a:off x="7482996" y="16692144"/>
              <a:ext cx="6410372" cy="5883111"/>
              <a:chOff x="7455010" y="16106193"/>
              <a:chExt cx="6410372" cy="5883111"/>
            </a:xfrm>
          </p:grpSpPr>
          <p:pic>
            <p:nvPicPr>
              <p:cNvPr id="356" name="Picture 355" descr="cylone_tracks_and_850T_mean_1-7_Jun_2018.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5010" y="16106193"/>
                <a:ext cx="6410372" cy="5883111"/>
              </a:xfrm>
              <a:prstGeom prst="rect">
                <a:avLst/>
              </a:prstGeom>
              <a:ln w="9525">
                <a:solidFill>
                  <a:schemeClr val="tx1"/>
                </a:solidFill>
              </a:ln>
            </p:spPr>
          </p:pic>
          <p:sp>
            <p:nvSpPr>
              <p:cNvPr id="358" name="TextBox 357"/>
              <p:cNvSpPr txBox="1"/>
              <p:nvPr/>
            </p:nvSpPr>
            <p:spPr>
              <a:xfrm>
                <a:off x="9072253" y="1826760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3</a:t>
                </a:r>
                <a:endParaRPr lang="en-US" sz="3600" b="1" dirty="0">
                  <a:ln w="15875">
                    <a:solidFill>
                      <a:schemeClr val="tx1"/>
                    </a:solidFill>
                  </a:ln>
                  <a:solidFill>
                    <a:srgbClr val="FFFF00"/>
                  </a:solidFill>
                  <a:effectLst/>
                  <a:latin typeface="Arial"/>
                  <a:cs typeface="Arial"/>
                </a:endParaRPr>
              </a:p>
            </p:txBody>
          </p:sp>
          <p:cxnSp>
            <p:nvCxnSpPr>
              <p:cNvPr id="359" name="Straight Arrow Connector 358"/>
              <p:cNvCxnSpPr/>
              <p:nvPr/>
            </p:nvCxnSpPr>
            <p:spPr>
              <a:xfrm flipH="1" flipV="1">
                <a:off x="11435572" y="20993720"/>
                <a:ext cx="148581" cy="18049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0" name="TextBox 359"/>
              <p:cNvSpPr txBox="1"/>
              <p:nvPr/>
            </p:nvSpPr>
            <p:spPr>
              <a:xfrm>
                <a:off x="11522363" y="20934378"/>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2</a:t>
                </a:r>
                <a:endParaRPr lang="en-US" sz="3600" b="1" dirty="0">
                  <a:ln w="15875">
                    <a:solidFill>
                      <a:schemeClr val="tx1"/>
                    </a:solidFill>
                  </a:ln>
                  <a:solidFill>
                    <a:srgbClr val="BF0003"/>
                  </a:solidFill>
                  <a:effectLst/>
                  <a:latin typeface="Arial"/>
                  <a:cs typeface="Arial"/>
                </a:endParaRPr>
              </a:p>
            </p:txBody>
          </p:sp>
          <p:cxnSp>
            <p:nvCxnSpPr>
              <p:cNvPr id="361" name="Straight Arrow Connector 360"/>
              <p:cNvCxnSpPr/>
              <p:nvPr/>
            </p:nvCxnSpPr>
            <p:spPr>
              <a:xfrm flipH="1">
                <a:off x="11818847" y="19801064"/>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12002547" y="1946355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3</a:t>
                </a:r>
                <a:endParaRPr lang="en-US" sz="3600" b="1" dirty="0">
                  <a:ln w="15875">
                    <a:solidFill>
                      <a:schemeClr val="tx1"/>
                    </a:solidFill>
                  </a:ln>
                  <a:solidFill>
                    <a:srgbClr val="BF0003"/>
                  </a:solidFill>
                  <a:effectLst/>
                  <a:latin typeface="Arial"/>
                  <a:cs typeface="Arial"/>
                </a:endParaRPr>
              </a:p>
            </p:txBody>
          </p:sp>
          <p:cxnSp>
            <p:nvCxnSpPr>
              <p:cNvPr id="367" name="Straight Arrow Connector 366"/>
              <p:cNvCxnSpPr/>
              <p:nvPr/>
            </p:nvCxnSpPr>
            <p:spPr>
              <a:xfrm flipH="1">
                <a:off x="11490056" y="19315329"/>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8" name="TextBox 367"/>
              <p:cNvSpPr txBox="1"/>
              <p:nvPr/>
            </p:nvSpPr>
            <p:spPr>
              <a:xfrm>
                <a:off x="11710986" y="18960119"/>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4</a:t>
                </a:r>
                <a:endParaRPr lang="en-US" sz="3600" b="1" dirty="0">
                  <a:ln w="15875">
                    <a:solidFill>
                      <a:schemeClr val="tx1"/>
                    </a:solidFill>
                  </a:ln>
                  <a:solidFill>
                    <a:srgbClr val="BF0003"/>
                  </a:solidFill>
                  <a:effectLst/>
                  <a:latin typeface="Arial"/>
                  <a:cs typeface="Arial"/>
                </a:endParaRPr>
              </a:p>
            </p:txBody>
          </p:sp>
          <p:cxnSp>
            <p:nvCxnSpPr>
              <p:cNvPr id="369" name="Straight Arrow Connector 368"/>
              <p:cNvCxnSpPr/>
              <p:nvPr/>
            </p:nvCxnSpPr>
            <p:spPr>
              <a:xfrm flipH="1">
                <a:off x="11155371" y="18968491"/>
                <a:ext cx="272630" cy="7781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70" name="TextBox 369"/>
              <p:cNvSpPr txBox="1"/>
              <p:nvPr/>
            </p:nvSpPr>
            <p:spPr>
              <a:xfrm>
                <a:off x="11377493" y="18621332"/>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5</a:t>
                </a:r>
                <a:endParaRPr lang="en-US" sz="3600" b="1" dirty="0">
                  <a:ln w="15875">
                    <a:solidFill>
                      <a:schemeClr val="tx1"/>
                    </a:solidFill>
                  </a:ln>
                  <a:solidFill>
                    <a:srgbClr val="BF0003"/>
                  </a:solidFill>
                  <a:effectLst/>
                  <a:latin typeface="Arial"/>
                  <a:cs typeface="Arial"/>
                </a:endParaRPr>
              </a:p>
            </p:txBody>
          </p:sp>
          <p:cxnSp>
            <p:nvCxnSpPr>
              <p:cNvPr id="375" name="Straight Arrow Connector 374"/>
              <p:cNvCxnSpPr/>
              <p:nvPr/>
            </p:nvCxnSpPr>
            <p:spPr>
              <a:xfrm>
                <a:off x="10542523" y="18913181"/>
                <a:ext cx="125478" cy="19130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87" name="TextBox 386"/>
              <p:cNvSpPr txBox="1"/>
              <p:nvPr/>
            </p:nvSpPr>
            <p:spPr>
              <a:xfrm>
                <a:off x="10257970" y="1838151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6</a:t>
                </a:r>
                <a:endParaRPr lang="en-US" sz="3600" b="1" dirty="0">
                  <a:ln w="15875">
                    <a:solidFill>
                      <a:schemeClr val="tx1"/>
                    </a:solidFill>
                  </a:ln>
                  <a:solidFill>
                    <a:srgbClr val="BF0003"/>
                  </a:solidFill>
                  <a:effectLst/>
                  <a:latin typeface="Arial"/>
                  <a:cs typeface="Arial"/>
                </a:endParaRPr>
              </a:p>
            </p:txBody>
          </p:sp>
          <p:cxnSp>
            <p:nvCxnSpPr>
              <p:cNvPr id="388" name="Straight Arrow Connector 387"/>
              <p:cNvCxnSpPr/>
              <p:nvPr/>
            </p:nvCxnSpPr>
            <p:spPr>
              <a:xfrm flipV="1">
                <a:off x="9432712" y="18424735"/>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389" name="Straight Arrow Connector 388"/>
              <p:cNvCxnSpPr/>
              <p:nvPr/>
            </p:nvCxnSpPr>
            <p:spPr>
              <a:xfrm flipV="1">
                <a:off x="9904905" y="19441456"/>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91" name="TextBox 390"/>
              <p:cNvSpPr txBox="1"/>
              <p:nvPr/>
            </p:nvSpPr>
            <p:spPr>
              <a:xfrm>
                <a:off x="9544711" y="1927185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4</a:t>
                </a:r>
                <a:endParaRPr lang="en-US" sz="3200" b="1" dirty="0">
                  <a:ln w="15875">
                    <a:solidFill>
                      <a:schemeClr val="tx1"/>
                    </a:solidFill>
                  </a:ln>
                  <a:solidFill>
                    <a:srgbClr val="FFFF00"/>
                  </a:solidFill>
                  <a:effectLst/>
                  <a:latin typeface="Arial"/>
                  <a:cs typeface="Arial"/>
                </a:endParaRPr>
              </a:p>
            </p:txBody>
          </p:sp>
          <p:cxnSp>
            <p:nvCxnSpPr>
              <p:cNvPr id="421" name="Straight Arrow Connector 420"/>
              <p:cNvCxnSpPr/>
              <p:nvPr/>
            </p:nvCxnSpPr>
            <p:spPr>
              <a:xfrm flipV="1">
                <a:off x="10608407" y="19910340"/>
                <a:ext cx="16576" cy="27737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22" name="TextBox 421"/>
              <p:cNvSpPr txBox="1"/>
              <p:nvPr/>
            </p:nvSpPr>
            <p:spPr>
              <a:xfrm>
                <a:off x="10364269" y="2006243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5</a:t>
                </a:r>
                <a:endParaRPr lang="en-US" sz="3600" b="1" dirty="0">
                  <a:ln w="15875">
                    <a:solidFill>
                      <a:schemeClr val="tx1"/>
                    </a:solidFill>
                  </a:ln>
                  <a:solidFill>
                    <a:srgbClr val="FFFF00"/>
                  </a:solidFill>
                  <a:effectLst/>
                  <a:latin typeface="Arial"/>
                  <a:cs typeface="Arial"/>
                </a:endParaRPr>
              </a:p>
            </p:txBody>
          </p:sp>
          <p:cxnSp>
            <p:nvCxnSpPr>
              <p:cNvPr id="460" name="Straight Arrow Connector 459"/>
              <p:cNvCxnSpPr/>
              <p:nvPr/>
            </p:nvCxnSpPr>
            <p:spPr>
              <a:xfrm flipH="1" flipV="1">
                <a:off x="11076317" y="19653810"/>
                <a:ext cx="31324" cy="29268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61" name="TextBox 460"/>
              <p:cNvSpPr txBox="1"/>
              <p:nvPr/>
            </p:nvSpPr>
            <p:spPr>
              <a:xfrm>
                <a:off x="10908926" y="1981433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6</a:t>
                </a:r>
                <a:endParaRPr lang="en-US" sz="3600" b="1" dirty="0">
                  <a:ln w="15875">
                    <a:solidFill>
                      <a:schemeClr val="tx1"/>
                    </a:solidFill>
                  </a:ln>
                  <a:solidFill>
                    <a:srgbClr val="FFFF00"/>
                  </a:solidFill>
                  <a:effectLst/>
                  <a:latin typeface="Arial"/>
                  <a:cs typeface="Arial"/>
                </a:endParaRPr>
              </a:p>
            </p:txBody>
          </p:sp>
          <p:cxnSp>
            <p:nvCxnSpPr>
              <p:cNvPr id="472" name="Straight Arrow Connector 471"/>
              <p:cNvCxnSpPr/>
              <p:nvPr/>
            </p:nvCxnSpPr>
            <p:spPr>
              <a:xfrm flipH="1">
                <a:off x="11197408" y="18534588"/>
                <a:ext cx="255180" cy="18556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0" name="TextBox 479"/>
              <p:cNvSpPr txBox="1"/>
              <p:nvPr/>
            </p:nvSpPr>
            <p:spPr>
              <a:xfrm>
                <a:off x="11355596" y="18175802"/>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7</a:t>
                </a:r>
                <a:endParaRPr lang="en-US" sz="3600" b="1" dirty="0">
                  <a:ln w="15875">
                    <a:solidFill>
                      <a:schemeClr val="tx1"/>
                    </a:solidFill>
                  </a:ln>
                  <a:solidFill>
                    <a:srgbClr val="FFFF00"/>
                  </a:solidFill>
                  <a:effectLst/>
                  <a:latin typeface="Arial"/>
                  <a:cs typeface="Arial"/>
                </a:endParaRPr>
              </a:p>
            </p:txBody>
          </p:sp>
          <p:cxnSp>
            <p:nvCxnSpPr>
              <p:cNvPr id="481" name="Straight Arrow Connector 480"/>
              <p:cNvCxnSpPr/>
              <p:nvPr/>
            </p:nvCxnSpPr>
            <p:spPr>
              <a:xfrm>
                <a:off x="10764722" y="18386396"/>
                <a:ext cx="74411" cy="28782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2" name="TextBox 481"/>
              <p:cNvSpPr txBox="1"/>
              <p:nvPr/>
            </p:nvSpPr>
            <p:spPr>
              <a:xfrm>
                <a:off x="10521409" y="1783611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8</a:t>
                </a:r>
                <a:endParaRPr lang="en-US" sz="3600" b="1" dirty="0">
                  <a:ln w="15875">
                    <a:solidFill>
                      <a:schemeClr val="tx1"/>
                    </a:solidFill>
                  </a:ln>
                  <a:solidFill>
                    <a:srgbClr val="FFFF00"/>
                  </a:solidFill>
                  <a:effectLst/>
                  <a:latin typeface="Arial"/>
                  <a:cs typeface="Arial"/>
                </a:endParaRPr>
              </a:p>
            </p:txBody>
          </p:sp>
          <p:cxnSp>
            <p:nvCxnSpPr>
              <p:cNvPr id="483" name="Straight Arrow Connector 482"/>
              <p:cNvCxnSpPr/>
              <p:nvPr/>
            </p:nvCxnSpPr>
            <p:spPr>
              <a:xfrm flipH="1">
                <a:off x="11270386" y="17941962"/>
                <a:ext cx="283376" cy="3563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4" name="TextBox 483"/>
              <p:cNvSpPr txBox="1"/>
              <p:nvPr/>
            </p:nvSpPr>
            <p:spPr>
              <a:xfrm>
                <a:off x="11509970" y="17574510"/>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9</a:t>
                </a:r>
                <a:endParaRPr lang="en-US" sz="3200" b="1" dirty="0">
                  <a:ln w="15875">
                    <a:solidFill>
                      <a:schemeClr val="tx1"/>
                    </a:solidFill>
                  </a:ln>
                  <a:solidFill>
                    <a:srgbClr val="FFFF00"/>
                  </a:solidFill>
                  <a:effectLst/>
                  <a:latin typeface="Arial"/>
                  <a:cs typeface="Arial"/>
                </a:endParaRPr>
              </a:p>
            </p:txBody>
          </p:sp>
          <p:cxnSp>
            <p:nvCxnSpPr>
              <p:cNvPr id="485" name="Straight Arrow Connector 484"/>
              <p:cNvCxnSpPr/>
              <p:nvPr/>
            </p:nvCxnSpPr>
            <p:spPr>
              <a:xfrm flipH="1">
                <a:off x="11456596" y="16537696"/>
                <a:ext cx="175219" cy="170168"/>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6" name="TextBox 485"/>
              <p:cNvSpPr txBox="1"/>
              <p:nvPr/>
            </p:nvSpPr>
            <p:spPr>
              <a:xfrm>
                <a:off x="11541662" y="16183401"/>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10</a:t>
                </a:r>
                <a:endParaRPr lang="en-US" sz="3600" b="1" dirty="0">
                  <a:ln w="15875">
                    <a:solidFill>
                      <a:schemeClr val="tx1"/>
                    </a:solidFill>
                  </a:ln>
                  <a:solidFill>
                    <a:srgbClr val="FFFF00"/>
                  </a:solidFill>
                  <a:effectLst/>
                  <a:latin typeface="Arial"/>
                  <a:cs typeface="Arial"/>
                </a:endParaRPr>
              </a:p>
            </p:txBody>
          </p:sp>
          <p:cxnSp>
            <p:nvCxnSpPr>
              <p:cNvPr id="487" name="Straight Arrow Connector 486"/>
              <p:cNvCxnSpPr/>
              <p:nvPr/>
            </p:nvCxnSpPr>
            <p:spPr>
              <a:xfrm>
                <a:off x="10899915" y="16589446"/>
                <a:ext cx="264189" cy="1114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0" name="TextBox 489"/>
              <p:cNvSpPr txBox="1"/>
              <p:nvPr/>
            </p:nvSpPr>
            <p:spPr>
              <a:xfrm>
                <a:off x="10369070" y="16306240"/>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11</a:t>
                </a:r>
                <a:endParaRPr lang="en-US" sz="3600" b="1" dirty="0">
                  <a:ln w="15875">
                    <a:solidFill>
                      <a:schemeClr val="tx1"/>
                    </a:solidFill>
                  </a:ln>
                  <a:solidFill>
                    <a:srgbClr val="FFFF00"/>
                  </a:solidFill>
                  <a:effectLst/>
                  <a:latin typeface="Arial"/>
                  <a:cs typeface="Arial"/>
                </a:endParaRPr>
              </a:p>
            </p:txBody>
          </p:sp>
          <p:cxnSp>
            <p:nvCxnSpPr>
              <p:cNvPr id="492" name="Straight Arrow Connector 491"/>
              <p:cNvCxnSpPr/>
              <p:nvPr/>
            </p:nvCxnSpPr>
            <p:spPr>
              <a:xfrm flipV="1">
                <a:off x="10982098" y="16962788"/>
                <a:ext cx="220021" cy="17724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4" name="TextBox 493"/>
              <p:cNvSpPr txBox="1"/>
              <p:nvPr/>
            </p:nvSpPr>
            <p:spPr>
              <a:xfrm>
                <a:off x="10440719" y="17001267"/>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12</a:t>
                </a:r>
                <a:endParaRPr lang="en-US" sz="3600" b="1" dirty="0">
                  <a:ln w="15875">
                    <a:solidFill>
                      <a:schemeClr val="tx1"/>
                    </a:solidFill>
                  </a:ln>
                  <a:solidFill>
                    <a:srgbClr val="FFFF00"/>
                  </a:solidFill>
                  <a:effectLst/>
                  <a:latin typeface="Arial"/>
                  <a:cs typeface="Arial"/>
                </a:endParaRPr>
              </a:p>
            </p:txBody>
          </p:sp>
          <p:cxnSp>
            <p:nvCxnSpPr>
              <p:cNvPr id="497" name="Straight Arrow Connector 496"/>
              <p:cNvCxnSpPr/>
              <p:nvPr/>
            </p:nvCxnSpPr>
            <p:spPr>
              <a:xfrm flipH="1" flipV="1">
                <a:off x="11425726" y="17038616"/>
                <a:ext cx="265102" cy="12408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8" name="TextBox 497"/>
              <p:cNvSpPr txBox="1"/>
              <p:nvPr/>
            </p:nvSpPr>
            <p:spPr>
              <a:xfrm>
                <a:off x="11663760" y="16942402"/>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13</a:t>
                </a:r>
                <a:endParaRPr lang="en-US" sz="3600" b="1" dirty="0">
                  <a:ln w="15875">
                    <a:solidFill>
                      <a:schemeClr val="tx1"/>
                    </a:solidFill>
                  </a:ln>
                  <a:solidFill>
                    <a:srgbClr val="FFFF00"/>
                  </a:solidFill>
                  <a:effectLst/>
                  <a:latin typeface="Arial"/>
                  <a:cs typeface="Arial"/>
                </a:endParaRPr>
              </a:p>
            </p:txBody>
          </p:sp>
          <p:sp>
            <p:nvSpPr>
              <p:cNvPr id="499" name="5-Point Star 498"/>
              <p:cNvSpPr>
                <a:spLocks noChangeAspect="1"/>
              </p:cNvSpPr>
              <p:nvPr/>
            </p:nvSpPr>
            <p:spPr>
              <a:xfrm rot="10800000" flipV="1">
                <a:off x="9432712" y="17809371"/>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5-Point Star 516"/>
              <p:cNvSpPr>
                <a:spLocks noChangeAspect="1"/>
              </p:cNvSpPr>
              <p:nvPr/>
            </p:nvSpPr>
            <p:spPr>
              <a:xfrm rot="10800000" flipV="1">
                <a:off x="10825312" y="20820629"/>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Multiply 517"/>
              <p:cNvSpPr>
                <a:spLocks noChangeAspect="1"/>
              </p:cNvSpPr>
              <p:nvPr/>
            </p:nvSpPr>
            <p:spPr>
              <a:xfrm>
                <a:off x="10640093" y="1912825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Multiply 518"/>
              <p:cNvSpPr>
                <a:spLocks noChangeAspect="1"/>
              </p:cNvSpPr>
              <p:nvPr/>
            </p:nvSpPr>
            <p:spPr>
              <a:xfrm>
                <a:off x="11511230" y="1662433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1" name="Rectangle 350"/>
            <p:cNvSpPr/>
            <p:nvPr/>
          </p:nvSpPr>
          <p:spPr>
            <a:xfrm>
              <a:off x="7479659" y="22011576"/>
              <a:ext cx="822168" cy="566928"/>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a:spLocks noChangeAspect="1"/>
            </p:cNvSpPr>
            <p:nvPr/>
          </p:nvSpPr>
          <p:spPr>
            <a:xfrm>
              <a:off x="7544418" y="22368717"/>
              <a:ext cx="146304" cy="146304"/>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TextBox 352"/>
            <p:cNvSpPr txBox="1"/>
            <p:nvPr/>
          </p:nvSpPr>
          <p:spPr>
            <a:xfrm>
              <a:off x="7654053" y="21983699"/>
              <a:ext cx="834758"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sp>
          <p:nvSpPr>
            <p:cNvPr id="354" name="Oval 353"/>
            <p:cNvSpPr>
              <a:spLocks noChangeAspect="1"/>
            </p:cNvSpPr>
            <p:nvPr/>
          </p:nvSpPr>
          <p:spPr>
            <a:xfrm>
              <a:off x="7544418" y="22104125"/>
              <a:ext cx="146304" cy="146304"/>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TextBox 354"/>
            <p:cNvSpPr txBox="1"/>
            <p:nvPr/>
          </p:nvSpPr>
          <p:spPr>
            <a:xfrm>
              <a:off x="7654053" y="22244269"/>
              <a:ext cx="834758"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grpSp>
      <p:sp>
        <p:nvSpPr>
          <p:cNvPr id="534" name="TextBox 533"/>
          <p:cNvSpPr txBox="1"/>
          <p:nvPr/>
        </p:nvSpPr>
        <p:spPr>
          <a:xfrm>
            <a:off x="7934326" y="30166304"/>
            <a:ext cx="6611109"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2</a:t>
            </a:r>
            <a:r>
              <a:rPr lang="en-US" sz="2000" dirty="0" smtClean="0">
                <a:latin typeface="Arial"/>
                <a:cs typeface="Arial"/>
              </a:rPr>
              <a:t>. Hourly minimum SLP time series of AC1 and </a:t>
            </a:r>
            <a:r>
              <a:rPr lang="en-US" sz="2000" dirty="0" smtClean="0">
                <a:latin typeface="Arial"/>
                <a:cs typeface="Arial"/>
              </a:rPr>
              <a:t>AC2 from ERA5.</a:t>
            </a:r>
            <a:endParaRPr lang="en-US" sz="2000" dirty="0" smtClean="0">
              <a:latin typeface="Arial"/>
              <a:cs typeface="Arial"/>
            </a:endParaRPr>
          </a:p>
        </p:txBody>
      </p:sp>
      <p:grpSp>
        <p:nvGrpSpPr>
          <p:cNvPr id="12" name="Group 11"/>
          <p:cNvGrpSpPr/>
          <p:nvPr/>
        </p:nvGrpSpPr>
        <p:grpSpPr>
          <a:xfrm>
            <a:off x="2337944" y="28332256"/>
            <a:ext cx="2944649" cy="400110"/>
            <a:chOff x="2337944" y="29633295"/>
            <a:chExt cx="2944649" cy="400110"/>
          </a:xfrm>
        </p:grpSpPr>
        <p:sp>
          <p:nvSpPr>
            <p:cNvPr id="535" name="TextBox 534"/>
            <p:cNvSpPr txBox="1"/>
            <p:nvPr/>
          </p:nvSpPr>
          <p:spPr>
            <a:xfrm>
              <a:off x="2679600" y="29633295"/>
              <a:ext cx="1404188" cy="400110"/>
            </a:xfrm>
            <a:prstGeom prst="rect">
              <a:avLst/>
            </a:prstGeom>
            <a:noFill/>
          </p:spPr>
          <p:txBody>
            <a:bodyPr wrap="square" rtlCol="0">
              <a:spAutoFit/>
            </a:bodyPr>
            <a:lstStyle/>
            <a:p>
              <a:r>
                <a:rPr lang="en-US" sz="2000" b="1" dirty="0" smtClean="0">
                  <a:latin typeface="Arial"/>
                  <a:cs typeface="Arial"/>
                </a:rPr>
                <a:t>Genesis</a:t>
              </a:r>
              <a:endParaRPr lang="en-US" sz="2000" b="1" dirty="0">
                <a:latin typeface="Arial"/>
                <a:cs typeface="Arial"/>
              </a:endParaRPr>
            </a:p>
          </p:txBody>
        </p:sp>
        <p:sp>
          <p:nvSpPr>
            <p:cNvPr id="536" name="TextBox 535"/>
            <p:cNvSpPr txBox="1"/>
            <p:nvPr/>
          </p:nvSpPr>
          <p:spPr>
            <a:xfrm>
              <a:off x="4371342" y="29633295"/>
              <a:ext cx="911251" cy="400110"/>
            </a:xfrm>
            <a:prstGeom prst="rect">
              <a:avLst/>
            </a:prstGeom>
            <a:noFill/>
          </p:spPr>
          <p:txBody>
            <a:bodyPr wrap="square" rtlCol="0">
              <a:spAutoFit/>
            </a:bodyPr>
            <a:lstStyle/>
            <a:p>
              <a:r>
                <a:rPr lang="en-US" sz="2000" b="1" dirty="0" err="1" smtClean="0">
                  <a:latin typeface="Arial"/>
                  <a:cs typeface="Arial"/>
                </a:rPr>
                <a:t>Lysis</a:t>
              </a:r>
              <a:endParaRPr lang="en-US" sz="2000" b="1" dirty="0">
                <a:latin typeface="Arial"/>
                <a:cs typeface="Arial"/>
              </a:endParaRPr>
            </a:p>
          </p:txBody>
        </p:sp>
        <p:sp>
          <p:nvSpPr>
            <p:cNvPr id="537" name="Multiply 536"/>
            <p:cNvSpPr>
              <a:spLocks noChangeAspect="1"/>
            </p:cNvSpPr>
            <p:nvPr/>
          </p:nvSpPr>
          <p:spPr>
            <a:xfrm>
              <a:off x="4072151" y="29694954"/>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5-Point Star 537"/>
            <p:cNvSpPr>
              <a:spLocks noChangeAspect="1"/>
            </p:cNvSpPr>
            <p:nvPr/>
          </p:nvSpPr>
          <p:spPr>
            <a:xfrm rot="10800000" flipV="1">
              <a:off x="2337944" y="29655320"/>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39" name="Straight Connector 538"/>
          <p:cNvCxnSpPr/>
          <p:nvPr/>
        </p:nvCxnSpPr>
        <p:spPr>
          <a:xfrm>
            <a:off x="8547329" y="29095111"/>
            <a:ext cx="799428" cy="0"/>
          </a:xfrm>
          <a:prstGeom prst="line">
            <a:avLst/>
          </a:prstGeom>
          <a:ln w="63500">
            <a:solidFill>
              <a:srgbClr val="C00002"/>
            </a:solidFill>
          </a:ln>
          <a:effectLst/>
        </p:spPr>
        <p:style>
          <a:lnRef idx="2">
            <a:schemeClr val="accent1"/>
          </a:lnRef>
          <a:fillRef idx="0">
            <a:schemeClr val="accent1"/>
          </a:fillRef>
          <a:effectRef idx="1">
            <a:schemeClr val="accent1"/>
          </a:effectRef>
          <a:fontRef idx="minor">
            <a:schemeClr val="tx1"/>
          </a:fontRef>
        </p:style>
      </p:cxnSp>
      <p:sp>
        <p:nvSpPr>
          <p:cNvPr id="541" name="TextBox 540"/>
          <p:cNvSpPr txBox="1"/>
          <p:nvPr/>
        </p:nvSpPr>
        <p:spPr>
          <a:xfrm>
            <a:off x="9495926" y="28917420"/>
            <a:ext cx="838577"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cxnSp>
        <p:nvCxnSpPr>
          <p:cNvPr id="542" name="Straight Connector 541"/>
          <p:cNvCxnSpPr/>
          <p:nvPr/>
        </p:nvCxnSpPr>
        <p:spPr>
          <a:xfrm>
            <a:off x="11616817" y="29082318"/>
            <a:ext cx="799428"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3" name="TextBox 542"/>
          <p:cNvSpPr txBox="1"/>
          <p:nvPr/>
        </p:nvSpPr>
        <p:spPr>
          <a:xfrm>
            <a:off x="12501463" y="28906323"/>
            <a:ext cx="827142"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sp>
        <p:nvSpPr>
          <p:cNvPr id="544" name="TextBox 543"/>
          <p:cNvSpPr txBox="1"/>
          <p:nvPr/>
        </p:nvSpPr>
        <p:spPr>
          <a:xfrm>
            <a:off x="8709014" y="29320275"/>
            <a:ext cx="1997555" cy="646331"/>
          </a:xfrm>
          <a:prstGeom prst="rect">
            <a:avLst/>
          </a:prstGeom>
          <a:noFill/>
        </p:spPr>
        <p:txBody>
          <a:bodyPr wrap="square" rtlCol="0">
            <a:spAutoFit/>
          </a:bodyPr>
          <a:lstStyle/>
          <a:p>
            <a:r>
              <a:rPr lang="en-US" sz="1800" b="1" dirty="0" smtClean="0">
                <a:latin typeface="Arial"/>
                <a:cs typeface="Arial"/>
              </a:rPr>
              <a:t>Peak intensity </a:t>
            </a:r>
            <a:endParaRPr lang="en-US" sz="1800" b="1" dirty="0" smtClean="0">
              <a:latin typeface="Arial"/>
              <a:cs typeface="Arial"/>
            </a:endParaRPr>
          </a:p>
          <a:p>
            <a:r>
              <a:rPr lang="en-US" sz="1800" b="1" dirty="0" smtClean="0">
                <a:latin typeface="Arial"/>
                <a:cs typeface="Arial"/>
              </a:rPr>
              <a:t>of AC1: 968 hPa</a:t>
            </a:r>
            <a:endParaRPr lang="en-US" sz="1800" b="1" dirty="0">
              <a:latin typeface="Arial"/>
              <a:cs typeface="Arial"/>
            </a:endParaRPr>
          </a:p>
        </p:txBody>
      </p:sp>
      <p:sp>
        <p:nvSpPr>
          <p:cNvPr id="545" name="5-Point Star 544"/>
          <p:cNvSpPr>
            <a:spLocks noChangeAspect="1"/>
          </p:cNvSpPr>
          <p:nvPr/>
        </p:nvSpPr>
        <p:spPr>
          <a:xfrm rot="10800000" flipV="1">
            <a:off x="8222671" y="29477983"/>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5-Point Star 546"/>
          <p:cNvSpPr>
            <a:spLocks noChangeAspect="1"/>
          </p:cNvSpPr>
          <p:nvPr/>
        </p:nvSpPr>
        <p:spPr>
          <a:xfrm rot="10800000" flipV="1">
            <a:off x="11260841" y="29477983"/>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TextBox 547"/>
          <p:cNvSpPr txBox="1"/>
          <p:nvPr/>
        </p:nvSpPr>
        <p:spPr>
          <a:xfrm>
            <a:off x="11679515" y="29320275"/>
            <a:ext cx="1997555" cy="646331"/>
          </a:xfrm>
          <a:prstGeom prst="rect">
            <a:avLst/>
          </a:prstGeom>
          <a:noFill/>
        </p:spPr>
        <p:txBody>
          <a:bodyPr wrap="square" rtlCol="0">
            <a:spAutoFit/>
          </a:bodyPr>
          <a:lstStyle/>
          <a:p>
            <a:r>
              <a:rPr lang="en-US" sz="1800" b="1" dirty="0" smtClean="0">
                <a:latin typeface="Arial"/>
                <a:cs typeface="Arial"/>
              </a:rPr>
              <a:t>Peak intensity </a:t>
            </a:r>
            <a:endParaRPr lang="en-US" sz="1800" b="1" dirty="0" smtClean="0">
              <a:latin typeface="Arial"/>
              <a:cs typeface="Arial"/>
            </a:endParaRPr>
          </a:p>
          <a:p>
            <a:r>
              <a:rPr lang="en-US" sz="1800" b="1" dirty="0" smtClean="0">
                <a:latin typeface="Arial"/>
                <a:cs typeface="Arial"/>
              </a:rPr>
              <a:t>of AC2: 962 hPa</a:t>
            </a:r>
            <a:endParaRPr lang="en-US" sz="1800" b="1" dirty="0">
              <a:latin typeface="Arial"/>
              <a:cs typeface="Arial"/>
            </a:endParaRPr>
          </a:p>
        </p:txBody>
      </p:sp>
      <p:sp>
        <p:nvSpPr>
          <p:cNvPr id="549" name="TextBox 548"/>
          <p:cNvSpPr txBox="1"/>
          <p:nvPr/>
        </p:nvSpPr>
        <p:spPr>
          <a:xfrm>
            <a:off x="7934326" y="28415096"/>
            <a:ext cx="6240738" cy="369332"/>
          </a:xfrm>
          <a:prstGeom prst="rect">
            <a:avLst/>
          </a:prstGeom>
          <a:noFill/>
        </p:spPr>
        <p:txBody>
          <a:bodyPr wrap="square" rtlCol="0">
            <a:spAutoFit/>
          </a:bodyPr>
          <a:lstStyle/>
          <a:p>
            <a:pPr algn="ctr"/>
            <a:r>
              <a:rPr lang="en-US" sz="1800" b="1" dirty="0">
                <a:latin typeface="Arial"/>
                <a:cs typeface="Arial"/>
              </a:rPr>
              <a:t>Day in </a:t>
            </a:r>
            <a:r>
              <a:rPr lang="en-US" sz="1800" b="1" dirty="0" smtClean="0">
                <a:latin typeface="Arial"/>
                <a:cs typeface="Arial"/>
              </a:rPr>
              <a:t>June 2018 </a:t>
            </a:r>
            <a:r>
              <a:rPr lang="en-US" sz="1800" b="1" dirty="0">
                <a:latin typeface="Arial"/>
                <a:cs typeface="Arial"/>
              </a:rPr>
              <a:t>labeled at 0000 UTC</a:t>
            </a:r>
          </a:p>
        </p:txBody>
      </p:sp>
      <p:grpSp>
        <p:nvGrpSpPr>
          <p:cNvPr id="14" name="Group 13"/>
          <p:cNvGrpSpPr/>
          <p:nvPr/>
        </p:nvGrpSpPr>
        <p:grpSpPr>
          <a:xfrm>
            <a:off x="7197262" y="21695819"/>
            <a:ext cx="7183582" cy="6736185"/>
            <a:chOff x="7079672" y="23545293"/>
            <a:chExt cx="7183582" cy="6736185"/>
          </a:xfrm>
        </p:grpSpPr>
        <p:sp>
          <p:nvSpPr>
            <p:cNvPr id="2" name="TextBox 1"/>
            <p:cNvSpPr txBox="1"/>
            <p:nvPr/>
          </p:nvSpPr>
          <p:spPr>
            <a:xfrm>
              <a:off x="9736354" y="24440968"/>
              <a:ext cx="184666" cy="1415772"/>
            </a:xfrm>
            <a:prstGeom prst="rect">
              <a:avLst/>
            </a:prstGeom>
            <a:noFill/>
          </p:spPr>
          <p:txBody>
            <a:bodyPr wrap="none" rtlCol="0">
              <a:spAutoFit/>
            </a:bodyPr>
            <a:lstStyle/>
            <a:p>
              <a:endParaRPr lang="en-US" dirty="0"/>
            </a:p>
          </p:txBody>
        </p:sp>
        <p:sp>
          <p:nvSpPr>
            <p:cNvPr id="8" name="TextBox 7"/>
            <p:cNvSpPr txBox="1"/>
            <p:nvPr/>
          </p:nvSpPr>
          <p:spPr>
            <a:xfrm>
              <a:off x="8748608" y="24920756"/>
              <a:ext cx="184666" cy="1415772"/>
            </a:xfrm>
            <a:prstGeom prst="rect">
              <a:avLst/>
            </a:prstGeom>
            <a:noFill/>
          </p:spPr>
          <p:txBody>
            <a:bodyPr wrap="none" rtlCol="0">
              <a:spAutoFit/>
            </a:bodyPr>
            <a:lstStyle/>
            <a:p>
              <a:endParaRPr lang="en-US" dirty="0"/>
            </a:p>
          </p:txBody>
        </p:sp>
        <p:pic>
          <p:nvPicPr>
            <p:cNvPr id="10" name="Picture 9" descr="June_2018_ACs_slp_trace_square_noLabel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22138" y="23545293"/>
              <a:ext cx="6541116" cy="6541116"/>
            </a:xfrm>
            <a:prstGeom prst="rect">
              <a:avLst/>
            </a:prstGeom>
          </p:spPr>
        </p:pic>
        <p:sp>
          <p:nvSpPr>
            <p:cNvPr id="550" name="TextBox 549"/>
            <p:cNvSpPr txBox="1"/>
            <p:nvPr/>
          </p:nvSpPr>
          <p:spPr>
            <a:xfrm>
              <a:off x="7722138" y="30004479"/>
              <a:ext cx="444693" cy="276999"/>
            </a:xfrm>
            <a:prstGeom prst="rect">
              <a:avLst/>
            </a:prstGeom>
            <a:noFill/>
          </p:spPr>
          <p:txBody>
            <a:bodyPr wrap="square" lIns="0" tIns="0" rIns="0" bIns="0" rtlCol="0">
              <a:spAutoFit/>
            </a:bodyPr>
            <a:lstStyle/>
            <a:p>
              <a:pPr algn="ctr"/>
              <a:r>
                <a:rPr lang="en-US" sz="1800" dirty="0">
                  <a:latin typeface="Arial"/>
                  <a:cs typeface="Arial"/>
                </a:rPr>
                <a:t>1</a:t>
              </a:r>
              <a:endParaRPr lang="en-US" sz="1800" dirty="0">
                <a:latin typeface="Arial"/>
                <a:cs typeface="Arial"/>
              </a:endParaRPr>
            </a:p>
          </p:txBody>
        </p:sp>
        <p:sp>
          <p:nvSpPr>
            <p:cNvPr id="551" name="TextBox 550"/>
            <p:cNvSpPr txBox="1"/>
            <p:nvPr/>
          </p:nvSpPr>
          <p:spPr>
            <a:xfrm>
              <a:off x="821058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2</a:t>
              </a:r>
              <a:endParaRPr lang="en-US" sz="1800" dirty="0">
                <a:latin typeface="Arial"/>
                <a:cs typeface="Arial"/>
              </a:endParaRPr>
            </a:p>
          </p:txBody>
        </p:sp>
        <p:sp>
          <p:nvSpPr>
            <p:cNvPr id="552" name="TextBox 551"/>
            <p:cNvSpPr txBox="1"/>
            <p:nvPr/>
          </p:nvSpPr>
          <p:spPr>
            <a:xfrm>
              <a:off x="8691740" y="30004479"/>
              <a:ext cx="444693" cy="276999"/>
            </a:xfrm>
            <a:prstGeom prst="rect">
              <a:avLst/>
            </a:prstGeom>
            <a:noFill/>
          </p:spPr>
          <p:txBody>
            <a:bodyPr wrap="square" lIns="0" tIns="0" rIns="0" bIns="0" rtlCol="0">
              <a:spAutoFit/>
            </a:bodyPr>
            <a:lstStyle/>
            <a:p>
              <a:pPr algn="ctr"/>
              <a:r>
                <a:rPr lang="en-US" sz="1800" dirty="0">
                  <a:latin typeface="Arial"/>
                  <a:cs typeface="Arial"/>
                </a:rPr>
                <a:t>3</a:t>
              </a:r>
              <a:endParaRPr lang="en-US" sz="1800" dirty="0">
                <a:latin typeface="Arial"/>
                <a:cs typeface="Arial"/>
              </a:endParaRPr>
            </a:p>
          </p:txBody>
        </p:sp>
        <p:sp>
          <p:nvSpPr>
            <p:cNvPr id="553" name="TextBox 552"/>
            <p:cNvSpPr txBox="1"/>
            <p:nvPr/>
          </p:nvSpPr>
          <p:spPr>
            <a:xfrm>
              <a:off x="9176216"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4</a:t>
              </a:r>
              <a:endParaRPr lang="en-US" sz="1800" dirty="0">
                <a:latin typeface="Arial"/>
                <a:cs typeface="Arial"/>
              </a:endParaRPr>
            </a:p>
          </p:txBody>
        </p:sp>
        <p:sp>
          <p:nvSpPr>
            <p:cNvPr id="554" name="TextBox 553"/>
            <p:cNvSpPr txBox="1"/>
            <p:nvPr/>
          </p:nvSpPr>
          <p:spPr>
            <a:xfrm>
              <a:off x="9657371" y="30004479"/>
              <a:ext cx="444693" cy="276999"/>
            </a:xfrm>
            <a:prstGeom prst="rect">
              <a:avLst/>
            </a:prstGeom>
            <a:noFill/>
          </p:spPr>
          <p:txBody>
            <a:bodyPr wrap="square" lIns="0" tIns="0" rIns="0" bIns="0" rtlCol="0">
              <a:spAutoFit/>
            </a:bodyPr>
            <a:lstStyle/>
            <a:p>
              <a:pPr algn="ctr"/>
              <a:r>
                <a:rPr lang="en-US" sz="1800" dirty="0">
                  <a:latin typeface="Arial"/>
                  <a:cs typeface="Arial"/>
                </a:rPr>
                <a:t>5</a:t>
              </a:r>
              <a:endParaRPr lang="en-US" sz="1800" dirty="0">
                <a:latin typeface="Arial"/>
                <a:cs typeface="Arial"/>
              </a:endParaRPr>
            </a:p>
          </p:txBody>
        </p:sp>
        <p:sp>
          <p:nvSpPr>
            <p:cNvPr id="555" name="TextBox 554"/>
            <p:cNvSpPr txBox="1"/>
            <p:nvPr/>
          </p:nvSpPr>
          <p:spPr>
            <a:xfrm>
              <a:off x="1013244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6</a:t>
              </a:r>
              <a:endParaRPr lang="en-US" sz="1800" dirty="0">
                <a:latin typeface="Arial"/>
                <a:cs typeface="Arial"/>
              </a:endParaRPr>
            </a:p>
          </p:txBody>
        </p:sp>
        <p:sp>
          <p:nvSpPr>
            <p:cNvPr id="556" name="TextBox 555"/>
            <p:cNvSpPr txBox="1"/>
            <p:nvPr/>
          </p:nvSpPr>
          <p:spPr>
            <a:xfrm>
              <a:off x="10619060" y="30004479"/>
              <a:ext cx="444693" cy="276999"/>
            </a:xfrm>
            <a:prstGeom prst="rect">
              <a:avLst/>
            </a:prstGeom>
            <a:noFill/>
          </p:spPr>
          <p:txBody>
            <a:bodyPr wrap="square" lIns="0" tIns="0" rIns="0" bIns="0" rtlCol="0">
              <a:spAutoFit/>
            </a:bodyPr>
            <a:lstStyle/>
            <a:p>
              <a:pPr algn="ctr"/>
              <a:r>
                <a:rPr lang="en-US" sz="1800" dirty="0">
                  <a:latin typeface="Arial"/>
                  <a:cs typeface="Arial"/>
                </a:rPr>
                <a:t>7</a:t>
              </a:r>
              <a:endParaRPr lang="en-US" sz="1800" dirty="0">
                <a:latin typeface="Arial"/>
                <a:cs typeface="Arial"/>
              </a:endParaRPr>
            </a:p>
          </p:txBody>
        </p:sp>
        <p:sp>
          <p:nvSpPr>
            <p:cNvPr id="557" name="TextBox 556"/>
            <p:cNvSpPr txBox="1"/>
            <p:nvPr/>
          </p:nvSpPr>
          <p:spPr>
            <a:xfrm>
              <a:off x="1109849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8</a:t>
              </a:r>
              <a:endParaRPr lang="en-US" sz="1800" dirty="0">
                <a:latin typeface="Arial"/>
                <a:cs typeface="Arial"/>
              </a:endParaRPr>
            </a:p>
          </p:txBody>
        </p:sp>
        <p:sp>
          <p:nvSpPr>
            <p:cNvPr id="558" name="TextBox 557"/>
            <p:cNvSpPr txBox="1"/>
            <p:nvPr/>
          </p:nvSpPr>
          <p:spPr>
            <a:xfrm>
              <a:off x="11585731"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9</a:t>
              </a:r>
              <a:endParaRPr lang="en-US" sz="1800" dirty="0">
                <a:latin typeface="Arial"/>
                <a:cs typeface="Arial"/>
              </a:endParaRPr>
            </a:p>
          </p:txBody>
        </p:sp>
        <p:sp>
          <p:nvSpPr>
            <p:cNvPr id="559" name="TextBox 558"/>
            <p:cNvSpPr txBox="1"/>
            <p:nvPr/>
          </p:nvSpPr>
          <p:spPr>
            <a:xfrm>
              <a:off x="12068924"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10</a:t>
              </a:r>
              <a:endParaRPr lang="en-US" sz="1800" dirty="0">
                <a:latin typeface="Arial"/>
                <a:cs typeface="Arial"/>
              </a:endParaRPr>
            </a:p>
          </p:txBody>
        </p:sp>
        <p:sp>
          <p:nvSpPr>
            <p:cNvPr id="560" name="TextBox 559"/>
            <p:cNvSpPr txBox="1"/>
            <p:nvPr/>
          </p:nvSpPr>
          <p:spPr>
            <a:xfrm>
              <a:off x="12543381"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11</a:t>
              </a:r>
              <a:endParaRPr lang="en-US" sz="1800" dirty="0">
                <a:latin typeface="Arial"/>
                <a:cs typeface="Arial"/>
              </a:endParaRPr>
            </a:p>
          </p:txBody>
        </p:sp>
        <p:sp>
          <p:nvSpPr>
            <p:cNvPr id="561" name="TextBox 560"/>
            <p:cNvSpPr txBox="1"/>
            <p:nvPr/>
          </p:nvSpPr>
          <p:spPr>
            <a:xfrm>
              <a:off x="1302391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12</a:t>
              </a:r>
              <a:endParaRPr lang="en-US" sz="1800" dirty="0">
                <a:latin typeface="Arial"/>
                <a:cs typeface="Arial"/>
              </a:endParaRPr>
            </a:p>
          </p:txBody>
        </p:sp>
        <p:sp>
          <p:nvSpPr>
            <p:cNvPr id="562" name="TextBox 561"/>
            <p:cNvSpPr txBox="1"/>
            <p:nvPr/>
          </p:nvSpPr>
          <p:spPr>
            <a:xfrm>
              <a:off x="13508435"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13</a:t>
              </a:r>
              <a:endParaRPr lang="en-US" sz="1800" dirty="0">
                <a:latin typeface="Arial"/>
                <a:cs typeface="Arial"/>
              </a:endParaRPr>
            </a:p>
          </p:txBody>
        </p:sp>
        <p:sp>
          <p:nvSpPr>
            <p:cNvPr id="563" name="TextBox 562"/>
            <p:cNvSpPr txBox="1"/>
            <p:nvPr/>
          </p:nvSpPr>
          <p:spPr>
            <a:xfrm>
              <a:off x="7079672" y="29725047"/>
              <a:ext cx="673491" cy="276999"/>
            </a:xfrm>
            <a:prstGeom prst="rect">
              <a:avLst/>
            </a:prstGeom>
            <a:noFill/>
          </p:spPr>
          <p:txBody>
            <a:bodyPr wrap="square" lIns="0" tIns="0" rIns="0" bIns="0" rtlCol="0">
              <a:spAutoFit/>
            </a:bodyPr>
            <a:lstStyle/>
            <a:p>
              <a:pPr algn="r"/>
              <a:r>
                <a:rPr lang="en-US" sz="1800" dirty="0" smtClean="0">
                  <a:latin typeface="Arial"/>
                  <a:cs typeface="Arial"/>
                </a:rPr>
                <a:t>960</a:t>
              </a:r>
              <a:endParaRPr lang="en-US" sz="1800" dirty="0">
                <a:latin typeface="Arial"/>
                <a:cs typeface="Arial"/>
              </a:endParaRPr>
            </a:p>
          </p:txBody>
        </p:sp>
        <p:sp>
          <p:nvSpPr>
            <p:cNvPr id="564" name="TextBox 563"/>
            <p:cNvSpPr txBox="1"/>
            <p:nvPr/>
          </p:nvSpPr>
          <p:spPr>
            <a:xfrm>
              <a:off x="7079672" y="28613342"/>
              <a:ext cx="673491" cy="276999"/>
            </a:xfrm>
            <a:prstGeom prst="rect">
              <a:avLst/>
            </a:prstGeom>
            <a:noFill/>
          </p:spPr>
          <p:txBody>
            <a:bodyPr wrap="square" lIns="0" tIns="0" rIns="0" bIns="0" rtlCol="0">
              <a:spAutoFit/>
            </a:bodyPr>
            <a:lstStyle/>
            <a:p>
              <a:pPr algn="r"/>
              <a:r>
                <a:rPr lang="en-US" sz="1800" dirty="0" smtClean="0">
                  <a:latin typeface="Arial"/>
                  <a:cs typeface="Arial"/>
                </a:rPr>
                <a:t>970</a:t>
              </a:r>
              <a:endParaRPr lang="en-US" sz="1800" dirty="0">
                <a:latin typeface="Arial"/>
                <a:cs typeface="Arial"/>
              </a:endParaRPr>
            </a:p>
          </p:txBody>
        </p:sp>
        <p:sp>
          <p:nvSpPr>
            <p:cNvPr id="565" name="TextBox 564"/>
            <p:cNvSpPr txBox="1"/>
            <p:nvPr/>
          </p:nvSpPr>
          <p:spPr>
            <a:xfrm>
              <a:off x="7079672" y="27506561"/>
              <a:ext cx="673491" cy="276999"/>
            </a:xfrm>
            <a:prstGeom prst="rect">
              <a:avLst/>
            </a:prstGeom>
            <a:noFill/>
          </p:spPr>
          <p:txBody>
            <a:bodyPr wrap="square" lIns="0" tIns="0" rIns="0" bIns="0" rtlCol="0">
              <a:spAutoFit/>
            </a:bodyPr>
            <a:lstStyle/>
            <a:p>
              <a:pPr algn="r"/>
              <a:r>
                <a:rPr lang="en-US" sz="1800" dirty="0" smtClean="0">
                  <a:latin typeface="Arial"/>
                  <a:cs typeface="Arial"/>
                </a:rPr>
                <a:t>980</a:t>
              </a:r>
              <a:endParaRPr lang="en-US" sz="1800" dirty="0">
                <a:latin typeface="Arial"/>
                <a:cs typeface="Arial"/>
              </a:endParaRPr>
            </a:p>
          </p:txBody>
        </p:sp>
        <p:sp>
          <p:nvSpPr>
            <p:cNvPr id="566" name="TextBox 565"/>
            <p:cNvSpPr txBox="1"/>
            <p:nvPr/>
          </p:nvSpPr>
          <p:spPr>
            <a:xfrm>
              <a:off x="7079672" y="26401424"/>
              <a:ext cx="673491" cy="276999"/>
            </a:xfrm>
            <a:prstGeom prst="rect">
              <a:avLst/>
            </a:prstGeom>
            <a:noFill/>
          </p:spPr>
          <p:txBody>
            <a:bodyPr wrap="square" lIns="0" tIns="0" rIns="0" bIns="0" rtlCol="0">
              <a:spAutoFit/>
            </a:bodyPr>
            <a:lstStyle/>
            <a:p>
              <a:pPr algn="r"/>
              <a:r>
                <a:rPr lang="en-US" sz="1800" dirty="0" smtClean="0">
                  <a:latin typeface="Arial"/>
                  <a:cs typeface="Arial"/>
                </a:rPr>
                <a:t>990</a:t>
              </a:r>
              <a:endParaRPr lang="en-US" sz="1800" dirty="0">
                <a:latin typeface="Arial"/>
                <a:cs typeface="Arial"/>
              </a:endParaRPr>
            </a:p>
          </p:txBody>
        </p:sp>
        <p:sp>
          <p:nvSpPr>
            <p:cNvPr id="567" name="TextBox 566"/>
            <p:cNvSpPr txBox="1"/>
            <p:nvPr/>
          </p:nvSpPr>
          <p:spPr>
            <a:xfrm>
              <a:off x="7079672" y="25298294"/>
              <a:ext cx="673491" cy="276999"/>
            </a:xfrm>
            <a:prstGeom prst="rect">
              <a:avLst/>
            </a:prstGeom>
            <a:noFill/>
          </p:spPr>
          <p:txBody>
            <a:bodyPr wrap="square" lIns="0" tIns="0" rIns="0" bIns="0" rtlCol="0">
              <a:spAutoFit/>
            </a:bodyPr>
            <a:lstStyle/>
            <a:p>
              <a:pPr algn="r"/>
              <a:r>
                <a:rPr lang="en-US" sz="1800" dirty="0" smtClean="0">
                  <a:latin typeface="Arial"/>
                  <a:cs typeface="Arial"/>
                </a:rPr>
                <a:t>100</a:t>
              </a:r>
              <a:r>
                <a:rPr lang="en-US" sz="1800" dirty="0" smtClean="0">
                  <a:latin typeface="Arial"/>
                  <a:cs typeface="Arial"/>
                </a:rPr>
                <a:t>0</a:t>
              </a:r>
              <a:endParaRPr lang="en-US" sz="1800" dirty="0">
                <a:latin typeface="Arial"/>
                <a:cs typeface="Arial"/>
              </a:endParaRPr>
            </a:p>
          </p:txBody>
        </p:sp>
        <p:sp>
          <p:nvSpPr>
            <p:cNvPr id="568" name="TextBox 567"/>
            <p:cNvSpPr txBox="1"/>
            <p:nvPr/>
          </p:nvSpPr>
          <p:spPr>
            <a:xfrm>
              <a:off x="7079672" y="24195276"/>
              <a:ext cx="673491" cy="276999"/>
            </a:xfrm>
            <a:prstGeom prst="rect">
              <a:avLst/>
            </a:prstGeom>
            <a:noFill/>
          </p:spPr>
          <p:txBody>
            <a:bodyPr wrap="square" lIns="0" tIns="0" rIns="0" bIns="0" rtlCol="0">
              <a:spAutoFit/>
            </a:bodyPr>
            <a:lstStyle/>
            <a:p>
              <a:pPr algn="r"/>
              <a:r>
                <a:rPr lang="en-US" sz="1800" dirty="0" smtClean="0">
                  <a:latin typeface="Arial"/>
                  <a:cs typeface="Arial"/>
                </a:rPr>
                <a:t>101</a:t>
              </a:r>
              <a:r>
                <a:rPr lang="en-US" sz="1800" dirty="0" smtClean="0">
                  <a:latin typeface="Arial"/>
                  <a:cs typeface="Arial"/>
                </a:rPr>
                <a:t>0</a:t>
              </a:r>
              <a:endParaRPr lang="en-US" sz="1800" dirty="0">
                <a:latin typeface="Arial"/>
                <a:cs typeface="Arial"/>
              </a:endParaRPr>
            </a:p>
          </p:txBody>
        </p:sp>
      </p:grpSp>
      <p:sp>
        <p:nvSpPr>
          <p:cNvPr id="569" name="TextBox 568"/>
          <p:cNvSpPr txBox="1"/>
          <p:nvPr/>
        </p:nvSpPr>
        <p:spPr>
          <a:xfrm rot="16200000">
            <a:off x="4037418" y="24745668"/>
            <a:ext cx="6280185" cy="369339"/>
          </a:xfrm>
          <a:prstGeom prst="rect">
            <a:avLst/>
          </a:prstGeom>
          <a:noFill/>
        </p:spPr>
        <p:txBody>
          <a:bodyPr wrap="square" rtlCol="0">
            <a:spAutoFit/>
          </a:bodyPr>
          <a:lstStyle/>
          <a:p>
            <a:pPr algn="ctr"/>
            <a:r>
              <a:rPr lang="en-US" sz="1800" b="1" dirty="0" smtClean="0">
                <a:latin typeface="Arial"/>
                <a:cs typeface="Arial"/>
              </a:rPr>
              <a:t>SLP (hPa) </a:t>
            </a:r>
            <a:endParaRPr lang="en-US" sz="1800" b="1" dirty="0">
              <a:latin typeface="Arial"/>
              <a:cs typeface="Arial"/>
            </a:endParaRPr>
          </a:p>
        </p:txBody>
      </p:sp>
      <p:sp>
        <p:nvSpPr>
          <p:cNvPr id="571" name="TextBox 570"/>
          <p:cNvSpPr txBox="1"/>
          <p:nvPr/>
        </p:nvSpPr>
        <p:spPr>
          <a:xfrm>
            <a:off x="14624946" y="9427163"/>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4</a:t>
            </a:r>
            <a:r>
              <a:rPr lang="en-US" sz="3600" b="1" dirty="0" smtClean="0">
                <a:solidFill>
                  <a:srgbClr val="FFFFFF"/>
                </a:solidFill>
                <a:latin typeface="Arial"/>
                <a:cs typeface="Arial"/>
              </a:rPr>
              <a:t>) </a:t>
            </a:r>
            <a:r>
              <a:rPr lang="en-US" sz="3600" b="1" dirty="0" smtClean="0">
                <a:solidFill>
                  <a:srgbClr val="FFFFFF"/>
                </a:solidFill>
                <a:latin typeface="Arial"/>
                <a:cs typeface="Arial"/>
              </a:rPr>
              <a:t>Overview of Two Forecasts and Metrics</a:t>
            </a:r>
            <a:endParaRPr lang="en-US" sz="3600" b="1" dirty="0">
              <a:solidFill>
                <a:srgbClr val="FFFFFF"/>
              </a:solidFill>
              <a:latin typeface="Arial"/>
              <a:cs typeface="Arial"/>
            </a:endParaRPr>
          </a:p>
        </p:txBody>
      </p:sp>
      <p:sp>
        <p:nvSpPr>
          <p:cNvPr id="572" name="Rectangle 571"/>
          <p:cNvSpPr/>
          <p:nvPr/>
        </p:nvSpPr>
        <p:spPr>
          <a:xfrm>
            <a:off x="14624946" y="9427163"/>
            <a:ext cx="12904910" cy="1244618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14885406" y="16145839"/>
            <a:ext cx="8481486" cy="248887"/>
            <a:chOff x="15840414" y="17405043"/>
            <a:chExt cx="8481486" cy="248887"/>
          </a:xfrm>
        </p:grpSpPr>
        <p:sp>
          <p:nvSpPr>
            <p:cNvPr id="574" name="TextBox 573"/>
            <p:cNvSpPr txBox="1"/>
            <p:nvPr/>
          </p:nvSpPr>
          <p:spPr>
            <a:xfrm>
              <a:off x="22328667" y="17407708"/>
              <a:ext cx="1010547" cy="246221"/>
            </a:xfrm>
            <a:prstGeom prst="rect">
              <a:avLst/>
            </a:prstGeom>
            <a:noFill/>
          </p:spPr>
          <p:txBody>
            <a:bodyPr wrap="square" lIns="0" tIns="0" rIns="0" bIns="0" rtlCol="0">
              <a:spAutoFit/>
            </a:bodyPr>
            <a:lstStyle/>
            <a:p>
              <a:r>
                <a:rPr lang="en-US" sz="1600" dirty="0" smtClean="0">
                  <a:latin typeface="Arial"/>
                  <a:cs typeface="Arial"/>
                </a:rPr>
                <a:t>985–990</a:t>
              </a:r>
              <a:endParaRPr lang="en-US" sz="1600" dirty="0">
                <a:latin typeface="Arial"/>
                <a:cs typeface="Arial"/>
              </a:endParaRPr>
            </a:p>
          </p:txBody>
        </p:sp>
        <p:sp>
          <p:nvSpPr>
            <p:cNvPr id="575" name="TextBox 574"/>
            <p:cNvSpPr txBox="1"/>
            <p:nvPr/>
          </p:nvSpPr>
          <p:spPr>
            <a:xfrm>
              <a:off x="19842805" y="17405043"/>
              <a:ext cx="1037048" cy="246221"/>
            </a:xfrm>
            <a:prstGeom prst="rect">
              <a:avLst/>
            </a:prstGeom>
            <a:noFill/>
          </p:spPr>
          <p:txBody>
            <a:bodyPr wrap="square" lIns="0" tIns="0" rIns="0" bIns="0" rtlCol="0">
              <a:spAutoFit/>
            </a:bodyPr>
            <a:lstStyle/>
            <a:p>
              <a:r>
                <a:rPr lang="en-US" sz="1600" dirty="0" smtClean="0">
                  <a:latin typeface="Arial"/>
                  <a:cs typeface="Arial"/>
                </a:rPr>
                <a:t>975–980</a:t>
              </a:r>
              <a:endParaRPr lang="en-US" sz="1600" dirty="0">
                <a:latin typeface="Arial"/>
                <a:cs typeface="Arial"/>
              </a:endParaRPr>
            </a:p>
          </p:txBody>
        </p:sp>
        <p:sp>
          <p:nvSpPr>
            <p:cNvPr id="576" name="Oval 575"/>
            <p:cNvSpPr>
              <a:spLocks noChangeAspect="1"/>
            </p:cNvSpPr>
            <p:nvPr/>
          </p:nvSpPr>
          <p:spPr>
            <a:xfrm>
              <a:off x="15840414" y="17429193"/>
              <a:ext cx="219456" cy="21945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7" name="Oval 576"/>
            <p:cNvSpPr>
              <a:spLocks noChangeAspect="1"/>
            </p:cNvSpPr>
            <p:nvPr/>
          </p:nvSpPr>
          <p:spPr>
            <a:xfrm>
              <a:off x="16926038" y="17443103"/>
              <a:ext cx="201168" cy="20116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Oval 577"/>
            <p:cNvSpPr>
              <a:spLocks noChangeAspect="1"/>
            </p:cNvSpPr>
            <p:nvPr/>
          </p:nvSpPr>
          <p:spPr>
            <a:xfrm>
              <a:off x="18217250" y="17457299"/>
              <a:ext cx="182880" cy="182880"/>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Oval 578"/>
            <p:cNvSpPr>
              <a:spLocks noChangeAspect="1"/>
            </p:cNvSpPr>
            <p:nvPr/>
          </p:nvSpPr>
          <p:spPr>
            <a:xfrm>
              <a:off x="19591388" y="17463034"/>
              <a:ext cx="164592" cy="164592"/>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a:spLocks noChangeAspect="1"/>
            </p:cNvSpPr>
            <p:nvPr/>
          </p:nvSpPr>
          <p:spPr>
            <a:xfrm>
              <a:off x="20904036" y="17475475"/>
              <a:ext cx="146304" cy="146304"/>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Oval 581"/>
            <p:cNvSpPr>
              <a:spLocks noChangeAspect="1"/>
            </p:cNvSpPr>
            <p:nvPr/>
          </p:nvSpPr>
          <p:spPr>
            <a:xfrm>
              <a:off x="22107773" y="17479050"/>
              <a:ext cx="137160" cy="137160"/>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Oval 582"/>
            <p:cNvSpPr>
              <a:spLocks noChangeAspect="1"/>
            </p:cNvSpPr>
            <p:nvPr/>
          </p:nvSpPr>
          <p:spPr>
            <a:xfrm>
              <a:off x="23379717" y="17476376"/>
              <a:ext cx="128016" cy="12801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TextBox 584"/>
            <p:cNvSpPr txBox="1"/>
            <p:nvPr/>
          </p:nvSpPr>
          <p:spPr>
            <a:xfrm>
              <a:off x="16127738" y="17407709"/>
              <a:ext cx="782214" cy="246221"/>
            </a:xfrm>
            <a:prstGeom prst="rect">
              <a:avLst/>
            </a:prstGeom>
            <a:noFill/>
          </p:spPr>
          <p:txBody>
            <a:bodyPr wrap="square" lIns="0" tIns="0" rIns="0" bIns="0" rtlCol="0">
              <a:spAutoFit/>
            </a:bodyPr>
            <a:lstStyle/>
            <a:p>
              <a:r>
                <a:rPr lang="en-US" sz="1600" dirty="0" smtClean="0">
                  <a:latin typeface="Arial"/>
                  <a:cs typeface="Arial"/>
                </a:rPr>
                <a:t>ERA5</a:t>
              </a:r>
            </a:p>
          </p:txBody>
        </p:sp>
        <p:sp>
          <p:nvSpPr>
            <p:cNvPr id="586" name="TextBox 585"/>
            <p:cNvSpPr txBox="1"/>
            <p:nvPr/>
          </p:nvSpPr>
          <p:spPr>
            <a:xfrm>
              <a:off x="17193877" y="17406854"/>
              <a:ext cx="1015981" cy="246221"/>
            </a:xfrm>
            <a:prstGeom prst="rect">
              <a:avLst/>
            </a:prstGeom>
            <a:noFill/>
          </p:spPr>
          <p:txBody>
            <a:bodyPr wrap="square" lIns="0" tIns="0" rIns="0" bIns="0" rtlCol="0">
              <a:spAutoFit/>
            </a:bodyPr>
            <a:lstStyle/>
            <a:p>
              <a:r>
                <a:rPr lang="en-US" sz="1600" dirty="0" smtClean="0">
                  <a:latin typeface="Arial"/>
                  <a:cs typeface="Arial"/>
                </a:rPr>
                <a:t>965–970</a:t>
              </a:r>
              <a:endParaRPr lang="en-US" sz="1600" dirty="0">
                <a:latin typeface="Arial"/>
                <a:cs typeface="Arial"/>
              </a:endParaRPr>
            </a:p>
          </p:txBody>
        </p:sp>
        <p:sp>
          <p:nvSpPr>
            <p:cNvPr id="587" name="TextBox 586"/>
            <p:cNvSpPr txBox="1"/>
            <p:nvPr/>
          </p:nvSpPr>
          <p:spPr>
            <a:xfrm>
              <a:off x="18464521" y="17406854"/>
              <a:ext cx="1083588" cy="246221"/>
            </a:xfrm>
            <a:prstGeom prst="rect">
              <a:avLst/>
            </a:prstGeom>
            <a:noFill/>
          </p:spPr>
          <p:txBody>
            <a:bodyPr wrap="square" lIns="0" tIns="0" rIns="0" bIns="0" rtlCol="0">
              <a:spAutoFit/>
            </a:bodyPr>
            <a:lstStyle/>
            <a:p>
              <a:r>
                <a:rPr lang="en-US" sz="1600" dirty="0" smtClean="0">
                  <a:latin typeface="Arial"/>
                  <a:cs typeface="Arial"/>
                </a:rPr>
                <a:t>970–975</a:t>
              </a:r>
              <a:endParaRPr lang="en-US" sz="1600" dirty="0">
                <a:latin typeface="Arial"/>
                <a:cs typeface="Arial"/>
              </a:endParaRPr>
            </a:p>
          </p:txBody>
        </p:sp>
        <p:sp>
          <p:nvSpPr>
            <p:cNvPr id="588" name="TextBox 587"/>
            <p:cNvSpPr txBox="1"/>
            <p:nvPr/>
          </p:nvSpPr>
          <p:spPr>
            <a:xfrm>
              <a:off x="21130696" y="17405043"/>
              <a:ext cx="1021255" cy="246221"/>
            </a:xfrm>
            <a:prstGeom prst="rect">
              <a:avLst/>
            </a:prstGeom>
            <a:noFill/>
          </p:spPr>
          <p:txBody>
            <a:bodyPr wrap="square" lIns="0" tIns="0" rIns="0" bIns="0" rtlCol="0">
              <a:spAutoFit/>
            </a:bodyPr>
            <a:lstStyle/>
            <a:p>
              <a:r>
                <a:rPr lang="en-US" sz="1600" dirty="0" smtClean="0">
                  <a:latin typeface="Arial"/>
                  <a:cs typeface="Arial"/>
                </a:rPr>
                <a:t>980–985</a:t>
              </a:r>
              <a:endParaRPr lang="en-US" sz="1600" dirty="0">
                <a:latin typeface="Arial"/>
                <a:cs typeface="Arial"/>
              </a:endParaRPr>
            </a:p>
          </p:txBody>
        </p:sp>
        <p:sp>
          <p:nvSpPr>
            <p:cNvPr id="589" name="TextBox 588"/>
            <p:cNvSpPr txBox="1"/>
            <p:nvPr/>
          </p:nvSpPr>
          <p:spPr>
            <a:xfrm>
              <a:off x="23600903" y="17407709"/>
              <a:ext cx="720997" cy="246221"/>
            </a:xfrm>
            <a:prstGeom prst="rect">
              <a:avLst/>
            </a:prstGeom>
            <a:noFill/>
          </p:spPr>
          <p:txBody>
            <a:bodyPr wrap="square" lIns="0" tIns="0" rIns="0" bIns="0" rtlCol="0">
              <a:spAutoFit/>
            </a:bodyPr>
            <a:lstStyle/>
            <a:p>
              <a:r>
                <a:rPr lang="en-US" sz="1600" dirty="0" smtClean="0">
                  <a:latin typeface="Arial"/>
                  <a:cs typeface="Arial"/>
                </a:rPr>
                <a:t>≥990</a:t>
              </a:r>
              <a:endParaRPr lang="en-US" sz="1600" dirty="0">
                <a:latin typeface="Arial"/>
                <a:cs typeface="Arial"/>
              </a:endParaRPr>
            </a:p>
          </p:txBody>
        </p:sp>
      </p:grpSp>
      <p:pic>
        <p:nvPicPr>
          <p:cNvPr id="19" name="Picture 18" descr="AC1_positions_108.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51383" y="12220894"/>
            <a:ext cx="4193093" cy="3884510"/>
          </a:xfrm>
          <a:prstGeom prst="rect">
            <a:avLst/>
          </a:prstGeom>
          <a:ln w="9525">
            <a:solidFill>
              <a:schemeClr val="tx1"/>
            </a:solidFill>
          </a:ln>
        </p:spPr>
      </p:pic>
      <p:pic>
        <p:nvPicPr>
          <p:cNvPr id="20" name="Picture 19" descr="AC2_positions_120.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043208" y="12217298"/>
            <a:ext cx="4216679" cy="3888106"/>
          </a:xfrm>
          <a:prstGeom prst="rect">
            <a:avLst/>
          </a:prstGeom>
          <a:ln w="9525">
            <a:solidFill>
              <a:schemeClr val="tx1"/>
            </a:solidFill>
          </a:ln>
        </p:spPr>
      </p:pic>
      <p:sp>
        <p:nvSpPr>
          <p:cNvPr id="612" name="TextBox 611"/>
          <p:cNvSpPr txBox="1"/>
          <p:nvPr/>
        </p:nvSpPr>
        <p:spPr>
          <a:xfrm>
            <a:off x="23312801" y="12131163"/>
            <a:ext cx="4177169" cy="4093428"/>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4</a:t>
            </a:r>
            <a:r>
              <a:rPr lang="en-US" sz="2000" dirty="0" smtClean="0">
                <a:latin typeface="Arial"/>
                <a:cs typeface="Arial"/>
              </a:rPr>
              <a:t>. (a) </a:t>
            </a:r>
            <a:r>
              <a:rPr lang="en-US" sz="2000" dirty="0" smtClean="0">
                <a:latin typeface="Arial"/>
                <a:cs typeface="Arial"/>
              </a:rPr>
              <a:t>SLP </a:t>
            </a:r>
            <a:r>
              <a:rPr lang="en-US" sz="2000" dirty="0">
                <a:latin typeface="Arial"/>
                <a:cs typeface="Arial"/>
              </a:rPr>
              <a:t>from ERA5 (hPa, contours</a:t>
            </a:r>
            <a:r>
              <a:rPr lang="en-US" sz="2000" dirty="0" smtClean="0">
                <a:latin typeface="Arial"/>
                <a:cs typeface="Arial"/>
              </a:rPr>
              <a:t>)</a:t>
            </a:r>
            <a:r>
              <a:rPr lang="en-US" sz="2000" dirty="0">
                <a:latin typeface="Arial"/>
                <a:cs typeface="Arial"/>
              </a:rPr>
              <a:t> </a:t>
            </a:r>
            <a:r>
              <a:rPr lang="en-US" sz="2000" dirty="0" smtClean="0">
                <a:latin typeface="Arial"/>
                <a:cs typeface="Arial"/>
              </a:rPr>
              <a:t>and position </a:t>
            </a:r>
            <a:r>
              <a:rPr lang="en-US" sz="2000" dirty="0">
                <a:latin typeface="Arial"/>
                <a:cs typeface="Arial"/>
              </a:rPr>
              <a:t>of minimum SLP of </a:t>
            </a:r>
            <a:r>
              <a:rPr lang="en-US" sz="2000" dirty="0" smtClean="0">
                <a:latin typeface="Arial"/>
                <a:cs typeface="Arial"/>
              </a:rPr>
              <a:t>AC1 in ERA5 (black dot) and ensembles (dots </a:t>
            </a:r>
            <a:r>
              <a:rPr lang="en-US" sz="2000" dirty="0">
                <a:latin typeface="Arial"/>
                <a:cs typeface="Arial"/>
              </a:rPr>
              <a:t>colored by </a:t>
            </a:r>
            <a:r>
              <a:rPr lang="en-US" sz="2000" dirty="0" smtClean="0">
                <a:latin typeface="Arial"/>
                <a:cs typeface="Arial"/>
              </a:rPr>
              <a:t>intensity, hPa) at 0000 UTC 4 June. (b) As in (a), but for AC2 at 1200 UTC 7 June. ERA5 SLP values at black dots are 968 hPa and 962 hPa for AC1 and AC2, respectively. Black circles of radius 750 km surrounding black dots encompass area used to calculate J</a:t>
            </a:r>
            <a:r>
              <a:rPr lang="en-US" sz="2000" baseline="-25000" dirty="0" smtClean="0">
                <a:latin typeface="Arial"/>
                <a:cs typeface="Arial"/>
              </a:rPr>
              <a:t>AC1</a:t>
            </a:r>
            <a:r>
              <a:rPr lang="en-US" sz="2000" dirty="0" smtClean="0">
                <a:latin typeface="Arial"/>
                <a:cs typeface="Arial"/>
              </a:rPr>
              <a:t> and J</a:t>
            </a:r>
            <a:r>
              <a:rPr lang="en-US" sz="2000" baseline="-25000" dirty="0" smtClean="0">
                <a:latin typeface="Arial"/>
                <a:cs typeface="Arial"/>
              </a:rPr>
              <a:t>AC2</a:t>
            </a:r>
            <a:r>
              <a:rPr lang="en-US" sz="2000" dirty="0" smtClean="0">
                <a:latin typeface="Arial"/>
                <a:cs typeface="Arial"/>
              </a:rPr>
              <a:t>.</a:t>
            </a:r>
            <a:endParaRPr lang="en-US" sz="2000" baseline="-25000" dirty="0">
              <a:latin typeface="Arial"/>
              <a:cs typeface="Arial"/>
            </a:endParaRPr>
          </a:p>
        </p:txBody>
      </p:sp>
      <p:sp>
        <p:nvSpPr>
          <p:cNvPr id="613" name="TextBox 612"/>
          <p:cNvSpPr txBox="1"/>
          <p:nvPr/>
        </p:nvSpPr>
        <p:spPr>
          <a:xfrm>
            <a:off x="14624946" y="10130751"/>
            <a:ext cx="12908407" cy="2085180"/>
          </a:xfrm>
          <a:prstGeom prst="rect">
            <a:avLst/>
          </a:prstGeom>
          <a:noFill/>
          <a:ln w="38100">
            <a:noFill/>
          </a:ln>
        </p:spPr>
        <p:txBody>
          <a:bodyPr wrap="square" lIns="83814" tIns="41907" rIns="83814" bIns="41907" rtlCol="0">
            <a:spAutoFit/>
          </a:bodyPr>
          <a:lstStyle/>
          <a:p>
            <a:pPr marL="457200" indent="-457200">
              <a:buFont typeface="Arial"/>
              <a:buChar char="•"/>
            </a:pPr>
            <a:r>
              <a:rPr lang="en-US" sz="2000" b="1" dirty="0">
                <a:latin typeface="Arial"/>
                <a:cs typeface="Arial"/>
              </a:rPr>
              <a:t>AC1: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30 May</a:t>
            </a:r>
            <a:r>
              <a:rPr lang="en-US" sz="2000" dirty="0" smtClean="0">
                <a:latin typeface="Arial"/>
                <a:cs typeface="Arial"/>
              </a:rPr>
              <a:t>, </a:t>
            </a:r>
            <a:r>
              <a:rPr lang="en-US" sz="2000" dirty="0" smtClean="0">
                <a:latin typeface="Arial" panose="020B0604020202020204" pitchFamily="34" charset="0"/>
                <a:cs typeface="Arial" panose="020B0604020202020204" pitchFamily="34" charset="0"/>
              </a:rPr>
              <a:t>and metric J for AC1 (hereafter J</a:t>
            </a:r>
            <a:r>
              <a:rPr lang="en-US" sz="2000" baseline="-25000" dirty="0" smtClean="0">
                <a:latin typeface="Arial" panose="020B0604020202020204" pitchFamily="34" charset="0"/>
                <a:cs typeface="Arial" panose="020B0604020202020204" pitchFamily="34" charset="0"/>
              </a:rPr>
              <a:t>AC1</a:t>
            </a:r>
            <a:r>
              <a:rPr lang="en-US" sz="2000" dirty="0" smtClean="0">
                <a:latin typeface="Arial" panose="020B0604020202020204" pitchFamily="34" charset="0"/>
                <a:cs typeface="Arial" panose="020B0604020202020204" pitchFamily="34" charset="0"/>
              </a:rPr>
              <a:t>) considered to be average SLP within 750 km of ERA5 position of AC1 at 0000 UTC 4 June (108 h), which is the time of peak intensity of AC1 in ERA5.</a:t>
            </a:r>
            <a:endParaRPr lang="en-US" sz="2000" baseline="-25000" dirty="0" smtClean="0">
              <a:latin typeface="Arial" panose="020B0604020202020204" pitchFamily="34" charset="0"/>
              <a:cs typeface="Arial" panose="020B0604020202020204" pitchFamily="34" charset="0"/>
            </a:endParaRPr>
          </a:p>
          <a:p>
            <a:pPr marL="457200" indent="-457200">
              <a:lnSpc>
                <a:spcPct val="50000"/>
              </a:lnSpc>
              <a:buFont typeface="Arial"/>
              <a:buChar char="•"/>
            </a:pPr>
            <a:endParaRPr lang="en-US" sz="2000" dirty="0">
              <a:latin typeface="Arial" panose="020B0604020202020204" pitchFamily="34" charset="0"/>
              <a:cs typeface="Arial" panose="020B0604020202020204" pitchFamily="34" charset="0"/>
            </a:endParaRPr>
          </a:p>
          <a:p>
            <a:pPr marL="457200" indent="-457200">
              <a:buFont typeface="Arial"/>
              <a:buChar char="•"/>
            </a:pPr>
            <a:r>
              <a:rPr lang="en-US" sz="2000" b="1" dirty="0" smtClean="0">
                <a:latin typeface="Arial"/>
                <a:cs typeface="Arial"/>
              </a:rPr>
              <a:t>AC2</a:t>
            </a:r>
            <a:r>
              <a:rPr lang="en-US" sz="2000" dirty="0" smtClean="0">
                <a:latin typeface="Arial"/>
                <a:cs typeface="Arial"/>
              </a:rPr>
              <a:t>: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2 </a:t>
            </a:r>
            <a:r>
              <a:rPr lang="en-US" sz="2000" dirty="0" smtClean="0">
                <a:latin typeface="Arial"/>
                <a:cs typeface="Arial"/>
              </a:rPr>
              <a:t>June</a:t>
            </a:r>
            <a:r>
              <a:rPr lang="en-US" sz="2000" dirty="0" smtClean="0">
                <a:latin typeface="Arial" panose="020B0604020202020204" pitchFamily="34" charset="0"/>
                <a:cs typeface="Arial" panose="020B0604020202020204" pitchFamily="34" charset="0"/>
              </a:rPr>
              <a:t>, and metric J for AC2 (hereafter J</a:t>
            </a:r>
            <a:r>
              <a:rPr lang="en-US" sz="2000" baseline="-25000" dirty="0" smtClean="0">
                <a:latin typeface="Arial" panose="020B0604020202020204" pitchFamily="34" charset="0"/>
                <a:cs typeface="Arial" panose="020B0604020202020204" pitchFamily="34" charset="0"/>
              </a:rPr>
              <a:t>AC2</a:t>
            </a:r>
            <a:r>
              <a:rPr lang="en-US" sz="2000" dirty="0" smtClean="0">
                <a:latin typeface="Arial" panose="020B0604020202020204" pitchFamily="34" charset="0"/>
                <a:cs typeface="Arial" panose="020B0604020202020204" pitchFamily="34" charset="0"/>
              </a:rPr>
              <a:t>) considered to be average SLP within 750 km of ERA5 position of AC2 at 1200 UTC 7 June (120 h), which is the time of peak intensity of AC2 in ERA5.</a:t>
            </a:r>
            <a:endParaRPr lang="en-US" sz="2000" dirty="0">
              <a:latin typeface="Arial" panose="020B0604020202020204" pitchFamily="34" charset="0"/>
              <a:cs typeface="Arial" panose="020B0604020202020204" pitchFamily="34" charset="0"/>
            </a:endParaRPr>
          </a:p>
        </p:txBody>
      </p:sp>
      <p:sp>
        <p:nvSpPr>
          <p:cNvPr id="619" name="TextBox 618"/>
          <p:cNvSpPr txBox="1"/>
          <p:nvPr/>
        </p:nvSpPr>
        <p:spPr>
          <a:xfrm>
            <a:off x="14670515" y="20242127"/>
            <a:ext cx="12894354" cy="163121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5</a:t>
            </a:r>
            <a:r>
              <a:rPr lang="en-US" sz="2000" dirty="0" smtClean="0">
                <a:latin typeface="Arial"/>
                <a:cs typeface="Arial"/>
              </a:rPr>
              <a:t>. Scatter plot of (a) J</a:t>
            </a:r>
            <a:r>
              <a:rPr lang="en-US" sz="2000" baseline="-25000" dirty="0" smtClean="0">
                <a:latin typeface="Arial"/>
                <a:cs typeface="Arial"/>
              </a:rPr>
              <a:t>AC1</a:t>
            </a:r>
            <a:r>
              <a:rPr lang="en-US" sz="2000" dirty="0" smtClean="0">
                <a:latin typeface="Arial"/>
                <a:cs typeface="Arial"/>
              </a:rPr>
              <a:t> (hPa) and intensity error </a:t>
            </a:r>
            <a:r>
              <a:rPr lang="en-US" sz="2000" dirty="0">
                <a:latin typeface="Arial"/>
                <a:cs typeface="Arial"/>
              </a:rPr>
              <a:t>o</a:t>
            </a:r>
            <a:r>
              <a:rPr lang="en-US" sz="2000" dirty="0" smtClean="0">
                <a:latin typeface="Arial"/>
                <a:cs typeface="Arial"/>
              </a:rPr>
              <a:t>f AC1 (hPa), </a:t>
            </a:r>
            <a:r>
              <a:rPr lang="en-US" sz="2000" dirty="0" smtClean="0">
                <a:latin typeface="Arial"/>
                <a:cs typeface="Arial"/>
              </a:rPr>
              <a:t>and (b) J</a:t>
            </a:r>
            <a:r>
              <a:rPr lang="en-US" sz="2000" baseline="-25000" dirty="0" smtClean="0">
                <a:latin typeface="Arial"/>
                <a:cs typeface="Arial"/>
              </a:rPr>
              <a:t>AC1</a:t>
            </a:r>
            <a:r>
              <a:rPr lang="en-US" sz="2000" dirty="0" smtClean="0">
                <a:latin typeface="Arial"/>
                <a:cs typeface="Arial"/>
              </a:rPr>
              <a:t> (hPa) and position error of AC1 (km), valid at 0000 UTC 4 June. (c),(d) As in (a),(b), but for AC2 valid at 1200 UTC 7 June. </a:t>
            </a:r>
            <a:r>
              <a:rPr lang="en-US" sz="2000" dirty="0">
                <a:latin typeface="Arial"/>
                <a:cs typeface="Arial"/>
              </a:rPr>
              <a:t>The square of linear correlation (r</a:t>
            </a:r>
            <a:r>
              <a:rPr lang="en-US" sz="2000" baseline="30000" dirty="0">
                <a:latin typeface="Arial"/>
                <a:cs typeface="Arial"/>
              </a:rPr>
              <a:t>2</a:t>
            </a:r>
            <a:r>
              <a:rPr lang="en-US" sz="2000" dirty="0">
                <a:latin typeface="Arial"/>
                <a:cs typeface="Arial"/>
              </a:rPr>
              <a:t>) </a:t>
            </a:r>
            <a:r>
              <a:rPr lang="en-US" sz="2000" dirty="0" smtClean="0">
                <a:latin typeface="Arial"/>
                <a:cs typeface="Arial"/>
              </a:rPr>
              <a:t>in each plot is </a:t>
            </a:r>
            <a:r>
              <a:rPr lang="en-US" sz="2000" dirty="0">
                <a:latin typeface="Arial"/>
                <a:cs typeface="Arial"/>
              </a:rPr>
              <a:t>shown in </a:t>
            </a:r>
            <a:r>
              <a:rPr lang="en-US" sz="2000" dirty="0" smtClean="0">
                <a:latin typeface="Arial"/>
                <a:cs typeface="Arial"/>
              </a:rPr>
              <a:t>upper left</a:t>
            </a:r>
            <a:r>
              <a:rPr lang="en-US" sz="2000" dirty="0">
                <a:latin typeface="Arial"/>
                <a:cs typeface="Arial"/>
              </a:rPr>
              <a:t>, with the linear regression line given in black</a:t>
            </a:r>
            <a:r>
              <a:rPr lang="en-US" sz="2000" dirty="0" smtClean="0">
                <a:latin typeface="Arial"/>
                <a:cs typeface="Arial"/>
              </a:rPr>
              <a:t>. Intensity error is the absolute difference in minimum SLP of the cyclone between that in the ensembles and that in ERA5. Position error is the distance between the position of the cyclone in the ensembles and that in ERA5.</a:t>
            </a:r>
            <a:endParaRPr lang="en-US" sz="2000" baseline="-25000" dirty="0">
              <a:latin typeface="Arial"/>
              <a:cs typeface="Arial"/>
            </a:endParaRPr>
          </a:p>
        </p:txBody>
      </p:sp>
      <p:sp>
        <p:nvSpPr>
          <p:cNvPr id="674" name="TextBox 673"/>
          <p:cNvSpPr txBox="1"/>
          <p:nvPr/>
        </p:nvSpPr>
        <p:spPr>
          <a:xfrm>
            <a:off x="27874506" y="30664846"/>
            <a:ext cx="15814712" cy="2246769"/>
          </a:xfrm>
          <a:prstGeom prst="rect">
            <a:avLst/>
          </a:prstGeom>
          <a:noFill/>
        </p:spPr>
        <p:txBody>
          <a:bodyPr wrap="square" rtlCol="0">
            <a:spAutoFit/>
          </a:bodyPr>
          <a:lstStyle/>
          <a:p>
            <a:r>
              <a:rPr lang="en-US" sz="2000" b="1" dirty="0" smtClean="0">
                <a:latin typeface="Arial"/>
                <a:cs typeface="Arial"/>
              </a:rPr>
              <a:t>Figure 7</a:t>
            </a:r>
            <a:r>
              <a:rPr lang="en-US" sz="2000" dirty="0" smtClean="0">
                <a:latin typeface="Arial"/>
                <a:cs typeface="Arial"/>
              </a:rPr>
              <a:t>. </a:t>
            </a:r>
            <a:r>
              <a:rPr lang="en-US" sz="2000" dirty="0" smtClean="0">
                <a:latin typeface="Arial"/>
                <a:cs typeface="Arial"/>
              </a:rPr>
              <a:t>Sensitivity of J</a:t>
            </a:r>
            <a:r>
              <a:rPr lang="en-US" sz="2000" baseline="-25000" dirty="0" smtClean="0">
                <a:latin typeface="Arial"/>
                <a:cs typeface="Arial"/>
              </a:rPr>
              <a:t>AC2</a:t>
            </a:r>
            <a:r>
              <a:rPr lang="en-US" sz="2000" dirty="0" smtClean="0">
                <a:latin typeface="Arial"/>
                <a:cs typeface="Arial"/>
              </a:rPr>
              <a:t> valid at 1200 UTC 7 June (120 h) to the (a) 48-, (b) 72-, and (c) 96-h 300-hPa geopotential height (shading, hPa), for forecast initialized at 1200 UTC 2 June. White stippling indicates sensitivity is statistically significant at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a:t>
            </a:r>
            <a:r>
              <a:rPr lang="en-US" sz="2000" dirty="0" smtClean="0">
                <a:latin typeface="Arial"/>
                <a:cs typeface="Arial"/>
              </a:rPr>
              <a:t>(</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Sensitivity was multiplied by −1 as described in Fig. 6. Black dot and circle are as described in Fig. 6, but for AC2 at 1200 UTC 7 June.</a:t>
            </a:r>
            <a:r>
              <a:rPr lang="en-US" sz="2000" dirty="0">
                <a:latin typeface="Arial"/>
                <a:cs typeface="Arial"/>
              </a:rPr>
              <a:t> Arrows point to the ensemble mean </a:t>
            </a:r>
            <a:r>
              <a:rPr lang="en-US" sz="2000" dirty="0" smtClean="0">
                <a:latin typeface="Arial"/>
                <a:cs typeface="Arial"/>
              </a:rPr>
              <a:t>positions </a:t>
            </a:r>
            <a:r>
              <a:rPr lang="en-US" sz="2000" dirty="0">
                <a:latin typeface="Arial"/>
                <a:cs typeface="Arial"/>
              </a:rPr>
              <a:t>of </a:t>
            </a:r>
            <a:r>
              <a:rPr lang="en-US" sz="2000" dirty="0" smtClean="0">
                <a:latin typeface="Arial"/>
                <a:cs typeface="Arial"/>
              </a:rPr>
              <a:t>AC1 and AC2.</a:t>
            </a:r>
            <a:endParaRPr lang="en-US" sz="2000" dirty="0">
              <a:latin typeface="Arial"/>
              <a:cs typeface="Arial"/>
            </a:endParaRPr>
          </a:p>
          <a:p>
            <a:endParaRPr lang="en-US" sz="2000" dirty="0">
              <a:latin typeface="Arial"/>
              <a:cs typeface="Arial"/>
            </a:endParaRPr>
          </a:p>
        </p:txBody>
      </p:sp>
      <p:sp>
        <p:nvSpPr>
          <p:cNvPr id="964" name="TextBox 963"/>
          <p:cNvSpPr txBox="1"/>
          <p:nvPr/>
        </p:nvSpPr>
        <p:spPr>
          <a:xfrm>
            <a:off x="27776643" y="15923752"/>
            <a:ext cx="15814712" cy="2862322"/>
          </a:xfrm>
          <a:prstGeom prst="rect">
            <a:avLst/>
          </a:prstGeom>
          <a:noFill/>
        </p:spPr>
        <p:txBody>
          <a:bodyPr wrap="square" rtlCol="0">
            <a:spAutoFit/>
          </a:bodyPr>
          <a:lstStyle/>
          <a:p>
            <a:r>
              <a:rPr lang="en-US" sz="2000" b="1" dirty="0" smtClean="0">
                <a:latin typeface="Arial"/>
                <a:cs typeface="Arial"/>
              </a:rPr>
              <a:t>Figure 6</a:t>
            </a:r>
            <a:r>
              <a:rPr lang="en-US" sz="2000" dirty="0" smtClean="0">
                <a:latin typeface="Arial"/>
                <a:cs typeface="Arial"/>
              </a:rPr>
              <a:t>. </a:t>
            </a:r>
            <a:r>
              <a:rPr lang="en-US" sz="2000" dirty="0" smtClean="0">
                <a:latin typeface="Arial"/>
                <a:cs typeface="Arial"/>
              </a:rPr>
              <a:t>Sensitivity of J</a:t>
            </a:r>
            <a:r>
              <a:rPr lang="en-US" sz="2000" baseline="-25000" dirty="0" smtClean="0">
                <a:latin typeface="Arial"/>
                <a:cs typeface="Arial"/>
              </a:rPr>
              <a:t>AC1</a:t>
            </a:r>
            <a:r>
              <a:rPr lang="en-US" sz="2000" dirty="0" smtClean="0">
                <a:latin typeface="Arial"/>
                <a:cs typeface="Arial"/>
              </a:rPr>
              <a:t> valid at 0000 UTC 4 June (108 h) to the (a) 36-, (b) 60-, and (c) 84-h 300-hPa geopotential height (shading, hPa), for forecast initialized at 1200 UTC 30 May. White stippling indicates sensitivity is statistically significant at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Black dot represents ERA5 position of AC1 at 0000 UTC 4 June and black circle represents domain in which J</a:t>
            </a:r>
            <a:r>
              <a:rPr lang="en-US" sz="2000" baseline="-25000" dirty="0" smtClean="0">
                <a:latin typeface="Arial"/>
                <a:cs typeface="Arial"/>
              </a:rPr>
              <a:t>AC1</a:t>
            </a:r>
            <a:r>
              <a:rPr lang="en-US" sz="2000" dirty="0" smtClean="0">
                <a:latin typeface="Arial"/>
                <a:cs typeface="Arial"/>
              </a:rPr>
              <a:t> was calculated. Sensitivity was multiplied by –1 such that positive values indicate that increasing the value of the state variable (e.g., geopotential height) at the time of interest correlates with a lowering of J</a:t>
            </a:r>
            <a:r>
              <a:rPr lang="en-US" sz="2000" baseline="-25000" dirty="0" smtClean="0">
                <a:latin typeface="Arial"/>
                <a:cs typeface="Arial"/>
              </a:rPr>
              <a:t>AC1</a:t>
            </a:r>
            <a:r>
              <a:rPr lang="en-US" sz="2000" dirty="0" smtClean="0">
                <a:latin typeface="Arial"/>
                <a:cs typeface="Arial"/>
              </a:rPr>
              <a:t> (i.e., a lowering of the average SLP in the circle) at 0000 UTC 4 June and negative values indicate that decreasing the value of the state variable at the time of interest correlates with a lowering of </a:t>
            </a:r>
            <a:r>
              <a:rPr lang="en-US" sz="2000" dirty="0">
                <a:latin typeface="Arial"/>
                <a:cs typeface="Arial"/>
              </a:rPr>
              <a:t>J</a:t>
            </a:r>
            <a:r>
              <a:rPr lang="en-US" sz="2000" baseline="-25000" dirty="0">
                <a:latin typeface="Arial"/>
                <a:cs typeface="Arial"/>
              </a:rPr>
              <a:t>AC1</a:t>
            </a:r>
            <a:r>
              <a:rPr lang="en-US" sz="2000" dirty="0">
                <a:latin typeface="Arial"/>
                <a:cs typeface="Arial"/>
              </a:rPr>
              <a:t> (i.e., a lowering of the average SLP </a:t>
            </a:r>
            <a:r>
              <a:rPr lang="en-US" sz="2000" dirty="0" smtClean="0">
                <a:latin typeface="Arial"/>
                <a:cs typeface="Arial"/>
              </a:rPr>
              <a:t>in the circle) at 0000 UTC 4 June. Arrows point to the ensemble mean positions of a PC and AC1.</a:t>
            </a:r>
            <a:endParaRPr lang="en-US" sz="2000" dirty="0">
              <a:latin typeface="Arial"/>
              <a:cs typeface="Arial"/>
            </a:endParaRPr>
          </a:p>
        </p:txBody>
      </p:sp>
      <p:pic>
        <p:nvPicPr>
          <p:cNvPr id="69" name="Picture 68" descr="intensity_rmse_spread_AC1_and_AC2_noLabel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11495" y="4267248"/>
            <a:ext cx="5907807" cy="3333225"/>
          </a:xfrm>
          <a:prstGeom prst="rect">
            <a:avLst/>
          </a:prstGeom>
        </p:spPr>
      </p:pic>
      <p:pic>
        <p:nvPicPr>
          <p:cNvPr id="70" name="Picture 69" descr="position_rmse_spread_AC1_and_AC2_noLabel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38476" y="4268580"/>
            <a:ext cx="5922244" cy="3341371"/>
          </a:xfrm>
          <a:prstGeom prst="rect">
            <a:avLst/>
          </a:prstGeom>
        </p:spPr>
      </p:pic>
      <p:grpSp>
        <p:nvGrpSpPr>
          <p:cNvPr id="73" name="Group 72"/>
          <p:cNvGrpSpPr/>
          <p:nvPr/>
        </p:nvGrpSpPr>
        <p:grpSpPr>
          <a:xfrm>
            <a:off x="14952310" y="7562916"/>
            <a:ext cx="6022829" cy="633446"/>
            <a:chOff x="14690436" y="7654831"/>
            <a:chExt cx="6022829" cy="633446"/>
          </a:xfrm>
        </p:grpSpPr>
        <p:sp>
          <p:nvSpPr>
            <p:cNvPr id="702" name="TextBox 701"/>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03" name="TextBox 702"/>
            <p:cNvSpPr txBox="1"/>
            <p:nvPr/>
          </p:nvSpPr>
          <p:spPr>
            <a:xfrm>
              <a:off x="1509216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04" name="TextBox 703"/>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05" name="TextBox 704"/>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06" name="TextBox 705"/>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07" name="TextBox 706"/>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08" name="TextBox 707"/>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09" name="TextBox 708"/>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10" name="TextBox 709"/>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11" name="TextBox 710"/>
            <p:cNvSpPr txBox="1"/>
            <p:nvPr/>
          </p:nvSpPr>
          <p:spPr>
            <a:xfrm>
              <a:off x="1827375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12" name="TextBox 711"/>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13" name="TextBox 712"/>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14" name="TextBox 713"/>
            <p:cNvSpPr txBox="1"/>
            <p:nvPr/>
          </p:nvSpPr>
          <p:spPr>
            <a:xfrm>
              <a:off x="1947364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15" name="TextBox 714"/>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16" name="TextBox 715"/>
            <p:cNvSpPr txBox="1"/>
            <p:nvPr/>
          </p:nvSpPr>
          <p:spPr>
            <a:xfrm>
              <a:off x="2026857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17" name="TextBox 716"/>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18" name="TextBox 717"/>
          <p:cNvSpPr txBox="1"/>
          <p:nvPr/>
        </p:nvSpPr>
        <p:spPr>
          <a:xfrm>
            <a:off x="21088657" y="7322043"/>
            <a:ext cx="444693"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19" name="TextBox 718"/>
          <p:cNvSpPr txBox="1"/>
          <p:nvPr/>
        </p:nvSpPr>
        <p:spPr>
          <a:xfrm>
            <a:off x="21093813" y="6893499"/>
            <a:ext cx="444693" cy="246221"/>
          </a:xfrm>
          <a:prstGeom prst="rect">
            <a:avLst/>
          </a:prstGeom>
          <a:noFill/>
        </p:spPr>
        <p:txBody>
          <a:bodyPr wrap="square" lIns="0" tIns="0" rIns="0" bIns="0" rtlCol="0">
            <a:spAutoFit/>
          </a:bodyPr>
          <a:lstStyle/>
          <a:p>
            <a:pPr algn="r"/>
            <a:r>
              <a:rPr lang="en-US" sz="1600" dirty="0" smtClean="0">
                <a:latin typeface="Arial"/>
                <a:cs typeface="Arial"/>
              </a:rPr>
              <a:t>200</a:t>
            </a:r>
            <a:endParaRPr lang="en-US" sz="1800" dirty="0">
              <a:latin typeface="Arial"/>
              <a:cs typeface="Arial"/>
            </a:endParaRPr>
          </a:p>
        </p:txBody>
      </p:sp>
      <p:sp>
        <p:nvSpPr>
          <p:cNvPr id="720" name="TextBox 719"/>
          <p:cNvSpPr txBox="1"/>
          <p:nvPr/>
        </p:nvSpPr>
        <p:spPr>
          <a:xfrm>
            <a:off x="21093813" y="6467761"/>
            <a:ext cx="444693" cy="246221"/>
          </a:xfrm>
          <a:prstGeom prst="rect">
            <a:avLst/>
          </a:prstGeom>
          <a:noFill/>
        </p:spPr>
        <p:txBody>
          <a:bodyPr wrap="square" lIns="0" tIns="0" rIns="0" bIns="0" rtlCol="0">
            <a:spAutoFit/>
          </a:bodyPr>
          <a:lstStyle/>
          <a:p>
            <a:pPr algn="r"/>
            <a:r>
              <a:rPr lang="en-US" sz="1600" dirty="0">
                <a:latin typeface="Arial"/>
                <a:cs typeface="Arial"/>
              </a:rPr>
              <a:t>4</a:t>
            </a:r>
            <a:r>
              <a:rPr lang="en-US" sz="1600" dirty="0" smtClean="0">
                <a:latin typeface="Arial"/>
                <a:cs typeface="Arial"/>
              </a:rPr>
              <a:t>00</a:t>
            </a:r>
            <a:endParaRPr lang="en-US" sz="1800" dirty="0">
              <a:latin typeface="Arial"/>
              <a:cs typeface="Arial"/>
            </a:endParaRPr>
          </a:p>
        </p:txBody>
      </p:sp>
      <p:sp>
        <p:nvSpPr>
          <p:cNvPr id="721" name="TextBox 720"/>
          <p:cNvSpPr txBox="1"/>
          <p:nvPr/>
        </p:nvSpPr>
        <p:spPr>
          <a:xfrm>
            <a:off x="21088657" y="6032157"/>
            <a:ext cx="444693" cy="246221"/>
          </a:xfrm>
          <a:prstGeom prst="rect">
            <a:avLst/>
          </a:prstGeom>
          <a:noFill/>
        </p:spPr>
        <p:txBody>
          <a:bodyPr wrap="square" lIns="0" tIns="0" rIns="0" bIns="0" rtlCol="0">
            <a:spAutoFit/>
          </a:bodyPr>
          <a:lstStyle/>
          <a:p>
            <a:pPr algn="r"/>
            <a:r>
              <a:rPr lang="en-US" sz="1600" dirty="0" smtClean="0">
                <a:latin typeface="Arial"/>
                <a:cs typeface="Arial"/>
              </a:rPr>
              <a:t>600</a:t>
            </a:r>
            <a:endParaRPr lang="en-US" sz="1800" dirty="0">
              <a:latin typeface="Arial"/>
              <a:cs typeface="Arial"/>
            </a:endParaRPr>
          </a:p>
        </p:txBody>
      </p:sp>
      <p:sp>
        <p:nvSpPr>
          <p:cNvPr id="722" name="TextBox 721"/>
          <p:cNvSpPr txBox="1"/>
          <p:nvPr/>
        </p:nvSpPr>
        <p:spPr>
          <a:xfrm>
            <a:off x="21093813" y="5606418"/>
            <a:ext cx="444693" cy="246221"/>
          </a:xfrm>
          <a:prstGeom prst="rect">
            <a:avLst/>
          </a:prstGeom>
          <a:noFill/>
        </p:spPr>
        <p:txBody>
          <a:bodyPr wrap="square" lIns="0" tIns="0" rIns="0" bIns="0" rtlCol="0">
            <a:spAutoFit/>
          </a:bodyPr>
          <a:lstStyle/>
          <a:p>
            <a:pPr algn="r"/>
            <a:r>
              <a:rPr lang="en-US" sz="1600" dirty="0">
                <a:latin typeface="Arial"/>
                <a:cs typeface="Arial"/>
              </a:rPr>
              <a:t>8</a:t>
            </a:r>
            <a:r>
              <a:rPr lang="en-US" sz="1600" dirty="0" smtClean="0">
                <a:latin typeface="Arial"/>
                <a:cs typeface="Arial"/>
              </a:rPr>
              <a:t>00</a:t>
            </a:r>
            <a:endParaRPr lang="en-US" sz="1800" dirty="0">
              <a:latin typeface="Arial"/>
              <a:cs typeface="Arial"/>
            </a:endParaRPr>
          </a:p>
        </p:txBody>
      </p:sp>
      <p:sp>
        <p:nvSpPr>
          <p:cNvPr id="723" name="TextBox 722"/>
          <p:cNvSpPr txBox="1"/>
          <p:nvPr/>
        </p:nvSpPr>
        <p:spPr>
          <a:xfrm>
            <a:off x="21018873" y="5186942"/>
            <a:ext cx="514477" cy="246221"/>
          </a:xfrm>
          <a:prstGeom prst="rect">
            <a:avLst/>
          </a:prstGeom>
          <a:noFill/>
        </p:spPr>
        <p:txBody>
          <a:bodyPr wrap="square" lIns="0" tIns="0" rIns="0" bIns="0" rtlCol="0">
            <a:spAutoFit/>
          </a:bodyPr>
          <a:lstStyle/>
          <a:p>
            <a:pPr algn="r"/>
            <a:r>
              <a:rPr lang="en-US" sz="1600" dirty="0" smtClean="0">
                <a:latin typeface="Arial"/>
                <a:cs typeface="Arial"/>
              </a:rPr>
              <a:t>1000</a:t>
            </a:r>
            <a:endParaRPr lang="en-US" sz="1800" dirty="0">
              <a:latin typeface="Arial"/>
              <a:cs typeface="Arial"/>
            </a:endParaRPr>
          </a:p>
        </p:txBody>
      </p:sp>
      <p:sp>
        <p:nvSpPr>
          <p:cNvPr id="724" name="TextBox 723"/>
          <p:cNvSpPr txBox="1"/>
          <p:nvPr/>
        </p:nvSpPr>
        <p:spPr>
          <a:xfrm>
            <a:off x="21018873" y="4748974"/>
            <a:ext cx="514477" cy="246221"/>
          </a:xfrm>
          <a:prstGeom prst="rect">
            <a:avLst/>
          </a:prstGeom>
          <a:noFill/>
        </p:spPr>
        <p:txBody>
          <a:bodyPr wrap="square" lIns="0" tIns="0" rIns="0" bIns="0" rtlCol="0">
            <a:spAutoFit/>
          </a:bodyPr>
          <a:lstStyle/>
          <a:p>
            <a:pPr algn="r"/>
            <a:r>
              <a:rPr lang="en-US" sz="1600" dirty="0" smtClean="0">
                <a:latin typeface="Arial"/>
                <a:cs typeface="Arial"/>
              </a:rPr>
              <a:t>1200</a:t>
            </a:r>
            <a:endParaRPr lang="en-US" sz="1800" dirty="0">
              <a:latin typeface="Arial"/>
              <a:cs typeface="Arial"/>
            </a:endParaRPr>
          </a:p>
        </p:txBody>
      </p:sp>
      <p:sp>
        <p:nvSpPr>
          <p:cNvPr id="725" name="TextBox 724"/>
          <p:cNvSpPr txBox="1"/>
          <p:nvPr/>
        </p:nvSpPr>
        <p:spPr>
          <a:xfrm>
            <a:off x="21018873" y="4317177"/>
            <a:ext cx="514477" cy="246221"/>
          </a:xfrm>
          <a:prstGeom prst="rect">
            <a:avLst/>
          </a:prstGeom>
          <a:noFill/>
        </p:spPr>
        <p:txBody>
          <a:bodyPr wrap="square" lIns="0" tIns="0" rIns="0" bIns="0" rtlCol="0">
            <a:spAutoFit/>
          </a:bodyPr>
          <a:lstStyle/>
          <a:p>
            <a:pPr algn="r"/>
            <a:r>
              <a:rPr lang="en-US" sz="1600" dirty="0" smtClean="0">
                <a:latin typeface="Arial"/>
                <a:cs typeface="Arial"/>
              </a:rPr>
              <a:t>1400</a:t>
            </a:r>
            <a:endParaRPr lang="en-US" sz="1800" dirty="0">
              <a:latin typeface="Arial"/>
              <a:cs typeface="Arial"/>
            </a:endParaRPr>
          </a:p>
        </p:txBody>
      </p:sp>
      <p:grpSp>
        <p:nvGrpSpPr>
          <p:cNvPr id="726" name="Group 725"/>
          <p:cNvGrpSpPr/>
          <p:nvPr/>
        </p:nvGrpSpPr>
        <p:grpSpPr>
          <a:xfrm>
            <a:off x="21485383" y="7562497"/>
            <a:ext cx="6029549" cy="633446"/>
            <a:chOff x="14690436" y="7654831"/>
            <a:chExt cx="6029549" cy="633446"/>
          </a:xfrm>
        </p:grpSpPr>
        <p:sp>
          <p:nvSpPr>
            <p:cNvPr id="727" name="TextBox 726"/>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28" name="TextBox 727"/>
            <p:cNvSpPr txBox="1"/>
            <p:nvPr/>
          </p:nvSpPr>
          <p:spPr>
            <a:xfrm>
              <a:off x="1508862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29" name="TextBox 728"/>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30" name="TextBox 729"/>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31" name="TextBox 730"/>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32" name="TextBox 731"/>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33" name="TextBox 732"/>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34" name="TextBox 733"/>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35" name="TextBox 734"/>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36" name="TextBox 735"/>
            <p:cNvSpPr txBox="1"/>
            <p:nvPr/>
          </p:nvSpPr>
          <p:spPr>
            <a:xfrm>
              <a:off x="1827711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37" name="TextBox 736"/>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38" name="TextBox 737"/>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39" name="TextBox 738"/>
            <p:cNvSpPr txBox="1"/>
            <p:nvPr/>
          </p:nvSpPr>
          <p:spPr>
            <a:xfrm>
              <a:off x="1947700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40" name="TextBox 739"/>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41" name="TextBox 740"/>
            <p:cNvSpPr txBox="1"/>
            <p:nvPr/>
          </p:nvSpPr>
          <p:spPr>
            <a:xfrm>
              <a:off x="2027529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42" name="TextBox 741"/>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44" name="TextBox 743"/>
          <p:cNvSpPr txBox="1"/>
          <p:nvPr/>
        </p:nvSpPr>
        <p:spPr>
          <a:xfrm>
            <a:off x="14666012" y="7316695"/>
            <a:ext cx="347919"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45" name="TextBox 744"/>
          <p:cNvSpPr txBox="1"/>
          <p:nvPr/>
        </p:nvSpPr>
        <p:spPr>
          <a:xfrm>
            <a:off x="14663576" y="6884021"/>
            <a:ext cx="347919" cy="246221"/>
          </a:xfrm>
          <a:prstGeom prst="rect">
            <a:avLst/>
          </a:prstGeom>
          <a:noFill/>
        </p:spPr>
        <p:txBody>
          <a:bodyPr wrap="square" lIns="0" tIns="0" rIns="0" bIns="0" rtlCol="0">
            <a:spAutoFit/>
          </a:bodyPr>
          <a:lstStyle/>
          <a:p>
            <a:pPr algn="r"/>
            <a:r>
              <a:rPr lang="en-US" sz="1600" dirty="0">
                <a:latin typeface="Arial"/>
                <a:cs typeface="Arial"/>
              </a:rPr>
              <a:t>4</a:t>
            </a:r>
            <a:endParaRPr lang="en-US" sz="1800" dirty="0">
              <a:latin typeface="Arial"/>
              <a:cs typeface="Arial"/>
            </a:endParaRPr>
          </a:p>
        </p:txBody>
      </p:sp>
      <p:sp>
        <p:nvSpPr>
          <p:cNvPr id="746" name="TextBox 745"/>
          <p:cNvSpPr txBox="1"/>
          <p:nvPr/>
        </p:nvSpPr>
        <p:spPr>
          <a:xfrm>
            <a:off x="14666012" y="6459620"/>
            <a:ext cx="347919" cy="246221"/>
          </a:xfrm>
          <a:prstGeom prst="rect">
            <a:avLst/>
          </a:prstGeom>
          <a:noFill/>
        </p:spPr>
        <p:txBody>
          <a:bodyPr wrap="square" lIns="0" tIns="0" rIns="0" bIns="0" rtlCol="0">
            <a:spAutoFit/>
          </a:bodyPr>
          <a:lstStyle/>
          <a:p>
            <a:pPr algn="r"/>
            <a:r>
              <a:rPr lang="en-US" sz="1600" dirty="0" smtClean="0">
                <a:latin typeface="Arial"/>
                <a:cs typeface="Arial"/>
              </a:rPr>
              <a:t>8</a:t>
            </a:r>
            <a:endParaRPr lang="en-US" sz="1800" dirty="0">
              <a:latin typeface="Arial"/>
              <a:cs typeface="Arial"/>
            </a:endParaRPr>
          </a:p>
        </p:txBody>
      </p:sp>
      <p:sp>
        <p:nvSpPr>
          <p:cNvPr id="747" name="TextBox 746"/>
          <p:cNvSpPr txBox="1"/>
          <p:nvPr/>
        </p:nvSpPr>
        <p:spPr>
          <a:xfrm>
            <a:off x="14663576" y="6030037"/>
            <a:ext cx="347919" cy="246221"/>
          </a:xfrm>
          <a:prstGeom prst="rect">
            <a:avLst/>
          </a:prstGeom>
          <a:noFill/>
        </p:spPr>
        <p:txBody>
          <a:bodyPr wrap="square" lIns="0" tIns="0" rIns="0" bIns="0" rtlCol="0">
            <a:spAutoFit/>
          </a:bodyPr>
          <a:lstStyle/>
          <a:p>
            <a:pPr algn="r"/>
            <a:r>
              <a:rPr lang="en-US" sz="1600" dirty="0" smtClean="0">
                <a:latin typeface="Arial"/>
                <a:cs typeface="Arial"/>
              </a:rPr>
              <a:t>12</a:t>
            </a:r>
            <a:endParaRPr lang="en-US" sz="1800" dirty="0">
              <a:latin typeface="Arial"/>
              <a:cs typeface="Arial"/>
            </a:endParaRPr>
          </a:p>
        </p:txBody>
      </p:sp>
      <p:sp>
        <p:nvSpPr>
          <p:cNvPr id="748" name="TextBox 747"/>
          <p:cNvSpPr txBox="1"/>
          <p:nvPr/>
        </p:nvSpPr>
        <p:spPr>
          <a:xfrm>
            <a:off x="14666012" y="5595493"/>
            <a:ext cx="347919" cy="246221"/>
          </a:xfrm>
          <a:prstGeom prst="rect">
            <a:avLst/>
          </a:prstGeom>
          <a:noFill/>
        </p:spPr>
        <p:txBody>
          <a:bodyPr wrap="square" lIns="0" tIns="0" rIns="0" bIns="0" rtlCol="0">
            <a:spAutoFit/>
          </a:bodyPr>
          <a:lstStyle/>
          <a:p>
            <a:pPr algn="r"/>
            <a:r>
              <a:rPr lang="en-US" sz="1600" dirty="0" smtClean="0">
                <a:latin typeface="Arial"/>
                <a:cs typeface="Arial"/>
              </a:rPr>
              <a:t>16</a:t>
            </a:r>
            <a:endParaRPr lang="en-US" sz="1800" dirty="0">
              <a:latin typeface="Arial"/>
              <a:cs typeface="Arial"/>
            </a:endParaRPr>
          </a:p>
        </p:txBody>
      </p:sp>
      <p:sp>
        <p:nvSpPr>
          <p:cNvPr id="749" name="TextBox 748"/>
          <p:cNvSpPr txBox="1"/>
          <p:nvPr/>
        </p:nvSpPr>
        <p:spPr>
          <a:xfrm>
            <a:off x="14666012" y="5172950"/>
            <a:ext cx="347919" cy="246221"/>
          </a:xfrm>
          <a:prstGeom prst="rect">
            <a:avLst/>
          </a:prstGeom>
          <a:noFill/>
        </p:spPr>
        <p:txBody>
          <a:bodyPr wrap="square" lIns="0" tIns="0" rIns="0" bIns="0" rtlCol="0">
            <a:spAutoFit/>
          </a:bodyPr>
          <a:lstStyle/>
          <a:p>
            <a:pPr algn="r"/>
            <a:r>
              <a:rPr lang="en-US" sz="1600" dirty="0" smtClean="0">
                <a:latin typeface="Arial"/>
                <a:cs typeface="Arial"/>
              </a:rPr>
              <a:t>20</a:t>
            </a:r>
            <a:endParaRPr lang="en-US" sz="1800" dirty="0">
              <a:latin typeface="Arial"/>
              <a:cs typeface="Arial"/>
            </a:endParaRPr>
          </a:p>
        </p:txBody>
      </p:sp>
      <p:sp>
        <p:nvSpPr>
          <p:cNvPr id="750" name="TextBox 749"/>
          <p:cNvSpPr txBox="1"/>
          <p:nvPr/>
        </p:nvSpPr>
        <p:spPr>
          <a:xfrm>
            <a:off x="14663576" y="4735774"/>
            <a:ext cx="347919" cy="246221"/>
          </a:xfrm>
          <a:prstGeom prst="rect">
            <a:avLst/>
          </a:prstGeom>
          <a:noFill/>
        </p:spPr>
        <p:txBody>
          <a:bodyPr wrap="square" lIns="0" tIns="0" rIns="0" bIns="0" rtlCol="0">
            <a:spAutoFit/>
          </a:bodyPr>
          <a:lstStyle/>
          <a:p>
            <a:pPr algn="r"/>
            <a:r>
              <a:rPr lang="en-US" sz="1600" dirty="0" smtClean="0">
                <a:latin typeface="Arial"/>
                <a:cs typeface="Arial"/>
              </a:rPr>
              <a:t>24</a:t>
            </a:r>
            <a:endParaRPr lang="en-US" sz="1800" dirty="0">
              <a:latin typeface="Arial"/>
              <a:cs typeface="Arial"/>
            </a:endParaRPr>
          </a:p>
        </p:txBody>
      </p:sp>
      <p:sp>
        <p:nvSpPr>
          <p:cNvPr id="751" name="TextBox 750"/>
          <p:cNvSpPr txBox="1"/>
          <p:nvPr/>
        </p:nvSpPr>
        <p:spPr>
          <a:xfrm>
            <a:off x="14666012" y="4309036"/>
            <a:ext cx="347919" cy="246221"/>
          </a:xfrm>
          <a:prstGeom prst="rect">
            <a:avLst/>
          </a:prstGeom>
          <a:noFill/>
        </p:spPr>
        <p:txBody>
          <a:bodyPr wrap="square" lIns="0" tIns="0" rIns="0" bIns="0" rtlCol="0">
            <a:spAutoFit/>
          </a:bodyPr>
          <a:lstStyle/>
          <a:p>
            <a:pPr algn="r"/>
            <a:r>
              <a:rPr lang="en-US" sz="1600" dirty="0" smtClean="0">
                <a:latin typeface="Arial"/>
                <a:cs typeface="Arial"/>
              </a:rPr>
              <a:t>28</a:t>
            </a:r>
            <a:endParaRPr lang="en-US" sz="1800" dirty="0">
              <a:latin typeface="Arial"/>
              <a:cs typeface="Arial"/>
            </a:endParaRPr>
          </a:p>
        </p:txBody>
      </p:sp>
      <p:sp>
        <p:nvSpPr>
          <p:cNvPr id="74" name="TextBox 73"/>
          <p:cNvSpPr txBox="1"/>
          <p:nvPr/>
        </p:nvSpPr>
        <p:spPr>
          <a:xfrm>
            <a:off x="15177344" y="4434649"/>
            <a:ext cx="2084898" cy="369332"/>
          </a:xfrm>
          <a:prstGeom prst="rect">
            <a:avLst/>
          </a:prstGeom>
          <a:noFill/>
          <a:ln>
            <a:noFill/>
          </a:ln>
        </p:spPr>
        <p:txBody>
          <a:bodyPr wrap="square" rtlCol="0">
            <a:spAutoFit/>
          </a:bodyPr>
          <a:lstStyle/>
          <a:p>
            <a:r>
              <a:rPr lang="en-US" sz="1800" dirty="0" smtClean="0">
                <a:latin typeface="Arial"/>
                <a:cs typeface="Arial"/>
              </a:rPr>
              <a:t>(a) Intensity (hPa)</a:t>
            </a:r>
            <a:endParaRPr lang="en-US" sz="1800" dirty="0">
              <a:latin typeface="Arial"/>
              <a:cs typeface="Arial"/>
            </a:endParaRPr>
          </a:p>
        </p:txBody>
      </p:sp>
      <p:sp>
        <p:nvSpPr>
          <p:cNvPr id="752" name="TextBox 751"/>
          <p:cNvSpPr txBox="1"/>
          <p:nvPr/>
        </p:nvSpPr>
        <p:spPr>
          <a:xfrm>
            <a:off x="21711695" y="4434649"/>
            <a:ext cx="1984234" cy="369332"/>
          </a:xfrm>
          <a:prstGeom prst="rect">
            <a:avLst/>
          </a:prstGeom>
          <a:noFill/>
          <a:ln>
            <a:noFill/>
          </a:ln>
        </p:spPr>
        <p:txBody>
          <a:bodyPr wrap="square" rtlCol="0">
            <a:spAutoFit/>
          </a:bodyPr>
          <a:lstStyle/>
          <a:p>
            <a:r>
              <a:rPr lang="en-US" sz="1800" dirty="0" smtClean="0">
                <a:latin typeface="Arial"/>
                <a:cs typeface="Arial"/>
              </a:rPr>
              <a:t>(b) Position (km)</a:t>
            </a:r>
            <a:endParaRPr lang="en-US" sz="1800" dirty="0">
              <a:latin typeface="Arial"/>
              <a:cs typeface="Arial"/>
            </a:endParaRPr>
          </a:p>
        </p:txBody>
      </p:sp>
      <p:cxnSp>
        <p:nvCxnSpPr>
          <p:cNvPr id="76" name="Straight Connector 75"/>
          <p:cNvCxnSpPr/>
          <p:nvPr/>
        </p:nvCxnSpPr>
        <p:spPr>
          <a:xfrm>
            <a:off x="15324161"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15750527"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3" name="Straight Connector 752"/>
          <p:cNvCxnSpPr/>
          <p:nvPr/>
        </p:nvCxnSpPr>
        <p:spPr>
          <a:xfrm>
            <a:off x="15324161"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4" name="TextBox 753"/>
          <p:cNvSpPr txBox="1"/>
          <p:nvPr/>
        </p:nvSpPr>
        <p:spPr>
          <a:xfrm>
            <a:off x="15750527"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cxnSp>
        <p:nvCxnSpPr>
          <p:cNvPr id="755" name="Straight Connector 754"/>
          <p:cNvCxnSpPr/>
          <p:nvPr/>
        </p:nvCxnSpPr>
        <p:spPr>
          <a:xfrm>
            <a:off x="21876639"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6" name="TextBox 755"/>
          <p:cNvSpPr txBox="1"/>
          <p:nvPr/>
        </p:nvSpPr>
        <p:spPr>
          <a:xfrm>
            <a:off x="22303005"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7" name="Straight Connector 756"/>
          <p:cNvCxnSpPr/>
          <p:nvPr/>
        </p:nvCxnSpPr>
        <p:spPr>
          <a:xfrm>
            <a:off x="21876639"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8" name="TextBox 757"/>
          <p:cNvSpPr txBox="1"/>
          <p:nvPr/>
        </p:nvSpPr>
        <p:spPr>
          <a:xfrm>
            <a:off x="22303005"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sp>
        <p:nvSpPr>
          <p:cNvPr id="774" name="TextBox 773"/>
          <p:cNvSpPr txBox="1"/>
          <p:nvPr/>
        </p:nvSpPr>
        <p:spPr>
          <a:xfrm>
            <a:off x="1516328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75" name="TextBox 774"/>
          <p:cNvSpPr txBox="1"/>
          <p:nvPr/>
        </p:nvSpPr>
        <p:spPr>
          <a:xfrm>
            <a:off x="1555226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76" name="TextBox 775"/>
          <p:cNvSpPr txBox="1"/>
          <p:nvPr/>
        </p:nvSpPr>
        <p:spPr>
          <a:xfrm>
            <a:off x="159484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7" name="TextBox 776"/>
          <p:cNvSpPr txBox="1"/>
          <p:nvPr/>
        </p:nvSpPr>
        <p:spPr>
          <a:xfrm>
            <a:off x="16340637"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8" name="TextBox 777"/>
          <p:cNvSpPr txBox="1"/>
          <p:nvPr/>
        </p:nvSpPr>
        <p:spPr>
          <a:xfrm>
            <a:off x="1673631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9" name="TextBox 778"/>
          <p:cNvSpPr txBox="1"/>
          <p:nvPr/>
        </p:nvSpPr>
        <p:spPr>
          <a:xfrm>
            <a:off x="1712683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80" name="TextBox 779"/>
          <p:cNvSpPr txBox="1"/>
          <p:nvPr/>
        </p:nvSpPr>
        <p:spPr>
          <a:xfrm>
            <a:off x="1752069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781" name="TextBox 780"/>
          <p:cNvSpPr txBox="1"/>
          <p:nvPr/>
        </p:nvSpPr>
        <p:spPr>
          <a:xfrm>
            <a:off x="14929265" y="19535843"/>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82" name="TextBox 781"/>
          <p:cNvSpPr txBox="1"/>
          <p:nvPr/>
        </p:nvSpPr>
        <p:spPr>
          <a:xfrm>
            <a:off x="14931386" y="19052941"/>
            <a:ext cx="337989" cy="184666"/>
          </a:xfrm>
          <a:prstGeom prst="rect">
            <a:avLst/>
          </a:prstGeom>
          <a:noFill/>
        </p:spPr>
        <p:txBody>
          <a:bodyPr wrap="square" lIns="0" tIns="0" rIns="0" bIns="0" rtlCol="0">
            <a:spAutoFit/>
          </a:bodyPr>
          <a:lstStyle/>
          <a:p>
            <a:pPr algn="r"/>
            <a:r>
              <a:rPr lang="en-US" sz="1200" dirty="0" smtClean="0">
                <a:latin typeface="Arial"/>
                <a:cs typeface="Arial"/>
              </a:rPr>
              <a:t>4</a:t>
            </a:r>
            <a:endParaRPr lang="en-US" sz="1400" dirty="0">
              <a:latin typeface="Arial"/>
              <a:cs typeface="Arial"/>
            </a:endParaRPr>
          </a:p>
        </p:txBody>
      </p:sp>
      <p:sp>
        <p:nvSpPr>
          <p:cNvPr id="783" name="TextBox 782"/>
          <p:cNvSpPr txBox="1"/>
          <p:nvPr/>
        </p:nvSpPr>
        <p:spPr>
          <a:xfrm>
            <a:off x="14931386" y="18559935"/>
            <a:ext cx="337989" cy="215444"/>
          </a:xfrm>
          <a:prstGeom prst="rect">
            <a:avLst/>
          </a:prstGeom>
          <a:noFill/>
        </p:spPr>
        <p:txBody>
          <a:bodyPr wrap="square" lIns="0" tIns="0" rIns="0" bIns="0" rtlCol="0">
            <a:spAutoFit/>
          </a:bodyPr>
          <a:lstStyle/>
          <a:p>
            <a:pPr algn="r"/>
            <a:r>
              <a:rPr lang="en-US" sz="1400" dirty="0" smtClean="0">
                <a:latin typeface="Arial"/>
                <a:cs typeface="Arial"/>
              </a:rPr>
              <a:t>8</a:t>
            </a:r>
            <a:endParaRPr lang="en-US" sz="1400" dirty="0">
              <a:latin typeface="Arial"/>
              <a:cs typeface="Arial"/>
            </a:endParaRPr>
          </a:p>
        </p:txBody>
      </p:sp>
      <p:sp>
        <p:nvSpPr>
          <p:cNvPr id="784" name="TextBox 783"/>
          <p:cNvSpPr txBox="1"/>
          <p:nvPr/>
        </p:nvSpPr>
        <p:spPr>
          <a:xfrm>
            <a:off x="14931386" y="18066107"/>
            <a:ext cx="337989" cy="184666"/>
          </a:xfrm>
          <a:prstGeom prst="rect">
            <a:avLst/>
          </a:prstGeom>
          <a:noFill/>
        </p:spPr>
        <p:txBody>
          <a:bodyPr wrap="square" lIns="0" tIns="0" rIns="0" bIns="0" rtlCol="0">
            <a:spAutoFit/>
          </a:bodyPr>
          <a:lstStyle/>
          <a:p>
            <a:pPr algn="r"/>
            <a:r>
              <a:rPr lang="en-US" sz="1200" dirty="0" smtClean="0">
                <a:latin typeface="Arial"/>
                <a:cs typeface="Arial"/>
              </a:rPr>
              <a:t>12</a:t>
            </a:r>
            <a:endParaRPr lang="en-US" sz="1400" dirty="0">
              <a:latin typeface="Arial"/>
              <a:cs typeface="Arial"/>
            </a:endParaRPr>
          </a:p>
        </p:txBody>
      </p:sp>
      <p:sp>
        <p:nvSpPr>
          <p:cNvPr id="785" name="TextBox 784"/>
          <p:cNvSpPr txBox="1"/>
          <p:nvPr/>
        </p:nvSpPr>
        <p:spPr>
          <a:xfrm>
            <a:off x="14931386" y="17576655"/>
            <a:ext cx="337989" cy="184666"/>
          </a:xfrm>
          <a:prstGeom prst="rect">
            <a:avLst/>
          </a:prstGeom>
          <a:noFill/>
        </p:spPr>
        <p:txBody>
          <a:bodyPr wrap="square" lIns="0" tIns="0" rIns="0" bIns="0" rtlCol="0">
            <a:spAutoFit/>
          </a:bodyPr>
          <a:lstStyle/>
          <a:p>
            <a:pPr algn="r"/>
            <a:r>
              <a:rPr lang="en-US" sz="1200" dirty="0" smtClean="0">
                <a:latin typeface="Arial"/>
                <a:cs typeface="Arial"/>
              </a:rPr>
              <a:t>16</a:t>
            </a:r>
            <a:endParaRPr lang="en-US" sz="1400" dirty="0">
              <a:latin typeface="Arial"/>
              <a:cs typeface="Arial"/>
            </a:endParaRPr>
          </a:p>
        </p:txBody>
      </p:sp>
      <p:sp>
        <p:nvSpPr>
          <p:cNvPr id="786" name="TextBox 785"/>
          <p:cNvSpPr txBox="1"/>
          <p:nvPr/>
        </p:nvSpPr>
        <p:spPr>
          <a:xfrm>
            <a:off x="14931386" y="17083592"/>
            <a:ext cx="337989"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787" name="TextBox 786"/>
          <p:cNvSpPr txBox="1"/>
          <p:nvPr/>
        </p:nvSpPr>
        <p:spPr>
          <a:xfrm>
            <a:off x="14931386" y="16594272"/>
            <a:ext cx="337989" cy="184666"/>
          </a:xfrm>
          <a:prstGeom prst="rect">
            <a:avLst/>
          </a:prstGeom>
          <a:noFill/>
        </p:spPr>
        <p:txBody>
          <a:bodyPr wrap="square" lIns="0" tIns="0" rIns="0" bIns="0" rtlCol="0">
            <a:spAutoFit/>
          </a:bodyPr>
          <a:lstStyle/>
          <a:p>
            <a:pPr algn="r"/>
            <a:r>
              <a:rPr lang="en-US" sz="1200" dirty="0" smtClean="0">
                <a:latin typeface="Arial"/>
                <a:cs typeface="Arial"/>
              </a:rPr>
              <a:t>24</a:t>
            </a:r>
            <a:endParaRPr lang="en-US" sz="1400" dirty="0">
              <a:latin typeface="Arial"/>
              <a:cs typeface="Arial"/>
            </a:endParaRPr>
          </a:p>
        </p:txBody>
      </p:sp>
      <p:sp>
        <p:nvSpPr>
          <p:cNvPr id="788" name="TextBox 787"/>
          <p:cNvSpPr txBox="1"/>
          <p:nvPr/>
        </p:nvSpPr>
        <p:spPr>
          <a:xfrm rot="16200000">
            <a:off x="13336855" y="17982600"/>
            <a:ext cx="2975097" cy="307777"/>
          </a:xfrm>
          <a:prstGeom prst="rect">
            <a:avLst/>
          </a:prstGeom>
          <a:noFill/>
        </p:spPr>
        <p:txBody>
          <a:bodyPr wrap="square" rtlCol="0">
            <a:spAutoFit/>
          </a:bodyPr>
          <a:lstStyle/>
          <a:p>
            <a:pPr algn="ctr"/>
            <a:r>
              <a:rPr lang="en-US" sz="1400" b="1" dirty="0" smtClean="0">
                <a:latin typeface="Arial"/>
                <a:cs typeface="Arial"/>
              </a:rPr>
              <a:t>Intensity error (</a:t>
            </a:r>
            <a:r>
              <a:rPr lang="en-US" sz="1400" b="1" dirty="0" smtClean="0">
                <a:latin typeface="Arial"/>
                <a:cs typeface="Arial"/>
              </a:rPr>
              <a:t>hPa) </a:t>
            </a:r>
            <a:endParaRPr lang="en-US" sz="1400" b="1" dirty="0">
              <a:latin typeface="Arial"/>
              <a:cs typeface="Arial"/>
            </a:endParaRPr>
          </a:p>
        </p:txBody>
      </p:sp>
      <p:sp>
        <p:nvSpPr>
          <p:cNvPr id="793" name="TextBox 792"/>
          <p:cNvSpPr txBox="1"/>
          <p:nvPr/>
        </p:nvSpPr>
        <p:spPr>
          <a:xfrm>
            <a:off x="15397003" y="19888396"/>
            <a:ext cx="2347136"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grpSp>
        <p:nvGrpSpPr>
          <p:cNvPr id="81" name="Group 80"/>
          <p:cNvGrpSpPr/>
          <p:nvPr/>
        </p:nvGrpSpPr>
        <p:grpSpPr>
          <a:xfrm>
            <a:off x="17846597" y="16563579"/>
            <a:ext cx="3298902" cy="3336116"/>
            <a:chOff x="18015929" y="16254645"/>
            <a:chExt cx="3298902" cy="3336116"/>
          </a:xfrm>
        </p:grpSpPr>
        <p:pic>
          <p:nvPicPr>
            <p:cNvPr id="31" name="Picture 30" descr="scatter_plot_aa_alp_750km_vs_position_error_noLabel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616765" y="16254645"/>
              <a:ext cx="2591738" cy="3182112"/>
            </a:xfrm>
            <a:prstGeom prst="rect">
              <a:avLst/>
            </a:prstGeom>
          </p:spPr>
        </p:pic>
        <p:sp>
          <p:nvSpPr>
            <p:cNvPr id="759" name="TextBox 758"/>
            <p:cNvSpPr txBox="1"/>
            <p:nvPr/>
          </p:nvSpPr>
          <p:spPr>
            <a:xfrm>
              <a:off x="18169818" y="19236225"/>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60" name="TextBox 759"/>
            <p:cNvSpPr txBox="1"/>
            <p:nvPr/>
          </p:nvSpPr>
          <p:spPr>
            <a:xfrm>
              <a:off x="18169818" y="18738921"/>
              <a:ext cx="444693"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761" name="TextBox 760"/>
            <p:cNvSpPr txBox="1"/>
            <p:nvPr/>
          </p:nvSpPr>
          <p:spPr>
            <a:xfrm>
              <a:off x="18169818" y="18244605"/>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762" name="TextBox 761"/>
            <p:cNvSpPr txBox="1"/>
            <p:nvPr/>
          </p:nvSpPr>
          <p:spPr>
            <a:xfrm>
              <a:off x="18169818" y="17744762"/>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763" name="TextBox 762"/>
            <p:cNvSpPr txBox="1"/>
            <p:nvPr/>
          </p:nvSpPr>
          <p:spPr>
            <a:xfrm>
              <a:off x="18174974" y="17255919"/>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764" name="TextBox 763"/>
            <p:cNvSpPr txBox="1"/>
            <p:nvPr/>
          </p:nvSpPr>
          <p:spPr>
            <a:xfrm>
              <a:off x="18100034" y="16773339"/>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765" name="TextBox 764"/>
            <p:cNvSpPr txBox="1"/>
            <p:nvPr/>
          </p:nvSpPr>
          <p:spPr>
            <a:xfrm>
              <a:off x="18100034" y="16288043"/>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767" name="TextBox 766"/>
            <p:cNvSpPr txBox="1"/>
            <p:nvPr/>
          </p:nvSpPr>
          <p:spPr>
            <a:xfrm>
              <a:off x="1851272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68" name="TextBox 767"/>
            <p:cNvSpPr txBox="1"/>
            <p:nvPr/>
          </p:nvSpPr>
          <p:spPr>
            <a:xfrm>
              <a:off x="1890170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69" name="TextBox 768"/>
            <p:cNvSpPr txBox="1"/>
            <p:nvPr/>
          </p:nvSpPr>
          <p:spPr>
            <a:xfrm>
              <a:off x="19297892"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0" name="TextBox 769"/>
            <p:cNvSpPr txBox="1"/>
            <p:nvPr/>
          </p:nvSpPr>
          <p:spPr>
            <a:xfrm>
              <a:off x="19690079"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1" name="TextBox 770"/>
            <p:cNvSpPr txBox="1"/>
            <p:nvPr/>
          </p:nvSpPr>
          <p:spPr>
            <a:xfrm>
              <a:off x="2008575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2" name="TextBox 771"/>
            <p:cNvSpPr txBox="1"/>
            <p:nvPr/>
          </p:nvSpPr>
          <p:spPr>
            <a:xfrm>
              <a:off x="2047627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73" name="TextBox 772"/>
            <p:cNvSpPr txBox="1"/>
            <p:nvPr/>
          </p:nvSpPr>
          <p:spPr>
            <a:xfrm>
              <a:off x="20870138"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800" name="TextBox 799"/>
            <p:cNvSpPr txBox="1"/>
            <p:nvPr/>
          </p:nvSpPr>
          <p:spPr>
            <a:xfrm rot="16200000">
              <a:off x="16682269" y="17686743"/>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grpSp>
      <p:sp>
        <p:nvSpPr>
          <p:cNvPr id="803" name="TextBox 802"/>
          <p:cNvSpPr txBox="1"/>
          <p:nvPr/>
        </p:nvSpPr>
        <p:spPr>
          <a:xfrm>
            <a:off x="21312000" y="19542645"/>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05" name="TextBox 804"/>
          <p:cNvSpPr txBox="1"/>
          <p:nvPr/>
        </p:nvSpPr>
        <p:spPr>
          <a:xfrm>
            <a:off x="21428075" y="18798232"/>
            <a:ext cx="224035" cy="184666"/>
          </a:xfrm>
          <a:prstGeom prst="rect">
            <a:avLst/>
          </a:prstGeom>
          <a:noFill/>
        </p:spPr>
        <p:txBody>
          <a:bodyPr wrap="square" lIns="0" tIns="0" rIns="0" bIns="0" rtlCol="0">
            <a:spAutoFit/>
          </a:bodyPr>
          <a:lstStyle/>
          <a:p>
            <a:pPr algn="r"/>
            <a:r>
              <a:rPr lang="en-US" sz="1200" dirty="0" smtClean="0">
                <a:latin typeface="Arial"/>
                <a:cs typeface="Arial"/>
              </a:rPr>
              <a:t>10</a:t>
            </a:r>
            <a:endParaRPr lang="en-US" sz="1400" dirty="0">
              <a:latin typeface="Arial"/>
              <a:cs typeface="Arial"/>
            </a:endParaRPr>
          </a:p>
        </p:txBody>
      </p:sp>
      <p:sp>
        <p:nvSpPr>
          <p:cNvPr id="806" name="TextBox 805"/>
          <p:cNvSpPr txBox="1"/>
          <p:nvPr/>
        </p:nvSpPr>
        <p:spPr>
          <a:xfrm>
            <a:off x="21397323" y="18062520"/>
            <a:ext cx="257054"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808" name="TextBox 807"/>
          <p:cNvSpPr txBox="1"/>
          <p:nvPr/>
        </p:nvSpPr>
        <p:spPr>
          <a:xfrm>
            <a:off x="21361027" y="17328426"/>
            <a:ext cx="291083" cy="184666"/>
          </a:xfrm>
          <a:prstGeom prst="rect">
            <a:avLst/>
          </a:prstGeom>
          <a:noFill/>
        </p:spPr>
        <p:txBody>
          <a:bodyPr wrap="square" lIns="0" tIns="0" rIns="0" bIns="0" rtlCol="0">
            <a:spAutoFit/>
          </a:bodyPr>
          <a:lstStyle/>
          <a:p>
            <a:pPr algn="r"/>
            <a:r>
              <a:rPr lang="en-US" sz="1200" dirty="0" smtClean="0">
                <a:latin typeface="Arial"/>
                <a:cs typeface="Arial"/>
              </a:rPr>
              <a:t>30</a:t>
            </a:r>
            <a:endParaRPr lang="en-US" sz="1400" dirty="0">
              <a:latin typeface="Arial"/>
              <a:cs typeface="Arial"/>
            </a:endParaRPr>
          </a:p>
        </p:txBody>
      </p:sp>
      <p:sp>
        <p:nvSpPr>
          <p:cNvPr id="810" name="TextBox 809"/>
          <p:cNvSpPr txBox="1"/>
          <p:nvPr/>
        </p:nvSpPr>
        <p:spPr>
          <a:xfrm rot="16200000">
            <a:off x="19770390" y="17997006"/>
            <a:ext cx="2975097" cy="307777"/>
          </a:xfrm>
          <a:prstGeom prst="rect">
            <a:avLst/>
          </a:prstGeom>
          <a:noFill/>
        </p:spPr>
        <p:txBody>
          <a:bodyPr wrap="square" rtlCol="0">
            <a:spAutoFit/>
          </a:bodyPr>
          <a:lstStyle/>
          <a:p>
            <a:pPr algn="ctr"/>
            <a:r>
              <a:rPr lang="en-US" sz="1400" b="1" dirty="0" smtClean="0">
                <a:latin typeface="Arial"/>
                <a:cs typeface="Arial"/>
              </a:rPr>
              <a:t>Intensity error </a:t>
            </a:r>
            <a:r>
              <a:rPr lang="en-US" sz="1400" b="1" dirty="0" smtClean="0">
                <a:latin typeface="Arial"/>
                <a:cs typeface="Arial"/>
              </a:rPr>
              <a:t>(</a:t>
            </a:r>
            <a:r>
              <a:rPr lang="en-US" sz="1400" b="1" dirty="0" smtClean="0">
                <a:latin typeface="Arial"/>
                <a:cs typeface="Arial"/>
              </a:rPr>
              <a:t>hPa) </a:t>
            </a:r>
            <a:endParaRPr lang="en-US" sz="1400" b="1" dirty="0">
              <a:latin typeface="Arial"/>
              <a:cs typeface="Arial"/>
            </a:endParaRPr>
          </a:p>
        </p:txBody>
      </p:sp>
      <p:sp>
        <p:nvSpPr>
          <p:cNvPr id="819" name="TextBox 818"/>
          <p:cNvSpPr txBox="1"/>
          <p:nvPr/>
        </p:nvSpPr>
        <p:spPr>
          <a:xfrm>
            <a:off x="21361027" y="16586801"/>
            <a:ext cx="288962" cy="184666"/>
          </a:xfrm>
          <a:prstGeom prst="rect">
            <a:avLst/>
          </a:prstGeom>
          <a:noFill/>
        </p:spPr>
        <p:txBody>
          <a:bodyPr wrap="square" lIns="0" tIns="0" rIns="0" bIns="0" rtlCol="0">
            <a:spAutoFit/>
          </a:bodyPr>
          <a:lstStyle/>
          <a:p>
            <a:pPr algn="r"/>
            <a:r>
              <a:rPr lang="en-US" sz="1200" dirty="0" smtClean="0">
                <a:latin typeface="Arial"/>
                <a:cs typeface="Arial"/>
              </a:rPr>
              <a:t>40</a:t>
            </a:r>
            <a:endParaRPr lang="en-US" sz="1400" dirty="0">
              <a:latin typeface="Arial"/>
              <a:cs typeface="Arial"/>
            </a:endParaRPr>
          </a:p>
        </p:txBody>
      </p:sp>
      <p:sp>
        <p:nvSpPr>
          <p:cNvPr id="820" name="TextBox 819"/>
          <p:cNvSpPr txBox="1"/>
          <p:nvPr/>
        </p:nvSpPr>
        <p:spPr>
          <a:xfrm>
            <a:off x="21834782"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21" name="TextBox 820"/>
          <p:cNvSpPr txBox="1"/>
          <p:nvPr/>
        </p:nvSpPr>
        <p:spPr>
          <a:xfrm>
            <a:off x="22210078"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2" name="TextBox 821"/>
          <p:cNvSpPr txBox="1"/>
          <p:nvPr/>
        </p:nvSpPr>
        <p:spPr>
          <a:xfrm>
            <a:off x="22588626"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3" name="TextBox 822"/>
          <p:cNvSpPr txBox="1"/>
          <p:nvPr/>
        </p:nvSpPr>
        <p:spPr>
          <a:xfrm>
            <a:off x="2296717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4" name="TextBox 823"/>
          <p:cNvSpPr txBox="1"/>
          <p:nvPr/>
        </p:nvSpPr>
        <p:spPr>
          <a:xfrm>
            <a:off x="2334952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25" name="TextBox 824"/>
          <p:cNvSpPr txBox="1"/>
          <p:nvPr/>
        </p:nvSpPr>
        <p:spPr>
          <a:xfrm>
            <a:off x="2372427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11" name="TextBox 810"/>
          <p:cNvSpPr txBox="1"/>
          <p:nvPr/>
        </p:nvSpPr>
        <p:spPr>
          <a:xfrm>
            <a:off x="24434817" y="19539460"/>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12" name="TextBox 811"/>
          <p:cNvSpPr txBox="1"/>
          <p:nvPr/>
        </p:nvSpPr>
        <p:spPr>
          <a:xfrm>
            <a:off x="24593861" y="19043490"/>
            <a:ext cx="290805"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813" name="TextBox 812"/>
          <p:cNvSpPr txBox="1"/>
          <p:nvPr/>
        </p:nvSpPr>
        <p:spPr>
          <a:xfrm>
            <a:off x="24434817" y="18564969"/>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814" name="TextBox 813"/>
          <p:cNvSpPr txBox="1"/>
          <p:nvPr/>
        </p:nvSpPr>
        <p:spPr>
          <a:xfrm>
            <a:off x="24434817" y="18065126"/>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815" name="TextBox 814"/>
          <p:cNvSpPr txBox="1"/>
          <p:nvPr/>
        </p:nvSpPr>
        <p:spPr>
          <a:xfrm>
            <a:off x="24439973" y="17576283"/>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816" name="TextBox 815"/>
          <p:cNvSpPr txBox="1"/>
          <p:nvPr/>
        </p:nvSpPr>
        <p:spPr>
          <a:xfrm>
            <a:off x="24365033" y="17089901"/>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817" name="TextBox 816"/>
          <p:cNvSpPr txBox="1"/>
          <p:nvPr/>
        </p:nvSpPr>
        <p:spPr>
          <a:xfrm>
            <a:off x="24365033" y="16593199"/>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818" name="TextBox 817"/>
          <p:cNvSpPr txBox="1"/>
          <p:nvPr/>
        </p:nvSpPr>
        <p:spPr>
          <a:xfrm rot="16200000">
            <a:off x="22947268" y="17972889"/>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sp>
        <p:nvSpPr>
          <p:cNvPr id="826" name="TextBox 825"/>
          <p:cNvSpPr txBox="1"/>
          <p:nvPr/>
        </p:nvSpPr>
        <p:spPr>
          <a:xfrm>
            <a:off x="25433254"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7" name="TextBox 826"/>
          <p:cNvSpPr txBox="1"/>
          <p:nvPr/>
        </p:nvSpPr>
        <p:spPr>
          <a:xfrm>
            <a:off x="25811802"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8" name="TextBox 827"/>
          <p:cNvSpPr txBox="1"/>
          <p:nvPr/>
        </p:nvSpPr>
        <p:spPr>
          <a:xfrm>
            <a:off x="261903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9" name="TextBox 828"/>
          <p:cNvSpPr txBox="1"/>
          <p:nvPr/>
        </p:nvSpPr>
        <p:spPr>
          <a:xfrm>
            <a:off x="2657270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30" name="TextBox 829"/>
          <p:cNvSpPr txBox="1"/>
          <p:nvPr/>
        </p:nvSpPr>
        <p:spPr>
          <a:xfrm>
            <a:off x="2694744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31" name="TextBox 830"/>
          <p:cNvSpPr txBox="1"/>
          <p:nvPr/>
        </p:nvSpPr>
        <p:spPr>
          <a:xfrm>
            <a:off x="25057928"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32" name="TextBox 831"/>
          <p:cNvSpPr txBox="1"/>
          <p:nvPr/>
        </p:nvSpPr>
        <p:spPr>
          <a:xfrm>
            <a:off x="18587013"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3" name="TextBox 832"/>
          <p:cNvSpPr txBox="1"/>
          <p:nvPr/>
        </p:nvSpPr>
        <p:spPr>
          <a:xfrm>
            <a:off x="21801029"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4" name="TextBox 833"/>
          <p:cNvSpPr txBox="1"/>
          <p:nvPr/>
        </p:nvSpPr>
        <p:spPr>
          <a:xfrm>
            <a:off x="25012051"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a:t>
            </a:r>
            <a:r>
              <a:rPr lang="en-US" sz="1400" b="1" dirty="0" smtClean="0">
                <a:latin typeface="Arial"/>
                <a:cs typeface="Arial"/>
              </a:rPr>
              <a:t>(hPa) </a:t>
            </a:r>
            <a:endParaRPr lang="en-US" sz="1400" b="1" dirty="0">
              <a:latin typeface="Arial"/>
              <a:cs typeface="Arial"/>
            </a:endParaRPr>
          </a:p>
        </p:txBody>
      </p:sp>
      <p:sp>
        <p:nvSpPr>
          <p:cNvPr id="835" name="TextBox 834"/>
          <p:cNvSpPr txBox="1"/>
          <p:nvPr/>
        </p:nvSpPr>
        <p:spPr>
          <a:xfrm>
            <a:off x="1538444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(a) r</a:t>
            </a:r>
            <a:r>
              <a:rPr lang="en-US" sz="1400" baseline="30000" dirty="0" smtClean="0">
                <a:latin typeface="Arial"/>
                <a:cs typeface="Arial"/>
              </a:rPr>
              <a:t>2</a:t>
            </a:r>
            <a:r>
              <a:rPr lang="en-US" sz="1400" dirty="0" smtClean="0">
                <a:latin typeface="Arial"/>
                <a:cs typeface="Arial"/>
              </a:rPr>
              <a:t> = 0.65 </a:t>
            </a:r>
            <a:endParaRPr lang="en-US" sz="1400" dirty="0">
              <a:latin typeface="Arial"/>
              <a:cs typeface="Arial"/>
            </a:endParaRPr>
          </a:p>
        </p:txBody>
      </p:sp>
      <p:sp>
        <p:nvSpPr>
          <p:cNvPr id="836" name="TextBox 835"/>
          <p:cNvSpPr txBox="1"/>
          <p:nvPr/>
        </p:nvSpPr>
        <p:spPr>
          <a:xfrm>
            <a:off x="18566127" y="16682230"/>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(b) r</a:t>
            </a:r>
            <a:r>
              <a:rPr lang="en-US" sz="1400" baseline="30000" dirty="0" smtClean="0">
                <a:latin typeface="Arial"/>
                <a:cs typeface="Arial"/>
              </a:rPr>
              <a:t>2</a:t>
            </a:r>
            <a:r>
              <a:rPr lang="en-US" sz="1400" dirty="0" smtClean="0">
                <a:latin typeface="Arial"/>
                <a:cs typeface="Arial"/>
              </a:rPr>
              <a:t> = 0.64 </a:t>
            </a:r>
            <a:endParaRPr lang="en-US" sz="1400" dirty="0">
              <a:latin typeface="Arial"/>
              <a:cs typeface="Arial"/>
            </a:endParaRPr>
          </a:p>
        </p:txBody>
      </p:sp>
      <p:sp>
        <p:nvSpPr>
          <p:cNvPr id="837" name="TextBox 836"/>
          <p:cNvSpPr txBox="1"/>
          <p:nvPr/>
        </p:nvSpPr>
        <p:spPr>
          <a:xfrm>
            <a:off x="21779204" y="16682428"/>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(c) r</a:t>
            </a:r>
            <a:r>
              <a:rPr lang="en-US" sz="1400" baseline="30000" dirty="0" smtClean="0">
                <a:latin typeface="Arial"/>
                <a:cs typeface="Arial"/>
              </a:rPr>
              <a:t>2</a:t>
            </a:r>
            <a:r>
              <a:rPr lang="en-US" sz="1400" dirty="0" smtClean="0">
                <a:latin typeface="Arial"/>
                <a:cs typeface="Arial"/>
              </a:rPr>
              <a:t> = 0.68 </a:t>
            </a:r>
            <a:endParaRPr lang="en-US" sz="1400" dirty="0">
              <a:latin typeface="Arial"/>
              <a:cs typeface="Arial"/>
            </a:endParaRPr>
          </a:p>
        </p:txBody>
      </p:sp>
      <p:sp>
        <p:nvSpPr>
          <p:cNvPr id="838" name="TextBox 837"/>
          <p:cNvSpPr txBox="1"/>
          <p:nvPr/>
        </p:nvSpPr>
        <p:spPr>
          <a:xfrm>
            <a:off x="2499935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(d) r</a:t>
            </a:r>
            <a:r>
              <a:rPr lang="en-US" sz="1400" baseline="30000" dirty="0" smtClean="0">
                <a:latin typeface="Arial"/>
                <a:cs typeface="Arial"/>
              </a:rPr>
              <a:t>2</a:t>
            </a:r>
            <a:r>
              <a:rPr lang="en-US" sz="1400" dirty="0" smtClean="0">
                <a:latin typeface="Arial"/>
                <a:cs typeface="Arial"/>
              </a:rPr>
              <a:t> = 0.38 </a:t>
            </a:r>
            <a:endParaRPr lang="en-US" sz="1400" dirty="0">
              <a:latin typeface="Arial"/>
              <a:cs typeface="Arial"/>
            </a:endParaRPr>
          </a:p>
        </p:txBody>
      </p:sp>
      <p:sp>
        <p:nvSpPr>
          <p:cNvPr id="857" name="TextBox 856"/>
          <p:cNvSpPr txBox="1"/>
          <p:nvPr/>
        </p:nvSpPr>
        <p:spPr>
          <a:xfrm>
            <a:off x="14752805" y="12219675"/>
            <a:ext cx="1983505"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0000 UTC 4 June</a:t>
            </a:r>
            <a:endParaRPr lang="en-US" sz="1600" dirty="0">
              <a:latin typeface="Arial"/>
              <a:cs typeface="Arial"/>
            </a:endParaRPr>
          </a:p>
        </p:txBody>
      </p:sp>
      <p:grpSp>
        <p:nvGrpSpPr>
          <p:cNvPr id="115" name="Group 114"/>
          <p:cNvGrpSpPr/>
          <p:nvPr/>
        </p:nvGrpSpPr>
        <p:grpSpPr>
          <a:xfrm>
            <a:off x="27874506" y="18960242"/>
            <a:ext cx="15665783" cy="11651691"/>
            <a:chOff x="27874506" y="19315105"/>
            <a:chExt cx="15665783" cy="11651691"/>
          </a:xfrm>
        </p:grpSpPr>
        <p:grpSp>
          <p:nvGrpSpPr>
            <p:cNvPr id="689" name="Group 688"/>
            <p:cNvGrpSpPr/>
            <p:nvPr/>
          </p:nvGrpSpPr>
          <p:grpSpPr>
            <a:xfrm>
              <a:off x="42591357" y="19315105"/>
              <a:ext cx="948932" cy="11548687"/>
              <a:chOff x="42451554" y="4252308"/>
              <a:chExt cx="948932" cy="11548687"/>
            </a:xfrm>
          </p:grpSpPr>
          <p:pic>
            <p:nvPicPr>
              <p:cNvPr id="690" name="Picture 689"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91" name="TextBox 690"/>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92" name="TextBox 691"/>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93" name="TextBox 692"/>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94" name="TextBox 693"/>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5" name="TextBox 694"/>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6" name="TextBox 695"/>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97" name="TextBox 696"/>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8" name="TextBox 697"/>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9" name="TextBox 698"/>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700" name="TextBox 699"/>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701" name="TextBox 700"/>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4" name="Group 113"/>
            <p:cNvGrpSpPr/>
            <p:nvPr/>
          </p:nvGrpSpPr>
          <p:grpSpPr>
            <a:xfrm>
              <a:off x="27874506" y="19419736"/>
              <a:ext cx="14577048" cy="11547060"/>
              <a:chOff x="27874506" y="19419736"/>
              <a:chExt cx="14577048" cy="11547060"/>
            </a:xfrm>
          </p:grpSpPr>
          <p:pic>
            <p:nvPicPr>
              <p:cNvPr id="982" name="Picture 981" descr="g300_sensitivity_initialized_20180602_1200_f48_valid_20180604_12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77102" y="19419736"/>
                <a:ext cx="4847819" cy="3840480"/>
              </a:xfrm>
              <a:prstGeom prst="rect">
                <a:avLst/>
              </a:prstGeom>
              <a:ln w="9525">
                <a:solidFill>
                  <a:schemeClr val="tx1"/>
                </a:solidFill>
              </a:ln>
            </p:spPr>
          </p:pic>
          <p:pic>
            <p:nvPicPr>
              <p:cNvPr id="983" name="Picture 982" descr="g300_sensitivity_initialized_20180602_1200_f72_valid_20180605_1200.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738831" y="19419736"/>
                <a:ext cx="4847819" cy="3840480"/>
              </a:xfrm>
              <a:prstGeom prst="rect">
                <a:avLst/>
              </a:prstGeom>
              <a:ln w="9525">
                <a:solidFill>
                  <a:schemeClr val="tx1"/>
                </a:solidFill>
              </a:ln>
            </p:spPr>
          </p:pic>
          <p:pic>
            <p:nvPicPr>
              <p:cNvPr id="985" name="Picture 984" descr="g300_sensitivity_initialized_20180602_1200_f96_valid_20180606_1200.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603735" y="19419736"/>
                <a:ext cx="4847819" cy="3840480"/>
              </a:xfrm>
              <a:prstGeom prst="rect">
                <a:avLst/>
              </a:prstGeom>
              <a:ln w="9525">
                <a:solidFill>
                  <a:schemeClr val="tx1"/>
                </a:solidFill>
              </a:ln>
            </p:spPr>
          </p:pic>
          <p:pic>
            <p:nvPicPr>
              <p:cNvPr id="986" name="Picture 985" descr="rvort_300hPa_aa_300km_position_sensitivity_initialized_20180602_1200_f48_valid_20180604_1200.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877102" y="23271606"/>
                <a:ext cx="4847819" cy="3840480"/>
              </a:xfrm>
              <a:prstGeom prst="rect">
                <a:avLst/>
              </a:prstGeom>
              <a:ln w="9525">
                <a:solidFill>
                  <a:schemeClr val="tx1"/>
                </a:solidFill>
              </a:ln>
            </p:spPr>
          </p:pic>
          <p:pic>
            <p:nvPicPr>
              <p:cNvPr id="987" name="Picture 986" descr="rvort_300hPa_aa_300km_position_sensitivity_initialized_20180602_1200_f72_valid_20180605_1200.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738338" y="23271358"/>
                <a:ext cx="4847819" cy="3840480"/>
              </a:xfrm>
              <a:prstGeom prst="rect">
                <a:avLst/>
              </a:prstGeom>
              <a:ln w="9525">
                <a:solidFill>
                  <a:schemeClr val="tx1"/>
                </a:solidFill>
              </a:ln>
            </p:spPr>
          </p:pic>
          <p:pic>
            <p:nvPicPr>
              <p:cNvPr id="988" name="Picture 987" descr="rvort_300hPa_aa_300km_position_sensitivity_initialized_20180602_1200_f96_valid_20180606_1200.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602587" y="23271866"/>
                <a:ext cx="4847819" cy="3840480"/>
              </a:xfrm>
              <a:prstGeom prst="rect">
                <a:avLst/>
              </a:prstGeom>
              <a:ln w="9525">
                <a:solidFill>
                  <a:schemeClr val="tx1"/>
                </a:solidFill>
              </a:ln>
            </p:spPr>
          </p:pic>
          <p:pic>
            <p:nvPicPr>
              <p:cNvPr id="989" name="Picture 988" descr="slp_position_sensitivity_initialized_20180602_1200_f48_valid_20180604_1200.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874506" y="27126316"/>
                <a:ext cx="4847819" cy="3840480"/>
              </a:xfrm>
              <a:prstGeom prst="rect">
                <a:avLst/>
              </a:prstGeom>
              <a:ln w="9525">
                <a:solidFill>
                  <a:schemeClr val="tx1"/>
                </a:solidFill>
              </a:ln>
            </p:spPr>
          </p:pic>
          <p:pic>
            <p:nvPicPr>
              <p:cNvPr id="990" name="Picture 989" descr="slp_position_sensitivity_initialized_20180602_1200_f72_valid_20180605_1200.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738338" y="27123141"/>
                <a:ext cx="4847819" cy="3840480"/>
              </a:xfrm>
              <a:prstGeom prst="rect">
                <a:avLst/>
              </a:prstGeom>
              <a:ln w="9525">
                <a:solidFill>
                  <a:schemeClr val="tx1"/>
                </a:solidFill>
              </a:ln>
            </p:spPr>
          </p:pic>
          <p:pic>
            <p:nvPicPr>
              <p:cNvPr id="991" name="Picture 990" descr="slp_position_sensitivity_initialized_20180602_1200_f96_valid_20180606_1200.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600722" y="27123661"/>
                <a:ext cx="4847819" cy="3840480"/>
              </a:xfrm>
              <a:prstGeom prst="rect">
                <a:avLst/>
              </a:prstGeom>
              <a:ln w="9525">
                <a:solidFill>
                  <a:schemeClr val="tx1"/>
                </a:solidFill>
              </a:ln>
            </p:spPr>
          </p:pic>
          <p:sp>
            <p:nvSpPr>
              <p:cNvPr id="848" name="TextBox 847"/>
              <p:cNvSpPr txBox="1"/>
              <p:nvPr/>
            </p:nvSpPr>
            <p:spPr>
              <a:xfrm>
                <a:off x="27882203" y="1942148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49" name="TextBox 848"/>
              <p:cNvSpPr txBox="1"/>
              <p:nvPr/>
            </p:nvSpPr>
            <p:spPr>
              <a:xfrm>
                <a:off x="32743671" y="1942015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a:t>
                </a:r>
                <a:r>
                  <a:rPr lang="en-US" sz="1600" dirty="0" smtClean="0">
                    <a:latin typeface="Arial"/>
                    <a:cs typeface="Arial"/>
                  </a:rPr>
                  <a:t>UTC </a:t>
                </a:r>
                <a:r>
                  <a:rPr lang="en-US" sz="1600" dirty="0" smtClean="0">
                    <a:latin typeface="Arial"/>
                    <a:cs typeface="Arial"/>
                  </a:rPr>
                  <a:t>5 Jun (72 h) </a:t>
                </a:r>
                <a:endParaRPr lang="en-US" sz="1600" dirty="0">
                  <a:latin typeface="Arial"/>
                  <a:cs typeface="Arial"/>
                </a:endParaRPr>
              </a:p>
            </p:txBody>
          </p:sp>
          <p:sp>
            <p:nvSpPr>
              <p:cNvPr id="850" name="TextBox 849"/>
              <p:cNvSpPr txBox="1"/>
              <p:nvPr/>
            </p:nvSpPr>
            <p:spPr>
              <a:xfrm>
                <a:off x="37604996" y="1942015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1" name="TextBox 850"/>
              <p:cNvSpPr txBox="1"/>
              <p:nvPr/>
            </p:nvSpPr>
            <p:spPr>
              <a:xfrm>
                <a:off x="27883152" y="2327245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2" name="TextBox 851"/>
              <p:cNvSpPr txBox="1"/>
              <p:nvPr/>
            </p:nvSpPr>
            <p:spPr>
              <a:xfrm>
                <a:off x="32744620" y="2327112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1200 </a:t>
                </a:r>
                <a:r>
                  <a:rPr lang="en-US" sz="1600" dirty="0" smtClean="0">
                    <a:latin typeface="Arial"/>
                    <a:cs typeface="Arial"/>
                  </a:rPr>
                  <a:t>UTC </a:t>
                </a:r>
                <a:r>
                  <a:rPr lang="en-US" sz="1600" dirty="0" smtClean="0">
                    <a:latin typeface="Arial"/>
                    <a:cs typeface="Arial"/>
                  </a:rPr>
                  <a:t>5 Jun (72 h) </a:t>
                </a:r>
                <a:endParaRPr lang="en-US" sz="1600" dirty="0">
                  <a:latin typeface="Arial"/>
                  <a:cs typeface="Arial"/>
                </a:endParaRPr>
              </a:p>
            </p:txBody>
          </p:sp>
          <p:sp>
            <p:nvSpPr>
              <p:cNvPr id="853" name="TextBox 852"/>
              <p:cNvSpPr txBox="1"/>
              <p:nvPr/>
            </p:nvSpPr>
            <p:spPr>
              <a:xfrm>
                <a:off x="37605945" y="2327112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4" name="TextBox 853"/>
              <p:cNvSpPr txBox="1"/>
              <p:nvPr/>
            </p:nvSpPr>
            <p:spPr>
              <a:xfrm>
                <a:off x="27880993" y="2713519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1200 </a:t>
                </a:r>
                <a:r>
                  <a:rPr lang="en-US" sz="1600" dirty="0" smtClean="0">
                    <a:latin typeface="Arial"/>
                    <a:cs typeface="Arial"/>
                  </a:rPr>
                  <a:t>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5" name="TextBox 854"/>
              <p:cNvSpPr txBox="1"/>
              <p:nvPr/>
            </p:nvSpPr>
            <p:spPr>
              <a:xfrm>
                <a:off x="32742461" y="2713385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1200 </a:t>
                </a:r>
                <a:r>
                  <a:rPr lang="en-US" sz="1600" dirty="0" smtClean="0">
                    <a:latin typeface="Arial"/>
                    <a:cs typeface="Arial"/>
                  </a:rPr>
                  <a:t>UTC </a:t>
                </a:r>
                <a:r>
                  <a:rPr lang="en-US" sz="1600" dirty="0">
                    <a:latin typeface="Arial"/>
                    <a:cs typeface="Arial"/>
                  </a:rPr>
                  <a:t>5</a:t>
                </a:r>
                <a:r>
                  <a:rPr lang="en-US" sz="1600" dirty="0" smtClean="0">
                    <a:latin typeface="Arial"/>
                    <a:cs typeface="Arial"/>
                  </a:rPr>
                  <a:t> Jun (72 h) </a:t>
                </a:r>
                <a:endParaRPr lang="en-US" sz="1600" dirty="0">
                  <a:latin typeface="Arial"/>
                  <a:cs typeface="Arial"/>
                </a:endParaRPr>
              </a:p>
            </p:txBody>
          </p:sp>
          <p:sp>
            <p:nvSpPr>
              <p:cNvPr id="856" name="TextBox 855"/>
              <p:cNvSpPr txBox="1"/>
              <p:nvPr/>
            </p:nvSpPr>
            <p:spPr>
              <a:xfrm>
                <a:off x="37603786" y="27133857"/>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1200 </a:t>
                </a:r>
                <a:r>
                  <a:rPr lang="en-US" sz="1600" dirty="0" smtClean="0">
                    <a:latin typeface="Arial"/>
                    <a:cs typeface="Arial"/>
                  </a:rPr>
                  <a:t>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63" name="Rectangle 862"/>
              <p:cNvSpPr/>
              <p:nvPr/>
            </p:nvSpPr>
            <p:spPr>
              <a:xfrm>
                <a:off x="31272322" y="2866767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4" name="Straight Arrow Connector 863"/>
              <p:cNvCxnSpPr/>
              <p:nvPr/>
            </p:nvCxnSpPr>
            <p:spPr>
              <a:xfrm flipH="1" flipV="1">
                <a:off x="30872110" y="2869884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5" name="Straight Arrow Connector 864"/>
              <p:cNvCxnSpPr/>
              <p:nvPr/>
            </p:nvCxnSpPr>
            <p:spPr>
              <a:xfrm flipV="1">
                <a:off x="30096944" y="29101699"/>
                <a:ext cx="1" cy="52346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6" name="Rectangle 865"/>
              <p:cNvSpPr/>
              <p:nvPr/>
            </p:nvSpPr>
            <p:spPr>
              <a:xfrm>
                <a:off x="29448533" y="2949778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7" name="Straight Arrow Connector 866"/>
              <p:cNvCxnSpPr/>
              <p:nvPr/>
            </p:nvCxnSpPr>
            <p:spPr>
              <a:xfrm flipH="1" flipV="1">
                <a:off x="35371129" y="29113068"/>
                <a:ext cx="439596" cy="355347"/>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8" name="Rectangle 867"/>
              <p:cNvSpPr/>
              <p:nvPr/>
            </p:nvSpPr>
            <p:spPr>
              <a:xfrm>
                <a:off x="35742385" y="29101678"/>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70" name="Rectangle 869"/>
              <p:cNvSpPr/>
              <p:nvPr/>
            </p:nvSpPr>
            <p:spPr>
              <a:xfrm>
                <a:off x="35912439" y="2853168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1" name="Straight Arrow Connector 870"/>
              <p:cNvCxnSpPr/>
              <p:nvPr/>
            </p:nvCxnSpPr>
            <p:spPr>
              <a:xfrm flipH="1" flipV="1">
                <a:off x="35512227" y="2856285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3" name="Straight Arrow Connector 872"/>
              <p:cNvCxnSpPr/>
              <p:nvPr/>
            </p:nvCxnSpPr>
            <p:spPr>
              <a:xfrm flipH="1">
                <a:off x="40584530" y="28562855"/>
                <a:ext cx="553568" cy="0"/>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7" name="Rectangle 876"/>
              <p:cNvSpPr/>
              <p:nvPr/>
            </p:nvSpPr>
            <p:spPr>
              <a:xfrm>
                <a:off x="41110687" y="2813084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grpSp>
      </p:grpSp>
      <p:grpSp>
        <p:nvGrpSpPr>
          <p:cNvPr id="117" name="Group 116"/>
          <p:cNvGrpSpPr/>
          <p:nvPr/>
        </p:nvGrpSpPr>
        <p:grpSpPr>
          <a:xfrm>
            <a:off x="27779304" y="4345233"/>
            <a:ext cx="15621182" cy="11548688"/>
            <a:chOff x="27779304" y="4252308"/>
            <a:chExt cx="15621182" cy="11548688"/>
          </a:xfrm>
        </p:grpSpPr>
        <p:grpSp>
          <p:nvGrpSpPr>
            <p:cNvPr id="66" name="Group 65"/>
            <p:cNvGrpSpPr/>
            <p:nvPr/>
          </p:nvGrpSpPr>
          <p:grpSpPr>
            <a:xfrm>
              <a:off x="42451554" y="4252308"/>
              <a:ext cx="948932" cy="11548687"/>
              <a:chOff x="42451554" y="4252308"/>
              <a:chExt cx="948932" cy="11548687"/>
            </a:xfrm>
          </p:grpSpPr>
          <p:pic>
            <p:nvPicPr>
              <p:cNvPr id="65" name="Picture 64"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75" name="TextBox 674"/>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76" name="TextBox 675"/>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77" name="TextBox 676"/>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78" name="TextBox 677"/>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79" name="TextBox 678"/>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0" name="TextBox 679"/>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81" name="TextBox 680"/>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2" name="TextBox 681"/>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83" name="TextBox 682"/>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84" name="TextBox 683"/>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85" name="TextBox 684"/>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6" name="Group 115"/>
            <p:cNvGrpSpPr/>
            <p:nvPr/>
          </p:nvGrpSpPr>
          <p:grpSpPr>
            <a:xfrm>
              <a:off x="27779304" y="4252308"/>
              <a:ext cx="14571822" cy="11548688"/>
              <a:chOff x="27779304" y="4252308"/>
              <a:chExt cx="14571822" cy="11548688"/>
            </a:xfrm>
          </p:grpSpPr>
          <p:pic>
            <p:nvPicPr>
              <p:cNvPr id="973" name="Picture 972" descr="g300_sensitivity_initialized_20180530_1200_f36_valid_20180601_0000.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780514" y="4252309"/>
                <a:ext cx="4847819" cy="3840480"/>
              </a:xfrm>
              <a:prstGeom prst="rect">
                <a:avLst/>
              </a:prstGeom>
              <a:ln w="9525">
                <a:solidFill>
                  <a:schemeClr val="tx1"/>
                </a:solidFill>
              </a:ln>
            </p:spPr>
          </p:pic>
          <p:pic>
            <p:nvPicPr>
              <p:cNvPr id="974" name="Picture 973" descr="g300_sensitivity_initialized_20180530_1200_f60_valid_20180602_0000.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642931" y="4252309"/>
                <a:ext cx="4847819" cy="3840480"/>
              </a:xfrm>
              <a:prstGeom prst="rect">
                <a:avLst/>
              </a:prstGeom>
              <a:ln w="9525">
                <a:solidFill>
                  <a:schemeClr val="tx1"/>
                </a:solidFill>
              </a:ln>
            </p:spPr>
          </p:pic>
          <p:pic>
            <p:nvPicPr>
              <p:cNvPr id="975" name="Picture 974" descr="g300_sensitivity_initialized_20180530_1200_f84_valid_20180603_0000.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503307" y="4252309"/>
                <a:ext cx="4847819" cy="3840480"/>
              </a:xfrm>
              <a:prstGeom prst="rect">
                <a:avLst/>
              </a:prstGeom>
              <a:ln w="9525">
                <a:solidFill>
                  <a:schemeClr val="tx1"/>
                </a:solidFill>
              </a:ln>
            </p:spPr>
          </p:pic>
          <p:pic>
            <p:nvPicPr>
              <p:cNvPr id="976" name="Picture 975" descr="rvort_300hPa_aa_300km_sensitivity_initialized_20180530_1200_f36_valid_20180601_0000.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780514" y="8106454"/>
                <a:ext cx="4847819" cy="3840480"/>
              </a:xfrm>
              <a:prstGeom prst="rect">
                <a:avLst/>
              </a:prstGeom>
              <a:ln w="9525">
                <a:solidFill>
                  <a:schemeClr val="tx1"/>
                </a:solidFill>
              </a:ln>
            </p:spPr>
          </p:pic>
          <p:pic>
            <p:nvPicPr>
              <p:cNvPr id="977" name="Picture 976" descr="rvort_300hPa_aa_300km_sensitivity_initialized_20180530_1200_f60_valid_20180602_0000.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2641982" y="8106454"/>
                <a:ext cx="4847819" cy="3840480"/>
              </a:xfrm>
              <a:prstGeom prst="rect">
                <a:avLst/>
              </a:prstGeom>
              <a:ln w="9525">
                <a:solidFill>
                  <a:schemeClr val="tx1"/>
                </a:solidFill>
              </a:ln>
            </p:spPr>
          </p:pic>
          <p:pic>
            <p:nvPicPr>
              <p:cNvPr id="978" name="Picture 977" descr="rvort_300hPa_aa_300km_sensitivity_initialized_20180530_1200_f84_valid_20180603_0000.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7502097" y="8106454"/>
                <a:ext cx="4847819" cy="3840480"/>
              </a:xfrm>
              <a:prstGeom prst="rect">
                <a:avLst/>
              </a:prstGeom>
              <a:ln w="9525">
                <a:solidFill>
                  <a:schemeClr val="tx1"/>
                </a:solidFill>
              </a:ln>
            </p:spPr>
          </p:pic>
          <p:pic>
            <p:nvPicPr>
              <p:cNvPr id="979" name="Picture 978" descr="slp_sensitivity_initialized20180530_1200_f36_valid_20180601_0000.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7780514" y="11960516"/>
                <a:ext cx="4847819" cy="3840480"/>
              </a:xfrm>
              <a:prstGeom prst="rect">
                <a:avLst/>
              </a:prstGeom>
              <a:ln w="9525">
                <a:solidFill>
                  <a:schemeClr val="tx1"/>
                </a:solidFill>
              </a:ln>
            </p:spPr>
          </p:pic>
          <p:pic>
            <p:nvPicPr>
              <p:cNvPr id="980" name="Picture 979" descr="slp_sensitivity_initialized20180530_1200_f60_valid_20180602_0000.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642728" y="11960516"/>
                <a:ext cx="4847819" cy="3840480"/>
              </a:xfrm>
              <a:prstGeom prst="rect">
                <a:avLst/>
              </a:prstGeom>
              <a:ln w="9525">
                <a:solidFill>
                  <a:schemeClr val="tx1"/>
                </a:solidFill>
              </a:ln>
            </p:spPr>
          </p:pic>
          <p:pic>
            <p:nvPicPr>
              <p:cNvPr id="981" name="Picture 980" descr="slp_sensitivity_initialized20180530_1200_f84_valid_20180603_0000.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7502914" y="11960516"/>
                <a:ext cx="4847819" cy="3840480"/>
              </a:xfrm>
              <a:prstGeom prst="rect">
                <a:avLst/>
              </a:prstGeom>
              <a:ln w="9525">
                <a:solidFill>
                  <a:schemeClr val="tx1"/>
                </a:solidFill>
              </a:ln>
            </p:spPr>
          </p:pic>
          <p:sp>
            <p:nvSpPr>
              <p:cNvPr id="839" name="TextBox 838"/>
              <p:cNvSpPr txBox="1"/>
              <p:nvPr/>
            </p:nvSpPr>
            <p:spPr>
              <a:xfrm>
                <a:off x="27780514" y="425364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0" name="TextBox 839"/>
              <p:cNvSpPr txBox="1"/>
              <p:nvPr/>
            </p:nvSpPr>
            <p:spPr>
              <a:xfrm>
                <a:off x="32641982" y="425230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1" name="TextBox 840"/>
              <p:cNvSpPr txBox="1"/>
              <p:nvPr/>
            </p:nvSpPr>
            <p:spPr>
              <a:xfrm>
                <a:off x="37503307" y="425230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42" name="TextBox 841"/>
              <p:cNvSpPr txBox="1"/>
              <p:nvPr/>
            </p:nvSpPr>
            <p:spPr>
              <a:xfrm>
                <a:off x="27781463" y="810461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3" name="TextBox 842"/>
              <p:cNvSpPr txBox="1"/>
              <p:nvPr/>
            </p:nvSpPr>
            <p:spPr>
              <a:xfrm>
                <a:off x="32642931" y="810327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4" name="TextBox 843"/>
              <p:cNvSpPr txBox="1"/>
              <p:nvPr/>
            </p:nvSpPr>
            <p:spPr>
              <a:xfrm>
                <a:off x="37504256" y="810327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45" name="TextBox 844"/>
              <p:cNvSpPr txBox="1"/>
              <p:nvPr/>
            </p:nvSpPr>
            <p:spPr>
              <a:xfrm>
                <a:off x="27779304" y="1196734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a:t>
                </a:r>
                <a:r>
                  <a:rPr lang="en-US" sz="1600" dirty="0" smtClean="0">
                    <a:latin typeface="Arial"/>
                    <a:cs typeface="Arial"/>
                  </a:rPr>
                  <a:t>0000 UTC </a:t>
                </a:r>
                <a:r>
                  <a:rPr lang="en-US" sz="1600" dirty="0" smtClean="0">
                    <a:latin typeface="Arial"/>
                    <a:cs typeface="Arial"/>
                  </a:rPr>
                  <a:t>1 Jun (36 h) </a:t>
                </a:r>
                <a:endParaRPr lang="en-US" sz="1600" dirty="0">
                  <a:latin typeface="Arial"/>
                  <a:cs typeface="Arial"/>
                </a:endParaRPr>
              </a:p>
            </p:txBody>
          </p:sp>
          <p:sp>
            <p:nvSpPr>
              <p:cNvPr id="846" name="TextBox 845"/>
              <p:cNvSpPr txBox="1"/>
              <p:nvPr/>
            </p:nvSpPr>
            <p:spPr>
              <a:xfrm>
                <a:off x="32640772" y="1196601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a:t>
                </a:r>
                <a:r>
                  <a:rPr lang="en-US" sz="1600" dirty="0" smtClean="0">
                    <a:latin typeface="Arial"/>
                    <a:cs typeface="Arial"/>
                  </a:rPr>
                  <a:t>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7" name="TextBox 846"/>
              <p:cNvSpPr txBox="1"/>
              <p:nvPr/>
            </p:nvSpPr>
            <p:spPr>
              <a:xfrm>
                <a:off x="37502097" y="11966012"/>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a:t>
                </a:r>
                <a:r>
                  <a:rPr lang="en-US" sz="1600" dirty="0" smtClean="0">
                    <a:latin typeface="Arial"/>
                    <a:cs typeface="Arial"/>
                  </a:rPr>
                  <a:t>0000 UTC </a:t>
                </a:r>
                <a:r>
                  <a:rPr lang="en-US" sz="1600" dirty="0" smtClean="0">
                    <a:latin typeface="Arial"/>
                    <a:cs typeface="Arial"/>
                  </a:rPr>
                  <a:t>3 Jun (84 h) </a:t>
                </a:r>
                <a:endParaRPr lang="en-US" sz="1600" dirty="0">
                  <a:latin typeface="Arial"/>
                  <a:cs typeface="Arial"/>
                </a:endParaRPr>
              </a:p>
            </p:txBody>
          </p:sp>
          <p:sp>
            <p:nvSpPr>
              <p:cNvPr id="859" name="Rectangle 858"/>
              <p:cNvSpPr/>
              <p:nvPr/>
            </p:nvSpPr>
            <p:spPr>
              <a:xfrm>
                <a:off x="33964663" y="14591857"/>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0" name="Straight Arrow Connector 859"/>
              <p:cNvCxnSpPr/>
              <p:nvPr/>
            </p:nvCxnSpPr>
            <p:spPr>
              <a:xfrm flipV="1">
                <a:off x="35201255" y="14806370"/>
                <a:ext cx="609470" cy="17020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1" name="Rectangle 860"/>
              <p:cNvSpPr/>
              <p:nvPr/>
            </p:nvSpPr>
            <p:spPr>
              <a:xfrm>
                <a:off x="39734897" y="14544303"/>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2" name="Straight Arrow Connector 861"/>
              <p:cNvCxnSpPr/>
              <p:nvPr/>
            </p:nvCxnSpPr>
            <p:spPr>
              <a:xfrm flipV="1">
                <a:off x="40584530" y="14194438"/>
                <a:ext cx="353778" cy="505142"/>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8" name="Rectangle 877"/>
              <p:cNvSpPr/>
              <p:nvPr/>
            </p:nvSpPr>
            <p:spPr>
              <a:xfrm>
                <a:off x="30872110" y="1443122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9" name="Straight Arrow Connector 878"/>
              <p:cNvCxnSpPr/>
              <p:nvPr/>
            </p:nvCxnSpPr>
            <p:spPr>
              <a:xfrm flipH="1" flipV="1">
                <a:off x="30872110" y="14194438"/>
                <a:ext cx="400212" cy="349865"/>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0" name="Rectangle 879"/>
              <p:cNvSpPr/>
              <p:nvPr/>
            </p:nvSpPr>
            <p:spPr>
              <a:xfrm>
                <a:off x="34142353" y="1363424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81" name="Straight Arrow Connector 880"/>
              <p:cNvCxnSpPr/>
              <p:nvPr/>
            </p:nvCxnSpPr>
            <p:spPr>
              <a:xfrm>
                <a:off x="35101725" y="14018969"/>
                <a:ext cx="490137" cy="1"/>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882" name="5-Point Star 881"/>
          <p:cNvSpPr>
            <a:spLocks noChangeAspect="1"/>
          </p:cNvSpPr>
          <p:nvPr/>
        </p:nvSpPr>
        <p:spPr>
          <a:xfrm rot="10800000" flipV="1">
            <a:off x="9337572" y="27807649"/>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5-Point Star 883"/>
          <p:cNvSpPr>
            <a:spLocks noChangeAspect="1"/>
          </p:cNvSpPr>
          <p:nvPr/>
        </p:nvSpPr>
        <p:spPr>
          <a:xfrm rot="10800000" flipV="1">
            <a:off x="10998463" y="27807649"/>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5" name="TextBox 884"/>
          <p:cNvSpPr txBox="1"/>
          <p:nvPr/>
        </p:nvSpPr>
        <p:spPr>
          <a:xfrm>
            <a:off x="19046163" y="12220894"/>
            <a:ext cx="1972710"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UTC 7 June</a:t>
            </a:r>
            <a:endParaRPr lang="en-US" sz="1600" dirty="0">
              <a:latin typeface="Arial"/>
              <a:cs typeface="Arial"/>
            </a:endParaRPr>
          </a:p>
        </p:txBody>
      </p:sp>
      <p:grpSp>
        <p:nvGrpSpPr>
          <p:cNvPr id="886" name="Group 885"/>
          <p:cNvGrpSpPr/>
          <p:nvPr/>
        </p:nvGrpSpPr>
        <p:grpSpPr>
          <a:xfrm>
            <a:off x="294733" y="27845291"/>
            <a:ext cx="6436493" cy="464481"/>
            <a:chOff x="3484636" y="24355149"/>
            <a:chExt cx="6436493" cy="464481"/>
          </a:xfrm>
        </p:grpSpPr>
        <p:pic>
          <p:nvPicPr>
            <p:cNvPr id="887" name="Picture 886" descr="mean_300Z_and_track_nov_2013.png"/>
            <p:cNvPicPr>
              <a:picLocks/>
            </p:cNvPicPr>
            <p:nvPr/>
          </p:nvPicPr>
          <p:blipFill rotWithShape="1">
            <a:blip r:embed="rId39">
              <a:extLst>
                <a:ext uri="{28A0092B-C50C-407E-A947-70E740481C1C}">
                  <a14:useLocalDpi xmlns:a14="http://schemas.microsoft.com/office/drawing/2010/main" val="0"/>
                </a:ext>
              </a:extLst>
            </a:blip>
            <a:srcRect l="92908" t="12365" r="4545" b="15690"/>
            <a:stretch/>
          </p:blipFill>
          <p:spPr>
            <a:xfrm rot="5400000">
              <a:off x="6594694" y="21245091"/>
              <a:ext cx="216378" cy="6436493"/>
            </a:xfrm>
            <a:prstGeom prst="rect">
              <a:avLst/>
            </a:prstGeom>
          </p:spPr>
        </p:pic>
        <p:sp>
          <p:nvSpPr>
            <p:cNvPr id="888" name="TextBox 887"/>
            <p:cNvSpPr txBox="1"/>
            <p:nvPr/>
          </p:nvSpPr>
          <p:spPr>
            <a:xfrm>
              <a:off x="398661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−2</a:t>
              </a:r>
              <a:endParaRPr lang="en-US" sz="1600" dirty="0">
                <a:latin typeface="Arial"/>
                <a:cs typeface="Arial"/>
              </a:endParaRPr>
            </a:p>
          </p:txBody>
        </p:sp>
        <p:sp>
          <p:nvSpPr>
            <p:cNvPr id="889" name="TextBox 888"/>
            <p:cNvSpPr txBox="1"/>
            <p:nvPr/>
          </p:nvSpPr>
          <p:spPr>
            <a:xfrm>
              <a:off x="4560367" y="24571527"/>
              <a:ext cx="452570"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896" name="TextBox 895"/>
            <p:cNvSpPr txBox="1"/>
            <p:nvPr/>
          </p:nvSpPr>
          <p:spPr>
            <a:xfrm>
              <a:off x="5264827"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−1</a:t>
              </a:r>
              <a:endParaRPr lang="en-US" sz="1600" dirty="0">
                <a:latin typeface="Arial"/>
                <a:cs typeface="Arial"/>
              </a:endParaRPr>
            </a:p>
          </p:txBody>
        </p:sp>
        <p:sp>
          <p:nvSpPr>
            <p:cNvPr id="901" name="TextBox 900"/>
            <p:cNvSpPr txBox="1"/>
            <p:nvPr/>
          </p:nvSpPr>
          <p:spPr>
            <a:xfrm>
              <a:off x="5840415" y="24571527"/>
              <a:ext cx="435732"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18" name="TextBox 917"/>
            <p:cNvSpPr txBox="1"/>
            <p:nvPr/>
          </p:nvSpPr>
          <p:spPr>
            <a:xfrm>
              <a:off x="6551750" y="24571849"/>
              <a:ext cx="300556" cy="246221"/>
            </a:xfrm>
            <a:prstGeom prst="rect">
              <a:avLst/>
            </a:prstGeom>
            <a:noFill/>
          </p:spPr>
          <p:txBody>
            <a:bodyPr wrap="square" lIns="0" tIns="0" rIns="0" bIns="0" rtlCol="0">
              <a:spAutoFit/>
            </a:bodyPr>
            <a:lstStyle/>
            <a:p>
              <a:pPr algn="ctr"/>
              <a:r>
                <a:rPr lang="en-US" sz="1600" dirty="0">
                  <a:latin typeface="Arial"/>
                  <a:cs typeface="Arial"/>
                </a:rPr>
                <a:t>0</a:t>
              </a:r>
              <a:endParaRPr lang="en-US" sz="1400" dirty="0">
                <a:latin typeface="Arial"/>
                <a:cs typeface="Arial"/>
              </a:endParaRPr>
            </a:p>
          </p:txBody>
        </p:sp>
        <p:sp>
          <p:nvSpPr>
            <p:cNvPr id="992" name="TextBox 991"/>
            <p:cNvSpPr txBox="1"/>
            <p:nvPr/>
          </p:nvSpPr>
          <p:spPr>
            <a:xfrm>
              <a:off x="718659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93" name="TextBox 992"/>
            <p:cNvSpPr txBox="1"/>
            <p:nvPr/>
          </p:nvSpPr>
          <p:spPr>
            <a:xfrm>
              <a:off x="7830015" y="24571849"/>
              <a:ext cx="300556"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994" name="TextBox 993"/>
            <p:cNvSpPr txBox="1"/>
            <p:nvPr/>
          </p:nvSpPr>
          <p:spPr>
            <a:xfrm>
              <a:off x="8466867" y="24573052"/>
              <a:ext cx="300556" cy="246221"/>
            </a:xfrm>
            <a:prstGeom prst="rect">
              <a:avLst/>
            </a:prstGeom>
            <a:noFill/>
          </p:spPr>
          <p:txBody>
            <a:bodyPr wrap="square" lIns="0" tIns="0" rIns="0" bIns="0" rtlCol="0">
              <a:spAutoFit/>
            </a:bodyPr>
            <a:lstStyle/>
            <a:p>
              <a:pPr algn="ctr"/>
              <a:r>
                <a:rPr lang="en-US" sz="1600" dirty="0">
                  <a:latin typeface="Arial"/>
                  <a:cs typeface="Arial"/>
                </a:rPr>
                <a:t>1</a:t>
              </a:r>
              <a:r>
                <a:rPr lang="en-US" sz="1600" dirty="0" smtClean="0">
                  <a:latin typeface="Arial"/>
                  <a:cs typeface="Arial"/>
                </a:rPr>
                <a:t>.5</a:t>
              </a:r>
              <a:endParaRPr lang="en-US" sz="1600" dirty="0">
                <a:latin typeface="Arial"/>
                <a:cs typeface="Arial"/>
              </a:endParaRPr>
            </a:p>
          </p:txBody>
        </p:sp>
        <p:sp>
          <p:nvSpPr>
            <p:cNvPr id="995" name="TextBox 994"/>
            <p:cNvSpPr txBox="1"/>
            <p:nvPr/>
          </p:nvSpPr>
          <p:spPr>
            <a:xfrm>
              <a:off x="9111613" y="24573087"/>
              <a:ext cx="300556"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996" name="TextBox 995"/>
            <p:cNvSpPr txBox="1"/>
            <p:nvPr/>
          </p:nvSpPr>
          <p:spPr>
            <a:xfrm>
              <a:off x="9384004" y="24573409"/>
              <a:ext cx="231497" cy="246221"/>
            </a:xfrm>
            <a:prstGeom prst="rect">
              <a:avLst/>
            </a:prstGeom>
            <a:noFill/>
          </p:spPr>
          <p:txBody>
            <a:bodyPr wrap="square" lIns="0" tIns="0" rIns="0" bIns="0" rtlCol="0">
              <a:spAutoFit/>
            </a:bodyPr>
            <a:lstStyle/>
            <a:p>
              <a:r>
                <a:rPr lang="en-US" sz="1600" dirty="0" err="1" smtClean="0">
                  <a:latin typeface="Arial"/>
                  <a:cs typeface="Arial"/>
                </a:rPr>
                <a:t>σ</a:t>
              </a:r>
              <a:endParaRPr lang="en-US" sz="1600" dirty="0">
                <a:latin typeface="Arial"/>
                <a:cs typeface="Arial"/>
              </a:endParaRPr>
            </a:p>
          </p:txBody>
        </p:sp>
      </p:grpSp>
    </p:spTree>
    <p:extLst>
      <p:ext uri="{BB962C8B-B14F-4D97-AF65-F5344CB8AC3E}">
        <p14:creationId xmlns:p14="http://schemas.microsoft.com/office/powerpoint/2010/main" val="909293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47998</TotalTime>
  <Words>2779</Words>
  <Application>Microsoft Macintosh PowerPoint</Application>
  <PresentationFormat>Custom</PresentationFormat>
  <Paragraphs>313</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Rencurrel</dc:creator>
  <cp:lastModifiedBy>Kevin Biernat</cp:lastModifiedBy>
  <cp:revision>1043</cp:revision>
  <cp:lastPrinted>2017-12-06T21:26:09Z</cp:lastPrinted>
  <dcterms:created xsi:type="dcterms:W3CDTF">2015-11-02T00:35:42Z</dcterms:created>
  <dcterms:modified xsi:type="dcterms:W3CDTF">2019-12-03T18:03:29Z</dcterms:modified>
</cp:coreProperties>
</file>