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vml" ContentType="application/vnd.openxmlformats-officedocument.vmlDrawing"/>
  <Default Extension="png" ContentType="image/pn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43891200" cy="32918400"/>
  <p:notesSz cx="6858000" cy="9144000"/>
  <p:defaultTex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C00002"/>
    <a:srgbClr val="560EB3"/>
    <a:srgbClr val="4B1966"/>
    <a:srgbClr val="FF515B"/>
    <a:srgbClr val="20FFFF"/>
    <a:srgbClr val="F90106"/>
    <a:srgbClr val="BF0003"/>
    <a:srgbClr val="3C3C3C"/>
    <a:srgbClr val="760001"/>
    <a:srgbClr val="33DC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594" autoAdjust="0"/>
    <p:restoredTop sz="88071" autoAdjust="0"/>
  </p:normalViewPr>
  <p:slideViewPr>
    <p:cSldViewPr snapToGrid="0" snapToObjects="1">
      <p:cViewPr varScale="1">
        <p:scale>
          <a:sx n="23" d="100"/>
          <a:sy n="23" d="100"/>
        </p:scale>
        <p:origin x="-1752" y="-104"/>
      </p:cViewPr>
      <p:guideLst>
        <p:guide orient="horz" pos="10368"/>
        <p:guide pos="13824"/>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45D359-41CE-9543-9832-27E9D3CD61B0}" type="datetimeFigureOut">
              <a:rPr lang="en-US" smtClean="0"/>
              <a:t>11/30/19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B2E9D3-18D4-5946-9500-F0C05A4AF2A0}" type="slidenum">
              <a:rPr lang="en-US" smtClean="0"/>
              <a:t>‹#›</a:t>
            </a:fld>
            <a:endParaRPr lang="en-US"/>
          </a:p>
        </p:txBody>
      </p:sp>
    </p:spTree>
    <p:extLst>
      <p:ext uri="{BB962C8B-B14F-4D97-AF65-F5344CB8AC3E}">
        <p14:creationId xmlns:p14="http://schemas.microsoft.com/office/powerpoint/2010/main" val="18031390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2E9D3-18D4-5946-9500-F0C05A4AF2A0}" type="slidenum">
              <a:rPr lang="en-US" smtClean="0"/>
              <a:t>1</a:t>
            </a:fld>
            <a:endParaRPr lang="en-US"/>
          </a:p>
        </p:txBody>
      </p:sp>
    </p:spTree>
    <p:extLst>
      <p:ext uri="{BB962C8B-B14F-4D97-AF65-F5344CB8AC3E}">
        <p14:creationId xmlns:p14="http://schemas.microsoft.com/office/powerpoint/2010/main" val="2555133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0226042"/>
            <a:ext cx="3730752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680" y="18653760"/>
            <a:ext cx="30723840" cy="841248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B45EF5-CD34-E941-B8A0-732FAEB64E2D}" type="datetimeFigureOut">
              <a:rPr lang="en-US" smtClean="0"/>
              <a:t>11/30/19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1820304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45EF5-CD34-E941-B8A0-732FAEB64E2D}" type="datetimeFigureOut">
              <a:rPr lang="en-US" smtClean="0"/>
              <a:t>11/30/19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170101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2742905" y="6324600"/>
            <a:ext cx="47404018" cy="134820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530843" y="6324600"/>
            <a:ext cx="141480542" cy="134820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45EF5-CD34-E941-B8A0-732FAEB64E2D}" type="datetimeFigureOut">
              <a:rPr lang="en-US" smtClean="0"/>
              <a:t>11/30/19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1972951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45EF5-CD34-E941-B8A0-732FAEB64E2D}" type="datetimeFigureOut">
              <a:rPr lang="en-US" smtClean="0"/>
              <a:t>11/30/19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3981972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1153122"/>
            <a:ext cx="37307520" cy="6537960"/>
          </a:xfrm>
        </p:spPr>
        <p:txBody>
          <a:bodyPr anchor="t"/>
          <a:lstStyle>
            <a:lvl1pPr algn="l">
              <a:defRPr sz="192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2" y="13952225"/>
            <a:ext cx="37307520" cy="7200898"/>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B45EF5-CD34-E941-B8A0-732FAEB64E2D}" type="datetimeFigureOut">
              <a:rPr lang="en-US" smtClean="0"/>
              <a:t>11/30/19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2237847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530842" y="36865560"/>
            <a:ext cx="94442280" cy="10427970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5704642" y="36865560"/>
            <a:ext cx="94442280" cy="10427970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B45EF5-CD34-E941-B8A0-732FAEB64E2D}" type="datetimeFigureOut">
              <a:rPr lang="en-US" smtClean="0"/>
              <a:t>11/30/19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190585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560" y="1318262"/>
            <a:ext cx="39502080"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4560" y="7368542"/>
            <a:ext cx="19392902"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4" name="Content Placeholder 3"/>
          <p:cNvSpPr>
            <a:spLocks noGrp="1"/>
          </p:cNvSpPr>
          <p:nvPr>
            <p:ph sz="half" idx="2"/>
          </p:nvPr>
        </p:nvSpPr>
        <p:spPr>
          <a:xfrm>
            <a:off x="2194560" y="10439400"/>
            <a:ext cx="19392902"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122" y="7368542"/>
            <a:ext cx="19400520"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6" name="Content Placeholder 5"/>
          <p:cNvSpPr>
            <a:spLocks noGrp="1"/>
          </p:cNvSpPr>
          <p:nvPr>
            <p:ph sz="quarter" idx="4"/>
          </p:nvPr>
        </p:nvSpPr>
        <p:spPr>
          <a:xfrm>
            <a:off x="22296122" y="10439400"/>
            <a:ext cx="19400520"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B45EF5-CD34-E941-B8A0-732FAEB64E2D}" type="datetimeFigureOut">
              <a:rPr lang="en-US" smtClean="0"/>
              <a:t>11/30/19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3299246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B45EF5-CD34-E941-B8A0-732FAEB64E2D}" type="datetimeFigureOut">
              <a:rPr lang="en-US" smtClean="0"/>
              <a:t>11/30/19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2260534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45EF5-CD34-E941-B8A0-732FAEB64E2D}" type="datetimeFigureOut">
              <a:rPr lang="en-US" smtClean="0"/>
              <a:t>11/30/19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2062539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310640"/>
            <a:ext cx="14439902" cy="5577840"/>
          </a:xfrm>
        </p:spPr>
        <p:txBody>
          <a:bodyPr anchor="b"/>
          <a:lstStyle>
            <a:lvl1pPr algn="l">
              <a:defRPr sz="9600" b="1"/>
            </a:lvl1pPr>
          </a:lstStyle>
          <a:p>
            <a:r>
              <a:rPr lang="en-US" smtClean="0"/>
              <a:t>Click to edit Master title style</a:t>
            </a:r>
            <a:endParaRPr lang="en-US"/>
          </a:p>
        </p:txBody>
      </p:sp>
      <p:sp>
        <p:nvSpPr>
          <p:cNvPr id="3" name="Content Placeholder 2"/>
          <p:cNvSpPr>
            <a:spLocks noGrp="1"/>
          </p:cNvSpPr>
          <p:nvPr>
            <p:ph idx="1"/>
          </p:nvPr>
        </p:nvSpPr>
        <p:spPr>
          <a:xfrm>
            <a:off x="17160240" y="1310643"/>
            <a:ext cx="24536400" cy="28094942"/>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4563" y="6888483"/>
            <a:ext cx="14439902" cy="22517102"/>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45EF5-CD34-E941-B8A0-732FAEB64E2D}" type="datetimeFigureOut">
              <a:rPr lang="en-US" smtClean="0"/>
              <a:t>11/30/19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1646846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23042880"/>
            <a:ext cx="26334720" cy="2720342"/>
          </a:xfrm>
        </p:spPr>
        <p:txBody>
          <a:bodyPr anchor="b"/>
          <a:lstStyle>
            <a:lvl1pPr algn="l">
              <a:defRPr sz="9600" b="1"/>
            </a:lvl1pPr>
          </a:lstStyle>
          <a:p>
            <a:r>
              <a:rPr lang="en-US" smtClean="0"/>
              <a:t>Click to edit Master title style</a:t>
            </a:r>
            <a:endParaRPr lang="en-US"/>
          </a:p>
        </p:txBody>
      </p:sp>
      <p:sp>
        <p:nvSpPr>
          <p:cNvPr id="3" name="Picture Placeholder 2"/>
          <p:cNvSpPr>
            <a:spLocks noGrp="1"/>
          </p:cNvSpPr>
          <p:nvPr>
            <p:ph type="pic" idx="1"/>
          </p:nvPr>
        </p:nvSpPr>
        <p:spPr>
          <a:xfrm>
            <a:off x="8602982" y="2941320"/>
            <a:ext cx="26334720" cy="1975104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a:p>
        </p:txBody>
      </p:sp>
      <p:sp>
        <p:nvSpPr>
          <p:cNvPr id="4" name="Text Placeholder 3"/>
          <p:cNvSpPr>
            <a:spLocks noGrp="1"/>
          </p:cNvSpPr>
          <p:nvPr>
            <p:ph type="body" sz="half" idx="2"/>
          </p:nvPr>
        </p:nvSpPr>
        <p:spPr>
          <a:xfrm>
            <a:off x="8602982" y="25763222"/>
            <a:ext cx="26334720" cy="3863338"/>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45EF5-CD34-E941-B8A0-732FAEB64E2D}" type="datetimeFigureOut">
              <a:rPr lang="en-US" smtClean="0"/>
              <a:t>11/30/19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23950547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0" y="1318262"/>
            <a:ext cx="39502080" cy="5486400"/>
          </a:xfrm>
          <a:prstGeom prst="rect">
            <a:avLst/>
          </a:prstGeom>
        </p:spPr>
        <p:txBody>
          <a:bodyPr vert="horz" lIns="438912" tIns="219456" rIns="438912" bIns="21945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194560" y="7680963"/>
            <a:ext cx="39502080" cy="21724622"/>
          </a:xfrm>
          <a:prstGeom prst="rect">
            <a:avLst/>
          </a:prstGeom>
        </p:spPr>
        <p:txBody>
          <a:bodyPr vert="horz" lIns="438912" tIns="219456" rIns="438912" bIns="2194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194560" y="30510482"/>
            <a:ext cx="10241280" cy="1752600"/>
          </a:xfrm>
          <a:prstGeom prst="rect">
            <a:avLst/>
          </a:prstGeom>
        </p:spPr>
        <p:txBody>
          <a:bodyPr vert="horz" lIns="438912" tIns="219456" rIns="438912" bIns="219456" rtlCol="0" anchor="ctr"/>
          <a:lstStyle>
            <a:lvl1pPr algn="l">
              <a:defRPr sz="5800">
                <a:solidFill>
                  <a:schemeClr val="tx1">
                    <a:tint val="75000"/>
                  </a:schemeClr>
                </a:solidFill>
              </a:defRPr>
            </a:lvl1pPr>
          </a:lstStyle>
          <a:p>
            <a:fld id="{6EB45EF5-CD34-E941-B8A0-732FAEB64E2D}" type="datetimeFigureOut">
              <a:rPr lang="en-US" smtClean="0"/>
              <a:t>11/30/19</a:t>
            </a:fld>
            <a:endParaRPr lang="en-US"/>
          </a:p>
        </p:txBody>
      </p:sp>
      <p:sp>
        <p:nvSpPr>
          <p:cNvPr id="5" name="Footer Placeholder 4"/>
          <p:cNvSpPr>
            <a:spLocks noGrp="1"/>
          </p:cNvSpPr>
          <p:nvPr>
            <p:ph type="ftr" sz="quarter" idx="3"/>
          </p:nvPr>
        </p:nvSpPr>
        <p:spPr>
          <a:xfrm>
            <a:off x="14996160" y="30510482"/>
            <a:ext cx="13898880" cy="17526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455360" y="30510482"/>
            <a:ext cx="10241280" cy="17526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C3CE8172-5346-254B-A5AE-105C1AD2A873}" type="slidenum">
              <a:rPr lang="en-US" smtClean="0"/>
              <a:t>‹#›</a:t>
            </a:fld>
            <a:endParaRPr lang="en-US"/>
          </a:p>
        </p:txBody>
      </p:sp>
    </p:spTree>
    <p:extLst>
      <p:ext uri="{BB962C8B-B14F-4D97-AF65-F5344CB8AC3E}">
        <p14:creationId xmlns:p14="http://schemas.microsoft.com/office/powerpoint/2010/main" val="309922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9456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2194560" rtl="0" eaLnBrk="1" latinLnBrk="0" hangingPunct="1">
        <a:spcBef>
          <a:spcPct val="20000"/>
        </a:spcBef>
        <a:buFont typeface="Arial"/>
        <a:buChar char="•"/>
        <a:defRPr sz="15400" kern="1200">
          <a:solidFill>
            <a:schemeClr val="tx1"/>
          </a:solidFill>
          <a:latin typeface="+mn-lt"/>
          <a:ea typeface="+mn-ea"/>
          <a:cs typeface="+mn-cs"/>
        </a:defRPr>
      </a:lvl1pPr>
      <a:lvl2pPr marL="3566160" indent="-1371600" algn="l" defTabSz="2194560" rtl="0" eaLnBrk="1" latinLnBrk="0" hangingPunct="1">
        <a:spcBef>
          <a:spcPct val="20000"/>
        </a:spcBef>
        <a:buFont typeface="Arial"/>
        <a:buChar char="–"/>
        <a:defRPr sz="13400" kern="1200">
          <a:solidFill>
            <a:schemeClr val="tx1"/>
          </a:solidFill>
          <a:latin typeface="+mn-lt"/>
          <a:ea typeface="+mn-ea"/>
          <a:cs typeface="+mn-cs"/>
        </a:defRPr>
      </a:lvl2pPr>
      <a:lvl3pPr marL="5486400" indent="-1097280" algn="l" defTabSz="2194560" rtl="0" eaLnBrk="1" latinLnBrk="0" hangingPunct="1">
        <a:spcBef>
          <a:spcPct val="20000"/>
        </a:spcBef>
        <a:buFont typeface="Arial"/>
        <a:buChar char="•"/>
        <a:defRPr sz="11500" kern="1200">
          <a:solidFill>
            <a:schemeClr val="tx1"/>
          </a:solidFill>
          <a:latin typeface="+mn-lt"/>
          <a:ea typeface="+mn-ea"/>
          <a:cs typeface="+mn-cs"/>
        </a:defRPr>
      </a:lvl3pPr>
      <a:lvl4pPr marL="7680960" indent="-1097280" algn="l" defTabSz="2194560" rtl="0" eaLnBrk="1" latinLnBrk="0" hangingPunct="1">
        <a:spcBef>
          <a:spcPct val="20000"/>
        </a:spcBef>
        <a:buFont typeface="Arial"/>
        <a:buChar char="–"/>
        <a:defRPr sz="9600" kern="1200">
          <a:solidFill>
            <a:schemeClr val="tx1"/>
          </a:solidFill>
          <a:latin typeface="+mn-lt"/>
          <a:ea typeface="+mn-ea"/>
          <a:cs typeface="+mn-cs"/>
        </a:defRPr>
      </a:lvl4pPr>
      <a:lvl5pPr marL="9875520" indent="-1097280" algn="l" defTabSz="2194560" rtl="0" eaLnBrk="1" latinLnBrk="0" hangingPunct="1">
        <a:spcBef>
          <a:spcPct val="20000"/>
        </a:spcBef>
        <a:buFont typeface="Arial"/>
        <a:buChar char="»"/>
        <a:defRPr sz="9600" kern="1200">
          <a:solidFill>
            <a:schemeClr val="tx1"/>
          </a:solidFill>
          <a:latin typeface="+mn-lt"/>
          <a:ea typeface="+mn-ea"/>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15.png"/><Relationship Id="rId21" Type="http://schemas.openxmlformats.org/officeDocument/2006/relationships/image" Target="../media/image16.png"/><Relationship Id="rId22" Type="http://schemas.openxmlformats.org/officeDocument/2006/relationships/image" Target="../media/image17.png"/><Relationship Id="rId23" Type="http://schemas.openxmlformats.org/officeDocument/2006/relationships/image" Target="../media/image18.png"/><Relationship Id="rId24" Type="http://schemas.openxmlformats.org/officeDocument/2006/relationships/image" Target="../media/image19.png"/><Relationship Id="rId25" Type="http://schemas.openxmlformats.org/officeDocument/2006/relationships/image" Target="../media/image20.png"/><Relationship Id="rId26" Type="http://schemas.openxmlformats.org/officeDocument/2006/relationships/image" Target="../media/image21.png"/><Relationship Id="rId27" Type="http://schemas.openxmlformats.org/officeDocument/2006/relationships/image" Target="../media/image22.png"/><Relationship Id="rId28" Type="http://schemas.openxmlformats.org/officeDocument/2006/relationships/image" Target="../media/image23.png"/><Relationship Id="rId29" Type="http://schemas.openxmlformats.org/officeDocument/2006/relationships/image" Target="../media/image24.png"/><Relationship Id="rId1" Type="http://schemas.openxmlformats.org/officeDocument/2006/relationships/vmlDrawing" Target="../drawings/vmlDrawing1.vml"/><Relationship Id="rId2" Type="http://schemas.openxmlformats.org/officeDocument/2006/relationships/slideLayout" Target="../slideLayouts/slideLayout1.xml"/><Relationship Id="rId3" Type="http://schemas.openxmlformats.org/officeDocument/2006/relationships/notesSlide" Target="../notesSlides/notesSlide1.xml"/><Relationship Id="rId4" Type="http://schemas.openxmlformats.org/officeDocument/2006/relationships/image" Target="../media/image2.png"/><Relationship Id="rId5" Type="http://schemas.openxmlformats.org/officeDocument/2006/relationships/image" Target="../media/image3.png"/><Relationship Id="rId30" Type="http://schemas.openxmlformats.org/officeDocument/2006/relationships/image" Target="../media/image25.png"/><Relationship Id="rId31" Type="http://schemas.openxmlformats.org/officeDocument/2006/relationships/image" Target="../media/image26.png"/><Relationship Id="rId32" Type="http://schemas.openxmlformats.org/officeDocument/2006/relationships/image" Target="../media/image27.png"/><Relationship Id="rId9" Type="http://schemas.openxmlformats.org/officeDocument/2006/relationships/image" Target="../media/image1.emf"/><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oleObject" Target="../embeddings/oleObject1.bin"/><Relationship Id="rId33" Type="http://schemas.openxmlformats.org/officeDocument/2006/relationships/image" Target="../media/image28.png"/><Relationship Id="rId34" Type="http://schemas.openxmlformats.org/officeDocument/2006/relationships/image" Target="../media/image29.png"/><Relationship Id="rId35" Type="http://schemas.openxmlformats.org/officeDocument/2006/relationships/image" Target="../media/image30.png"/><Relationship Id="rId36" Type="http://schemas.openxmlformats.org/officeDocument/2006/relationships/image" Target="../media/image31.png"/><Relationship Id="rId10" Type="http://schemas.openxmlformats.org/officeDocument/2006/relationships/hyperlink" Target="http://www.ecmwf.int/sites/default/files/elibrary/2016/16299-newsletter-no147-spring-2016.pdf" TargetMode="External"/><Relationship Id="rId11" Type="http://schemas.openxmlformats.org/officeDocument/2006/relationships/image" Target="../media/image6.png"/><Relationship Id="rId12" Type="http://schemas.openxmlformats.org/officeDocument/2006/relationships/image" Target="../media/image7.png"/><Relationship Id="rId13" Type="http://schemas.openxmlformats.org/officeDocument/2006/relationships/image" Target="../media/image8.png"/><Relationship Id="rId14" Type="http://schemas.openxmlformats.org/officeDocument/2006/relationships/image" Target="../media/image9.png"/><Relationship Id="rId15" Type="http://schemas.openxmlformats.org/officeDocument/2006/relationships/image" Target="../media/image10.png"/><Relationship Id="rId16" Type="http://schemas.openxmlformats.org/officeDocument/2006/relationships/image" Target="../media/image11.png"/><Relationship Id="rId17" Type="http://schemas.openxmlformats.org/officeDocument/2006/relationships/image" Target="../media/image12.png"/><Relationship Id="rId18" Type="http://schemas.openxmlformats.org/officeDocument/2006/relationships/image" Target="../media/image13.png"/><Relationship Id="rId19" Type="http://schemas.openxmlformats.org/officeDocument/2006/relationships/image" Target="../media/image14.png"/><Relationship Id="rId37" Type="http://schemas.openxmlformats.org/officeDocument/2006/relationships/image" Target="../media/image32.png"/><Relationship Id="rId38" Type="http://schemas.openxmlformats.org/officeDocument/2006/relationships/image" Target="../media/image33.png"/><Relationship Id="rId3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TextBox 515"/>
          <p:cNvSpPr txBox="1"/>
          <p:nvPr/>
        </p:nvSpPr>
        <p:spPr>
          <a:xfrm>
            <a:off x="14628441" y="22734986"/>
            <a:ext cx="12901415" cy="10425921"/>
          </a:xfrm>
          <a:prstGeom prst="rect">
            <a:avLst/>
          </a:prstGeom>
          <a:noFill/>
          <a:ln w="38100">
            <a:noFill/>
          </a:ln>
        </p:spPr>
        <p:txBody>
          <a:bodyPr wrap="square" lIns="83814" tIns="41907" rIns="83814" bIns="41907" rtlCol="0">
            <a:spAutoFit/>
          </a:bodyPr>
          <a:lstStyle/>
          <a:p>
            <a:pPr marL="457200" indent="-457200">
              <a:buFont typeface="Arial"/>
              <a:buChar char="•"/>
            </a:pPr>
            <a:r>
              <a:rPr lang="en-US" sz="2400" dirty="0" smtClean="0">
                <a:latin typeface="Arial"/>
                <a:cs typeface="Arial"/>
              </a:rPr>
              <a:t>AC1 and AC2 strengthen rapidly in a region of strong baroclinicity and amplified flow over western Eurasia, with AC2 absorbing AC1 (Figs. 1 and 2).</a:t>
            </a:r>
            <a:endParaRPr lang="en-US" sz="2400" dirty="0" smtClean="0">
              <a:latin typeface="Arial"/>
              <a:cs typeface="Arial"/>
            </a:endParaRPr>
          </a:p>
          <a:p>
            <a:pPr marL="457200" indent="-457200">
              <a:lnSpc>
                <a:spcPct val="50000"/>
              </a:lnSpc>
              <a:buFont typeface="Arial"/>
              <a:buChar char="•"/>
            </a:pPr>
            <a:endParaRPr lang="en-US" sz="2400" dirty="0" smtClean="0">
              <a:latin typeface="Arial"/>
              <a:cs typeface="Arial"/>
            </a:endParaRPr>
          </a:p>
          <a:p>
            <a:pPr marL="457200" indent="-457200">
              <a:buFont typeface="Arial"/>
              <a:buChar char="•"/>
            </a:pPr>
            <a:r>
              <a:rPr lang="en-US" sz="2400" dirty="0" smtClean="0">
                <a:latin typeface="Arial"/>
                <a:cs typeface="Arial"/>
              </a:rPr>
              <a:t>Forecast skill of intensity for AC2 is lower than that for AC1, with intensity forecasts being strongly underdispersive for AC2 and slightly underdispersive for AC1 (Fig. 3a).</a:t>
            </a:r>
          </a:p>
          <a:p>
            <a:pPr marL="457200" indent="-457200">
              <a:lnSpc>
                <a:spcPct val="50000"/>
              </a:lnSpc>
              <a:buFont typeface="Arial"/>
              <a:buChar char="•"/>
            </a:pPr>
            <a:endParaRPr lang="en-US" sz="2400" dirty="0">
              <a:latin typeface="Arial"/>
              <a:cs typeface="Arial"/>
            </a:endParaRPr>
          </a:p>
          <a:p>
            <a:pPr marL="457200" indent="-457200">
              <a:buFont typeface="Arial"/>
              <a:buChar char="•"/>
            </a:pPr>
            <a:r>
              <a:rPr lang="en-US" sz="2400" dirty="0" smtClean="0">
                <a:latin typeface="Arial"/>
                <a:cs typeface="Arial"/>
              </a:rPr>
              <a:t>Forecast skill of position for AC2 is higher than that for AC1 at 72–120-h lead time and lower than that for AC1 at other lead times, with position forecasts being somewhat underdispersive for AC2 and moderately underdispersive for AC1 (Fig. 3b).</a:t>
            </a:r>
            <a:endParaRPr lang="en-US" sz="2400" dirty="0" smtClean="0">
              <a:latin typeface="Arial"/>
              <a:cs typeface="Arial"/>
            </a:endParaRPr>
          </a:p>
          <a:p>
            <a:pPr marL="457200" indent="-457200">
              <a:lnSpc>
                <a:spcPct val="50000"/>
              </a:lnSpc>
              <a:buFont typeface="Arial"/>
              <a:buChar char="•"/>
            </a:pPr>
            <a:endParaRPr lang="en-US" sz="2400" dirty="0" smtClean="0">
              <a:latin typeface="Arial"/>
              <a:cs typeface="Arial"/>
            </a:endParaRPr>
          </a:p>
          <a:p>
            <a:pPr marL="457200" indent="-457200">
              <a:buFont typeface="Arial"/>
              <a:buChar char="•"/>
            </a:pPr>
            <a:r>
              <a:rPr lang="en-US" sz="2400" dirty="0" smtClean="0">
                <a:latin typeface="Arial"/>
                <a:cs typeface="Arial"/>
              </a:rPr>
              <a:t>The selected </a:t>
            </a:r>
            <a:r>
              <a:rPr lang="en-US" sz="2400" dirty="0" smtClean="0">
                <a:latin typeface="Arial"/>
                <a:cs typeface="Arial"/>
              </a:rPr>
              <a:t>ensemble forecasts for AC1 and AC2 valid at time of peak intensity show a wide range solutions for the intensity and position of these cyclones (Figs. 4a,b).</a:t>
            </a:r>
          </a:p>
          <a:p>
            <a:pPr marL="457200" indent="-457200">
              <a:lnSpc>
                <a:spcPct val="50000"/>
              </a:lnSpc>
              <a:buFont typeface="Arial"/>
              <a:buChar char="•"/>
            </a:pPr>
            <a:endParaRPr lang="en-US" sz="2400" dirty="0" smtClean="0">
              <a:latin typeface="Arial"/>
              <a:cs typeface="Arial"/>
            </a:endParaRPr>
          </a:p>
          <a:p>
            <a:pPr marL="457200" indent="-457200">
              <a:buFont typeface="Arial"/>
              <a:buChar char="•"/>
            </a:pPr>
            <a:r>
              <a:rPr lang="en-US" sz="2400" dirty="0" smtClean="0">
                <a:latin typeface="Arial"/>
                <a:cs typeface="Arial"/>
              </a:rPr>
              <a:t>The metrics J</a:t>
            </a:r>
            <a:r>
              <a:rPr lang="en-US" sz="2400" baseline="-25000" dirty="0" smtClean="0">
                <a:latin typeface="Arial"/>
                <a:cs typeface="Arial"/>
              </a:rPr>
              <a:t>AC1</a:t>
            </a:r>
            <a:r>
              <a:rPr lang="en-US" sz="2400" dirty="0" smtClean="0">
                <a:latin typeface="Arial"/>
                <a:cs typeface="Arial"/>
              </a:rPr>
              <a:t> </a:t>
            </a:r>
            <a:r>
              <a:rPr lang="en-US" sz="2400" dirty="0">
                <a:latin typeface="Arial"/>
                <a:cs typeface="Arial"/>
              </a:rPr>
              <a:t>and </a:t>
            </a:r>
            <a:r>
              <a:rPr lang="en-US" sz="2400" dirty="0" smtClean="0">
                <a:latin typeface="Arial"/>
                <a:cs typeface="Arial"/>
              </a:rPr>
              <a:t>J</a:t>
            </a:r>
            <a:r>
              <a:rPr lang="en-US" sz="2400" baseline="-25000" dirty="0" smtClean="0">
                <a:latin typeface="Arial"/>
                <a:cs typeface="Arial"/>
              </a:rPr>
              <a:t>AC2 </a:t>
            </a:r>
            <a:r>
              <a:rPr lang="en-US" sz="2400" dirty="0" smtClean="0">
                <a:latin typeface="Arial"/>
                <a:cs typeface="Arial"/>
              </a:rPr>
              <a:t>correlate with both intensity and position error of AC1 and AC2, respectively (Figs. 5a–d), and are used in ensemble sensitivity analysis to help determine to what the forecast skill of the intensity and position of the cyclones may be sensitive.</a:t>
            </a:r>
          </a:p>
          <a:p>
            <a:pPr marL="457200" indent="-457200">
              <a:lnSpc>
                <a:spcPct val="50000"/>
              </a:lnSpc>
              <a:buFont typeface="Arial"/>
              <a:buChar char="•"/>
            </a:pPr>
            <a:endParaRPr lang="en-US" sz="2400" dirty="0" smtClean="0">
              <a:latin typeface="Arial"/>
              <a:cs typeface="Arial"/>
            </a:endParaRPr>
          </a:p>
          <a:p>
            <a:pPr marL="457200" indent="-457200">
              <a:buFont typeface="Arial"/>
              <a:buChar char="•"/>
            </a:pPr>
            <a:r>
              <a:rPr lang="en-US" sz="2400" dirty="0" smtClean="0">
                <a:latin typeface="Arial"/>
                <a:cs typeface="Arial"/>
              </a:rPr>
              <a:t>J</a:t>
            </a:r>
            <a:r>
              <a:rPr lang="en-US" sz="2400" baseline="-25000" dirty="0" smtClean="0">
                <a:latin typeface="Arial"/>
                <a:cs typeface="Arial"/>
              </a:rPr>
              <a:t>AC1</a:t>
            </a:r>
            <a:r>
              <a:rPr lang="en-US" sz="2400" dirty="0" smtClean="0">
                <a:latin typeface="Arial"/>
                <a:cs typeface="Arial"/>
              </a:rPr>
              <a:t> exhibits sensitivity to the position and orientation of an upstream trough and embedded vortex, </a:t>
            </a:r>
            <a:r>
              <a:rPr lang="en-US" sz="2400" dirty="0">
                <a:latin typeface="Arial"/>
                <a:cs typeface="Arial"/>
              </a:rPr>
              <a:t>such that a more eastward positioned trough and vortex and more negatively tilted </a:t>
            </a:r>
            <a:r>
              <a:rPr lang="en-US" sz="2400" dirty="0" smtClean="0">
                <a:latin typeface="Arial"/>
                <a:cs typeface="Arial"/>
              </a:rPr>
              <a:t>trough may correlate with a more accurate forecast of AC1 (</a:t>
            </a:r>
            <a:r>
              <a:rPr lang="en-US" sz="2400" dirty="0">
                <a:latin typeface="Arial"/>
                <a:cs typeface="Arial"/>
              </a:rPr>
              <a:t>Figs. 6a–f)</a:t>
            </a:r>
            <a:r>
              <a:rPr lang="en-US" sz="2400" dirty="0" smtClean="0">
                <a:latin typeface="Arial"/>
                <a:cs typeface="Arial"/>
              </a:rPr>
              <a:t>. </a:t>
            </a:r>
            <a:endParaRPr lang="en-US" sz="2400" dirty="0" smtClean="0">
              <a:latin typeface="Arial"/>
              <a:cs typeface="Arial"/>
            </a:endParaRPr>
          </a:p>
          <a:p>
            <a:pPr marL="457200" indent="-457200">
              <a:lnSpc>
                <a:spcPct val="50000"/>
              </a:lnSpc>
              <a:buFont typeface="Arial"/>
              <a:buChar char="•"/>
            </a:pPr>
            <a:endParaRPr lang="en-US" sz="2400" dirty="0" smtClean="0">
              <a:latin typeface="Arial"/>
              <a:cs typeface="Arial"/>
            </a:endParaRPr>
          </a:p>
          <a:p>
            <a:pPr marL="457200" indent="-457200">
              <a:buFont typeface="Arial"/>
              <a:buChar char="•"/>
            </a:pPr>
            <a:r>
              <a:rPr lang="en-US" sz="2400" dirty="0" smtClean="0">
                <a:latin typeface="Arial"/>
                <a:cs typeface="Arial"/>
              </a:rPr>
              <a:t>J</a:t>
            </a:r>
            <a:r>
              <a:rPr lang="en-US" sz="2400" baseline="-25000" dirty="0" smtClean="0">
                <a:latin typeface="Arial"/>
                <a:cs typeface="Arial"/>
              </a:rPr>
              <a:t>AC1</a:t>
            </a:r>
            <a:r>
              <a:rPr lang="en-US" sz="2400" dirty="0" smtClean="0">
                <a:latin typeface="Arial"/>
                <a:cs typeface="Arial"/>
              </a:rPr>
              <a:t> also exhibits sensitivity to the strength and position of a predecessor cyclone (PC) located to the north of AC1, such that a weaker and more westward positioned PC may correlate with a more accurate forecast of AC1 (Figs. 6g,h).</a:t>
            </a:r>
          </a:p>
          <a:p>
            <a:pPr marL="457200" indent="-457200">
              <a:lnSpc>
                <a:spcPct val="50000"/>
              </a:lnSpc>
              <a:buFont typeface="Arial"/>
              <a:buChar char="•"/>
            </a:pPr>
            <a:endParaRPr lang="en-US" sz="2400" dirty="0">
              <a:latin typeface="Arial"/>
              <a:cs typeface="Arial"/>
            </a:endParaRPr>
          </a:p>
          <a:p>
            <a:pPr marL="457200" indent="-457200">
              <a:buFont typeface="Arial"/>
              <a:buChar char="•"/>
            </a:pPr>
            <a:r>
              <a:rPr lang="en-US" sz="2400" dirty="0" smtClean="0">
                <a:latin typeface="Arial"/>
                <a:cs typeface="Arial"/>
              </a:rPr>
              <a:t>J</a:t>
            </a:r>
            <a:r>
              <a:rPr lang="en-US" sz="2400" baseline="-25000" dirty="0" smtClean="0">
                <a:latin typeface="Arial"/>
                <a:cs typeface="Arial"/>
              </a:rPr>
              <a:t>AC2</a:t>
            </a:r>
            <a:r>
              <a:rPr lang="en-US" sz="2400" dirty="0" smtClean="0">
                <a:latin typeface="Arial"/>
                <a:cs typeface="Arial"/>
              </a:rPr>
              <a:t> exhibits sensitivity to the position and orientation of an upstream trough and embedded vortex (Figs. 7a–d), such that a more eastward positioned trough and vortex and more negatively tilted trough may correlate with a </a:t>
            </a:r>
            <a:r>
              <a:rPr lang="en-US" sz="2400" dirty="0">
                <a:latin typeface="Arial"/>
                <a:cs typeface="Arial"/>
              </a:rPr>
              <a:t>more accurate forecast of </a:t>
            </a:r>
            <a:r>
              <a:rPr lang="en-US" sz="2400" dirty="0" smtClean="0">
                <a:latin typeface="Arial"/>
                <a:cs typeface="Arial"/>
              </a:rPr>
              <a:t>AC2.</a:t>
            </a:r>
          </a:p>
          <a:p>
            <a:pPr marL="457200" indent="-457200">
              <a:lnSpc>
                <a:spcPct val="50000"/>
              </a:lnSpc>
              <a:buFont typeface="Arial"/>
              <a:buChar char="•"/>
            </a:pPr>
            <a:endParaRPr lang="en-US" sz="2400" dirty="0">
              <a:latin typeface="Arial"/>
              <a:cs typeface="Arial"/>
            </a:endParaRPr>
          </a:p>
          <a:p>
            <a:pPr marL="457200" indent="-457200">
              <a:buFont typeface="Arial"/>
              <a:buChar char="•"/>
            </a:pPr>
            <a:r>
              <a:rPr lang="en-US" sz="2400" dirty="0" smtClean="0">
                <a:latin typeface="Arial"/>
                <a:cs typeface="Arial"/>
              </a:rPr>
              <a:t>J</a:t>
            </a:r>
            <a:r>
              <a:rPr lang="en-US" sz="2400" baseline="-25000" dirty="0" smtClean="0">
                <a:latin typeface="Arial"/>
                <a:cs typeface="Arial"/>
              </a:rPr>
              <a:t>AC2</a:t>
            </a:r>
            <a:r>
              <a:rPr lang="en-US" sz="2400" dirty="0" smtClean="0">
                <a:latin typeface="Arial"/>
                <a:cs typeface="Arial"/>
              </a:rPr>
              <a:t> does not appear to exhibit much sensitivity to the position and intensity of AC1 (Figs. 7g,h).</a:t>
            </a:r>
            <a:endParaRPr lang="en-US" sz="2400" dirty="0">
              <a:latin typeface="Arial"/>
              <a:cs typeface="Arial"/>
            </a:endParaRPr>
          </a:p>
        </p:txBody>
      </p:sp>
      <p:pic>
        <p:nvPicPr>
          <p:cNvPr id="88" name="Picture 87" descr="scatter_plot_aa_slp_750km_vs_intensity_error_AC2_init_20180602_1200_noLabel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59500" y="16563579"/>
            <a:ext cx="2591739" cy="3182112"/>
          </a:xfrm>
          <a:prstGeom prst="rect">
            <a:avLst/>
          </a:prstGeom>
        </p:spPr>
      </p:pic>
      <p:pic>
        <p:nvPicPr>
          <p:cNvPr id="87" name="Picture 86" descr="scatter_plot_aa_slp_750km_vs_position_error_AC2_init_20180602_1200_noLabel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76540" y="16563579"/>
            <a:ext cx="2591739" cy="3182112"/>
          </a:xfrm>
          <a:prstGeom prst="rect">
            <a:avLst/>
          </a:prstGeom>
        </p:spPr>
      </p:pic>
      <p:pic>
        <p:nvPicPr>
          <p:cNvPr id="84" name="Picture 83" descr="scatter_plot_aa_alp_750km_vs_intensity_error_noLabel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68158" y="16563579"/>
            <a:ext cx="2591739" cy="3182112"/>
          </a:xfrm>
          <a:prstGeom prst="rect">
            <a:avLst/>
          </a:prstGeom>
        </p:spPr>
      </p:pic>
      <p:sp>
        <p:nvSpPr>
          <p:cNvPr id="64" name="TextBox 63"/>
          <p:cNvSpPr txBox="1"/>
          <p:nvPr/>
        </p:nvSpPr>
        <p:spPr>
          <a:xfrm>
            <a:off x="196403" y="10112290"/>
            <a:ext cx="14262013" cy="10795253"/>
          </a:xfrm>
          <a:prstGeom prst="rect">
            <a:avLst/>
          </a:prstGeom>
          <a:noFill/>
          <a:ln w="38100">
            <a:noFill/>
          </a:ln>
        </p:spPr>
        <p:txBody>
          <a:bodyPr wrap="square" lIns="83814" tIns="41907" rIns="83814" bIns="41907" rtlCol="0">
            <a:spAutoFit/>
          </a:bodyPr>
          <a:lstStyle/>
          <a:p>
            <a:pPr algn="ctr">
              <a:lnSpc>
                <a:spcPct val="50000"/>
              </a:lnSpc>
            </a:pPr>
            <a:endParaRPr lang="en-US" sz="2400" b="1" dirty="0" smtClean="0">
              <a:latin typeface="Arial" panose="020B0604020202020204" pitchFamily="34" charset="0"/>
              <a:cs typeface="Arial" panose="020B0604020202020204" pitchFamily="34" charset="0"/>
            </a:endParaRPr>
          </a:p>
          <a:p>
            <a:pPr marL="457200" indent="-457200">
              <a:buFont typeface="Arial"/>
              <a:buChar char="•"/>
            </a:pPr>
            <a:r>
              <a:rPr lang="en-US" sz="2400" dirty="0" smtClean="0">
                <a:latin typeface="Arial" panose="020B0604020202020204" pitchFamily="34" charset="0"/>
                <a:cs typeface="Arial" panose="020B0604020202020204" pitchFamily="34" charset="0"/>
              </a:rPr>
              <a:t>Utilized 51-member ECMWF Ensemble Prediction System (EPS) from TIGGE (</a:t>
            </a:r>
            <a:r>
              <a:rPr lang="en-US" sz="2400" dirty="0" err="1" smtClean="0">
                <a:latin typeface="Arial" panose="020B0604020202020204" pitchFamily="34" charset="0"/>
                <a:cs typeface="Arial" panose="020B0604020202020204" pitchFamily="34" charset="0"/>
              </a:rPr>
              <a:t>Bougeault</a:t>
            </a:r>
            <a:r>
              <a:rPr lang="en-US" sz="2400" dirty="0" smtClean="0">
                <a:latin typeface="Arial" panose="020B0604020202020204" pitchFamily="34" charset="0"/>
                <a:cs typeface="Arial" panose="020B0604020202020204" pitchFamily="34" charset="0"/>
              </a:rPr>
              <a:t> et al. 2010) initialized 0–168 h (every 12 h) prior to times of peak intensity of AC1 and AC2 in ERA5, and </a:t>
            </a:r>
            <a:r>
              <a:rPr lang="en-US" sz="2400" dirty="0">
                <a:latin typeface="Arial" panose="020B0604020202020204" pitchFamily="34" charset="0"/>
                <a:cs typeface="Arial" panose="020B0604020202020204" pitchFamily="34" charset="0"/>
              </a:rPr>
              <a:t>u</a:t>
            </a:r>
            <a:r>
              <a:rPr lang="en-US" sz="2400" dirty="0" smtClean="0">
                <a:latin typeface="Arial" panose="020B0604020202020204" pitchFamily="34" charset="0"/>
                <a:cs typeface="Arial" panose="020B0604020202020204" pitchFamily="34" charset="0"/>
              </a:rPr>
              <a:t>tilized</a:t>
            </a:r>
            <a:r>
              <a:rPr lang="en-US" sz="2400" dirty="0" smtClean="0">
                <a:latin typeface="Arial" panose="020B0604020202020204" pitchFamily="34" charset="0"/>
                <a:cs typeface="Arial" panose="020B0604020202020204" pitchFamily="34" charset="0"/>
              </a:rPr>
              <a:t> ERA5 </a:t>
            </a:r>
            <a:r>
              <a:rPr lang="en-US" sz="2400" dirty="0" smtClean="0">
                <a:latin typeface="Arial" panose="020B0604020202020204" pitchFamily="34" charset="0"/>
                <a:cs typeface="Arial" panose="020B0604020202020204" pitchFamily="34" charset="0"/>
              </a:rPr>
              <a:t>as verification.</a:t>
            </a:r>
            <a:r>
              <a:rPr lang="en-US" sz="2400" dirty="0" smtClean="0">
                <a:latin typeface="Arial" panose="020B0604020202020204" pitchFamily="34" charset="0"/>
                <a:cs typeface="Arial" panose="020B0604020202020204" pitchFamily="34" charset="0"/>
              </a:rPr>
              <a:t> </a:t>
            </a:r>
          </a:p>
          <a:p>
            <a:pPr marL="457200" indent="-457200">
              <a:lnSpc>
                <a:spcPct val="50000"/>
              </a:lnSpc>
              <a:buFont typeface="Arial"/>
              <a:buChar char="•"/>
            </a:pPr>
            <a:endParaRPr lang="en-US" sz="2400" dirty="0">
              <a:latin typeface="Arial" panose="020B0604020202020204" pitchFamily="34" charset="0"/>
              <a:cs typeface="Arial" panose="020B0604020202020204" pitchFamily="34" charset="0"/>
            </a:endParaRPr>
          </a:p>
          <a:p>
            <a:pPr marL="457200" indent="-457200">
              <a:buFont typeface="Arial"/>
              <a:buChar char="•"/>
            </a:pPr>
            <a:r>
              <a:rPr lang="en-US" sz="2400" dirty="0" smtClean="0">
                <a:latin typeface="Arial" panose="020B0604020202020204" pitchFamily="34" charset="0"/>
                <a:cs typeface="Arial" panose="020B0604020202020204" pitchFamily="34" charset="0"/>
              </a:rPr>
              <a:t>Downloaded ECMWF EPS and ERA5 data at 0.5° horizontal reso</a:t>
            </a:r>
            <a:r>
              <a:rPr lang="en-US" sz="2400" dirty="0" smtClean="0">
                <a:latin typeface="Arial" panose="020B0604020202020204" pitchFamily="34" charset="0"/>
                <a:cs typeface="Arial" panose="020B0604020202020204" pitchFamily="34" charset="0"/>
              </a:rPr>
              <a:t>l</a:t>
            </a:r>
            <a:r>
              <a:rPr lang="en-US" sz="2400" dirty="0" smtClean="0">
                <a:latin typeface="Arial" panose="020B0604020202020204" pitchFamily="34" charset="0"/>
                <a:cs typeface="Arial" panose="020B0604020202020204" pitchFamily="34" charset="0"/>
              </a:rPr>
              <a:t>ution and 6-h temporal resolution.</a:t>
            </a:r>
            <a:endParaRPr lang="en-US" sz="2400" dirty="0" smtClean="0">
              <a:latin typeface="Arial" panose="020B0604020202020204" pitchFamily="34" charset="0"/>
              <a:cs typeface="Arial" panose="020B0604020202020204" pitchFamily="34" charset="0"/>
            </a:endParaRPr>
          </a:p>
          <a:p>
            <a:pPr marL="457200" indent="-457200">
              <a:lnSpc>
                <a:spcPct val="50000"/>
              </a:lnSpc>
              <a:buFont typeface="Arial"/>
              <a:buChar char="•"/>
            </a:pPr>
            <a:endParaRPr lang="en-US" sz="2400" dirty="0">
              <a:latin typeface="Arial" panose="020B0604020202020204" pitchFamily="34" charset="0"/>
              <a:cs typeface="Arial" panose="020B0604020202020204" pitchFamily="34" charset="0"/>
            </a:endParaRPr>
          </a:p>
          <a:p>
            <a:pPr marL="457200" indent="-457200">
              <a:buFont typeface="Arial"/>
              <a:buChar char="•"/>
            </a:pPr>
            <a:r>
              <a:rPr lang="en-US" sz="2400" dirty="0" smtClean="0">
                <a:latin typeface="Arial" panose="020B0604020202020204" pitchFamily="34" charset="0"/>
                <a:cs typeface="Arial" panose="020B0604020202020204" pitchFamily="34" charset="0"/>
              </a:rPr>
              <a:t>Tracked AC1 and AC2 in ECMWF EPS and ERA5 by </a:t>
            </a:r>
            <a:r>
              <a:rPr lang="en-US" sz="2400" dirty="0" smtClean="0">
                <a:latin typeface="Arial" panose="020B0604020202020204" pitchFamily="34" charset="0"/>
                <a:cs typeface="Arial" panose="020B0604020202020204" pitchFamily="34" charset="0"/>
              </a:rPr>
              <a:t>utilizing an objective cyclone tracking algorithm based on sea level pressure (SLP) from Crawford and </a:t>
            </a:r>
            <a:r>
              <a:rPr lang="en-US" sz="2400" dirty="0" err="1" smtClean="0">
                <a:latin typeface="Arial" panose="020B0604020202020204" pitchFamily="34" charset="0"/>
                <a:cs typeface="Arial" panose="020B0604020202020204" pitchFamily="34" charset="0"/>
              </a:rPr>
              <a:t>Serreze</a:t>
            </a:r>
            <a:r>
              <a:rPr lang="en-US" sz="2400" dirty="0" smtClean="0">
                <a:latin typeface="Arial" panose="020B0604020202020204" pitchFamily="34" charset="0"/>
                <a:cs typeface="Arial" panose="020B0604020202020204" pitchFamily="34" charset="0"/>
              </a:rPr>
              <a:t> (2016).</a:t>
            </a:r>
          </a:p>
          <a:p>
            <a:pPr marL="457200" indent="-457200">
              <a:lnSpc>
                <a:spcPct val="50000"/>
              </a:lnSpc>
              <a:buFont typeface="Arial"/>
              <a:buChar char="•"/>
            </a:pPr>
            <a:endParaRPr lang="en-US" sz="2400" dirty="0">
              <a:latin typeface="Arial" panose="020B0604020202020204" pitchFamily="34" charset="0"/>
              <a:cs typeface="Arial" panose="020B0604020202020204" pitchFamily="34" charset="0"/>
            </a:endParaRPr>
          </a:p>
          <a:p>
            <a:pPr marL="457200" indent="-457200">
              <a:buFont typeface="Arial"/>
              <a:buChar char="•"/>
            </a:pPr>
            <a:r>
              <a:rPr lang="en-US" sz="2400" dirty="0" smtClean="0">
                <a:latin typeface="Arial" panose="020B0604020202020204" pitchFamily="34" charset="0"/>
                <a:cs typeface="Arial" panose="020B0604020202020204" pitchFamily="34" charset="0"/>
              </a:rPr>
              <a:t>Determined cyclone intensity and position based on value and position, respectively, of SLP minimum for forecasts valid at time of peak intensity in ERA5, which is 0000 UTC 4 June for AC1 and 1200 UTC 7 June for AC2.</a:t>
            </a:r>
          </a:p>
          <a:p>
            <a:pPr marL="457200" indent="-457200">
              <a:lnSpc>
                <a:spcPct val="50000"/>
              </a:lnSpc>
              <a:buFont typeface="Arial"/>
              <a:buChar char="•"/>
            </a:pPr>
            <a:endParaRPr lang="en-US" sz="2400" dirty="0">
              <a:latin typeface="Arial" panose="020B0604020202020204" pitchFamily="34" charset="0"/>
              <a:cs typeface="Arial" panose="020B0604020202020204" pitchFamily="34" charset="0"/>
            </a:endParaRPr>
          </a:p>
          <a:p>
            <a:pPr marL="457200" indent="-457200">
              <a:buFont typeface="Arial"/>
              <a:buChar char="•"/>
            </a:pPr>
            <a:r>
              <a:rPr lang="en-US" sz="2400" dirty="0" smtClean="0">
                <a:latin typeface="Arial" panose="020B0604020202020204" pitchFamily="34" charset="0"/>
                <a:cs typeface="Arial" panose="020B0604020202020204" pitchFamily="34" charset="0"/>
              </a:rPr>
              <a:t>Calculated ensemble spread and root mean square error (RMSE) of cyclone intensity and position for aforementioned forecasts to diagnose forecast skill of cyclone intensity and position. </a:t>
            </a:r>
          </a:p>
          <a:p>
            <a:pPr marL="457200" indent="-457200">
              <a:lnSpc>
                <a:spcPct val="50000"/>
              </a:lnSpc>
              <a:buFont typeface="Arial"/>
              <a:buChar char="•"/>
            </a:pPr>
            <a:endParaRPr lang="en-US" sz="2400" dirty="0">
              <a:latin typeface="Arial" panose="020B0604020202020204" pitchFamily="34" charset="0"/>
              <a:cs typeface="Arial" panose="020B0604020202020204" pitchFamily="34" charset="0"/>
            </a:endParaRPr>
          </a:p>
          <a:p>
            <a:pPr marL="457200" indent="-457200">
              <a:buFont typeface="Arial"/>
              <a:buChar char="•"/>
            </a:pPr>
            <a:r>
              <a:rPr lang="en-US" sz="2400" dirty="0" smtClean="0">
                <a:latin typeface="Arial" panose="020B0604020202020204" pitchFamily="34" charset="0"/>
                <a:cs typeface="Arial" panose="020B0604020202020204" pitchFamily="34" charset="0"/>
              </a:rPr>
              <a:t>Utilized ensemble sensitivity analysis (e.g., </a:t>
            </a:r>
            <a:r>
              <a:rPr lang="en-US" sz="2400" dirty="0" err="1" smtClean="0">
                <a:latin typeface="Arial" panose="020B0604020202020204" pitchFamily="34" charset="0"/>
                <a:cs typeface="Arial" panose="020B0604020202020204" pitchFamily="34" charset="0"/>
              </a:rPr>
              <a:t>Ancell</a:t>
            </a:r>
            <a:r>
              <a:rPr lang="en-US" sz="2400" dirty="0" smtClean="0">
                <a:latin typeface="Arial" panose="020B0604020202020204" pitchFamily="34" charset="0"/>
                <a:cs typeface="Arial" panose="020B0604020202020204" pitchFamily="34" charset="0"/>
              </a:rPr>
              <a:t> and Hakim 2007; Torn and Hakim 2008) to determine the sensitivity of the intensity and position of each cyclone at the time of peak intensity to selected model state variables at earlier times.</a:t>
            </a:r>
          </a:p>
          <a:p>
            <a:pPr marL="457200" indent="-457200">
              <a:lnSpc>
                <a:spcPct val="50000"/>
              </a:lnSpc>
              <a:buFont typeface="Arial"/>
              <a:buChar char="•"/>
            </a:pPr>
            <a:endParaRPr lang="en-US" sz="2400" dirty="0">
              <a:latin typeface="Arial" panose="020B0604020202020204" pitchFamily="34" charset="0"/>
              <a:cs typeface="Arial" panose="020B0604020202020204" pitchFamily="34" charset="0"/>
            </a:endParaRPr>
          </a:p>
          <a:p>
            <a:pPr marL="457200" indent="-457200">
              <a:buFont typeface="Arial"/>
              <a:buChar char="•"/>
            </a:pPr>
            <a:r>
              <a:rPr lang="en-US" sz="2400" dirty="0" smtClean="0">
                <a:latin typeface="Arial" panose="020B0604020202020204" pitchFamily="34" charset="0"/>
                <a:cs typeface="Arial" panose="020B0604020202020204" pitchFamily="34" charset="0"/>
              </a:rPr>
              <a:t>The sensitivity of a forecast metric of interest (</a:t>
            </a:r>
            <a:r>
              <a:rPr lang="en-US" sz="2400" i="1" dirty="0" smtClean="0">
                <a:latin typeface="Arial" panose="020B0604020202020204" pitchFamily="34" charset="0"/>
                <a:cs typeface="Arial" panose="020B0604020202020204" pitchFamily="34" charset="0"/>
              </a:rPr>
              <a:t>J) </a:t>
            </a:r>
            <a:r>
              <a:rPr lang="en-US" sz="2400" dirty="0" smtClean="0">
                <a:latin typeface="Arial" panose="020B0604020202020204" pitchFamily="34" charset="0"/>
                <a:cs typeface="Arial" panose="020B0604020202020204" pitchFamily="34" charset="0"/>
              </a:rPr>
              <a:t>to a                                                                         model state variable at location </a:t>
            </a:r>
            <a:r>
              <a:rPr lang="en-US" sz="2400" dirty="0" err="1" smtClean="0">
                <a:latin typeface="Arial" panose="020B0604020202020204" pitchFamily="34" charset="0"/>
                <a:cs typeface="Arial" panose="020B0604020202020204" pitchFamily="34" charset="0"/>
              </a:rPr>
              <a:t>i</a:t>
            </a:r>
            <a:r>
              <a:rPr lang="en-US" sz="2400" dirty="0" smtClean="0">
                <a:latin typeface="Arial" panose="020B0604020202020204" pitchFamily="34" charset="0"/>
                <a:cs typeface="Arial" panose="020B0604020202020204" pitchFamily="34" charset="0"/>
              </a:rPr>
              <a:t> (</a:t>
            </a:r>
            <a:r>
              <a:rPr lang="en-US" sz="2400" i="1" dirty="0" smtClean="0">
                <a:latin typeface="Arial" panose="020B0604020202020204" pitchFamily="34" charset="0"/>
                <a:cs typeface="Arial" panose="020B0604020202020204" pitchFamily="34" charset="0"/>
              </a:rPr>
              <a:t>x</a:t>
            </a:r>
            <a:r>
              <a:rPr lang="en-US" sz="2400" i="1" baseline="-25000" dirty="0" smtClean="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at an earlier time                                                                          is given by the equation to the right, where </a:t>
            </a:r>
            <a:r>
              <a:rPr lang="en-US" sz="2400" dirty="0" err="1" smtClean="0">
                <a:latin typeface="Arial" panose="020B0604020202020204" pitchFamily="34" charset="0"/>
                <a:cs typeface="Arial" panose="020B0604020202020204" pitchFamily="34" charset="0"/>
              </a:rPr>
              <a:t>cov</a:t>
            </a:r>
            <a:r>
              <a:rPr lang="en-US" sz="2400" dirty="0" smtClean="0">
                <a:latin typeface="Arial" panose="020B0604020202020204" pitchFamily="34" charset="0"/>
                <a:cs typeface="Arial" panose="020B0604020202020204" pitchFamily="34" charset="0"/>
              </a:rPr>
              <a:t> denotes                                                                                    the covariance and </a:t>
            </a:r>
            <a:r>
              <a:rPr lang="en-US" sz="2400" dirty="0" err="1" smtClean="0">
                <a:latin typeface="Arial" panose="020B0604020202020204" pitchFamily="34" charset="0"/>
                <a:cs typeface="Arial" panose="020B0604020202020204" pitchFamily="34" charset="0"/>
              </a:rPr>
              <a:t>var</a:t>
            </a:r>
            <a:r>
              <a:rPr lang="en-US" sz="2400" dirty="0" smtClean="0">
                <a:latin typeface="Arial" panose="020B0604020202020204" pitchFamily="34" charset="0"/>
                <a:cs typeface="Arial" panose="020B0604020202020204" pitchFamily="34" charset="0"/>
              </a:rPr>
              <a:t> denotes the variance.</a:t>
            </a:r>
          </a:p>
          <a:p>
            <a:pPr marL="457200" indent="-457200">
              <a:lnSpc>
                <a:spcPct val="50000"/>
              </a:lnSpc>
              <a:buFont typeface="Arial"/>
              <a:buChar char="•"/>
            </a:pPr>
            <a:endParaRPr lang="en-US" sz="2400" dirty="0">
              <a:latin typeface="Arial" panose="020B0604020202020204" pitchFamily="34" charset="0"/>
              <a:cs typeface="Arial" panose="020B0604020202020204" pitchFamily="34" charset="0"/>
            </a:endParaRPr>
          </a:p>
          <a:p>
            <a:pPr marL="457200" indent="-457200">
              <a:buFont typeface="Arial"/>
              <a:buChar char="•"/>
            </a:pPr>
            <a:r>
              <a:rPr lang="en-US" sz="2400" dirty="0" smtClean="0">
                <a:latin typeface="Arial" panose="020B0604020202020204" pitchFamily="34" charset="0"/>
                <a:cs typeface="Arial" panose="020B0604020202020204" pitchFamily="34" charset="0"/>
              </a:rPr>
              <a:t>The values of </a:t>
            </a:r>
            <a:r>
              <a:rPr lang="en-US" sz="2400" i="1" dirty="0">
                <a:latin typeface="Arial" panose="020B0604020202020204" pitchFamily="34" charset="0"/>
                <a:cs typeface="Arial" panose="020B0604020202020204" pitchFamily="34" charset="0"/>
              </a:rPr>
              <a:t>x</a:t>
            </a:r>
            <a:r>
              <a:rPr lang="en-US" sz="2400" i="1"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are normalized by the ensemble standard deviation of </a:t>
            </a:r>
            <a:r>
              <a:rPr lang="en-US" sz="2400" i="1" dirty="0" smtClean="0">
                <a:latin typeface="Arial" panose="020B0604020202020204" pitchFamily="34" charset="0"/>
                <a:cs typeface="Arial" panose="020B0604020202020204" pitchFamily="34" charset="0"/>
              </a:rPr>
              <a:t>x</a:t>
            </a:r>
            <a:r>
              <a:rPr lang="en-US" sz="2400" i="1" baseline="-25000" dirty="0" smtClean="0">
                <a:latin typeface="Arial" panose="020B0604020202020204" pitchFamily="34" charset="0"/>
                <a:cs typeface="Arial" panose="020B0604020202020204" pitchFamily="34" charset="0"/>
              </a:rPr>
              <a:t>i</a:t>
            </a:r>
            <a:r>
              <a:rPr lang="en-US" sz="2400" dirty="0" smtClean="0">
                <a:latin typeface="Arial" panose="020B0604020202020204" pitchFamily="34" charset="0"/>
                <a:cs typeface="Arial" panose="020B0604020202020204" pitchFamily="34" charset="0"/>
              </a:rPr>
              <a:t>, and thus all sensitivities have units of the forecast metric per standard deviation of the state variable.</a:t>
            </a:r>
          </a:p>
          <a:p>
            <a:pPr marL="457200" indent="-457200">
              <a:lnSpc>
                <a:spcPct val="50000"/>
              </a:lnSpc>
              <a:buFont typeface="Arial"/>
              <a:buChar char="•"/>
            </a:pPr>
            <a:endParaRPr lang="en-US" sz="2400" dirty="0">
              <a:latin typeface="Arial" panose="020B0604020202020204" pitchFamily="34" charset="0"/>
              <a:cs typeface="Arial" panose="020B0604020202020204" pitchFamily="34" charset="0"/>
            </a:endParaRPr>
          </a:p>
          <a:p>
            <a:pPr marL="457200" indent="-457200">
              <a:buFont typeface="Arial"/>
              <a:buChar char="•"/>
            </a:pPr>
            <a:r>
              <a:rPr lang="en-US" sz="2400" dirty="0" smtClean="0">
                <a:latin typeface="Arial" panose="020B0604020202020204" pitchFamily="34" charset="0"/>
                <a:cs typeface="Arial" panose="020B0604020202020204" pitchFamily="34" charset="0"/>
              </a:rPr>
              <a:t>Sensitivity values are statistically significant if the absolute value of the sensitivity is greater than the 95% confidence interval using a z-score test outlined in Torn and Hakim (2008).</a:t>
            </a:r>
          </a:p>
          <a:p>
            <a:pPr marL="457200" indent="-457200">
              <a:lnSpc>
                <a:spcPct val="50000"/>
              </a:lnSpc>
              <a:buFont typeface="Arial"/>
              <a:buChar char="•"/>
            </a:pPr>
            <a:endParaRPr lang="en-US" sz="2400" dirty="0">
              <a:latin typeface="Arial" panose="020B0604020202020204" pitchFamily="34" charset="0"/>
              <a:cs typeface="Arial" panose="020B0604020202020204" pitchFamily="34" charset="0"/>
            </a:endParaRPr>
          </a:p>
          <a:p>
            <a:pPr marL="457200" indent="-457200">
              <a:buFont typeface="Arial"/>
              <a:buChar char="•"/>
            </a:pPr>
            <a:r>
              <a:rPr lang="en-US" sz="2400" dirty="0" smtClean="0">
                <a:latin typeface="Arial" panose="020B0604020202020204" pitchFamily="34" charset="0"/>
                <a:cs typeface="Arial" panose="020B0604020202020204" pitchFamily="34" charset="0"/>
              </a:rPr>
              <a:t>The metrics that are used in this study are defined in section 5 and the ensemble sensitivity analysis is shown in section 6.</a:t>
            </a:r>
          </a:p>
        </p:txBody>
      </p:sp>
      <p:sp>
        <p:nvSpPr>
          <p:cNvPr id="4" name="TextBox 3"/>
          <p:cNvSpPr txBox="1"/>
          <p:nvPr/>
        </p:nvSpPr>
        <p:spPr>
          <a:xfrm>
            <a:off x="2328446" y="31127"/>
            <a:ext cx="38609862" cy="2300624"/>
          </a:xfrm>
          <a:prstGeom prst="rect">
            <a:avLst/>
          </a:prstGeom>
          <a:noFill/>
        </p:spPr>
        <p:txBody>
          <a:bodyPr wrap="square" lIns="83814" tIns="41907" rIns="83814" bIns="41907" rtlCol="0">
            <a:spAutoFit/>
          </a:bodyPr>
          <a:lstStyle/>
          <a:p>
            <a:pPr algn="ctr"/>
            <a:r>
              <a:rPr lang="en-US" sz="7200" b="1" dirty="0" smtClean="0">
                <a:solidFill>
                  <a:srgbClr val="000090"/>
                </a:solidFill>
                <a:latin typeface="Arial"/>
                <a:cs typeface="Arial"/>
              </a:rPr>
              <a:t>Diagnosing Factors Influencing the Forecast Skill </a:t>
            </a:r>
            <a:r>
              <a:rPr lang="en-US" sz="7200" b="1" dirty="0" smtClean="0">
                <a:solidFill>
                  <a:srgbClr val="000090"/>
                </a:solidFill>
                <a:latin typeface="Arial"/>
                <a:cs typeface="Arial"/>
              </a:rPr>
              <a:t>of Two Intense</a:t>
            </a:r>
            <a:endParaRPr lang="en-US" sz="7200" b="1" dirty="0" smtClean="0">
              <a:solidFill>
                <a:srgbClr val="000090"/>
              </a:solidFill>
              <a:latin typeface="Arial"/>
              <a:cs typeface="Arial"/>
            </a:endParaRPr>
          </a:p>
          <a:p>
            <a:pPr algn="ctr"/>
            <a:r>
              <a:rPr lang="en-US" sz="7200" b="1" dirty="0" smtClean="0">
                <a:solidFill>
                  <a:srgbClr val="000090"/>
                </a:solidFill>
                <a:latin typeface="Arial"/>
                <a:cs typeface="Arial"/>
              </a:rPr>
              <a:t>Arctic </a:t>
            </a:r>
            <a:r>
              <a:rPr lang="en-US" sz="7200" b="1" dirty="0" smtClean="0">
                <a:solidFill>
                  <a:srgbClr val="000090"/>
                </a:solidFill>
                <a:latin typeface="Arial"/>
                <a:cs typeface="Arial"/>
              </a:rPr>
              <a:t>Cyclones in Early June 2018</a:t>
            </a:r>
            <a:endParaRPr lang="en-US" sz="7200" b="1" dirty="0">
              <a:solidFill>
                <a:srgbClr val="000090"/>
              </a:solidFill>
              <a:latin typeface="Arial"/>
              <a:cs typeface="Arial"/>
            </a:endParaRPr>
          </a:p>
        </p:txBody>
      </p:sp>
      <p:sp>
        <p:nvSpPr>
          <p:cNvPr id="5" name="TextBox 4"/>
          <p:cNvSpPr txBox="1"/>
          <p:nvPr/>
        </p:nvSpPr>
        <p:spPr>
          <a:xfrm>
            <a:off x="19105338" y="4748974"/>
            <a:ext cx="184666" cy="1415772"/>
          </a:xfrm>
          <a:prstGeom prst="rect">
            <a:avLst/>
          </a:prstGeom>
          <a:noFill/>
        </p:spPr>
        <p:txBody>
          <a:bodyPr wrap="none" rtlCol="0">
            <a:spAutoFit/>
          </a:bodyPr>
          <a:lstStyle/>
          <a:p>
            <a:endParaRPr lang="en-US" dirty="0"/>
          </a:p>
        </p:txBody>
      </p:sp>
      <p:sp>
        <p:nvSpPr>
          <p:cNvPr id="6" name="TextBox 5"/>
          <p:cNvSpPr txBox="1"/>
          <p:nvPr/>
        </p:nvSpPr>
        <p:spPr>
          <a:xfrm>
            <a:off x="5479834" y="2264324"/>
            <a:ext cx="18736541" cy="761741"/>
          </a:xfrm>
          <a:prstGeom prst="rect">
            <a:avLst/>
          </a:prstGeom>
          <a:noFill/>
        </p:spPr>
        <p:txBody>
          <a:bodyPr wrap="square" lIns="83814" tIns="41907" rIns="83814" bIns="41907" rtlCol="0">
            <a:spAutoFit/>
          </a:bodyPr>
          <a:lstStyle/>
          <a:p>
            <a:pPr algn="ctr"/>
            <a:r>
              <a:rPr lang="en-US" sz="4400" b="1" dirty="0" smtClean="0">
                <a:latin typeface="Arial"/>
                <a:cs typeface="Arial"/>
              </a:rPr>
              <a:t>Kevin Biernat</a:t>
            </a:r>
            <a:r>
              <a:rPr lang="en-US" sz="4400" b="1" baseline="30000" dirty="0" smtClean="0">
                <a:solidFill>
                  <a:srgbClr val="FF0000"/>
                </a:solidFill>
                <a:latin typeface="Arial"/>
                <a:cs typeface="Arial"/>
              </a:rPr>
              <a:t>*</a:t>
            </a:r>
            <a:r>
              <a:rPr lang="en-US" sz="4400" dirty="0" smtClean="0">
                <a:latin typeface="Arial"/>
                <a:cs typeface="Arial"/>
              </a:rPr>
              <a:t>, Lance F. Bosart, and Daniel Keyser</a:t>
            </a:r>
            <a:endParaRPr lang="en-US" sz="4400" baseline="30000" dirty="0">
              <a:latin typeface="Arial"/>
              <a:cs typeface="Arial"/>
            </a:endParaRPr>
          </a:p>
        </p:txBody>
      </p:sp>
      <p:sp>
        <p:nvSpPr>
          <p:cNvPr id="7" name="TextBox 6"/>
          <p:cNvSpPr txBox="1"/>
          <p:nvPr/>
        </p:nvSpPr>
        <p:spPr>
          <a:xfrm>
            <a:off x="22104766" y="2431124"/>
            <a:ext cx="9254224" cy="946407"/>
          </a:xfrm>
          <a:prstGeom prst="rect">
            <a:avLst/>
          </a:prstGeom>
          <a:noFill/>
        </p:spPr>
        <p:txBody>
          <a:bodyPr wrap="square" lIns="83814" tIns="41907" rIns="83814" bIns="41907" rtlCol="0">
            <a:spAutoFit/>
          </a:bodyPr>
          <a:lstStyle/>
          <a:p>
            <a:r>
              <a:rPr lang="en-US" sz="2800" i="1" dirty="0" smtClean="0">
                <a:latin typeface="Arial"/>
                <a:cs typeface="Arial"/>
              </a:rPr>
              <a:t>University at Albany, SUNY</a:t>
            </a:r>
          </a:p>
          <a:p>
            <a:r>
              <a:rPr lang="en-US" sz="2800" i="1" dirty="0" smtClean="0">
                <a:latin typeface="Arial"/>
                <a:cs typeface="Arial"/>
              </a:rPr>
              <a:t>Department of Atmospheric and Environmental Sciences</a:t>
            </a:r>
          </a:p>
        </p:txBody>
      </p:sp>
      <p:pic>
        <p:nvPicPr>
          <p:cNvPr id="77" name="Picture 76" descr="logo_A1_pms124_269 (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222" y="167987"/>
            <a:ext cx="4334874" cy="3209544"/>
          </a:xfrm>
          <a:prstGeom prst="rect">
            <a:avLst/>
          </a:prstGeom>
        </p:spPr>
      </p:pic>
      <p:graphicFrame>
        <p:nvGraphicFramePr>
          <p:cNvPr id="42" name="Object 41"/>
          <p:cNvGraphicFramePr>
            <a:graphicFrameLocks noChangeAspect="1"/>
          </p:cNvGraphicFramePr>
          <p:nvPr>
            <p:extLst>
              <p:ext uri="{D42A27DB-BD31-4B8C-83A1-F6EECF244321}">
                <p14:modId xmlns:p14="http://schemas.microsoft.com/office/powerpoint/2010/main" val="99011681"/>
              </p:ext>
            </p:extLst>
          </p:nvPr>
        </p:nvGraphicFramePr>
        <p:xfrm>
          <a:off x="31432500" y="10853738"/>
          <a:ext cx="247650" cy="355600"/>
        </p:xfrm>
        <a:graphic>
          <a:graphicData uri="http://schemas.openxmlformats.org/presentationml/2006/ole">
            <mc:AlternateContent xmlns:mc="http://schemas.openxmlformats.org/markup-compatibility/2006">
              <mc:Choice xmlns:v="urn:schemas-microsoft-com:vml" Requires="v">
                <p:oleObj spid="_x0000_s1139" name="Equation" r:id="rId8" imgW="114300" imgH="165100" progId="Equation.3">
                  <p:embed/>
                </p:oleObj>
              </mc:Choice>
              <mc:Fallback>
                <p:oleObj name="Equation" r:id="rId8" imgW="114300" imgH="165100" progId="Equation.3">
                  <p:embed/>
                  <p:pic>
                    <p:nvPicPr>
                      <p:cNvPr id="0" name=""/>
                      <p:cNvPicPr/>
                      <p:nvPr/>
                    </p:nvPicPr>
                    <p:blipFill>
                      <a:blip r:embed="rId9"/>
                      <a:stretch>
                        <a:fillRect/>
                      </a:stretch>
                    </p:blipFill>
                    <p:spPr>
                      <a:xfrm>
                        <a:off x="31432500" y="10853738"/>
                        <a:ext cx="247650" cy="355600"/>
                      </a:xfrm>
                      <a:prstGeom prst="rect">
                        <a:avLst/>
                      </a:prstGeom>
                    </p:spPr>
                  </p:pic>
                </p:oleObj>
              </mc:Fallback>
            </mc:AlternateContent>
          </a:graphicData>
        </a:graphic>
      </p:graphicFrame>
      <p:sp>
        <p:nvSpPr>
          <p:cNvPr id="105" name="Rectangle 104"/>
          <p:cNvSpPr/>
          <p:nvPr/>
        </p:nvSpPr>
        <p:spPr>
          <a:xfrm>
            <a:off x="196403" y="21276080"/>
            <a:ext cx="14262016" cy="9720185"/>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TextBox 106"/>
          <p:cNvSpPr txBox="1"/>
          <p:nvPr/>
        </p:nvSpPr>
        <p:spPr>
          <a:xfrm>
            <a:off x="200139" y="20998285"/>
            <a:ext cx="14267792" cy="646331"/>
          </a:xfrm>
          <a:prstGeom prst="rect">
            <a:avLst/>
          </a:prstGeom>
          <a:solidFill>
            <a:srgbClr val="000090"/>
          </a:solidFill>
          <a:ln w="38100">
            <a:solidFill>
              <a:srgbClr val="000090"/>
            </a:solidFill>
          </a:ln>
        </p:spPr>
        <p:txBody>
          <a:bodyPr wrap="square" rtlCol="0">
            <a:spAutoFit/>
          </a:bodyPr>
          <a:lstStyle/>
          <a:p>
            <a:pPr algn="ctr"/>
            <a:r>
              <a:rPr lang="en-US" sz="3600" b="1" dirty="0" smtClean="0">
                <a:solidFill>
                  <a:srgbClr val="FFFFFF"/>
                </a:solidFill>
                <a:latin typeface="Arial"/>
                <a:cs typeface="Arial"/>
              </a:rPr>
              <a:t>3) </a:t>
            </a:r>
            <a:r>
              <a:rPr lang="en-US" sz="3600" b="1" dirty="0" smtClean="0">
                <a:solidFill>
                  <a:srgbClr val="FFFFFF"/>
                </a:solidFill>
                <a:latin typeface="Arial"/>
                <a:cs typeface="Arial"/>
              </a:rPr>
              <a:t>Track and Intensity</a:t>
            </a:r>
            <a:endParaRPr lang="en-US" sz="3600" b="1" dirty="0">
              <a:solidFill>
                <a:srgbClr val="FFFFFF"/>
              </a:solidFill>
              <a:latin typeface="Arial"/>
              <a:cs typeface="Arial"/>
            </a:endParaRPr>
          </a:p>
        </p:txBody>
      </p:sp>
      <p:sp>
        <p:nvSpPr>
          <p:cNvPr id="9" name="TextBox 8"/>
          <p:cNvSpPr txBox="1"/>
          <p:nvPr/>
        </p:nvSpPr>
        <p:spPr>
          <a:xfrm>
            <a:off x="196401" y="4227307"/>
            <a:ext cx="14262015" cy="5255278"/>
          </a:xfrm>
          <a:prstGeom prst="rect">
            <a:avLst/>
          </a:prstGeom>
          <a:noFill/>
          <a:ln w="38100">
            <a:noFill/>
          </a:ln>
        </p:spPr>
        <p:txBody>
          <a:bodyPr wrap="square" lIns="83814" tIns="41907" rIns="83814" bIns="41907" rtlCol="0">
            <a:spAutoFit/>
          </a:bodyPr>
          <a:lstStyle/>
          <a:p>
            <a:pPr marL="457200" indent="-457200">
              <a:buFont typeface="Arial"/>
              <a:buChar char="•"/>
            </a:pPr>
            <a:r>
              <a:rPr lang="en-US" sz="2400" dirty="0">
                <a:latin typeface="Arial"/>
                <a:cs typeface="Arial"/>
              </a:rPr>
              <a:t>Arctic cyclones (ACs) are synoptic-scale cyclones that originate within the Arctic or move into the Arctic from lower latitudes (e.g., Crawford and </a:t>
            </a:r>
            <a:r>
              <a:rPr lang="en-US" sz="2400" dirty="0" err="1">
                <a:latin typeface="Arial"/>
                <a:cs typeface="Arial"/>
              </a:rPr>
              <a:t>Serreze</a:t>
            </a:r>
            <a:r>
              <a:rPr lang="en-US" sz="2400" dirty="0">
                <a:latin typeface="Arial"/>
                <a:cs typeface="Arial"/>
              </a:rPr>
              <a:t> 2016).</a:t>
            </a:r>
          </a:p>
          <a:p>
            <a:pPr>
              <a:lnSpc>
                <a:spcPct val="50000"/>
              </a:lnSpc>
            </a:pPr>
            <a:endParaRPr lang="en-US" sz="2400" dirty="0">
              <a:latin typeface="Arial"/>
              <a:cs typeface="Arial"/>
            </a:endParaRPr>
          </a:p>
          <a:p>
            <a:pPr marL="457200" indent="-457200">
              <a:buFont typeface="Arial"/>
              <a:buChar char="•"/>
            </a:pPr>
            <a:r>
              <a:rPr lang="en-US" sz="2400" dirty="0" smtClean="0">
                <a:latin typeface="Arial"/>
                <a:cs typeface="Arial"/>
              </a:rPr>
              <a:t>Two unusually intense ACs, AC1 and AC2, occurred in early June 2018, with AC1 forming northeast </a:t>
            </a:r>
            <a:r>
              <a:rPr lang="en-US" sz="2400" dirty="0" smtClean="0">
                <a:latin typeface="Arial"/>
                <a:cs typeface="Arial"/>
              </a:rPr>
              <a:t>of the Caspian Sea within a frontal trough, and AC2 forming in the lee of Greenland. </a:t>
            </a:r>
            <a:endParaRPr lang="en-US" sz="2400" dirty="0" smtClean="0">
              <a:latin typeface="Arial"/>
              <a:cs typeface="Arial"/>
            </a:endParaRPr>
          </a:p>
          <a:p>
            <a:pPr>
              <a:lnSpc>
                <a:spcPct val="50000"/>
              </a:lnSpc>
            </a:pPr>
            <a:endParaRPr lang="en-US" sz="2400" dirty="0">
              <a:latin typeface="Arial"/>
              <a:cs typeface="Arial"/>
            </a:endParaRPr>
          </a:p>
          <a:p>
            <a:pPr marL="457200" indent="-457200">
              <a:buFont typeface="Arial"/>
              <a:buChar char="•"/>
            </a:pPr>
            <a:r>
              <a:rPr lang="en-US" sz="2400" dirty="0" smtClean="0">
                <a:latin typeface="Arial"/>
                <a:cs typeface="Arial"/>
              </a:rPr>
              <a:t>Both AC1 and AC2 strengthened in a region of strong baroclinicity over western Eurasi</a:t>
            </a:r>
            <a:r>
              <a:rPr lang="en-US" sz="2400" dirty="0" smtClean="0">
                <a:latin typeface="Arial"/>
                <a:cs typeface="Arial"/>
              </a:rPr>
              <a:t>a ahead of respective high-amplitude troughs.</a:t>
            </a:r>
          </a:p>
          <a:p>
            <a:pPr marL="457200" indent="-457200">
              <a:lnSpc>
                <a:spcPct val="50000"/>
              </a:lnSpc>
              <a:buFont typeface="Arial"/>
              <a:buChar char="•"/>
            </a:pPr>
            <a:endParaRPr lang="en-US" sz="2400" dirty="0">
              <a:latin typeface="Arial"/>
              <a:cs typeface="Arial"/>
            </a:endParaRPr>
          </a:p>
          <a:p>
            <a:pPr marL="457200" indent="-457200">
              <a:buFont typeface="Arial"/>
              <a:buChar char="•"/>
            </a:pPr>
            <a:r>
              <a:rPr lang="en-US" sz="2400" dirty="0" smtClean="0">
                <a:latin typeface="Arial"/>
                <a:cs typeface="Arial"/>
              </a:rPr>
              <a:t>AC1 attained a peak intensity of 968 hPa on 4 June in the ERA5 (</a:t>
            </a:r>
            <a:r>
              <a:rPr lang="en-US" sz="2400" dirty="0" err="1" smtClean="0">
                <a:latin typeface="Arial"/>
                <a:cs typeface="Arial"/>
              </a:rPr>
              <a:t>Hersbach</a:t>
            </a:r>
            <a:r>
              <a:rPr lang="en-US" sz="2400" dirty="0" smtClean="0">
                <a:latin typeface="Arial"/>
                <a:cs typeface="Arial"/>
              </a:rPr>
              <a:t> and Dee 2016), and AC2, which subsequently interacted with and absorbed AC1, attained a peak intensity of 962 hPa on 7 June in the ERA5. </a:t>
            </a:r>
            <a:endParaRPr lang="en-US" sz="2400" dirty="0">
              <a:latin typeface="Arial"/>
              <a:cs typeface="Arial"/>
            </a:endParaRPr>
          </a:p>
          <a:p>
            <a:pPr>
              <a:lnSpc>
                <a:spcPct val="50000"/>
              </a:lnSpc>
            </a:pPr>
            <a:endParaRPr lang="en-US" sz="2400" dirty="0">
              <a:latin typeface="Arial"/>
              <a:cs typeface="Arial"/>
            </a:endParaRPr>
          </a:p>
          <a:p>
            <a:pPr marL="457200" indent="-457200">
              <a:buFont typeface="Arial"/>
              <a:buChar char="•"/>
            </a:pPr>
            <a:r>
              <a:rPr lang="en-US" sz="2400" dirty="0" smtClean="0">
                <a:latin typeface="Arial"/>
                <a:cs typeface="Arial"/>
              </a:rPr>
              <a:t>The purpose of </a:t>
            </a:r>
            <a:r>
              <a:rPr lang="en-US" sz="2400" dirty="0" smtClean="0">
                <a:latin typeface="Arial"/>
                <a:cs typeface="Arial"/>
              </a:rPr>
              <a:t>this study is to </a:t>
            </a:r>
            <a:r>
              <a:rPr lang="en-US" sz="2400" dirty="0">
                <a:latin typeface="Arial"/>
                <a:cs typeface="Arial"/>
              </a:rPr>
              <a:t>examine </a:t>
            </a:r>
            <a:r>
              <a:rPr lang="en-US" sz="2400" dirty="0" smtClean="0">
                <a:latin typeface="Arial"/>
                <a:cs typeface="Arial"/>
              </a:rPr>
              <a:t>the forecast </a:t>
            </a:r>
            <a:r>
              <a:rPr lang="en-US" sz="2400" dirty="0">
                <a:latin typeface="Arial"/>
                <a:cs typeface="Arial"/>
              </a:rPr>
              <a:t>skill of the intensity </a:t>
            </a:r>
            <a:r>
              <a:rPr lang="en-US" sz="2400" dirty="0" smtClean="0">
                <a:latin typeface="Arial"/>
                <a:cs typeface="Arial"/>
              </a:rPr>
              <a:t>and </a:t>
            </a:r>
            <a:r>
              <a:rPr lang="en-US" sz="2400" dirty="0">
                <a:latin typeface="Arial"/>
                <a:cs typeface="Arial"/>
              </a:rPr>
              <a:t>position of AC1 and </a:t>
            </a:r>
            <a:r>
              <a:rPr lang="en-US" sz="2400" dirty="0" smtClean="0">
                <a:latin typeface="Arial"/>
                <a:cs typeface="Arial"/>
              </a:rPr>
              <a:t>AC2, and to </a:t>
            </a:r>
            <a:r>
              <a:rPr lang="en-US" sz="2400" dirty="0" smtClean="0">
                <a:latin typeface="Arial"/>
                <a:cs typeface="Arial"/>
              </a:rPr>
              <a:t>diagnose factors that may influence the forecast skill of the intensity and position of AC1 and AC2.</a:t>
            </a:r>
            <a:endParaRPr lang="en-US" sz="2400" dirty="0" smtClean="0">
              <a:latin typeface="Arial"/>
              <a:cs typeface="Arial"/>
            </a:endParaRPr>
          </a:p>
        </p:txBody>
      </p:sp>
      <p:sp>
        <p:nvSpPr>
          <p:cNvPr id="108" name="TextBox 107"/>
          <p:cNvSpPr txBox="1"/>
          <p:nvPr/>
        </p:nvSpPr>
        <p:spPr>
          <a:xfrm>
            <a:off x="196403" y="3550110"/>
            <a:ext cx="14262014" cy="646331"/>
          </a:xfrm>
          <a:prstGeom prst="rect">
            <a:avLst/>
          </a:prstGeom>
          <a:solidFill>
            <a:srgbClr val="000090"/>
          </a:solidFill>
          <a:ln w="38100">
            <a:solidFill>
              <a:srgbClr val="000090"/>
            </a:solidFill>
          </a:ln>
        </p:spPr>
        <p:txBody>
          <a:bodyPr wrap="square" rtlCol="0">
            <a:spAutoFit/>
          </a:bodyPr>
          <a:lstStyle/>
          <a:p>
            <a:pPr algn="ctr"/>
            <a:r>
              <a:rPr lang="en-US" sz="3600" b="1" dirty="0" smtClean="0">
                <a:solidFill>
                  <a:schemeClr val="bg1"/>
                </a:solidFill>
                <a:latin typeface="Arial"/>
                <a:cs typeface="Arial"/>
              </a:rPr>
              <a:t>1) Background</a:t>
            </a:r>
            <a:endParaRPr lang="en-US" sz="3600" b="1" dirty="0">
              <a:solidFill>
                <a:schemeClr val="bg1"/>
              </a:solidFill>
              <a:latin typeface="Arial"/>
              <a:cs typeface="Arial"/>
            </a:endParaRPr>
          </a:p>
        </p:txBody>
      </p:sp>
      <p:sp>
        <p:nvSpPr>
          <p:cNvPr id="109" name="TextBox 108"/>
          <p:cNvSpPr txBox="1"/>
          <p:nvPr/>
        </p:nvSpPr>
        <p:spPr>
          <a:xfrm>
            <a:off x="196402" y="9606896"/>
            <a:ext cx="14262015" cy="646331"/>
          </a:xfrm>
          <a:prstGeom prst="rect">
            <a:avLst/>
          </a:prstGeom>
          <a:solidFill>
            <a:srgbClr val="000090"/>
          </a:solidFill>
          <a:ln w="38100">
            <a:solidFill>
              <a:srgbClr val="000090"/>
            </a:solidFill>
          </a:ln>
        </p:spPr>
        <p:txBody>
          <a:bodyPr wrap="square" rtlCol="0">
            <a:spAutoFit/>
          </a:bodyPr>
          <a:lstStyle/>
          <a:p>
            <a:pPr algn="ctr"/>
            <a:r>
              <a:rPr lang="en-US" sz="3600" b="1" dirty="0">
                <a:solidFill>
                  <a:srgbClr val="FFFFFF"/>
                </a:solidFill>
                <a:latin typeface="Arial"/>
                <a:cs typeface="Arial"/>
              </a:rPr>
              <a:t>2</a:t>
            </a:r>
            <a:r>
              <a:rPr lang="en-US" sz="3600" b="1" dirty="0" smtClean="0">
                <a:solidFill>
                  <a:srgbClr val="FFFFFF"/>
                </a:solidFill>
                <a:latin typeface="Arial"/>
                <a:cs typeface="Arial"/>
              </a:rPr>
              <a:t>) Data and Methods</a:t>
            </a:r>
            <a:endParaRPr lang="en-US" sz="3600" b="1" dirty="0">
              <a:solidFill>
                <a:srgbClr val="FFFFFF"/>
              </a:solidFill>
              <a:latin typeface="Arial"/>
              <a:cs typeface="Arial"/>
            </a:endParaRPr>
          </a:p>
        </p:txBody>
      </p:sp>
      <p:sp>
        <p:nvSpPr>
          <p:cNvPr id="110" name="Rectangle 109"/>
          <p:cNvSpPr/>
          <p:nvPr/>
        </p:nvSpPr>
        <p:spPr>
          <a:xfrm>
            <a:off x="14628442" y="3557856"/>
            <a:ext cx="12904910" cy="5467420"/>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TextBox 110"/>
          <p:cNvSpPr txBox="1"/>
          <p:nvPr/>
        </p:nvSpPr>
        <p:spPr>
          <a:xfrm>
            <a:off x="14628442" y="3550110"/>
            <a:ext cx="12904910" cy="646331"/>
          </a:xfrm>
          <a:prstGeom prst="rect">
            <a:avLst/>
          </a:prstGeom>
          <a:solidFill>
            <a:srgbClr val="000090"/>
          </a:solidFill>
          <a:ln w="38100">
            <a:solidFill>
              <a:srgbClr val="000090"/>
            </a:solidFill>
          </a:ln>
        </p:spPr>
        <p:txBody>
          <a:bodyPr wrap="square" rtlCol="0">
            <a:spAutoFit/>
          </a:bodyPr>
          <a:lstStyle/>
          <a:p>
            <a:pPr algn="ctr"/>
            <a:r>
              <a:rPr lang="en-US" sz="3600" b="1" dirty="0">
                <a:solidFill>
                  <a:srgbClr val="FFFFFF"/>
                </a:solidFill>
                <a:latin typeface="Arial"/>
                <a:cs typeface="Arial"/>
              </a:rPr>
              <a:t>4</a:t>
            </a:r>
            <a:r>
              <a:rPr lang="en-US" sz="3600" b="1" dirty="0" smtClean="0">
                <a:solidFill>
                  <a:srgbClr val="FFFFFF"/>
                </a:solidFill>
                <a:latin typeface="Arial"/>
                <a:cs typeface="Arial"/>
              </a:rPr>
              <a:t>) </a:t>
            </a:r>
            <a:r>
              <a:rPr lang="en-US" sz="3600" b="1" dirty="0" smtClean="0">
                <a:solidFill>
                  <a:srgbClr val="FFFFFF"/>
                </a:solidFill>
                <a:latin typeface="Arial"/>
                <a:cs typeface="Arial"/>
              </a:rPr>
              <a:t>Forecast skill</a:t>
            </a:r>
            <a:endParaRPr lang="en-US" sz="3600" b="1" dirty="0">
              <a:solidFill>
                <a:srgbClr val="FFFFFF"/>
              </a:solidFill>
              <a:latin typeface="Arial"/>
              <a:cs typeface="Arial"/>
            </a:endParaRPr>
          </a:p>
        </p:txBody>
      </p:sp>
      <p:sp>
        <p:nvSpPr>
          <p:cNvPr id="112" name="Rectangle 111"/>
          <p:cNvSpPr/>
          <p:nvPr/>
        </p:nvSpPr>
        <p:spPr>
          <a:xfrm>
            <a:off x="27704667" y="3550109"/>
            <a:ext cx="16017052" cy="29265565"/>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TextBox 112"/>
          <p:cNvSpPr txBox="1"/>
          <p:nvPr/>
        </p:nvSpPr>
        <p:spPr>
          <a:xfrm>
            <a:off x="27704668" y="3550720"/>
            <a:ext cx="16017050" cy="646331"/>
          </a:xfrm>
          <a:prstGeom prst="rect">
            <a:avLst/>
          </a:prstGeom>
          <a:solidFill>
            <a:srgbClr val="000090"/>
          </a:solidFill>
          <a:ln w="38100">
            <a:solidFill>
              <a:srgbClr val="000090"/>
            </a:solidFill>
          </a:ln>
        </p:spPr>
        <p:txBody>
          <a:bodyPr wrap="square" rtlCol="0" anchor="t">
            <a:spAutoFit/>
          </a:bodyPr>
          <a:lstStyle/>
          <a:p>
            <a:pPr algn="ctr"/>
            <a:r>
              <a:rPr lang="en-US" sz="3600" b="1" dirty="0">
                <a:solidFill>
                  <a:srgbClr val="FFFFFF"/>
                </a:solidFill>
                <a:latin typeface="Arial"/>
                <a:cs typeface="Arial"/>
              </a:rPr>
              <a:t>6</a:t>
            </a:r>
            <a:r>
              <a:rPr lang="en-US" sz="3600" b="1" dirty="0" smtClean="0">
                <a:solidFill>
                  <a:srgbClr val="FFFFFF"/>
                </a:solidFill>
                <a:latin typeface="Arial"/>
                <a:cs typeface="Arial"/>
              </a:rPr>
              <a:t>) Ensemble Sensitivity Analysis</a:t>
            </a:r>
            <a:endParaRPr lang="en-US" sz="3600" b="1" dirty="0">
              <a:solidFill>
                <a:srgbClr val="FFFFFF"/>
              </a:solidFill>
              <a:latin typeface="Arial"/>
              <a:cs typeface="Arial"/>
            </a:endParaRPr>
          </a:p>
        </p:txBody>
      </p:sp>
      <p:sp>
        <p:nvSpPr>
          <p:cNvPr id="329" name="TextBox 328"/>
          <p:cNvSpPr txBox="1"/>
          <p:nvPr/>
        </p:nvSpPr>
        <p:spPr>
          <a:xfrm>
            <a:off x="200140" y="31625765"/>
            <a:ext cx="14258276" cy="1192628"/>
          </a:xfrm>
          <a:prstGeom prst="rect">
            <a:avLst/>
          </a:prstGeom>
          <a:solidFill>
            <a:schemeClr val="bg1">
              <a:alpha val="81000"/>
            </a:schemeClr>
          </a:solidFill>
          <a:ln w="38100">
            <a:solidFill>
              <a:srgbClr val="000090"/>
            </a:solidFill>
          </a:ln>
        </p:spPr>
        <p:txBody>
          <a:bodyPr wrap="square" lIns="83814" tIns="41907" rIns="83814" bIns="41907" rtlCol="0">
            <a:spAutoFit/>
          </a:bodyPr>
          <a:lstStyle/>
          <a:p>
            <a:pPr marL="171450" indent="-171450">
              <a:buFont typeface="Arial"/>
              <a:buChar char="•"/>
            </a:pPr>
            <a:r>
              <a:rPr lang="en-US" sz="1200" dirty="0" err="1">
                <a:latin typeface="Arial"/>
                <a:cs typeface="Arial"/>
              </a:rPr>
              <a:t>Ancell</a:t>
            </a:r>
            <a:r>
              <a:rPr lang="en-US" sz="1200" dirty="0">
                <a:latin typeface="Arial"/>
                <a:cs typeface="Arial"/>
              </a:rPr>
              <a:t>, B., and G. J. Hakim, 2007: Comparing </a:t>
            </a:r>
            <a:r>
              <a:rPr lang="en-US" sz="1200" dirty="0" err="1">
                <a:latin typeface="Arial"/>
                <a:cs typeface="Arial"/>
              </a:rPr>
              <a:t>adjoint</a:t>
            </a:r>
            <a:r>
              <a:rPr lang="en-US" sz="1200" dirty="0">
                <a:latin typeface="Arial"/>
                <a:cs typeface="Arial"/>
              </a:rPr>
              <a:t> and </a:t>
            </a:r>
            <a:r>
              <a:rPr lang="en-US" sz="1200" dirty="0" smtClean="0">
                <a:latin typeface="Arial"/>
                <a:cs typeface="Arial"/>
              </a:rPr>
              <a:t>ensemble </a:t>
            </a:r>
            <a:r>
              <a:rPr lang="en-US" sz="1200" dirty="0">
                <a:latin typeface="Arial"/>
                <a:cs typeface="Arial"/>
              </a:rPr>
              <a:t>sensitivity analysis with applications to observation targeting. </a:t>
            </a:r>
            <a:r>
              <a:rPr lang="en-US" sz="1200" i="1" dirty="0">
                <a:latin typeface="Arial"/>
                <a:cs typeface="Arial"/>
              </a:rPr>
              <a:t>Mon. </a:t>
            </a:r>
            <a:r>
              <a:rPr lang="en-US" sz="1200" i="1" dirty="0" err="1">
                <a:latin typeface="Arial"/>
                <a:cs typeface="Arial"/>
              </a:rPr>
              <a:t>Wea</a:t>
            </a:r>
            <a:r>
              <a:rPr lang="en-US" sz="1200" i="1" dirty="0">
                <a:latin typeface="Arial"/>
                <a:cs typeface="Arial"/>
              </a:rPr>
              <a:t>. Rev.</a:t>
            </a:r>
            <a:r>
              <a:rPr lang="en-US" sz="1200" dirty="0">
                <a:latin typeface="Arial"/>
                <a:cs typeface="Arial"/>
              </a:rPr>
              <a:t>, </a:t>
            </a:r>
            <a:r>
              <a:rPr lang="en-US" sz="1200" b="1" dirty="0">
                <a:latin typeface="Arial"/>
                <a:cs typeface="Arial"/>
              </a:rPr>
              <a:t>135</a:t>
            </a:r>
            <a:r>
              <a:rPr lang="en-US" sz="1200" dirty="0">
                <a:latin typeface="Arial"/>
                <a:cs typeface="Arial"/>
              </a:rPr>
              <a:t>, 4117–</a:t>
            </a:r>
            <a:r>
              <a:rPr lang="en-US" sz="1200" dirty="0" smtClean="0">
                <a:latin typeface="Arial"/>
                <a:cs typeface="Arial"/>
              </a:rPr>
              <a:t>4134. </a:t>
            </a:r>
            <a:endParaRPr lang="en-US" sz="1200" dirty="0" smtClean="0">
              <a:latin typeface="Arial"/>
              <a:cs typeface="Arial"/>
            </a:endParaRPr>
          </a:p>
          <a:p>
            <a:pPr marL="171450" indent="-171450">
              <a:buFont typeface="Arial"/>
              <a:buChar char="•"/>
            </a:pPr>
            <a:r>
              <a:rPr lang="en-US" sz="1200" dirty="0" err="1">
                <a:latin typeface="Arial"/>
                <a:cs typeface="Arial"/>
              </a:rPr>
              <a:t>Bougeault</a:t>
            </a:r>
            <a:r>
              <a:rPr lang="en-US" sz="1200" dirty="0">
                <a:latin typeface="Arial"/>
                <a:cs typeface="Arial"/>
              </a:rPr>
              <a:t>, P., and Coauthors, 2010: The THORPEX Interactive Grand Global Ensemble. </a:t>
            </a:r>
            <a:r>
              <a:rPr lang="en-US" sz="1200" i="1" dirty="0">
                <a:latin typeface="Arial"/>
                <a:cs typeface="Arial"/>
              </a:rPr>
              <a:t>Bull. Amer. Meteor. Soc.</a:t>
            </a:r>
            <a:r>
              <a:rPr lang="en-US" sz="1200" dirty="0">
                <a:latin typeface="Arial"/>
                <a:cs typeface="Arial"/>
              </a:rPr>
              <a:t>, </a:t>
            </a:r>
            <a:r>
              <a:rPr lang="en-US" sz="1200" b="1" dirty="0">
                <a:latin typeface="Arial"/>
                <a:cs typeface="Arial"/>
              </a:rPr>
              <a:t>91</a:t>
            </a:r>
            <a:r>
              <a:rPr lang="en-US" sz="1200" dirty="0">
                <a:latin typeface="Arial"/>
                <a:cs typeface="Arial"/>
              </a:rPr>
              <a:t>, 1059</a:t>
            </a:r>
            <a:r>
              <a:rPr lang="en-US" sz="1200" dirty="0" smtClean="0">
                <a:latin typeface="Arial"/>
                <a:cs typeface="Arial"/>
              </a:rPr>
              <a:t>–1072. </a:t>
            </a:r>
            <a:endParaRPr lang="en-US" sz="1200" dirty="0" smtClean="0">
              <a:latin typeface="Arial"/>
              <a:cs typeface="Arial"/>
            </a:endParaRPr>
          </a:p>
          <a:p>
            <a:pPr marL="171450" indent="-171450">
              <a:buFont typeface="Arial"/>
              <a:buChar char="•"/>
            </a:pPr>
            <a:r>
              <a:rPr lang="en-US" sz="1200" dirty="0" smtClean="0">
                <a:latin typeface="Arial"/>
                <a:cs typeface="Arial"/>
              </a:rPr>
              <a:t>Crawford</a:t>
            </a:r>
            <a:r>
              <a:rPr lang="en-US" sz="1200" dirty="0">
                <a:latin typeface="Arial"/>
                <a:cs typeface="Arial"/>
              </a:rPr>
              <a:t>, A., and M. </a:t>
            </a:r>
            <a:r>
              <a:rPr lang="en-US" sz="1200" dirty="0" err="1">
                <a:latin typeface="Arial"/>
                <a:cs typeface="Arial"/>
              </a:rPr>
              <a:t>Serreze</a:t>
            </a:r>
            <a:r>
              <a:rPr lang="en-US" sz="1200" dirty="0">
                <a:latin typeface="Arial"/>
                <a:cs typeface="Arial"/>
              </a:rPr>
              <a:t>, 2016: Does the summer Arctic frontal zone </a:t>
            </a:r>
            <a:r>
              <a:rPr lang="en-US" sz="1200" dirty="0" smtClean="0">
                <a:latin typeface="Arial"/>
                <a:cs typeface="Arial"/>
              </a:rPr>
              <a:t>influence </a:t>
            </a:r>
            <a:r>
              <a:rPr lang="en-US" sz="1200" dirty="0">
                <a:latin typeface="Arial"/>
                <a:cs typeface="Arial"/>
              </a:rPr>
              <a:t>Arctic Ocean cyclone activity? </a:t>
            </a:r>
            <a:r>
              <a:rPr lang="en-US" sz="1200" i="1" dirty="0">
                <a:latin typeface="Arial"/>
                <a:cs typeface="Arial"/>
              </a:rPr>
              <a:t>J. Climate,</a:t>
            </a:r>
            <a:r>
              <a:rPr lang="en-US" sz="1200" dirty="0">
                <a:latin typeface="Arial"/>
                <a:cs typeface="Arial"/>
              </a:rPr>
              <a:t> </a:t>
            </a:r>
            <a:r>
              <a:rPr lang="en-US" sz="1200" b="1" dirty="0">
                <a:latin typeface="Arial"/>
                <a:cs typeface="Arial"/>
              </a:rPr>
              <a:t>29</a:t>
            </a:r>
            <a:r>
              <a:rPr lang="en-US" sz="1200" dirty="0">
                <a:latin typeface="Arial"/>
                <a:cs typeface="Arial"/>
              </a:rPr>
              <a:t>, 4977–4993.</a:t>
            </a:r>
          </a:p>
          <a:p>
            <a:pPr marL="171450" indent="-171450">
              <a:buFont typeface="Arial"/>
              <a:buChar char="•"/>
            </a:pPr>
            <a:r>
              <a:rPr lang="en-US" sz="1200" dirty="0" err="1" smtClean="0">
                <a:latin typeface="Arial"/>
                <a:cs typeface="Arial"/>
              </a:rPr>
              <a:t>Hersbach</a:t>
            </a:r>
            <a:r>
              <a:rPr lang="en-US" sz="1200" dirty="0">
                <a:latin typeface="Arial"/>
                <a:cs typeface="Arial"/>
              </a:rPr>
              <a:t>, H., and D. Dee, 2016: ERA5 reanalysis is in production. </a:t>
            </a:r>
            <a:r>
              <a:rPr lang="en-US" sz="1200" i="1" dirty="0">
                <a:latin typeface="Arial"/>
                <a:cs typeface="Arial"/>
              </a:rPr>
              <a:t>ECMWF Newsletter</a:t>
            </a:r>
            <a:r>
              <a:rPr lang="en-US" sz="1200" dirty="0">
                <a:latin typeface="Arial"/>
                <a:cs typeface="Arial"/>
              </a:rPr>
              <a:t>, No. 147, ECMWF, Reading, United Kingdom, 7</a:t>
            </a:r>
            <a:r>
              <a:rPr lang="en-US" sz="1200" dirty="0" smtClean="0">
                <a:latin typeface="Arial"/>
                <a:cs typeface="Arial"/>
              </a:rPr>
              <a:t>. [</a:t>
            </a:r>
            <a:r>
              <a:rPr lang="en-US" sz="1200" dirty="0">
                <a:latin typeface="Arial"/>
                <a:cs typeface="Arial"/>
              </a:rPr>
              <a:t>Available online at </a:t>
            </a:r>
            <a:r>
              <a:rPr lang="en-US" sz="1200" u="sng" dirty="0">
                <a:latin typeface="Arial"/>
                <a:cs typeface="Arial"/>
                <a:hlinkClick r:id="rId10"/>
              </a:rPr>
              <a:t>www.ecmwf.int/sites/ default/files/elibrary/2016/16299-newsletter-no147-spring-2016.pdf</a:t>
            </a:r>
            <a:r>
              <a:rPr lang="en-US" sz="1200" dirty="0">
                <a:latin typeface="Arial"/>
                <a:cs typeface="Arial"/>
              </a:rPr>
              <a:t>.] </a:t>
            </a:r>
          </a:p>
          <a:p>
            <a:pPr marL="171450" indent="-171450">
              <a:buFont typeface="Arial"/>
              <a:buChar char="•"/>
            </a:pPr>
            <a:r>
              <a:rPr lang="en-US" sz="1200" dirty="0">
                <a:latin typeface="Arial"/>
                <a:cs typeface="Arial"/>
              </a:rPr>
              <a:t>Torn, R. D., and G. J. Hakim, 2008: Ensemble-based sensitivity analysis. </a:t>
            </a:r>
            <a:r>
              <a:rPr lang="en-US" sz="1200" i="1" dirty="0">
                <a:latin typeface="Arial"/>
                <a:cs typeface="Arial"/>
              </a:rPr>
              <a:t>Mon. </a:t>
            </a:r>
            <a:r>
              <a:rPr lang="en-US" sz="1200" i="1" dirty="0" err="1">
                <a:latin typeface="Arial"/>
                <a:cs typeface="Arial"/>
              </a:rPr>
              <a:t>Wea</a:t>
            </a:r>
            <a:r>
              <a:rPr lang="en-US" sz="1200" i="1" dirty="0">
                <a:latin typeface="Arial"/>
                <a:cs typeface="Arial"/>
              </a:rPr>
              <a:t>. Rev.</a:t>
            </a:r>
            <a:r>
              <a:rPr lang="en-US" sz="1200" dirty="0">
                <a:latin typeface="Arial"/>
                <a:cs typeface="Arial"/>
              </a:rPr>
              <a:t>, </a:t>
            </a:r>
            <a:r>
              <a:rPr lang="en-US" sz="1200" b="1" dirty="0">
                <a:latin typeface="Arial"/>
                <a:cs typeface="Arial"/>
              </a:rPr>
              <a:t>136</a:t>
            </a:r>
            <a:r>
              <a:rPr lang="en-US" sz="1200" dirty="0">
                <a:latin typeface="Arial"/>
                <a:cs typeface="Arial"/>
              </a:rPr>
              <a:t>, 663–</a:t>
            </a:r>
            <a:r>
              <a:rPr lang="en-US" sz="1200" dirty="0" smtClean="0">
                <a:latin typeface="Arial"/>
                <a:cs typeface="Arial"/>
              </a:rPr>
              <a:t>677</a:t>
            </a:r>
            <a:r>
              <a:rPr lang="en-US" sz="1200" dirty="0">
                <a:latin typeface="Arial"/>
                <a:cs typeface="Arial"/>
              </a:rPr>
              <a:t>.</a:t>
            </a:r>
          </a:p>
        </p:txBody>
      </p:sp>
      <p:sp>
        <p:nvSpPr>
          <p:cNvPr id="439" name="TextBox 438"/>
          <p:cNvSpPr txBox="1"/>
          <p:nvPr/>
        </p:nvSpPr>
        <p:spPr>
          <a:xfrm>
            <a:off x="31257107" y="1705728"/>
            <a:ext cx="6973569" cy="1038740"/>
          </a:xfrm>
          <a:prstGeom prst="rect">
            <a:avLst/>
          </a:prstGeom>
          <a:noFill/>
        </p:spPr>
        <p:txBody>
          <a:bodyPr wrap="square" lIns="83814" tIns="41907" rIns="83814" bIns="41907" rtlCol="0">
            <a:spAutoFit/>
          </a:bodyPr>
          <a:lstStyle/>
          <a:p>
            <a:pPr algn="ctr"/>
            <a:endParaRPr lang="en-US" sz="2200" i="1" dirty="0"/>
          </a:p>
          <a:p>
            <a:pPr algn="ctr"/>
            <a:r>
              <a:rPr lang="en-US" sz="4000" b="1" dirty="0" smtClean="0">
                <a:latin typeface="Arial"/>
                <a:cs typeface="Arial"/>
              </a:rPr>
              <a:t>Poster number: </a:t>
            </a:r>
            <a:r>
              <a:rPr lang="en-US" sz="4000" b="1" dirty="0" smtClean="0">
                <a:latin typeface="Arial"/>
                <a:cs typeface="Arial"/>
              </a:rPr>
              <a:t>A41O</a:t>
            </a:r>
            <a:r>
              <a:rPr lang="en-US" sz="4000" b="1" dirty="0" smtClean="0">
                <a:latin typeface="Arial"/>
                <a:cs typeface="Arial"/>
              </a:rPr>
              <a:t>-2807</a:t>
            </a:r>
            <a:endParaRPr lang="en-US" sz="4000" b="1" dirty="0">
              <a:latin typeface="Arial"/>
              <a:cs typeface="Arial"/>
            </a:endParaRPr>
          </a:p>
        </p:txBody>
      </p:sp>
      <p:sp>
        <p:nvSpPr>
          <p:cNvPr id="32" name="Rectangle 31"/>
          <p:cNvSpPr/>
          <p:nvPr/>
        </p:nvSpPr>
        <p:spPr>
          <a:xfrm>
            <a:off x="31255245" y="2607627"/>
            <a:ext cx="6887085" cy="830997"/>
          </a:xfrm>
          <a:prstGeom prst="rect">
            <a:avLst/>
          </a:prstGeom>
        </p:spPr>
        <p:txBody>
          <a:bodyPr wrap="square">
            <a:spAutoFit/>
          </a:bodyPr>
          <a:lstStyle/>
          <a:p>
            <a:pPr algn="ctr"/>
            <a:r>
              <a:rPr lang="en-US" sz="2400" dirty="0">
                <a:latin typeface="Arial" panose="020B0604020202020204" pitchFamily="34" charset="0"/>
                <a:cs typeface="Arial" panose="020B0604020202020204" pitchFamily="34" charset="0"/>
              </a:rPr>
              <a:t>This research was supported by </a:t>
            </a:r>
            <a:r>
              <a:rPr lang="en-US" sz="2400" dirty="0" smtClean="0">
                <a:latin typeface="Arial" panose="020B0604020202020204" pitchFamily="34" charset="0"/>
                <a:cs typeface="Arial" panose="020B0604020202020204" pitchFamily="34" charset="0"/>
              </a:rPr>
              <a:t>Office of Naval Research Grant </a:t>
            </a:r>
            <a:r>
              <a:rPr lang="en-US" sz="2400" dirty="0">
                <a:latin typeface="Arial"/>
                <a:cs typeface="Arial"/>
              </a:rPr>
              <a:t>N00014-18-1-</a:t>
            </a:r>
            <a:r>
              <a:rPr lang="en-US" sz="2400" dirty="0" smtClean="0">
                <a:latin typeface="Arial"/>
                <a:cs typeface="Arial"/>
              </a:rPr>
              <a:t>2200</a:t>
            </a:r>
            <a:endParaRPr lang="en-US" sz="2800" dirty="0">
              <a:latin typeface="Arial" panose="020B0604020202020204" pitchFamily="34" charset="0"/>
              <a:cs typeface="Arial" panose="020B0604020202020204" pitchFamily="34" charset="0"/>
            </a:endParaRPr>
          </a:p>
        </p:txBody>
      </p:sp>
      <p:sp>
        <p:nvSpPr>
          <p:cNvPr id="48" name="TextBox 47"/>
          <p:cNvSpPr txBox="1"/>
          <p:nvPr/>
        </p:nvSpPr>
        <p:spPr>
          <a:xfrm>
            <a:off x="42260700" y="10682584"/>
            <a:ext cx="184666" cy="1415772"/>
          </a:xfrm>
          <a:prstGeom prst="rect">
            <a:avLst/>
          </a:prstGeom>
          <a:noFill/>
        </p:spPr>
        <p:txBody>
          <a:bodyPr wrap="none" rtlCol="0">
            <a:spAutoFit/>
          </a:bodyPr>
          <a:lstStyle/>
          <a:p>
            <a:endParaRPr lang="en-US" dirty="0"/>
          </a:p>
        </p:txBody>
      </p:sp>
      <p:sp>
        <p:nvSpPr>
          <p:cNvPr id="500" name="TextBox 499"/>
          <p:cNvSpPr txBox="1"/>
          <p:nvPr/>
        </p:nvSpPr>
        <p:spPr>
          <a:xfrm>
            <a:off x="200139" y="31093873"/>
            <a:ext cx="14267792" cy="531891"/>
          </a:xfrm>
          <a:prstGeom prst="rect">
            <a:avLst/>
          </a:prstGeom>
          <a:solidFill>
            <a:srgbClr val="000090"/>
          </a:solidFill>
          <a:ln w="38100">
            <a:solidFill>
              <a:srgbClr val="000090"/>
            </a:solidFill>
          </a:ln>
        </p:spPr>
        <p:txBody>
          <a:bodyPr wrap="square" rtlCol="0">
            <a:spAutoFit/>
          </a:bodyPr>
          <a:lstStyle/>
          <a:p>
            <a:pPr algn="ctr"/>
            <a:r>
              <a:rPr lang="en-US" sz="2800" b="1" dirty="0" smtClean="0">
                <a:solidFill>
                  <a:srgbClr val="FFFFFF"/>
                </a:solidFill>
                <a:latin typeface="Arial"/>
                <a:cs typeface="Arial"/>
              </a:rPr>
              <a:t>References</a:t>
            </a:r>
            <a:endParaRPr lang="en-US" sz="2800" b="1" dirty="0">
              <a:solidFill>
                <a:srgbClr val="FFFFFF"/>
              </a:solidFill>
              <a:latin typeface="Arial"/>
              <a:cs typeface="Arial"/>
            </a:endParaRPr>
          </a:p>
        </p:txBody>
      </p:sp>
      <p:pic>
        <p:nvPicPr>
          <p:cNvPr id="63" name="Picture 62" descr="Office_of_Naval_Research_Official_Logo.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104955" y="502297"/>
            <a:ext cx="5486400" cy="2501674"/>
          </a:xfrm>
          <a:prstGeom prst="rect">
            <a:avLst/>
          </a:prstGeom>
        </p:spPr>
      </p:pic>
      <p:sp>
        <p:nvSpPr>
          <p:cNvPr id="581" name="TextBox 580"/>
          <p:cNvSpPr txBox="1"/>
          <p:nvPr/>
        </p:nvSpPr>
        <p:spPr>
          <a:xfrm>
            <a:off x="10268201" y="2959148"/>
            <a:ext cx="11030854" cy="515520"/>
          </a:xfrm>
          <a:prstGeom prst="rect">
            <a:avLst/>
          </a:prstGeom>
          <a:noFill/>
        </p:spPr>
        <p:txBody>
          <a:bodyPr wrap="square" lIns="83814" tIns="41907" rIns="83814" bIns="41907" rtlCol="0">
            <a:spAutoFit/>
          </a:bodyPr>
          <a:lstStyle/>
          <a:p>
            <a:pPr algn="r"/>
            <a:r>
              <a:rPr lang="en-US" sz="2800" dirty="0" smtClean="0">
                <a:latin typeface="Arial"/>
                <a:cs typeface="Arial"/>
              </a:rPr>
              <a:t>Presented at AGU 2019 Fall Meeting on 12 December 2019 </a:t>
            </a:r>
            <a:endParaRPr lang="en-US" sz="2800" baseline="30000" dirty="0">
              <a:latin typeface="Arial"/>
              <a:cs typeface="Arial"/>
            </a:endParaRPr>
          </a:p>
        </p:txBody>
      </p:sp>
      <p:sp>
        <p:nvSpPr>
          <p:cNvPr id="584" name="TextBox 583"/>
          <p:cNvSpPr txBox="1"/>
          <p:nvPr/>
        </p:nvSpPr>
        <p:spPr>
          <a:xfrm>
            <a:off x="6230226" y="2959148"/>
            <a:ext cx="5692948" cy="515520"/>
          </a:xfrm>
          <a:prstGeom prst="rect">
            <a:avLst/>
          </a:prstGeom>
          <a:noFill/>
        </p:spPr>
        <p:txBody>
          <a:bodyPr wrap="square" lIns="83814" tIns="41907" rIns="83814" bIns="41907" rtlCol="0">
            <a:spAutoFit/>
          </a:bodyPr>
          <a:lstStyle/>
          <a:p>
            <a:r>
              <a:rPr lang="en-US" sz="2800" b="1" dirty="0" smtClean="0">
                <a:solidFill>
                  <a:srgbClr val="FF0000"/>
                </a:solidFill>
                <a:latin typeface="Arial"/>
                <a:cs typeface="Arial"/>
              </a:rPr>
              <a:t>*</a:t>
            </a:r>
            <a:r>
              <a:rPr lang="en-US" sz="2800" dirty="0" smtClean="0">
                <a:latin typeface="Arial"/>
                <a:cs typeface="Arial"/>
              </a:rPr>
              <a:t>E-mail: </a:t>
            </a:r>
            <a:r>
              <a:rPr lang="en-US" sz="2800" dirty="0" smtClean="0">
                <a:solidFill>
                  <a:srgbClr val="FF0000"/>
                </a:solidFill>
                <a:latin typeface="Arial"/>
                <a:cs typeface="Arial"/>
              </a:rPr>
              <a:t>kbiernat@albany.edu</a:t>
            </a:r>
            <a:endParaRPr lang="en-US" sz="2800" dirty="0">
              <a:solidFill>
                <a:srgbClr val="FF0000"/>
              </a:solidFill>
              <a:latin typeface="Arial"/>
              <a:cs typeface="Arial"/>
            </a:endParaRPr>
          </a:p>
        </p:txBody>
      </p:sp>
      <p:sp>
        <p:nvSpPr>
          <p:cNvPr id="3" name="Rectangle 2"/>
          <p:cNvSpPr/>
          <p:nvPr/>
        </p:nvSpPr>
        <p:spPr>
          <a:xfrm>
            <a:off x="196401" y="3550719"/>
            <a:ext cx="14262016" cy="5931866"/>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3" name="Rectangle 602"/>
          <p:cNvSpPr/>
          <p:nvPr/>
        </p:nvSpPr>
        <p:spPr>
          <a:xfrm>
            <a:off x="200139" y="9659809"/>
            <a:ext cx="14258277" cy="11184812"/>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4" name="TextBox 893"/>
          <p:cNvSpPr txBox="1"/>
          <p:nvPr/>
        </p:nvSpPr>
        <p:spPr>
          <a:xfrm>
            <a:off x="14628441" y="22044935"/>
            <a:ext cx="12901415" cy="646331"/>
          </a:xfrm>
          <a:prstGeom prst="rect">
            <a:avLst/>
          </a:prstGeom>
          <a:solidFill>
            <a:srgbClr val="000090"/>
          </a:solidFill>
          <a:ln w="38100">
            <a:solidFill>
              <a:srgbClr val="000090"/>
            </a:solidFill>
          </a:ln>
        </p:spPr>
        <p:txBody>
          <a:bodyPr wrap="square" rtlCol="0">
            <a:spAutoFit/>
          </a:bodyPr>
          <a:lstStyle/>
          <a:p>
            <a:pPr algn="ctr"/>
            <a:r>
              <a:rPr lang="en-US" sz="3600" b="1" dirty="0">
                <a:solidFill>
                  <a:srgbClr val="FFFFFF"/>
                </a:solidFill>
                <a:latin typeface="Arial"/>
                <a:cs typeface="Arial"/>
              </a:rPr>
              <a:t>7</a:t>
            </a:r>
            <a:r>
              <a:rPr lang="en-US" sz="3600" b="1" dirty="0" smtClean="0">
                <a:solidFill>
                  <a:srgbClr val="FFFFFF"/>
                </a:solidFill>
                <a:latin typeface="Arial"/>
                <a:cs typeface="Arial"/>
              </a:rPr>
              <a:t>) Discussion</a:t>
            </a:r>
            <a:endParaRPr lang="en-US" sz="3600" b="1" dirty="0">
              <a:solidFill>
                <a:srgbClr val="FFFFFF"/>
              </a:solidFill>
              <a:latin typeface="Arial"/>
              <a:cs typeface="Arial"/>
            </a:endParaRPr>
          </a:p>
        </p:txBody>
      </p:sp>
      <p:sp>
        <p:nvSpPr>
          <p:cNvPr id="895" name="Rectangle 894"/>
          <p:cNvSpPr/>
          <p:nvPr/>
        </p:nvSpPr>
        <p:spPr>
          <a:xfrm>
            <a:off x="14628441" y="22053869"/>
            <a:ext cx="12904912" cy="10761805"/>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2" name="TextBox 301"/>
          <p:cNvSpPr txBox="1"/>
          <p:nvPr/>
        </p:nvSpPr>
        <p:spPr>
          <a:xfrm>
            <a:off x="294732" y="28851172"/>
            <a:ext cx="6436493" cy="1938992"/>
          </a:xfrm>
          <a:prstGeom prst="rect">
            <a:avLst/>
          </a:prstGeom>
          <a:noFill/>
        </p:spPr>
        <p:txBody>
          <a:bodyPr wrap="square" rtlCol="0">
            <a:spAutoFit/>
          </a:bodyPr>
          <a:lstStyle/>
          <a:p>
            <a:r>
              <a:rPr lang="en-US" sz="2000" b="1" dirty="0">
                <a:latin typeface="Arial"/>
                <a:cs typeface="Arial"/>
              </a:rPr>
              <a:t>Figure </a:t>
            </a:r>
            <a:r>
              <a:rPr lang="en-US" sz="2000" b="1" dirty="0">
                <a:latin typeface="Arial"/>
                <a:cs typeface="Arial"/>
              </a:rPr>
              <a:t>1</a:t>
            </a:r>
            <a:r>
              <a:rPr lang="en-US" sz="2000" dirty="0">
                <a:latin typeface="Arial"/>
                <a:cs typeface="Arial"/>
              </a:rPr>
              <a:t>. Tracks of </a:t>
            </a:r>
            <a:r>
              <a:rPr lang="en-US" sz="2000" dirty="0" smtClean="0">
                <a:latin typeface="Arial"/>
                <a:cs typeface="Arial"/>
              </a:rPr>
              <a:t>AC1 (red) </a:t>
            </a:r>
            <a:r>
              <a:rPr lang="en-US" sz="2000" dirty="0">
                <a:latin typeface="Arial"/>
                <a:cs typeface="Arial"/>
              </a:rPr>
              <a:t>and </a:t>
            </a:r>
            <a:r>
              <a:rPr lang="en-US" sz="2000" dirty="0" smtClean="0">
                <a:latin typeface="Arial"/>
                <a:cs typeface="Arial"/>
              </a:rPr>
              <a:t>AC2 </a:t>
            </a:r>
            <a:r>
              <a:rPr lang="en-US" sz="2000" dirty="0">
                <a:latin typeface="Arial"/>
                <a:cs typeface="Arial"/>
              </a:rPr>
              <a:t>(</a:t>
            </a:r>
            <a:r>
              <a:rPr lang="en-US" sz="2000" dirty="0" smtClean="0">
                <a:latin typeface="Arial"/>
                <a:cs typeface="Arial"/>
              </a:rPr>
              <a:t>yellow). Also</a:t>
            </a:r>
            <a:r>
              <a:rPr lang="en-US" sz="2000" dirty="0">
                <a:latin typeface="Arial"/>
                <a:cs typeface="Arial"/>
              </a:rPr>
              <a:t>, </a:t>
            </a:r>
            <a:r>
              <a:rPr lang="en-US" sz="2000" dirty="0" smtClean="0">
                <a:latin typeface="Arial"/>
                <a:cs typeface="Arial"/>
              </a:rPr>
              <a:t>1</a:t>
            </a:r>
            <a:r>
              <a:rPr lang="en-US" sz="2000" dirty="0">
                <a:latin typeface="Arial"/>
                <a:cs typeface="Arial"/>
              </a:rPr>
              <a:t>–7 June 2018 time-mean 850-hPa temperature </a:t>
            </a:r>
            <a:r>
              <a:rPr lang="en-US" sz="2000" dirty="0" smtClean="0">
                <a:latin typeface="Arial"/>
                <a:cs typeface="Arial"/>
              </a:rPr>
              <a:t>     (</a:t>
            </a:r>
            <a:r>
              <a:rPr lang="en-US" sz="2000" dirty="0">
                <a:latin typeface="Arial"/>
                <a:cs typeface="Arial"/>
              </a:rPr>
              <a:t>°C, gray) and standardized temperature anomalies </a:t>
            </a:r>
            <a:r>
              <a:rPr lang="en-US" sz="2000" dirty="0" smtClean="0">
                <a:latin typeface="Arial"/>
                <a:cs typeface="Arial"/>
              </a:rPr>
              <a:t>  (</a:t>
            </a:r>
            <a:r>
              <a:rPr lang="en-US" sz="2000" dirty="0" err="1">
                <a:latin typeface="Arial"/>
                <a:cs typeface="Arial"/>
              </a:rPr>
              <a:t>σ</a:t>
            </a:r>
            <a:r>
              <a:rPr lang="en-US" sz="2000" dirty="0">
                <a:latin typeface="Arial"/>
                <a:cs typeface="Arial"/>
              </a:rPr>
              <a:t>, shaded). </a:t>
            </a:r>
            <a:r>
              <a:rPr lang="en-US" sz="2000" dirty="0" smtClean="0">
                <a:latin typeface="Arial"/>
                <a:cs typeface="Arial"/>
              </a:rPr>
              <a:t>0000 </a:t>
            </a:r>
            <a:r>
              <a:rPr lang="en-US" sz="2000" dirty="0">
                <a:latin typeface="Arial"/>
                <a:cs typeface="Arial"/>
              </a:rPr>
              <a:t>UTC positions of cyclones shown by dots, and colored numbers represent dates corresponding to the 0000 UTC positions. </a:t>
            </a:r>
            <a:endParaRPr lang="en-US" sz="2000" dirty="0">
              <a:latin typeface="Arial"/>
              <a:cs typeface="Arial"/>
            </a:endParaRPr>
          </a:p>
        </p:txBody>
      </p:sp>
      <p:sp>
        <p:nvSpPr>
          <p:cNvPr id="458" name="TextBox 457"/>
          <p:cNvSpPr txBox="1"/>
          <p:nvPr/>
        </p:nvSpPr>
        <p:spPr>
          <a:xfrm>
            <a:off x="14751383" y="8210481"/>
            <a:ext cx="12813485" cy="707886"/>
          </a:xfrm>
          <a:prstGeom prst="rect">
            <a:avLst/>
          </a:prstGeom>
          <a:noFill/>
        </p:spPr>
        <p:txBody>
          <a:bodyPr wrap="square" rtlCol="0">
            <a:spAutoFit/>
          </a:bodyPr>
          <a:lstStyle/>
          <a:p>
            <a:r>
              <a:rPr lang="en-US" sz="2000" b="1" dirty="0">
                <a:latin typeface="Arial"/>
                <a:cs typeface="Arial"/>
              </a:rPr>
              <a:t>Figure </a:t>
            </a:r>
            <a:r>
              <a:rPr lang="en-US" sz="2000" b="1" dirty="0" smtClean="0">
                <a:latin typeface="Arial"/>
                <a:cs typeface="Arial"/>
              </a:rPr>
              <a:t>3</a:t>
            </a:r>
            <a:r>
              <a:rPr lang="en-US" sz="2000" dirty="0" smtClean="0">
                <a:latin typeface="Arial"/>
                <a:cs typeface="Arial"/>
              </a:rPr>
              <a:t>. (a) Intensity RMSE (hPa, solid) and spread (hPa, dashed) for AC1 (blue) in forecasts valid at 0000 UTC 4 June and for AC2 (red) in forecasts valid at 1200 UTC 7 June. (b) As in (a), but for position (km</a:t>
            </a:r>
            <a:r>
              <a:rPr lang="en-US" sz="2000" dirty="0">
                <a:latin typeface="Arial"/>
                <a:cs typeface="Arial"/>
              </a:rPr>
              <a:t>). </a:t>
            </a:r>
            <a:endParaRPr lang="en-US" sz="2000" baseline="-25000" dirty="0">
              <a:latin typeface="Arial"/>
              <a:cs typeface="Arial"/>
            </a:endParaRPr>
          </a:p>
        </p:txBody>
      </p:sp>
      <p:pic>
        <p:nvPicPr>
          <p:cNvPr id="347" name="Picture 346" descr="Screen Shot 2018-09-10 at 12.38.53 P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80839" y="16586801"/>
            <a:ext cx="3563470" cy="1307831"/>
          </a:xfrm>
          <a:prstGeom prst="rect">
            <a:avLst/>
          </a:prstGeom>
        </p:spPr>
      </p:pic>
      <p:grpSp>
        <p:nvGrpSpPr>
          <p:cNvPr id="349" name="Group 348"/>
          <p:cNvGrpSpPr/>
          <p:nvPr/>
        </p:nvGrpSpPr>
        <p:grpSpPr>
          <a:xfrm>
            <a:off x="317517" y="21914286"/>
            <a:ext cx="6413709" cy="5921457"/>
            <a:chOff x="7479659" y="16692144"/>
            <a:chExt cx="6413709" cy="5921457"/>
          </a:xfrm>
        </p:grpSpPr>
        <p:grpSp>
          <p:nvGrpSpPr>
            <p:cNvPr id="350" name="Group 349"/>
            <p:cNvGrpSpPr/>
            <p:nvPr/>
          </p:nvGrpSpPr>
          <p:grpSpPr>
            <a:xfrm>
              <a:off x="7482996" y="16692144"/>
              <a:ext cx="6410372" cy="5883111"/>
              <a:chOff x="7455010" y="16106193"/>
              <a:chExt cx="6410372" cy="5883111"/>
            </a:xfrm>
          </p:grpSpPr>
          <p:pic>
            <p:nvPicPr>
              <p:cNvPr id="356" name="Picture 355" descr="cylone_tracks_and_850T_mean_1-7_Jun_2018.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55010" y="16106193"/>
                <a:ext cx="6410372" cy="5883111"/>
              </a:xfrm>
              <a:prstGeom prst="rect">
                <a:avLst/>
              </a:prstGeom>
              <a:ln w="9525">
                <a:solidFill>
                  <a:schemeClr val="tx1"/>
                </a:solidFill>
              </a:ln>
            </p:spPr>
          </p:pic>
          <p:sp>
            <p:nvSpPr>
              <p:cNvPr id="358" name="TextBox 357"/>
              <p:cNvSpPr txBox="1"/>
              <p:nvPr/>
            </p:nvSpPr>
            <p:spPr>
              <a:xfrm>
                <a:off x="9072253" y="18267604"/>
                <a:ext cx="283518" cy="646331"/>
              </a:xfrm>
              <a:prstGeom prst="rect">
                <a:avLst/>
              </a:prstGeom>
              <a:noFill/>
              <a:effectLst>
                <a:glow rad="25400">
                  <a:srgbClr val="FFFF00"/>
                </a:glow>
              </a:effectLst>
            </p:spPr>
            <p:txBody>
              <a:bodyPr wrap="square" rtlCol="0">
                <a:spAutoFit/>
              </a:bodyPr>
              <a:lstStyle/>
              <a:p>
                <a:pPr algn="ctr"/>
                <a:r>
                  <a:rPr lang="en-US" sz="3600" b="1" dirty="0" smtClean="0">
                    <a:ln w="15875">
                      <a:solidFill>
                        <a:schemeClr val="tx1"/>
                      </a:solidFill>
                    </a:ln>
                    <a:solidFill>
                      <a:srgbClr val="FFFF00"/>
                    </a:solidFill>
                    <a:effectLst/>
                    <a:latin typeface="Arial"/>
                    <a:cs typeface="Arial"/>
                  </a:rPr>
                  <a:t>3</a:t>
                </a:r>
                <a:endParaRPr lang="en-US" sz="3600" b="1" dirty="0">
                  <a:ln w="15875">
                    <a:solidFill>
                      <a:schemeClr val="tx1"/>
                    </a:solidFill>
                  </a:ln>
                  <a:solidFill>
                    <a:srgbClr val="FFFF00"/>
                  </a:solidFill>
                  <a:effectLst/>
                  <a:latin typeface="Arial"/>
                  <a:cs typeface="Arial"/>
                </a:endParaRPr>
              </a:p>
            </p:txBody>
          </p:sp>
          <p:cxnSp>
            <p:nvCxnSpPr>
              <p:cNvPr id="359" name="Straight Arrow Connector 358"/>
              <p:cNvCxnSpPr/>
              <p:nvPr/>
            </p:nvCxnSpPr>
            <p:spPr>
              <a:xfrm flipH="1" flipV="1">
                <a:off x="11435572" y="20993720"/>
                <a:ext cx="148581" cy="180491"/>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360" name="TextBox 359"/>
              <p:cNvSpPr txBox="1"/>
              <p:nvPr/>
            </p:nvSpPr>
            <p:spPr>
              <a:xfrm>
                <a:off x="11522363" y="20934378"/>
                <a:ext cx="283518" cy="646331"/>
              </a:xfrm>
              <a:prstGeom prst="rect">
                <a:avLst/>
              </a:prstGeom>
              <a:noFill/>
            </p:spPr>
            <p:txBody>
              <a:bodyPr wrap="square" rtlCol="0">
                <a:spAutoFit/>
              </a:bodyPr>
              <a:lstStyle/>
              <a:p>
                <a:pPr algn="ctr"/>
                <a:r>
                  <a:rPr lang="en-US" sz="3600" b="1" dirty="0" smtClean="0">
                    <a:ln w="15875">
                      <a:solidFill>
                        <a:schemeClr val="tx1"/>
                      </a:solidFill>
                    </a:ln>
                    <a:solidFill>
                      <a:srgbClr val="BF0003"/>
                    </a:solidFill>
                    <a:effectLst/>
                    <a:latin typeface="Arial"/>
                    <a:cs typeface="Arial"/>
                  </a:rPr>
                  <a:t>2</a:t>
                </a:r>
                <a:endParaRPr lang="en-US" sz="3600" b="1" dirty="0">
                  <a:ln w="15875">
                    <a:solidFill>
                      <a:schemeClr val="tx1"/>
                    </a:solidFill>
                  </a:ln>
                  <a:solidFill>
                    <a:srgbClr val="BF0003"/>
                  </a:solidFill>
                  <a:effectLst/>
                  <a:latin typeface="Arial"/>
                  <a:cs typeface="Arial"/>
                </a:endParaRPr>
              </a:p>
            </p:txBody>
          </p:sp>
          <p:cxnSp>
            <p:nvCxnSpPr>
              <p:cNvPr id="361" name="Straight Arrow Connector 360"/>
              <p:cNvCxnSpPr/>
              <p:nvPr/>
            </p:nvCxnSpPr>
            <p:spPr>
              <a:xfrm flipH="1">
                <a:off x="11818847" y="19801064"/>
                <a:ext cx="264612" cy="1"/>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362" name="TextBox 361"/>
              <p:cNvSpPr txBox="1"/>
              <p:nvPr/>
            </p:nvSpPr>
            <p:spPr>
              <a:xfrm>
                <a:off x="12002547" y="19463556"/>
                <a:ext cx="283518" cy="646331"/>
              </a:xfrm>
              <a:prstGeom prst="rect">
                <a:avLst/>
              </a:prstGeom>
              <a:noFill/>
            </p:spPr>
            <p:txBody>
              <a:bodyPr wrap="square" rtlCol="0">
                <a:spAutoFit/>
              </a:bodyPr>
              <a:lstStyle/>
              <a:p>
                <a:pPr algn="ctr"/>
                <a:r>
                  <a:rPr lang="en-US" sz="3600" b="1" dirty="0" smtClean="0">
                    <a:ln w="15875">
                      <a:solidFill>
                        <a:schemeClr val="tx1"/>
                      </a:solidFill>
                    </a:ln>
                    <a:solidFill>
                      <a:srgbClr val="BF0003"/>
                    </a:solidFill>
                    <a:effectLst/>
                    <a:latin typeface="Arial"/>
                    <a:cs typeface="Arial"/>
                  </a:rPr>
                  <a:t>3</a:t>
                </a:r>
                <a:endParaRPr lang="en-US" sz="3600" b="1" dirty="0">
                  <a:ln w="15875">
                    <a:solidFill>
                      <a:schemeClr val="tx1"/>
                    </a:solidFill>
                  </a:ln>
                  <a:solidFill>
                    <a:srgbClr val="BF0003"/>
                  </a:solidFill>
                  <a:effectLst/>
                  <a:latin typeface="Arial"/>
                  <a:cs typeface="Arial"/>
                </a:endParaRPr>
              </a:p>
            </p:txBody>
          </p:sp>
          <p:cxnSp>
            <p:nvCxnSpPr>
              <p:cNvPr id="367" name="Straight Arrow Connector 366"/>
              <p:cNvCxnSpPr/>
              <p:nvPr/>
            </p:nvCxnSpPr>
            <p:spPr>
              <a:xfrm flipH="1">
                <a:off x="11490056" y="19315329"/>
                <a:ext cx="264612" cy="1"/>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368" name="TextBox 367"/>
              <p:cNvSpPr txBox="1"/>
              <p:nvPr/>
            </p:nvSpPr>
            <p:spPr>
              <a:xfrm>
                <a:off x="11710986" y="18960119"/>
                <a:ext cx="283518" cy="646331"/>
              </a:xfrm>
              <a:prstGeom prst="rect">
                <a:avLst/>
              </a:prstGeom>
              <a:noFill/>
            </p:spPr>
            <p:txBody>
              <a:bodyPr wrap="square" rtlCol="0">
                <a:spAutoFit/>
              </a:bodyPr>
              <a:lstStyle/>
              <a:p>
                <a:pPr algn="ctr"/>
                <a:r>
                  <a:rPr lang="en-US" sz="3600" b="1" dirty="0" smtClean="0">
                    <a:ln w="15875">
                      <a:solidFill>
                        <a:schemeClr val="tx1"/>
                      </a:solidFill>
                    </a:ln>
                    <a:solidFill>
                      <a:srgbClr val="BF0003"/>
                    </a:solidFill>
                    <a:effectLst/>
                    <a:latin typeface="Arial"/>
                    <a:cs typeface="Arial"/>
                  </a:rPr>
                  <a:t>4</a:t>
                </a:r>
                <a:endParaRPr lang="en-US" sz="3600" b="1" dirty="0">
                  <a:ln w="15875">
                    <a:solidFill>
                      <a:schemeClr val="tx1"/>
                    </a:solidFill>
                  </a:ln>
                  <a:solidFill>
                    <a:srgbClr val="BF0003"/>
                  </a:solidFill>
                  <a:effectLst/>
                  <a:latin typeface="Arial"/>
                  <a:cs typeface="Arial"/>
                </a:endParaRPr>
              </a:p>
            </p:txBody>
          </p:sp>
          <p:cxnSp>
            <p:nvCxnSpPr>
              <p:cNvPr id="369" name="Straight Arrow Connector 368"/>
              <p:cNvCxnSpPr/>
              <p:nvPr/>
            </p:nvCxnSpPr>
            <p:spPr>
              <a:xfrm flipH="1">
                <a:off x="11155371" y="18968491"/>
                <a:ext cx="272630" cy="77815"/>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370" name="TextBox 369"/>
              <p:cNvSpPr txBox="1"/>
              <p:nvPr/>
            </p:nvSpPr>
            <p:spPr>
              <a:xfrm>
                <a:off x="11377493" y="18621332"/>
                <a:ext cx="283518" cy="646331"/>
              </a:xfrm>
              <a:prstGeom prst="rect">
                <a:avLst/>
              </a:prstGeom>
              <a:noFill/>
            </p:spPr>
            <p:txBody>
              <a:bodyPr wrap="square" rtlCol="0">
                <a:spAutoFit/>
              </a:bodyPr>
              <a:lstStyle/>
              <a:p>
                <a:pPr algn="ctr"/>
                <a:r>
                  <a:rPr lang="en-US" sz="3600" b="1" dirty="0" smtClean="0">
                    <a:ln w="15875">
                      <a:solidFill>
                        <a:schemeClr val="tx1"/>
                      </a:solidFill>
                    </a:ln>
                    <a:solidFill>
                      <a:srgbClr val="BF0003"/>
                    </a:solidFill>
                    <a:effectLst/>
                    <a:latin typeface="Arial"/>
                    <a:cs typeface="Arial"/>
                  </a:rPr>
                  <a:t>5</a:t>
                </a:r>
                <a:endParaRPr lang="en-US" sz="3600" b="1" dirty="0">
                  <a:ln w="15875">
                    <a:solidFill>
                      <a:schemeClr val="tx1"/>
                    </a:solidFill>
                  </a:ln>
                  <a:solidFill>
                    <a:srgbClr val="BF0003"/>
                  </a:solidFill>
                  <a:effectLst/>
                  <a:latin typeface="Arial"/>
                  <a:cs typeface="Arial"/>
                </a:endParaRPr>
              </a:p>
            </p:txBody>
          </p:sp>
          <p:cxnSp>
            <p:nvCxnSpPr>
              <p:cNvPr id="375" name="Straight Arrow Connector 374"/>
              <p:cNvCxnSpPr/>
              <p:nvPr/>
            </p:nvCxnSpPr>
            <p:spPr>
              <a:xfrm>
                <a:off x="10542523" y="18913181"/>
                <a:ext cx="125478" cy="191307"/>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387" name="TextBox 386"/>
              <p:cNvSpPr txBox="1"/>
              <p:nvPr/>
            </p:nvSpPr>
            <p:spPr>
              <a:xfrm>
                <a:off x="10257970" y="18381516"/>
                <a:ext cx="283518" cy="646331"/>
              </a:xfrm>
              <a:prstGeom prst="rect">
                <a:avLst/>
              </a:prstGeom>
              <a:noFill/>
            </p:spPr>
            <p:txBody>
              <a:bodyPr wrap="square" rtlCol="0">
                <a:spAutoFit/>
              </a:bodyPr>
              <a:lstStyle/>
              <a:p>
                <a:pPr algn="ctr"/>
                <a:r>
                  <a:rPr lang="en-US" sz="3600" b="1" dirty="0" smtClean="0">
                    <a:ln w="15875">
                      <a:solidFill>
                        <a:schemeClr val="tx1"/>
                      </a:solidFill>
                    </a:ln>
                    <a:solidFill>
                      <a:srgbClr val="BF0003"/>
                    </a:solidFill>
                    <a:effectLst/>
                    <a:latin typeface="Arial"/>
                    <a:cs typeface="Arial"/>
                  </a:rPr>
                  <a:t>6</a:t>
                </a:r>
                <a:endParaRPr lang="en-US" sz="3600" b="1" dirty="0">
                  <a:ln w="15875">
                    <a:solidFill>
                      <a:schemeClr val="tx1"/>
                    </a:solidFill>
                  </a:ln>
                  <a:solidFill>
                    <a:srgbClr val="BF0003"/>
                  </a:solidFill>
                  <a:effectLst/>
                  <a:latin typeface="Arial"/>
                  <a:cs typeface="Arial"/>
                </a:endParaRPr>
              </a:p>
            </p:txBody>
          </p:sp>
          <p:cxnSp>
            <p:nvCxnSpPr>
              <p:cNvPr id="388" name="Straight Arrow Connector 387"/>
              <p:cNvCxnSpPr/>
              <p:nvPr/>
            </p:nvCxnSpPr>
            <p:spPr>
              <a:xfrm flipV="1">
                <a:off x="9432712" y="18424735"/>
                <a:ext cx="255787" cy="131452"/>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cxnSp>
            <p:nvCxnSpPr>
              <p:cNvPr id="389" name="Straight Arrow Connector 388"/>
              <p:cNvCxnSpPr/>
              <p:nvPr/>
            </p:nvCxnSpPr>
            <p:spPr>
              <a:xfrm flipV="1">
                <a:off x="9904905" y="19441456"/>
                <a:ext cx="255787" cy="131452"/>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391" name="TextBox 390"/>
              <p:cNvSpPr txBox="1"/>
              <p:nvPr/>
            </p:nvSpPr>
            <p:spPr>
              <a:xfrm>
                <a:off x="9544711" y="19271856"/>
                <a:ext cx="283518" cy="646331"/>
              </a:xfrm>
              <a:prstGeom prst="rect">
                <a:avLst/>
              </a:prstGeom>
              <a:noFill/>
              <a:effectLst>
                <a:glow rad="25400">
                  <a:srgbClr val="FFFF00"/>
                </a:glow>
              </a:effectLst>
            </p:spPr>
            <p:txBody>
              <a:bodyPr wrap="square" rtlCol="0">
                <a:spAutoFit/>
              </a:bodyPr>
              <a:lstStyle/>
              <a:p>
                <a:pPr algn="ctr"/>
                <a:r>
                  <a:rPr lang="en-US" sz="3600" b="1" dirty="0" smtClean="0">
                    <a:ln w="15875">
                      <a:solidFill>
                        <a:schemeClr val="tx1"/>
                      </a:solidFill>
                    </a:ln>
                    <a:solidFill>
                      <a:srgbClr val="FFFF00"/>
                    </a:solidFill>
                    <a:effectLst/>
                    <a:latin typeface="Arial"/>
                    <a:cs typeface="Arial"/>
                  </a:rPr>
                  <a:t>4</a:t>
                </a:r>
                <a:endParaRPr lang="en-US" sz="3200" b="1" dirty="0">
                  <a:ln w="15875">
                    <a:solidFill>
                      <a:schemeClr val="tx1"/>
                    </a:solidFill>
                  </a:ln>
                  <a:solidFill>
                    <a:srgbClr val="FFFF00"/>
                  </a:solidFill>
                  <a:effectLst/>
                  <a:latin typeface="Arial"/>
                  <a:cs typeface="Arial"/>
                </a:endParaRPr>
              </a:p>
            </p:txBody>
          </p:sp>
          <p:cxnSp>
            <p:nvCxnSpPr>
              <p:cNvPr id="421" name="Straight Arrow Connector 420"/>
              <p:cNvCxnSpPr/>
              <p:nvPr/>
            </p:nvCxnSpPr>
            <p:spPr>
              <a:xfrm flipV="1">
                <a:off x="10608407" y="19910340"/>
                <a:ext cx="16576" cy="277374"/>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422" name="TextBox 421"/>
              <p:cNvSpPr txBox="1"/>
              <p:nvPr/>
            </p:nvSpPr>
            <p:spPr>
              <a:xfrm>
                <a:off x="10364269" y="20062434"/>
                <a:ext cx="283518" cy="646331"/>
              </a:xfrm>
              <a:prstGeom prst="rect">
                <a:avLst/>
              </a:prstGeom>
              <a:noFill/>
              <a:effectLst>
                <a:glow rad="25400">
                  <a:srgbClr val="FFFF00"/>
                </a:glow>
              </a:effectLst>
            </p:spPr>
            <p:txBody>
              <a:bodyPr wrap="square" rtlCol="0">
                <a:spAutoFit/>
              </a:bodyPr>
              <a:lstStyle/>
              <a:p>
                <a:pPr algn="ctr"/>
                <a:r>
                  <a:rPr lang="en-US" sz="3600" b="1" dirty="0" smtClean="0">
                    <a:ln w="15875">
                      <a:solidFill>
                        <a:schemeClr val="tx1"/>
                      </a:solidFill>
                    </a:ln>
                    <a:solidFill>
                      <a:srgbClr val="FFFF00"/>
                    </a:solidFill>
                    <a:effectLst/>
                    <a:latin typeface="Arial"/>
                    <a:cs typeface="Arial"/>
                  </a:rPr>
                  <a:t>5</a:t>
                </a:r>
                <a:endParaRPr lang="en-US" sz="3600" b="1" dirty="0">
                  <a:ln w="15875">
                    <a:solidFill>
                      <a:schemeClr val="tx1"/>
                    </a:solidFill>
                  </a:ln>
                  <a:solidFill>
                    <a:srgbClr val="FFFF00"/>
                  </a:solidFill>
                  <a:effectLst/>
                  <a:latin typeface="Arial"/>
                  <a:cs typeface="Arial"/>
                </a:endParaRPr>
              </a:p>
            </p:txBody>
          </p:sp>
          <p:cxnSp>
            <p:nvCxnSpPr>
              <p:cNvPr id="460" name="Straight Arrow Connector 459"/>
              <p:cNvCxnSpPr/>
              <p:nvPr/>
            </p:nvCxnSpPr>
            <p:spPr>
              <a:xfrm flipH="1" flipV="1">
                <a:off x="11076317" y="19653810"/>
                <a:ext cx="31324" cy="292681"/>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461" name="TextBox 460"/>
              <p:cNvSpPr txBox="1"/>
              <p:nvPr/>
            </p:nvSpPr>
            <p:spPr>
              <a:xfrm>
                <a:off x="10908926" y="19814336"/>
                <a:ext cx="283518" cy="646331"/>
              </a:xfrm>
              <a:prstGeom prst="rect">
                <a:avLst/>
              </a:prstGeom>
              <a:noFill/>
              <a:effectLst>
                <a:glow rad="25400">
                  <a:srgbClr val="FFFF00"/>
                </a:glow>
              </a:effectLst>
            </p:spPr>
            <p:txBody>
              <a:bodyPr wrap="square" rtlCol="0">
                <a:spAutoFit/>
              </a:bodyPr>
              <a:lstStyle/>
              <a:p>
                <a:pPr algn="ctr"/>
                <a:r>
                  <a:rPr lang="en-US" sz="3600" b="1" dirty="0" smtClean="0">
                    <a:ln w="15875">
                      <a:solidFill>
                        <a:schemeClr val="tx1"/>
                      </a:solidFill>
                    </a:ln>
                    <a:solidFill>
                      <a:srgbClr val="FFFF00"/>
                    </a:solidFill>
                    <a:effectLst/>
                    <a:latin typeface="Arial"/>
                    <a:cs typeface="Arial"/>
                  </a:rPr>
                  <a:t>6</a:t>
                </a:r>
                <a:endParaRPr lang="en-US" sz="3600" b="1" dirty="0">
                  <a:ln w="15875">
                    <a:solidFill>
                      <a:schemeClr val="tx1"/>
                    </a:solidFill>
                  </a:ln>
                  <a:solidFill>
                    <a:srgbClr val="FFFF00"/>
                  </a:solidFill>
                  <a:effectLst/>
                  <a:latin typeface="Arial"/>
                  <a:cs typeface="Arial"/>
                </a:endParaRPr>
              </a:p>
            </p:txBody>
          </p:sp>
          <p:cxnSp>
            <p:nvCxnSpPr>
              <p:cNvPr id="472" name="Straight Arrow Connector 471"/>
              <p:cNvCxnSpPr/>
              <p:nvPr/>
            </p:nvCxnSpPr>
            <p:spPr>
              <a:xfrm flipH="1">
                <a:off x="11197408" y="18534588"/>
                <a:ext cx="255180" cy="185565"/>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480" name="TextBox 479"/>
              <p:cNvSpPr txBox="1"/>
              <p:nvPr/>
            </p:nvSpPr>
            <p:spPr>
              <a:xfrm>
                <a:off x="11355596" y="18175802"/>
                <a:ext cx="283518" cy="646331"/>
              </a:xfrm>
              <a:prstGeom prst="rect">
                <a:avLst/>
              </a:prstGeom>
              <a:noFill/>
              <a:effectLst>
                <a:glow rad="25400">
                  <a:srgbClr val="FFFF00"/>
                </a:glow>
              </a:effectLst>
            </p:spPr>
            <p:txBody>
              <a:bodyPr wrap="square" rtlCol="0">
                <a:spAutoFit/>
              </a:bodyPr>
              <a:lstStyle/>
              <a:p>
                <a:pPr algn="ctr"/>
                <a:r>
                  <a:rPr lang="en-US" sz="3600" b="1" dirty="0" smtClean="0">
                    <a:ln w="15875">
                      <a:solidFill>
                        <a:schemeClr val="tx1"/>
                      </a:solidFill>
                    </a:ln>
                    <a:solidFill>
                      <a:srgbClr val="FFFF00"/>
                    </a:solidFill>
                    <a:effectLst/>
                    <a:latin typeface="Arial"/>
                    <a:cs typeface="Arial"/>
                  </a:rPr>
                  <a:t>7</a:t>
                </a:r>
                <a:endParaRPr lang="en-US" sz="3600" b="1" dirty="0">
                  <a:ln w="15875">
                    <a:solidFill>
                      <a:schemeClr val="tx1"/>
                    </a:solidFill>
                  </a:ln>
                  <a:solidFill>
                    <a:srgbClr val="FFFF00"/>
                  </a:solidFill>
                  <a:effectLst/>
                  <a:latin typeface="Arial"/>
                  <a:cs typeface="Arial"/>
                </a:endParaRPr>
              </a:p>
            </p:txBody>
          </p:sp>
          <p:cxnSp>
            <p:nvCxnSpPr>
              <p:cNvPr id="481" name="Straight Arrow Connector 480"/>
              <p:cNvCxnSpPr/>
              <p:nvPr/>
            </p:nvCxnSpPr>
            <p:spPr>
              <a:xfrm>
                <a:off x="10764722" y="18386396"/>
                <a:ext cx="74411" cy="287820"/>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482" name="TextBox 481"/>
              <p:cNvSpPr txBox="1"/>
              <p:nvPr/>
            </p:nvSpPr>
            <p:spPr>
              <a:xfrm>
                <a:off x="10521409" y="17836116"/>
                <a:ext cx="283518" cy="646331"/>
              </a:xfrm>
              <a:prstGeom prst="rect">
                <a:avLst/>
              </a:prstGeom>
              <a:noFill/>
              <a:effectLst>
                <a:glow rad="25400">
                  <a:srgbClr val="FFFF00"/>
                </a:glow>
              </a:effectLst>
            </p:spPr>
            <p:txBody>
              <a:bodyPr wrap="square" rtlCol="0">
                <a:spAutoFit/>
              </a:bodyPr>
              <a:lstStyle/>
              <a:p>
                <a:pPr algn="ctr"/>
                <a:r>
                  <a:rPr lang="en-US" sz="3600" b="1" dirty="0" smtClean="0">
                    <a:ln w="15875">
                      <a:solidFill>
                        <a:schemeClr val="tx1"/>
                      </a:solidFill>
                    </a:ln>
                    <a:solidFill>
                      <a:srgbClr val="FFFF00"/>
                    </a:solidFill>
                    <a:effectLst/>
                    <a:latin typeface="Arial"/>
                    <a:cs typeface="Arial"/>
                  </a:rPr>
                  <a:t>8</a:t>
                </a:r>
                <a:endParaRPr lang="en-US" sz="3600" b="1" dirty="0">
                  <a:ln w="15875">
                    <a:solidFill>
                      <a:schemeClr val="tx1"/>
                    </a:solidFill>
                  </a:ln>
                  <a:solidFill>
                    <a:srgbClr val="FFFF00"/>
                  </a:solidFill>
                  <a:effectLst/>
                  <a:latin typeface="Arial"/>
                  <a:cs typeface="Arial"/>
                </a:endParaRPr>
              </a:p>
            </p:txBody>
          </p:sp>
          <p:cxnSp>
            <p:nvCxnSpPr>
              <p:cNvPr id="483" name="Straight Arrow Connector 482"/>
              <p:cNvCxnSpPr/>
              <p:nvPr/>
            </p:nvCxnSpPr>
            <p:spPr>
              <a:xfrm flipH="1">
                <a:off x="11270386" y="17941962"/>
                <a:ext cx="283376" cy="35631"/>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484" name="TextBox 483"/>
              <p:cNvSpPr txBox="1"/>
              <p:nvPr/>
            </p:nvSpPr>
            <p:spPr>
              <a:xfrm>
                <a:off x="11509970" y="17574510"/>
                <a:ext cx="283518" cy="646331"/>
              </a:xfrm>
              <a:prstGeom prst="rect">
                <a:avLst/>
              </a:prstGeom>
              <a:noFill/>
              <a:effectLst>
                <a:glow rad="25400">
                  <a:srgbClr val="FFFF00"/>
                </a:glow>
              </a:effectLst>
            </p:spPr>
            <p:txBody>
              <a:bodyPr wrap="square" rtlCol="0">
                <a:spAutoFit/>
              </a:bodyPr>
              <a:lstStyle/>
              <a:p>
                <a:pPr algn="ctr"/>
                <a:r>
                  <a:rPr lang="en-US" sz="3600" b="1" dirty="0" smtClean="0">
                    <a:ln w="15875">
                      <a:solidFill>
                        <a:schemeClr val="tx1"/>
                      </a:solidFill>
                    </a:ln>
                    <a:solidFill>
                      <a:srgbClr val="FFFF00"/>
                    </a:solidFill>
                    <a:effectLst/>
                    <a:latin typeface="Arial"/>
                    <a:cs typeface="Arial"/>
                  </a:rPr>
                  <a:t>9</a:t>
                </a:r>
                <a:endParaRPr lang="en-US" sz="3200" b="1" dirty="0">
                  <a:ln w="15875">
                    <a:solidFill>
                      <a:schemeClr val="tx1"/>
                    </a:solidFill>
                  </a:ln>
                  <a:solidFill>
                    <a:srgbClr val="FFFF00"/>
                  </a:solidFill>
                  <a:effectLst/>
                  <a:latin typeface="Arial"/>
                  <a:cs typeface="Arial"/>
                </a:endParaRPr>
              </a:p>
            </p:txBody>
          </p:sp>
          <p:cxnSp>
            <p:nvCxnSpPr>
              <p:cNvPr id="485" name="Straight Arrow Connector 484"/>
              <p:cNvCxnSpPr/>
              <p:nvPr/>
            </p:nvCxnSpPr>
            <p:spPr>
              <a:xfrm flipH="1">
                <a:off x="11456596" y="16537696"/>
                <a:ext cx="175219" cy="170168"/>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486" name="TextBox 485"/>
              <p:cNvSpPr txBox="1"/>
              <p:nvPr/>
            </p:nvSpPr>
            <p:spPr>
              <a:xfrm>
                <a:off x="11541662" y="16183401"/>
                <a:ext cx="569394" cy="553998"/>
              </a:xfrm>
              <a:prstGeom prst="rect">
                <a:avLst/>
              </a:prstGeom>
              <a:noFill/>
              <a:effectLst>
                <a:glow rad="25400">
                  <a:srgbClr val="FFFF00"/>
                </a:glow>
              </a:effectLst>
            </p:spPr>
            <p:txBody>
              <a:bodyPr wrap="square" lIns="0" tIns="0" rIns="0" bIns="0" rtlCol="0">
                <a:spAutoFit/>
              </a:bodyPr>
              <a:lstStyle/>
              <a:p>
                <a:pPr algn="ctr"/>
                <a:r>
                  <a:rPr lang="en-US" sz="3600" b="1" dirty="0" smtClean="0">
                    <a:ln w="15875">
                      <a:solidFill>
                        <a:schemeClr val="tx1"/>
                      </a:solidFill>
                    </a:ln>
                    <a:solidFill>
                      <a:srgbClr val="FFFF00"/>
                    </a:solidFill>
                    <a:effectLst/>
                    <a:latin typeface="Arial"/>
                    <a:cs typeface="Arial"/>
                  </a:rPr>
                  <a:t>10</a:t>
                </a:r>
                <a:endParaRPr lang="en-US" sz="3600" b="1" dirty="0">
                  <a:ln w="15875">
                    <a:solidFill>
                      <a:schemeClr val="tx1"/>
                    </a:solidFill>
                  </a:ln>
                  <a:solidFill>
                    <a:srgbClr val="FFFF00"/>
                  </a:solidFill>
                  <a:effectLst/>
                  <a:latin typeface="Arial"/>
                  <a:cs typeface="Arial"/>
                </a:endParaRPr>
              </a:p>
            </p:txBody>
          </p:sp>
          <p:cxnSp>
            <p:nvCxnSpPr>
              <p:cNvPr id="487" name="Straight Arrow Connector 486"/>
              <p:cNvCxnSpPr/>
              <p:nvPr/>
            </p:nvCxnSpPr>
            <p:spPr>
              <a:xfrm>
                <a:off x="10899915" y="16589446"/>
                <a:ext cx="264189" cy="11144"/>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490" name="TextBox 489"/>
              <p:cNvSpPr txBox="1"/>
              <p:nvPr/>
            </p:nvSpPr>
            <p:spPr>
              <a:xfrm>
                <a:off x="10369070" y="16306240"/>
                <a:ext cx="569394" cy="553998"/>
              </a:xfrm>
              <a:prstGeom prst="rect">
                <a:avLst/>
              </a:prstGeom>
              <a:noFill/>
              <a:effectLst>
                <a:glow rad="25400">
                  <a:srgbClr val="FFFF00"/>
                </a:glow>
              </a:effectLst>
            </p:spPr>
            <p:txBody>
              <a:bodyPr wrap="square" lIns="0" tIns="0" rIns="0" bIns="0" rtlCol="0">
                <a:spAutoFit/>
              </a:bodyPr>
              <a:lstStyle/>
              <a:p>
                <a:pPr algn="ctr"/>
                <a:r>
                  <a:rPr lang="en-US" sz="3600" b="1" dirty="0" smtClean="0">
                    <a:ln w="15875">
                      <a:solidFill>
                        <a:schemeClr val="tx1"/>
                      </a:solidFill>
                    </a:ln>
                    <a:solidFill>
                      <a:srgbClr val="FFFF00"/>
                    </a:solidFill>
                    <a:effectLst/>
                    <a:latin typeface="Arial"/>
                    <a:cs typeface="Arial"/>
                  </a:rPr>
                  <a:t>11</a:t>
                </a:r>
                <a:endParaRPr lang="en-US" sz="3600" b="1" dirty="0">
                  <a:ln w="15875">
                    <a:solidFill>
                      <a:schemeClr val="tx1"/>
                    </a:solidFill>
                  </a:ln>
                  <a:solidFill>
                    <a:srgbClr val="FFFF00"/>
                  </a:solidFill>
                  <a:effectLst/>
                  <a:latin typeface="Arial"/>
                  <a:cs typeface="Arial"/>
                </a:endParaRPr>
              </a:p>
            </p:txBody>
          </p:sp>
          <p:cxnSp>
            <p:nvCxnSpPr>
              <p:cNvPr id="492" name="Straight Arrow Connector 491"/>
              <p:cNvCxnSpPr/>
              <p:nvPr/>
            </p:nvCxnSpPr>
            <p:spPr>
              <a:xfrm flipV="1">
                <a:off x="10982098" y="16962788"/>
                <a:ext cx="220021" cy="177249"/>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494" name="TextBox 493"/>
              <p:cNvSpPr txBox="1"/>
              <p:nvPr/>
            </p:nvSpPr>
            <p:spPr>
              <a:xfrm>
                <a:off x="10440719" y="17001267"/>
                <a:ext cx="569394" cy="553998"/>
              </a:xfrm>
              <a:prstGeom prst="rect">
                <a:avLst/>
              </a:prstGeom>
              <a:noFill/>
              <a:effectLst>
                <a:glow rad="25400">
                  <a:srgbClr val="FFFF00"/>
                </a:glow>
              </a:effectLst>
            </p:spPr>
            <p:txBody>
              <a:bodyPr wrap="square" lIns="0" tIns="0" rIns="0" bIns="0" rtlCol="0">
                <a:spAutoFit/>
              </a:bodyPr>
              <a:lstStyle/>
              <a:p>
                <a:pPr algn="ctr"/>
                <a:r>
                  <a:rPr lang="en-US" sz="3600" b="1" dirty="0" smtClean="0">
                    <a:ln w="15875">
                      <a:solidFill>
                        <a:schemeClr val="tx1"/>
                      </a:solidFill>
                    </a:ln>
                    <a:solidFill>
                      <a:srgbClr val="FFFF00"/>
                    </a:solidFill>
                    <a:effectLst/>
                    <a:latin typeface="Arial"/>
                    <a:cs typeface="Arial"/>
                  </a:rPr>
                  <a:t>12</a:t>
                </a:r>
                <a:endParaRPr lang="en-US" sz="3600" b="1" dirty="0">
                  <a:ln w="15875">
                    <a:solidFill>
                      <a:schemeClr val="tx1"/>
                    </a:solidFill>
                  </a:ln>
                  <a:solidFill>
                    <a:srgbClr val="FFFF00"/>
                  </a:solidFill>
                  <a:effectLst/>
                  <a:latin typeface="Arial"/>
                  <a:cs typeface="Arial"/>
                </a:endParaRPr>
              </a:p>
            </p:txBody>
          </p:sp>
          <p:cxnSp>
            <p:nvCxnSpPr>
              <p:cNvPr id="497" name="Straight Arrow Connector 496"/>
              <p:cNvCxnSpPr/>
              <p:nvPr/>
            </p:nvCxnSpPr>
            <p:spPr>
              <a:xfrm flipH="1" flipV="1">
                <a:off x="11425726" y="17038616"/>
                <a:ext cx="265102" cy="124089"/>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498" name="TextBox 497"/>
              <p:cNvSpPr txBox="1"/>
              <p:nvPr/>
            </p:nvSpPr>
            <p:spPr>
              <a:xfrm>
                <a:off x="11663760" y="16942402"/>
                <a:ext cx="569394" cy="553998"/>
              </a:xfrm>
              <a:prstGeom prst="rect">
                <a:avLst/>
              </a:prstGeom>
              <a:noFill/>
              <a:effectLst>
                <a:glow rad="25400">
                  <a:srgbClr val="FFFF00"/>
                </a:glow>
              </a:effectLst>
            </p:spPr>
            <p:txBody>
              <a:bodyPr wrap="square" lIns="0" tIns="0" rIns="0" bIns="0" rtlCol="0">
                <a:spAutoFit/>
              </a:bodyPr>
              <a:lstStyle/>
              <a:p>
                <a:pPr algn="ctr"/>
                <a:r>
                  <a:rPr lang="en-US" sz="3600" b="1" dirty="0" smtClean="0">
                    <a:ln w="15875">
                      <a:solidFill>
                        <a:schemeClr val="tx1"/>
                      </a:solidFill>
                    </a:ln>
                    <a:solidFill>
                      <a:srgbClr val="FFFF00"/>
                    </a:solidFill>
                    <a:effectLst/>
                    <a:latin typeface="Arial"/>
                    <a:cs typeface="Arial"/>
                  </a:rPr>
                  <a:t>13</a:t>
                </a:r>
                <a:endParaRPr lang="en-US" sz="3600" b="1" dirty="0">
                  <a:ln w="15875">
                    <a:solidFill>
                      <a:schemeClr val="tx1"/>
                    </a:solidFill>
                  </a:ln>
                  <a:solidFill>
                    <a:srgbClr val="FFFF00"/>
                  </a:solidFill>
                  <a:effectLst/>
                  <a:latin typeface="Arial"/>
                  <a:cs typeface="Arial"/>
                </a:endParaRPr>
              </a:p>
            </p:txBody>
          </p:sp>
          <p:sp>
            <p:nvSpPr>
              <p:cNvPr id="499" name="5-Point Star 498"/>
              <p:cNvSpPr>
                <a:spLocks noChangeAspect="1"/>
              </p:cNvSpPr>
              <p:nvPr/>
            </p:nvSpPr>
            <p:spPr>
              <a:xfrm rot="10800000" flipV="1">
                <a:off x="9432712" y="17809371"/>
                <a:ext cx="330059" cy="330059"/>
              </a:xfrm>
              <a:prstGeom prst="star5">
                <a:avLst/>
              </a:prstGeom>
              <a:solidFill>
                <a:srgbClr val="2DCA29"/>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7" name="5-Point Star 516"/>
              <p:cNvSpPr>
                <a:spLocks noChangeAspect="1"/>
              </p:cNvSpPr>
              <p:nvPr/>
            </p:nvSpPr>
            <p:spPr>
              <a:xfrm rot="10800000" flipV="1">
                <a:off x="10825312" y="20820629"/>
                <a:ext cx="330059" cy="330059"/>
              </a:xfrm>
              <a:prstGeom prst="star5">
                <a:avLst/>
              </a:prstGeom>
              <a:solidFill>
                <a:srgbClr val="2DCA29"/>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8" name="Multiply 517"/>
              <p:cNvSpPr>
                <a:spLocks noChangeAspect="1"/>
              </p:cNvSpPr>
              <p:nvPr/>
            </p:nvSpPr>
            <p:spPr>
              <a:xfrm>
                <a:off x="10640093" y="19128257"/>
                <a:ext cx="338830" cy="338451"/>
              </a:xfrm>
              <a:prstGeom prst="mathMultiply">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9" name="Multiply 518"/>
              <p:cNvSpPr>
                <a:spLocks noChangeAspect="1"/>
              </p:cNvSpPr>
              <p:nvPr/>
            </p:nvSpPr>
            <p:spPr>
              <a:xfrm>
                <a:off x="11511230" y="16624337"/>
                <a:ext cx="338830" cy="338451"/>
              </a:xfrm>
              <a:prstGeom prst="mathMultiply">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1" name="Rectangle 350"/>
            <p:cNvSpPr/>
            <p:nvPr/>
          </p:nvSpPr>
          <p:spPr>
            <a:xfrm>
              <a:off x="7479659" y="22011576"/>
              <a:ext cx="822168" cy="566928"/>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2" name="Oval 351"/>
            <p:cNvSpPr>
              <a:spLocks noChangeAspect="1"/>
            </p:cNvSpPr>
            <p:nvPr/>
          </p:nvSpPr>
          <p:spPr>
            <a:xfrm>
              <a:off x="7544418" y="22368717"/>
              <a:ext cx="146304" cy="146304"/>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3" name="TextBox 352"/>
            <p:cNvSpPr txBox="1"/>
            <p:nvPr/>
          </p:nvSpPr>
          <p:spPr>
            <a:xfrm>
              <a:off x="7654053" y="21983699"/>
              <a:ext cx="834758" cy="369332"/>
            </a:xfrm>
            <a:prstGeom prst="rect">
              <a:avLst/>
            </a:prstGeom>
            <a:noFill/>
          </p:spPr>
          <p:txBody>
            <a:bodyPr wrap="square" rtlCol="0">
              <a:spAutoFit/>
            </a:bodyPr>
            <a:lstStyle/>
            <a:p>
              <a:r>
                <a:rPr lang="en-US" sz="1800" b="1" dirty="0" smtClean="0">
                  <a:latin typeface="Arial"/>
                  <a:cs typeface="Arial"/>
                </a:rPr>
                <a:t>AC1</a:t>
              </a:r>
              <a:endParaRPr lang="en-US" sz="1800" b="1" dirty="0">
                <a:latin typeface="Arial"/>
                <a:cs typeface="Arial"/>
              </a:endParaRPr>
            </a:p>
          </p:txBody>
        </p:sp>
        <p:sp>
          <p:nvSpPr>
            <p:cNvPr id="354" name="Oval 353"/>
            <p:cNvSpPr>
              <a:spLocks noChangeAspect="1"/>
            </p:cNvSpPr>
            <p:nvPr/>
          </p:nvSpPr>
          <p:spPr>
            <a:xfrm>
              <a:off x="7544418" y="22104125"/>
              <a:ext cx="146304" cy="146304"/>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5" name="TextBox 354"/>
            <p:cNvSpPr txBox="1"/>
            <p:nvPr/>
          </p:nvSpPr>
          <p:spPr>
            <a:xfrm>
              <a:off x="7654053" y="22244269"/>
              <a:ext cx="834758" cy="369332"/>
            </a:xfrm>
            <a:prstGeom prst="rect">
              <a:avLst/>
            </a:prstGeom>
            <a:noFill/>
          </p:spPr>
          <p:txBody>
            <a:bodyPr wrap="square" rtlCol="0">
              <a:spAutoFit/>
            </a:bodyPr>
            <a:lstStyle/>
            <a:p>
              <a:r>
                <a:rPr lang="en-US" sz="1800" b="1" dirty="0" smtClean="0">
                  <a:latin typeface="Arial"/>
                  <a:cs typeface="Arial"/>
                </a:rPr>
                <a:t>AC2</a:t>
              </a:r>
              <a:endParaRPr lang="en-US" sz="1800" b="1" dirty="0">
                <a:latin typeface="Arial"/>
                <a:cs typeface="Arial"/>
              </a:endParaRPr>
            </a:p>
          </p:txBody>
        </p:sp>
      </p:grpSp>
      <p:sp>
        <p:nvSpPr>
          <p:cNvPr id="534" name="TextBox 533"/>
          <p:cNvSpPr txBox="1"/>
          <p:nvPr/>
        </p:nvSpPr>
        <p:spPr>
          <a:xfrm>
            <a:off x="7934326" y="30166304"/>
            <a:ext cx="6611109" cy="707886"/>
          </a:xfrm>
          <a:prstGeom prst="rect">
            <a:avLst/>
          </a:prstGeom>
          <a:noFill/>
        </p:spPr>
        <p:txBody>
          <a:bodyPr wrap="square" rtlCol="0">
            <a:spAutoFit/>
          </a:bodyPr>
          <a:lstStyle/>
          <a:p>
            <a:r>
              <a:rPr lang="en-US" sz="2000" b="1" dirty="0">
                <a:latin typeface="Arial"/>
                <a:cs typeface="Arial"/>
              </a:rPr>
              <a:t>Figure </a:t>
            </a:r>
            <a:r>
              <a:rPr lang="en-US" sz="2000" b="1" dirty="0" smtClean="0">
                <a:latin typeface="Arial"/>
                <a:cs typeface="Arial"/>
              </a:rPr>
              <a:t>2</a:t>
            </a:r>
            <a:r>
              <a:rPr lang="en-US" sz="2000" dirty="0" smtClean="0">
                <a:latin typeface="Arial"/>
                <a:cs typeface="Arial"/>
              </a:rPr>
              <a:t>. Hourly minimum SLP time series of AC1 and </a:t>
            </a:r>
            <a:r>
              <a:rPr lang="en-US" sz="2000" dirty="0" smtClean="0">
                <a:latin typeface="Arial"/>
                <a:cs typeface="Arial"/>
              </a:rPr>
              <a:t>AC2 from ERA5.</a:t>
            </a:r>
            <a:endParaRPr lang="en-US" sz="2000" dirty="0" smtClean="0">
              <a:latin typeface="Arial"/>
              <a:cs typeface="Arial"/>
            </a:endParaRPr>
          </a:p>
        </p:txBody>
      </p:sp>
      <p:grpSp>
        <p:nvGrpSpPr>
          <p:cNvPr id="12" name="Group 11"/>
          <p:cNvGrpSpPr/>
          <p:nvPr/>
        </p:nvGrpSpPr>
        <p:grpSpPr>
          <a:xfrm>
            <a:off x="2337944" y="28332256"/>
            <a:ext cx="2944649" cy="400110"/>
            <a:chOff x="2337944" y="29633295"/>
            <a:chExt cx="2944649" cy="400110"/>
          </a:xfrm>
        </p:grpSpPr>
        <p:sp>
          <p:nvSpPr>
            <p:cNvPr id="535" name="TextBox 534"/>
            <p:cNvSpPr txBox="1"/>
            <p:nvPr/>
          </p:nvSpPr>
          <p:spPr>
            <a:xfrm>
              <a:off x="2679600" y="29633295"/>
              <a:ext cx="1404188" cy="400110"/>
            </a:xfrm>
            <a:prstGeom prst="rect">
              <a:avLst/>
            </a:prstGeom>
            <a:noFill/>
          </p:spPr>
          <p:txBody>
            <a:bodyPr wrap="square" rtlCol="0">
              <a:spAutoFit/>
            </a:bodyPr>
            <a:lstStyle/>
            <a:p>
              <a:r>
                <a:rPr lang="en-US" sz="2000" b="1" dirty="0" smtClean="0">
                  <a:latin typeface="Arial"/>
                  <a:cs typeface="Arial"/>
                </a:rPr>
                <a:t>Genesis</a:t>
              </a:r>
              <a:endParaRPr lang="en-US" sz="2000" b="1" dirty="0">
                <a:latin typeface="Arial"/>
                <a:cs typeface="Arial"/>
              </a:endParaRPr>
            </a:p>
          </p:txBody>
        </p:sp>
        <p:sp>
          <p:nvSpPr>
            <p:cNvPr id="536" name="TextBox 535"/>
            <p:cNvSpPr txBox="1"/>
            <p:nvPr/>
          </p:nvSpPr>
          <p:spPr>
            <a:xfrm>
              <a:off x="4371342" y="29633295"/>
              <a:ext cx="911251" cy="400110"/>
            </a:xfrm>
            <a:prstGeom prst="rect">
              <a:avLst/>
            </a:prstGeom>
            <a:noFill/>
          </p:spPr>
          <p:txBody>
            <a:bodyPr wrap="square" rtlCol="0">
              <a:spAutoFit/>
            </a:bodyPr>
            <a:lstStyle/>
            <a:p>
              <a:r>
                <a:rPr lang="en-US" sz="2000" b="1" dirty="0" err="1" smtClean="0">
                  <a:latin typeface="Arial"/>
                  <a:cs typeface="Arial"/>
                </a:rPr>
                <a:t>Lysis</a:t>
              </a:r>
              <a:endParaRPr lang="en-US" sz="2000" b="1" dirty="0">
                <a:latin typeface="Arial"/>
                <a:cs typeface="Arial"/>
              </a:endParaRPr>
            </a:p>
          </p:txBody>
        </p:sp>
        <p:sp>
          <p:nvSpPr>
            <p:cNvPr id="537" name="Multiply 536"/>
            <p:cNvSpPr>
              <a:spLocks noChangeAspect="1"/>
            </p:cNvSpPr>
            <p:nvPr/>
          </p:nvSpPr>
          <p:spPr>
            <a:xfrm>
              <a:off x="4072151" y="29694954"/>
              <a:ext cx="338830" cy="338451"/>
            </a:xfrm>
            <a:prstGeom prst="mathMultiply">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8" name="5-Point Star 537"/>
            <p:cNvSpPr>
              <a:spLocks noChangeAspect="1"/>
            </p:cNvSpPr>
            <p:nvPr/>
          </p:nvSpPr>
          <p:spPr>
            <a:xfrm rot="10800000" flipV="1">
              <a:off x="2337944" y="29655320"/>
              <a:ext cx="330059" cy="330059"/>
            </a:xfrm>
            <a:prstGeom prst="star5">
              <a:avLst/>
            </a:prstGeom>
            <a:solidFill>
              <a:srgbClr val="2DCA29"/>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539" name="Straight Connector 538"/>
          <p:cNvCxnSpPr/>
          <p:nvPr/>
        </p:nvCxnSpPr>
        <p:spPr>
          <a:xfrm>
            <a:off x="8547329" y="29095111"/>
            <a:ext cx="799428" cy="0"/>
          </a:xfrm>
          <a:prstGeom prst="line">
            <a:avLst/>
          </a:prstGeom>
          <a:ln w="63500">
            <a:solidFill>
              <a:srgbClr val="C00002"/>
            </a:solidFill>
          </a:ln>
          <a:effectLst/>
        </p:spPr>
        <p:style>
          <a:lnRef idx="2">
            <a:schemeClr val="accent1"/>
          </a:lnRef>
          <a:fillRef idx="0">
            <a:schemeClr val="accent1"/>
          </a:fillRef>
          <a:effectRef idx="1">
            <a:schemeClr val="accent1"/>
          </a:effectRef>
          <a:fontRef idx="minor">
            <a:schemeClr val="tx1"/>
          </a:fontRef>
        </p:style>
      </p:cxnSp>
      <p:sp>
        <p:nvSpPr>
          <p:cNvPr id="541" name="TextBox 540"/>
          <p:cNvSpPr txBox="1"/>
          <p:nvPr/>
        </p:nvSpPr>
        <p:spPr>
          <a:xfrm>
            <a:off x="9495926" y="28917420"/>
            <a:ext cx="838577" cy="369332"/>
          </a:xfrm>
          <a:prstGeom prst="rect">
            <a:avLst/>
          </a:prstGeom>
          <a:noFill/>
        </p:spPr>
        <p:txBody>
          <a:bodyPr wrap="square" rtlCol="0">
            <a:spAutoFit/>
          </a:bodyPr>
          <a:lstStyle/>
          <a:p>
            <a:r>
              <a:rPr lang="en-US" sz="1800" b="1" dirty="0" smtClean="0">
                <a:latin typeface="Arial"/>
                <a:cs typeface="Arial"/>
              </a:rPr>
              <a:t>AC1</a:t>
            </a:r>
            <a:endParaRPr lang="en-US" sz="1800" b="1" dirty="0">
              <a:latin typeface="Arial"/>
              <a:cs typeface="Arial"/>
            </a:endParaRPr>
          </a:p>
        </p:txBody>
      </p:sp>
      <p:cxnSp>
        <p:nvCxnSpPr>
          <p:cNvPr id="542" name="Straight Connector 541"/>
          <p:cNvCxnSpPr/>
          <p:nvPr/>
        </p:nvCxnSpPr>
        <p:spPr>
          <a:xfrm>
            <a:off x="11616817" y="29082318"/>
            <a:ext cx="799428" cy="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43" name="TextBox 542"/>
          <p:cNvSpPr txBox="1"/>
          <p:nvPr/>
        </p:nvSpPr>
        <p:spPr>
          <a:xfrm>
            <a:off x="12501463" y="28906323"/>
            <a:ext cx="827142" cy="369332"/>
          </a:xfrm>
          <a:prstGeom prst="rect">
            <a:avLst/>
          </a:prstGeom>
          <a:noFill/>
        </p:spPr>
        <p:txBody>
          <a:bodyPr wrap="square" rtlCol="0">
            <a:spAutoFit/>
          </a:bodyPr>
          <a:lstStyle/>
          <a:p>
            <a:r>
              <a:rPr lang="en-US" sz="1800" b="1" dirty="0" smtClean="0">
                <a:latin typeface="Arial"/>
                <a:cs typeface="Arial"/>
              </a:rPr>
              <a:t>AC2</a:t>
            </a:r>
            <a:endParaRPr lang="en-US" sz="1800" b="1" dirty="0">
              <a:latin typeface="Arial"/>
              <a:cs typeface="Arial"/>
            </a:endParaRPr>
          </a:p>
        </p:txBody>
      </p:sp>
      <p:sp>
        <p:nvSpPr>
          <p:cNvPr id="544" name="TextBox 543"/>
          <p:cNvSpPr txBox="1"/>
          <p:nvPr/>
        </p:nvSpPr>
        <p:spPr>
          <a:xfrm>
            <a:off x="8709014" y="29320275"/>
            <a:ext cx="1997555" cy="646331"/>
          </a:xfrm>
          <a:prstGeom prst="rect">
            <a:avLst/>
          </a:prstGeom>
          <a:noFill/>
        </p:spPr>
        <p:txBody>
          <a:bodyPr wrap="square" rtlCol="0">
            <a:spAutoFit/>
          </a:bodyPr>
          <a:lstStyle/>
          <a:p>
            <a:r>
              <a:rPr lang="en-US" sz="1800" b="1" dirty="0" smtClean="0">
                <a:latin typeface="Arial"/>
                <a:cs typeface="Arial"/>
              </a:rPr>
              <a:t>Peak intensity </a:t>
            </a:r>
            <a:endParaRPr lang="en-US" sz="1800" b="1" dirty="0" smtClean="0">
              <a:latin typeface="Arial"/>
              <a:cs typeface="Arial"/>
            </a:endParaRPr>
          </a:p>
          <a:p>
            <a:r>
              <a:rPr lang="en-US" sz="1800" b="1" dirty="0" smtClean="0">
                <a:latin typeface="Arial"/>
                <a:cs typeface="Arial"/>
              </a:rPr>
              <a:t>of AC1: 968 hPa</a:t>
            </a:r>
            <a:endParaRPr lang="en-US" sz="1800" b="1" dirty="0">
              <a:latin typeface="Arial"/>
              <a:cs typeface="Arial"/>
            </a:endParaRPr>
          </a:p>
        </p:txBody>
      </p:sp>
      <p:sp>
        <p:nvSpPr>
          <p:cNvPr id="545" name="5-Point Star 544"/>
          <p:cNvSpPr>
            <a:spLocks noChangeAspect="1"/>
          </p:cNvSpPr>
          <p:nvPr/>
        </p:nvSpPr>
        <p:spPr>
          <a:xfrm rot="10800000" flipV="1">
            <a:off x="8222671" y="29477983"/>
            <a:ext cx="365760" cy="365760"/>
          </a:xfrm>
          <a:prstGeom prst="star5">
            <a:avLst/>
          </a:prstGeom>
          <a:solidFill>
            <a:schemeClr val="accent2">
              <a:lumMod val="60000"/>
              <a:lumOff val="4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7" name="5-Point Star 546"/>
          <p:cNvSpPr>
            <a:spLocks noChangeAspect="1"/>
          </p:cNvSpPr>
          <p:nvPr/>
        </p:nvSpPr>
        <p:spPr>
          <a:xfrm rot="10800000" flipV="1">
            <a:off x="11260841" y="29477983"/>
            <a:ext cx="365760" cy="365760"/>
          </a:xfrm>
          <a:prstGeom prst="star5">
            <a:avLst/>
          </a:prstGeom>
          <a:solidFill>
            <a:schemeClr val="bg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8" name="TextBox 547"/>
          <p:cNvSpPr txBox="1"/>
          <p:nvPr/>
        </p:nvSpPr>
        <p:spPr>
          <a:xfrm>
            <a:off x="11679515" y="29320275"/>
            <a:ext cx="1997555" cy="646331"/>
          </a:xfrm>
          <a:prstGeom prst="rect">
            <a:avLst/>
          </a:prstGeom>
          <a:noFill/>
        </p:spPr>
        <p:txBody>
          <a:bodyPr wrap="square" rtlCol="0">
            <a:spAutoFit/>
          </a:bodyPr>
          <a:lstStyle/>
          <a:p>
            <a:r>
              <a:rPr lang="en-US" sz="1800" b="1" dirty="0" smtClean="0">
                <a:latin typeface="Arial"/>
                <a:cs typeface="Arial"/>
              </a:rPr>
              <a:t>Peak intensity </a:t>
            </a:r>
            <a:endParaRPr lang="en-US" sz="1800" b="1" dirty="0" smtClean="0">
              <a:latin typeface="Arial"/>
              <a:cs typeface="Arial"/>
            </a:endParaRPr>
          </a:p>
          <a:p>
            <a:r>
              <a:rPr lang="en-US" sz="1800" b="1" dirty="0" smtClean="0">
                <a:latin typeface="Arial"/>
                <a:cs typeface="Arial"/>
              </a:rPr>
              <a:t>of AC2: 962 hPa</a:t>
            </a:r>
            <a:endParaRPr lang="en-US" sz="1800" b="1" dirty="0">
              <a:latin typeface="Arial"/>
              <a:cs typeface="Arial"/>
            </a:endParaRPr>
          </a:p>
        </p:txBody>
      </p:sp>
      <p:sp>
        <p:nvSpPr>
          <p:cNvPr id="549" name="TextBox 548"/>
          <p:cNvSpPr txBox="1"/>
          <p:nvPr/>
        </p:nvSpPr>
        <p:spPr>
          <a:xfrm>
            <a:off x="7934326" y="28415096"/>
            <a:ext cx="6240738" cy="369332"/>
          </a:xfrm>
          <a:prstGeom prst="rect">
            <a:avLst/>
          </a:prstGeom>
          <a:noFill/>
        </p:spPr>
        <p:txBody>
          <a:bodyPr wrap="square" rtlCol="0">
            <a:spAutoFit/>
          </a:bodyPr>
          <a:lstStyle/>
          <a:p>
            <a:pPr algn="ctr"/>
            <a:r>
              <a:rPr lang="en-US" sz="1800" b="1" dirty="0">
                <a:latin typeface="Arial"/>
                <a:cs typeface="Arial"/>
              </a:rPr>
              <a:t>Day in </a:t>
            </a:r>
            <a:r>
              <a:rPr lang="en-US" sz="1800" b="1" dirty="0" smtClean="0">
                <a:latin typeface="Arial"/>
                <a:cs typeface="Arial"/>
              </a:rPr>
              <a:t>June 2018 </a:t>
            </a:r>
            <a:r>
              <a:rPr lang="en-US" sz="1800" b="1" dirty="0">
                <a:latin typeface="Arial"/>
                <a:cs typeface="Arial"/>
              </a:rPr>
              <a:t>labeled at 0000 UTC</a:t>
            </a:r>
          </a:p>
        </p:txBody>
      </p:sp>
      <p:grpSp>
        <p:nvGrpSpPr>
          <p:cNvPr id="14" name="Group 13"/>
          <p:cNvGrpSpPr/>
          <p:nvPr/>
        </p:nvGrpSpPr>
        <p:grpSpPr>
          <a:xfrm>
            <a:off x="7197262" y="21695819"/>
            <a:ext cx="7183582" cy="6736185"/>
            <a:chOff x="7079672" y="23545293"/>
            <a:chExt cx="7183582" cy="6736185"/>
          </a:xfrm>
        </p:grpSpPr>
        <p:sp>
          <p:nvSpPr>
            <p:cNvPr id="2" name="TextBox 1"/>
            <p:cNvSpPr txBox="1"/>
            <p:nvPr/>
          </p:nvSpPr>
          <p:spPr>
            <a:xfrm>
              <a:off x="9736354" y="24440968"/>
              <a:ext cx="184666" cy="1415772"/>
            </a:xfrm>
            <a:prstGeom prst="rect">
              <a:avLst/>
            </a:prstGeom>
            <a:noFill/>
          </p:spPr>
          <p:txBody>
            <a:bodyPr wrap="none" rtlCol="0">
              <a:spAutoFit/>
            </a:bodyPr>
            <a:lstStyle/>
            <a:p>
              <a:endParaRPr lang="en-US" dirty="0"/>
            </a:p>
          </p:txBody>
        </p:sp>
        <p:sp>
          <p:nvSpPr>
            <p:cNvPr id="8" name="TextBox 7"/>
            <p:cNvSpPr txBox="1"/>
            <p:nvPr/>
          </p:nvSpPr>
          <p:spPr>
            <a:xfrm>
              <a:off x="8748608" y="24920756"/>
              <a:ext cx="184666" cy="1415772"/>
            </a:xfrm>
            <a:prstGeom prst="rect">
              <a:avLst/>
            </a:prstGeom>
            <a:noFill/>
          </p:spPr>
          <p:txBody>
            <a:bodyPr wrap="none" rtlCol="0">
              <a:spAutoFit/>
            </a:bodyPr>
            <a:lstStyle/>
            <a:p>
              <a:endParaRPr lang="en-US" dirty="0"/>
            </a:p>
          </p:txBody>
        </p:sp>
        <p:pic>
          <p:nvPicPr>
            <p:cNvPr id="10" name="Picture 9" descr="June_2018_ACs_slp_trace_square_noLabels.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22138" y="23545293"/>
              <a:ext cx="6541116" cy="6541116"/>
            </a:xfrm>
            <a:prstGeom prst="rect">
              <a:avLst/>
            </a:prstGeom>
          </p:spPr>
        </p:pic>
        <p:sp>
          <p:nvSpPr>
            <p:cNvPr id="550" name="TextBox 549"/>
            <p:cNvSpPr txBox="1"/>
            <p:nvPr/>
          </p:nvSpPr>
          <p:spPr>
            <a:xfrm>
              <a:off x="7722138" y="30004479"/>
              <a:ext cx="444693" cy="276999"/>
            </a:xfrm>
            <a:prstGeom prst="rect">
              <a:avLst/>
            </a:prstGeom>
            <a:noFill/>
          </p:spPr>
          <p:txBody>
            <a:bodyPr wrap="square" lIns="0" tIns="0" rIns="0" bIns="0" rtlCol="0">
              <a:spAutoFit/>
            </a:bodyPr>
            <a:lstStyle/>
            <a:p>
              <a:pPr algn="ctr"/>
              <a:r>
                <a:rPr lang="en-US" sz="1800" dirty="0">
                  <a:latin typeface="Arial"/>
                  <a:cs typeface="Arial"/>
                </a:rPr>
                <a:t>1</a:t>
              </a:r>
              <a:endParaRPr lang="en-US" sz="1800" dirty="0">
                <a:latin typeface="Arial"/>
                <a:cs typeface="Arial"/>
              </a:endParaRPr>
            </a:p>
          </p:txBody>
        </p:sp>
        <p:sp>
          <p:nvSpPr>
            <p:cNvPr id="551" name="TextBox 550"/>
            <p:cNvSpPr txBox="1"/>
            <p:nvPr/>
          </p:nvSpPr>
          <p:spPr>
            <a:xfrm>
              <a:off x="8210585" y="30004479"/>
              <a:ext cx="444693" cy="276999"/>
            </a:xfrm>
            <a:prstGeom prst="rect">
              <a:avLst/>
            </a:prstGeom>
            <a:noFill/>
          </p:spPr>
          <p:txBody>
            <a:bodyPr wrap="square" lIns="0" tIns="0" rIns="0" bIns="0" rtlCol="0">
              <a:spAutoFit/>
            </a:bodyPr>
            <a:lstStyle/>
            <a:p>
              <a:pPr algn="ctr"/>
              <a:r>
                <a:rPr lang="en-US" sz="1800" dirty="0" smtClean="0">
                  <a:latin typeface="Arial"/>
                  <a:cs typeface="Arial"/>
                </a:rPr>
                <a:t>2</a:t>
              </a:r>
              <a:endParaRPr lang="en-US" sz="1800" dirty="0">
                <a:latin typeface="Arial"/>
                <a:cs typeface="Arial"/>
              </a:endParaRPr>
            </a:p>
          </p:txBody>
        </p:sp>
        <p:sp>
          <p:nvSpPr>
            <p:cNvPr id="552" name="TextBox 551"/>
            <p:cNvSpPr txBox="1"/>
            <p:nvPr/>
          </p:nvSpPr>
          <p:spPr>
            <a:xfrm>
              <a:off x="8691740" y="30004479"/>
              <a:ext cx="444693" cy="276999"/>
            </a:xfrm>
            <a:prstGeom prst="rect">
              <a:avLst/>
            </a:prstGeom>
            <a:noFill/>
          </p:spPr>
          <p:txBody>
            <a:bodyPr wrap="square" lIns="0" tIns="0" rIns="0" bIns="0" rtlCol="0">
              <a:spAutoFit/>
            </a:bodyPr>
            <a:lstStyle/>
            <a:p>
              <a:pPr algn="ctr"/>
              <a:r>
                <a:rPr lang="en-US" sz="1800" dirty="0">
                  <a:latin typeface="Arial"/>
                  <a:cs typeface="Arial"/>
                </a:rPr>
                <a:t>3</a:t>
              </a:r>
              <a:endParaRPr lang="en-US" sz="1800" dirty="0">
                <a:latin typeface="Arial"/>
                <a:cs typeface="Arial"/>
              </a:endParaRPr>
            </a:p>
          </p:txBody>
        </p:sp>
        <p:sp>
          <p:nvSpPr>
            <p:cNvPr id="553" name="TextBox 552"/>
            <p:cNvSpPr txBox="1"/>
            <p:nvPr/>
          </p:nvSpPr>
          <p:spPr>
            <a:xfrm>
              <a:off x="9176216" y="30004479"/>
              <a:ext cx="444693" cy="276999"/>
            </a:xfrm>
            <a:prstGeom prst="rect">
              <a:avLst/>
            </a:prstGeom>
            <a:noFill/>
          </p:spPr>
          <p:txBody>
            <a:bodyPr wrap="square" lIns="0" tIns="0" rIns="0" bIns="0" rtlCol="0">
              <a:spAutoFit/>
            </a:bodyPr>
            <a:lstStyle/>
            <a:p>
              <a:pPr algn="ctr"/>
              <a:r>
                <a:rPr lang="en-US" sz="1800" dirty="0" smtClean="0">
                  <a:latin typeface="Arial"/>
                  <a:cs typeface="Arial"/>
                </a:rPr>
                <a:t>4</a:t>
              </a:r>
              <a:endParaRPr lang="en-US" sz="1800" dirty="0">
                <a:latin typeface="Arial"/>
                <a:cs typeface="Arial"/>
              </a:endParaRPr>
            </a:p>
          </p:txBody>
        </p:sp>
        <p:sp>
          <p:nvSpPr>
            <p:cNvPr id="554" name="TextBox 553"/>
            <p:cNvSpPr txBox="1"/>
            <p:nvPr/>
          </p:nvSpPr>
          <p:spPr>
            <a:xfrm>
              <a:off x="9657371" y="30004479"/>
              <a:ext cx="444693" cy="276999"/>
            </a:xfrm>
            <a:prstGeom prst="rect">
              <a:avLst/>
            </a:prstGeom>
            <a:noFill/>
          </p:spPr>
          <p:txBody>
            <a:bodyPr wrap="square" lIns="0" tIns="0" rIns="0" bIns="0" rtlCol="0">
              <a:spAutoFit/>
            </a:bodyPr>
            <a:lstStyle/>
            <a:p>
              <a:pPr algn="ctr"/>
              <a:r>
                <a:rPr lang="en-US" sz="1800" dirty="0">
                  <a:latin typeface="Arial"/>
                  <a:cs typeface="Arial"/>
                </a:rPr>
                <a:t>5</a:t>
              </a:r>
              <a:endParaRPr lang="en-US" sz="1800" dirty="0">
                <a:latin typeface="Arial"/>
                <a:cs typeface="Arial"/>
              </a:endParaRPr>
            </a:p>
          </p:txBody>
        </p:sp>
        <p:sp>
          <p:nvSpPr>
            <p:cNvPr id="555" name="TextBox 554"/>
            <p:cNvSpPr txBox="1"/>
            <p:nvPr/>
          </p:nvSpPr>
          <p:spPr>
            <a:xfrm>
              <a:off x="10132449" y="30004479"/>
              <a:ext cx="444693" cy="276999"/>
            </a:xfrm>
            <a:prstGeom prst="rect">
              <a:avLst/>
            </a:prstGeom>
            <a:noFill/>
          </p:spPr>
          <p:txBody>
            <a:bodyPr wrap="square" lIns="0" tIns="0" rIns="0" bIns="0" rtlCol="0">
              <a:spAutoFit/>
            </a:bodyPr>
            <a:lstStyle/>
            <a:p>
              <a:pPr algn="ctr"/>
              <a:r>
                <a:rPr lang="en-US" sz="1800" dirty="0" smtClean="0">
                  <a:latin typeface="Arial"/>
                  <a:cs typeface="Arial"/>
                </a:rPr>
                <a:t>6</a:t>
              </a:r>
              <a:endParaRPr lang="en-US" sz="1800" dirty="0">
                <a:latin typeface="Arial"/>
                <a:cs typeface="Arial"/>
              </a:endParaRPr>
            </a:p>
          </p:txBody>
        </p:sp>
        <p:sp>
          <p:nvSpPr>
            <p:cNvPr id="556" name="TextBox 555"/>
            <p:cNvSpPr txBox="1"/>
            <p:nvPr/>
          </p:nvSpPr>
          <p:spPr>
            <a:xfrm>
              <a:off x="10619060" y="30004479"/>
              <a:ext cx="444693" cy="276999"/>
            </a:xfrm>
            <a:prstGeom prst="rect">
              <a:avLst/>
            </a:prstGeom>
            <a:noFill/>
          </p:spPr>
          <p:txBody>
            <a:bodyPr wrap="square" lIns="0" tIns="0" rIns="0" bIns="0" rtlCol="0">
              <a:spAutoFit/>
            </a:bodyPr>
            <a:lstStyle/>
            <a:p>
              <a:pPr algn="ctr"/>
              <a:r>
                <a:rPr lang="en-US" sz="1800" dirty="0">
                  <a:latin typeface="Arial"/>
                  <a:cs typeface="Arial"/>
                </a:rPr>
                <a:t>7</a:t>
              </a:r>
              <a:endParaRPr lang="en-US" sz="1800" dirty="0">
                <a:latin typeface="Arial"/>
                <a:cs typeface="Arial"/>
              </a:endParaRPr>
            </a:p>
          </p:txBody>
        </p:sp>
        <p:sp>
          <p:nvSpPr>
            <p:cNvPr id="557" name="TextBox 556"/>
            <p:cNvSpPr txBox="1"/>
            <p:nvPr/>
          </p:nvSpPr>
          <p:spPr>
            <a:xfrm>
              <a:off x="11098499" y="30004479"/>
              <a:ext cx="444693" cy="276999"/>
            </a:xfrm>
            <a:prstGeom prst="rect">
              <a:avLst/>
            </a:prstGeom>
            <a:noFill/>
          </p:spPr>
          <p:txBody>
            <a:bodyPr wrap="square" lIns="0" tIns="0" rIns="0" bIns="0" rtlCol="0">
              <a:spAutoFit/>
            </a:bodyPr>
            <a:lstStyle/>
            <a:p>
              <a:pPr algn="ctr"/>
              <a:r>
                <a:rPr lang="en-US" sz="1800" dirty="0" smtClean="0">
                  <a:latin typeface="Arial"/>
                  <a:cs typeface="Arial"/>
                </a:rPr>
                <a:t>8</a:t>
              </a:r>
              <a:endParaRPr lang="en-US" sz="1800" dirty="0">
                <a:latin typeface="Arial"/>
                <a:cs typeface="Arial"/>
              </a:endParaRPr>
            </a:p>
          </p:txBody>
        </p:sp>
        <p:sp>
          <p:nvSpPr>
            <p:cNvPr id="558" name="TextBox 557"/>
            <p:cNvSpPr txBox="1"/>
            <p:nvPr/>
          </p:nvSpPr>
          <p:spPr>
            <a:xfrm>
              <a:off x="11585731" y="30004479"/>
              <a:ext cx="444693" cy="276999"/>
            </a:xfrm>
            <a:prstGeom prst="rect">
              <a:avLst/>
            </a:prstGeom>
            <a:noFill/>
          </p:spPr>
          <p:txBody>
            <a:bodyPr wrap="square" lIns="0" tIns="0" rIns="0" bIns="0" rtlCol="0">
              <a:spAutoFit/>
            </a:bodyPr>
            <a:lstStyle/>
            <a:p>
              <a:pPr algn="ctr"/>
              <a:r>
                <a:rPr lang="en-US" sz="1800" dirty="0" smtClean="0">
                  <a:latin typeface="Arial"/>
                  <a:cs typeface="Arial"/>
                </a:rPr>
                <a:t>9</a:t>
              </a:r>
              <a:endParaRPr lang="en-US" sz="1800" dirty="0">
                <a:latin typeface="Arial"/>
                <a:cs typeface="Arial"/>
              </a:endParaRPr>
            </a:p>
          </p:txBody>
        </p:sp>
        <p:sp>
          <p:nvSpPr>
            <p:cNvPr id="559" name="TextBox 558"/>
            <p:cNvSpPr txBox="1"/>
            <p:nvPr/>
          </p:nvSpPr>
          <p:spPr>
            <a:xfrm>
              <a:off x="12068924" y="30002046"/>
              <a:ext cx="444693" cy="276999"/>
            </a:xfrm>
            <a:prstGeom prst="rect">
              <a:avLst/>
            </a:prstGeom>
            <a:noFill/>
          </p:spPr>
          <p:txBody>
            <a:bodyPr wrap="square" lIns="0" tIns="0" rIns="0" bIns="0" rtlCol="0">
              <a:spAutoFit/>
            </a:bodyPr>
            <a:lstStyle/>
            <a:p>
              <a:pPr algn="ctr"/>
              <a:r>
                <a:rPr lang="en-US" sz="1800" dirty="0" smtClean="0">
                  <a:latin typeface="Arial"/>
                  <a:cs typeface="Arial"/>
                </a:rPr>
                <a:t>10</a:t>
              </a:r>
              <a:endParaRPr lang="en-US" sz="1800" dirty="0">
                <a:latin typeface="Arial"/>
                <a:cs typeface="Arial"/>
              </a:endParaRPr>
            </a:p>
          </p:txBody>
        </p:sp>
        <p:sp>
          <p:nvSpPr>
            <p:cNvPr id="560" name="TextBox 559"/>
            <p:cNvSpPr txBox="1"/>
            <p:nvPr/>
          </p:nvSpPr>
          <p:spPr>
            <a:xfrm>
              <a:off x="12543381" y="30002046"/>
              <a:ext cx="444693" cy="276999"/>
            </a:xfrm>
            <a:prstGeom prst="rect">
              <a:avLst/>
            </a:prstGeom>
            <a:noFill/>
          </p:spPr>
          <p:txBody>
            <a:bodyPr wrap="square" lIns="0" tIns="0" rIns="0" bIns="0" rtlCol="0">
              <a:spAutoFit/>
            </a:bodyPr>
            <a:lstStyle/>
            <a:p>
              <a:pPr algn="ctr"/>
              <a:r>
                <a:rPr lang="en-US" sz="1800" dirty="0" smtClean="0">
                  <a:latin typeface="Arial"/>
                  <a:cs typeface="Arial"/>
                </a:rPr>
                <a:t>11</a:t>
              </a:r>
              <a:endParaRPr lang="en-US" sz="1800" dirty="0">
                <a:latin typeface="Arial"/>
                <a:cs typeface="Arial"/>
              </a:endParaRPr>
            </a:p>
          </p:txBody>
        </p:sp>
        <p:sp>
          <p:nvSpPr>
            <p:cNvPr id="561" name="TextBox 560"/>
            <p:cNvSpPr txBox="1"/>
            <p:nvPr/>
          </p:nvSpPr>
          <p:spPr>
            <a:xfrm>
              <a:off x="13023915" y="30004479"/>
              <a:ext cx="444693" cy="276999"/>
            </a:xfrm>
            <a:prstGeom prst="rect">
              <a:avLst/>
            </a:prstGeom>
            <a:noFill/>
          </p:spPr>
          <p:txBody>
            <a:bodyPr wrap="square" lIns="0" tIns="0" rIns="0" bIns="0" rtlCol="0">
              <a:spAutoFit/>
            </a:bodyPr>
            <a:lstStyle/>
            <a:p>
              <a:pPr algn="ctr"/>
              <a:r>
                <a:rPr lang="en-US" sz="1800" dirty="0" smtClean="0">
                  <a:latin typeface="Arial"/>
                  <a:cs typeface="Arial"/>
                </a:rPr>
                <a:t>12</a:t>
              </a:r>
              <a:endParaRPr lang="en-US" sz="1800" dirty="0">
                <a:latin typeface="Arial"/>
                <a:cs typeface="Arial"/>
              </a:endParaRPr>
            </a:p>
          </p:txBody>
        </p:sp>
        <p:sp>
          <p:nvSpPr>
            <p:cNvPr id="562" name="TextBox 561"/>
            <p:cNvSpPr txBox="1"/>
            <p:nvPr/>
          </p:nvSpPr>
          <p:spPr>
            <a:xfrm>
              <a:off x="13508435" y="30002046"/>
              <a:ext cx="444693" cy="276999"/>
            </a:xfrm>
            <a:prstGeom prst="rect">
              <a:avLst/>
            </a:prstGeom>
            <a:noFill/>
          </p:spPr>
          <p:txBody>
            <a:bodyPr wrap="square" lIns="0" tIns="0" rIns="0" bIns="0" rtlCol="0">
              <a:spAutoFit/>
            </a:bodyPr>
            <a:lstStyle/>
            <a:p>
              <a:pPr algn="ctr"/>
              <a:r>
                <a:rPr lang="en-US" sz="1800" dirty="0" smtClean="0">
                  <a:latin typeface="Arial"/>
                  <a:cs typeface="Arial"/>
                </a:rPr>
                <a:t>13</a:t>
              </a:r>
              <a:endParaRPr lang="en-US" sz="1800" dirty="0">
                <a:latin typeface="Arial"/>
                <a:cs typeface="Arial"/>
              </a:endParaRPr>
            </a:p>
          </p:txBody>
        </p:sp>
        <p:sp>
          <p:nvSpPr>
            <p:cNvPr id="563" name="TextBox 562"/>
            <p:cNvSpPr txBox="1"/>
            <p:nvPr/>
          </p:nvSpPr>
          <p:spPr>
            <a:xfrm>
              <a:off x="7079672" y="29725047"/>
              <a:ext cx="673491" cy="276999"/>
            </a:xfrm>
            <a:prstGeom prst="rect">
              <a:avLst/>
            </a:prstGeom>
            <a:noFill/>
          </p:spPr>
          <p:txBody>
            <a:bodyPr wrap="square" lIns="0" tIns="0" rIns="0" bIns="0" rtlCol="0">
              <a:spAutoFit/>
            </a:bodyPr>
            <a:lstStyle/>
            <a:p>
              <a:pPr algn="r"/>
              <a:r>
                <a:rPr lang="en-US" sz="1800" dirty="0" smtClean="0">
                  <a:latin typeface="Arial"/>
                  <a:cs typeface="Arial"/>
                </a:rPr>
                <a:t>960</a:t>
              </a:r>
              <a:endParaRPr lang="en-US" sz="1800" dirty="0">
                <a:latin typeface="Arial"/>
                <a:cs typeface="Arial"/>
              </a:endParaRPr>
            </a:p>
          </p:txBody>
        </p:sp>
        <p:sp>
          <p:nvSpPr>
            <p:cNvPr id="564" name="TextBox 563"/>
            <p:cNvSpPr txBox="1"/>
            <p:nvPr/>
          </p:nvSpPr>
          <p:spPr>
            <a:xfrm>
              <a:off x="7079672" y="28613342"/>
              <a:ext cx="673491" cy="276999"/>
            </a:xfrm>
            <a:prstGeom prst="rect">
              <a:avLst/>
            </a:prstGeom>
            <a:noFill/>
          </p:spPr>
          <p:txBody>
            <a:bodyPr wrap="square" lIns="0" tIns="0" rIns="0" bIns="0" rtlCol="0">
              <a:spAutoFit/>
            </a:bodyPr>
            <a:lstStyle/>
            <a:p>
              <a:pPr algn="r"/>
              <a:r>
                <a:rPr lang="en-US" sz="1800" dirty="0" smtClean="0">
                  <a:latin typeface="Arial"/>
                  <a:cs typeface="Arial"/>
                </a:rPr>
                <a:t>970</a:t>
              </a:r>
              <a:endParaRPr lang="en-US" sz="1800" dirty="0">
                <a:latin typeface="Arial"/>
                <a:cs typeface="Arial"/>
              </a:endParaRPr>
            </a:p>
          </p:txBody>
        </p:sp>
        <p:sp>
          <p:nvSpPr>
            <p:cNvPr id="565" name="TextBox 564"/>
            <p:cNvSpPr txBox="1"/>
            <p:nvPr/>
          </p:nvSpPr>
          <p:spPr>
            <a:xfrm>
              <a:off x="7079672" y="27506561"/>
              <a:ext cx="673491" cy="276999"/>
            </a:xfrm>
            <a:prstGeom prst="rect">
              <a:avLst/>
            </a:prstGeom>
            <a:noFill/>
          </p:spPr>
          <p:txBody>
            <a:bodyPr wrap="square" lIns="0" tIns="0" rIns="0" bIns="0" rtlCol="0">
              <a:spAutoFit/>
            </a:bodyPr>
            <a:lstStyle/>
            <a:p>
              <a:pPr algn="r"/>
              <a:r>
                <a:rPr lang="en-US" sz="1800" dirty="0" smtClean="0">
                  <a:latin typeface="Arial"/>
                  <a:cs typeface="Arial"/>
                </a:rPr>
                <a:t>980</a:t>
              </a:r>
              <a:endParaRPr lang="en-US" sz="1800" dirty="0">
                <a:latin typeface="Arial"/>
                <a:cs typeface="Arial"/>
              </a:endParaRPr>
            </a:p>
          </p:txBody>
        </p:sp>
        <p:sp>
          <p:nvSpPr>
            <p:cNvPr id="566" name="TextBox 565"/>
            <p:cNvSpPr txBox="1"/>
            <p:nvPr/>
          </p:nvSpPr>
          <p:spPr>
            <a:xfrm>
              <a:off x="7079672" y="26401424"/>
              <a:ext cx="673491" cy="276999"/>
            </a:xfrm>
            <a:prstGeom prst="rect">
              <a:avLst/>
            </a:prstGeom>
            <a:noFill/>
          </p:spPr>
          <p:txBody>
            <a:bodyPr wrap="square" lIns="0" tIns="0" rIns="0" bIns="0" rtlCol="0">
              <a:spAutoFit/>
            </a:bodyPr>
            <a:lstStyle/>
            <a:p>
              <a:pPr algn="r"/>
              <a:r>
                <a:rPr lang="en-US" sz="1800" dirty="0" smtClean="0">
                  <a:latin typeface="Arial"/>
                  <a:cs typeface="Arial"/>
                </a:rPr>
                <a:t>990</a:t>
              </a:r>
              <a:endParaRPr lang="en-US" sz="1800" dirty="0">
                <a:latin typeface="Arial"/>
                <a:cs typeface="Arial"/>
              </a:endParaRPr>
            </a:p>
          </p:txBody>
        </p:sp>
        <p:sp>
          <p:nvSpPr>
            <p:cNvPr id="567" name="TextBox 566"/>
            <p:cNvSpPr txBox="1"/>
            <p:nvPr/>
          </p:nvSpPr>
          <p:spPr>
            <a:xfrm>
              <a:off x="7079672" y="25298294"/>
              <a:ext cx="673491" cy="276999"/>
            </a:xfrm>
            <a:prstGeom prst="rect">
              <a:avLst/>
            </a:prstGeom>
            <a:noFill/>
          </p:spPr>
          <p:txBody>
            <a:bodyPr wrap="square" lIns="0" tIns="0" rIns="0" bIns="0" rtlCol="0">
              <a:spAutoFit/>
            </a:bodyPr>
            <a:lstStyle/>
            <a:p>
              <a:pPr algn="r"/>
              <a:r>
                <a:rPr lang="en-US" sz="1800" dirty="0" smtClean="0">
                  <a:latin typeface="Arial"/>
                  <a:cs typeface="Arial"/>
                </a:rPr>
                <a:t>100</a:t>
              </a:r>
              <a:r>
                <a:rPr lang="en-US" sz="1800" dirty="0" smtClean="0">
                  <a:latin typeface="Arial"/>
                  <a:cs typeface="Arial"/>
                </a:rPr>
                <a:t>0</a:t>
              </a:r>
              <a:endParaRPr lang="en-US" sz="1800" dirty="0">
                <a:latin typeface="Arial"/>
                <a:cs typeface="Arial"/>
              </a:endParaRPr>
            </a:p>
          </p:txBody>
        </p:sp>
        <p:sp>
          <p:nvSpPr>
            <p:cNvPr id="568" name="TextBox 567"/>
            <p:cNvSpPr txBox="1"/>
            <p:nvPr/>
          </p:nvSpPr>
          <p:spPr>
            <a:xfrm>
              <a:off x="7079672" y="24195276"/>
              <a:ext cx="673491" cy="276999"/>
            </a:xfrm>
            <a:prstGeom prst="rect">
              <a:avLst/>
            </a:prstGeom>
            <a:noFill/>
          </p:spPr>
          <p:txBody>
            <a:bodyPr wrap="square" lIns="0" tIns="0" rIns="0" bIns="0" rtlCol="0">
              <a:spAutoFit/>
            </a:bodyPr>
            <a:lstStyle/>
            <a:p>
              <a:pPr algn="r"/>
              <a:r>
                <a:rPr lang="en-US" sz="1800" dirty="0" smtClean="0">
                  <a:latin typeface="Arial"/>
                  <a:cs typeface="Arial"/>
                </a:rPr>
                <a:t>101</a:t>
              </a:r>
              <a:r>
                <a:rPr lang="en-US" sz="1800" dirty="0" smtClean="0">
                  <a:latin typeface="Arial"/>
                  <a:cs typeface="Arial"/>
                </a:rPr>
                <a:t>0</a:t>
              </a:r>
              <a:endParaRPr lang="en-US" sz="1800" dirty="0">
                <a:latin typeface="Arial"/>
                <a:cs typeface="Arial"/>
              </a:endParaRPr>
            </a:p>
          </p:txBody>
        </p:sp>
      </p:grpSp>
      <p:sp>
        <p:nvSpPr>
          <p:cNvPr id="569" name="TextBox 568"/>
          <p:cNvSpPr txBox="1"/>
          <p:nvPr/>
        </p:nvSpPr>
        <p:spPr>
          <a:xfrm rot="16200000">
            <a:off x="4037418" y="24745668"/>
            <a:ext cx="6280185" cy="369339"/>
          </a:xfrm>
          <a:prstGeom prst="rect">
            <a:avLst/>
          </a:prstGeom>
          <a:noFill/>
        </p:spPr>
        <p:txBody>
          <a:bodyPr wrap="square" rtlCol="0">
            <a:spAutoFit/>
          </a:bodyPr>
          <a:lstStyle/>
          <a:p>
            <a:pPr algn="ctr"/>
            <a:r>
              <a:rPr lang="en-US" sz="1800" b="1" dirty="0" smtClean="0">
                <a:latin typeface="Arial"/>
                <a:cs typeface="Arial"/>
              </a:rPr>
              <a:t>SLP (hPa) </a:t>
            </a:r>
            <a:endParaRPr lang="en-US" sz="1800" b="1" dirty="0">
              <a:latin typeface="Arial"/>
              <a:cs typeface="Arial"/>
            </a:endParaRPr>
          </a:p>
        </p:txBody>
      </p:sp>
      <p:sp>
        <p:nvSpPr>
          <p:cNvPr id="571" name="TextBox 570"/>
          <p:cNvSpPr txBox="1"/>
          <p:nvPr/>
        </p:nvSpPr>
        <p:spPr>
          <a:xfrm>
            <a:off x="14624946" y="9164763"/>
            <a:ext cx="12904910" cy="646331"/>
          </a:xfrm>
          <a:prstGeom prst="rect">
            <a:avLst/>
          </a:prstGeom>
          <a:solidFill>
            <a:srgbClr val="000090"/>
          </a:solidFill>
          <a:ln w="38100">
            <a:solidFill>
              <a:srgbClr val="000090"/>
            </a:solidFill>
          </a:ln>
        </p:spPr>
        <p:txBody>
          <a:bodyPr wrap="square" rtlCol="0">
            <a:spAutoFit/>
          </a:bodyPr>
          <a:lstStyle/>
          <a:p>
            <a:pPr algn="ctr"/>
            <a:r>
              <a:rPr lang="en-US" sz="3600" b="1" dirty="0">
                <a:solidFill>
                  <a:srgbClr val="FFFFFF"/>
                </a:solidFill>
                <a:latin typeface="Arial"/>
                <a:cs typeface="Arial"/>
              </a:rPr>
              <a:t>5</a:t>
            </a:r>
            <a:r>
              <a:rPr lang="en-US" sz="3600" b="1" dirty="0" smtClean="0">
                <a:solidFill>
                  <a:srgbClr val="FFFFFF"/>
                </a:solidFill>
                <a:latin typeface="Arial"/>
                <a:cs typeface="Arial"/>
              </a:rPr>
              <a:t>) </a:t>
            </a:r>
            <a:r>
              <a:rPr lang="en-US" sz="3600" b="1" dirty="0" smtClean="0">
                <a:solidFill>
                  <a:srgbClr val="FFFFFF"/>
                </a:solidFill>
                <a:latin typeface="Arial"/>
                <a:cs typeface="Arial"/>
              </a:rPr>
              <a:t>Overview of Two Forecasts and Metrics</a:t>
            </a:r>
            <a:endParaRPr lang="en-US" sz="3600" b="1" dirty="0">
              <a:solidFill>
                <a:srgbClr val="FFFFFF"/>
              </a:solidFill>
              <a:latin typeface="Arial"/>
              <a:cs typeface="Arial"/>
            </a:endParaRPr>
          </a:p>
        </p:txBody>
      </p:sp>
      <p:sp>
        <p:nvSpPr>
          <p:cNvPr id="572" name="Rectangle 571"/>
          <p:cNvSpPr/>
          <p:nvPr/>
        </p:nvSpPr>
        <p:spPr>
          <a:xfrm>
            <a:off x="14624946" y="9164763"/>
            <a:ext cx="12904910" cy="12708580"/>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p:nvGrpSpPr>
        <p:grpSpPr>
          <a:xfrm>
            <a:off x="14885406" y="16145839"/>
            <a:ext cx="8481486" cy="248887"/>
            <a:chOff x="15840414" y="17405043"/>
            <a:chExt cx="8481486" cy="248887"/>
          </a:xfrm>
        </p:grpSpPr>
        <p:sp>
          <p:nvSpPr>
            <p:cNvPr id="574" name="TextBox 573"/>
            <p:cNvSpPr txBox="1"/>
            <p:nvPr/>
          </p:nvSpPr>
          <p:spPr>
            <a:xfrm>
              <a:off x="22328667" y="17407708"/>
              <a:ext cx="1010547" cy="246221"/>
            </a:xfrm>
            <a:prstGeom prst="rect">
              <a:avLst/>
            </a:prstGeom>
            <a:noFill/>
          </p:spPr>
          <p:txBody>
            <a:bodyPr wrap="square" lIns="0" tIns="0" rIns="0" bIns="0" rtlCol="0">
              <a:spAutoFit/>
            </a:bodyPr>
            <a:lstStyle/>
            <a:p>
              <a:r>
                <a:rPr lang="en-US" sz="1600" dirty="0" smtClean="0">
                  <a:latin typeface="Arial"/>
                  <a:cs typeface="Arial"/>
                </a:rPr>
                <a:t>985–990</a:t>
              </a:r>
              <a:endParaRPr lang="en-US" sz="1600" dirty="0">
                <a:latin typeface="Arial"/>
                <a:cs typeface="Arial"/>
              </a:endParaRPr>
            </a:p>
          </p:txBody>
        </p:sp>
        <p:sp>
          <p:nvSpPr>
            <p:cNvPr id="575" name="TextBox 574"/>
            <p:cNvSpPr txBox="1"/>
            <p:nvPr/>
          </p:nvSpPr>
          <p:spPr>
            <a:xfrm>
              <a:off x="19842805" y="17405043"/>
              <a:ext cx="1037048" cy="246221"/>
            </a:xfrm>
            <a:prstGeom prst="rect">
              <a:avLst/>
            </a:prstGeom>
            <a:noFill/>
          </p:spPr>
          <p:txBody>
            <a:bodyPr wrap="square" lIns="0" tIns="0" rIns="0" bIns="0" rtlCol="0">
              <a:spAutoFit/>
            </a:bodyPr>
            <a:lstStyle/>
            <a:p>
              <a:r>
                <a:rPr lang="en-US" sz="1600" dirty="0" smtClean="0">
                  <a:latin typeface="Arial"/>
                  <a:cs typeface="Arial"/>
                </a:rPr>
                <a:t>975–980</a:t>
              </a:r>
              <a:endParaRPr lang="en-US" sz="1600" dirty="0">
                <a:latin typeface="Arial"/>
                <a:cs typeface="Arial"/>
              </a:endParaRPr>
            </a:p>
          </p:txBody>
        </p:sp>
        <p:sp>
          <p:nvSpPr>
            <p:cNvPr id="576" name="Oval 575"/>
            <p:cNvSpPr>
              <a:spLocks noChangeAspect="1"/>
            </p:cNvSpPr>
            <p:nvPr/>
          </p:nvSpPr>
          <p:spPr>
            <a:xfrm>
              <a:off x="15840414" y="17429193"/>
              <a:ext cx="219456" cy="219456"/>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7" name="Oval 576"/>
            <p:cNvSpPr>
              <a:spLocks noChangeAspect="1"/>
            </p:cNvSpPr>
            <p:nvPr/>
          </p:nvSpPr>
          <p:spPr>
            <a:xfrm>
              <a:off x="16926038" y="17443103"/>
              <a:ext cx="201168" cy="201168"/>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8" name="Oval 577"/>
            <p:cNvSpPr>
              <a:spLocks noChangeAspect="1"/>
            </p:cNvSpPr>
            <p:nvPr/>
          </p:nvSpPr>
          <p:spPr>
            <a:xfrm>
              <a:off x="18217250" y="17457299"/>
              <a:ext cx="182880" cy="182880"/>
            </a:xfrm>
            <a:prstGeom prst="ellipse">
              <a:avLst/>
            </a:prstGeom>
            <a:solidFill>
              <a:srgbClr val="20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9" name="Oval 578"/>
            <p:cNvSpPr>
              <a:spLocks noChangeAspect="1"/>
            </p:cNvSpPr>
            <p:nvPr/>
          </p:nvSpPr>
          <p:spPr>
            <a:xfrm>
              <a:off x="19591388" y="17463034"/>
              <a:ext cx="164592" cy="164592"/>
            </a:xfrm>
            <a:prstGeom prst="ellipse">
              <a:avLst/>
            </a:prstGeom>
            <a:solidFill>
              <a:srgbClr val="1FBF0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0" name="Oval 579"/>
            <p:cNvSpPr>
              <a:spLocks noChangeAspect="1"/>
            </p:cNvSpPr>
            <p:nvPr/>
          </p:nvSpPr>
          <p:spPr>
            <a:xfrm>
              <a:off x="20904036" y="17475475"/>
              <a:ext cx="146304" cy="146304"/>
            </a:xfrm>
            <a:prstGeom prst="ellipse">
              <a:avLst/>
            </a:prstGeom>
            <a:solidFill>
              <a:srgbClr val="FFDE1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2" name="Oval 581"/>
            <p:cNvSpPr>
              <a:spLocks noChangeAspect="1"/>
            </p:cNvSpPr>
            <p:nvPr/>
          </p:nvSpPr>
          <p:spPr>
            <a:xfrm>
              <a:off x="22107773" y="17479050"/>
              <a:ext cx="137160" cy="137160"/>
            </a:xfrm>
            <a:prstGeom prst="ellipse">
              <a:avLst/>
            </a:prstGeom>
            <a:solidFill>
              <a:srgbClr val="FD610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3" name="Oval 582"/>
            <p:cNvSpPr>
              <a:spLocks noChangeAspect="1"/>
            </p:cNvSpPr>
            <p:nvPr/>
          </p:nvSpPr>
          <p:spPr>
            <a:xfrm>
              <a:off x="23379717" y="17476376"/>
              <a:ext cx="128016" cy="128016"/>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5" name="TextBox 584"/>
            <p:cNvSpPr txBox="1"/>
            <p:nvPr/>
          </p:nvSpPr>
          <p:spPr>
            <a:xfrm>
              <a:off x="16127738" y="17407709"/>
              <a:ext cx="782214" cy="246221"/>
            </a:xfrm>
            <a:prstGeom prst="rect">
              <a:avLst/>
            </a:prstGeom>
            <a:noFill/>
          </p:spPr>
          <p:txBody>
            <a:bodyPr wrap="square" lIns="0" tIns="0" rIns="0" bIns="0" rtlCol="0">
              <a:spAutoFit/>
            </a:bodyPr>
            <a:lstStyle/>
            <a:p>
              <a:r>
                <a:rPr lang="en-US" sz="1600" dirty="0" smtClean="0">
                  <a:latin typeface="Arial"/>
                  <a:cs typeface="Arial"/>
                </a:rPr>
                <a:t>ERA5</a:t>
              </a:r>
            </a:p>
          </p:txBody>
        </p:sp>
        <p:sp>
          <p:nvSpPr>
            <p:cNvPr id="586" name="TextBox 585"/>
            <p:cNvSpPr txBox="1"/>
            <p:nvPr/>
          </p:nvSpPr>
          <p:spPr>
            <a:xfrm>
              <a:off x="17193877" y="17406854"/>
              <a:ext cx="1015981" cy="246221"/>
            </a:xfrm>
            <a:prstGeom prst="rect">
              <a:avLst/>
            </a:prstGeom>
            <a:noFill/>
          </p:spPr>
          <p:txBody>
            <a:bodyPr wrap="square" lIns="0" tIns="0" rIns="0" bIns="0" rtlCol="0">
              <a:spAutoFit/>
            </a:bodyPr>
            <a:lstStyle/>
            <a:p>
              <a:r>
                <a:rPr lang="en-US" sz="1600" dirty="0" smtClean="0">
                  <a:latin typeface="Arial"/>
                  <a:cs typeface="Arial"/>
                </a:rPr>
                <a:t>965–970</a:t>
              </a:r>
              <a:endParaRPr lang="en-US" sz="1600" dirty="0">
                <a:latin typeface="Arial"/>
                <a:cs typeface="Arial"/>
              </a:endParaRPr>
            </a:p>
          </p:txBody>
        </p:sp>
        <p:sp>
          <p:nvSpPr>
            <p:cNvPr id="587" name="TextBox 586"/>
            <p:cNvSpPr txBox="1"/>
            <p:nvPr/>
          </p:nvSpPr>
          <p:spPr>
            <a:xfrm>
              <a:off x="18464521" y="17406854"/>
              <a:ext cx="1083588" cy="246221"/>
            </a:xfrm>
            <a:prstGeom prst="rect">
              <a:avLst/>
            </a:prstGeom>
            <a:noFill/>
          </p:spPr>
          <p:txBody>
            <a:bodyPr wrap="square" lIns="0" tIns="0" rIns="0" bIns="0" rtlCol="0">
              <a:spAutoFit/>
            </a:bodyPr>
            <a:lstStyle/>
            <a:p>
              <a:r>
                <a:rPr lang="en-US" sz="1600" dirty="0" smtClean="0">
                  <a:latin typeface="Arial"/>
                  <a:cs typeface="Arial"/>
                </a:rPr>
                <a:t>970–975</a:t>
              </a:r>
              <a:endParaRPr lang="en-US" sz="1600" dirty="0">
                <a:latin typeface="Arial"/>
                <a:cs typeface="Arial"/>
              </a:endParaRPr>
            </a:p>
          </p:txBody>
        </p:sp>
        <p:sp>
          <p:nvSpPr>
            <p:cNvPr id="588" name="TextBox 587"/>
            <p:cNvSpPr txBox="1"/>
            <p:nvPr/>
          </p:nvSpPr>
          <p:spPr>
            <a:xfrm>
              <a:off x="21130696" y="17405043"/>
              <a:ext cx="1021255" cy="246221"/>
            </a:xfrm>
            <a:prstGeom prst="rect">
              <a:avLst/>
            </a:prstGeom>
            <a:noFill/>
          </p:spPr>
          <p:txBody>
            <a:bodyPr wrap="square" lIns="0" tIns="0" rIns="0" bIns="0" rtlCol="0">
              <a:spAutoFit/>
            </a:bodyPr>
            <a:lstStyle/>
            <a:p>
              <a:r>
                <a:rPr lang="en-US" sz="1600" dirty="0" smtClean="0">
                  <a:latin typeface="Arial"/>
                  <a:cs typeface="Arial"/>
                </a:rPr>
                <a:t>980–985</a:t>
              </a:r>
              <a:endParaRPr lang="en-US" sz="1600" dirty="0">
                <a:latin typeface="Arial"/>
                <a:cs typeface="Arial"/>
              </a:endParaRPr>
            </a:p>
          </p:txBody>
        </p:sp>
        <p:sp>
          <p:nvSpPr>
            <p:cNvPr id="589" name="TextBox 588"/>
            <p:cNvSpPr txBox="1"/>
            <p:nvPr/>
          </p:nvSpPr>
          <p:spPr>
            <a:xfrm>
              <a:off x="23600903" y="17407709"/>
              <a:ext cx="720997" cy="246221"/>
            </a:xfrm>
            <a:prstGeom prst="rect">
              <a:avLst/>
            </a:prstGeom>
            <a:noFill/>
          </p:spPr>
          <p:txBody>
            <a:bodyPr wrap="square" lIns="0" tIns="0" rIns="0" bIns="0" rtlCol="0">
              <a:spAutoFit/>
            </a:bodyPr>
            <a:lstStyle/>
            <a:p>
              <a:r>
                <a:rPr lang="en-US" sz="1600" dirty="0" smtClean="0">
                  <a:latin typeface="Arial"/>
                  <a:cs typeface="Arial"/>
                </a:rPr>
                <a:t>≥990</a:t>
              </a:r>
              <a:endParaRPr lang="en-US" sz="1600" dirty="0">
                <a:latin typeface="Arial"/>
                <a:cs typeface="Arial"/>
              </a:endParaRPr>
            </a:p>
          </p:txBody>
        </p:sp>
      </p:grpSp>
      <p:pic>
        <p:nvPicPr>
          <p:cNvPr id="19" name="Picture 18" descr="AC1_positions_108.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751383" y="12220894"/>
            <a:ext cx="4193093" cy="3884510"/>
          </a:xfrm>
          <a:prstGeom prst="rect">
            <a:avLst/>
          </a:prstGeom>
          <a:ln w="9525">
            <a:solidFill>
              <a:schemeClr val="tx1"/>
            </a:solidFill>
          </a:ln>
        </p:spPr>
      </p:pic>
      <p:pic>
        <p:nvPicPr>
          <p:cNvPr id="20" name="Picture 19" descr="AC2_positions_120.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043208" y="12217298"/>
            <a:ext cx="4216679" cy="3888106"/>
          </a:xfrm>
          <a:prstGeom prst="rect">
            <a:avLst/>
          </a:prstGeom>
          <a:ln w="9525">
            <a:solidFill>
              <a:schemeClr val="tx1"/>
            </a:solidFill>
          </a:ln>
        </p:spPr>
      </p:pic>
      <p:sp>
        <p:nvSpPr>
          <p:cNvPr id="612" name="TextBox 611"/>
          <p:cNvSpPr txBox="1"/>
          <p:nvPr/>
        </p:nvSpPr>
        <p:spPr>
          <a:xfrm>
            <a:off x="23312801" y="12131163"/>
            <a:ext cx="4177169" cy="4093428"/>
          </a:xfrm>
          <a:prstGeom prst="rect">
            <a:avLst/>
          </a:prstGeom>
          <a:noFill/>
        </p:spPr>
        <p:txBody>
          <a:bodyPr wrap="square" rtlCol="0">
            <a:spAutoFit/>
          </a:bodyPr>
          <a:lstStyle/>
          <a:p>
            <a:r>
              <a:rPr lang="en-US" sz="2000" b="1" dirty="0">
                <a:latin typeface="Arial"/>
                <a:cs typeface="Arial"/>
              </a:rPr>
              <a:t>Figure </a:t>
            </a:r>
            <a:r>
              <a:rPr lang="en-US" sz="2000" b="1" dirty="0" smtClean="0">
                <a:latin typeface="Arial"/>
                <a:cs typeface="Arial"/>
              </a:rPr>
              <a:t>4</a:t>
            </a:r>
            <a:r>
              <a:rPr lang="en-US" sz="2000" dirty="0" smtClean="0">
                <a:latin typeface="Arial"/>
                <a:cs typeface="Arial"/>
              </a:rPr>
              <a:t>. (a) </a:t>
            </a:r>
            <a:r>
              <a:rPr lang="en-US" sz="2000" dirty="0" smtClean="0">
                <a:latin typeface="Arial"/>
                <a:cs typeface="Arial"/>
              </a:rPr>
              <a:t>SLP </a:t>
            </a:r>
            <a:r>
              <a:rPr lang="en-US" sz="2000" dirty="0">
                <a:latin typeface="Arial"/>
                <a:cs typeface="Arial"/>
              </a:rPr>
              <a:t>from ERA5 (hPa, contours</a:t>
            </a:r>
            <a:r>
              <a:rPr lang="en-US" sz="2000" dirty="0" smtClean="0">
                <a:latin typeface="Arial"/>
                <a:cs typeface="Arial"/>
              </a:rPr>
              <a:t>)</a:t>
            </a:r>
            <a:r>
              <a:rPr lang="en-US" sz="2000" dirty="0">
                <a:latin typeface="Arial"/>
                <a:cs typeface="Arial"/>
              </a:rPr>
              <a:t> </a:t>
            </a:r>
            <a:r>
              <a:rPr lang="en-US" sz="2000" dirty="0" smtClean="0">
                <a:latin typeface="Arial"/>
                <a:cs typeface="Arial"/>
              </a:rPr>
              <a:t>and position </a:t>
            </a:r>
            <a:r>
              <a:rPr lang="en-US" sz="2000" dirty="0">
                <a:latin typeface="Arial"/>
                <a:cs typeface="Arial"/>
              </a:rPr>
              <a:t>of minimum SLP of </a:t>
            </a:r>
            <a:r>
              <a:rPr lang="en-US" sz="2000" dirty="0" smtClean="0">
                <a:latin typeface="Arial"/>
                <a:cs typeface="Arial"/>
              </a:rPr>
              <a:t>AC1 in ERA5 (black dot) and ensembles (dots </a:t>
            </a:r>
            <a:r>
              <a:rPr lang="en-US" sz="2000" dirty="0">
                <a:latin typeface="Arial"/>
                <a:cs typeface="Arial"/>
              </a:rPr>
              <a:t>colored by </a:t>
            </a:r>
            <a:r>
              <a:rPr lang="en-US" sz="2000" dirty="0" smtClean="0">
                <a:latin typeface="Arial"/>
                <a:cs typeface="Arial"/>
              </a:rPr>
              <a:t>intensity, hPa) at 0000 UTC 4 June. (b) As in (a), but for AC2 at 1200 UTC 7 June. ERA5 SLP values at black dots are 968 hPa and 962 hPa for AC1 and AC2, respectively. Black circles of radius 750 km surrounding black dots encompass area used to calculate J</a:t>
            </a:r>
            <a:r>
              <a:rPr lang="en-US" sz="2000" baseline="-25000" dirty="0" smtClean="0">
                <a:latin typeface="Arial"/>
                <a:cs typeface="Arial"/>
              </a:rPr>
              <a:t>AC1</a:t>
            </a:r>
            <a:r>
              <a:rPr lang="en-US" sz="2000" dirty="0" smtClean="0">
                <a:latin typeface="Arial"/>
                <a:cs typeface="Arial"/>
              </a:rPr>
              <a:t> and J</a:t>
            </a:r>
            <a:r>
              <a:rPr lang="en-US" sz="2000" baseline="-25000" dirty="0" smtClean="0">
                <a:latin typeface="Arial"/>
                <a:cs typeface="Arial"/>
              </a:rPr>
              <a:t>AC2</a:t>
            </a:r>
            <a:r>
              <a:rPr lang="en-US" sz="2000" dirty="0" smtClean="0">
                <a:latin typeface="Arial"/>
                <a:cs typeface="Arial"/>
              </a:rPr>
              <a:t>.</a:t>
            </a:r>
            <a:endParaRPr lang="en-US" sz="2000" baseline="-25000" dirty="0">
              <a:latin typeface="Arial"/>
              <a:cs typeface="Arial"/>
            </a:endParaRPr>
          </a:p>
        </p:txBody>
      </p:sp>
      <p:sp>
        <p:nvSpPr>
          <p:cNvPr id="613" name="TextBox 612"/>
          <p:cNvSpPr txBox="1"/>
          <p:nvPr/>
        </p:nvSpPr>
        <p:spPr>
          <a:xfrm>
            <a:off x="14624946" y="9889343"/>
            <a:ext cx="12908407" cy="2085180"/>
          </a:xfrm>
          <a:prstGeom prst="rect">
            <a:avLst/>
          </a:prstGeom>
          <a:noFill/>
          <a:ln w="38100">
            <a:noFill/>
          </a:ln>
        </p:spPr>
        <p:txBody>
          <a:bodyPr wrap="square" lIns="83814" tIns="41907" rIns="83814" bIns="41907" rtlCol="0">
            <a:spAutoFit/>
          </a:bodyPr>
          <a:lstStyle/>
          <a:p>
            <a:pPr marL="457200" indent="-457200">
              <a:buFont typeface="Arial"/>
              <a:buChar char="•"/>
            </a:pPr>
            <a:r>
              <a:rPr lang="en-US" sz="2000" b="1" dirty="0">
                <a:latin typeface="Arial"/>
                <a:cs typeface="Arial"/>
              </a:rPr>
              <a:t>AC1: </a:t>
            </a:r>
            <a:r>
              <a:rPr lang="en-US" sz="2000" dirty="0">
                <a:latin typeface="Arial"/>
                <a:cs typeface="Arial"/>
              </a:rPr>
              <a:t>F</a:t>
            </a:r>
            <a:r>
              <a:rPr lang="en-US" sz="2000" dirty="0" smtClean="0">
                <a:latin typeface="Arial"/>
                <a:cs typeface="Arial"/>
              </a:rPr>
              <a:t>orecast </a:t>
            </a:r>
            <a:r>
              <a:rPr lang="en-US" sz="2000" dirty="0">
                <a:latin typeface="Arial"/>
                <a:cs typeface="Arial"/>
              </a:rPr>
              <a:t>initialized at 1200 UTC 30 May</a:t>
            </a:r>
            <a:r>
              <a:rPr lang="en-US" sz="2000" dirty="0" smtClean="0">
                <a:latin typeface="Arial"/>
                <a:cs typeface="Arial"/>
              </a:rPr>
              <a:t>, </a:t>
            </a:r>
            <a:r>
              <a:rPr lang="en-US" sz="2000" dirty="0" smtClean="0">
                <a:latin typeface="Arial" panose="020B0604020202020204" pitchFamily="34" charset="0"/>
                <a:cs typeface="Arial" panose="020B0604020202020204" pitchFamily="34" charset="0"/>
              </a:rPr>
              <a:t>and metric J for AC1 (hereafter J</a:t>
            </a:r>
            <a:r>
              <a:rPr lang="en-US" sz="2000" baseline="-25000" dirty="0" smtClean="0">
                <a:latin typeface="Arial" panose="020B0604020202020204" pitchFamily="34" charset="0"/>
                <a:cs typeface="Arial" panose="020B0604020202020204" pitchFamily="34" charset="0"/>
              </a:rPr>
              <a:t>AC1</a:t>
            </a:r>
            <a:r>
              <a:rPr lang="en-US" sz="2000" dirty="0" smtClean="0">
                <a:latin typeface="Arial" panose="020B0604020202020204" pitchFamily="34" charset="0"/>
                <a:cs typeface="Arial" panose="020B0604020202020204" pitchFamily="34" charset="0"/>
              </a:rPr>
              <a:t>) considered to be average SLP within 750 km of ERA5 position of AC1 at 0000 UTC 4 June (108 h), which is the time of peak intensity of AC1 in ERA5.</a:t>
            </a:r>
            <a:endParaRPr lang="en-US" sz="2000" baseline="-25000" dirty="0" smtClean="0">
              <a:latin typeface="Arial" panose="020B0604020202020204" pitchFamily="34" charset="0"/>
              <a:cs typeface="Arial" panose="020B0604020202020204" pitchFamily="34" charset="0"/>
            </a:endParaRPr>
          </a:p>
          <a:p>
            <a:pPr marL="457200" indent="-457200">
              <a:lnSpc>
                <a:spcPct val="50000"/>
              </a:lnSpc>
              <a:buFont typeface="Arial"/>
              <a:buChar char="•"/>
            </a:pPr>
            <a:endParaRPr lang="en-US" sz="2000" dirty="0">
              <a:latin typeface="Arial" panose="020B0604020202020204" pitchFamily="34" charset="0"/>
              <a:cs typeface="Arial" panose="020B0604020202020204" pitchFamily="34" charset="0"/>
            </a:endParaRPr>
          </a:p>
          <a:p>
            <a:pPr marL="457200" indent="-457200">
              <a:buFont typeface="Arial"/>
              <a:buChar char="•"/>
            </a:pPr>
            <a:r>
              <a:rPr lang="en-US" sz="2000" b="1" dirty="0" smtClean="0">
                <a:latin typeface="Arial"/>
                <a:cs typeface="Arial"/>
              </a:rPr>
              <a:t>AC2</a:t>
            </a:r>
            <a:r>
              <a:rPr lang="en-US" sz="2000" dirty="0" smtClean="0">
                <a:latin typeface="Arial"/>
                <a:cs typeface="Arial"/>
              </a:rPr>
              <a:t>: </a:t>
            </a:r>
            <a:r>
              <a:rPr lang="en-US" sz="2000" dirty="0">
                <a:latin typeface="Arial"/>
                <a:cs typeface="Arial"/>
              </a:rPr>
              <a:t>F</a:t>
            </a:r>
            <a:r>
              <a:rPr lang="en-US" sz="2000" dirty="0" smtClean="0">
                <a:latin typeface="Arial"/>
                <a:cs typeface="Arial"/>
              </a:rPr>
              <a:t>orecast </a:t>
            </a:r>
            <a:r>
              <a:rPr lang="en-US" sz="2000" dirty="0">
                <a:latin typeface="Arial"/>
                <a:cs typeface="Arial"/>
              </a:rPr>
              <a:t>initialized at 1200 UTC 2 </a:t>
            </a:r>
            <a:r>
              <a:rPr lang="en-US" sz="2000" dirty="0" smtClean="0">
                <a:latin typeface="Arial"/>
                <a:cs typeface="Arial"/>
              </a:rPr>
              <a:t>June</a:t>
            </a:r>
            <a:r>
              <a:rPr lang="en-US" sz="2000" dirty="0" smtClean="0">
                <a:latin typeface="Arial" panose="020B0604020202020204" pitchFamily="34" charset="0"/>
                <a:cs typeface="Arial" panose="020B0604020202020204" pitchFamily="34" charset="0"/>
              </a:rPr>
              <a:t>, and metric J for AC2 (hereafter J</a:t>
            </a:r>
            <a:r>
              <a:rPr lang="en-US" sz="2000" baseline="-25000" dirty="0" smtClean="0">
                <a:latin typeface="Arial" panose="020B0604020202020204" pitchFamily="34" charset="0"/>
                <a:cs typeface="Arial" panose="020B0604020202020204" pitchFamily="34" charset="0"/>
              </a:rPr>
              <a:t>AC2</a:t>
            </a:r>
            <a:r>
              <a:rPr lang="en-US" sz="2000" dirty="0" smtClean="0">
                <a:latin typeface="Arial" panose="020B0604020202020204" pitchFamily="34" charset="0"/>
                <a:cs typeface="Arial" panose="020B0604020202020204" pitchFamily="34" charset="0"/>
              </a:rPr>
              <a:t>) considered to be average SLP within 750 km of ERA5 position of AC2 at 1200 UTC 7 June (120 h), which is the time of peak intensity of AC2 in ERA5.</a:t>
            </a:r>
            <a:endParaRPr lang="en-US" sz="2000" dirty="0">
              <a:latin typeface="Arial" panose="020B0604020202020204" pitchFamily="34" charset="0"/>
              <a:cs typeface="Arial" panose="020B0604020202020204" pitchFamily="34" charset="0"/>
            </a:endParaRPr>
          </a:p>
        </p:txBody>
      </p:sp>
      <p:sp>
        <p:nvSpPr>
          <p:cNvPr id="619" name="TextBox 618"/>
          <p:cNvSpPr txBox="1"/>
          <p:nvPr/>
        </p:nvSpPr>
        <p:spPr>
          <a:xfrm>
            <a:off x="14670515" y="20242127"/>
            <a:ext cx="12894354" cy="1631216"/>
          </a:xfrm>
          <a:prstGeom prst="rect">
            <a:avLst/>
          </a:prstGeom>
          <a:noFill/>
        </p:spPr>
        <p:txBody>
          <a:bodyPr wrap="square" rtlCol="0">
            <a:spAutoFit/>
          </a:bodyPr>
          <a:lstStyle/>
          <a:p>
            <a:r>
              <a:rPr lang="en-US" sz="2000" b="1" dirty="0">
                <a:latin typeface="Arial"/>
                <a:cs typeface="Arial"/>
              </a:rPr>
              <a:t>Figure </a:t>
            </a:r>
            <a:r>
              <a:rPr lang="en-US" sz="2000" b="1" dirty="0" smtClean="0">
                <a:latin typeface="Arial"/>
                <a:cs typeface="Arial"/>
              </a:rPr>
              <a:t>5</a:t>
            </a:r>
            <a:r>
              <a:rPr lang="en-US" sz="2000" dirty="0" smtClean="0">
                <a:latin typeface="Arial"/>
                <a:cs typeface="Arial"/>
              </a:rPr>
              <a:t>. Scatter plot of (a) J</a:t>
            </a:r>
            <a:r>
              <a:rPr lang="en-US" sz="2000" baseline="-25000" dirty="0" smtClean="0">
                <a:latin typeface="Arial"/>
                <a:cs typeface="Arial"/>
              </a:rPr>
              <a:t>AC1</a:t>
            </a:r>
            <a:r>
              <a:rPr lang="en-US" sz="2000" dirty="0" smtClean="0">
                <a:latin typeface="Arial"/>
                <a:cs typeface="Arial"/>
              </a:rPr>
              <a:t> (hPa) and intensity error </a:t>
            </a:r>
            <a:r>
              <a:rPr lang="en-US" sz="2000" dirty="0">
                <a:latin typeface="Arial"/>
                <a:cs typeface="Arial"/>
              </a:rPr>
              <a:t>o</a:t>
            </a:r>
            <a:r>
              <a:rPr lang="en-US" sz="2000" dirty="0" smtClean="0">
                <a:latin typeface="Arial"/>
                <a:cs typeface="Arial"/>
              </a:rPr>
              <a:t>f AC1 (hPa), </a:t>
            </a:r>
            <a:r>
              <a:rPr lang="en-US" sz="2000" dirty="0" smtClean="0">
                <a:latin typeface="Arial"/>
                <a:cs typeface="Arial"/>
              </a:rPr>
              <a:t>and (b) J</a:t>
            </a:r>
            <a:r>
              <a:rPr lang="en-US" sz="2000" baseline="-25000" dirty="0" smtClean="0">
                <a:latin typeface="Arial"/>
                <a:cs typeface="Arial"/>
              </a:rPr>
              <a:t>AC1</a:t>
            </a:r>
            <a:r>
              <a:rPr lang="en-US" sz="2000" dirty="0" smtClean="0">
                <a:latin typeface="Arial"/>
                <a:cs typeface="Arial"/>
              </a:rPr>
              <a:t> (hPa) and position error of AC1 (km), valid at 0000 UTC 4 June. (c),(d) As in (a),(b), but for AC2 valid at 1200 UTC 7 June. </a:t>
            </a:r>
            <a:r>
              <a:rPr lang="en-US" sz="2000" dirty="0">
                <a:latin typeface="Arial"/>
                <a:cs typeface="Arial"/>
              </a:rPr>
              <a:t>The square of linear correlation (r</a:t>
            </a:r>
            <a:r>
              <a:rPr lang="en-US" sz="2000" baseline="30000" dirty="0">
                <a:latin typeface="Arial"/>
                <a:cs typeface="Arial"/>
              </a:rPr>
              <a:t>2</a:t>
            </a:r>
            <a:r>
              <a:rPr lang="en-US" sz="2000" dirty="0">
                <a:latin typeface="Arial"/>
                <a:cs typeface="Arial"/>
              </a:rPr>
              <a:t>) </a:t>
            </a:r>
            <a:r>
              <a:rPr lang="en-US" sz="2000" dirty="0" smtClean="0">
                <a:latin typeface="Arial"/>
                <a:cs typeface="Arial"/>
              </a:rPr>
              <a:t>in each plot is </a:t>
            </a:r>
            <a:r>
              <a:rPr lang="en-US" sz="2000" dirty="0">
                <a:latin typeface="Arial"/>
                <a:cs typeface="Arial"/>
              </a:rPr>
              <a:t>shown in </a:t>
            </a:r>
            <a:r>
              <a:rPr lang="en-US" sz="2000" dirty="0" smtClean="0">
                <a:latin typeface="Arial"/>
                <a:cs typeface="Arial"/>
              </a:rPr>
              <a:t>upper left</a:t>
            </a:r>
            <a:r>
              <a:rPr lang="en-US" sz="2000" dirty="0">
                <a:latin typeface="Arial"/>
                <a:cs typeface="Arial"/>
              </a:rPr>
              <a:t>, with the linear regression line given in black</a:t>
            </a:r>
            <a:r>
              <a:rPr lang="en-US" sz="2000" dirty="0" smtClean="0">
                <a:latin typeface="Arial"/>
                <a:cs typeface="Arial"/>
              </a:rPr>
              <a:t>. Intensity error is the absolute difference in minimum SLP of the cyclone between that in the ensembles and that in ERA5. Position error is the distance between the position of the cyclone in the ensembles and that in ERA5.</a:t>
            </a:r>
            <a:endParaRPr lang="en-US" sz="2000" baseline="-25000" dirty="0">
              <a:latin typeface="Arial"/>
              <a:cs typeface="Arial"/>
            </a:endParaRPr>
          </a:p>
        </p:txBody>
      </p:sp>
      <p:sp>
        <p:nvSpPr>
          <p:cNvPr id="674" name="TextBox 673"/>
          <p:cNvSpPr txBox="1"/>
          <p:nvPr/>
        </p:nvSpPr>
        <p:spPr>
          <a:xfrm>
            <a:off x="27874506" y="30664846"/>
            <a:ext cx="15814712" cy="2246769"/>
          </a:xfrm>
          <a:prstGeom prst="rect">
            <a:avLst/>
          </a:prstGeom>
          <a:noFill/>
        </p:spPr>
        <p:txBody>
          <a:bodyPr wrap="square" rtlCol="0">
            <a:spAutoFit/>
          </a:bodyPr>
          <a:lstStyle/>
          <a:p>
            <a:r>
              <a:rPr lang="en-US" sz="2000" b="1" dirty="0" smtClean="0">
                <a:latin typeface="Arial"/>
                <a:cs typeface="Arial"/>
              </a:rPr>
              <a:t>Figure 7</a:t>
            </a:r>
            <a:r>
              <a:rPr lang="en-US" sz="2000" dirty="0" smtClean="0">
                <a:latin typeface="Arial"/>
                <a:cs typeface="Arial"/>
              </a:rPr>
              <a:t>. </a:t>
            </a:r>
            <a:r>
              <a:rPr lang="en-US" sz="2000" dirty="0" smtClean="0">
                <a:latin typeface="Arial"/>
                <a:cs typeface="Arial"/>
              </a:rPr>
              <a:t>Sensitivity of J</a:t>
            </a:r>
            <a:r>
              <a:rPr lang="en-US" sz="2000" baseline="-25000" dirty="0" smtClean="0">
                <a:latin typeface="Arial"/>
                <a:cs typeface="Arial"/>
              </a:rPr>
              <a:t>AC2</a:t>
            </a:r>
            <a:r>
              <a:rPr lang="en-US" sz="2000" dirty="0" smtClean="0">
                <a:latin typeface="Arial"/>
                <a:cs typeface="Arial"/>
              </a:rPr>
              <a:t> valid at 1200 UTC 7 June (120 h) to the (a) 48-, (b) 72-, and (c) 96-h 300-hPa geopotential height (shading, hPa), for forecast initialized at 1200 UTC 2 June. White stippling indicates sensitivity is statistically significant at the 95% confidence level. Black contours denote ensemble-mean 300-hPa geopotential height (dam). (d),(e),(f) As in (a),(b),(c), but for 300-hPa relative vorticity (averaged within 300 km of each grid point; units for mean: 10</a:t>
            </a:r>
            <a:r>
              <a:rPr lang="en-US" sz="2000" baseline="30000" dirty="0" smtClean="0">
                <a:latin typeface="Arial"/>
                <a:cs typeface="Arial"/>
              </a:rPr>
              <a:t>−5</a:t>
            </a:r>
            <a:r>
              <a:rPr lang="en-US" sz="2000" dirty="0" smtClean="0">
                <a:latin typeface="Arial"/>
                <a:cs typeface="Arial"/>
              </a:rPr>
              <a:t> s</a:t>
            </a:r>
            <a:r>
              <a:rPr lang="en-US" sz="2000" baseline="30000" dirty="0" smtClean="0">
                <a:latin typeface="Arial"/>
                <a:cs typeface="Arial"/>
              </a:rPr>
              <a:t>−1</a:t>
            </a:r>
            <a:r>
              <a:rPr lang="en-US" sz="2000" dirty="0" smtClean="0">
                <a:latin typeface="Arial"/>
                <a:cs typeface="Arial"/>
              </a:rPr>
              <a:t>). (g)</a:t>
            </a:r>
            <a:r>
              <a:rPr lang="en-US" sz="2000" dirty="0">
                <a:latin typeface="Arial"/>
                <a:cs typeface="Arial"/>
              </a:rPr>
              <a:t>,</a:t>
            </a:r>
            <a:r>
              <a:rPr lang="en-US" sz="2000" dirty="0" smtClean="0">
                <a:latin typeface="Arial"/>
                <a:cs typeface="Arial"/>
              </a:rPr>
              <a:t>(</a:t>
            </a:r>
            <a:r>
              <a:rPr lang="en-US" sz="2000" dirty="0">
                <a:latin typeface="Arial"/>
                <a:cs typeface="Arial"/>
              </a:rPr>
              <a:t>h</a:t>
            </a:r>
            <a:r>
              <a:rPr lang="en-US" sz="2000" dirty="0" smtClean="0">
                <a:latin typeface="Arial"/>
                <a:cs typeface="Arial"/>
              </a:rPr>
              <a:t>)</a:t>
            </a:r>
            <a:r>
              <a:rPr lang="en-US" sz="2000" dirty="0">
                <a:latin typeface="Arial"/>
                <a:cs typeface="Arial"/>
              </a:rPr>
              <a:t>,</a:t>
            </a:r>
            <a:r>
              <a:rPr lang="en-US" sz="2000" dirty="0" smtClean="0">
                <a:latin typeface="Arial"/>
                <a:cs typeface="Arial"/>
              </a:rPr>
              <a:t>(</a:t>
            </a:r>
            <a:r>
              <a:rPr lang="en-US" sz="2000" dirty="0" err="1" smtClean="0">
                <a:latin typeface="Arial"/>
                <a:cs typeface="Arial"/>
              </a:rPr>
              <a:t>i</a:t>
            </a:r>
            <a:r>
              <a:rPr lang="en-US" sz="2000" dirty="0" smtClean="0">
                <a:latin typeface="Arial"/>
                <a:cs typeface="Arial"/>
              </a:rPr>
              <a:t>) </a:t>
            </a:r>
            <a:r>
              <a:rPr lang="en-US" sz="2000" dirty="0">
                <a:latin typeface="Arial"/>
                <a:cs typeface="Arial"/>
              </a:rPr>
              <a:t>As </a:t>
            </a:r>
            <a:r>
              <a:rPr lang="en-US" sz="2000" dirty="0" smtClean="0">
                <a:latin typeface="Arial"/>
                <a:cs typeface="Arial"/>
              </a:rPr>
              <a:t>in </a:t>
            </a:r>
            <a:r>
              <a:rPr lang="en-US" sz="2000" dirty="0">
                <a:latin typeface="Arial"/>
                <a:cs typeface="Arial"/>
              </a:rPr>
              <a:t>(a),(b),(c), but for </a:t>
            </a:r>
            <a:r>
              <a:rPr lang="en-US" sz="2000" dirty="0" smtClean="0">
                <a:latin typeface="Arial"/>
                <a:cs typeface="Arial"/>
              </a:rPr>
              <a:t>SLP (units </a:t>
            </a:r>
            <a:r>
              <a:rPr lang="en-US" sz="2000" dirty="0">
                <a:latin typeface="Arial"/>
                <a:cs typeface="Arial"/>
              </a:rPr>
              <a:t>for </a:t>
            </a:r>
            <a:r>
              <a:rPr lang="en-US" sz="2000" dirty="0" smtClean="0">
                <a:latin typeface="Arial"/>
                <a:cs typeface="Arial"/>
              </a:rPr>
              <a:t>mean: hPa). Sensitivity was multiplied by −1 as described in Fig. 6. Black dot and circle are as described in Fig. 6, but for AC2 at 1200 UTC 7 June.</a:t>
            </a:r>
            <a:r>
              <a:rPr lang="en-US" sz="2000" dirty="0">
                <a:latin typeface="Arial"/>
                <a:cs typeface="Arial"/>
              </a:rPr>
              <a:t> Arrows point to the ensemble mean </a:t>
            </a:r>
            <a:r>
              <a:rPr lang="en-US" sz="2000" dirty="0" smtClean="0">
                <a:latin typeface="Arial"/>
                <a:cs typeface="Arial"/>
              </a:rPr>
              <a:t>positions </a:t>
            </a:r>
            <a:r>
              <a:rPr lang="en-US" sz="2000" dirty="0">
                <a:latin typeface="Arial"/>
                <a:cs typeface="Arial"/>
              </a:rPr>
              <a:t>of </a:t>
            </a:r>
            <a:r>
              <a:rPr lang="en-US" sz="2000" dirty="0" smtClean="0">
                <a:latin typeface="Arial"/>
                <a:cs typeface="Arial"/>
              </a:rPr>
              <a:t>AC1 and AC2.</a:t>
            </a:r>
            <a:endParaRPr lang="en-US" sz="2000" dirty="0">
              <a:latin typeface="Arial"/>
              <a:cs typeface="Arial"/>
            </a:endParaRPr>
          </a:p>
          <a:p>
            <a:endParaRPr lang="en-US" sz="2000" dirty="0">
              <a:latin typeface="Arial"/>
              <a:cs typeface="Arial"/>
            </a:endParaRPr>
          </a:p>
        </p:txBody>
      </p:sp>
      <p:sp>
        <p:nvSpPr>
          <p:cNvPr id="964" name="TextBox 963"/>
          <p:cNvSpPr txBox="1"/>
          <p:nvPr/>
        </p:nvSpPr>
        <p:spPr>
          <a:xfrm>
            <a:off x="27776643" y="15923752"/>
            <a:ext cx="15814712" cy="2862322"/>
          </a:xfrm>
          <a:prstGeom prst="rect">
            <a:avLst/>
          </a:prstGeom>
          <a:noFill/>
        </p:spPr>
        <p:txBody>
          <a:bodyPr wrap="square" rtlCol="0">
            <a:spAutoFit/>
          </a:bodyPr>
          <a:lstStyle/>
          <a:p>
            <a:r>
              <a:rPr lang="en-US" sz="2000" b="1" dirty="0" smtClean="0">
                <a:latin typeface="Arial"/>
                <a:cs typeface="Arial"/>
              </a:rPr>
              <a:t>Figure 6</a:t>
            </a:r>
            <a:r>
              <a:rPr lang="en-US" sz="2000" dirty="0" smtClean="0">
                <a:latin typeface="Arial"/>
                <a:cs typeface="Arial"/>
              </a:rPr>
              <a:t>. </a:t>
            </a:r>
            <a:r>
              <a:rPr lang="en-US" sz="2000" dirty="0" smtClean="0">
                <a:latin typeface="Arial"/>
                <a:cs typeface="Arial"/>
              </a:rPr>
              <a:t>Sensitivity of J</a:t>
            </a:r>
            <a:r>
              <a:rPr lang="en-US" sz="2000" baseline="-25000" dirty="0" smtClean="0">
                <a:latin typeface="Arial"/>
                <a:cs typeface="Arial"/>
              </a:rPr>
              <a:t>AC1</a:t>
            </a:r>
            <a:r>
              <a:rPr lang="en-US" sz="2000" dirty="0" smtClean="0">
                <a:latin typeface="Arial"/>
                <a:cs typeface="Arial"/>
              </a:rPr>
              <a:t> valid at 0000 UTC 4 June (108 h) to the (a) 36-, (b) 60-, and (c) 84-h 300-hPa geopotential height (shading, hPa), for forecast initialized at 1200 UTC 30 May. White stippling indicates sensitivity is statistically significant at the 95% confidence level. Black contours denote ensemble-mean 300-hPa geopotential height (dam). (d),(e),(f) As in (a),(b),(c), but for 300-hPa relative vorticity (averaged within 300 km of each grid point; units for mean: 10</a:t>
            </a:r>
            <a:r>
              <a:rPr lang="en-US" sz="2000" baseline="30000" dirty="0" smtClean="0">
                <a:latin typeface="Arial"/>
                <a:cs typeface="Arial"/>
              </a:rPr>
              <a:t>−5</a:t>
            </a:r>
            <a:r>
              <a:rPr lang="en-US" sz="2000" dirty="0" smtClean="0">
                <a:latin typeface="Arial"/>
                <a:cs typeface="Arial"/>
              </a:rPr>
              <a:t> s</a:t>
            </a:r>
            <a:r>
              <a:rPr lang="en-US" sz="2000" baseline="30000" dirty="0" smtClean="0">
                <a:latin typeface="Arial"/>
                <a:cs typeface="Arial"/>
              </a:rPr>
              <a:t>−1</a:t>
            </a:r>
            <a:r>
              <a:rPr lang="en-US" sz="2000" dirty="0" smtClean="0">
                <a:latin typeface="Arial"/>
                <a:cs typeface="Arial"/>
              </a:rPr>
              <a:t>). (g),(</a:t>
            </a:r>
            <a:r>
              <a:rPr lang="en-US" sz="2000" dirty="0">
                <a:latin typeface="Arial"/>
                <a:cs typeface="Arial"/>
              </a:rPr>
              <a:t>h</a:t>
            </a:r>
            <a:r>
              <a:rPr lang="en-US" sz="2000" dirty="0" smtClean="0">
                <a:latin typeface="Arial"/>
                <a:cs typeface="Arial"/>
              </a:rPr>
              <a:t>)</a:t>
            </a:r>
            <a:r>
              <a:rPr lang="en-US" sz="2000" dirty="0">
                <a:latin typeface="Arial"/>
                <a:cs typeface="Arial"/>
              </a:rPr>
              <a:t>,</a:t>
            </a:r>
            <a:r>
              <a:rPr lang="en-US" sz="2000" dirty="0" smtClean="0">
                <a:latin typeface="Arial"/>
                <a:cs typeface="Arial"/>
              </a:rPr>
              <a:t>(</a:t>
            </a:r>
            <a:r>
              <a:rPr lang="en-US" sz="2000" dirty="0" err="1" smtClean="0">
                <a:latin typeface="Arial"/>
                <a:cs typeface="Arial"/>
              </a:rPr>
              <a:t>i</a:t>
            </a:r>
            <a:r>
              <a:rPr lang="en-US" sz="2000" dirty="0" smtClean="0">
                <a:latin typeface="Arial"/>
                <a:cs typeface="Arial"/>
              </a:rPr>
              <a:t>) </a:t>
            </a:r>
            <a:r>
              <a:rPr lang="en-US" sz="2000" dirty="0">
                <a:latin typeface="Arial"/>
                <a:cs typeface="Arial"/>
              </a:rPr>
              <a:t>As </a:t>
            </a:r>
            <a:r>
              <a:rPr lang="en-US" sz="2000" dirty="0" smtClean="0">
                <a:latin typeface="Arial"/>
                <a:cs typeface="Arial"/>
              </a:rPr>
              <a:t>in </a:t>
            </a:r>
            <a:r>
              <a:rPr lang="en-US" sz="2000" dirty="0">
                <a:latin typeface="Arial"/>
                <a:cs typeface="Arial"/>
              </a:rPr>
              <a:t>(a),(b),(c), but for </a:t>
            </a:r>
            <a:r>
              <a:rPr lang="en-US" sz="2000" dirty="0" smtClean="0">
                <a:latin typeface="Arial"/>
                <a:cs typeface="Arial"/>
              </a:rPr>
              <a:t>SLP (units </a:t>
            </a:r>
            <a:r>
              <a:rPr lang="en-US" sz="2000" dirty="0">
                <a:latin typeface="Arial"/>
                <a:cs typeface="Arial"/>
              </a:rPr>
              <a:t>for </a:t>
            </a:r>
            <a:r>
              <a:rPr lang="en-US" sz="2000" dirty="0" smtClean="0">
                <a:latin typeface="Arial"/>
                <a:cs typeface="Arial"/>
              </a:rPr>
              <a:t>mean: hPa). Black dot represents ERA5 position of AC1 at 0000 UTC 4 June and black circle represents domain in which J</a:t>
            </a:r>
            <a:r>
              <a:rPr lang="en-US" sz="2000" baseline="-25000" dirty="0" smtClean="0">
                <a:latin typeface="Arial"/>
                <a:cs typeface="Arial"/>
              </a:rPr>
              <a:t>AC1</a:t>
            </a:r>
            <a:r>
              <a:rPr lang="en-US" sz="2000" dirty="0" smtClean="0">
                <a:latin typeface="Arial"/>
                <a:cs typeface="Arial"/>
              </a:rPr>
              <a:t> was calculated. Sensitivity was multiplied by –1 such that positive values indicate that increasing the value of the state variable (e.g., geopotential height) at the time of interest correlates with a lowering of J</a:t>
            </a:r>
            <a:r>
              <a:rPr lang="en-US" sz="2000" baseline="-25000" dirty="0" smtClean="0">
                <a:latin typeface="Arial"/>
                <a:cs typeface="Arial"/>
              </a:rPr>
              <a:t>AC1</a:t>
            </a:r>
            <a:r>
              <a:rPr lang="en-US" sz="2000" dirty="0" smtClean="0">
                <a:latin typeface="Arial"/>
                <a:cs typeface="Arial"/>
              </a:rPr>
              <a:t> (i.e., a lowering of the average SLP in the circle) at 0000 UTC 4 June and negative values indicate that decreasing the value of the state variable at the time of interest correlates with a lowering of </a:t>
            </a:r>
            <a:r>
              <a:rPr lang="en-US" sz="2000" dirty="0">
                <a:latin typeface="Arial"/>
                <a:cs typeface="Arial"/>
              </a:rPr>
              <a:t>J</a:t>
            </a:r>
            <a:r>
              <a:rPr lang="en-US" sz="2000" baseline="-25000" dirty="0">
                <a:latin typeface="Arial"/>
                <a:cs typeface="Arial"/>
              </a:rPr>
              <a:t>AC1</a:t>
            </a:r>
            <a:r>
              <a:rPr lang="en-US" sz="2000" dirty="0">
                <a:latin typeface="Arial"/>
                <a:cs typeface="Arial"/>
              </a:rPr>
              <a:t> (i.e., a lowering of the average SLP </a:t>
            </a:r>
            <a:r>
              <a:rPr lang="en-US" sz="2000" dirty="0" smtClean="0">
                <a:latin typeface="Arial"/>
                <a:cs typeface="Arial"/>
              </a:rPr>
              <a:t>in the circle) at 0000 UTC 4 June. Arrows point to the ensemble mean positions of a PC and AC1.</a:t>
            </a:r>
            <a:endParaRPr lang="en-US" sz="2000" dirty="0">
              <a:latin typeface="Arial"/>
              <a:cs typeface="Arial"/>
            </a:endParaRPr>
          </a:p>
        </p:txBody>
      </p:sp>
      <p:pic>
        <p:nvPicPr>
          <p:cNvPr id="69" name="Picture 68" descr="intensity_rmse_spread_AC1_and_AC2_noLabels.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011495" y="4267248"/>
            <a:ext cx="5907807" cy="3333225"/>
          </a:xfrm>
          <a:prstGeom prst="rect">
            <a:avLst/>
          </a:prstGeom>
        </p:spPr>
      </p:pic>
      <p:pic>
        <p:nvPicPr>
          <p:cNvPr id="70" name="Picture 69" descr="position_rmse_spread_AC1_and_AC2_noLabels.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1538476" y="4268580"/>
            <a:ext cx="5922244" cy="3341371"/>
          </a:xfrm>
          <a:prstGeom prst="rect">
            <a:avLst/>
          </a:prstGeom>
        </p:spPr>
      </p:pic>
      <p:grpSp>
        <p:nvGrpSpPr>
          <p:cNvPr id="73" name="Group 72"/>
          <p:cNvGrpSpPr/>
          <p:nvPr/>
        </p:nvGrpSpPr>
        <p:grpSpPr>
          <a:xfrm>
            <a:off x="14952310" y="7562916"/>
            <a:ext cx="6022829" cy="633446"/>
            <a:chOff x="14690436" y="7654831"/>
            <a:chExt cx="6022829" cy="633446"/>
          </a:xfrm>
        </p:grpSpPr>
        <p:sp>
          <p:nvSpPr>
            <p:cNvPr id="702" name="TextBox 701"/>
            <p:cNvSpPr txBox="1"/>
            <p:nvPr/>
          </p:nvSpPr>
          <p:spPr>
            <a:xfrm>
              <a:off x="14690436"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0</a:t>
              </a:r>
              <a:endParaRPr lang="en-US" sz="1600" dirty="0">
                <a:latin typeface="Arial"/>
                <a:cs typeface="Arial"/>
              </a:endParaRPr>
            </a:p>
          </p:txBody>
        </p:sp>
        <p:sp>
          <p:nvSpPr>
            <p:cNvPr id="703" name="TextBox 702"/>
            <p:cNvSpPr txBox="1"/>
            <p:nvPr/>
          </p:nvSpPr>
          <p:spPr>
            <a:xfrm>
              <a:off x="15092167"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12</a:t>
              </a:r>
              <a:endParaRPr lang="en-US" sz="1800" dirty="0">
                <a:latin typeface="Arial"/>
                <a:cs typeface="Arial"/>
              </a:endParaRPr>
            </a:p>
          </p:txBody>
        </p:sp>
        <p:sp>
          <p:nvSpPr>
            <p:cNvPr id="704" name="TextBox 703"/>
            <p:cNvSpPr txBox="1"/>
            <p:nvPr/>
          </p:nvSpPr>
          <p:spPr>
            <a:xfrm>
              <a:off x="15488653"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24</a:t>
              </a:r>
              <a:endParaRPr lang="en-US" sz="1800" dirty="0">
                <a:latin typeface="Arial"/>
                <a:cs typeface="Arial"/>
              </a:endParaRPr>
            </a:p>
          </p:txBody>
        </p:sp>
        <p:sp>
          <p:nvSpPr>
            <p:cNvPr id="705" name="TextBox 704"/>
            <p:cNvSpPr txBox="1"/>
            <p:nvPr/>
          </p:nvSpPr>
          <p:spPr>
            <a:xfrm>
              <a:off x="15885677"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36</a:t>
              </a:r>
              <a:endParaRPr lang="en-US" sz="1800" dirty="0">
                <a:latin typeface="Arial"/>
                <a:cs typeface="Arial"/>
              </a:endParaRPr>
            </a:p>
          </p:txBody>
        </p:sp>
        <p:sp>
          <p:nvSpPr>
            <p:cNvPr id="706" name="TextBox 705"/>
            <p:cNvSpPr txBox="1"/>
            <p:nvPr/>
          </p:nvSpPr>
          <p:spPr>
            <a:xfrm>
              <a:off x="16286414"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48</a:t>
              </a:r>
              <a:endParaRPr lang="en-US" sz="1800" dirty="0">
                <a:latin typeface="Arial"/>
                <a:cs typeface="Arial"/>
              </a:endParaRPr>
            </a:p>
          </p:txBody>
        </p:sp>
        <p:sp>
          <p:nvSpPr>
            <p:cNvPr id="707" name="TextBox 706"/>
            <p:cNvSpPr txBox="1"/>
            <p:nvPr/>
          </p:nvSpPr>
          <p:spPr>
            <a:xfrm>
              <a:off x="16683438"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60</a:t>
              </a:r>
              <a:endParaRPr lang="en-US" sz="1800" dirty="0">
                <a:latin typeface="Arial"/>
                <a:cs typeface="Arial"/>
              </a:endParaRPr>
            </a:p>
          </p:txBody>
        </p:sp>
        <p:sp>
          <p:nvSpPr>
            <p:cNvPr id="708" name="TextBox 707"/>
            <p:cNvSpPr txBox="1"/>
            <p:nvPr/>
          </p:nvSpPr>
          <p:spPr>
            <a:xfrm>
              <a:off x="17085241"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72</a:t>
              </a:r>
              <a:endParaRPr lang="en-US" sz="1800" dirty="0">
                <a:latin typeface="Arial"/>
                <a:cs typeface="Arial"/>
              </a:endParaRPr>
            </a:p>
          </p:txBody>
        </p:sp>
        <p:sp>
          <p:nvSpPr>
            <p:cNvPr id="709" name="TextBox 708"/>
            <p:cNvSpPr txBox="1"/>
            <p:nvPr/>
          </p:nvSpPr>
          <p:spPr>
            <a:xfrm>
              <a:off x="17482265"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84</a:t>
              </a:r>
              <a:endParaRPr lang="en-US" sz="1800" dirty="0">
                <a:latin typeface="Arial"/>
                <a:cs typeface="Arial"/>
              </a:endParaRPr>
            </a:p>
          </p:txBody>
        </p:sp>
        <p:sp>
          <p:nvSpPr>
            <p:cNvPr id="710" name="TextBox 709"/>
            <p:cNvSpPr txBox="1"/>
            <p:nvPr/>
          </p:nvSpPr>
          <p:spPr>
            <a:xfrm>
              <a:off x="17880446" y="7659062"/>
              <a:ext cx="444693" cy="246221"/>
            </a:xfrm>
            <a:prstGeom prst="rect">
              <a:avLst/>
            </a:prstGeom>
            <a:noFill/>
          </p:spPr>
          <p:txBody>
            <a:bodyPr wrap="square" lIns="0" tIns="0" rIns="0" bIns="0" rtlCol="0">
              <a:spAutoFit/>
            </a:bodyPr>
            <a:lstStyle/>
            <a:p>
              <a:pPr algn="ctr"/>
              <a:r>
                <a:rPr lang="en-US" sz="1600" dirty="0" smtClean="0">
                  <a:latin typeface="Arial"/>
                  <a:cs typeface="Arial"/>
                </a:rPr>
                <a:t>96</a:t>
              </a:r>
              <a:endParaRPr lang="en-US" sz="1800" dirty="0">
                <a:latin typeface="Arial"/>
                <a:cs typeface="Arial"/>
              </a:endParaRPr>
            </a:p>
          </p:txBody>
        </p:sp>
        <p:sp>
          <p:nvSpPr>
            <p:cNvPr id="711" name="TextBox 710"/>
            <p:cNvSpPr txBox="1"/>
            <p:nvPr/>
          </p:nvSpPr>
          <p:spPr>
            <a:xfrm>
              <a:off x="18273757"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108</a:t>
              </a:r>
              <a:endParaRPr lang="en-US" sz="1800" dirty="0">
                <a:latin typeface="Arial"/>
                <a:cs typeface="Arial"/>
              </a:endParaRPr>
            </a:p>
          </p:txBody>
        </p:sp>
        <p:sp>
          <p:nvSpPr>
            <p:cNvPr id="712" name="TextBox 711"/>
            <p:cNvSpPr txBox="1"/>
            <p:nvPr/>
          </p:nvSpPr>
          <p:spPr>
            <a:xfrm>
              <a:off x="18681688"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120</a:t>
              </a:r>
              <a:endParaRPr lang="en-US" sz="1800" dirty="0">
                <a:latin typeface="Arial"/>
                <a:cs typeface="Arial"/>
              </a:endParaRPr>
            </a:p>
          </p:txBody>
        </p:sp>
        <p:sp>
          <p:nvSpPr>
            <p:cNvPr id="713" name="TextBox 712"/>
            <p:cNvSpPr txBox="1"/>
            <p:nvPr/>
          </p:nvSpPr>
          <p:spPr>
            <a:xfrm>
              <a:off x="19076625" y="7659062"/>
              <a:ext cx="444693" cy="246221"/>
            </a:xfrm>
            <a:prstGeom prst="rect">
              <a:avLst/>
            </a:prstGeom>
            <a:noFill/>
          </p:spPr>
          <p:txBody>
            <a:bodyPr wrap="square" lIns="0" tIns="0" rIns="0" bIns="0" rtlCol="0">
              <a:spAutoFit/>
            </a:bodyPr>
            <a:lstStyle/>
            <a:p>
              <a:pPr algn="ctr"/>
              <a:r>
                <a:rPr lang="en-US" sz="1600" dirty="0" smtClean="0">
                  <a:latin typeface="Arial"/>
                  <a:cs typeface="Arial"/>
                </a:rPr>
                <a:t>132</a:t>
              </a:r>
              <a:endParaRPr lang="en-US" sz="1800" dirty="0">
                <a:latin typeface="Arial"/>
                <a:cs typeface="Arial"/>
              </a:endParaRPr>
            </a:p>
          </p:txBody>
        </p:sp>
        <p:sp>
          <p:nvSpPr>
            <p:cNvPr id="714" name="TextBox 713"/>
            <p:cNvSpPr txBox="1"/>
            <p:nvPr/>
          </p:nvSpPr>
          <p:spPr>
            <a:xfrm>
              <a:off x="19473649" y="7659062"/>
              <a:ext cx="444693" cy="246221"/>
            </a:xfrm>
            <a:prstGeom prst="rect">
              <a:avLst/>
            </a:prstGeom>
            <a:noFill/>
          </p:spPr>
          <p:txBody>
            <a:bodyPr wrap="square" lIns="0" tIns="0" rIns="0" bIns="0" rtlCol="0">
              <a:spAutoFit/>
            </a:bodyPr>
            <a:lstStyle/>
            <a:p>
              <a:pPr algn="ctr"/>
              <a:r>
                <a:rPr lang="en-US" sz="1600" dirty="0" smtClean="0">
                  <a:latin typeface="Arial"/>
                  <a:cs typeface="Arial"/>
                </a:rPr>
                <a:t>144</a:t>
              </a:r>
              <a:endParaRPr lang="en-US" sz="1800" dirty="0">
                <a:latin typeface="Arial"/>
                <a:cs typeface="Arial"/>
              </a:endParaRPr>
            </a:p>
          </p:txBody>
        </p:sp>
        <p:sp>
          <p:nvSpPr>
            <p:cNvPr id="715" name="TextBox 714"/>
            <p:cNvSpPr txBox="1"/>
            <p:nvPr/>
          </p:nvSpPr>
          <p:spPr>
            <a:xfrm>
              <a:off x="19874386"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156</a:t>
              </a:r>
              <a:endParaRPr lang="en-US" sz="1800" dirty="0">
                <a:latin typeface="Arial"/>
                <a:cs typeface="Arial"/>
              </a:endParaRPr>
            </a:p>
          </p:txBody>
        </p:sp>
        <p:sp>
          <p:nvSpPr>
            <p:cNvPr id="716" name="TextBox 715"/>
            <p:cNvSpPr txBox="1"/>
            <p:nvPr/>
          </p:nvSpPr>
          <p:spPr>
            <a:xfrm>
              <a:off x="20268572"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168</a:t>
              </a:r>
              <a:endParaRPr lang="en-US" sz="1800" dirty="0">
                <a:latin typeface="Arial"/>
                <a:cs typeface="Arial"/>
              </a:endParaRPr>
            </a:p>
          </p:txBody>
        </p:sp>
        <p:sp>
          <p:nvSpPr>
            <p:cNvPr id="717" name="TextBox 716"/>
            <p:cNvSpPr txBox="1"/>
            <p:nvPr/>
          </p:nvSpPr>
          <p:spPr>
            <a:xfrm>
              <a:off x="14909070" y="7918945"/>
              <a:ext cx="5608984" cy="369332"/>
            </a:xfrm>
            <a:prstGeom prst="rect">
              <a:avLst/>
            </a:prstGeom>
            <a:noFill/>
          </p:spPr>
          <p:txBody>
            <a:bodyPr wrap="square" rtlCol="0">
              <a:spAutoFit/>
            </a:bodyPr>
            <a:lstStyle/>
            <a:p>
              <a:pPr algn="ctr"/>
              <a:r>
                <a:rPr lang="en-US" sz="1800" b="1" dirty="0" smtClean="0">
                  <a:latin typeface="Arial"/>
                  <a:cs typeface="Arial"/>
                </a:rPr>
                <a:t>Forecast lead time (h)</a:t>
              </a:r>
              <a:endParaRPr lang="en-US" sz="1800" b="1" dirty="0">
                <a:latin typeface="Arial"/>
                <a:cs typeface="Arial"/>
              </a:endParaRPr>
            </a:p>
          </p:txBody>
        </p:sp>
      </p:grpSp>
      <p:sp>
        <p:nvSpPr>
          <p:cNvPr id="718" name="TextBox 717"/>
          <p:cNvSpPr txBox="1"/>
          <p:nvPr/>
        </p:nvSpPr>
        <p:spPr>
          <a:xfrm>
            <a:off x="21088657" y="7322043"/>
            <a:ext cx="444693" cy="246221"/>
          </a:xfrm>
          <a:prstGeom prst="rect">
            <a:avLst/>
          </a:prstGeom>
          <a:noFill/>
        </p:spPr>
        <p:txBody>
          <a:bodyPr wrap="square" lIns="0" tIns="0" rIns="0" bIns="0" rtlCol="0">
            <a:spAutoFit/>
          </a:bodyPr>
          <a:lstStyle/>
          <a:p>
            <a:pPr algn="r"/>
            <a:r>
              <a:rPr lang="en-US" sz="1600" dirty="0" smtClean="0">
                <a:latin typeface="Arial"/>
                <a:cs typeface="Arial"/>
              </a:rPr>
              <a:t>0</a:t>
            </a:r>
            <a:endParaRPr lang="en-US" sz="1800" dirty="0">
              <a:latin typeface="Arial"/>
              <a:cs typeface="Arial"/>
            </a:endParaRPr>
          </a:p>
        </p:txBody>
      </p:sp>
      <p:sp>
        <p:nvSpPr>
          <p:cNvPr id="719" name="TextBox 718"/>
          <p:cNvSpPr txBox="1"/>
          <p:nvPr/>
        </p:nvSpPr>
        <p:spPr>
          <a:xfrm>
            <a:off x="21093813" y="6893499"/>
            <a:ext cx="444693" cy="246221"/>
          </a:xfrm>
          <a:prstGeom prst="rect">
            <a:avLst/>
          </a:prstGeom>
          <a:noFill/>
        </p:spPr>
        <p:txBody>
          <a:bodyPr wrap="square" lIns="0" tIns="0" rIns="0" bIns="0" rtlCol="0">
            <a:spAutoFit/>
          </a:bodyPr>
          <a:lstStyle/>
          <a:p>
            <a:pPr algn="r"/>
            <a:r>
              <a:rPr lang="en-US" sz="1600" dirty="0" smtClean="0">
                <a:latin typeface="Arial"/>
                <a:cs typeface="Arial"/>
              </a:rPr>
              <a:t>200</a:t>
            </a:r>
            <a:endParaRPr lang="en-US" sz="1800" dirty="0">
              <a:latin typeface="Arial"/>
              <a:cs typeface="Arial"/>
            </a:endParaRPr>
          </a:p>
        </p:txBody>
      </p:sp>
      <p:sp>
        <p:nvSpPr>
          <p:cNvPr id="720" name="TextBox 719"/>
          <p:cNvSpPr txBox="1"/>
          <p:nvPr/>
        </p:nvSpPr>
        <p:spPr>
          <a:xfrm>
            <a:off x="21093813" y="6467761"/>
            <a:ext cx="444693" cy="246221"/>
          </a:xfrm>
          <a:prstGeom prst="rect">
            <a:avLst/>
          </a:prstGeom>
          <a:noFill/>
        </p:spPr>
        <p:txBody>
          <a:bodyPr wrap="square" lIns="0" tIns="0" rIns="0" bIns="0" rtlCol="0">
            <a:spAutoFit/>
          </a:bodyPr>
          <a:lstStyle/>
          <a:p>
            <a:pPr algn="r"/>
            <a:r>
              <a:rPr lang="en-US" sz="1600" dirty="0">
                <a:latin typeface="Arial"/>
                <a:cs typeface="Arial"/>
              </a:rPr>
              <a:t>4</a:t>
            </a:r>
            <a:r>
              <a:rPr lang="en-US" sz="1600" dirty="0" smtClean="0">
                <a:latin typeface="Arial"/>
                <a:cs typeface="Arial"/>
              </a:rPr>
              <a:t>00</a:t>
            </a:r>
            <a:endParaRPr lang="en-US" sz="1800" dirty="0">
              <a:latin typeface="Arial"/>
              <a:cs typeface="Arial"/>
            </a:endParaRPr>
          </a:p>
        </p:txBody>
      </p:sp>
      <p:sp>
        <p:nvSpPr>
          <p:cNvPr id="721" name="TextBox 720"/>
          <p:cNvSpPr txBox="1"/>
          <p:nvPr/>
        </p:nvSpPr>
        <p:spPr>
          <a:xfrm>
            <a:off x="21088657" y="6032157"/>
            <a:ext cx="444693" cy="246221"/>
          </a:xfrm>
          <a:prstGeom prst="rect">
            <a:avLst/>
          </a:prstGeom>
          <a:noFill/>
        </p:spPr>
        <p:txBody>
          <a:bodyPr wrap="square" lIns="0" tIns="0" rIns="0" bIns="0" rtlCol="0">
            <a:spAutoFit/>
          </a:bodyPr>
          <a:lstStyle/>
          <a:p>
            <a:pPr algn="r"/>
            <a:r>
              <a:rPr lang="en-US" sz="1600" dirty="0" smtClean="0">
                <a:latin typeface="Arial"/>
                <a:cs typeface="Arial"/>
              </a:rPr>
              <a:t>600</a:t>
            </a:r>
            <a:endParaRPr lang="en-US" sz="1800" dirty="0">
              <a:latin typeface="Arial"/>
              <a:cs typeface="Arial"/>
            </a:endParaRPr>
          </a:p>
        </p:txBody>
      </p:sp>
      <p:sp>
        <p:nvSpPr>
          <p:cNvPr id="722" name="TextBox 721"/>
          <p:cNvSpPr txBox="1"/>
          <p:nvPr/>
        </p:nvSpPr>
        <p:spPr>
          <a:xfrm>
            <a:off x="21093813" y="5606418"/>
            <a:ext cx="444693" cy="246221"/>
          </a:xfrm>
          <a:prstGeom prst="rect">
            <a:avLst/>
          </a:prstGeom>
          <a:noFill/>
        </p:spPr>
        <p:txBody>
          <a:bodyPr wrap="square" lIns="0" tIns="0" rIns="0" bIns="0" rtlCol="0">
            <a:spAutoFit/>
          </a:bodyPr>
          <a:lstStyle/>
          <a:p>
            <a:pPr algn="r"/>
            <a:r>
              <a:rPr lang="en-US" sz="1600" dirty="0">
                <a:latin typeface="Arial"/>
                <a:cs typeface="Arial"/>
              </a:rPr>
              <a:t>8</a:t>
            </a:r>
            <a:r>
              <a:rPr lang="en-US" sz="1600" dirty="0" smtClean="0">
                <a:latin typeface="Arial"/>
                <a:cs typeface="Arial"/>
              </a:rPr>
              <a:t>00</a:t>
            </a:r>
            <a:endParaRPr lang="en-US" sz="1800" dirty="0">
              <a:latin typeface="Arial"/>
              <a:cs typeface="Arial"/>
            </a:endParaRPr>
          </a:p>
        </p:txBody>
      </p:sp>
      <p:sp>
        <p:nvSpPr>
          <p:cNvPr id="723" name="TextBox 722"/>
          <p:cNvSpPr txBox="1"/>
          <p:nvPr/>
        </p:nvSpPr>
        <p:spPr>
          <a:xfrm>
            <a:off x="21018873" y="5186942"/>
            <a:ext cx="514477" cy="246221"/>
          </a:xfrm>
          <a:prstGeom prst="rect">
            <a:avLst/>
          </a:prstGeom>
          <a:noFill/>
        </p:spPr>
        <p:txBody>
          <a:bodyPr wrap="square" lIns="0" tIns="0" rIns="0" bIns="0" rtlCol="0">
            <a:spAutoFit/>
          </a:bodyPr>
          <a:lstStyle/>
          <a:p>
            <a:pPr algn="r"/>
            <a:r>
              <a:rPr lang="en-US" sz="1600" dirty="0" smtClean="0">
                <a:latin typeface="Arial"/>
                <a:cs typeface="Arial"/>
              </a:rPr>
              <a:t>1000</a:t>
            </a:r>
            <a:endParaRPr lang="en-US" sz="1800" dirty="0">
              <a:latin typeface="Arial"/>
              <a:cs typeface="Arial"/>
            </a:endParaRPr>
          </a:p>
        </p:txBody>
      </p:sp>
      <p:sp>
        <p:nvSpPr>
          <p:cNvPr id="724" name="TextBox 723"/>
          <p:cNvSpPr txBox="1"/>
          <p:nvPr/>
        </p:nvSpPr>
        <p:spPr>
          <a:xfrm>
            <a:off x="21018873" y="4748974"/>
            <a:ext cx="514477" cy="246221"/>
          </a:xfrm>
          <a:prstGeom prst="rect">
            <a:avLst/>
          </a:prstGeom>
          <a:noFill/>
        </p:spPr>
        <p:txBody>
          <a:bodyPr wrap="square" lIns="0" tIns="0" rIns="0" bIns="0" rtlCol="0">
            <a:spAutoFit/>
          </a:bodyPr>
          <a:lstStyle/>
          <a:p>
            <a:pPr algn="r"/>
            <a:r>
              <a:rPr lang="en-US" sz="1600" dirty="0" smtClean="0">
                <a:latin typeface="Arial"/>
                <a:cs typeface="Arial"/>
              </a:rPr>
              <a:t>1200</a:t>
            </a:r>
            <a:endParaRPr lang="en-US" sz="1800" dirty="0">
              <a:latin typeface="Arial"/>
              <a:cs typeface="Arial"/>
            </a:endParaRPr>
          </a:p>
        </p:txBody>
      </p:sp>
      <p:sp>
        <p:nvSpPr>
          <p:cNvPr id="725" name="TextBox 724"/>
          <p:cNvSpPr txBox="1"/>
          <p:nvPr/>
        </p:nvSpPr>
        <p:spPr>
          <a:xfrm>
            <a:off x="21018873" y="4317177"/>
            <a:ext cx="514477" cy="246221"/>
          </a:xfrm>
          <a:prstGeom prst="rect">
            <a:avLst/>
          </a:prstGeom>
          <a:noFill/>
        </p:spPr>
        <p:txBody>
          <a:bodyPr wrap="square" lIns="0" tIns="0" rIns="0" bIns="0" rtlCol="0">
            <a:spAutoFit/>
          </a:bodyPr>
          <a:lstStyle/>
          <a:p>
            <a:pPr algn="r"/>
            <a:r>
              <a:rPr lang="en-US" sz="1600" dirty="0" smtClean="0">
                <a:latin typeface="Arial"/>
                <a:cs typeface="Arial"/>
              </a:rPr>
              <a:t>1400</a:t>
            </a:r>
            <a:endParaRPr lang="en-US" sz="1800" dirty="0">
              <a:latin typeface="Arial"/>
              <a:cs typeface="Arial"/>
            </a:endParaRPr>
          </a:p>
        </p:txBody>
      </p:sp>
      <p:grpSp>
        <p:nvGrpSpPr>
          <p:cNvPr id="726" name="Group 725"/>
          <p:cNvGrpSpPr/>
          <p:nvPr/>
        </p:nvGrpSpPr>
        <p:grpSpPr>
          <a:xfrm>
            <a:off x="21485383" y="7562497"/>
            <a:ext cx="6029549" cy="633446"/>
            <a:chOff x="14690436" y="7654831"/>
            <a:chExt cx="6029549" cy="633446"/>
          </a:xfrm>
        </p:grpSpPr>
        <p:sp>
          <p:nvSpPr>
            <p:cNvPr id="727" name="TextBox 726"/>
            <p:cNvSpPr txBox="1"/>
            <p:nvPr/>
          </p:nvSpPr>
          <p:spPr>
            <a:xfrm>
              <a:off x="14690436"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0</a:t>
              </a:r>
              <a:endParaRPr lang="en-US" sz="1600" dirty="0">
                <a:latin typeface="Arial"/>
                <a:cs typeface="Arial"/>
              </a:endParaRPr>
            </a:p>
          </p:txBody>
        </p:sp>
        <p:sp>
          <p:nvSpPr>
            <p:cNvPr id="728" name="TextBox 727"/>
            <p:cNvSpPr txBox="1"/>
            <p:nvPr/>
          </p:nvSpPr>
          <p:spPr>
            <a:xfrm>
              <a:off x="15088622"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12</a:t>
              </a:r>
              <a:endParaRPr lang="en-US" sz="1800" dirty="0">
                <a:latin typeface="Arial"/>
                <a:cs typeface="Arial"/>
              </a:endParaRPr>
            </a:p>
          </p:txBody>
        </p:sp>
        <p:sp>
          <p:nvSpPr>
            <p:cNvPr id="729" name="TextBox 728"/>
            <p:cNvSpPr txBox="1"/>
            <p:nvPr/>
          </p:nvSpPr>
          <p:spPr>
            <a:xfrm>
              <a:off x="15488653"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24</a:t>
              </a:r>
              <a:endParaRPr lang="en-US" sz="1800" dirty="0">
                <a:latin typeface="Arial"/>
                <a:cs typeface="Arial"/>
              </a:endParaRPr>
            </a:p>
          </p:txBody>
        </p:sp>
        <p:sp>
          <p:nvSpPr>
            <p:cNvPr id="730" name="TextBox 729"/>
            <p:cNvSpPr txBox="1"/>
            <p:nvPr/>
          </p:nvSpPr>
          <p:spPr>
            <a:xfrm>
              <a:off x="15885677"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36</a:t>
              </a:r>
              <a:endParaRPr lang="en-US" sz="1800" dirty="0">
                <a:latin typeface="Arial"/>
                <a:cs typeface="Arial"/>
              </a:endParaRPr>
            </a:p>
          </p:txBody>
        </p:sp>
        <p:sp>
          <p:nvSpPr>
            <p:cNvPr id="731" name="TextBox 730"/>
            <p:cNvSpPr txBox="1"/>
            <p:nvPr/>
          </p:nvSpPr>
          <p:spPr>
            <a:xfrm>
              <a:off x="16286414"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48</a:t>
              </a:r>
              <a:endParaRPr lang="en-US" sz="1800" dirty="0">
                <a:latin typeface="Arial"/>
                <a:cs typeface="Arial"/>
              </a:endParaRPr>
            </a:p>
          </p:txBody>
        </p:sp>
        <p:sp>
          <p:nvSpPr>
            <p:cNvPr id="732" name="TextBox 731"/>
            <p:cNvSpPr txBox="1"/>
            <p:nvPr/>
          </p:nvSpPr>
          <p:spPr>
            <a:xfrm>
              <a:off x="16683438"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60</a:t>
              </a:r>
              <a:endParaRPr lang="en-US" sz="1800" dirty="0">
                <a:latin typeface="Arial"/>
                <a:cs typeface="Arial"/>
              </a:endParaRPr>
            </a:p>
          </p:txBody>
        </p:sp>
        <p:sp>
          <p:nvSpPr>
            <p:cNvPr id="733" name="TextBox 732"/>
            <p:cNvSpPr txBox="1"/>
            <p:nvPr/>
          </p:nvSpPr>
          <p:spPr>
            <a:xfrm>
              <a:off x="17085241"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72</a:t>
              </a:r>
              <a:endParaRPr lang="en-US" sz="1800" dirty="0">
                <a:latin typeface="Arial"/>
                <a:cs typeface="Arial"/>
              </a:endParaRPr>
            </a:p>
          </p:txBody>
        </p:sp>
        <p:sp>
          <p:nvSpPr>
            <p:cNvPr id="734" name="TextBox 733"/>
            <p:cNvSpPr txBox="1"/>
            <p:nvPr/>
          </p:nvSpPr>
          <p:spPr>
            <a:xfrm>
              <a:off x="17482265"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84</a:t>
              </a:r>
              <a:endParaRPr lang="en-US" sz="1800" dirty="0">
                <a:latin typeface="Arial"/>
                <a:cs typeface="Arial"/>
              </a:endParaRPr>
            </a:p>
          </p:txBody>
        </p:sp>
        <p:sp>
          <p:nvSpPr>
            <p:cNvPr id="735" name="TextBox 734"/>
            <p:cNvSpPr txBox="1"/>
            <p:nvPr/>
          </p:nvSpPr>
          <p:spPr>
            <a:xfrm>
              <a:off x="17880446" y="7659062"/>
              <a:ext cx="444693" cy="246221"/>
            </a:xfrm>
            <a:prstGeom prst="rect">
              <a:avLst/>
            </a:prstGeom>
            <a:noFill/>
          </p:spPr>
          <p:txBody>
            <a:bodyPr wrap="square" lIns="0" tIns="0" rIns="0" bIns="0" rtlCol="0">
              <a:spAutoFit/>
            </a:bodyPr>
            <a:lstStyle/>
            <a:p>
              <a:pPr algn="ctr"/>
              <a:r>
                <a:rPr lang="en-US" sz="1600" dirty="0" smtClean="0">
                  <a:latin typeface="Arial"/>
                  <a:cs typeface="Arial"/>
                </a:rPr>
                <a:t>96</a:t>
              </a:r>
              <a:endParaRPr lang="en-US" sz="1800" dirty="0">
                <a:latin typeface="Arial"/>
                <a:cs typeface="Arial"/>
              </a:endParaRPr>
            </a:p>
          </p:txBody>
        </p:sp>
        <p:sp>
          <p:nvSpPr>
            <p:cNvPr id="736" name="TextBox 735"/>
            <p:cNvSpPr txBox="1"/>
            <p:nvPr/>
          </p:nvSpPr>
          <p:spPr>
            <a:xfrm>
              <a:off x="18277117"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108</a:t>
              </a:r>
              <a:endParaRPr lang="en-US" sz="1800" dirty="0">
                <a:latin typeface="Arial"/>
                <a:cs typeface="Arial"/>
              </a:endParaRPr>
            </a:p>
          </p:txBody>
        </p:sp>
        <p:sp>
          <p:nvSpPr>
            <p:cNvPr id="737" name="TextBox 736"/>
            <p:cNvSpPr txBox="1"/>
            <p:nvPr/>
          </p:nvSpPr>
          <p:spPr>
            <a:xfrm>
              <a:off x="18681688"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120</a:t>
              </a:r>
              <a:endParaRPr lang="en-US" sz="1800" dirty="0">
                <a:latin typeface="Arial"/>
                <a:cs typeface="Arial"/>
              </a:endParaRPr>
            </a:p>
          </p:txBody>
        </p:sp>
        <p:sp>
          <p:nvSpPr>
            <p:cNvPr id="738" name="TextBox 737"/>
            <p:cNvSpPr txBox="1"/>
            <p:nvPr/>
          </p:nvSpPr>
          <p:spPr>
            <a:xfrm>
              <a:off x="19076625" y="7659062"/>
              <a:ext cx="444693" cy="246221"/>
            </a:xfrm>
            <a:prstGeom prst="rect">
              <a:avLst/>
            </a:prstGeom>
            <a:noFill/>
          </p:spPr>
          <p:txBody>
            <a:bodyPr wrap="square" lIns="0" tIns="0" rIns="0" bIns="0" rtlCol="0">
              <a:spAutoFit/>
            </a:bodyPr>
            <a:lstStyle/>
            <a:p>
              <a:pPr algn="ctr"/>
              <a:r>
                <a:rPr lang="en-US" sz="1600" dirty="0" smtClean="0">
                  <a:latin typeface="Arial"/>
                  <a:cs typeface="Arial"/>
                </a:rPr>
                <a:t>132</a:t>
              </a:r>
              <a:endParaRPr lang="en-US" sz="1800" dirty="0">
                <a:latin typeface="Arial"/>
                <a:cs typeface="Arial"/>
              </a:endParaRPr>
            </a:p>
          </p:txBody>
        </p:sp>
        <p:sp>
          <p:nvSpPr>
            <p:cNvPr id="739" name="TextBox 738"/>
            <p:cNvSpPr txBox="1"/>
            <p:nvPr/>
          </p:nvSpPr>
          <p:spPr>
            <a:xfrm>
              <a:off x="19477009" y="7659062"/>
              <a:ext cx="444693" cy="246221"/>
            </a:xfrm>
            <a:prstGeom prst="rect">
              <a:avLst/>
            </a:prstGeom>
            <a:noFill/>
          </p:spPr>
          <p:txBody>
            <a:bodyPr wrap="square" lIns="0" tIns="0" rIns="0" bIns="0" rtlCol="0">
              <a:spAutoFit/>
            </a:bodyPr>
            <a:lstStyle/>
            <a:p>
              <a:pPr algn="ctr"/>
              <a:r>
                <a:rPr lang="en-US" sz="1600" dirty="0" smtClean="0">
                  <a:latin typeface="Arial"/>
                  <a:cs typeface="Arial"/>
                </a:rPr>
                <a:t>144</a:t>
              </a:r>
              <a:endParaRPr lang="en-US" sz="1800" dirty="0">
                <a:latin typeface="Arial"/>
                <a:cs typeface="Arial"/>
              </a:endParaRPr>
            </a:p>
          </p:txBody>
        </p:sp>
        <p:sp>
          <p:nvSpPr>
            <p:cNvPr id="740" name="TextBox 739"/>
            <p:cNvSpPr txBox="1"/>
            <p:nvPr/>
          </p:nvSpPr>
          <p:spPr>
            <a:xfrm>
              <a:off x="19874386"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156</a:t>
              </a:r>
              <a:endParaRPr lang="en-US" sz="1800" dirty="0">
                <a:latin typeface="Arial"/>
                <a:cs typeface="Arial"/>
              </a:endParaRPr>
            </a:p>
          </p:txBody>
        </p:sp>
        <p:sp>
          <p:nvSpPr>
            <p:cNvPr id="741" name="TextBox 740"/>
            <p:cNvSpPr txBox="1"/>
            <p:nvPr/>
          </p:nvSpPr>
          <p:spPr>
            <a:xfrm>
              <a:off x="20275292"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168</a:t>
              </a:r>
              <a:endParaRPr lang="en-US" sz="1800" dirty="0">
                <a:latin typeface="Arial"/>
                <a:cs typeface="Arial"/>
              </a:endParaRPr>
            </a:p>
          </p:txBody>
        </p:sp>
        <p:sp>
          <p:nvSpPr>
            <p:cNvPr id="742" name="TextBox 741"/>
            <p:cNvSpPr txBox="1"/>
            <p:nvPr/>
          </p:nvSpPr>
          <p:spPr>
            <a:xfrm>
              <a:off x="14909070" y="7918945"/>
              <a:ext cx="5608984" cy="369332"/>
            </a:xfrm>
            <a:prstGeom prst="rect">
              <a:avLst/>
            </a:prstGeom>
            <a:noFill/>
          </p:spPr>
          <p:txBody>
            <a:bodyPr wrap="square" rtlCol="0">
              <a:spAutoFit/>
            </a:bodyPr>
            <a:lstStyle/>
            <a:p>
              <a:pPr algn="ctr"/>
              <a:r>
                <a:rPr lang="en-US" sz="1800" b="1" dirty="0" smtClean="0">
                  <a:latin typeface="Arial"/>
                  <a:cs typeface="Arial"/>
                </a:rPr>
                <a:t>Forecast lead time (h)</a:t>
              </a:r>
              <a:endParaRPr lang="en-US" sz="1800" b="1" dirty="0">
                <a:latin typeface="Arial"/>
                <a:cs typeface="Arial"/>
              </a:endParaRPr>
            </a:p>
          </p:txBody>
        </p:sp>
      </p:grpSp>
      <p:sp>
        <p:nvSpPr>
          <p:cNvPr id="744" name="TextBox 743"/>
          <p:cNvSpPr txBox="1"/>
          <p:nvPr/>
        </p:nvSpPr>
        <p:spPr>
          <a:xfrm>
            <a:off x="14666012" y="7316695"/>
            <a:ext cx="347919" cy="246221"/>
          </a:xfrm>
          <a:prstGeom prst="rect">
            <a:avLst/>
          </a:prstGeom>
          <a:noFill/>
        </p:spPr>
        <p:txBody>
          <a:bodyPr wrap="square" lIns="0" tIns="0" rIns="0" bIns="0" rtlCol="0">
            <a:spAutoFit/>
          </a:bodyPr>
          <a:lstStyle/>
          <a:p>
            <a:pPr algn="r"/>
            <a:r>
              <a:rPr lang="en-US" sz="1600" dirty="0" smtClean="0">
                <a:latin typeface="Arial"/>
                <a:cs typeface="Arial"/>
              </a:rPr>
              <a:t>0</a:t>
            </a:r>
            <a:endParaRPr lang="en-US" sz="1800" dirty="0">
              <a:latin typeface="Arial"/>
              <a:cs typeface="Arial"/>
            </a:endParaRPr>
          </a:p>
        </p:txBody>
      </p:sp>
      <p:sp>
        <p:nvSpPr>
          <p:cNvPr id="745" name="TextBox 744"/>
          <p:cNvSpPr txBox="1"/>
          <p:nvPr/>
        </p:nvSpPr>
        <p:spPr>
          <a:xfrm>
            <a:off x="14663576" y="6884021"/>
            <a:ext cx="347919" cy="246221"/>
          </a:xfrm>
          <a:prstGeom prst="rect">
            <a:avLst/>
          </a:prstGeom>
          <a:noFill/>
        </p:spPr>
        <p:txBody>
          <a:bodyPr wrap="square" lIns="0" tIns="0" rIns="0" bIns="0" rtlCol="0">
            <a:spAutoFit/>
          </a:bodyPr>
          <a:lstStyle/>
          <a:p>
            <a:pPr algn="r"/>
            <a:r>
              <a:rPr lang="en-US" sz="1600" dirty="0">
                <a:latin typeface="Arial"/>
                <a:cs typeface="Arial"/>
              </a:rPr>
              <a:t>4</a:t>
            </a:r>
            <a:endParaRPr lang="en-US" sz="1800" dirty="0">
              <a:latin typeface="Arial"/>
              <a:cs typeface="Arial"/>
            </a:endParaRPr>
          </a:p>
        </p:txBody>
      </p:sp>
      <p:sp>
        <p:nvSpPr>
          <p:cNvPr id="746" name="TextBox 745"/>
          <p:cNvSpPr txBox="1"/>
          <p:nvPr/>
        </p:nvSpPr>
        <p:spPr>
          <a:xfrm>
            <a:off x="14666012" y="6459620"/>
            <a:ext cx="347919" cy="246221"/>
          </a:xfrm>
          <a:prstGeom prst="rect">
            <a:avLst/>
          </a:prstGeom>
          <a:noFill/>
        </p:spPr>
        <p:txBody>
          <a:bodyPr wrap="square" lIns="0" tIns="0" rIns="0" bIns="0" rtlCol="0">
            <a:spAutoFit/>
          </a:bodyPr>
          <a:lstStyle/>
          <a:p>
            <a:pPr algn="r"/>
            <a:r>
              <a:rPr lang="en-US" sz="1600" dirty="0" smtClean="0">
                <a:latin typeface="Arial"/>
                <a:cs typeface="Arial"/>
              </a:rPr>
              <a:t>8</a:t>
            </a:r>
            <a:endParaRPr lang="en-US" sz="1800" dirty="0">
              <a:latin typeface="Arial"/>
              <a:cs typeface="Arial"/>
            </a:endParaRPr>
          </a:p>
        </p:txBody>
      </p:sp>
      <p:sp>
        <p:nvSpPr>
          <p:cNvPr id="747" name="TextBox 746"/>
          <p:cNvSpPr txBox="1"/>
          <p:nvPr/>
        </p:nvSpPr>
        <p:spPr>
          <a:xfrm>
            <a:off x="14663576" y="6030037"/>
            <a:ext cx="347919" cy="246221"/>
          </a:xfrm>
          <a:prstGeom prst="rect">
            <a:avLst/>
          </a:prstGeom>
          <a:noFill/>
        </p:spPr>
        <p:txBody>
          <a:bodyPr wrap="square" lIns="0" tIns="0" rIns="0" bIns="0" rtlCol="0">
            <a:spAutoFit/>
          </a:bodyPr>
          <a:lstStyle/>
          <a:p>
            <a:pPr algn="r"/>
            <a:r>
              <a:rPr lang="en-US" sz="1600" dirty="0" smtClean="0">
                <a:latin typeface="Arial"/>
                <a:cs typeface="Arial"/>
              </a:rPr>
              <a:t>12</a:t>
            </a:r>
            <a:endParaRPr lang="en-US" sz="1800" dirty="0">
              <a:latin typeface="Arial"/>
              <a:cs typeface="Arial"/>
            </a:endParaRPr>
          </a:p>
        </p:txBody>
      </p:sp>
      <p:sp>
        <p:nvSpPr>
          <p:cNvPr id="748" name="TextBox 747"/>
          <p:cNvSpPr txBox="1"/>
          <p:nvPr/>
        </p:nvSpPr>
        <p:spPr>
          <a:xfrm>
            <a:off x="14666012" y="5595493"/>
            <a:ext cx="347919" cy="246221"/>
          </a:xfrm>
          <a:prstGeom prst="rect">
            <a:avLst/>
          </a:prstGeom>
          <a:noFill/>
        </p:spPr>
        <p:txBody>
          <a:bodyPr wrap="square" lIns="0" tIns="0" rIns="0" bIns="0" rtlCol="0">
            <a:spAutoFit/>
          </a:bodyPr>
          <a:lstStyle/>
          <a:p>
            <a:pPr algn="r"/>
            <a:r>
              <a:rPr lang="en-US" sz="1600" dirty="0" smtClean="0">
                <a:latin typeface="Arial"/>
                <a:cs typeface="Arial"/>
              </a:rPr>
              <a:t>16</a:t>
            </a:r>
            <a:endParaRPr lang="en-US" sz="1800" dirty="0">
              <a:latin typeface="Arial"/>
              <a:cs typeface="Arial"/>
            </a:endParaRPr>
          </a:p>
        </p:txBody>
      </p:sp>
      <p:sp>
        <p:nvSpPr>
          <p:cNvPr id="749" name="TextBox 748"/>
          <p:cNvSpPr txBox="1"/>
          <p:nvPr/>
        </p:nvSpPr>
        <p:spPr>
          <a:xfrm>
            <a:off x="14666012" y="5172950"/>
            <a:ext cx="347919" cy="246221"/>
          </a:xfrm>
          <a:prstGeom prst="rect">
            <a:avLst/>
          </a:prstGeom>
          <a:noFill/>
        </p:spPr>
        <p:txBody>
          <a:bodyPr wrap="square" lIns="0" tIns="0" rIns="0" bIns="0" rtlCol="0">
            <a:spAutoFit/>
          </a:bodyPr>
          <a:lstStyle/>
          <a:p>
            <a:pPr algn="r"/>
            <a:r>
              <a:rPr lang="en-US" sz="1600" dirty="0" smtClean="0">
                <a:latin typeface="Arial"/>
                <a:cs typeface="Arial"/>
              </a:rPr>
              <a:t>20</a:t>
            </a:r>
            <a:endParaRPr lang="en-US" sz="1800" dirty="0">
              <a:latin typeface="Arial"/>
              <a:cs typeface="Arial"/>
            </a:endParaRPr>
          </a:p>
        </p:txBody>
      </p:sp>
      <p:sp>
        <p:nvSpPr>
          <p:cNvPr id="750" name="TextBox 749"/>
          <p:cNvSpPr txBox="1"/>
          <p:nvPr/>
        </p:nvSpPr>
        <p:spPr>
          <a:xfrm>
            <a:off x="14663576" y="4735774"/>
            <a:ext cx="347919" cy="246221"/>
          </a:xfrm>
          <a:prstGeom prst="rect">
            <a:avLst/>
          </a:prstGeom>
          <a:noFill/>
        </p:spPr>
        <p:txBody>
          <a:bodyPr wrap="square" lIns="0" tIns="0" rIns="0" bIns="0" rtlCol="0">
            <a:spAutoFit/>
          </a:bodyPr>
          <a:lstStyle/>
          <a:p>
            <a:pPr algn="r"/>
            <a:r>
              <a:rPr lang="en-US" sz="1600" dirty="0" smtClean="0">
                <a:latin typeface="Arial"/>
                <a:cs typeface="Arial"/>
              </a:rPr>
              <a:t>24</a:t>
            </a:r>
            <a:endParaRPr lang="en-US" sz="1800" dirty="0">
              <a:latin typeface="Arial"/>
              <a:cs typeface="Arial"/>
            </a:endParaRPr>
          </a:p>
        </p:txBody>
      </p:sp>
      <p:sp>
        <p:nvSpPr>
          <p:cNvPr id="751" name="TextBox 750"/>
          <p:cNvSpPr txBox="1"/>
          <p:nvPr/>
        </p:nvSpPr>
        <p:spPr>
          <a:xfrm>
            <a:off x="14666012" y="4309036"/>
            <a:ext cx="347919" cy="246221"/>
          </a:xfrm>
          <a:prstGeom prst="rect">
            <a:avLst/>
          </a:prstGeom>
          <a:noFill/>
        </p:spPr>
        <p:txBody>
          <a:bodyPr wrap="square" lIns="0" tIns="0" rIns="0" bIns="0" rtlCol="0">
            <a:spAutoFit/>
          </a:bodyPr>
          <a:lstStyle/>
          <a:p>
            <a:pPr algn="r"/>
            <a:r>
              <a:rPr lang="en-US" sz="1600" dirty="0" smtClean="0">
                <a:latin typeface="Arial"/>
                <a:cs typeface="Arial"/>
              </a:rPr>
              <a:t>28</a:t>
            </a:r>
            <a:endParaRPr lang="en-US" sz="1800" dirty="0">
              <a:latin typeface="Arial"/>
              <a:cs typeface="Arial"/>
            </a:endParaRPr>
          </a:p>
        </p:txBody>
      </p:sp>
      <p:sp>
        <p:nvSpPr>
          <p:cNvPr id="74" name="TextBox 73"/>
          <p:cNvSpPr txBox="1"/>
          <p:nvPr/>
        </p:nvSpPr>
        <p:spPr>
          <a:xfrm>
            <a:off x="15177344" y="4434649"/>
            <a:ext cx="2084898" cy="369332"/>
          </a:xfrm>
          <a:prstGeom prst="rect">
            <a:avLst/>
          </a:prstGeom>
          <a:noFill/>
          <a:ln>
            <a:noFill/>
          </a:ln>
        </p:spPr>
        <p:txBody>
          <a:bodyPr wrap="square" rtlCol="0">
            <a:spAutoFit/>
          </a:bodyPr>
          <a:lstStyle/>
          <a:p>
            <a:r>
              <a:rPr lang="en-US" sz="1800" dirty="0" smtClean="0">
                <a:latin typeface="Arial"/>
                <a:cs typeface="Arial"/>
              </a:rPr>
              <a:t>(a) Intensity (hPa)</a:t>
            </a:r>
            <a:endParaRPr lang="en-US" sz="1800" dirty="0">
              <a:latin typeface="Arial"/>
              <a:cs typeface="Arial"/>
            </a:endParaRPr>
          </a:p>
        </p:txBody>
      </p:sp>
      <p:sp>
        <p:nvSpPr>
          <p:cNvPr id="752" name="TextBox 751"/>
          <p:cNvSpPr txBox="1"/>
          <p:nvPr/>
        </p:nvSpPr>
        <p:spPr>
          <a:xfrm>
            <a:off x="21711695" y="4434649"/>
            <a:ext cx="1984234" cy="369332"/>
          </a:xfrm>
          <a:prstGeom prst="rect">
            <a:avLst/>
          </a:prstGeom>
          <a:noFill/>
          <a:ln>
            <a:noFill/>
          </a:ln>
        </p:spPr>
        <p:txBody>
          <a:bodyPr wrap="square" rtlCol="0">
            <a:spAutoFit/>
          </a:bodyPr>
          <a:lstStyle/>
          <a:p>
            <a:r>
              <a:rPr lang="en-US" sz="1800" dirty="0" smtClean="0">
                <a:latin typeface="Arial"/>
                <a:cs typeface="Arial"/>
              </a:rPr>
              <a:t>(b) Position (km)</a:t>
            </a:r>
            <a:endParaRPr lang="en-US" sz="1800" dirty="0">
              <a:latin typeface="Arial"/>
              <a:cs typeface="Arial"/>
            </a:endParaRPr>
          </a:p>
        </p:txBody>
      </p:sp>
      <p:cxnSp>
        <p:nvCxnSpPr>
          <p:cNvPr id="76" name="Straight Connector 75"/>
          <p:cNvCxnSpPr/>
          <p:nvPr/>
        </p:nvCxnSpPr>
        <p:spPr>
          <a:xfrm>
            <a:off x="15324161" y="4952117"/>
            <a:ext cx="396486" cy="0"/>
          </a:xfrm>
          <a:prstGeom prst="line">
            <a:avLst/>
          </a:prstGeom>
          <a:ln w="3175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15750527" y="4767451"/>
            <a:ext cx="651361" cy="369332"/>
          </a:xfrm>
          <a:prstGeom prst="rect">
            <a:avLst/>
          </a:prstGeom>
          <a:noFill/>
        </p:spPr>
        <p:txBody>
          <a:bodyPr wrap="square" rtlCol="0">
            <a:spAutoFit/>
          </a:bodyPr>
          <a:lstStyle/>
          <a:p>
            <a:r>
              <a:rPr lang="en-US" sz="1800" dirty="0" smtClean="0">
                <a:latin typeface="Arial"/>
                <a:cs typeface="Arial"/>
              </a:rPr>
              <a:t>AC1</a:t>
            </a:r>
            <a:endParaRPr lang="en-US" sz="1800" dirty="0">
              <a:latin typeface="Arial"/>
              <a:cs typeface="Arial"/>
            </a:endParaRPr>
          </a:p>
        </p:txBody>
      </p:sp>
      <p:cxnSp>
        <p:nvCxnSpPr>
          <p:cNvPr id="753" name="Straight Connector 752"/>
          <p:cNvCxnSpPr/>
          <p:nvPr/>
        </p:nvCxnSpPr>
        <p:spPr>
          <a:xfrm>
            <a:off x="15324161" y="5252072"/>
            <a:ext cx="396486" cy="0"/>
          </a:xfrm>
          <a:prstGeom prst="line">
            <a:avLst/>
          </a:prstGeom>
          <a:ln w="3175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54" name="TextBox 753"/>
          <p:cNvSpPr txBox="1"/>
          <p:nvPr/>
        </p:nvSpPr>
        <p:spPr>
          <a:xfrm>
            <a:off x="15750527" y="5067406"/>
            <a:ext cx="651361" cy="369332"/>
          </a:xfrm>
          <a:prstGeom prst="rect">
            <a:avLst/>
          </a:prstGeom>
          <a:noFill/>
        </p:spPr>
        <p:txBody>
          <a:bodyPr wrap="square" rtlCol="0">
            <a:spAutoFit/>
          </a:bodyPr>
          <a:lstStyle/>
          <a:p>
            <a:r>
              <a:rPr lang="en-US" sz="1800" dirty="0" smtClean="0">
                <a:latin typeface="Arial"/>
                <a:cs typeface="Arial"/>
              </a:rPr>
              <a:t>AC2</a:t>
            </a:r>
            <a:endParaRPr lang="en-US" sz="1800" dirty="0">
              <a:latin typeface="Arial"/>
              <a:cs typeface="Arial"/>
            </a:endParaRPr>
          </a:p>
        </p:txBody>
      </p:sp>
      <p:cxnSp>
        <p:nvCxnSpPr>
          <p:cNvPr id="755" name="Straight Connector 754"/>
          <p:cNvCxnSpPr/>
          <p:nvPr/>
        </p:nvCxnSpPr>
        <p:spPr>
          <a:xfrm>
            <a:off x="21876639" y="4952117"/>
            <a:ext cx="396486" cy="0"/>
          </a:xfrm>
          <a:prstGeom prst="line">
            <a:avLst/>
          </a:prstGeom>
          <a:ln w="3175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756" name="TextBox 755"/>
          <p:cNvSpPr txBox="1"/>
          <p:nvPr/>
        </p:nvSpPr>
        <p:spPr>
          <a:xfrm>
            <a:off x="22303005" y="4767451"/>
            <a:ext cx="651361" cy="369332"/>
          </a:xfrm>
          <a:prstGeom prst="rect">
            <a:avLst/>
          </a:prstGeom>
          <a:noFill/>
        </p:spPr>
        <p:txBody>
          <a:bodyPr wrap="square" rtlCol="0">
            <a:spAutoFit/>
          </a:bodyPr>
          <a:lstStyle/>
          <a:p>
            <a:r>
              <a:rPr lang="en-US" sz="1800" dirty="0" smtClean="0">
                <a:latin typeface="Arial"/>
                <a:cs typeface="Arial"/>
              </a:rPr>
              <a:t>AC1</a:t>
            </a:r>
            <a:endParaRPr lang="en-US" sz="1800" dirty="0">
              <a:latin typeface="Arial"/>
              <a:cs typeface="Arial"/>
            </a:endParaRPr>
          </a:p>
        </p:txBody>
      </p:sp>
      <p:cxnSp>
        <p:nvCxnSpPr>
          <p:cNvPr id="757" name="Straight Connector 756"/>
          <p:cNvCxnSpPr/>
          <p:nvPr/>
        </p:nvCxnSpPr>
        <p:spPr>
          <a:xfrm>
            <a:off x="21876639" y="5252072"/>
            <a:ext cx="396486" cy="0"/>
          </a:xfrm>
          <a:prstGeom prst="line">
            <a:avLst/>
          </a:prstGeom>
          <a:ln w="3175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58" name="TextBox 757"/>
          <p:cNvSpPr txBox="1"/>
          <p:nvPr/>
        </p:nvSpPr>
        <p:spPr>
          <a:xfrm>
            <a:off x="22303005" y="5067406"/>
            <a:ext cx="651361" cy="369332"/>
          </a:xfrm>
          <a:prstGeom prst="rect">
            <a:avLst/>
          </a:prstGeom>
          <a:noFill/>
        </p:spPr>
        <p:txBody>
          <a:bodyPr wrap="square" rtlCol="0">
            <a:spAutoFit/>
          </a:bodyPr>
          <a:lstStyle/>
          <a:p>
            <a:r>
              <a:rPr lang="en-US" sz="1800" dirty="0" smtClean="0">
                <a:latin typeface="Arial"/>
                <a:cs typeface="Arial"/>
              </a:rPr>
              <a:t>AC2</a:t>
            </a:r>
            <a:endParaRPr lang="en-US" sz="1800" dirty="0">
              <a:latin typeface="Arial"/>
              <a:cs typeface="Arial"/>
            </a:endParaRPr>
          </a:p>
        </p:txBody>
      </p:sp>
      <p:sp>
        <p:nvSpPr>
          <p:cNvPr id="774" name="TextBox 773"/>
          <p:cNvSpPr txBox="1"/>
          <p:nvPr/>
        </p:nvSpPr>
        <p:spPr>
          <a:xfrm>
            <a:off x="15163281"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987</a:t>
            </a:r>
            <a:endParaRPr lang="en-US" sz="1400" dirty="0">
              <a:latin typeface="Arial"/>
              <a:cs typeface="Arial"/>
            </a:endParaRPr>
          </a:p>
        </p:txBody>
      </p:sp>
      <p:sp>
        <p:nvSpPr>
          <p:cNvPr id="775" name="TextBox 774"/>
          <p:cNvSpPr txBox="1"/>
          <p:nvPr/>
        </p:nvSpPr>
        <p:spPr>
          <a:xfrm>
            <a:off x="15552263"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990</a:t>
            </a:r>
            <a:endParaRPr lang="en-US" sz="1400" dirty="0">
              <a:latin typeface="Arial"/>
              <a:cs typeface="Arial"/>
            </a:endParaRPr>
          </a:p>
        </p:txBody>
      </p:sp>
      <p:sp>
        <p:nvSpPr>
          <p:cNvPr id="776" name="TextBox 775"/>
          <p:cNvSpPr txBox="1"/>
          <p:nvPr/>
        </p:nvSpPr>
        <p:spPr>
          <a:xfrm>
            <a:off x="15948450"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993</a:t>
            </a:r>
            <a:endParaRPr lang="en-US" sz="1400" dirty="0">
              <a:latin typeface="Arial"/>
              <a:cs typeface="Arial"/>
            </a:endParaRPr>
          </a:p>
        </p:txBody>
      </p:sp>
      <p:sp>
        <p:nvSpPr>
          <p:cNvPr id="777" name="TextBox 776"/>
          <p:cNvSpPr txBox="1"/>
          <p:nvPr/>
        </p:nvSpPr>
        <p:spPr>
          <a:xfrm>
            <a:off x="16340637"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996</a:t>
            </a:r>
            <a:endParaRPr lang="en-US" sz="1400" dirty="0">
              <a:latin typeface="Arial"/>
              <a:cs typeface="Arial"/>
            </a:endParaRPr>
          </a:p>
        </p:txBody>
      </p:sp>
      <p:sp>
        <p:nvSpPr>
          <p:cNvPr id="778" name="TextBox 777"/>
          <p:cNvSpPr txBox="1"/>
          <p:nvPr/>
        </p:nvSpPr>
        <p:spPr>
          <a:xfrm>
            <a:off x="16736311"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999</a:t>
            </a:r>
            <a:endParaRPr lang="en-US" sz="1400" dirty="0">
              <a:latin typeface="Arial"/>
              <a:cs typeface="Arial"/>
            </a:endParaRPr>
          </a:p>
        </p:txBody>
      </p:sp>
      <p:sp>
        <p:nvSpPr>
          <p:cNvPr id="779" name="TextBox 778"/>
          <p:cNvSpPr txBox="1"/>
          <p:nvPr/>
        </p:nvSpPr>
        <p:spPr>
          <a:xfrm>
            <a:off x="17126833"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1002</a:t>
            </a:r>
            <a:endParaRPr lang="en-US" sz="1400" dirty="0">
              <a:latin typeface="Arial"/>
              <a:cs typeface="Arial"/>
            </a:endParaRPr>
          </a:p>
        </p:txBody>
      </p:sp>
      <p:sp>
        <p:nvSpPr>
          <p:cNvPr id="780" name="TextBox 779"/>
          <p:cNvSpPr txBox="1"/>
          <p:nvPr/>
        </p:nvSpPr>
        <p:spPr>
          <a:xfrm>
            <a:off x="17520696"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1005</a:t>
            </a:r>
            <a:endParaRPr lang="en-US" sz="1400" dirty="0">
              <a:latin typeface="Arial"/>
              <a:cs typeface="Arial"/>
            </a:endParaRPr>
          </a:p>
        </p:txBody>
      </p:sp>
      <p:sp>
        <p:nvSpPr>
          <p:cNvPr id="781" name="TextBox 780"/>
          <p:cNvSpPr txBox="1"/>
          <p:nvPr/>
        </p:nvSpPr>
        <p:spPr>
          <a:xfrm>
            <a:off x="14929265" y="19535843"/>
            <a:ext cx="337989" cy="184666"/>
          </a:xfrm>
          <a:prstGeom prst="rect">
            <a:avLst/>
          </a:prstGeom>
          <a:noFill/>
        </p:spPr>
        <p:txBody>
          <a:bodyPr wrap="square" lIns="0" tIns="0" rIns="0" bIns="0" rtlCol="0">
            <a:spAutoFit/>
          </a:bodyPr>
          <a:lstStyle/>
          <a:p>
            <a:pPr algn="r"/>
            <a:r>
              <a:rPr lang="en-US" sz="1200" dirty="0" smtClean="0">
                <a:latin typeface="Arial"/>
                <a:cs typeface="Arial"/>
              </a:rPr>
              <a:t>0</a:t>
            </a:r>
            <a:endParaRPr lang="en-US" sz="1400" dirty="0">
              <a:latin typeface="Arial"/>
              <a:cs typeface="Arial"/>
            </a:endParaRPr>
          </a:p>
        </p:txBody>
      </p:sp>
      <p:sp>
        <p:nvSpPr>
          <p:cNvPr id="782" name="TextBox 781"/>
          <p:cNvSpPr txBox="1"/>
          <p:nvPr/>
        </p:nvSpPr>
        <p:spPr>
          <a:xfrm>
            <a:off x="14931386" y="19052941"/>
            <a:ext cx="337989" cy="184666"/>
          </a:xfrm>
          <a:prstGeom prst="rect">
            <a:avLst/>
          </a:prstGeom>
          <a:noFill/>
        </p:spPr>
        <p:txBody>
          <a:bodyPr wrap="square" lIns="0" tIns="0" rIns="0" bIns="0" rtlCol="0">
            <a:spAutoFit/>
          </a:bodyPr>
          <a:lstStyle/>
          <a:p>
            <a:pPr algn="r"/>
            <a:r>
              <a:rPr lang="en-US" sz="1200" dirty="0" smtClean="0">
                <a:latin typeface="Arial"/>
                <a:cs typeface="Arial"/>
              </a:rPr>
              <a:t>4</a:t>
            </a:r>
            <a:endParaRPr lang="en-US" sz="1400" dirty="0">
              <a:latin typeface="Arial"/>
              <a:cs typeface="Arial"/>
            </a:endParaRPr>
          </a:p>
        </p:txBody>
      </p:sp>
      <p:sp>
        <p:nvSpPr>
          <p:cNvPr id="783" name="TextBox 782"/>
          <p:cNvSpPr txBox="1"/>
          <p:nvPr/>
        </p:nvSpPr>
        <p:spPr>
          <a:xfrm>
            <a:off x="14931386" y="18559935"/>
            <a:ext cx="337989" cy="215444"/>
          </a:xfrm>
          <a:prstGeom prst="rect">
            <a:avLst/>
          </a:prstGeom>
          <a:noFill/>
        </p:spPr>
        <p:txBody>
          <a:bodyPr wrap="square" lIns="0" tIns="0" rIns="0" bIns="0" rtlCol="0">
            <a:spAutoFit/>
          </a:bodyPr>
          <a:lstStyle/>
          <a:p>
            <a:pPr algn="r"/>
            <a:r>
              <a:rPr lang="en-US" sz="1400" dirty="0" smtClean="0">
                <a:latin typeface="Arial"/>
                <a:cs typeface="Arial"/>
              </a:rPr>
              <a:t>8</a:t>
            </a:r>
            <a:endParaRPr lang="en-US" sz="1400" dirty="0">
              <a:latin typeface="Arial"/>
              <a:cs typeface="Arial"/>
            </a:endParaRPr>
          </a:p>
        </p:txBody>
      </p:sp>
      <p:sp>
        <p:nvSpPr>
          <p:cNvPr id="784" name="TextBox 783"/>
          <p:cNvSpPr txBox="1"/>
          <p:nvPr/>
        </p:nvSpPr>
        <p:spPr>
          <a:xfrm>
            <a:off x="14931386" y="18066107"/>
            <a:ext cx="337989" cy="184666"/>
          </a:xfrm>
          <a:prstGeom prst="rect">
            <a:avLst/>
          </a:prstGeom>
          <a:noFill/>
        </p:spPr>
        <p:txBody>
          <a:bodyPr wrap="square" lIns="0" tIns="0" rIns="0" bIns="0" rtlCol="0">
            <a:spAutoFit/>
          </a:bodyPr>
          <a:lstStyle/>
          <a:p>
            <a:pPr algn="r"/>
            <a:r>
              <a:rPr lang="en-US" sz="1200" dirty="0" smtClean="0">
                <a:latin typeface="Arial"/>
                <a:cs typeface="Arial"/>
              </a:rPr>
              <a:t>12</a:t>
            </a:r>
            <a:endParaRPr lang="en-US" sz="1400" dirty="0">
              <a:latin typeface="Arial"/>
              <a:cs typeface="Arial"/>
            </a:endParaRPr>
          </a:p>
        </p:txBody>
      </p:sp>
      <p:sp>
        <p:nvSpPr>
          <p:cNvPr id="785" name="TextBox 784"/>
          <p:cNvSpPr txBox="1"/>
          <p:nvPr/>
        </p:nvSpPr>
        <p:spPr>
          <a:xfrm>
            <a:off x="14931386" y="17576655"/>
            <a:ext cx="337989" cy="184666"/>
          </a:xfrm>
          <a:prstGeom prst="rect">
            <a:avLst/>
          </a:prstGeom>
          <a:noFill/>
        </p:spPr>
        <p:txBody>
          <a:bodyPr wrap="square" lIns="0" tIns="0" rIns="0" bIns="0" rtlCol="0">
            <a:spAutoFit/>
          </a:bodyPr>
          <a:lstStyle/>
          <a:p>
            <a:pPr algn="r"/>
            <a:r>
              <a:rPr lang="en-US" sz="1200" dirty="0" smtClean="0">
                <a:latin typeface="Arial"/>
                <a:cs typeface="Arial"/>
              </a:rPr>
              <a:t>16</a:t>
            </a:r>
            <a:endParaRPr lang="en-US" sz="1400" dirty="0">
              <a:latin typeface="Arial"/>
              <a:cs typeface="Arial"/>
            </a:endParaRPr>
          </a:p>
        </p:txBody>
      </p:sp>
      <p:sp>
        <p:nvSpPr>
          <p:cNvPr id="786" name="TextBox 785"/>
          <p:cNvSpPr txBox="1"/>
          <p:nvPr/>
        </p:nvSpPr>
        <p:spPr>
          <a:xfrm>
            <a:off x="14931386" y="17083592"/>
            <a:ext cx="337989" cy="184666"/>
          </a:xfrm>
          <a:prstGeom prst="rect">
            <a:avLst/>
          </a:prstGeom>
          <a:noFill/>
        </p:spPr>
        <p:txBody>
          <a:bodyPr wrap="square" lIns="0" tIns="0" rIns="0" bIns="0" rtlCol="0">
            <a:spAutoFit/>
          </a:bodyPr>
          <a:lstStyle/>
          <a:p>
            <a:pPr algn="r"/>
            <a:r>
              <a:rPr lang="en-US" sz="1200" dirty="0" smtClean="0">
                <a:latin typeface="Arial"/>
                <a:cs typeface="Arial"/>
              </a:rPr>
              <a:t>20</a:t>
            </a:r>
            <a:endParaRPr lang="en-US" sz="1400" dirty="0">
              <a:latin typeface="Arial"/>
              <a:cs typeface="Arial"/>
            </a:endParaRPr>
          </a:p>
        </p:txBody>
      </p:sp>
      <p:sp>
        <p:nvSpPr>
          <p:cNvPr id="787" name="TextBox 786"/>
          <p:cNvSpPr txBox="1"/>
          <p:nvPr/>
        </p:nvSpPr>
        <p:spPr>
          <a:xfrm>
            <a:off x="14931386" y="16594272"/>
            <a:ext cx="337989" cy="184666"/>
          </a:xfrm>
          <a:prstGeom prst="rect">
            <a:avLst/>
          </a:prstGeom>
          <a:noFill/>
        </p:spPr>
        <p:txBody>
          <a:bodyPr wrap="square" lIns="0" tIns="0" rIns="0" bIns="0" rtlCol="0">
            <a:spAutoFit/>
          </a:bodyPr>
          <a:lstStyle/>
          <a:p>
            <a:pPr algn="r"/>
            <a:r>
              <a:rPr lang="en-US" sz="1200" dirty="0" smtClean="0">
                <a:latin typeface="Arial"/>
                <a:cs typeface="Arial"/>
              </a:rPr>
              <a:t>24</a:t>
            </a:r>
            <a:endParaRPr lang="en-US" sz="1400" dirty="0">
              <a:latin typeface="Arial"/>
              <a:cs typeface="Arial"/>
            </a:endParaRPr>
          </a:p>
        </p:txBody>
      </p:sp>
      <p:sp>
        <p:nvSpPr>
          <p:cNvPr id="788" name="TextBox 787"/>
          <p:cNvSpPr txBox="1"/>
          <p:nvPr/>
        </p:nvSpPr>
        <p:spPr>
          <a:xfrm rot="16200000">
            <a:off x="13336855" y="17982600"/>
            <a:ext cx="2975097" cy="307777"/>
          </a:xfrm>
          <a:prstGeom prst="rect">
            <a:avLst/>
          </a:prstGeom>
          <a:noFill/>
        </p:spPr>
        <p:txBody>
          <a:bodyPr wrap="square" rtlCol="0">
            <a:spAutoFit/>
          </a:bodyPr>
          <a:lstStyle/>
          <a:p>
            <a:pPr algn="ctr"/>
            <a:r>
              <a:rPr lang="en-US" sz="1400" b="1" dirty="0" smtClean="0">
                <a:latin typeface="Arial"/>
                <a:cs typeface="Arial"/>
              </a:rPr>
              <a:t>Intensity error (</a:t>
            </a:r>
            <a:r>
              <a:rPr lang="en-US" sz="1400" b="1" dirty="0" smtClean="0">
                <a:latin typeface="Arial"/>
                <a:cs typeface="Arial"/>
              </a:rPr>
              <a:t>hPa) </a:t>
            </a:r>
            <a:endParaRPr lang="en-US" sz="1400" b="1" dirty="0">
              <a:latin typeface="Arial"/>
              <a:cs typeface="Arial"/>
            </a:endParaRPr>
          </a:p>
        </p:txBody>
      </p:sp>
      <p:sp>
        <p:nvSpPr>
          <p:cNvPr id="793" name="TextBox 792"/>
          <p:cNvSpPr txBox="1"/>
          <p:nvPr/>
        </p:nvSpPr>
        <p:spPr>
          <a:xfrm>
            <a:off x="15397003" y="19888396"/>
            <a:ext cx="2347136" cy="307777"/>
          </a:xfrm>
          <a:prstGeom prst="rect">
            <a:avLst/>
          </a:prstGeom>
          <a:noFill/>
        </p:spPr>
        <p:txBody>
          <a:bodyPr wrap="square" rtlCol="0">
            <a:spAutoFit/>
          </a:bodyPr>
          <a:lstStyle/>
          <a:p>
            <a:pPr algn="ctr"/>
            <a:r>
              <a:rPr lang="en-US" sz="1400" b="1" dirty="0" smtClean="0">
                <a:latin typeface="Arial"/>
                <a:cs typeface="Arial"/>
              </a:rPr>
              <a:t>J</a:t>
            </a:r>
            <a:r>
              <a:rPr lang="en-US" sz="1400" b="1" baseline="-25000" dirty="0" smtClean="0">
                <a:latin typeface="Arial"/>
                <a:cs typeface="Arial"/>
              </a:rPr>
              <a:t>AC1</a:t>
            </a:r>
            <a:r>
              <a:rPr lang="en-US" sz="1400" b="1" dirty="0" smtClean="0">
                <a:latin typeface="Arial"/>
                <a:cs typeface="Arial"/>
              </a:rPr>
              <a:t> </a:t>
            </a:r>
            <a:r>
              <a:rPr lang="en-US" sz="1400" b="1" dirty="0" smtClean="0">
                <a:latin typeface="Arial"/>
                <a:cs typeface="Arial"/>
              </a:rPr>
              <a:t>(hPa) </a:t>
            </a:r>
            <a:endParaRPr lang="en-US" sz="1400" b="1" dirty="0">
              <a:latin typeface="Arial"/>
              <a:cs typeface="Arial"/>
            </a:endParaRPr>
          </a:p>
        </p:txBody>
      </p:sp>
      <p:grpSp>
        <p:nvGrpSpPr>
          <p:cNvPr id="81" name="Group 80"/>
          <p:cNvGrpSpPr/>
          <p:nvPr/>
        </p:nvGrpSpPr>
        <p:grpSpPr>
          <a:xfrm>
            <a:off x="17846597" y="16563579"/>
            <a:ext cx="3298902" cy="3336116"/>
            <a:chOff x="18015929" y="16254645"/>
            <a:chExt cx="3298902" cy="3336116"/>
          </a:xfrm>
        </p:grpSpPr>
        <p:pic>
          <p:nvPicPr>
            <p:cNvPr id="31" name="Picture 30" descr="scatter_plot_aa_alp_750km_vs_position_error_noLabels.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616765" y="16254645"/>
              <a:ext cx="2591738" cy="3182112"/>
            </a:xfrm>
            <a:prstGeom prst="rect">
              <a:avLst/>
            </a:prstGeom>
          </p:spPr>
        </p:pic>
        <p:sp>
          <p:nvSpPr>
            <p:cNvPr id="759" name="TextBox 758"/>
            <p:cNvSpPr txBox="1"/>
            <p:nvPr/>
          </p:nvSpPr>
          <p:spPr>
            <a:xfrm>
              <a:off x="18169818" y="19236225"/>
              <a:ext cx="444693" cy="184666"/>
            </a:xfrm>
            <a:prstGeom prst="rect">
              <a:avLst/>
            </a:prstGeom>
            <a:noFill/>
          </p:spPr>
          <p:txBody>
            <a:bodyPr wrap="square" lIns="0" tIns="0" rIns="0" bIns="0" rtlCol="0">
              <a:spAutoFit/>
            </a:bodyPr>
            <a:lstStyle/>
            <a:p>
              <a:pPr algn="r"/>
              <a:r>
                <a:rPr lang="en-US" sz="1200" dirty="0" smtClean="0">
                  <a:latin typeface="Arial"/>
                  <a:cs typeface="Arial"/>
                </a:rPr>
                <a:t>0</a:t>
              </a:r>
              <a:endParaRPr lang="en-US" sz="1400" dirty="0">
                <a:latin typeface="Arial"/>
                <a:cs typeface="Arial"/>
              </a:endParaRPr>
            </a:p>
          </p:txBody>
        </p:sp>
        <p:sp>
          <p:nvSpPr>
            <p:cNvPr id="760" name="TextBox 759"/>
            <p:cNvSpPr txBox="1"/>
            <p:nvPr/>
          </p:nvSpPr>
          <p:spPr>
            <a:xfrm>
              <a:off x="18169818" y="18738921"/>
              <a:ext cx="444693" cy="184666"/>
            </a:xfrm>
            <a:prstGeom prst="rect">
              <a:avLst/>
            </a:prstGeom>
            <a:noFill/>
          </p:spPr>
          <p:txBody>
            <a:bodyPr wrap="square" lIns="0" tIns="0" rIns="0" bIns="0" rtlCol="0">
              <a:spAutoFit/>
            </a:bodyPr>
            <a:lstStyle/>
            <a:p>
              <a:pPr algn="r"/>
              <a:r>
                <a:rPr lang="en-US" sz="1200" dirty="0" smtClean="0">
                  <a:latin typeface="Arial"/>
                  <a:cs typeface="Arial"/>
                </a:rPr>
                <a:t>200</a:t>
              </a:r>
              <a:endParaRPr lang="en-US" sz="1400" dirty="0">
                <a:latin typeface="Arial"/>
                <a:cs typeface="Arial"/>
              </a:endParaRPr>
            </a:p>
          </p:txBody>
        </p:sp>
        <p:sp>
          <p:nvSpPr>
            <p:cNvPr id="761" name="TextBox 760"/>
            <p:cNvSpPr txBox="1"/>
            <p:nvPr/>
          </p:nvSpPr>
          <p:spPr>
            <a:xfrm>
              <a:off x="18169818" y="18244605"/>
              <a:ext cx="444693" cy="184666"/>
            </a:xfrm>
            <a:prstGeom prst="rect">
              <a:avLst/>
            </a:prstGeom>
            <a:noFill/>
          </p:spPr>
          <p:txBody>
            <a:bodyPr wrap="square" lIns="0" tIns="0" rIns="0" bIns="0" rtlCol="0">
              <a:spAutoFit/>
            </a:bodyPr>
            <a:lstStyle/>
            <a:p>
              <a:pPr algn="r"/>
              <a:r>
                <a:rPr lang="en-US" sz="1200" dirty="0">
                  <a:latin typeface="Arial"/>
                  <a:cs typeface="Arial"/>
                </a:rPr>
                <a:t>4</a:t>
              </a:r>
              <a:r>
                <a:rPr lang="en-US" sz="1200" dirty="0" smtClean="0">
                  <a:latin typeface="Arial"/>
                  <a:cs typeface="Arial"/>
                </a:rPr>
                <a:t>00</a:t>
              </a:r>
              <a:endParaRPr lang="en-US" sz="1600" dirty="0">
                <a:latin typeface="Arial"/>
                <a:cs typeface="Arial"/>
              </a:endParaRPr>
            </a:p>
          </p:txBody>
        </p:sp>
        <p:sp>
          <p:nvSpPr>
            <p:cNvPr id="762" name="TextBox 761"/>
            <p:cNvSpPr txBox="1"/>
            <p:nvPr/>
          </p:nvSpPr>
          <p:spPr>
            <a:xfrm>
              <a:off x="18169818" y="17744762"/>
              <a:ext cx="444693" cy="184666"/>
            </a:xfrm>
            <a:prstGeom prst="rect">
              <a:avLst/>
            </a:prstGeom>
            <a:noFill/>
          </p:spPr>
          <p:txBody>
            <a:bodyPr wrap="square" lIns="0" tIns="0" rIns="0" bIns="0" rtlCol="0">
              <a:spAutoFit/>
            </a:bodyPr>
            <a:lstStyle/>
            <a:p>
              <a:pPr algn="r"/>
              <a:r>
                <a:rPr lang="en-US" sz="1200" dirty="0" smtClean="0">
                  <a:latin typeface="Arial"/>
                  <a:cs typeface="Arial"/>
                </a:rPr>
                <a:t>600</a:t>
              </a:r>
              <a:endParaRPr lang="en-US" sz="1800" dirty="0">
                <a:latin typeface="Arial"/>
                <a:cs typeface="Arial"/>
              </a:endParaRPr>
            </a:p>
          </p:txBody>
        </p:sp>
        <p:sp>
          <p:nvSpPr>
            <p:cNvPr id="763" name="TextBox 762"/>
            <p:cNvSpPr txBox="1"/>
            <p:nvPr/>
          </p:nvSpPr>
          <p:spPr>
            <a:xfrm>
              <a:off x="18174974" y="17255919"/>
              <a:ext cx="444693" cy="184666"/>
            </a:xfrm>
            <a:prstGeom prst="rect">
              <a:avLst/>
            </a:prstGeom>
            <a:noFill/>
          </p:spPr>
          <p:txBody>
            <a:bodyPr wrap="square" lIns="0" tIns="0" rIns="0" bIns="0" rtlCol="0">
              <a:spAutoFit/>
            </a:bodyPr>
            <a:lstStyle/>
            <a:p>
              <a:pPr algn="r"/>
              <a:r>
                <a:rPr lang="en-US" sz="1200" dirty="0">
                  <a:latin typeface="Arial"/>
                  <a:cs typeface="Arial"/>
                </a:rPr>
                <a:t>8</a:t>
              </a:r>
              <a:r>
                <a:rPr lang="en-US" sz="1200" dirty="0" smtClean="0">
                  <a:latin typeface="Arial"/>
                  <a:cs typeface="Arial"/>
                </a:rPr>
                <a:t>00</a:t>
              </a:r>
              <a:endParaRPr lang="en-US" sz="1400" dirty="0">
                <a:latin typeface="Arial"/>
                <a:cs typeface="Arial"/>
              </a:endParaRPr>
            </a:p>
          </p:txBody>
        </p:sp>
        <p:sp>
          <p:nvSpPr>
            <p:cNvPr id="764" name="TextBox 763"/>
            <p:cNvSpPr txBox="1"/>
            <p:nvPr/>
          </p:nvSpPr>
          <p:spPr>
            <a:xfrm>
              <a:off x="18100034" y="16773339"/>
              <a:ext cx="514477" cy="184666"/>
            </a:xfrm>
            <a:prstGeom prst="rect">
              <a:avLst/>
            </a:prstGeom>
            <a:noFill/>
          </p:spPr>
          <p:txBody>
            <a:bodyPr wrap="square" lIns="0" tIns="0" rIns="0" bIns="0" rtlCol="0">
              <a:spAutoFit/>
            </a:bodyPr>
            <a:lstStyle/>
            <a:p>
              <a:pPr algn="r"/>
              <a:r>
                <a:rPr lang="en-US" sz="1200" dirty="0" smtClean="0">
                  <a:latin typeface="Arial"/>
                  <a:cs typeface="Arial"/>
                </a:rPr>
                <a:t>1000</a:t>
              </a:r>
              <a:endParaRPr lang="en-US" sz="1400" dirty="0">
                <a:latin typeface="Arial"/>
                <a:cs typeface="Arial"/>
              </a:endParaRPr>
            </a:p>
          </p:txBody>
        </p:sp>
        <p:sp>
          <p:nvSpPr>
            <p:cNvPr id="765" name="TextBox 764"/>
            <p:cNvSpPr txBox="1"/>
            <p:nvPr/>
          </p:nvSpPr>
          <p:spPr>
            <a:xfrm>
              <a:off x="18100034" y="16288043"/>
              <a:ext cx="514477" cy="184666"/>
            </a:xfrm>
            <a:prstGeom prst="rect">
              <a:avLst/>
            </a:prstGeom>
            <a:noFill/>
          </p:spPr>
          <p:txBody>
            <a:bodyPr wrap="square" lIns="0" tIns="0" rIns="0" bIns="0" rtlCol="0">
              <a:spAutoFit/>
            </a:bodyPr>
            <a:lstStyle/>
            <a:p>
              <a:pPr algn="r"/>
              <a:r>
                <a:rPr lang="en-US" sz="1200" dirty="0" smtClean="0">
                  <a:latin typeface="Arial"/>
                  <a:cs typeface="Arial"/>
                </a:rPr>
                <a:t>1200</a:t>
              </a:r>
              <a:endParaRPr lang="en-US" sz="1800" dirty="0">
                <a:latin typeface="Arial"/>
                <a:cs typeface="Arial"/>
              </a:endParaRPr>
            </a:p>
          </p:txBody>
        </p:sp>
        <p:sp>
          <p:nvSpPr>
            <p:cNvPr id="767" name="TextBox 766"/>
            <p:cNvSpPr txBox="1"/>
            <p:nvPr/>
          </p:nvSpPr>
          <p:spPr>
            <a:xfrm>
              <a:off x="18512723" y="19406095"/>
              <a:ext cx="444693" cy="184666"/>
            </a:xfrm>
            <a:prstGeom prst="rect">
              <a:avLst/>
            </a:prstGeom>
            <a:noFill/>
          </p:spPr>
          <p:txBody>
            <a:bodyPr wrap="square" lIns="0" tIns="0" rIns="0" bIns="0" rtlCol="0">
              <a:spAutoFit/>
            </a:bodyPr>
            <a:lstStyle/>
            <a:p>
              <a:pPr algn="ctr"/>
              <a:r>
                <a:rPr lang="en-US" sz="1200" dirty="0" smtClean="0">
                  <a:latin typeface="Arial"/>
                  <a:cs typeface="Arial"/>
                </a:rPr>
                <a:t>987</a:t>
              </a:r>
              <a:endParaRPr lang="en-US" sz="1400" dirty="0">
                <a:latin typeface="Arial"/>
                <a:cs typeface="Arial"/>
              </a:endParaRPr>
            </a:p>
          </p:txBody>
        </p:sp>
        <p:sp>
          <p:nvSpPr>
            <p:cNvPr id="768" name="TextBox 767"/>
            <p:cNvSpPr txBox="1"/>
            <p:nvPr/>
          </p:nvSpPr>
          <p:spPr>
            <a:xfrm>
              <a:off x="18901705" y="19406095"/>
              <a:ext cx="444693" cy="184666"/>
            </a:xfrm>
            <a:prstGeom prst="rect">
              <a:avLst/>
            </a:prstGeom>
            <a:noFill/>
          </p:spPr>
          <p:txBody>
            <a:bodyPr wrap="square" lIns="0" tIns="0" rIns="0" bIns="0" rtlCol="0">
              <a:spAutoFit/>
            </a:bodyPr>
            <a:lstStyle/>
            <a:p>
              <a:pPr algn="ctr"/>
              <a:r>
                <a:rPr lang="en-US" sz="1200" dirty="0" smtClean="0">
                  <a:latin typeface="Arial"/>
                  <a:cs typeface="Arial"/>
                </a:rPr>
                <a:t>990</a:t>
              </a:r>
              <a:endParaRPr lang="en-US" sz="1400" dirty="0">
                <a:latin typeface="Arial"/>
                <a:cs typeface="Arial"/>
              </a:endParaRPr>
            </a:p>
          </p:txBody>
        </p:sp>
        <p:sp>
          <p:nvSpPr>
            <p:cNvPr id="769" name="TextBox 768"/>
            <p:cNvSpPr txBox="1"/>
            <p:nvPr/>
          </p:nvSpPr>
          <p:spPr>
            <a:xfrm>
              <a:off x="19297892" y="19406095"/>
              <a:ext cx="444693" cy="184666"/>
            </a:xfrm>
            <a:prstGeom prst="rect">
              <a:avLst/>
            </a:prstGeom>
            <a:noFill/>
          </p:spPr>
          <p:txBody>
            <a:bodyPr wrap="square" lIns="0" tIns="0" rIns="0" bIns="0" rtlCol="0">
              <a:spAutoFit/>
            </a:bodyPr>
            <a:lstStyle/>
            <a:p>
              <a:pPr algn="ctr"/>
              <a:r>
                <a:rPr lang="en-US" sz="1200" dirty="0" smtClean="0">
                  <a:latin typeface="Arial"/>
                  <a:cs typeface="Arial"/>
                </a:rPr>
                <a:t>993</a:t>
              </a:r>
              <a:endParaRPr lang="en-US" sz="1400" dirty="0">
                <a:latin typeface="Arial"/>
                <a:cs typeface="Arial"/>
              </a:endParaRPr>
            </a:p>
          </p:txBody>
        </p:sp>
        <p:sp>
          <p:nvSpPr>
            <p:cNvPr id="770" name="TextBox 769"/>
            <p:cNvSpPr txBox="1"/>
            <p:nvPr/>
          </p:nvSpPr>
          <p:spPr>
            <a:xfrm>
              <a:off x="19690079" y="19406095"/>
              <a:ext cx="444693" cy="184666"/>
            </a:xfrm>
            <a:prstGeom prst="rect">
              <a:avLst/>
            </a:prstGeom>
            <a:noFill/>
          </p:spPr>
          <p:txBody>
            <a:bodyPr wrap="square" lIns="0" tIns="0" rIns="0" bIns="0" rtlCol="0">
              <a:spAutoFit/>
            </a:bodyPr>
            <a:lstStyle/>
            <a:p>
              <a:pPr algn="ctr"/>
              <a:r>
                <a:rPr lang="en-US" sz="1200" dirty="0" smtClean="0">
                  <a:latin typeface="Arial"/>
                  <a:cs typeface="Arial"/>
                </a:rPr>
                <a:t>996</a:t>
              </a:r>
              <a:endParaRPr lang="en-US" sz="1400" dirty="0">
                <a:latin typeface="Arial"/>
                <a:cs typeface="Arial"/>
              </a:endParaRPr>
            </a:p>
          </p:txBody>
        </p:sp>
        <p:sp>
          <p:nvSpPr>
            <p:cNvPr id="771" name="TextBox 770"/>
            <p:cNvSpPr txBox="1"/>
            <p:nvPr/>
          </p:nvSpPr>
          <p:spPr>
            <a:xfrm>
              <a:off x="20085753" y="19406095"/>
              <a:ext cx="444693" cy="184666"/>
            </a:xfrm>
            <a:prstGeom prst="rect">
              <a:avLst/>
            </a:prstGeom>
            <a:noFill/>
          </p:spPr>
          <p:txBody>
            <a:bodyPr wrap="square" lIns="0" tIns="0" rIns="0" bIns="0" rtlCol="0">
              <a:spAutoFit/>
            </a:bodyPr>
            <a:lstStyle/>
            <a:p>
              <a:pPr algn="ctr"/>
              <a:r>
                <a:rPr lang="en-US" sz="1200" dirty="0" smtClean="0">
                  <a:latin typeface="Arial"/>
                  <a:cs typeface="Arial"/>
                </a:rPr>
                <a:t>999</a:t>
              </a:r>
              <a:endParaRPr lang="en-US" sz="1400" dirty="0">
                <a:latin typeface="Arial"/>
                <a:cs typeface="Arial"/>
              </a:endParaRPr>
            </a:p>
          </p:txBody>
        </p:sp>
        <p:sp>
          <p:nvSpPr>
            <p:cNvPr id="772" name="TextBox 771"/>
            <p:cNvSpPr txBox="1"/>
            <p:nvPr/>
          </p:nvSpPr>
          <p:spPr>
            <a:xfrm>
              <a:off x="20476275" y="19406095"/>
              <a:ext cx="444693" cy="184666"/>
            </a:xfrm>
            <a:prstGeom prst="rect">
              <a:avLst/>
            </a:prstGeom>
            <a:noFill/>
          </p:spPr>
          <p:txBody>
            <a:bodyPr wrap="square" lIns="0" tIns="0" rIns="0" bIns="0" rtlCol="0">
              <a:spAutoFit/>
            </a:bodyPr>
            <a:lstStyle/>
            <a:p>
              <a:pPr algn="ctr"/>
              <a:r>
                <a:rPr lang="en-US" sz="1200" dirty="0" smtClean="0">
                  <a:latin typeface="Arial"/>
                  <a:cs typeface="Arial"/>
                </a:rPr>
                <a:t>1002</a:t>
              </a:r>
              <a:endParaRPr lang="en-US" sz="1400" dirty="0">
                <a:latin typeface="Arial"/>
                <a:cs typeface="Arial"/>
              </a:endParaRPr>
            </a:p>
          </p:txBody>
        </p:sp>
        <p:sp>
          <p:nvSpPr>
            <p:cNvPr id="773" name="TextBox 772"/>
            <p:cNvSpPr txBox="1"/>
            <p:nvPr/>
          </p:nvSpPr>
          <p:spPr>
            <a:xfrm>
              <a:off x="20870138" y="19406095"/>
              <a:ext cx="444693" cy="184666"/>
            </a:xfrm>
            <a:prstGeom prst="rect">
              <a:avLst/>
            </a:prstGeom>
            <a:noFill/>
          </p:spPr>
          <p:txBody>
            <a:bodyPr wrap="square" lIns="0" tIns="0" rIns="0" bIns="0" rtlCol="0">
              <a:spAutoFit/>
            </a:bodyPr>
            <a:lstStyle/>
            <a:p>
              <a:pPr algn="ctr"/>
              <a:r>
                <a:rPr lang="en-US" sz="1200" dirty="0" smtClean="0">
                  <a:latin typeface="Arial"/>
                  <a:cs typeface="Arial"/>
                </a:rPr>
                <a:t>1005</a:t>
              </a:r>
              <a:endParaRPr lang="en-US" sz="1400" dirty="0">
                <a:latin typeface="Arial"/>
                <a:cs typeface="Arial"/>
              </a:endParaRPr>
            </a:p>
          </p:txBody>
        </p:sp>
        <p:sp>
          <p:nvSpPr>
            <p:cNvPr id="800" name="TextBox 799"/>
            <p:cNvSpPr txBox="1"/>
            <p:nvPr/>
          </p:nvSpPr>
          <p:spPr>
            <a:xfrm rot="16200000">
              <a:off x="16682269" y="17686743"/>
              <a:ext cx="2975097" cy="307777"/>
            </a:xfrm>
            <a:prstGeom prst="rect">
              <a:avLst/>
            </a:prstGeom>
            <a:noFill/>
          </p:spPr>
          <p:txBody>
            <a:bodyPr wrap="square" rtlCol="0">
              <a:spAutoFit/>
            </a:bodyPr>
            <a:lstStyle/>
            <a:p>
              <a:pPr algn="ctr"/>
              <a:r>
                <a:rPr lang="en-US" sz="1400" b="1" dirty="0" smtClean="0">
                  <a:latin typeface="Arial"/>
                  <a:cs typeface="Arial"/>
                </a:rPr>
                <a:t>Position error (km) </a:t>
              </a:r>
              <a:endParaRPr lang="en-US" sz="1400" b="1" dirty="0">
                <a:latin typeface="Arial"/>
                <a:cs typeface="Arial"/>
              </a:endParaRPr>
            </a:p>
          </p:txBody>
        </p:sp>
      </p:grpSp>
      <p:sp>
        <p:nvSpPr>
          <p:cNvPr id="803" name="TextBox 802"/>
          <p:cNvSpPr txBox="1"/>
          <p:nvPr/>
        </p:nvSpPr>
        <p:spPr>
          <a:xfrm>
            <a:off x="21312000" y="19542645"/>
            <a:ext cx="337989" cy="184666"/>
          </a:xfrm>
          <a:prstGeom prst="rect">
            <a:avLst/>
          </a:prstGeom>
          <a:noFill/>
        </p:spPr>
        <p:txBody>
          <a:bodyPr wrap="square" lIns="0" tIns="0" rIns="0" bIns="0" rtlCol="0">
            <a:spAutoFit/>
          </a:bodyPr>
          <a:lstStyle/>
          <a:p>
            <a:pPr algn="r"/>
            <a:r>
              <a:rPr lang="en-US" sz="1200" dirty="0" smtClean="0">
                <a:latin typeface="Arial"/>
                <a:cs typeface="Arial"/>
              </a:rPr>
              <a:t>0</a:t>
            </a:r>
            <a:endParaRPr lang="en-US" sz="1400" dirty="0">
              <a:latin typeface="Arial"/>
              <a:cs typeface="Arial"/>
            </a:endParaRPr>
          </a:p>
        </p:txBody>
      </p:sp>
      <p:sp>
        <p:nvSpPr>
          <p:cNvPr id="805" name="TextBox 804"/>
          <p:cNvSpPr txBox="1"/>
          <p:nvPr/>
        </p:nvSpPr>
        <p:spPr>
          <a:xfrm>
            <a:off x="21428075" y="18798232"/>
            <a:ext cx="224035" cy="184666"/>
          </a:xfrm>
          <a:prstGeom prst="rect">
            <a:avLst/>
          </a:prstGeom>
          <a:noFill/>
        </p:spPr>
        <p:txBody>
          <a:bodyPr wrap="square" lIns="0" tIns="0" rIns="0" bIns="0" rtlCol="0">
            <a:spAutoFit/>
          </a:bodyPr>
          <a:lstStyle/>
          <a:p>
            <a:pPr algn="r"/>
            <a:r>
              <a:rPr lang="en-US" sz="1200" dirty="0" smtClean="0">
                <a:latin typeface="Arial"/>
                <a:cs typeface="Arial"/>
              </a:rPr>
              <a:t>10</a:t>
            </a:r>
            <a:endParaRPr lang="en-US" sz="1400" dirty="0">
              <a:latin typeface="Arial"/>
              <a:cs typeface="Arial"/>
            </a:endParaRPr>
          </a:p>
        </p:txBody>
      </p:sp>
      <p:sp>
        <p:nvSpPr>
          <p:cNvPr id="806" name="TextBox 805"/>
          <p:cNvSpPr txBox="1"/>
          <p:nvPr/>
        </p:nvSpPr>
        <p:spPr>
          <a:xfrm>
            <a:off x="21397323" y="18062520"/>
            <a:ext cx="257054" cy="184666"/>
          </a:xfrm>
          <a:prstGeom prst="rect">
            <a:avLst/>
          </a:prstGeom>
          <a:noFill/>
        </p:spPr>
        <p:txBody>
          <a:bodyPr wrap="square" lIns="0" tIns="0" rIns="0" bIns="0" rtlCol="0">
            <a:spAutoFit/>
          </a:bodyPr>
          <a:lstStyle/>
          <a:p>
            <a:pPr algn="r"/>
            <a:r>
              <a:rPr lang="en-US" sz="1200" dirty="0" smtClean="0">
                <a:latin typeface="Arial"/>
                <a:cs typeface="Arial"/>
              </a:rPr>
              <a:t>20</a:t>
            </a:r>
            <a:endParaRPr lang="en-US" sz="1400" dirty="0">
              <a:latin typeface="Arial"/>
              <a:cs typeface="Arial"/>
            </a:endParaRPr>
          </a:p>
        </p:txBody>
      </p:sp>
      <p:sp>
        <p:nvSpPr>
          <p:cNvPr id="808" name="TextBox 807"/>
          <p:cNvSpPr txBox="1"/>
          <p:nvPr/>
        </p:nvSpPr>
        <p:spPr>
          <a:xfrm>
            <a:off x="21361027" y="17328426"/>
            <a:ext cx="291083" cy="184666"/>
          </a:xfrm>
          <a:prstGeom prst="rect">
            <a:avLst/>
          </a:prstGeom>
          <a:noFill/>
        </p:spPr>
        <p:txBody>
          <a:bodyPr wrap="square" lIns="0" tIns="0" rIns="0" bIns="0" rtlCol="0">
            <a:spAutoFit/>
          </a:bodyPr>
          <a:lstStyle/>
          <a:p>
            <a:pPr algn="r"/>
            <a:r>
              <a:rPr lang="en-US" sz="1200" dirty="0" smtClean="0">
                <a:latin typeface="Arial"/>
                <a:cs typeface="Arial"/>
              </a:rPr>
              <a:t>30</a:t>
            </a:r>
            <a:endParaRPr lang="en-US" sz="1400" dirty="0">
              <a:latin typeface="Arial"/>
              <a:cs typeface="Arial"/>
            </a:endParaRPr>
          </a:p>
        </p:txBody>
      </p:sp>
      <p:sp>
        <p:nvSpPr>
          <p:cNvPr id="810" name="TextBox 809"/>
          <p:cNvSpPr txBox="1"/>
          <p:nvPr/>
        </p:nvSpPr>
        <p:spPr>
          <a:xfrm rot="16200000">
            <a:off x="19770390" y="17997006"/>
            <a:ext cx="2975097" cy="307777"/>
          </a:xfrm>
          <a:prstGeom prst="rect">
            <a:avLst/>
          </a:prstGeom>
          <a:noFill/>
        </p:spPr>
        <p:txBody>
          <a:bodyPr wrap="square" rtlCol="0">
            <a:spAutoFit/>
          </a:bodyPr>
          <a:lstStyle/>
          <a:p>
            <a:pPr algn="ctr"/>
            <a:r>
              <a:rPr lang="en-US" sz="1400" b="1" dirty="0" smtClean="0">
                <a:latin typeface="Arial"/>
                <a:cs typeface="Arial"/>
              </a:rPr>
              <a:t>Intensity error </a:t>
            </a:r>
            <a:r>
              <a:rPr lang="en-US" sz="1400" b="1" dirty="0" smtClean="0">
                <a:latin typeface="Arial"/>
                <a:cs typeface="Arial"/>
              </a:rPr>
              <a:t>(</a:t>
            </a:r>
            <a:r>
              <a:rPr lang="en-US" sz="1400" b="1" dirty="0" smtClean="0">
                <a:latin typeface="Arial"/>
                <a:cs typeface="Arial"/>
              </a:rPr>
              <a:t>hPa) </a:t>
            </a:r>
            <a:endParaRPr lang="en-US" sz="1400" b="1" dirty="0">
              <a:latin typeface="Arial"/>
              <a:cs typeface="Arial"/>
            </a:endParaRPr>
          </a:p>
        </p:txBody>
      </p:sp>
      <p:sp>
        <p:nvSpPr>
          <p:cNvPr id="819" name="TextBox 818"/>
          <p:cNvSpPr txBox="1"/>
          <p:nvPr/>
        </p:nvSpPr>
        <p:spPr>
          <a:xfrm>
            <a:off x="21361027" y="16586801"/>
            <a:ext cx="288962" cy="184666"/>
          </a:xfrm>
          <a:prstGeom prst="rect">
            <a:avLst/>
          </a:prstGeom>
          <a:noFill/>
        </p:spPr>
        <p:txBody>
          <a:bodyPr wrap="square" lIns="0" tIns="0" rIns="0" bIns="0" rtlCol="0">
            <a:spAutoFit/>
          </a:bodyPr>
          <a:lstStyle/>
          <a:p>
            <a:pPr algn="r"/>
            <a:r>
              <a:rPr lang="en-US" sz="1200" dirty="0" smtClean="0">
                <a:latin typeface="Arial"/>
                <a:cs typeface="Arial"/>
              </a:rPr>
              <a:t>40</a:t>
            </a:r>
            <a:endParaRPr lang="en-US" sz="1400" dirty="0">
              <a:latin typeface="Arial"/>
              <a:cs typeface="Arial"/>
            </a:endParaRPr>
          </a:p>
        </p:txBody>
      </p:sp>
      <p:sp>
        <p:nvSpPr>
          <p:cNvPr id="820" name="TextBox 819"/>
          <p:cNvSpPr txBox="1"/>
          <p:nvPr/>
        </p:nvSpPr>
        <p:spPr>
          <a:xfrm>
            <a:off x="21834782"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988</a:t>
            </a:r>
            <a:endParaRPr lang="en-US" sz="1400" dirty="0">
              <a:latin typeface="Arial"/>
              <a:cs typeface="Arial"/>
            </a:endParaRPr>
          </a:p>
        </p:txBody>
      </p:sp>
      <p:sp>
        <p:nvSpPr>
          <p:cNvPr id="821" name="TextBox 820"/>
          <p:cNvSpPr txBox="1"/>
          <p:nvPr/>
        </p:nvSpPr>
        <p:spPr>
          <a:xfrm>
            <a:off x="22210078" y="19718377"/>
            <a:ext cx="444693" cy="184666"/>
          </a:xfrm>
          <a:prstGeom prst="rect">
            <a:avLst/>
          </a:prstGeom>
          <a:noFill/>
        </p:spPr>
        <p:txBody>
          <a:bodyPr wrap="square" lIns="0" tIns="0" rIns="0" bIns="0" rtlCol="0">
            <a:spAutoFit/>
          </a:bodyPr>
          <a:lstStyle/>
          <a:p>
            <a:pPr algn="ctr"/>
            <a:r>
              <a:rPr lang="en-US" sz="1200" dirty="0" smtClean="0">
                <a:latin typeface="Arial"/>
                <a:cs typeface="Arial"/>
              </a:rPr>
              <a:t>992</a:t>
            </a:r>
            <a:endParaRPr lang="en-US" sz="1400" dirty="0">
              <a:latin typeface="Arial"/>
              <a:cs typeface="Arial"/>
            </a:endParaRPr>
          </a:p>
        </p:txBody>
      </p:sp>
      <p:sp>
        <p:nvSpPr>
          <p:cNvPr id="822" name="TextBox 821"/>
          <p:cNvSpPr txBox="1"/>
          <p:nvPr/>
        </p:nvSpPr>
        <p:spPr>
          <a:xfrm>
            <a:off x="22588626" y="19718377"/>
            <a:ext cx="444693" cy="184666"/>
          </a:xfrm>
          <a:prstGeom prst="rect">
            <a:avLst/>
          </a:prstGeom>
          <a:noFill/>
        </p:spPr>
        <p:txBody>
          <a:bodyPr wrap="square" lIns="0" tIns="0" rIns="0" bIns="0" rtlCol="0">
            <a:spAutoFit/>
          </a:bodyPr>
          <a:lstStyle/>
          <a:p>
            <a:pPr algn="ctr"/>
            <a:r>
              <a:rPr lang="en-US" sz="1200" dirty="0" smtClean="0">
                <a:latin typeface="Arial"/>
                <a:cs typeface="Arial"/>
              </a:rPr>
              <a:t>996</a:t>
            </a:r>
            <a:endParaRPr lang="en-US" sz="1400" dirty="0">
              <a:latin typeface="Arial"/>
              <a:cs typeface="Arial"/>
            </a:endParaRPr>
          </a:p>
        </p:txBody>
      </p:sp>
      <p:sp>
        <p:nvSpPr>
          <p:cNvPr id="823" name="TextBox 822"/>
          <p:cNvSpPr txBox="1"/>
          <p:nvPr/>
        </p:nvSpPr>
        <p:spPr>
          <a:xfrm>
            <a:off x="22967174"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1000</a:t>
            </a:r>
            <a:endParaRPr lang="en-US" sz="1400" dirty="0">
              <a:latin typeface="Arial"/>
              <a:cs typeface="Arial"/>
            </a:endParaRPr>
          </a:p>
        </p:txBody>
      </p:sp>
      <p:sp>
        <p:nvSpPr>
          <p:cNvPr id="824" name="TextBox 823"/>
          <p:cNvSpPr txBox="1"/>
          <p:nvPr/>
        </p:nvSpPr>
        <p:spPr>
          <a:xfrm>
            <a:off x="23349524"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1004</a:t>
            </a:r>
            <a:endParaRPr lang="en-US" sz="1400" dirty="0">
              <a:latin typeface="Arial"/>
              <a:cs typeface="Arial"/>
            </a:endParaRPr>
          </a:p>
        </p:txBody>
      </p:sp>
      <p:sp>
        <p:nvSpPr>
          <p:cNvPr id="825" name="TextBox 824"/>
          <p:cNvSpPr txBox="1"/>
          <p:nvPr/>
        </p:nvSpPr>
        <p:spPr>
          <a:xfrm>
            <a:off x="23724270"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1008</a:t>
            </a:r>
            <a:endParaRPr lang="en-US" sz="1400" dirty="0">
              <a:latin typeface="Arial"/>
              <a:cs typeface="Arial"/>
            </a:endParaRPr>
          </a:p>
        </p:txBody>
      </p:sp>
      <p:sp>
        <p:nvSpPr>
          <p:cNvPr id="811" name="TextBox 810"/>
          <p:cNvSpPr txBox="1"/>
          <p:nvPr/>
        </p:nvSpPr>
        <p:spPr>
          <a:xfrm>
            <a:off x="24434817" y="19539460"/>
            <a:ext cx="444693" cy="184666"/>
          </a:xfrm>
          <a:prstGeom prst="rect">
            <a:avLst/>
          </a:prstGeom>
          <a:noFill/>
        </p:spPr>
        <p:txBody>
          <a:bodyPr wrap="square" lIns="0" tIns="0" rIns="0" bIns="0" rtlCol="0">
            <a:spAutoFit/>
          </a:bodyPr>
          <a:lstStyle/>
          <a:p>
            <a:pPr algn="r"/>
            <a:r>
              <a:rPr lang="en-US" sz="1200" dirty="0" smtClean="0">
                <a:latin typeface="Arial"/>
                <a:cs typeface="Arial"/>
              </a:rPr>
              <a:t>0</a:t>
            </a:r>
            <a:endParaRPr lang="en-US" sz="1400" dirty="0">
              <a:latin typeface="Arial"/>
              <a:cs typeface="Arial"/>
            </a:endParaRPr>
          </a:p>
        </p:txBody>
      </p:sp>
      <p:sp>
        <p:nvSpPr>
          <p:cNvPr id="812" name="TextBox 811"/>
          <p:cNvSpPr txBox="1"/>
          <p:nvPr/>
        </p:nvSpPr>
        <p:spPr>
          <a:xfrm>
            <a:off x="24593861" y="19043490"/>
            <a:ext cx="290805" cy="184666"/>
          </a:xfrm>
          <a:prstGeom prst="rect">
            <a:avLst/>
          </a:prstGeom>
          <a:noFill/>
        </p:spPr>
        <p:txBody>
          <a:bodyPr wrap="square" lIns="0" tIns="0" rIns="0" bIns="0" rtlCol="0">
            <a:spAutoFit/>
          </a:bodyPr>
          <a:lstStyle/>
          <a:p>
            <a:pPr algn="r"/>
            <a:r>
              <a:rPr lang="en-US" sz="1200" dirty="0" smtClean="0">
                <a:latin typeface="Arial"/>
                <a:cs typeface="Arial"/>
              </a:rPr>
              <a:t>200</a:t>
            </a:r>
            <a:endParaRPr lang="en-US" sz="1400" dirty="0">
              <a:latin typeface="Arial"/>
              <a:cs typeface="Arial"/>
            </a:endParaRPr>
          </a:p>
        </p:txBody>
      </p:sp>
      <p:sp>
        <p:nvSpPr>
          <p:cNvPr id="813" name="TextBox 812"/>
          <p:cNvSpPr txBox="1"/>
          <p:nvPr/>
        </p:nvSpPr>
        <p:spPr>
          <a:xfrm>
            <a:off x="24434817" y="18564969"/>
            <a:ext cx="444693" cy="184666"/>
          </a:xfrm>
          <a:prstGeom prst="rect">
            <a:avLst/>
          </a:prstGeom>
          <a:noFill/>
        </p:spPr>
        <p:txBody>
          <a:bodyPr wrap="square" lIns="0" tIns="0" rIns="0" bIns="0" rtlCol="0">
            <a:spAutoFit/>
          </a:bodyPr>
          <a:lstStyle/>
          <a:p>
            <a:pPr algn="r"/>
            <a:r>
              <a:rPr lang="en-US" sz="1200" dirty="0">
                <a:latin typeface="Arial"/>
                <a:cs typeface="Arial"/>
              </a:rPr>
              <a:t>4</a:t>
            </a:r>
            <a:r>
              <a:rPr lang="en-US" sz="1200" dirty="0" smtClean="0">
                <a:latin typeface="Arial"/>
                <a:cs typeface="Arial"/>
              </a:rPr>
              <a:t>00</a:t>
            </a:r>
            <a:endParaRPr lang="en-US" sz="1600" dirty="0">
              <a:latin typeface="Arial"/>
              <a:cs typeface="Arial"/>
            </a:endParaRPr>
          </a:p>
        </p:txBody>
      </p:sp>
      <p:sp>
        <p:nvSpPr>
          <p:cNvPr id="814" name="TextBox 813"/>
          <p:cNvSpPr txBox="1"/>
          <p:nvPr/>
        </p:nvSpPr>
        <p:spPr>
          <a:xfrm>
            <a:off x="24434817" y="18065126"/>
            <a:ext cx="444693" cy="184666"/>
          </a:xfrm>
          <a:prstGeom prst="rect">
            <a:avLst/>
          </a:prstGeom>
          <a:noFill/>
        </p:spPr>
        <p:txBody>
          <a:bodyPr wrap="square" lIns="0" tIns="0" rIns="0" bIns="0" rtlCol="0">
            <a:spAutoFit/>
          </a:bodyPr>
          <a:lstStyle/>
          <a:p>
            <a:pPr algn="r"/>
            <a:r>
              <a:rPr lang="en-US" sz="1200" dirty="0" smtClean="0">
                <a:latin typeface="Arial"/>
                <a:cs typeface="Arial"/>
              </a:rPr>
              <a:t>600</a:t>
            </a:r>
            <a:endParaRPr lang="en-US" sz="1800" dirty="0">
              <a:latin typeface="Arial"/>
              <a:cs typeface="Arial"/>
            </a:endParaRPr>
          </a:p>
        </p:txBody>
      </p:sp>
      <p:sp>
        <p:nvSpPr>
          <p:cNvPr id="815" name="TextBox 814"/>
          <p:cNvSpPr txBox="1"/>
          <p:nvPr/>
        </p:nvSpPr>
        <p:spPr>
          <a:xfrm>
            <a:off x="24439973" y="17576283"/>
            <a:ext cx="444693" cy="184666"/>
          </a:xfrm>
          <a:prstGeom prst="rect">
            <a:avLst/>
          </a:prstGeom>
          <a:noFill/>
        </p:spPr>
        <p:txBody>
          <a:bodyPr wrap="square" lIns="0" tIns="0" rIns="0" bIns="0" rtlCol="0">
            <a:spAutoFit/>
          </a:bodyPr>
          <a:lstStyle/>
          <a:p>
            <a:pPr algn="r"/>
            <a:r>
              <a:rPr lang="en-US" sz="1200" dirty="0">
                <a:latin typeface="Arial"/>
                <a:cs typeface="Arial"/>
              </a:rPr>
              <a:t>8</a:t>
            </a:r>
            <a:r>
              <a:rPr lang="en-US" sz="1200" dirty="0" smtClean="0">
                <a:latin typeface="Arial"/>
                <a:cs typeface="Arial"/>
              </a:rPr>
              <a:t>00</a:t>
            </a:r>
            <a:endParaRPr lang="en-US" sz="1400" dirty="0">
              <a:latin typeface="Arial"/>
              <a:cs typeface="Arial"/>
            </a:endParaRPr>
          </a:p>
        </p:txBody>
      </p:sp>
      <p:sp>
        <p:nvSpPr>
          <p:cNvPr id="816" name="TextBox 815"/>
          <p:cNvSpPr txBox="1"/>
          <p:nvPr/>
        </p:nvSpPr>
        <p:spPr>
          <a:xfrm>
            <a:off x="24365033" y="17089901"/>
            <a:ext cx="514477" cy="184666"/>
          </a:xfrm>
          <a:prstGeom prst="rect">
            <a:avLst/>
          </a:prstGeom>
          <a:noFill/>
        </p:spPr>
        <p:txBody>
          <a:bodyPr wrap="square" lIns="0" tIns="0" rIns="0" bIns="0" rtlCol="0">
            <a:spAutoFit/>
          </a:bodyPr>
          <a:lstStyle/>
          <a:p>
            <a:pPr algn="r"/>
            <a:r>
              <a:rPr lang="en-US" sz="1200" dirty="0" smtClean="0">
                <a:latin typeface="Arial"/>
                <a:cs typeface="Arial"/>
              </a:rPr>
              <a:t>1000</a:t>
            </a:r>
            <a:endParaRPr lang="en-US" sz="1400" dirty="0">
              <a:latin typeface="Arial"/>
              <a:cs typeface="Arial"/>
            </a:endParaRPr>
          </a:p>
        </p:txBody>
      </p:sp>
      <p:sp>
        <p:nvSpPr>
          <p:cNvPr id="817" name="TextBox 816"/>
          <p:cNvSpPr txBox="1"/>
          <p:nvPr/>
        </p:nvSpPr>
        <p:spPr>
          <a:xfrm>
            <a:off x="24365033" y="16593199"/>
            <a:ext cx="514477" cy="184666"/>
          </a:xfrm>
          <a:prstGeom prst="rect">
            <a:avLst/>
          </a:prstGeom>
          <a:noFill/>
        </p:spPr>
        <p:txBody>
          <a:bodyPr wrap="square" lIns="0" tIns="0" rIns="0" bIns="0" rtlCol="0">
            <a:spAutoFit/>
          </a:bodyPr>
          <a:lstStyle/>
          <a:p>
            <a:pPr algn="r"/>
            <a:r>
              <a:rPr lang="en-US" sz="1200" dirty="0" smtClean="0">
                <a:latin typeface="Arial"/>
                <a:cs typeface="Arial"/>
              </a:rPr>
              <a:t>1200</a:t>
            </a:r>
            <a:endParaRPr lang="en-US" sz="1800" dirty="0">
              <a:latin typeface="Arial"/>
              <a:cs typeface="Arial"/>
            </a:endParaRPr>
          </a:p>
        </p:txBody>
      </p:sp>
      <p:sp>
        <p:nvSpPr>
          <p:cNvPr id="818" name="TextBox 817"/>
          <p:cNvSpPr txBox="1"/>
          <p:nvPr/>
        </p:nvSpPr>
        <p:spPr>
          <a:xfrm rot="16200000">
            <a:off x="22947268" y="17972889"/>
            <a:ext cx="2975097" cy="307777"/>
          </a:xfrm>
          <a:prstGeom prst="rect">
            <a:avLst/>
          </a:prstGeom>
          <a:noFill/>
        </p:spPr>
        <p:txBody>
          <a:bodyPr wrap="square" rtlCol="0">
            <a:spAutoFit/>
          </a:bodyPr>
          <a:lstStyle/>
          <a:p>
            <a:pPr algn="ctr"/>
            <a:r>
              <a:rPr lang="en-US" sz="1400" b="1" dirty="0" smtClean="0">
                <a:latin typeface="Arial"/>
                <a:cs typeface="Arial"/>
              </a:rPr>
              <a:t>Position error (km) </a:t>
            </a:r>
            <a:endParaRPr lang="en-US" sz="1400" b="1" dirty="0">
              <a:latin typeface="Arial"/>
              <a:cs typeface="Arial"/>
            </a:endParaRPr>
          </a:p>
        </p:txBody>
      </p:sp>
      <p:sp>
        <p:nvSpPr>
          <p:cNvPr id="826" name="TextBox 825"/>
          <p:cNvSpPr txBox="1"/>
          <p:nvPr/>
        </p:nvSpPr>
        <p:spPr>
          <a:xfrm>
            <a:off x="25433254" y="19718377"/>
            <a:ext cx="444693" cy="184666"/>
          </a:xfrm>
          <a:prstGeom prst="rect">
            <a:avLst/>
          </a:prstGeom>
          <a:noFill/>
        </p:spPr>
        <p:txBody>
          <a:bodyPr wrap="square" lIns="0" tIns="0" rIns="0" bIns="0" rtlCol="0">
            <a:spAutoFit/>
          </a:bodyPr>
          <a:lstStyle/>
          <a:p>
            <a:pPr algn="ctr"/>
            <a:r>
              <a:rPr lang="en-US" sz="1200" dirty="0" smtClean="0">
                <a:latin typeface="Arial"/>
                <a:cs typeface="Arial"/>
              </a:rPr>
              <a:t>992</a:t>
            </a:r>
            <a:endParaRPr lang="en-US" sz="1400" dirty="0">
              <a:latin typeface="Arial"/>
              <a:cs typeface="Arial"/>
            </a:endParaRPr>
          </a:p>
        </p:txBody>
      </p:sp>
      <p:sp>
        <p:nvSpPr>
          <p:cNvPr id="827" name="TextBox 826"/>
          <p:cNvSpPr txBox="1"/>
          <p:nvPr/>
        </p:nvSpPr>
        <p:spPr>
          <a:xfrm>
            <a:off x="25811802" y="19718377"/>
            <a:ext cx="444693" cy="184666"/>
          </a:xfrm>
          <a:prstGeom prst="rect">
            <a:avLst/>
          </a:prstGeom>
          <a:noFill/>
        </p:spPr>
        <p:txBody>
          <a:bodyPr wrap="square" lIns="0" tIns="0" rIns="0" bIns="0" rtlCol="0">
            <a:spAutoFit/>
          </a:bodyPr>
          <a:lstStyle/>
          <a:p>
            <a:pPr algn="ctr"/>
            <a:r>
              <a:rPr lang="en-US" sz="1200" dirty="0" smtClean="0">
                <a:latin typeface="Arial"/>
                <a:cs typeface="Arial"/>
              </a:rPr>
              <a:t>996</a:t>
            </a:r>
            <a:endParaRPr lang="en-US" sz="1400" dirty="0">
              <a:latin typeface="Arial"/>
              <a:cs typeface="Arial"/>
            </a:endParaRPr>
          </a:p>
        </p:txBody>
      </p:sp>
      <p:sp>
        <p:nvSpPr>
          <p:cNvPr id="828" name="TextBox 827"/>
          <p:cNvSpPr txBox="1"/>
          <p:nvPr/>
        </p:nvSpPr>
        <p:spPr>
          <a:xfrm>
            <a:off x="26190350"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1000</a:t>
            </a:r>
            <a:endParaRPr lang="en-US" sz="1400" dirty="0">
              <a:latin typeface="Arial"/>
              <a:cs typeface="Arial"/>
            </a:endParaRPr>
          </a:p>
        </p:txBody>
      </p:sp>
      <p:sp>
        <p:nvSpPr>
          <p:cNvPr id="829" name="TextBox 828"/>
          <p:cNvSpPr txBox="1"/>
          <p:nvPr/>
        </p:nvSpPr>
        <p:spPr>
          <a:xfrm>
            <a:off x="26572700"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1004</a:t>
            </a:r>
            <a:endParaRPr lang="en-US" sz="1400" dirty="0">
              <a:latin typeface="Arial"/>
              <a:cs typeface="Arial"/>
            </a:endParaRPr>
          </a:p>
        </p:txBody>
      </p:sp>
      <p:sp>
        <p:nvSpPr>
          <p:cNvPr id="830" name="TextBox 829"/>
          <p:cNvSpPr txBox="1"/>
          <p:nvPr/>
        </p:nvSpPr>
        <p:spPr>
          <a:xfrm>
            <a:off x="26947446"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1008</a:t>
            </a:r>
            <a:endParaRPr lang="en-US" sz="1400" dirty="0">
              <a:latin typeface="Arial"/>
              <a:cs typeface="Arial"/>
            </a:endParaRPr>
          </a:p>
        </p:txBody>
      </p:sp>
      <p:sp>
        <p:nvSpPr>
          <p:cNvPr id="831" name="TextBox 830"/>
          <p:cNvSpPr txBox="1"/>
          <p:nvPr/>
        </p:nvSpPr>
        <p:spPr>
          <a:xfrm>
            <a:off x="25057928"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988</a:t>
            </a:r>
            <a:endParaRPr lang="en-US" sz="1400" dirty="0">
              <a:latin typeface="Arial"/>
              <a:cs typeface="Arial"/>
            </a:endParaRPr>
          </a:p>
        </p:txBody>
      </p:sp>
      <p:sp>
        <p:nvSpPr>
          <p:cNvPr id="832" name="TextBox 831"/>
          <p:cNvSpPr txBox="1"/>
          <p:nvPr/>
        </p:nvSpPr>
        <p:spPr>
          <a:xfrm>
            <a:off x="18587013" y="19888396"/>
            <a:ext cx="2332289" cy="307777"/>
          </a:xfrm>
          <a:prstGeom prst="rect">
            <a:avLst/>
          </a:prstGeom>
          <a:noFill/>
        </p:spPr>
        <p:txBody>
          <a:bodyPr wrap="square" rtlCol="0">
            <a:spAutoFit/>
          </a:bodyPr>
          <a:lstStyle/>
          <a:p>
            <a:pPr algn="ctr"/>
            <a:r>
              <a:rPr lang="en-US" sz="1400" b="1" dirty="0" smtClean="0">
                <a:latin typeface="Arial"/>
                <a:cs typeface="Arial"/>
              </a:rPr>
              <a:t>J</a:t>
            </a:r>
            <a:r>
              <a:rPr lang="en-US" sz="1400" b="1" baseline="-25000" dirty="0" smtClean="0">
                <a:latin typeface="Arial"/>
                <a:cs typeface="Arial"/>
              </a:rPr>
              <a:t>AC1</a:t>
            </a:r>
            <a:r>
              <a:rPr lang="en-US" sz="1400" b="1" dirty="0" smtClean="0">
                <a:latin typeface="Arial"/>
                <a:cs typeface="Arial"/>
              </a:rPr>
              <a:t> </a:t>
            </a:r>
            <a:r>
              <a:rPr lang="en-US" sz="1400" b="1" dirty="0" smtClean="0">
                <a:latin typeface="Arial"/>
                <a:cs typeface="Arial"/>
              </a:rPr>
              <a:t>(hPa) </a:t>
            </a:r>
            <a:endParaRPr lang="en-US" sz="1400" b="1" dirty="0">
              <a:latin typeface="Arial"/>
              <a:cs typeface="Arial"/>
            </a:endParaRPr>
          </a:p>
        </p:txBody>
      </p:sp>
      <p:sp>
        <p:nvSpPr>
          <p:cNvPr id="833" name="TextBox 832"/>
          <p:cNvSpPr txBox="1"/>
          <p:nvPr/>
        </p:nvSpPr>
        <p:spPr>
          <a:xfrm>
            <a:off x="21801029" y="19888396"/>
            <a:ext cx="2332289" cy="307777"/>
          </a:xfrm>
          <a:prstGeom prst="rect">
            <a:avLst/>
          </a:prstGeom>
          <a:noFill/>
        </p:spPr>
        <p:txBody>
          <a:bodyPr wrap="square" rtlCol="0">
            <a:spAutoFit/>
          </a:bodyPr>
          <a:lstStyle/>
          <a:p>
            <a:pPr algn="ctr"/>
            <a:r>
              <a:rPr lang="en-US" sz="1400" b="1" dirty="0" smtClean="0">
                <a:latin typeface="Arial"/>
                <a:cs typeface="Arial"/>
              </a:rPr>
              <a:t>J</a:t>
            </a:r>
            <a:r>
              <a:rPr lang="en-US" sz="1400" b="1" baseline="-25000" dirty="0" smtClean="0">
                <a:latin typeface="Arial"/>
                <a:cs typeface="Arial"/>
              </a:rPr>
              <a:t>AC2</a:t>
            </a:r>
            <a:r>
              <a:rPr lang="en-US" sz="1400" b="1" dirty="0" smtClean="0">
                <a:latin typeface="Arial"/>
                <a:cs typeface="Arial"/>
              </a:rPr>
              <a:t> </a:t>
            </a:r>
            <a:r>
              <a:rPr lang="en-US" sz="1400" b="1" dirty="0" smtClean="0">
                <a:latin typeface="Arial"/>
                <a:cs typeface="Arial"/>
              </a:rPr>
              <a:t>(hPa) </a:t>
            </a:r>
            <a:endParaRPr lang="en-US" sz="1400" b="1" dirty="0">
              <a:latin typeface="Arial"/>
              <a:cs typeface="Arial"/>
            </a:endParaRPr>
          </a:p>
        </p:txBody>
      </p:sp>
      <p:sp>
        <p:nvSpPr>
          <p:cNvPr id="834" name="TextBox 833"/>
          <p:cNvSpPr txBox="1"/>
          <p:nvPr/>
        </p:nvSpPr>
        <p:spPr>
          <a:xfrm>
            <a:off x="25012051" y="19888396"/>
            <a:ext cx="2332289" cy="307777"/>
          </a:xfrm>
          <a:prstGeom prst="rect">
            <a:avLst/>
          </a:prstGeom>
          <a:noFill/>
        </p:spPr>
        <p:txBody>
          <a:bodyPr wrap="square" rtlCol="0">
            <a:spAutoFit/>
          </a:bodyPr>
          <a:lstStyle/>
          <a:p>
            <a:pPr algn="ctr"/>
            <a:r>
              <a:rPr lang="en-US" sz="1400" b="1" dirty="0" smtClean="0">
                <a:latin typeface="Arial"/>
                <a:cs typeface="Arial"/>
              </a:rPr>
              <a:t>J</a:t>
            </a:r>
            <a:r>
              <a:rPr lang="en-US" sz="1400" b="1" baseline="-25000" dirty="0" smtClean="0">
                <a:latin typeface="Arial"/>
                <a:cs typeface="Arial"/>
              </a:rPr>
              <a:t>AC2</a:t>
            </a:r>
            <a:r>
              <a:rPr lang="en-US" sz="1400" b="1" dirty="0" smtClean="0">
                <a:latin typeface="Arial"/>
                <a:cs typeface="Arial"/>
              </a:rPr>
              <a:t> </a:t>
            </a:r>
            <a:r>
              <a:rPr lang="en-US" sz="1400" b="1" dirty="0" smtClean="0">
                <a:latin typeface="Arial"/>
                <a:cs typeface="Arial"/>
              </a:rPr>
              <a:t>(hPa) </a:t>
            </a:r>
            <a:endParaRPr lang="en-US" sz="1400" b="1" dirty="0">
              <a:latin typeface="Arial"/>
              <a:cs typeface="Arial"/>
            </a:endParaRPr>
          </a:p>
        </p:txBody>
      </p:sp>
      <p:sp>
        <p:nvSpPr>
          <p:cNvPr id="835" name="TextBox 834"/>
          <p:cNvSpPr txBox="1"/>
          <p:nvPr/>
        </p:nvSpPr>
        <p:spPr>
          <a:xfrm>
            <a:off x="15384441" y="16685405"/>
            <a:ext cx="1153521" cy="307777"/>
          </a:xfrm>
          <a:prstGeom prst="rect">
            <a:avLst/>
          </a:prstGeom>
          <a:solidFill>
            <a:schemeClr val="bg1"/>
          </a:solidFill>
          <a:ln>
            <a:solidFill>
              <a:schemeClr val="tx1"/>
            </a:solidFill>
          </a:ln>
        </p:spPr>
        <p:txBody>
          <a:bodyPr wrap="square" rtlCol="0">
            <a:spAutoFit/>
          </a:bodyPr>
          <a:lstStyle/>
          <a:p>
            <a:r>
              <a:rPr lang="en-US" sz="1400" dirty="0" smtClean="0">
                <a:latin typeface="Arial"/>
                <a:cs typeface="Arial"/>
              </a:rPr>
              <a:t>(a) r</a:t>
            </a:r>
            <a:r>
              <a:rPr lang="en-US" sz="1400" baseline="30000" dirty="0" smtClean="0">
                <a:latin typeface="Arial"/>
                <a:cs typeface="Arial"/>
              </a:rPr>
              <a:t>2</a:t>
            </a:r>
            <a:r>
              <a:rPr lang="en-US" sz="1400" dirty="0" smtClean="0">
                <a:latin typeface="Arial"/>
                <a:cs typeface="Arial"/>
              </a:rPr>
              <a:t> = 0.65 </a:t>
            </a:r>
            <a:endParaRPr lang="en-US" sz="1400" dirty="0">
              <a:latin typeface="Arial"/>
              <a:cs typeface="Arial"/>
            </a:endParaRPr>
          </a:p>
        </p:txBody>
      </p:sp>
      <p:sp>
        <p:nvSpPr>
          <p:cNvPr id="836" name="TextBox 835"/>
          <p:cNvSpPr txBox="1"/>
          <p:nvPr/>
        </p:nvSpPr>
        <p:spPr>
          <a:xfrm>
            <a:off x="18566127" y="16682230"/>
            <a:ext cx="1153521" cy="307777"/>
          </a:xfrm>
          <a:prstGeom prst="rect">
            <a:avLst/>
          </a:prstGeom>
          <a:solidFill>
            <a:schemeClr val="bg1"/>
          </a:solidFill>
          <a:ln>
            <a:solidFill>
              <a:schemeClr val="tx1"/>
            </a:solidFill>
          </a:ln>
        </p:spPr>
        <p:txBody>
          <a:bodyPr wrap="square" rtlCol="0">
            <a:spAutoFit/>
          </a:bodyPr>
          <a:lstStyle/>
          <a:p>
            <a:r>
              <a:rPr lang="en-US" sz="1400" dirty="0" smtClean="0">
                <a:latin typeface="Arial"/>
                <a:cs typeface="Arial"/>
              </a:rPr>
              <a:t>(b) r</a:t>
            </a:r>
            <a:r>
              <a:rPr lang="en-US" sz="1400" baseline="30000" dirty="0" smtClean="0">
                <a:latin typeface="Arial"/>
                <a:cs typeface="Arial"/>
              </a:rPr>
              <a:t>2</a:t>
            </a:r>
            <a:r>
              <a:rPr lang="en-US" sz="1400" dirty="0" smtClean="0">
                <a:latin typeface="Arial"/>
                <a:cs typeface="Arial"/>
              </a:rPr>
              <a:t> = 0.64 </a:t>
            </a:r>
            <a:endParaRPr lang="en-US" sz="1400" dirty="0">
              <a:latin typeface="Arial"/>
              <a:cs typeface="Arial"/>
            </a:endParaRPr>
          </a:p>
        </p:txBody>
      </p:sp>
      <p:sp>
        <p:nvSpPr>
          <p:cNvPr id="837" name="TextBox 836"/>
          <p:cNvSpPr txBox="1"/>
          <p:nvPr/>
        </p:nvSpPr>
        <p:spPr>
          <a:xfrm>
            <a:off x="21779204" y="16682428"/>
            <a:ext cx="1153521" cy="307777"/>
          </a:xfrm>
          <a:prstGeom prst="rect">
            <a:avLst/>
          </a:prstGeom>
          <a:solidFill>
            <a:schemeClr val="bg1"/>
          </a:solidFill>
          <a:ln>
            <a:solidFill>
              <a:schemeClr val="tx1"/>
            </a:solidFill>
          </a:ln>
        </p:spPr>
        <p:txBody>
          <a:bodyPr wrap="square" rtlCol="0">
            <a:spAutoFit/>
          </a:bodyPr>
          <a:lstStyle/>
          <a:p>
            <a:r>
              <a:rPr lang="en-US" sz="1400" dirty="0" smtClean="0">
                <a:latin typeface="Arial"/>
                <a:cs typeface="Arial"/>
              </a:rPr>
              <a:t>(c) r</a:t>
            </a:r>
            <a:r>
              <a:rPr lang="en-US" sz="1400" baseline="30000" dirty="0" smtClean="0">
                <a:latin typeface="Arial"/>
                <a:cs typeface="Arial"/>
              </a:rPr>
              <a:t>2</a:t>
            </a:r>
            <a:r>
              <a:rPr lang="en-US" sz="1400" dirty="0" smtClean="0">
                <a:latin typeface="Arial"/>
                <a:cs typeface="Arial"/>
              </a:rPr>
              <a:t> = 0.68 </a:t>
            </a:r>
            <a:endParaRPr lang="en-US" sz="1400" dirty="0">
              <a:latin typeface="Arial"/>
              <a:cs typeface="Arial"/>
            </a:endParaRPr>
          </a:p>
        </p:txBody>
      </p:sp>
      <p:sp>
        <p:nvSpPr>
          <p:cNvPr id="838" name="TextBox 837"/>
          <p:cNvSpPr txBox="1"/>
          <p:nvPr/>
        </p:nvSpPr>
        <p:spPr>
          <a:xfrm>
            <a:off x="24999351" y="16685405"/>
            <a:ext cx="1153521" cy="307777"/>
          </a:xfrm>
          <a:prstGeom prst="rect">
            <a:avLst/>
          </a:prstGeom>
          <a:solidFill>
            <a:schemeClr val="bg1"/>
          </a:solidFill>
          <a:ln>
            <a:solidFill>
              <a:schemeClr val="tx1"/>
            </a:solidFill>
          </a:ln>
        </p:spPr>
        <p:txBody>
          <a:bodyPr wrap="square" rtlCol="0">
            <a:spAutoFit/>
          </a:bodyPr>
          <a:lstStyle/>
          <a:p>
            <a:r>
              <a:rPr lang="en-US" sz="1400" dirty="0" smtClean="0">
                <a:latin typeface="Arial"/>
                <a:cs typeface="Arial"/>
              </a:rPr>
              <a:t>(d) r</a:t>
            </a:r>
            <a:r>
              <a:rPr lang="en-US" sz="1400" baseline="30000" dirty="0" smtClean="0">
                <a:latin typeface="Arial"/>
                <a:cs typeface="Arial"/>
              </a:rPr>
              <a:t>2</a:t>
            </a:r>
            <a:r>
              <a:rPr lang="en-US" sz="1400" dirty="0" smtClean="0">
                <a:latin typeface="Arial"/>
                <a:cs typeface="Arial"/>
              </a:rPr>
              <a:t> = 0.38 </a:t>
            </a:r>
            <a:endParaRPr lang="en-US" sz="1400" dirty="0">
              <a:latin typeface="Arial"/>
              <a:cs typeface="Arial"/>
            </a:endParaRPr>
          </a:p>
        </p:txBody>
      </p:sp>
      <p:sp>
        <p:nvSpPr>
          <p:cNvPr id="857" name="TextBox 856"/>
          <p:cNvSpPr txBox="1"/>
          <p:nvPr/>
        </p:nvSpPr>
        <p:spPr>
          <a:xfrm>
            <a:off x="14752805" y="12219675"/>
            <a:ext cx="1983505"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a:t>
            </a:r>
            <a:r>
              <a:rPr lang="en-US" sz="1600" dirty="0">
                <a:latin typeface="Arial"/>
                <a:cs typeface="Arial"/>
              </a:rPr>
              <a:t>a</a:t>
            </a:r>
            <a:r>
              <a:rPr lang="en-US" sz="1600" dirty="0" smtClean="0">
                <a:latin typeface="Arial"/>
                <a:cs typeface="Arial"/>
              </a:rPr>
              <a:t>) 0000 UTC 4 June</a:t>
            </a:r>
            <a:endParaRPr lang="en-US" sz="1600" dirty="0">
              <a:latin typeface="Arial"/>
              <a:cs typeface="Arial"/>
            </a:endParaRPr>
          </a:p>
        </p:txBody>
      </p:sp>
      <p:grpSp>
        <p:nvGrpSpPr>
          <p:cNvPr id="115" name="Group 114"/>
          <p:cNvGrpSpPr/>
          <p:nvPr/>
        </p:nvGrpSpPr>
        <p:grpSpPr>
          <a:xfrm>
            <a:off x="27874506" y="18960242"/>
            <a:ext cx="15665783" cy="11651691"/>
            <a:chOff x="27874506" y="19315105"/>
            <a:chExt cx="15665783" cy="11651691"/>
          </a:xfrm>
        </p:grpSpPr>
        <p:grpSp>
          <p:nvGrpSpPr>
            <p:cNvPr id="689" name="Group 688"/>
            <p:cNvGrpSpPr/>
            <p:nvPr/>
          </p:nvGrpSpPr>
          <p:grpSpPr>
            <a:xfrm>
              <a:off x="42591357" y="19315105"/>
              <a:ext cx="948932" cy="11548687"/>
              <a:chOff x="42451554" y="4252308"/>
              <a:chExt cx="948932" cy="11548687"/>
            </a:xfrm>
          </p:grpSpPr>
          <p:pic>
            <p:nvPicPr>
              <p:cNvPr id="690" name="Picture 689" descr="slp_position_sensitivity_initialized_20180602_1200_f72_valid_20180605_1200.png"/>
              <p:cNvPicPr>
                <a:picLocks/>
              </p:cNvPicPr>
              <p:nvPr/>
            </p:nvPicPr>
            <p:blipFill rotWithShape="1">
              <a:blip r:embed="rId20">
                <a:extLst>
                  <a:ext uri="{28A0092B-C50C-407E-A947-70E740481C1C}">
                    <a14:useLocalDpi xmlns:a14="http://schemas.microsoft.com/office/drawing/2010/main" val="0"/>
                  </a:ext>
                </a:extLst>
              </a:blip>
              <a:srcRect l="533" t="94681" r="491" b="2499"/>
              <a:stretch/>
            </p:blipFill>
            <p:spPr>
              <a:xfrm rot="16200000">
                <a:off x="37454758" y="9855268"/>
                <a:ext cx="11548687" cy="342768"/>
              </a:xfrm>
              <a:prstGeom prst="rect">
                <a:avLst/>
              </a:prstGeom>
            </p:spPr>
          </p:pic>
          <p:sp>
            <p:nvSpPr>
              <p:cNvPr id="691" name="TextBox 690"/>
              <p:cNvSpPr txBox="1"/>
              <p:nvPr/>
            </p:nvSpPr>
            <p:spPr>
              <a:xfrm>
                <a:off x="42451554" y="14699579"/>
                <a:ext cx="526163" cy="276999"/>
              </a:xfrm>
              <a:prstGeom prst="rect">
                <a:avLst/>
              </a:prstGeom>
              <a:noFill/>
            </p:spPr>
            <p:txBody>
              <a:bodyPr wrap="square" lIns="0" tIns="0" rIns="0" bIns="0" rtlCol="0">
                <a:spAutoFit/>
              </a:bodyPr>
              <a:lstStyle/>
              <a:p>
                <a:pPr algn="r"/>
                <a:r>
                  <a:rPr lang="en-US" sz="1800" dirty="0" smtClean="0">
                    <a:latin typeface="Arial"/>
                    <a:cs typeface="Arial"/>
                  </a:rPr>
                  <a:t>−3</a:t>
                </a:r>
                <a:endParaRPr lang="en-US" sz="1800" dirty="0">
                  <a:latin typeface="Arial"/>
                  <a:cs typeface="Arial"/>
                </a:endParaRPr>
              </a:p>
            </p:txBody>
          </p:sp>
          <p:sp>
            <p:nvSpPr>
              <p:cNvPr id="692" name="TextBox 691"/>
              <p:cNvSpPr txBox="1"/>
              <p:nvPr/>
            </p:nvSpPr>
            <p:spPr>
              <a:xfrm>
                <a:off x="42451554" y="13741970"/>
                <a:ext cx="526163" cy="276999"/>
              </a:xfrm>
              <a:prstGeom prst="rect">
                <a:avLst/>
              </a:prstGeom>
              <a:noFill/>
            </p:spPr>
            <p:txBody>
              <a:bodyPr wrap="square" lIns="0" tIns="0" rIns="0" bIns="0" rtlCol="0">
                <a:spAutoFit/>
              </a:bodyPr>
              <a:lstStyle/>
              <a:p>
                <a:pPr algn="r"/>
                <a:r>
                  <a:rPr lang="en-US" sz="1800" dirty="0" smtClean="0">
                    <a:latin typeface="Arial"/>
                    <a:cs typeface="Arial"/>
                  </a:rPr>
                  <a:t>−2.4</a:t>
                </a:r>
                <a:endParaRPr lang="en-US" sz="1800" dirty="0">
                  <a:latin typeface="Arial"/>
                  <a:cs typeface="Arial"/>
                </a:endParaRPr>
              </a:p>
            </p:txBody>
          </p:sp>
          <p:sp>
            <p:nvSpPr>
              <p:cNvPr id="693" name="TextBox 692"/>
              <p:cNvSpPr txBox="1"/>
              <p:nvPr/>
            </p:nvSpPr>
            <p:spPr>
              <a:xfrm>
                <a:off x="42451554" y="12779361"/>
                <a:ext cx="526163" cy="276999"/>
              </a:xfrm>
              <a:prstGeom prst="rect">
                <a:avLst/>
              </a:prstGeom>
              <a:noFill/>
            </p:spPr>
            <p:txBody>
              <a:bodyPr wrap="square" lIns="0" tIns="0" rIns="0" bIns="0" rtlCol="0">
                <a:spAutoFit/>
              </a:bodyPr>
              <a:lstStyle/>
              <a:p>
                <a:pPr algn="r"/>
                <a:r>
                  <a:rPr lang="en-US" sz="1800" dirty="0" smtClean="0">
                    <a:latin typeface="Arial"/>
                    <a:cs typeface="Arial"/>
                  </a:rPr>
                  <a:t>−1.8</a:t>
                </a:r>
                <a:endParaRPr lang="en-US" sz="1800" dirty="0">
                  <a:latin typeface="Arial"/>
                  <a:cs typeface="Arial"/>
                </a:endParaRPr>
              </a:p>
            </p:txBody>
          </p:sp>
          <p:sp>
            <p:nvSpPr>
              <p:cNvPr id="694" name="TextBox 693"/>
              <p:cNvSpPr txBox="1"/>
              <p:nvPr/>
            </p:nvSpPr>
            <p:spPr>
              <a:xfrm>
                <a:off x="42451554" y="11812016"/>
                <a:ext cx="526163" cy="276999"/>
              </a:xfrm>
              <a:prstGeom prst="rect">
                <a:avLst/>
              </a:prstGeom>
              <a:noFill/>
            </p:spPr>
            <p:txBody>
              <a:bodyPr wrap="square" lIns="0" tIns="0" rIns="0" bIns="0" rtlCol="0">
                <a:spAutoFit/>
              </a:bodyPr>
              <a:lstStyle/>
              <a:p>
                <a:pPr algn="r"/>
                <a:r>
                  <a:rPr lang="en-US" sz="1800" dirty="0" smtClean="0">
                    <a:latin typeface="Arial"/>
                    <a:cs typeface="Arial"/>
                  </a:rPr>
                  <a:t>−1.2</a:t>
                </a:r>
                <a:endParaRPr lang="en-US" sz="1800" dirty="0">
                  <a:latin typeface="Arial"/>
                  <a:cs typeface="Arial"/>
                </a:endParaRPr>
              </a:p>
            </p:txBody>
          </p:sp>
          <p:sp>
            <p:nvSpPr>
              <p:cNvPr id="695" name="TextBox 694"/>
              <p:cNvSpPr txBox="1"/>
              <p:nvPr/>
            </p:nvSpPr>
            <p:spPr>
              <a:xfrm>
                <a:off x="42451554" y="10853738"/>
                <a:ext cx="526163" cy="276999"/>
              </a:xfrm>
              <a:prstGeom prst="rect">
                <a:avLst/>
              </a:prstGeom>
              <a:noFill/>
            </p:spPr>
            <p:txBody>
              <a:bodyPr wrap="square" lIns="0" tIns="0" rIns="0" bIns="0" rtlCol="0">
                <a:spAutoFit/>
              </a:bodyPr>
              <a:lstStyle/>
              <a:p>
                <a:pPr algn="r"/>
                <a:r>
                  <a:rPr lang="en-US" sz="1800" dirty="0" smtClean="0">
                    <a:latin typeface="Arial"/>
                    <a:cs typeface="Arial"/>
                  </a:rPr>
                  <a:t>−0.6</a:t>
                </a:r>
                <a:endParaRPr lang="en-US" sz="1800" dirty="0">
                  <a:latin typeface="Arial"/>
                  <a:cs typeface="Arial"/>
                </a:endParaRPr>
              </a:p>
            </p:txBody>
          </p:sp>
          <p:sp>
            <p:nvSpPr>
              <p:cNvPr id="696" name="TextBox 695"/>
              <p:cNvSpPr txBox="1"/>
              <p:nvPr/>
            </p:nvSpPr>
            <p:spPr>
              <a:xfrm>
                <a:off x="42451554" y="9889960"/>
                <a:ext cx="526163" cy="276999"/>
              </a:xfrm>
              <a:prstGeom prst="rect">
                <a:avLst/>
              </a:prstGeom>
              <a:noFill/>
            </p:spPr>
            <p:txBody>
              <a:bodyPr wrap="square" lIns="0" tIns="0" rIns="0" bIns="0" rtlCol="0">
                <a:spAutoFit/>
              </a:bodyPr>
              <a:lstStyle/>
              <a:p>
                <a:pPr algn="r"/>
                <a:r>
                  <a:rPr lang="en-US" sz="1800" dirty="0" smtClean="0">
                    <a:latin typeface="Arial"/>
                    <a:cs typeface="Arial"/>
                  </a:rPr>
                  <a:t>0</a:t>
                </a:r>
                <a:endParaRPr lang="en-US" sz="1800" dirty="0">
                  <a:latin typeface="Arial"/>
                  <a:cs typeface="Arial"/>
                </a:endParaRPr>
              </a:p>
            </p:txBody>
          </p:sp>
          <p:sp>
            <p:nvSpPr>
              <p:cNvPr id="697" name="TextBox 696"/>
              <p:cNvSpPr txBox="1"/>
              <p:nvPr/>
            </p:nvSpPr>
            <p:spPr>
              <a:xfrm>
                <a:off x="42451554" y="8932351"/>
                <a:ext cx="526163" cy="276999"/>
              </a:xfrm>
              <a:prstGeom prst="rect">
                <a:avLst/>
              </a:prstGeom>
              <a:noFill/>
            </p:spPr>
            <p:txBody>
              <a:bodyPr wrap="square" lIns="0" tIns="0" rIns="0" bIns="0" rtlCol="0">
                <a:spAutoFit/>
              </a:bodyPr>
              <a:lstStyle/>
              <a:p>
                <a:pPr algn="r"/>
                <a:r>
                  <a:rPr lang="en-US" sz="1800" dirty="0" smtClean="0">
                    <a:latin typeface="Arial"/>
                    <a:cs typeface="Arial"/>
                  </a:rPr>
                  <a:t>0.6</a:t>
                </a:r>
                <a:endParaRPr lang="en-US" sz="1800" dirty="0">
                  <a:latin typeface="Arial"/>
                  <a:cs typeface="Arial"/>
                </a:endParaRPr>
              </a:p>
            </p:txBody>
          </p:sp>
          <p:sp>
            <p:nvSpPr>
              <p:cNvPr id="698" name="TextBox 697"/>
              <p:cNvSpPr txBox="1"/>
              <p:nvPr/>
            </p:nvSpPr>
            <p:spPr>
              <a:xfrm>
                <a:off x="42451554" y="7969741"/>
                <a:ext cx="526163" cy="276999"/>
              </a:xfrm>
              <a:prstGeom prst="rect">
                <a:avLst/>
              </a:prstGeom>
              <a:noFill/>
            </p:spPr>
            <p:txBody>
              <a:bodyPr wrap="square" lIns="0" tIns="0" rIns="0" bIns="0" rtlCol="0">
                <a:spAutoFit/>
              </a:bodyPr>
              <a:lstStyle/>
              <a:p>
                <a:pPr algn="r"/>
                <a:r>
                  <a:rPr lang="en-US" sz="1800" dirty="0" smtClean="0">
                    <a:latin typeface="Arial"/>
                    <a:cs typeface="Arial"/>
                  </a:rPr>
                  <a:t>1.2</a:t>
                </a:r>
                <a:endParaRPr lang="en-US" sz="1800" dirty="0">
                  <a:latin typeface="Arial"/>
                  <a:cs typeface="Arial"/>
                </a:endParaRPr>
              </a:p>
            </p:txBody>
          </p:sp>
          <p:sp>
            <p:nvSpPr>
              <p:cNvPr id="699" name="TextBox 698"/>
              <p:cNvSpPr txBox="1"/>
              <p:nvPr/>
            </p:nvSpPr>
            <p:spPr>
              <a:xfrm>
                <a:off x="42451554" y="7007132"/>
                <a:ext cx="526163" cy="276999"/>
              </a:xfrm>
              <a:prstGeom prst="rect">
                <a:avLst/>
              </a:prstGeom>
              <a:noFill/>
            </p:spPr>
            <p:txBody>
              <a:bodyPr wrap="square" lIns="0" tIns="0" rIns="0" bIns="0" rtlCol="0">
                <a:spAutoFit/>
              </a:bodyPr>
              <a:lstStyle/>
              <a:p>
                <a:pPr algn="r"/>
                <a:r>
                  <a:rPr lang="en-US" sz="1800" dirty="0" smtClean="0">
                    <a:latin typeface="Arial"/>
                    <a:cs typeface="Arial"/>
                  </a:rPr>
                  <a:t>1.8</a:t>
                </a:r>
                <a:endParaRPr lang="en-US" sz="1800" dirty="0">
                  <a:latin typeface="Arial"/>
                  <a:cs typeface="Arial"/>
                </a:endParaRPr>
              </a:p>
            </p:txBody>
          </p:sp>
          <p:sp>
            <p:nvSpPr>
              <p:cNvPr id="700" name="TextBox 699"/>
              <p:cNvSpPr txBox="1"/>
              <p:nvPr/>
            </p:nvSpPr>
            <p:spPr>
              <a:xfrm>
                <a:off x="42451554" y="6056246"/>
                <a:ext cx="526163" cy="276999"/>
              </a:xfrm>
              <a:prstGeom prst="rect">
                <a:avLst/>
              </a:prstGeom>
              <a:noFill/>
            </p:spPr>
            <p:txBody>
              <a:bodyPr wrap="square" lIns="0" tIns="0" rIns="0" bIns="0" rtlCol="0">
                <a:spAutoFit/>
              </a:bodyPr>
              <a:lstStyle/>
              <a:p>
                <a:pPr algn="r"/>
                <a:r>
                  <a:rPr lang="en-US" sz="1800" dirty="0" smtClean="0">
                    <a:latin typeface="Arial"/>
                    <a:cs typeface="Arial"/>
                  </a:rPr>
                  <a:t>2.4</a:t>
                </a:r>
                <a:endParaRPr lang="en-US" sz="1800" dirty="0">
                  <a:latin typeface="Arial"/>
                  <a:cs typeface="Arial"/>
                </a:endParaRPr>
              </a:p>
            </p:txBody>
          </p:sp>
          <p:sp>
            <p:nvSpPr>
              <p:cNvPr id="701" name="TextBox 700"/>
              <p:cNvSpPr txBox="1"/>
              <p:nvPr/>
            </p:nvSpPr>
            <p:spPr>
              <a:xfrm>
                <a:off x="42451554" y="5093637"/>
                <a:ext cx="526163" cy="276999"/>
              </a:xfrm>
              <a:prstGeom prst="rect">
                <a:avLst/>
              </a:prstGeom>
              <a:noFill/>
            </p:spPr>
            <p:txBody>
              <a:bodyPr wrap="square" lIns="0" tIns="0" rIns="0" bIns="0" rtlCol="0">
                <a:spAutoFit/>
              </a:bodyPr>
              <a:lstStyle/>
              <a:p>
                <a:pPr algn="r"/>
                <a:r>
                  <a:rPr lang="en-US" sz="1800" dirty="0" smtClean="0">
                    <a:latin typeface="Arial"/>
                    <a:cs typeface="Arial"/>
                  </a:rPr>
                  <a:t>3.0</a:t>
                </a:r>
                <a:endParaRPr lang="en-US" sz="1800" dirty="0">
                  <a:latin typeface="Arial"/>
                  <a:cs typeface="Arial"/>
                </a:endParaRPr>
              </a:p>
            </p:txBody>
          </p:sp>
        </p:grpSp>
        <p:grpSp>
          <p:nvGrpSpPr>
            <p:cNvPr id="114" name="Group 113"/>
            <p:cNvGrpSpPr/>
            <p:nvPr/>
          </p:nvGrpSpPr>
          <p:grpSpPr>
            <a:xfrm>
              <a:off x="27874506" y="19419736"/>
              <a:ext cx="14577048" cy="11547060"/>
              <a:chOff x="27874506" y="19419736"/>
              <a:chExt cx="14577048" cy="11547060"/>
            </a:xfrm>
          </p:grpSpPr>
          <p:pic>
            <p:nvPicPr>
              <p:cNvPr id="982" name="Picture 981" descr="g300_sensitivity_initialized_20180602_1200_f48_valid_20180604_1200.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877102" y="19419736"/>
                <a:ext cx="4847819" cy="3840480"/>
              </a:xfrm>
              <a:prstGeom prst="rect">
                <a:avLst/>
              </a:prstGeom>
              <a:ln w="9525">
                <a:solidFill>
                  <a:schemeClr val="tx1"/>
                </a:solidFill>
              </a:ln>
            </p:spPr>
          </p:pic>
          <p:pic>
            <p:nvPicPr>
              <p:cNvPr id="983" name="Picture 982" descr="g300_sensitivity_initialized_20180602_1200_f72_valid_20180605_1200.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738831" y="19419736"/>
                <a:ext cx="4847819" cy="3840480"/>
              </a:xfrm>
              <a:prstGeom prst="rect">
                <a:avLst/>
              </a:prstGeom>
              <a:ln w="9525">
                <a:solidFill>
                  <a:schemeClr val="tx1"/>
                </a:solidFill>
              </a:ln>
            </p:spPr>
          </p:pic>
          <p:pic>
            <p:nvPicPr>
              <p:cNvPr id="985" name="Picture 984" descr="g300_sensitivity_initialized_20180602_1200_f96_valid_20180606_1200.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7603735" y="19419736"/>
                <a:ext cx="4847819" cy="3840480"/>
              </a:xfrm>
              <a:prstGeom prst="rect">
                <a:avLst/>
              </a:prstGeom>
              <a:ln w="9525">
                <a:solidFill>
                  <a:schemeClr val="tx1"/>
                </a:solidFill>
              </a:ln>
            </p:spPr>
          </p:pic>
          <p:pic>
            <p:nvPicPr>
              <p:cNvPr id="986" name="Picture 985" descr="rvort_300hPa_aa_300km_position_sensitivity_initialized_20180602_1200_f48_valid_20180604_1200.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7877102" y="23271606"/>
                <a:ext cx="4847819" cy="3840480"/>
              </a:xfrm>
              <a:prstGeom prst="rect">
                <a:avLst/>
              </a:prstGeom>
              <a:ln w="9525">
                <a:solidFill>
                  <a:schemeClr val="tx1"/>
                </a:solidFill>
              </a:ln>
            </p:spPr>
          </p:pic>
          <p:pic>
            <p:nvPicPr>
              <p:cNvPr id="987" name="Picture 986" descr="rvort_300hPa_aa_300km_position_sensitivity_initialized_20180602_1200_f72_valid_20180605_1200.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2738338" y="23271358"/>
                <a:ext cx="4847819" cy="3840480"/>
              </a:xfrm>
              <a:prstGeom prst="rect">
                <a:avLst/>
              </a:prstGeom>
              <a:ln w="9525">
                <a:solidFill>
                  <a:schemeClr val="tx1"/>
                </a:solidFill>
              </a:ln>
            </p:spPr>
          </p:pic>
          <p:pic>
            <p:nvPicPr>
              <p:cNvPr id="988" name="Picture 987" descr="rvort_300hPa_aa_300km_position_sensitivity_initialized_20180602_1200_f96_valid_20180606_1200.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7602587" y="23271866"/>
                <a:ext cx="4847819" cy="3840480"/>
              </a:xfrm>
              <a:prstGeom prst="rect">
                <a:avLst/>
              </a:prstGeom>
              <a:ln w="9525">
                <a:solidFill>
                  <a:schemeClr val="tx1"/>
                </a:solidFill>
              </a:ln>
            </p:spPr>
          </p:pic>
          <p:pic>
            <p:nvPicPr>
              <p:cNvPr id="989" name="Picture 988" descr="slp_position_sensitivity_initialized_20180602_1200_f48_valid_20180604_1200.p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874506" y="27126316"/>
                <a:ext cx="4847819" cy="3840480"/>
              </a:xfrm>
              <a:prstGeom prst="rect">
                <a:avLst/>
              </a:prstGeom>
              <a:ln w="9525">
                <a:solidFill>
                  <a:schemeClr val="tx1"/>
                </a:solidFill>
              </a:ln>
            </p:spPr>
          </p:pic>
          <p:pic>
            <p:nvPicPr>
              <p:cNvPr id="990" name="Picture 989" descr="slp_position_sensitivity_initialized_20180602_1200_f72_valid_20180605_1200.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738338" y="27123141"/>
                <a:ext cx="4847819" cy="3840480"/>
              </a:xfrm>
              <a:prstGeom prst="rect">
                <a:avLst/>
              </a:prstGeom>
              <a:ln w="9525">
                <a:solidFill>
                  <a:schemeClr val="tx1"/>
                </a:solidFill>
              </a:ln>
            </p:spPr>
          </p:pic>
          <p:pic>
            <p:nvPicPr>
              <p:cNvPr id="991" name="Picture 990" descr="slp_position_sensitivity_initialized_20180602_1200_f96_valid_20180606_1200.p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7600722" y="27123661"/>
                <a:ext cx="4847819" cy="3840480"/>
              </a:xfrm>
              <a:prstGeom prst="rect">
                <a:avLst/>
              </a:prstGeom>
              <a:ln w="9525">
                <a:solidFill>
                  <a:schemeClr val="tx1"/>
                </a:solidFill>
              </a:ln>
            </p:spPr>
          </p:pic>
          <p:sp>
            <p:nvSpPr>
              <p:cNvPr id="848" name="TextBox 847"/>
              <p:cNvSpPr txBox="1"/>
              <p:nvPr/>
            </p:nvSpPr>
            <p:spPr>
              <a:xfrm>
                <a:off x="27882203" y="19421489"/>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a:t>
                </a:r>
                <a:r>
                  <a:rPr lang="en-US" sz="1600" dirty="0">
                    <a:latin typeface="Arial"/>
                    <a:cs typeface="Arial"/>
                  </a:rPr>
                  <a:t>a</a:t>
                </a:r>
                <a:r>
                  <a:rPr lang="en-US" sz="1600" dirty="0" smtClean="0">
                    <a:latin typeface="Arial"/>
                    <a:cs typeface="Arial"/>
                  </a:rPr>
                  <a:t>) 1200 </a:t>
                </a:r>
                <a:r>
                  <a:rPr lang="en-US" sz="1600" dirty="0" smtClean="0">
                    <a:latin typeface="Arial"/>
                    <a:cs typeface="Arial"/>
                  </a:rPr>
                  <a:t>UTC </a:t>
                </a:r>
                <a:r>
                  <a:rPr lang="en-US" sz="1600" dirty="0">
                    <a:latin typeface="Arial"/>
                    <a:cs typeface="Arial"/>
                  </a:rPr>
                  <a:t>4</a:t>
                </a:r>
                <a:r>
                  <a:rPr lang="en-US" sz="1600" dirty="0" smtClean="0">
                    <a:latin typeface="Arial"/>
                    <a:cs typeface="Arial"/>
                  </a:rPr>
                  <a:t> Jun (48 h) </a:t>
                </a:r>
                <a:endParaRPr lang="en-US" sz="1600" dirty="0">
                  <a:latin typeface="Arial"/>
                  <a:cs typeface="Arial"/>
                </a:endParaRPr>
              </a:p>
            </p:txBody>
          </p:sp>
          <p:sp>
            <p:nvSpPr>
              <p:cNvPr id="849" name="TextBox 848"/>
              <p:cNvSpPr txBox="1"/>
              <p:nvPr/>
            </p:nvSpPr>
            <p:spPr>
              <a:xfrm>
                <a:off x="32743671" y="19420154"/>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(b) 1200 </a:t>
                </a:r>
                <a:r>
                  <a:rPr lang="en-US" sz="1600" dirty="0" smtClean="0">
                    <a:latin typeface="Arial"/>
                    <a:cs typeface="Arial"/>
                  </a:rPr>
                  <a:t>UTC </a:t>
                </a:r>
                <a:r>
                  <a:rPr lang="en-US" sz="1600" dirty="0" smtClean="0">
                    <a:latin typeface="Arial"/>
                    <a:cs typeface="Arial"/>
                  </a:rPr>
                  <a:t>5 Jun (72 h) </a:t>
                </a:r>
                <a:endParaRPr lang="en-US" sz="1600" dirty="0">
                  <a:latin typeface="Arial"/>
                  <a:cs typeface="Arial"/>
                </a:endParaRPr>
              </a:p>
            </p:txBody>
          </p:sp>
          <p:sp>
            <p:nvSpPr>
              <p:cNvPr id="850" name="TextBox 849"/>
              <p:cNvSpPr txBox="1"/>
              <p:nvPr/>
            </p:nvSpPr>
            <p:spPr>
              <a:xfrm>
                <a:off x="37604996" y="19420153"/>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(c) 1200 </a:t>
                </a:r>
                <a:r>
                  <a:rPr lang="en-US" sz="1600" dirty="0" smtClean="0">
                    <a:latin typeface="Arial"/>
                    <a:cs typeface="Arial"/>
                  </a:rPr>
                  <a:t>UTC </a:t>
                </a:r>
                <a:r>
                  <a:rPr lang="en-US" sz="1600" dirty="0">
                    <a:latin typeface="Arial"/>
                    <a:cs typeface="Arial"/>
                  </a:rPr>
                  <a:t>6</a:t>
                </a:r>
                <a:r>
                  <a:rPr lang="en-US" sz="1600" dirty="0" smtClean="0">
                    <a:latin typeface="Arial"/>
                    <a:cs typeface="Arial"/>
                  </a:rPr>
                  <a:t> Jun (96 h) </a:t>
                </a:r>
                <a:endParaRPr lang="en-US" sz="1600" dirty="0">
                  <a:latin typeface="Arial"/>
                  <a:cs typeface="Arial"/>
                </a:endParaRPr>
              </a:p>
            </p:txBody>
          </p:sp>
          <p:sp>
            <p:nvSpPr>
              <p:cNvPr id="851" name="TextBox 850"/>
              <p:cNvSpPr txBox="1"/>
              <p:nvPr/>
            </p:nvSpPr>
            <p:spPr>
              <a:xfrm>
                <a:off x="27883152" y="23272459"/>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(d) 1200 </a:t>
                </a:r>
                <a:r>
                  <a:rPr lang="en-US" sz="1600" dirty="0" smtClean="0">
                    <a:latin typeface="Arial"/>
                    <a:cs typeface="Arial"/>
                  </a:rPr>
                  <a:t>UTC </a:t>
                </a:r>
                <a:r>
                  <a:rPr lang="en-US" sz="1600" dirty="0">
                    <a:latin typeface="Arial"/>
                    <a:cs typeface="Arial"/>
                  </a:rPr>
                  <a:t>4</a:t>
                </a:r>
                <a:r>
                  <a:rPr lang="en-US" sz="1600" dirty="0" smtClean="0">
                    <a:latin typeface="Arial"/>
                    <a:cs typeface="Arial"/>
                  </a:rPr>
                  <a:t> Jun (48 h) </a:t>
                </a:r>
                <a:endParaRPr lang="en-US" sz="1600" dirty="0">
                  <a:latin typeface="Arial"/>
                  <a:cs typeface="Arial"/>
                </a:endParaRPr>
              </a:p>
            </p:txBody>
          </p:sp>
          <p:sp>
            <p:nvSpPr>
              <p:cNvPr id="852" name="TextBox 851"/>
              <p:cNvSpPr txBox="1"/>
              <p:nvPr/>
            </p:nvSpPr>
            <p:spPr>
              <a:xfrm>
                <a:off x="32744620" y="23271124"/>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(e) 1200 </a:t>
                </a:r>
                <a:r>
                  <a:rPr lang="en-US" sz="1600" dirty="0" smtClean="0">
                    <a:latin typeface="Arial"/>
                    <a:cs typeface="Arial"/>
                  </a:rPr>
                  <a:t>UTC </a:t>
                </a:r>
                <a:r>
                  <a:rPr lang="en-US" sz="1600" dirty="0" smtClean="0">
                    <a:latin typeface="Arial"/>
                    <a:cs typeface="Arial"/>
                  </a:rPr>
                  <a:t>5 Jun (72 h) </a:t>
                </a:r>
                <a:endParaRPr lang="en-US" sz="1600" dirty="0">
                  <a:latin typeface="Arial"/>
                  <a:cs typeface="Arial"/>
                </a:endParaRPr>
              </a:p>
            </p:txBody>
          </p:sp>
          <p:sp>
            <p:nvSpPr>
              <p:cNvPr id="853" name="TextBox 852"/>
              <p:cNvSpPr txBox="1"/>
              <p:nvPr/>
            </p:nvSpPr>
            <p:spPr>
              <a:xfrm>
                <a:off x="37605945" y="23271123"/>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(f) 1200 </a:t>
                </a:r>
                <a:r>
                  <a:rPr lang="en-US" sz="1600" dirty="0" smtClean="0">
                    <a:latin typeface="Arial"/>
                    <a:cs typeface="Arial"/>
                  </a:rPr>
                  <a:t>UTC </a:t>
                </a:r>
                <a:r>
                  <a:rPr lang="en-US" sz="1600" dirty="0">
                    <a:latin typeface="Arial"/>
                    <a:cs typeface="Arial"/>
                  </a:rPr>
                  <a:t>6</a:t>
                </a:r>
                <a:r>
                  <a:rPr lang="en-US" sz="1600" dirty="0" smtClean="0">
                    <a:latin typeface="Arial"/>
                    <a:cs typeface="Arial"/>
                  </a:rPr>
                  <a:t> Jun (96 h) </a:t>
                </a:r>
                <a:endParaRPr lang="en-US" sz="1600" dirty="0">
                  <a:latin typeface="Arial"/>
                  <a:cs typeface="Arial"/>
                </a:endParaRPr>
              </a:p>
            </p:txBody>
          </p:sp>
          <p:sp>
            <p:nvSpPr>
              <p:cNvPr id="854" name="TextBox 853"/>
              <p:cNvSpPr txBox="1"/>
              <p:nvPr/>
            </p:nvSpPr>
            <p:spPr>
              <a:xfrm>
                <a:off x="27880993" y="27135193"/>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(g) 1200 </a:t>
                </a:r>
                <a:r>
                  <a:rPr lang="en-US" sz="1600" dirty="0" smtClean="0">
                    <a:latin typeface="Arial"/>
                    <a:cs typeface="Arial"/>
                  </a:rPr>
                  <a:t>UTC </a:t>
                </a:r>
                <a:r>
                  <a:rPr lang="en-US" sz="1600" dirty="0">
                    <a:latin typeface="Arial"/>
                    <a:cs typeface="Arial"/>
                  </a:rPr>
                  <a:t>4</a:t>
                </a:r>
                <a:r>
                  <a:rPr lang="en-US" sz="1600" dirty="0" smtClean="0">
                    <a:latin typeface="Arial"/>
                    <a:cs typeface="Arial"/>
                  </a:rPr>
                  <a:t> Jun (48 h) </a:t>
                </a:r>
                <a:endParaRPr lang="en-US" sz="1600" dirty="0">
                  <a:latin typeface="Arial"/>
                  <a:cs typeface="Arial"/>
                </a:endParaRPr>
              </a:p>
            </p:txBody>
          </p:sp>
          <p:sp>
            <p:nvSpPr>
              <p:cNvPr id="855" name="TextBox 854"/>
              <p:cNvSpPr txBox="1"/>
              <p:nvPr/>
            </p:nvSpPr>
            <p:spPr>
              <a:xfrm>
                <a:off x="32742461" y="27133858"/>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(h) 1200 </a:t>
                </a:r>
                <a:r>
                  <a:rPr lang="en-US" sz="1600" dirty="0" smtClean="0">
                    <a:latin typeface="Arial"/>
                    <a:cs typeface="Arial"/>
                  </a:rPr>
                  <a:t>UTC </a:t>
                </a:r>
                <a:r>
                  <a:rPr lang="en-US" sz="1600" dirty="0">
                    <a:latin typeface="Arial"/>
                    <a:cs typeface="Arial"/>
                  </a:rPr>
                  <a:t>5</a:t>
                </a:r>
                <a:r>
                  <a:rPr lang="en-US" sz="1600" dirty="0" smtClean="0">
                    <a:latin typeface="Arial"/>
                    <a:cs typeface="Arial"/>
                  </a:rPr>
                  <a:t> Jun (72 h) </a:t>
                </a:r>
                <a:endParaRPr lang="en-US" sz="1600" dirty="0">
                  <a:latin typeface="Arial"/>
                  <a:cs typeface="Arial"/>
                </a:endParaRPr>
              </a:p>
            </p:txBody>
          </p:sp>
          <p:sp>
            <p:nvSpPr>
              <p:cNvPr id="856" name="TextBox 855"/>
              <p:cNvSpPr txBox="1"/>
              <p:nvPr/>
            </p:nvSpPr>
            <p:spPr>
              <a:xfrm>
                <a:off x="37603786" y="27133857"/>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a:t>
                </a:r>
                <a:r>
                  <a:rPr lang="en-US" sz="1600" dirty="0" err="1" smtClean="0">
                    <a:latin typeface="Arial"/>
                    <a:cs typeface="Arial"/>
                  </a:rPr>
                  <a:t>i</a:t>
                </a:r>
                <a:r>
                  <a:rPr lang="en-US" sz="1600" dirty="0" smtClean="0">
                    <a:latin typeface="Arial"/>
                    <a:cs typeface="Arial"/>
                  </a:rPr>
                  <a:t>) 1200 </a:t>
                </a:r>
                <a:r>
                  <a:rPr lang="en-US" sz="1600" dirty="0" smtClean="0">
                    <a:latin typeface="Arial"/>
                    <a:cs typeface="Arial"/>
                  </a:rPr>
                  <a:t>UTC </a:t>
                </a:r>
                <a:r>
                  <a:rPr lang="en-US" sz="1600" dirty="0">
                    <a:latin typeface="Arial"/>
                    <a:cs typeface="Arial"/>
                  </a:rPr>
                  <a:t>6</a:t>
                </a:r>
                <a:r>
                  <a:rPr lang="en-US" sz="1600" dirty="0" smtClean="0">
                    <a:latin typeface="Arial"/>
                    <a:cs typeface="Arial"/>
                  </a:rPr>
                  <a:t> Jun (96 h) </a:t>
                </a:r>
                <a:endParaRPr lang="en-US" sz="1600" dirty="0">
                  <a:latin typeface="Arial"/>
                  <a:cs typeface="Arial"/>
                </a:endParaRPr>
              </a:p>
            </p:txBody>
          </p:sp>
          <p:sp>
            <p:nvSpPr>
              <p:cNvPr id="863" name="Rectangle 862"/>
              <p:cNvSpPr/>
              <p:nvPr/>
            </p:nvSpPr>
            <p:spPr>
              <a:xfrm>
                <a:off x="31272322" y="28667672"/>
                <a:ext cx="1313456" cy="769441"/>
              </a:xfrm>
              <a:prstGeom prst="rect">
                <a:avLst/>
              </a:prstGeom>
              <a:noFill/>
            </p:spPr>
            <p:txBody>
              <a:bodyPr wrap="none" lIns="91440" tIns="45720" rIns="91440" bIns="45720">
                <a:spAutoFit/>
              </a:bodyPr>
              <a:lstStyle/>
              <a:p>
                <a:pPr algn="ctr"/>
                <a:r>
                  <a:rPr lang="en-US" sz="4400" b="1" dirty="0" smtClean="0">
                    <a:ln w="31750">
                      <a:solidFill>
                        <a:schemeClr val="tx1"/>
                      </a:solidFill>
                      <a:prstDash val="solid"/>
                    </a:ln>
                    <a:solidFill>
                      <a:schemeClr val="bg1"/>
                    </a:solidFill>
                    <a:latin typeface="Arial" panose="020B0604020202020204" pitchFamily="34" charset="0"/>
                    <a:cs typeface="Arial" panose="020B0604020202020204" pitchFamily="34" charset="0"/>
                  </a:rPr>
                  <a:t>AC1</a:t>
                </a:r>
                <a:endParaRPr lang="en-US" sz="6000" b="1" cap="none" spc="0" dirty="0">
                  <a:ln w="3175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64" name="Straight Arrow Connector 863"/>
              <p:cNvCxnSpPr/>
              <p:nvPr/>
            </p:nvCxnSpPr>
            <p:spPr>
              <a:xfrm flipH="1" flipV="1">
                <a:off x="30872110" y="28698845"/>
                <a:ext cx="485685" cy="358234"/>
              </a:xfrm>
              <a:prstGeom prst="straightConnector1">
                <a:avLst/>
              </a:prstGeom>
              <a:ln w="762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65" name="Straight Arrow Connector 864"/>
              <p:cNvCxnSpPr/>
              <p:nvPr/>
            </p:nvCxnSpPr>
            <p:spPr>
              <a:xfrm flipV="1">
                <a:off x="30096944" y="29101699"/>
                <a:ext cx="1" cy="523468"/>
              </a:xfrm>
              <a:prstGeom prst="straightConnector1">
                <a:avLst/>
              </a:prstGeom>
              <a:ln w="762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66" name="Rectangle 865"/>
              <p:cNvSpPr/>
              <p:nvPr/>
            </p:nvSpPr>
            <p:spPr>
              <a:xfrm>
                <a:off x="29448533" y="29497789"/>
                <a:ext cx="1313456" cy="769441"/>
              </a:xfrm>
              <a:prstGeom prst="rect">
                <a:avLst/>
              </a:prstGeom>
              <a:noFill/>
            </p:spPr>
            <p:txBody>
              <a:bodyPr wrap="none" lIns="91440" tIns="45720" rIns="91440" bIns="45720">
                <a:spAutoFit/>
              </a:bodyPr>
              <a:lstStyle/>
              <a:p>
                <a:pPr algn="ctr"/>
                <a:r>
                  <a:rPr lang="en-US" sz="4400" b="1" dirty="0" smtClean="0">
                    <a:ln w="31750">
                      <a:solidFill>
                        <a:schemeClr val="tx1"/>
                      </a:solidFill>
                      <a:prstDash val="solid"/>
                    </a:ln>
                    <a:solidFill>
                      <a:schemeClr val="bg1"/>
                    </a:solidFill>
                    <a:latin typeface="Arial" panose="020B0604020202020204" pitchFamily="34" charset="0"/>
                    <a:cs typeface="Arial" panose="020B0604020202020204" pitchFamily="34" charset="0"/>
                  </a:rPr>
                  <a:t>AC2</a:t>
                </a:r>
                <a:endParaRPr lang="en-US" sz="6000" b="1" cap="none" spc="0" dirty="0">
                  <a:ln w="3175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67" name="Straight Arrow Connector 866"/>
              <p:cNvCxnSpPr/>
              <p:nvPr/>
            </p:nvCxnSpPr>
            <p:spPr>
              <a:xfrm flipH="1" flipV="1">
                <a:off x="35371129" y="29113068"/>
                <a:ext cx="439596" cy="355347"/>
              </a:xfrm>
              <a:prstGeom prst="straightConnector1">
                <a:avLst/>
              </a:prstGeom>
              <a:ln w="762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68" name="Rectangle 867"/>
              <p:cNvSpPr/>
              <p:nvPr/>
            </p:nvSpPr>
            <p:spPr>
              <a:xfrm>
                <a:off x="35742385" y="29101678"/>
                <a:ext cx="1313456" cy="769441"/>
              </a:xfrm>
              <a:prstGeom prst="rect">
                <a:avLst/>
              </a:prstGeom>
              <a:noFill/>
            </p:spPr>
            <p:txBody>
              <a:bodyPr wrap="none" lIns="91440" tIns="45720" rIns="91440" bIns="45720">
                <a:spAutoFit/>
              </a:bodyPr>
              <a:lstStyle/>
              <a:p>
                <a:pPr algn="ctr"/>
                <a:r>
                  <a:rPr lang="en-US" sz="4400" b="1" dirty="0" smtClean="0">
                    <a:ln w="31750">
                      <a:solidFill>
                        <a:schemeClr val="tx1"/>
                      </a:solidFill>
                      <a:prstDash val="solid"/>
                    </a:ln>
                    <a:solidFill>
                      <a:schemeClr val="bg1"/>
                    </a:solidFill>
                    <a:latin typeface="Arial" panose="020B0604020202020204" pitchFamily="34" charset="0"/>
                    <a:cs typeface="Arial" panose="020B0604020202020204" pitchFamily="34" charset="0"/>
                  </a:rPr>
                  <a:t>AC2</a:t>
                </a:r>
                <a:endParaRPr lang="en-US" sz="6000" b="1" cap="none" spc="0" dirty="0">
                  <a:ln w="31750">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870" name="Rectangle 869"/>
              <p:cNvSpPr/>
              <p:nvPr/>
            </p:nvSpPr>
            <p:spPr>
              <a:xfrm>
                <a:off x="35912439" y="28531682"/>
                <a:ext cx="1313456" cy="769441"/>
              </a:xfrm>
              <a:prstGeom prst="rect">
                <a:avLst/>
              </a:prstGeom>
              <a:noFill/>
            </p:spPr>
            <p:txBody>
              <a:bodyPr wrap="none" lIns="91440" tIns="45720" rIns="91440" bIns="45720">
                <a:spAutoFit/>
              </a:bodyPr>
              <a:lstStyle/>
              <a:p>
                <a:pPr algn="ctr"/>
                <a:r>
                  <a:rPr lang="en-US" sz="4400" b="1" dirty="0" smtClean="0">
                    <a:ln w="31750">
                      <a:solidFill>
                        <a:schemeClr val="tx1"/>
                      </a:solidFill>
                      <a:prstDash val="solid"/>
                    </a:ln>
                    <a:solidFill>
                      <a:schemeClr val="bg1"/>
                    </a:solidFill>
                    <a:latin typeface="Arial" panose="020B0604020202020204" pitchFamily="34" charset="0"/>
                    <a:cs typeface="Arial" panose="020B0604020202020204" pitchFamily="34" charset="0"/>
                  </a:rPr>
                  <a:t>AC1</a:t>
                </a:r>
                <a:endParaRPr lang="en-US" sz="6000" b="1" cap="none" spc="0" dirty="0">
                  <a:ln w="3175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71" name="Straight Arrow Connector 870"/>
              <p:cNvCxnSpPr/>
              <p:nvPr/>
            </p:nvCxnSpPr>
            <p:spPr>
              <a:xfrm flipH="1" flipV="1">
                <a:off x="35512227" y="28562855"/>
                <a:ext cx="485685" cy="358234"/>
              </a:xfrm>
              <a:prstGeom prst="straightConnector1">
                <a:avLst/>
              </a:prstGeom>
              <a:ln w="762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73" name="Straight Arrow Connector 872"/>
              <p:cNvCxnSpPr/>
              <p:nvPr/>
            </p:nvCxnSpPr>
            <p:spPr>
              <a:xfrm flipH="1">
                <a:off x="40584530" y="28562855"/>
                <a:ext cx="553568" cy="0"/>
              </a:xfrm>
              <a:prstGeom prst="straightConnector1">
                <a:avLst/>
              </a:prstGeom>
              <a:ln w="762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77" name="Rectangle 876"/>
              <p:cNvSpPr/>
              <p:nvPr/>
            </p:nvSpPr>
            <p:spPr>
              <a:xfrm>
                <a:off x="41110687" y="28130849"/>
                <a:ext cx="1313456" cy="769441"/>
              </a:xfrm>
              <a:prstGeom prst="rect">
                <a:avLst/>
              </a:prstGeom>
              <a:noFill/>
            </p:spPr>
            <p:txBody>
              <a:bodyPr wrap="none" lIns="91440" tIns="45720" rIns="91440" bIns="45720">
                <a:spAutoFit/>
              </a:bodyPr>
              <a:lstStyle/>
              <a:p>
                <a:pPr algn="ctr"/>
                <a:r>
                  <a:rPr lang="en-US" sz="4400" b="1" dirty="0" smtClean="0">
                    <a:ln w="31750">
                      <a:solidFill>
                        <a:schemeClr val="tx1"/>
                      </a:solidFill>
                      <a:prstDash val="solid"/>
                    </a:ln>
                    <a:solidFill>
                      <a:schemeClr val="bg1"/>
                    </a:solidFill>
                    <a:latin typeface="Arial" panose="020B0604020202020204" pitchFamily="34" charset="0"/>
                    <a:cs typeface="Arial" panose="020B0604020202020204" pitchFamily="34" charset="0"/>
                  </a:rPr>
                  <a:t>AC2</a:t>
                </a:r>
                <a:endParaRPr lang="en-US" sz="6000" b="1" cap="none" spc="0" dirty="0">
                  <a:ln w="31750">
                    <a:solidFill>
                      <a:schemeClr val="tx1"/>
                    </a:solidFill>
                    <a:prstDash val="solid"/>
                  </a:ln>
                  <a:solidFill>
                    <a:schemeClr val="bg1"/>
                  </a:solidFill>
                  <a:latin typeface="Arial" panose="020B0604020202020204" pitchFamily="34" charset="0"/>
                  <a:cs typeface="Arial" panose="020B0604020202020204" pitchFamily="34" charset="0"/>
                </a:endParaRPr>
              </a:p>
            </p:txBody>
          </p:sp>
        </p:grpSp>
      </p:grpSp>
      <p:grpSp>
        <p:nvGrpSpPr>
          <p:cNvPr id="117" name="Group 116"/>
          <p:cNvGrpSpPr/>
          <p:nvPr/>
        </p:nvGrpSpPr>
        <p:grpSpPr>
          <a:xfrm>
            <a:off x="27779304" y="4345233"/>
            <a:ext cx="15621182" cy="11548688"/>
            <a:chOff x="27779304" y="4252308"/>
            <a:chExt cx="15621182" cy="11548688"/>
          </a:xfrm>
        </p:grpSpPr>
        <p:grpSp>
          <p:nvGrpSpPr>
            <p:cNvPr id="66" name="Group 65"/>
            <p:cNvGrpSpPr/>
            <p:nvPr/>
          </p:nvGrpSpPr>
          <p:grpSpPr>
            <a:xfrm>
              <a:off x="42451554" y="4252308"/>
              <a:ext cx="948932" cy="11548687"/>
              <a:chOff x="42451554" y="4252308"/>
              <a:chExt cx="948932" cy="11548687"/>
            </a:xfrm>
          </p:grpSpPr>
          <p:pic>
            <p:nvPicPr>
              <p:cNvPr id="65" name="Picture 64" descr="slp_position_sensitivity_initialized_20180602_1200_f72_valid_20180605_1200.png"/>
              <p:cNvPicPr>
                <a:picLocks/>
              </p:cNvPicPr>
              <p:nvPr/>
            </p:nvPicPr>
            <p:blipFill rotWithShape="1">
              <a:blip r:embed="rId20">
                <a:extLst>
                  <a:ext uri="{28A0092B-C50C-407E-A947-70E740481C1C}">
                    <a14:useLocalDpi xmlns:a14="http://schemas.microsoft.com/office/drawing/2010/main" val="0"/>
                  </a:ext>
                </a:extLst>
              </a:blip>
              <a:srcRect l="533" t="94681" r="491" b="2499"/>
              <a:stretch/>
            </p:blipFill>
            <p:spPr>
              <a:xfrm rot="16200000">
                <a:off x="37454758" y="9855268"/>
                <a:ext cx="11548687" cy="342768"/>
              </a:xfrm>
              <a:prstGeom prst="rect">
                <a:avLst/>
              </a:prstGeom>
            </p:spPr>
          </p:pic>
          <p:sp>
            <p:nvSpPr>
              <p:cNvPr id="675" name="TextBox 674"/>
              <p:cNvSpPr txBox="1"/>
              <p:nvPr/>
            </p:nvSpPr>
            <p:spPr>
              <a:xfrm>
                <a:off x="42451554" y="14699579"/>
                <a:ext cx="526163" cy="276999"/>
              </a:xfrm>
              <a:prstGeom prst="rect">
                <a:avLst/>
              </a:prstGeom>
              <a:noFill/>
            </p:spPr>
            <p:txBody>
              <a:bodyPr wrap="square" lIns="0" tIns="0" rIns="0" bIns="0" rtlCol="0">
                <a:spAutoFit/>
              </a:bodyPr>
              <a:lstStyle/>
              <a:p>
                <a:pPr algn="r"/>
                <a:r>
                  <a:rPr lang="en-US" sz="1800" dirty="0" smtClean="0">
                    <a:latin typeface="Arial"/>
                    <a:cs typeface="Arial"/>
                  </a:rPr>
                  <a:t>−3</a:t>
                </a:r>
                <a:endParaRPr lang="en-US" sz="1800" dirty="0">
                  <a:latin typeface="Arial"/>
                  <a:cs typeface="Arial"/>
                </a:endParaRPr>
              </a:p>
            </p:txBody>
          </p:sp>
          <p:sp>
            <p:nvSpPr>
              <p:cNvPr id="676" name="TextBox 675"/>
              <p:cNvSpPr txBox="1"/>
              <p:nvPr/>
            </p:nvSpPr>
            <p:spPr>
              <a:xfrm>
                <a:off x="42451554" y="13741970"/>
                <a:ext cx="526163" cy="276999"/>
              </a:xfrm>
              <a:prstGeom prst="rect">
                <a:avLst/>
              </a:prstGeom>
              <a:noFill/>
            </p:spPr>
            <p:txBody>
              <a:bodyPr wrap="square" lIns="0" tIns="0" rIns="0" bIns="0" rtlCol="0">
                <a:spAutoFit/>
              </a:bodyPr>
              <a:lstStyle/>
              <a:p>
                <a:pPr algn="r"/>
                <a:r>
                  <a:rPr lang="en-US" sz="1800" dirty="0" smtClean="0">
                    <a:latin typeface="Arial"/>
                    <a:cs typeface="Arial"/>
                  </a:rPr>
                  <a:t>−2.4</a:t>
                </a:r>
                <a:endParaRPr lang="en-US" sz="1800" dirty="0">
                  <a:latin typeface="Arial"/>
                  <a:cs typeface="Arial"/>
                </a:endParaRPr>
              </a:p>
            </p:txBody>
          </p:sp>
          <p:sp>
            <p:nvSpPr>
              <p:cNvPr id="677" name="TextBox 676"/>
              <p:cNvSpPr txBox="1"/>
              <p:nvPr/>
            </p:nvSpPr>
            <p:spPr>
              <a:xfrm>
                <a:off x="42451554" y="12779361"/>
                <a:ext cx="526163" cy="276999"/>
              </a:xfrm>
              <a:prstGeom prst="rect">
                <a:avLst/>
              </a:prstGeom>
              <a:noFill/>
            </p:spPr>
            <p:txBody>
              <a:bodyPr wrap="square" lIns="0" tIns="0" rIns="0" bIns="0" rtlCol="0">
                <a:spAutoFit/>
              </a:bodyPr>
              <a:lstStyle/>
              <a:p>
                <a:pPr algn="r"/>
                <a:r>
                  <a:rPr lang="en-US" sz="1800" dirty="0" smtClean="0">
                    <a:latin typeface="Arial"/>
                    <a:cs typeface="Arial"/>
                  </a:rPr>
                  <a:t>−1.8</a:t>
                </a:r>
                <a:endParaRPr lang="en-US" sz="1800" dirty="0">
                  <a:latin typeface="Arial"/>
                  <a:cs typeface="Arial"/>
                </a:endParaRPr>
              </a:p>
            </p:txBody>
          </p:sp>
          <p:sp>
            <p:nvSpPr>
              <p:cNvPr id="678" name="TextBox 677"/>
              <p:cNvSpPr txBox="1"/>
              <p:nvPr/>
            </p:nvSpPr>
            <p:spPr>
              <a:xfrm>
                <a:off x="42451554" y="11812016"/>
                <a:ext cx="526163" cy="276999"/>
              </a:xfrm>
              <a:prstGeom prst="rect">
                <a:avLst/>
              </a:prstGeom>
              <a:noFill/>
            </p:spPr>
            <p:txBody>
              <a:bodyPr wrap="square" lIns="0" tIns="0" rIns="0" bIns="0" rtlCol="0">
                <a:spAutoFit/>
              </a:bodyPr>
              <a:lstStyle/>
              <a:p>
                <a:pPr algn="r"/>
                <a:r>
                  <a:rPr lang="en-US" sz="1800" dirty="0" smtClean="0">
                    <a:latin typeface="Arial"/>
                    <a:cs typeface="Arial"/>
                  </a:rPr>
                  <a:t>−1.2</a:t>
                </a:r>
                <a:endParaRPr lang="en-US" sz="1800" dirty="0">
                  <a:latin typeface="Arial"/>
                  <a:cs typeface="Arial"/>
                </a:endParaRPr>
              </a:p>
            </p:txBody>
          </p:sp>
          <p:sp>
            <p:nvSpPr>
              <p:cNvPr id="679" name="TextBox 678"/>
              <p:cNvSpPr txBox="1"/>
              <p:nvPr/>
            </p:nvSpPr>
            <p:spPr>
              <a:xfrm>
                <a:off x="42451554" y="10853738"/>
                <a:ext cx="526163" cy="276999"/>
              </a:xfrm>
              <a:prstGeom prst="rect">
                <a:avLst/>
              </a:prstGeom>
              <a:noFill/>
            </p:spPr>
            <p:txBody>
              <a:bodyPr wrap="square" lIns="0" tIns="0" rIns="0" bIns="0" rtlCol="0">
                <a:spAutoFit/>
              </a:bodyPr>
              <a:lstStyle/>
              <a:p>
                <a:pPr algn="r"/>
                <a:r>
                  <a:rPr lang="en-US" sz="1800" dirty="0" smtClean="0">
                    <a:latin typeface="Arial"/>
                    <a:cs typeface="Arial"/>
                  </a:rPr>
                  <a:t>−0.6</a:t>
                </a:r>
                <a:endParaRPr lang="en-US" sz="1800" dirty="0">
                  <a:latin typeface="Arial"/>
                  <a:cs typeface="Arial"/>
                </a:endParaRPr>
              </a:p>
            </p:txBody>
          </p:sp>
          <p:sp>
            <p:nvSpPr>
              <p:cNvPr id="680" name="TextBox 679"/>
              <p:cNvSpPr txBox="1"/>
              <p:nvPr/>
            </p:nvSpPr>
            <p:spPr>
              <a:xfrm>
                <a:off x="42451554" y="9889960"/>
                <a:ext cx="526163" cy="276999"/>
              </a:xfrm>
              <a:prstGeom prst="rect">
                <a:avLst/>
              </a:prstGeom>
              <a:noFill/>
            </p:spPr>
            <p:txBody>
              <a:bodyPr wrap="square" lIns="0" tIns="0" rIns="0" bIns="0" rtlCol="0">
                <a:spAutoFit/>
              </a:bodyPr>
              <a:lstStyle/>
              <a:p>
                <a:pPr algn="r"/>
                <a:r>
                  <a:rPr lang="en-US" sz="1800" dirty="0" smtClean="0">
                    <a:latin typeface="Arial"/>
                    <a:cs typeface="Arial"/>
                  </a:rPr>
                  <a:t>0</a:t>
                </a:r>
                <a:endParaRPr lang="en-US" sz="1800" dirty="0">
                  <a:latin typeface="Arial"/>
                  <a:cs typeface="Arial"/>
                </a:endParaRPr>
              </a:p>
            </p:txBody>
          </p:sp>
          <p:sp>
            <p:nvSpPr>
              <p:cNvPr id="681" name="TextBox 680"/>
              <p:cNvSpPr txBox="1"/>
              <p:nvPr/>
            </p:nvSpPr>
            <p:spPr>
              <a:xfrm>
                <a:off x="42451554" y="8932351"/>
                <a:ext cx="526163" cy="276999"/>
              </a:xfrm>
              <a:prstGeom prst="rect">
                <a:avLst/>
              </a:prstGeom>
              <a:noFill/>
            </p:spPr>
            <p:txBody>
              <a:bodyPr wrap="square" lIns="0" tIns="0" rIns="0" bIns="0" rtlCol="0">
                <a:spAutoFit/>
              </a:bodyPr>
              <a:lstStyle/>
              <a:p>
                <a:pPr algn="r"/>
                <a:r>
                  <a:rPr lang="en-US" sz="1800" dirty="0" smtClean="0">
                    <a:latin typeface="Arial"/>
                    <a:cs typeface="Arial"/>
                  </a:rPr>
                  <a:t>0.6</a:t>
                </a:r>
                <a:endParaRPr lang="en-US" sz="1800" dirty="0">
                  <a:latin typeface="Arial"/>
                  <a:cs typeface="Arial"/>
                </a:endParaRPr>
              </a:p>
            </p:txBody>
          </p:sp>
          <p:sp>
            <p:nvSpPr>
              <p:cNvPr id="682" name="TextBox 681"/>
              <p:cNvSpPr txBox="1"/>
              <p:nvPr/>
            </p:nvSpPr>
            <p:spPr>
              <a:xfrm>
                <a:off x="42451554" y="7969741"/>
                <a:ext cx="526163" cy="276999"/>
              </a:xfrm>
              <a:prstGeom prst="rect">
                <a:avLst/>
              </a:prstGeom>
              <a:noFill/>
            </p:spPr>
            <p:txBody>
              <a:bodyPr wrap="square" lIns="0" tIns="0" rIns="0" bIns="0" rtlCol="0">
                <a:spAutoFit/>
              </a:bodyPr>
              <a:lstStyle/>
              <a:p>
                <a:pPr algn="r"/>
                <a:r>
                  <a:rPr lang="en-US" sz="1800" dirty="0" smtClean="0">
                    <a:latin typeface="Arial"/>
                    <a:cs typeface="Arial"/>
                  </a:rPr>
                  <a:t>1.2</a:t>
                </a:r>
                <a:endParaRPr lang="en-US" sz="1800" dirty="0">
                  <a:latin typeface="Arial"/>
                  <a:cs typeface="Arial"/>
                </a:endParaRPr>
              </a:p>
            </p:txBody>
          </p:sp>
          <p:sp>
            <p:nvSpPr>
              <p:cNvPr id="683" name="TextBox 682"/>
              <p:cNvSpPr txBox="1"/>
              <p:nvPr/>
            </p:nvSpPr>
            <p:spPr>
              <a:xfrm>
                <a:off x="42451554" y="7007132"/>
                <a:ext cx="526163" cy="276999"/>
              </a:xfrm>
              <a:prstGeom prst="rect">
                <a:avLst/>
              </a:prstGeom>
              <a:noFill/>
            </p:spPr>
            <p:txBody>
              <a:bodyPr wrap="square" lIns="0" tIns="0" rIns="0" bIns="0" rtlCol="0">
                <a:spAutoFit/>
              </a:bodyPr>
              <a:lstStyle/>
              <a:p>
                <a:pPr algn="r"/>
                <a:r>
                  <a:rPr lang="en-US" sz="1800" dirty="0" smtClean="0">
                    <a:latin typeface="Arial"/>
                    <a:cs typeface="Arial"/>
                  </a:rPr>
                  <a:t>1.8</a:t>
                </a:r>
                <a:endParaRPr lang="en-US" sz="1800" dirty="0">
                  <a:latin typeface="Arial"/>
                  <a:cs typeface="Arial"/>
                </a:endParaRPr>
              </a:p>
            </p:txBody>
          </p:sp>
          <p:sp>
            <p:nvSpPr>
              <p:cNvPr id="684" name="TextBox 683"/>
              <p:cNvSpPr txBox="1"/>
              <p:nvPr/>
            </p:nvSpPr>
            <p:spPr>
              <a:xfrm>
                <a:off x="42451554" y="6056246"/>
                <a:ext cx="526163" cy="276999"/>
              </a:xfrm>
              <a:prstGeom prst="rect">
                <a:avLst/>
              </a:prstGeom>
              <a:noFill/>
            </p:spPr>
            <p:txBody>
              <a:bodyPr wrap="square" lIns="0" tIns="0" rIns="0" bIns="0" rtlCol="0">
                <a:spAutoFit/>
              </a:bodyPr>
              <a:lstStyle/>
              <a:p>
                <a:pPr algn="r"/>
                <a:r>
                  <a:rPr lang="en-US" sz="1800" dirty="0" smtClean="0">
                    <a:latin typeface="Arial"/>
                    <a:cs typeface="Arial"/>
                  </a:rPr>
                  <a:t>2.4</a:t>
                </a:r>
                <a:endParaRPr lang="en-US" sz="1800" dirty="0">
                  <a:latin typeface="Arial"/>
                  <a:cs typeface="Arial"/>
                </a:endParaRPr>
              </a:p>
            </p:txBody>
          </p:sp>
          <p:sp>
            <p:nvSpPr>
              <p:cNvPr id="685" name="TextBox 684"/>
              <p:cNvSpPr txBox="1"/>
              <p:nvPr/>
            </p:nvSpPr>
            <p:spPr>
              <a:xfrm>
                <a:off x="42451554" y="5093637"/>
                <a:ext cx="526163" cy="276999"/>
              </a:xfrm>
              <a:prstGeom prst="rect">
                <a:avLst/>
              </a:prstGeom>
              <a:noFill/>
            </p:spPr>
            <p:txBody>
              <a:bodyPr wrap="square" lIns="0" tIns="0" rIns="0" bIns="0" rtlCol="0">
                <a:spAutoFit/>
              </a:bodyPr>
              <a:lstStyle/>
              <a:p>
                <a:pPr algn="r"/>
                <a:r>
                  <a:rPr lang="en-US" sz="1800" dirty="0" smtClean="0">
                    <a:latin typeface="Arial"/>
                    <a:cs typeface="Arial"/>
                  </a:rPr>
                  <a:t>3.0</a:t>
                </a:r>
                <a:endParaRPr lang="en-US" sz="1800" dirty="0">
                  <a:latin typeface="Arial"/>
                  <a:cs typeface="Arial"/>
                </a:endParaRPr>
              </a:p>
            </p:txBody>
          </p:sp>
        </p:grpSp>
        <p:grpSp>
          <p:nvGrpSpPr>
            <p:cNvPr id="116" name="Group 115"/>
            <p:cNvGrpSpPr/>
            <p:nvPr/>
          </p:nvGrpSpPr>
          <p:grpSpPr>
            <a:xfrm>
              <a:off x="27779304" y="4252308"/>
              <a:ext cx="14571822" cy="11548688"/>
              <a:chOff x="27779304" y="4252308"/>
              <a:chExt cx="14571822" cy="11548688"/>
            </a:xfrm>
          </p:grpSpPr>
          <p:pic>
            <p:nvPicPr>
              <p:cNvPr id="973" name="Picture 972" descr="g300_sensitivity_initialized_20180530_1200_f36_valid_20180601_0000.pn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7780514" y="4252309"/>
                <a:ext cx="4847819" cy="3840480"/>
              </a:xfrm>
              <a:prstGeom prst="rect">
                <a:avLst/>
              </a:prstGeom>
              <a:ln w="9525">
                <a:solidFill>
                  <a:schemeClr val="tx1"/>
                </a:solidFill>
              </a:ln>
            </p:spPr>
          </p:pic>
          <p:pic>
            <p:nvPicPr>
              <p:cNvPr id="974" name="Picture 973" descr="g300_sensitivity_initialized_20180530_1200_f60_valid_20180602_0000.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2642931" y="4252309"/>
                <a:ext cx="4847819" cy="3840480"/>
              </a:xfrm>
              <a:prstGeom prst="rect">
                <a:avLst/>
              </a:prstGeom>
              <a:ln w="9525">
                <a:solidFill>
                  <a:schemeClr val="tx1"/>
                </a:solidFill>
              </a:ln>
            </p:spPr>
          </p:pic>
          <p:pic>
            <p:nvPicPr>
              <p:cNvPr id="975" name="Picture 974" descr="g300_sensitivity_initialized_20180530_1200_f84_valid_20180603_0000.pn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7503307" y="4252309"/>
                <a:ext cx="4847819" cy="3840480"/>
              </a:xfrm>
              <a:prstGeom prst="rect">
                <a:avLst/>
              </a:prstGeom>
              <a:ln w="9525">
                <a:solidFill>
                  <a:schemeClr val="tx1"/>
                </a:solidFill>
              </a:ln>
            </p:spPr>
          </p:pic>
          <p:pic>
            <p:nvPicPr>
              <p:cNvPr id="976" name="Picture 975" descr="rvort_300hPa_aa_300km_sensitivity_initialized_20180530_1200_f36_valid_20180601_0000.png"/>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7780514" y="8106454"/>
                <a:ext cx="4847819" cy="3840480"/>
              </a:xfrm>
              <a:prstGeom prst="rect">
                <a:avLst/>
              </a:prstGeom>
              <a:ln w="9525">
                <a:solidFill>
                  <a:schemeClr val="tx1"/>
                </a:solidFill>
              </a:ln>
            </p:spPr>
          </p:pic>
          <p:pic>
            <p:nvPicPr>
              <p:cNvPr id="977" name="Picture 976" descr="rvort_300hPa_aa_300km_sensitivity_initialized_20180530_1200_f60_valid_20180602_0000.pn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32641982" y="8106454"/>
                <a:ext cx="4847819" cy="3840480"/>
              </a:xfrm>
              <a:prstGeom prst="rect">
                <a:avLst/>
              </a:prstGeom>
              <a:ln w="9525">
                <a:solidFill>
                  <a:schemeClr val="tx1"/>
                </a:solidFill>
              </a:ln>
            </p:spPr>
          </p:pic>
          <p:pic>
            <p:nvPicPr>
              <p:cNvPr id="978" name="Picture 977" descr="rvort_300hPa_aa_300km_sensitivity_initialized_20180530_1200_f84_valid_20180603_0000.png"/>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37502097" y="8106454"/>
                <a:ext cx="4847819" cy="3840480"/>
              </a:xfrm>
              <a:prstGeom prst="rect">
                <a:avLst/>
              </a:prstGeom>
              <a:ln w="9525">
                <a:solidFill>
                  <a:schemeClr val="tx1"/>
                </a:solidFill>
              </a:ln>
            </p:spPr>
          </p:pic>
          <p:pic>
            <p:nvPicPr>
              <p:cNvPr id="979" name="Picture 978" descr="slp_sensitivity_initialized20180530_1200_f36_valid_20180601_0000.png"/>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27780514" y="11960516"/>
                <a:ext cx="4847819" cy="3840480"/>
              </a:xfrm>
              <a:prstGeom prst="rect">
                <a:avLst/>
              </a:prstGeom>
              <a:ln w="9525">
                <a:solidFill>
                  <a:schemeClr val="tx1"/>
                </a:solidFill>
              </a:ln>
            </p:spPr>
          </p:pic>
          <p:pic>
            <p:nvPicPr>
              <p:cNvPr id="980" name="Picture 979" descr="slp_sensitivity_initialized20180530_1200_f60_valid_20180602_0000.png"/>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32642728" y="11960516"/>
                <a:ext cx="4847819" cy="3840480"/>
              </a:xfrm>
              <a:prstGeom prst="rect">
                <a:avLst/>
              </a:prstGeom>
              <a:ln w="9525">
                <a:solidFill>
                  <a:schemeClr val="tx1"/>
                </a:solidFill>
              </a:ln>
            </p:spPr>
          </p:pic>
          <p:pic>
            <p:nvPicPr>
              <p:cNvPr id="981" name="Picture 980" descr="slp_sensitivity_initialized20180530_1200_f84_valid_20180603_0000.png"/>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37502914" y="11960516"/>
                <a:ext cx="4847819" cy="3840480"/>
              </a:xfrm>
              <a:prstGeom prst="rect">
                <a:avLst/>
              </a:prstGeom>
              <a:ln w="9525">
                <a:solidFill>
                  <a:schemeClr val="tx1"/>
                </a:solidFill>
              </a:ln>
            </p:spPr>
          </p:pic>
          <p:sp>
            <p:nvSpPr>
              <p:cNvPr id="839" name="TextBox 838"/>
              <p:cNvSpPr txBox="1"/>
              <p:nvPr/>
            </p:nvSpPr>
            <p:spPr>
              <a:xfrm>
                <a:off x="27780514" y="4253644"/>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a:t>
                </a:r>
                <a:r>
                  <a:rPr lang="en-US" sz="1600" dirty="0">
                    <a:latin typeface="Arial"/>
                    <a:cs typeface="Arial"/>
                  </a:rPr>
                  <a:t>a</a:t>
                </a:r>
                <a:r>
                  <a:rPr lang="en-US" sz="1600" dirty="0" smtClean="0">
                    <a:latin typeface="Arial"/>
                    <a:cs typeface="Arial"/>
                  </a:rPr>
                  <a:t>) </a:t>
                </a:r>
                <a:r>
                  <a:rPr lang="en-US" sz="1600" dirty="0" smtClean="0">
                    <a:latin typeface="Arial"/>
                    <a:cs typeface="Arial"/>
                  </a:rPr>
                  <a:t>0000 UTC </a:t>
                </a:r>
                <a:r>
                  <a:rPr lang="en-US" sz="1600" dirty="0" smtClean="0">
                    <a:latin typeface="Arial"/>
                    <a:cs typeface="Arial"/>
                  </a:rPr>
                  <a:t>1 Jun (36 h) </a:t>
                </a:r>
                <a:endParaRPr lang="en-US" sz="1600" dirty="0">
                  <a:latin typeface="Arial"/>
                  <a:cs typeface="Arial"/>
                </a:endParaRPr>
              </a:p>
            </p:txBody>
          </p:sp>
          <p:sp>
            <p:nvSpPr>
              <p:cNvPr id="840" name="TextBox 839"/>
              <p:cNvSpPr txBox="1"/>
              <p:nvPr/>
            </p:nvSpPr>
            <p:spPr>
              <a:xfrm>
                <a:off x="32641982" y="4252309"/>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(b) </a:t>
                </a:r>
                <a:r>
                  <a:rPr lang="en-US" sz="1600" dirty="0" smtClean="0">
                    <a:latin typeface="Arial"/>
                    <a:cs typeface="Arial"/>
                  </a:rPr>
                  <a:t>0000 UTC </a:t>
                </a:r>
                <a:r>
                  <a:rPr lang="en-US" sz="1600" dirty="0">
                    <a:latin typeface="Arial"/>
                    <a:cs typeface="Arial"/>
                  </a:rPr>
                  <a:t>2</a:t>
                </a:r>
                <a:r>
                  <a:rPr lang="en-US" sz="1600" dirty="0" smtClean="0">
                    <a:latin typeface="Arial"/>
                    <a:cs typeface="Arial"/>
                  </a:rPr>
                  <a:t> Jun (60 h) </a:t>
                </a:r>
                <a:endParaRPr lang="en-US" sz="1600" dirty="0">
                  <a:latin typeface="Arial"/>
                  <a:cs typeface="Arial"/>
                </a:endParaRPr>
              </a:p>
            </p:txBody>
          </p:sp>
          <p:sp>
            <p:nvSpPr>
              <p:cNvPr id="841" name="TextBox 840"/>
              <p:cNvSpPr txBox="1"/>
              <p:nvPr/>
            </p:nvSpPr>
            <p:spPr>
              <a:xfrm>
                <a:off x="37503307" y="4252308"/>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(c) </a:t>
                </a:r>
                <a:r>
                  <a:rPr lang="en-US" sz="1600" dirty="0" smtClean="0">
                    <a:latin typeface="Arial"/>
                    <a:cs typeface="Arial"/>
                  </a:rPr>
                  <a:t>0000 UTC </a:t>
                </a:r>
                <a:r>
                  <a:rPr lang="en-US" sz="1600" dirty="0" smtClean="0">
                    <a:latin typeface="Arial"/>
                    <a:cs typeface="Arial"/>
                  </a:rPr>
                  <a:t>3 Jun (84 h) </a:t>
                </a:r>
                <a:endParaRPr lang="en-US" sz="1600" dirty="0">
                  <a:latin typeface="Arial"/>
                  <a:cs typeface="Arial"/>
                </a:endParaRPr>
              </a:p>
            </p:txBody>
          </p:sp>
          <p:sp>
            <p:nvSpPr>
              <p:cNvPr id="842" name="TextBox 841"/>
              <p:cNvSpPr txBox="1"/>
              <p:nvPr/>
            </p:nvSpPr>
            <p:spPr>
              <a:xfrm>
                <a:off x="27781463" y="8104614"/>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(d) </a:t>
                </a:r>
                <a:r>
                  <a:rPr lang="en-US" sz="1600" dirty="0" smtClean="0">
                    <a:latin typeface="Arial"/>
                    <a:cs typeface="Arial"/>
                  </a:rPr>
                  <a:t>0000 UTC </a:t>
                </a:r>
                <a:r>
                  <a:rPr lang="en-US" sz="1600" dirty="0" smtClean="0">
                    <a:latin typeface="Arial"/>
                    <a:cs typeface="Arial"/>
                  </a:rPr>
                  <a:t>1 Jun (36 h) </a:t>
                </a:r>
                <a:endParaRPr lang="en-US" sz="1600" dirty="0">
                  <a:latin typeface="Arial"/>
                  <a:cs typeface="Arial"/>
                </a:endParaRPr>
              </a:p>
            </p:txBody>
          </p:sp>
          <p:sp>
            <p:nvSpPr>
              <p:cNvPr id="843" name="TextBox 842"/>
              <p:cNvSpPr txBox="1"/>
              <p:nvPr/>
            </p:nvSpPr>
            <p:spPr>
              <a:xfrm>
                <a:off x="32642931" y="8103279"/>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(e) </a:t>
                </a:r>
                <a:r>
                  <a:rPr lang="en-US" sz="1600" dirty="0" smtClean="0">
                    <a:latin typeface="Arial"/>
                    <a:cs typeface="Arial"/>
                  </a:rPr>
                  <a:t>0000 UTC </a:t>
                </a:r>
                <a:r>
                  <a:rPr lang="en-US" sz="1600" dirty="0">
                    <a:latin typeface="Arial"/>
                    <a:cs typeface="Arial"/>
                  </a:rPr>
                  <a:t>2</a:t>
                </a:r>
                <a:r>
                  <a:rPr lang="en-US" sz="1600" dirty="0" smtClean="0">
                    <a:latin typeface="Arial"/>
                    <a:cs typeface="Arial"/>
                  </a:rPr>
                  <a:t> Jun (60 h) </a:t>
                </a:r>
                <a:endParaRPr lang="en-US" sz="1600" dirty="0">
                  <a:latin typeface="Arial"/>
                  <a:cs typeface="Arial"/>
                </a:endParaRPr>
              </a:p>
            </p:txBody>
          </p:sp>
          <p:sp>
            <p:nvSpPr>
              <p:cNvPr id="844" name="TextBox 843"/>
              <p:cNvSpPr txBox="1"/>
              <p:nvPr/>
            </p:nvSpPr>
            <p:spPr>
              <a:xfrm>
                <a:off x="37504256" y="8103278"/>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(f) </a:t>
                </a:r>
                <a:r>
                  <a:rPr lang="en-US" sz="1600" dirty="0" smtClean="0">
                    <a:latin typeface="Arial"/>
                    <a:cs typeface="Arial"/>
                  </a:rPr>
                  <a:t>0000 UTC </a:t>
                </a:r>
                <a:r>
                  <a:rPr lang="en-US" sz="1600" dirty="0" smtClean="0">
                    <a:latin typeface="Arial"/>
                    <a:cs typeface="Arial"/>
                  </a:rPr>
                  <a:t>3 Jun (84 h) </a:t>
                </a:r>
                <a:endParaRPr lang="en-US" sz="1600" dirty="0">
                  <a:latin typeface="Arial"/>
                  <a:cs typeface="Arial"/>
                </a:endParaRPr>
              </a:p>
            </p:txBody>
          </p:sp>
          <p:sp>
            <p:nvSpPr>
              <p:cNvPr id="845" name="TextBox 844"/>
              <p:cNvSpPr txBox="1"/>
              <p:nvPr/>
            </p:nvSpPr>
            <p:spPr>
              <a:xfrm>
                <a:off x="27779304" y="11967348"/>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(g) </a:t>
                </a:r>
                <a:r>
                  <a:rPr lang="en-US" sz="1600" dirty="0" smtClean="0">
                    <a:latin typeface="Arial"/>
                    <a:cs typeface="Arial"/>
                  </a:rPr>
                  <a:t>0000 UTC </a:t>
                </a:r>
                <a:r>
                  <a:rPr lang="en-US" sz="1600" dirty="0" smtClean="0">
                    <a:latin typeface="Arial"/>
                    <a:cs typeface="Arial"/>
                  </a:rPr>
                  <a:t>1 Jun (36 h) </a:t>
                </a:r>
                <a:endParaRPr lang="en-US" sz="1600" dirty="0">
                  <a:latin typeface="Arial"/>
                  <a:cs typeface="Arial"/>
                </a:endParaRPr>
              </a:p>
            </p:txBody>
          </p:sp>
          <p:sp>
            <p:nvSpPr>
              <p:cNvPr id="846" name="TextBox 845"/>
              <p:cNvSpPr txBox="1"/>
              <p:nvPr/>
            </p:nvSpPr>
            <p:spPr>
              <a:xfrm>
                <a:off x="32640772" y="11966013"/>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(h) </a:t>
                </a:r>
                <a:r>
                  <a:rPr lang="en-US" sz="1600" dirty="0" smtClean="0">
                    <a:latin typeface="Arial"/>
                    <a:cs typeface="Arial"/>
                  </a:rPr>
                  <a:t>0000 UTC </a:t>
                </a:r>
                <a:r>
                  <a:rPr lang="en-US" sz="1600" dirty="0">
                    <a:latin typeface="Arial"/>
                    <a:cs typeface="Arial"/>
                  </a:rPr>
                  <a:t>2</a:t>
                </a:r>
                <a:r>
                  <a:rPr lang="en-US" sz="1600" dirty="0" smtClean="0">
                    <a:latin typeface="Arial"/>
                    <a:cs typeface="Arial"/>
                  </a:rPr>
                  <a:t> Jun (60 h) </a:t>
                </a:r>
                <a:endParaRPr lang="en-US" sz="1600" dirty="0">
                  <a:latin typeface="Arial"/>
                  <a:cs typeface="Arial"/>
                </a:endParaRPr>
              </a:p>
            </p:txBody>
          </p:sp>
          <p:sp>
            <p:nvSpPr>
              <p:cNvPr id="847" name="TextBox 846"/>
              <p:cNvSpPr txBox="1"/>
              <p:nvPr/>
            </p:nvSpPr>
            <p:spPr>
              <a:xfrm>
                <a:off x="37502097" y="11966012"/>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a:t>
                </a:r>
                <a:r>
                  <a:rPr lang="en-US" sz="1600" dirty="0" err="1" smtClean="0">
                    <a:latin typeface="Arial"/>
                    <a:cs typeface="Arial"/>
                  </a:rPr>
                  <a:t>i</a:t>
                </a:r>
                <a:r>
                  <a:rPr lang="en-US" sz="1600" dirty="0" smtClean="0">
                    <a:latin typeface="Arial"/>
                    <a:cs typeface="Arial"/>
                  </a:rPr>
                  <a:t>) </a:t>
                </a:r>
                <a:r>
                  <a:rPr lang="en-US" sz="1600" dirty="0" smtClean="0">
                    <a:latin typeface="Arial"/>
                    <a:cs typeface="Arial"/>
                  </a:rPr>
                  <a:t>0000 UTC </a:t>
                </a:r>
                <a:r>
                  <a:rPr lang="en-US" sz="1600" dirty="0" smtClean="0">
                    <a:latin typeface="Arial"/>
                    <a:cs typeface="Arial"/>
                  </a:rPr>
                  <a:t>3 Jun (84 h) </a:t>
                </a:r>
                <a:endParaRPr lang="en-US" sz="1600" dirty="0">
                  <a:latin typeface="Arial"/>
                  <a:cs typeface="Arial"/>
                </a:endParaRPr>
              </a:p>
            </p:txBody>
          </p:sp>
          <p:sp>
            <p:nvSpPr>
              <p:cNvPr id="859" name="Rectangle 858"/>
              <p:cNvSpPr/>
              <p:nvPr/>
            </p:nvSpPr>
            <p:spPr>
              <a:xfrm>
                <a:off x="33964663" y="14591857"/>
                <a:ext cx="1313456" cy="769441"/>
              </a:xfrm>
              <a:prstGeom prst="rect">
                <a:avLst/>
              </a:prstGeom>
              <a:noFill/>
            </p:spPr>
            <p:txBody>
              <a:bodyPr wrap="none" lIns="91440" tIns="45720" rIns="91440" bIns="45720">
                <a:spAutoFit/>
              </a:bodyPr>
              <a:lstStyle/>
              <a:p>
                <a:pPr algn="ctr"/>
                <a:r>
                  <a:rPr lang="en-US" sz="4400" b="1" dirty="0" smtClean="0">
                    <a:ln w="31750">
                      <a:solidFill>
                        <a:schemeClr val="tx1"/>
                      </a:solidFill>
                      <a:prstDash val="solid"/>
                    </a:ln>
                    <a:solidFill>
                      <a:schemeClr val="bg1"/>
                    </a:solidFill>
                    <a:latin typeface="Arial" panose="020B0604020202020204" pitchFamily="34" charset="0"/>
                    <a:cs typeface="Arial" panose="020B0604020202020204" pitchFamily="34" charset="0"/>
                  </a:rPr>
                  <a:t>AC1</a:t>
                </a:r>
                <a:endParaRPr lang="en-US" sz="6000" b="1" cap="none" spc="0" dirty="0">
                  <a:ln w="3175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60" name="Straight Arrow Connector 859"/>
              <p:cNvCxnSpPr/>
              <p:nvPr/>
            </p:nvCxnSpPr>
            <p:spPr>
              <a:xfrm flipV="1">
                <a:off x="35201255" y="14806370"/>
                <a:ext cx="609470" cy="170208"/>
              </a:xfrm>
              <a:prstGeom prst="straightConnector1">
                <a:avLst/>
              </a:prstGeom>
              <a:ln w="762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61" name="Rectangle 860"/>
              <p:cNvSpPr/>
              <p:nvPr/>
            </p:nvSpPr>
            <p:spPr>
              <a:xfrm>
                <a:off x="39734897" y="14544303"/>
                <a:ext cx="1313456" cy="769441"/>
              </a:xfrm>
              <a:prstGeom prst="rect">
                <a:avLst/>
              </a:prstGeom>
              <a:noFill/>
            </p:spPr>
            <p:txBody>
              <a:bodyPr wrap="none" lIns="91440" tIns="45720" rIns="91440" bIns="45720">
                <a:spAutoFit/>
              </a:bodyPr>
              <a:lstStyle/>
              <a:p>
                <a:pPr algn="ctr"/>
                <a:r>
                  <a:rPr lang="en-US" sz="4400" b="1" dirty="0" smtClean="0">
                    <a:ln w="31750">
                      <a:solidFill>
                        <a:schemeClr val="tx1"/>
                      </a:solidFill>
                      <a:prstDash val="solid"/>
                    </a:ln>
                    <a:solidFill>
                      <a:schemeClr val="bg1"/>
                    </a:solidFill>
                    <a:latin typeface="Arial" panose="020B0604020202020204" pitchFamily="34" charset="0"/>
                    <a:cs typeface="Arial" panose="020B0604020202020204" pitchFamily="34" charset="0"/>
                  </a:rPr>
                  <a:t>AC1</a:t>
                </a:r>
                <a:endParaRPr lang="en-US" sz="6000" b="1" cap="none" spc="0" dirty="0">
                  <a:ln w="3175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62" name="Straight Arrow Connector 861"/>
              <p:cNvCxnSpPr/>
              <p:nvPr/>
            </p:nvCxnSpPr>
            <p:spPr>
              <a:xfrm flipV="1">
                <a:off x="40584530" y="14194438"/>
                <a:ext cx="353778" cy="505142"/>
              </a:xfrm>
              <a:prstGeom prst="straightConnector1">
                <a:avLst/>
              </a:prstGeom>
              <a:ln w="762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78" name="Rectangle 877"/>
              <p:cNvSpPr/>
              <p:nvPr/>
            </p:nvSpPr>
            <p:spPr>
              <a:xfrm>
                <a:off x="30872110" y="14431228"/>
                <a:ext cx="968509" cy="769441"/>
              </a:xfrm>
              <a:prstGeom prst="rect">
                <a:avLst/>
              </a:prstGeom>
              <a:noFill/>
            </p:spPr>
            <p:txBody>
              <a:bodyPr wrap="none" lIns="91440" tIns="45720" rIns="91440" bIns="45720">
                <a:spAutoFit/>
              </a:bodyPr>
              <a:lstStyle/>
              <a:p>
                <a:pPr algn="ctr"/>
                <a:r>
                  <a:rPr lang="en-US" sz="4400" b="1" dirty="0" smtClean="0">
                    <a:ln w="31750">
                      <a:solidFill>
                        <a:schemeClr val="tx1"/>
                      </a:solidFill>
                      <a:prstDash val="solid"/>
                    </a:ln>
                    <a:solidFill>
                      <a:schemeClr val="bg1"/>
                    </a:solidFill>
                    <a:latin typeface="Arial" panose="020B0604020202020204" pitchFamily="34" charset="0"/>
                    <a:cs typeface="Arial" panose="020B0604020202020204" pitchFamily="34" charset="0"/>
                  </a:rPr>
                  <a:t>PC</a:t>
                </a:r>
                <a:endParaRPr lang="en-US" sz="6000" b="1" cap="none" spc="0" dirty="0">
                  <a:ln w="3175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79" name="Straight Arrow Connector 878"/>
              <p:cNvCxnSpPr/>
              <p:nvPr/>
            </p:nvCxnSpPr>
            <p:spPr>
              <a:xfrm flipH="1" flipV="1">
                <a:off x="30872110" y="14194438"/>
                <a:ext cx="400212" cy="349865"/>
              </a:xfrm>
              <a:prstGeom prst="straightConnector1">
                <a:avLst/>
              </a:prstGeom>
              <a:ln w="762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80" name="Rectangle 879"/>
              <p:cNvSpPr/>
              <p:nvPr/>
            </p:nvSpPr>
            <p:spPr>
              <a:xfrm>
                <a:off x="34142353" y="13634248"/>
                <a:ext cx="968509" cy="769441"/>
              </a:xfrm>
              <a:prstGeom prst="rect">
                <a:avLst/>
              </a:prstGeom>
              <a:noFill/>
            </p:spPr>
            <p:txBody>
              <a:bodyPr wrap="none" lIns="91440" tIns="45720" rIns="91440" bIns="45720">
                <a:spAutoFit/>
              </a:bodyPr>
              <a:lstStyle/>
              <a:p>
                <a:pPr algn="ctr"/>
                <a:r>
                  <a:rPr lang="en-US" sz="4400" b="1" dirty="0" smtClean="0">
                    <a:ln w="31750">
                      <a:solidFill>
                        <a:schemeClr val="tx1"/>
                      </a:solidFill>
                      <a:prstDash val="solid"/>
                    </a:ln>
                    <a:solidFill>
                      <a:schemeClr val="bg1"/>
                    </a:solidFill>
                    <a:latin typeface="Arial" panose="020B0604020202020204" pitchFamily="34" charset="0"/>
                    <a:cs typeface="Arial" panose="020B0604020202020204" pitchFamily="34" charset="0"/>
                  </a:rPr>
                  <a:t>PC</a:t>
                </a:r>
                <a:endParaRPr lang="en-US" sz="6000" b="1" cap="none" spc="0" dirty="0">
                  <a:ln w="3175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81" name="Straight Arrow Connector 880"/>
              <p:cNvCxnSpPr/>
              <p:nvPr/>
            </p:nvCxnSpPr>
            <p:spPr>
              <a:xfrm>
                <a:off x="35101725" y="14018969"/>
                <a:ext cx="490137" cy="1"/>
              </a:xfrm>
              <a:prstGeom prst="straightConnector1">
                <a:avLst/>
              </a:prstGeom>
              <a:ln w="762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sp>
        <p:nvSpPr>
          <p:cNvPr id="882" name="5-Point Star 881"/>
          <p:cNvSpPr>
            <a:spLocks noChangeAspect="1"/>
          </p:cNvSpPr>
          <p:nvPr/>
        </p:nvSpPr>
        <p:spPr>
          <a:xfrm rot="10800000" flipV="1">
            <a:off x="9337572" y="27807649"/>
            <a:ext cx="365760" cy="365760"/>
          </a:xfrm>
          <a:prstGeom prst="star5">
            <a:avLst/>
          </a:prstGeom>
          <a:solidFill>
            <a:schemeClr val="accent2">
              <a:lumMod val="60000"/>
              <a:lumOff val="4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4" name="5-Point Star 883"/>
          <p:cNvSpPr>
            <a:spLocks noChangeAspect="1"/>
          </p:cNvSpPr>
          <p:nvPr/>
        </p:nvSpPr>
        <p:spPr>
          <a:xfrm rot="10800000" flipV="1">
            <a:off x="10998463" y="27807649"/>
            <a:ext cx="365760" cy="365760"/>
          </a:xfrm>
          <a:prstGeom prst="star5">
            <a:avLst/>
          </a:prstGeom>
          <a:solidFill>
            <a:schemeClr val="bg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5" name="TextBox 884"/>
          <p:cNvSpPr txBox="1"/>
          <p:nvPr/>
        </p:nvSpPr>
        <p:spPr>
          <a:xfrm>
            <a:off x="19046163" y="12220894"/>
            <a:ext cx="1972710"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(b) 1200 UTC 7 June</a:t>
            </a:r>
            <a:endParaRPr lang="en-US" sz="1600" dirty="0">
              <a:latin typeface="Arial"/>
              <a:cs typeface="Arial"/>
            </a:endParaRPr>
          </a:p>
        </p:txBody>
      </p:sp>
      <p:grpSp>
        <p:nvGrpSpPr>
          <p:cNvPr id="886" name="Group 885"/>
          <p:cNvGrpSpPr/>
          <p:nvPr/>
        </p:nvGrpSpPr>
        <p:grpSpPr>
          <a:xfrm>
            <a:off x="294733" y="27845291"/>
            <a:ext cx="6436493" cy="464481"/>
            <a:chOff x="3484636" y="24355149"/>
            <a:chExt cx="6436493" cy="464481"/>
          </a:xfrm>
        </p:grpSpPr>
        <p:pic>
          <p:nvPicPr>
            <p:cNvPr id="887" name="Picture 886" descr="mean_300Z_and_track_nov_2013.png"/>
            <p:cNvPicPr>
              <a:picLocks/>
            </p:cNvPicPr>
            <p:nvPr/>
          </p:nvPicPr>
          <p:blipFill rotWithShape="1">
            <a:blip r:embed="rId39">
              <a:extLst>
                <a:ext uri="{28A0092B-C50C-407E-A947-70E740481C1C}">
                  <a14:useLocalDpi xmlns:a14="http://schemas.microsoft.com/office/drawing/2010/main" val="0"/>
                </a:ext>
              </a:extLst>
            </a:blip>
            <a:srcRect l="92908" t="12365" r="4545" b="15690"/>
            <a:stretch/>
          </p:blipFill>
          <p:spPr>
            <a:xfrm rot="5400000">
              <a:off x="6594694" y="21245091"/>
              <a:ext cx="216378" cy="6436493"/>
            </a:xfrm>
            <a:prstGeom prst="rect">
              <a:avLst/>
            </a:prstGeom>
          </p:spPr>
        </p:pic>
        <p:sp>
          <p:nvSpPr>
            <p:cNvPr id="888" name="TextBox 887"/>
            <p:cNvSpPr txBox="1"/>
            <p:nvPr/>
          </p:nvSpPr>
          <p:spPr>
            <a:xfrm>
              <a:off x="3986615" y="24571527"/>
              <a:ext cx="300556" cy="246221"/>
            </a:xfrm>
            <a:prstGeom prst="rect">
              <a:avLst/>
            </a:prstGeom>
            <a:noFill/>
          </p:spPr>
          <p:txBody>
            <a:bodyPr wrap="square" lIns="0" tIns="0" rIns="0" bIns="0" rtlCol="0">
              <a:spAutoFit/>
            </a:bodyPr>
            <a:lstStyle/>
            <a:p>
              <a:pPr algn="ctr"/>
              <a:r>
                <a:rPr lang="en-US" sz="1600" dirty="0" smtClean="0">
                  <a:latin typeface="Arial"/>
                  <a:cs typeface="Arial"/>
                </a:rPr>
                <a:t>−2</a:t>
              </a:r>
              <a:endParaRPr lang="en-US" sz="1600" dirty="0">
                <a:latin typeface="Arial"/>
                <a:cs typeface="Arial"/>
              </a:endParaRPr>
            </a:p>
          </p:txBody>
        </p:sp>
        <p:sp>
          <p:nvSpPr>
            <p:cNvPr id="889" name="TextBox 888"/>
            <p:cNvSpPr txBox="1"/>
            <p:nvPr/>
          </p:nvSpPr>
          <p:spPr>
            <a:xfrm>
              <a:off x="4560367" y="24571527"/>
              <a:ext cx="452570" cy="246221"/>
            </a:xfrm>
            <a:prstGeom prst="rect">
              <a:avLst/>
            </a:prstGeom>
            <a:noFill/>
          </p:spPr>
          <p:txBody>
            <a:bodyPr wrap="square" lIns="0" tIns="0" rIns="0" bIns="0" rtlCol="0">
              <a:spAutoFit/>
            </a:bodyPr>
            <a:lstStyle/>
            <a:p>
              <a:pPr algn="ctr"/>
              <a:r>
                <a:rPr lang="en-US" sz="1600" dirty="0" smtClean="0">
                  <a:latin typeface="Arial"/>
                  <a:cs typeface="Arial"/>
                </a:rPr>
                <a:t>−1.5</a:t>
              </a:r>
              <a:endParaRPr lang="en-US" sz="1600" dirty="0">
                <a:latin typeface="Arial"/>
                <a:cs typeface="Arial"/>
              </a:endParaRPr>
            </a:p>
          </p:txBody>
        </p:sp>
        <p:sp>
          <p:nvSpPr>
            <p:cNvPr id="896" name="TextBox 895"/>
            <p:cNvSpPr txBox="1"/>
            <p:nvPr/>
          </p:nvSpPr>
          <p:spPr>
            <a:xfrm>
              <a:off x="5264827" y="24571527"/>
              <a:ext cx="300556" cy="246221"/>
            </a:xfrm>
            <a:prstGeom prst="rect">
              <a:avLst/>
            </a:prstGeom>
            <a:noFill/>
          </p:spPr>
          <p:txBody>
            <a:bodyPr wrap="square" lIns="0" tIns="0" rIns="0" bIns="0" rtlCol="0">
              <a:spAutoFit/>
            </a:bodyPr>
            <a:lstStyle/>
            <a:p>
              <a:pPr algn="ctr"/>
              <a:r>
                <a:rPr lang="en-US" sz="1600" dirty="0" smtClean="0">
                  <a:latin typeface="Arial"/>
                  <a:cs typeface="Arial"/>
                </a:rPr>
                <a:t>−1</a:t>
              </a:r>
              <a:endParaRPr lang="en-US" sz="1600" dirty="0">
                <a:latin typeface="Arial"/>
                <a:cs typeface="Arial"/>
              </a:endParaRPr>
            </a:p>
          </p:txBody>
        </p:sp>
        <p:sp>
          <p:nvSpPr>
            <p:cNvPr id="901" name="TextBox 900"/>
            <p:cNvSpPr txBox="1"/>
            <p:nvPr/>
          </p:nvSpPr>
          <p:spPr>
            <a:xfrm>
              <a:off x="5840415" y="24571527"/>
              <a:ext cx="435732" cy="246221"/>
            </a:xfrm>
            <a:prstGeom prst="rect">
              <a:avLst/>
            </a:prstGeom>
            <a:noFill/>
          </p:spPr>
          <p:txBody>
            <a:bodyPr wrap="square" lIns="0" tIns="0" rIns="0" bIns="0" rtlCol="0">
              <a:spAutoFit/>
            </a:bodyPr>
            <a:lstStyle/>
            <a:p>
              <a:pPr algn="ctr"/>
              <a:r>
                <a:rPr lang="en-US" sz="1600" dirty="0" smtClean="0">
                  <a:latin typeface="Arial"/>
                  <a:cs typeface="Arial"/>
                </a:rPr>
                <a:t>−0.5</a:t>
              </a:r>
              <a:endParaRPr lang="en-US" sz="1600" dirty="0">
                <a:latin typeface="Arial"/>
                <a:cs typeface="Arial"/>
              </a:endParaRPr>
            </a:p>
          </p:txBody>
        </p:sp>
        <p:sp>
          <p:nvSpPr>
            <p:cNvPr id="918" name="TextBox 917"/>
            <p:cNvSpPr txBox="1"/>
            <p:nvPr/>
          </p:nvSpPr>
          <p:spPr>
            <a:xfrm>
              <a:off x="6551750" y="24571849"/>
              <a:ext cx="300556" cy="246221"/>
            </a:xfrm>
            <a:prstGeom prst="rect">
              <a:avLst/>
            </a:prstGeom>
            <a:noFill/>
          </p:spPr>
          <p:txBody>
            <a:bodyPr wrap="square" lIns="0" tIns="0" rIns="0" bIns="0" rtlCol="0">
              <a:spAutoFit/>
            </a:bodyPr>
            <a:lstStyle/>
            <a:p>
              <a:pPr algn="ctr"/>
              <a:r>
                <a:rPr lang="en-US" sz="1600" dirty="0">
                  <a:latin typeface="Arial"/>
                  <a:cs typeface="Arial"/>
                </a:rPr>
                <a:t>0</a:t>
              </a:r>
              <a:endParaRPr lang="en-US" sz="1400" dirty="0">
                <a:latin typeface="Arial"/>
                <a:cs typeface="Arial"/>
              </a:endParaRPr>
            </a:p>
          </p:txBody>
        </p:sp>
        <p:sp>
          <p:nvSpPr>
            <p:cNvPr id="992" name="TextBox 991"/>
            <p:cNvSpPr txBox="1"/>
            <p:nvPr/>
          </p:nvSpPr>
          <p:spPr>
            <a:xfrm>
              <a:off x="7186595" y="24571527"/>
              <a:ext cx="300556" cy="246221"/>
            </a:xfrm>
            <a:prstGeom prst="rect">
              <a:avLst/>
            </a:prstGeom>
            <a:noFill/>
          </p:spPr>
          <p:txBody>
            <a:bodyPr wrap="square" lIns="0" tIns="0" rIns="0" bIns="0" rtlCol="0">
              <a:spAutoFit/>
            </a:bodyPr>
            <a:lstStyle/>
            <a:p>
              <a:pPr algn="ctr"/>
              <a:r>
                <a:rPr lang="en-US" sz="1600" dirty="0" smtClean="0">
                  <a:latin typeface="Arial"/>
                  <a:cs typeface="Arial"/>
                </a:rPr>
                <a:t>0.5</a:t>
              </a:r>
              <a:endParaRPr lang="en-US" sz="1600" dirty="0">
                <a:latin typeface="Arial"/>
                <a:cs typeface="Arial"/>
              </a:endParaRPr>
            </a:p>
          </p:txBody>
        </p:sp>
        <p:sp>
          <p:nvSpPr>
            <p:cNvPr id="993" name="TextBox 992"/>
            <p:cNvSpPr txBox="1"/>
            <p:nvPr/>
          </p:nvSpPr>
          <p:spPr>
            <a:xfrm>
              <a:off x="7830015" y="24571849"/>
              <a:ext cx="300556" cy="246221"/>
            </a:xfrm>
            <a:prstGeom prst="rect">
              <a:avLst/>
            </a:prstGeom>
            <a:noFill/>
          </p:spPr>
          <p:txBody>
            <a:bodyPr wrap="square" lIns="0" tIns="0" rIns="0" bIns="0" rtlCol="0">
              <a:spAutoFit/>
            </a:bodyPr>
            <a:lstStyle/>
            <a:p>
              <a:pPr algn="ctr"/>
              <a:r>
                <a:rPr lang="en-US" sz="1600" dirty="0">
                  <a:latin typeface="Arial"/>
                  <a:cs typeface="Arial"/>
                </a:rPr>
                <a:t>1</a:t>
              </a:r>
            </a:p>
          </p:txBody>
        </p:sp>
        <p:sp>
          <p:nvSpPr>
            <p:cNvPr id="994" name="TextBox 993"/>
            <p:cNvSpPr txBox="1"/>
            <p:nvPr/>
          </p:nvSpPr>
          <p:spPr>
            <a:xfrm>
              <a:off x="8466867" y="24573052"/>
              <a:ext cx="300556" cy="246221"/>
            </a:xfrm>
            <a:prstGeom prst="rect">
              <a:avLst/>
            </a:prstGeom>
            <a:noFill/>
          </p:spPr>
          <p:txBody>
            <a:bodyPr wrap="square" lIns="0" tIns="0" rIns="0" bIns="0" rtlCol="0">
              <a:spAutoFit/>
            </a:bodyPr>
            <a:lstStyle/>
            <a:p>
              <a:pPr algn="ctr"/>
              <a:r>
                <a:rPr lang="en-US" sz="1600" dirty="0">
                  <a:latin typeface="Arial"/>
                  <a:cs typeface="Arial"/>
                </a:rPr>
                <a:t>1</a:t>
              </a:r>
              <a:r>
                <a:rPr lang="en-US" sz="1600" dirty="0" smtClean="0">
                  <a:latin typeface="Arial"/>
                  <a:cs typeface="Arial"/>
                </a:rPr>
                <a:t>.5</a:t>
              </a:r>
              <a:endParaRPr lang="en-US" sz="1600" dirty="0">
                <a:latin typeface="Arial"/>
                <a:cs typeface="Arial"/>
              </a:endParaRPr>
            </a:p>
          </p:txBody>
        </p:sp>
        <p:sp>
          <p:nvSpPr>
            <p:cNvPr id="995" name="TextBox 994"/>
            <p:cNvSpPr txBox="1"/>
            <p:nvPr/>
          </p:nvSpPr>
          <p:spPr>
            <a:xfrm>
              <a:off x="9111613" y="24573087"/>
              <a:ext cx="300556" cy="246221"/>
            </a:xfrm>
            <a:prstGeom prst="rect">
              <a:avLst/>
            </a:prstGeom>
            <a:noFill/>
          </p:spPr>
          <p:txBody>
            <a:bodyPr wrap="square" lIns="0" tIns="0" rIns="0" bIns="0" rtlCol="0">
              <a:spAutoFit/>
            </a:bodyPr>
            <a:lstStyle/>
            <a:p>
              <a:pPr algn="ctr"/>
              <a:r>
                <a:rPr lang="en-US" sz="1600" dirty="0">
                  <a:latin typeface="Arial"/>
                  <a:cs typeface="Arial"/>
                </a:rPr>
                <a:t>2</a:t>
              </a:r>
            </a:p>
          </p:txBody>
        </p:sp>
        <p:sp>
          <p:nvSpPr>
            <p:cNvPr id="996" name="TextBox 995"/>
            <p:cNvSpPr txBox="1"/>
            <p:nvPr/>
          </p:nvSpPr>
          <p:spPr>
            <a:xfrm>
              <a:off x="9384004" y="24573409"/>
              <a:ext cx="231497" cy="246221"/>
            </a:xfrm>
            <a:prstGeom prst="rect">
              <a:avLst/>
            </a:prstGeom>
            <a:noFill/>
          </p:spPr>
          <p:txBody>
            <a:bodyPr wrap="square" lIns="0" tIns="0" rIns="0" bIns="0" rtlCol="0">
              <a:spAutoFit/>
            </a:bodyPr>
            <a:lstStyle/>
            <a:p>
              <a:r>
                <a:rPr lang="en-US" sz="1600" dirty="0" err="1" smtClean="0">
                  <a:latin typeface="Arial"/>
                  <a:cs typeface="Arial"/>
                </a:rPr>
                <a:t>σ</a:t>
              </a:r>
              <a:endParaRPr lang="en-US" sz="1600" dirty="0">
                <a:latin typeface="Arial"/>
                <a:cs typeface="Arial"/>
              </a:endParaRPr>
            </a:p>
          </p:txBody>
        </p:sp>
      </p:grpSp>
    </p:spTree>
    <p:extLst>
      <p:ext uri="{BB962C8B-B14F-4D97-AF65-F5344CB8AC3E}">
        <p14:creationId xmlns:p14="http://schemas.microsoft.com/office/powerpoint/2010/main" val="90929384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49362</TotalTime>
  <Words>2779</Words>
  <Application>Microsoft Macintosh PowerPoint</Application>
  <PresentationFormat>Custom</PresentationFormat>
  <Paragraphs>313</Paragraphs>
  <Slides>1</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3" baseType="lpstr">
      <vt:lpstr>Office Theme</vt:lpstr>
      <vt:lpstr>Equation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Rencurrel</dc:creator>
  <cp:lastModifiedBy>Kevin Biernat</cp:lastModifiedBy>
  <cp:revision>1058</cp:revision>
  <cp:lastPrinted>2017-12-06T21:26:09Z</cp:lastPrinted>
  <dcterms:created xsi:type="dcterms:W3CDTF">2015-11-02T00:35:42Z</dcterms:created>
  <dcterms:modified xsi:type="dcterms:W3CDTF">2019-12-04T16:47:39Z</dcterms:modified>
</cp:coreProperties>
</file>