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6" r:id="rId33"/>
    <p:sldId id="628" r:id="rId34"/>
    <p:sldId id="630" r:id="rId35"/>
    <p:sldId id="632" r:id="rId36"/>
    <p:sldId id="634" r:id="rId37"/>
    <p:sldId id="691" r:id="rId38"/>
    <p:sldId id="667" r:id="rId39"/>
    <p:sldId id="599" r:id="rId40"/>
    <p:sldId id="600" r:id="rId41"/>
    <p:sldId id="637" r:id="rId42"/>
    <p:sldId id="699" r:id="rId43"/>
    <p:sldId id="695" r:id="rId44"/>
    <p:sldId id="714" r:id="rId45"/>
    <p:sldId id="715" r:id="rId46"/>
    <p:sldId id="716" r:id="rId47"/>
    <p:sldId id="717" r:id="rId48"/>
    <p:sldId id="718" r:id="rId49"/>
    <p:sldId id="719" r:id="rId50"/>
    <p:sldId id="720" r:id="rId51"/>
    <p:sldId id="721" r:id="rId52"/>
    <p:sldId id="722" r:id="rId53"/>
    <p:sldId id="723" r:id="rId54"/>
    <p:sldId id="724" r:id="rId55"/>
    <p:sldId id="725" r:id="rId56"/>
    <p:sldId id="726" r:id="rId57"/>
    <p:sldId id="696" r:id="rId58"/>
    <p:sldId id="638" r:id="rId59"/>
    <p:sldId id="642" r:id="rId60"/>
    <p:sldId id="646" r:id="rId61"/>
    <p:sldId id="650" r:id="rId62"/>
    <p:sldId id="654" r:id="rId63"/>
    <p:sldId id="658" r:id="rId64"/>
    <p:sldId id="662" r:id="rId65"/>
    <p:sldId id="666" r:id="rId66"/>
    <p:sldId id="56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1" autoAdjust="0"/>
    <p:restoredTop sz="89611" autoAdjust="0"/>
  </p:normalViewPr>
  <p:slideViewPr>
    <p:cSldViewPr snapToGrid="0" snapToObjects="1">
      <p:cViewPr varScale="1">
        <p:scale>
          <a:sx n="74" d="100"/>
          <a:sy n="74" d="100"/>
        </p:scale>
        <p:origin x="-1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washingtonpost.com/weather/2019/06/14/arctic-ocean-greenland-ice-sheet-have-seen-record-june-ice-lo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3F5230-E1C6-DE49-8B68-B0630CA14FA7}"/>
              </a:ext>
            </a:extLst>
          </p:cNvPr>
          <p:cNvSpPr txBox="1"/>
          <p:nvPr/>
        </p:nvSpPr>
        <p:spPr>
          <a:xfrm>
            <a:off x="94593" y="58444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7E8146-03F7-364D-A255-1551097CB7BD}"/>
              </a:ext>
            </a:extLst>
          </p:cNvPr>
          <p:cNvSpPr txBox="1"/>
          <p:nvPr/>
        </p:nvSpPr>
        <p:spPr>
          <a:xfrm>
            <a:off x="7507" y="2495958"/>
            <a:ext cx="9144000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Fall Meeting 2019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San Francisco, CA 94103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Thursday 12 December 2019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Session A43B-06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/>
              <a:t>Tibetan Plateau “heat burst” enables NPAC anticyclonic wave breaking (AWB) and subtropical jet (STJ) extension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AWB allows potential vorticity streamers (PVSs) to form east of the Dateline and poleward of the NPAC STJ corridor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Subtropical moisture is advected toward California and Mexico along this NPAC STJ corridor 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Cyclonic wave breaking (CWB) events that occur poleward of this STJ corridor facilitate an eastward STJ extension </a:t>
            </a:r>
          </a:p>
          <a:p>
            <a:pPr fontAlgn="base"/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(1)</a:t>
            </a: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Regime Evolution 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3–9 Jun 2019</a:t>
            </a: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>
                <a:cs typeface="Arial"/>
              </a:rPr>
              <a:t> 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from 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NOAA HYSPLIT forward trajectories starting at 0000 UTC 2 Jun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/>
              <a:t>North Pacific AWB enables western North America ridging, Southwest troughing, and Gulf of Mexico moisture pooling </a:t>
            </a:r>
          </a:p>
          <a:p>
            <a:pPr fontAlgn="base">
              <a:lnSpc>
                <a:spcPct val="50000"/>
              </a:lnSpc>
            </a:pPr>
            <a:endParaRPr lang="en-US" sz="2400" b="1" dirty="0"/>
          </a:p>
          <a:p>
            <a:pPr fontAlgn="base"/>
            <a:r>
              <a:rPr lang="en-US" sz="2400" b="1" dirty="0"/>
              <a:t>Southwest trough draws tropical moisture poleward from the southern Gulf of Mexico after it reaches Texas</a:t>
            </a:r>
          </a:p>
          <a:p>
            <a:pPr fontAlgn="base">
              <a:lnSpc>
                <a:spcPct val="50000"/>
              </a:lnSpc>
            </a:pPr>
            <a:endParaRPr lang="en-US" sz="2400" b="1" dirty="0"/>
          </a:p>
          <a:p>
            <a:pPr fontAlgn="base"/>
            <a:r>
              <a:rPr lang="en-US" sz="2400" b="1" dirty="0"/>
              <a:t>A Gulf of Mexico tropical system enhances moisture over the Mississippi Valley as the Texas trough upscales and cuts off</a:t>
            </a:r>
          </a:p>
          <a:p>
            <a:pPr fontAlgn="base">
              <a:lnSpc>
                <a:spcPct val="50000"/>
              </a:lnSpc>
            </a:pPr>
            <a:endParaRPr lang="en-US" sz="2400" b="1" dirty="0"/>
          </a:p>
          <a:p>
            <a:pPr fontAlgn="base"/>
            <a:r>
              <a:rPr lang="en-US" sz="2400" b="1" dirty="0"/>
              <a:t>Western North American ridging allows a deepening downstream trough to phase with the Texas trough </a:t>
            </a:r>
          </a:p>
          <a:p>
            <a:pPr fontAlgn="base">
              <a:lnSpc>
                <a:spcPct val="50000"/>
              </a:lnSpc>
            </a:pPr>
            <a:endParaRPr lang="en-US" sz="2400" b="1" dirty="0"/>
          </a:p>
          <a:p>
            <a:r>
              <a:rPr lang="en-US" sz="2400" b="1" dirty="0"/>
              <a:t>A deep moist southerly flow ahead of this phased trough allows deep tropical moisture to reach the Arctic</a:t>
            </a:r>
          </a:p>
          <a:p>
            <a:pPr fontAlgn="base"/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(2)</a:t>
            </a: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    Northern Greenland Ridging</a:t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10–14 Jun 2019</a:t>
            </a: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>
                <a:cs typeface="Arial"/>
              </a:rPr>
              <a:t>CFSR gridded analyses at 0.5° 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</a:p>
          <a:p>
            <a:endParaRPr lang="en-US" sz="2400" b="1" dirty="0">
              <a:cs typeface="Arial"/>
            </a:endParaRPr>
          </a:p>
          <a:p>
            <a:r>
              <a:rPr lang="en-US" sz="2400" b="1" dirty="0">
                <a:cs typeface="Arial"/>
              </a:rPr>
              <a:t>GFS forecasts at 0.5° resolution (NOAA/NCEP Central Operations)</a:t>
            </a: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cs typeface="Arial" panose="020B0604020202020204" pitchFamily="34" charset="0"/>
              </a:rPr>
              <a:t>Data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</a:t>
            </a: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</a:t>
            </a: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</a:t>
            </a: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</a:t>
            </a: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</a:t>
            </a: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Source: 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500-hPa geopotential height (dam)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1000–500-hPa thickness (dam)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500-hPa geopotential height (dam)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1000–500-hPa thickness (dam)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PW (mm)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IVT (kg m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PW (mm)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IVT (kg m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850-hPa temperature (K)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850-hPa temperature (K)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850-hPa        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(left) 1200 UTC 12 Jun 2019 and (right) 0000 UTC 13 Jun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600" b="1" dirty="0"/>
              <a:t>Initial ridging over northeastern Canada occurs east of a long tropical moisture axis 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/>
              <a:t>Subsequent ridging occurs over northeastern Greenland to the north of a deep cutoff cyclone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fontAlgn="base"/>
            <a:r>
              <a:rPr lang="en-US" sz="2600" b="1" dirty="0"/>
              <a:t>Negative PV advection by the nondivergent and irrotational winds builds Canada and Greenland ridges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/>
              <a:t>Ridging over Canada and Greenland is further enhanced by </a:t>
            </a:r>
            <a:r>
              <a:rPr lang="en-US" sz="2600" b="1" dirty="0" err="1"/>
              <a:t>diabatically</a:t>
            </a:r>
            <a:r>
              <a:rPr lang="en-US" sz="2600" b="1" dirty="0"/>
              <a:t> driven ridge building  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marL="0" indent="0" fontAlgn="base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(3)</a:t>
            </a: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3–14 June 2019</a:t>
            </a: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0" name="Rectangle 9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  <p:pic>
        <p:nvPicPr>
          <p:cNvPr id="3" name="Picture 2" descr="g500_contour_pw_anom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1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</a:p>
        </p:txBody>
      </p:sp>
      <p:pic>
        <p:nvPicPr>
          <p:cNvPr id="3" name="Picture 2" descr="g500_contour_pw_anom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913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</a:p>
        </p:txBody>
      </p:sp>
      <p:pic>
        <p:nvPicPr>
          <p:cNvPr id="3" name="Picture 2" descr="g500_contour_pw_anom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0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415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</a:p>
        </p:txBody>
      </p:sp>
      <p:pic>
        <p:nvPicPr>
          <p:cNvPr id="3" name="Picture 2" descr="g500_contour_pw_anom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50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</a:p>
        </p:txBody>
      </p:sp>
      <p:pic>
        <p:nvPicPr>
          <p:cNvPr id="3" name="Picture 2" descr="g500_contour_pw_anom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9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722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</a:p>
        </p:txBody>
      </p:sp>
      <p:pic>
        <p:nvPicPr>
          <p:cNvPr id="3" name="Picture 2" descr="g500_contour_pw_anom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11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“Steffen 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Thursday.” (Photo credit: Steffen 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2019;</a:t>
            </a:r>
            <a:r>
              <a:rPr lang="en-US" sz="1200" dirty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</a:p>
        </p:txBody>
      </p:sp>
      <p:pic>
        <p:nvPicPr>
          <p:cNvPr id="3" name="Picture 2" descr="g500_contour_pw_anom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1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77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pic>
        <p:nvPicPr>
          <p:cNvPr id="2" name="Picture 1" descr="g500_contour_pw_anom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58" y="688504"/>
            <a:ext cx="5670407" cy="5257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6" name="Rectangle 15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93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</a:p>
        </p:txBody>
      </p:sp>
      <p:pic>
        <p:nvPicPr>
          <p:cNvPr id="2" name="Picture 1" descr="g500_contour_pw_anom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028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</a:p>
        </p:txBody>
      </p:sp>
      <p:pic>
        <p:nvPicPr>
          <p:cNvPr id="2" name="Picture 1" descr="g500_contour_pw_anom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7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719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</a:p>
        </p:txBody>
      </p:sp>
      <p:pic>
        <p:nvPicPr>
          <p:cNvPr id="2" name="Picture 1" descr="g500_contour_pw_anom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4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567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</a:p>
        </p:txBody>
      </p:sp>
      <p:pic>
        <p:nvPicPr>
          <p:cNvPr id="2" name="Picture 1" descr="g500_contour_pw_anom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646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</a:p>
        </p:txBody>
      </p:sp>
      <p:pic>
        <p:nvPicPr>
          <p:cNvPr id="2" name="Picture 1" descr="g500_contour_pw_anom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021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D(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prog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)/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valid 0000 UTC 13 June 2019</a:t>
            </a: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0 h</a:t>
            </a: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24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200273" y="5479211"/>
            <a:ext cx="8902700" cy="143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>
              <a:lnSpc>
                <a:spcPct val="70000"/>
              </a:lnSpc>
            </a:pPr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2019;</a:t>
            </a:r>
          </a:p>
          <a:p>
            <a:r>
              <a:rPr lang="en-US" sz="1200" dirty="0">
                <a:latin typeface="Arial"/>
                <a:cs typeface="Arial"/>
                <a:hlinkClick r:id="rId4"/>
              </a:rPr>
              <a:t>https://www.washingtonpost.com/weather/2019/06/14/arctic-ocean-greenland-ice-sheet-have-seen-record-june-ice-loss/</a:t>
            </a:r>
            <a:endParaRPr lang="en-US" sz="12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48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72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96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120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144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168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/>
              <a:t>Origins of the Greenland surface ice-melt of June 2019 were over the Tibetan Plateau (“heat burst”) and North 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“Heat burst” leads to NPAC anticyclonic wave breaking, a jet extension, and western North America 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Western North America ridging leads to trough deepening and trough phasing east of the Rockies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Trough phasing enables a deep southerly flow of moist tropical air to reach the Arctic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Greenland ridging is driven by negative PV advection by the </a:t>
            </a:r>
            <a:r>
              <a:rPr lang="en-US" sz="2400" b="1" dirty="0" err="1"/>
              <a:t>nondivergent</a:t>
            </a:r>
            <a:r>
              <a:rPr lang="en-US" sz="2400" b="1" dirty="0"/>
              <a:t> and irrotational winds</a:t>
            </a:r>
          </a:p>
          <a:p>
            <a:pPr marL="0" indent="0">
              <a:buFont typeface="Arial"/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762320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Source: NOAA Climate Prediction Center</a:t>
            </a: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0.25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0.75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1.25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−0.25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−0.75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−1.25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300-hPa geopotential height (dam, black) and                    time-mean standardized anomalies of geopotential height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1–9 Jun 2019</a:t>
            </a: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44043</TotalTime>
  <Words>4742</Words>
  <Application>Microsoft Macintosh PowerPoint</Application>
  <PresentationFormat>On-screen Show (4:3)</PresentationFormat>
  <Paragraphs>927</Paragraphs>
  <Slides>66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D(prog)/Dt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647</cp:revision>
  <dcterms:created xsi:type="dcterms:W3CDTF">2018-05-15T16:55:59Z</dcterms:created>
  <dcterms:modified xsi:type="dcterms:W3CDTF">2019-12-09T15:28:04Z</dcterms:modified>
</cp:coreProperties>
</file>