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6"/>
  </p:notesMasterIdLst>
  <p:sldIdLst>
    <p:sldId id="501" r:id="rId2"/>
    <p:sldId id="700" r:id="rId3"/>
    <p:sldId id="474" r:id="rId4"/>
    <p:sldId id="607" r:id="rId5"/>
    <p:sldId id="419" r:id="rId6"/>
    <p:sldId id="606" r:id="rId7"/>
    <p:sldId id="605" r:id="rId8"/>
    <p:sldId id="603" r:id="rId9"/>
    <p:sldId id="549" r:id="rId10"/>
    <p:sldId id="609" r:id="rId11"/>
    <p:sldId id="610" r:id="rId12"/>
    <p:sldId id="611" r:id="rId13"/>
    <p:sldId id="612" r:id="rId14"/>
    <p:sldId id="613" r:id="rId15"/>
    <p:sldId id="697" r:id="rId16"/>
    <p:sldId id="692" r:id="rId17"/>
    <p:sldId id="614" r:id="rId18"/>
    <p:sldId id="615" r:id="rId19"/>
    <p:sldId id="616" r:id="rId20"/>
    <p:sldId id="617" r:id="rId21"/>
    <p:sldId id="598" r:id="rId22"/>
    <p:sldId id="694" r:id="rId23"/>
    <p:sldId id="698" r:id="rId24"/>
    <p:sldId id="693" r:id="rId25"/>
    <p:sldId id="618" r:id="rId26"/>
    <p:sldId id="619" r:id="rId27"/>
    <p:sldId id="620" r:id="rId28"/>
    <p:sldId id="621" r:id="rId29"/>
    <p:sldId id="622" r:id="rId30"/>
    <p:sldId id="623" r:id="rId31"/>
    <p:sldId id="624" r:id="rId32"/>
    <p:sldId id="625" r:id="rId33"/>
    <p:sldId id="626" r:id="rId34"/>
    <p:sldId id="627" r:id="rId35"/>
    <p:sldId id="628" r:id="rId36"/>
    <p:sldId id="629" r:id="rId37"/>
    <p:sldId id="630" r:id="rId38"/>
    <p:sldId id="631" r:id="rId39"/>
    <p:sldId id="632" r:id="rId40"/>
    <p:sldId id="633" r:id="rId41"/>
    <p:sldId id="634" r:id="rId42"/>
    <p:sldId id="691" r:id="rId43"/>
    <p:sldId id="667" r:id="rId44"/>
    <p:sldId id="599" r:id="rId45"/>
    <p:sldId id="600" r:id="rId46"/>
    <p:sldId id="601" r:id="rId47"/>
    <p:sldId id="637" r:id="rId48"/>
    <p:sldId id="699" r:id="rId49"/>
    <p:sldId id="695" r:id="rId50"/>
    <p:sldId id="502" r:id="rId51"/>
    <p:sldId id="668" r:id="rId52"/>
    <p:sldId id="669" r:id="rId53"/>
    <p:sldId id="670" r:id="rId54"/>
    <p:sldId id="671" r:id="rId55"/>
    <p:sldId id="672" r:id="rId56"/>
    <p:sldId id="673" r:id="rId57"/>
    <p:sldId id="674" r:id="rId58"/>
    <p:sldId id="675" r:id="rId59"/>
    <p:sldId id="676" r:id="rId60"/>
    <p:sldId id="677" r:id="rId61"/>
    <p:sldId id="678" r:id="rId62"/>
    <p:sldId id="679" r:id="rId63"/>
    <p:sldId id="680" r:id="rId64"/>
    <p:sldId id="681" r:id="rId65"/>
    <p:sldId id="682" r:id="rId66"/>
    <p:sldId id="683" r:id="rId67"/>
    <p:sldId id="684" r:id="rId68"/>
    <p:sldId id="685" r:id="rId69"/>
    <p:sldId id="686" r:id="rId70"/>
    <p:sldId id="687" r:id="rId71"/>
    <p:sldId id="688" r:id="rId72"/>
    <p:sldId id="689" r:id="rId73"/>
    <p:sldId id="690" r:id="rId74"/>
    <p:sldId id="696" r:id="rId75"/>
    <p:sldId id="638" r:id="rId76"/>
    <p:sldId id="639" r:id="rId77"/>
    <p:sldId id="640" r:id="rId78"/>
    <p:sldId id="641" r:id="rId79"/>
    <p:sldId id="642" r:id="rId80"/>
    <p:sldId id="643" r:id="rId81"/>
    <p:sldId id="644" r:id="rId82"/>
    <p:sldId id="645" r:id="rId83"/>
    <p:sldId id="646" r:id="rId84"/>
    <p:sldId id="647" r:id="rId85"/>
    <p:sldId id="648" r:id="rId86"/>
    <p:sldId id="649" r:id="rId87"/>
    <p:sldId id="650" r:id="rId88"/>
    <p:sldId id="651" r:id="rId89"/>
    <p:sldId id="652" r:id="rId90"/>
    <p:sldId id="653" r:id="rId91"/>
    <p:sldId id="654" r:id="rId92"/>
    <p:sldId id="655" r:id="rId93"/>
    <p:sldId id="656" r:id="rId94"/>
    <p:sldId id="657" r:id="rId95"/>
    <p:sldId id="658" r:id="rId96"/>
    <p:sldId id="659" r:id="rId97"/>
    <p:sldId id="660" r:id="rId98"/>
    <p:sldId id="661" r:id="rId99"/>
    <p:sldId id="662" r:id="rId100"/>
    <p:sldId id="663" r:id="rId101"/>
    <p:sldId id="664" r:id="rId102"/>
    <p:sldId id="665" r:id="rId103"/>
    <p:sldId id="666" r:id="rId104"/>
    <p:sldId id="563" r:id="rId10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D30A"/>
    <a:srgbClr val="0F6F00"/>
    <a:srgbClr val="20FAFA"/>
    <a:srgbClr val="FC6909"/>
    <a:srgbClr val="35FF17"/>
    <a:srgbClr val="FC00D5"/>
    <a:srgbClr val="BD0004"/>
    <a:srgbClr val="2EC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0" autoAdjust="0"/>
    <p:restoredTop sz="89634" autoAdjust="0"/>
  </p:normalViewPr>
  <p:slideViewPr>
    <p:cSldViewPr snapToGrid="0" snapToObjects="1">
      <p:cViewPr varScale="1">
        <p:scale>
          <a:sx n="111" d="100"/>
          <a:sy n="111" d="100"/>
        </p:scale>
        <p:origin x="-12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notesMaster" Target="notesMasters/notesMaster1.xml"/><Relationship Id="rId107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presProps" Target="presProps.xml"/><Relationship Id="rId109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theme" Target="theme/theme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C4830-0712-6140-A0D3-DA9F62A50492}" type="datetimeFigureOut">
              <a:rPr lang="en-US" smtClean="0"/>
              <a:t>12/2/19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03FB7-866F-494B-BCD1-63223EE7B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05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5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6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2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5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0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47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5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8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6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F45F0-40DD-2C40-BE10-312761516C01}" type="datetimeFigureOut">
              <a:rPr lang="en-US" smtClean="0"/>
              <a:t>12/2/19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6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21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22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23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24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44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nsidc.org/greenland-today/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post.com/weather/2019/06/14/arctic-ocean-greenland-ice-sheet-have-seen-record-june-ice-loss/" TargetMode="External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post.com/weather/2019/06/14/arctic-ocean-greenland-ice-sheet-have-seen-record-june-ice-loss/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9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gi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9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9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9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9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9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9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9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9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01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02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0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0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05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06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07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08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09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11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12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13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14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15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16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17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18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19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43F5230-E1C6-DE49-8B68-B0630CA14FA7}"/>
              </a:ext>
            </a:extLst>
          </p:cNvPr>
          <p:cNvSpPr txBox="1"/>
          <p:nvPr/>
        </p:nvSpPr>
        <p:spPr>
          <a:xfrm>
            <a:off x="94593" y="295032"/>
            <a:ext cx="8954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Large-Scale Midlatitude–Polar Flow Interactions Leading to Rapid Surface Ice Melt over Greenland and Sea Ice Volume Loss over the Arctic Ocean in June 2019 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7E8146-03F7-364D-A255-1551097CB7BD}"/>
              </a:ext>
            </a:extLst>
          </p:cNvPr>
          <p:cNvSpPr txBox="1"/>
          <p:nvPr/>
        </p:nvSpPr>
        <p:spPr>
          <a:xfrm>
            <a:off x="7507" y="2732546"/>
            <a:ext cx="9144000" cy="4257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Lance F. Bosart, Kevin A. Biernat, and Daniel Keyser</a:t>
            </a:r>
            <a:endParaRPr lang="en-US" sz="3200" b="1" baseline="30000" dirty="0"/>
          </a:p>
          <a:p>
            <a:pPr algn="ctr"/>
            <a:endParaRPr lang="en-US" sz="2800" b="1" baseline="30000" dirty="0"/>
          </a:p>
          <a:p>
            <a:pPr algn="ctr"/>
            <a:r>
              <a:rPr lang="en-US" sz="2400" i="1" dirty="0">
                <a:cs typeface="Arial" panose="020B0604020202020204" pitchFamily="34" charset="0"/>
              </a:rPr>
              <a:t>Department of Atmospheric and Environmental Sciences </a:t>
            </a:r>
          </a:p>
          <a:p>
            <a:pPr algn="ctr"/>
            <a:r>
              <a:rPr lang="en-US" sz="2400" i="1" dirty="0">
                <a:cs typeface="Arial" panose="020B0604020202020204" pitchFamily="34" charset="0"/>
              </a:rPr>
              <a:t>University at Albany, State University of New York</a:t>
            </a:r>
          </a:p>
          <a:p>
            <a:pPr algn="ctr">
              <a:lnSpc>
                <a:spcPct val="50000"/>
              </a:lnSpc>
            </a:pPr>
            <a:endParaRPr lang="en-US" sz="28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American Geophysical Union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Fall Meeting 2019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Thursday 12 December </a:t>
            </a:r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2019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A43B-06</a:t>
            </a:r>
            <a:endParaRPr lang="en-US" sz="2400" b="1" dirty="0" smtClean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>
              <a:lnSpc>
                <a:spcPct val="50000"/>
              </a:lnSpc>
            </a:pPr>
            <a:endParaRPr lang="en-US" sz="28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cs typeface="Arial" panose="020B0604020202020204" pitchFamily="34" charset="0"/>
              </a:rPr>
              <a:t>Research Supported by ONR Grant </a:t>
            </a:r>
            <a:r>
              <a:rPr lang="en-US" sz="2000" b="1" dirty="0">
                <a:cs typeface="Arial"/>
              </a:rPr>
              <a:t>N00014-18-1-2200</a:t>
            </a:r>
          </a:p>
          <a:p>
            <a:pPr algn="ctr"/>
            <a:endParaRPr lang="en-US" sz="2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881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/>
                <a:cs typeface="Arial"/>
              </a:rPr>
              <a:t>700</a:t>
            </a:r>
            <a:r>
              <a:rPr lang="en-US" sz="1500" dirty="0">
                <a:latin typeface="Arial"/>
                <a:cs typeface="Arial"/>
              </a:rPr>
              <a:t>-hPa </a:t>
            </a:r>
            <a:r>
              <a:rPr lang="en-US" sz="1500" dirty="0" smtClean="0">
                <a:latin typeface="Arial"/>
                <a:cs typeface="Arial"/>
              </a:rPr>
              <a:t>geo. </a:t>
            </a:r>
            <a:r>
              <a:rPr lang="en-US" sz="1500" dirty="0">
                <a:latin typeface="Arial"/>
                <a:cs typeface="Arial"/>
              </a:rPr>
              <a:t>height (dam, black</a:t>
            </a:r>
            <a:r>
              <a:rPr lang="en-US" sz="1500" dirty="0" smtClean="0">
                <a:latin typeface="Arial"/>
                <a:cs typeface="Arial"/>
              </a:rPr>
              <a:t>), wind (</a:t>
            </a:r>
            <a:r>
              <a:rPr lang="en-US" sz="1500" dirty="0" err="1" smtClean="0">
                <a:latin typeface="Arial"/>
                <a:cs typeface="Arial"/>
              </a:rPr>
              <a:t>kt</a:t>
            </a:r>
            <a:r>
              <a:rPr lang="en-US" sz="1500" dirty="0" smtClean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384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shaded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925–850-hPa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2pvu_2019060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1" y="991692"/>
            <a:ext cx="4553712" cy="351448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" name="Picture 8" descr="700wind_pw_20190601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16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3107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l_vort_2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8773" y="769312"/>
            <a:ext cx="6805083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150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668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2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8948" y="769312"/>
            <a:ext cx="6805082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156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584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l_vort_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9129" y="769312"/>
            <a:ext cx="6805107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162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0821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2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9372" y="769312"/>
            <a:ext cx="6805082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168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4912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77ADE7-08F4-FF4F-BB4E-66E8D126A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3114"/>
            <a:ext cx="8229600" cy="5796997"/>
          </a:xfrm>
        </p:spPr>
        <p:txBody>
          <a:bodyPr>
            <a:normAutofit/>
          </a:bodyPr>
          <a:lstStyle/>
          <a:p>
            <a:endParaRPr lang="en-US" sz="2400" b="1" dirty="0"/>
          </a:p>
          <a:p>
            <a:pPr>
              <a:lnSpc>
                <a:spcPct val="70000"/>
              </a:lnSpc>
            </a:pPr>
            <a:endParaRPr lang="en-US" sz="2400" b="1" dirty="0"/>
          </a:p>
          <a:p>
            <a:endParaRPr lang="en-US" sz="62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>
              <a:solidFill>
                <a:srgbClr val="0000FF"/>
              </a:solidFill>
              <a:cs typeface="Arial"/>
            </a:endParaRP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" y="104609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Conclusions: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829734"/>
            <a:ext cx="8229600" cy="60282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400" b="1" dirty="0" smtClean="0"/>
              <a:t>Origins </a:t>
            </a:r>
            <a:r>
              <a:rPr lang="en-US" sz="2400" b="1" dirty="0"/>
              <a:t>of the great Greenland surface ice-melt of June 2019 were over the Tibetan Plateau and North </a:t>
            </a:r>
            <a:r>
              <a:rPr lang="en-US" sz="2400" b="1" dirty="0" smtClean="0"/>
              <a:t>Pacific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Tibetan </a:t>
            </a:r>
            <a:r>
              <a:rPr lang="en-US" sz="2400" b="1" dirty="0"/>
              <a:t>Plateau “heat belch” leads to downstream AWB, a subtropical jet extension, and NW North America </a:t>
            </a:r>
            <a:r>
              <a:rPr lang="en-US" sz="2400" b="1" dirty="0" smtClean="0"/>
              <a:t>ridging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Ridging </a:t>
            </a:r>
            <a:r>
              <a:rPr lang="en-US" sz="2400" b="1" dirty="0"/>
              <a:t>over NW North America leads to downstream trough deepening east of the </a:t>
            </a:r>
            <a:r>
              <a:rPr lang="en-US" sz="2400" b="1" dirty="0" smtClean="0"/>
              <a:t>Rockies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Rockies </a:t>
            </a:r>
            <a:r>
              <a:rPr lang="en-US" sz="2400" b="1" dirty="0"/>
              <a:t>trough phases with a Southwest trough and results in a deep southerly flow of moist tropical from the Gulf of Mexico to the </a:t>
            </a:r>
            <a:r>
              <a:rPr lang="en-US" sz="2400" b="1" dirty="0" smtClean="0"/>
              <a:t>Arctic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Massive </a:t>
            </a:r>
            <a:r>
              <a:rPr lang="en-US" sz="2400" b="1" dirty="0"/>
              <a:t>ridging occurs over northern Greenland in response to negative PV advection by the </a:t>
            </a:r>
            <a:r>
              <a:rPr lang="en-US" sz="2400" b="1" dirty="0" err="1"/>
              <a:t>nondivergent</a:t>
            </a:r>
            <a:r>
              <a:rPr lang="en-US" sz="2400" b="1" dirty="0"/>
              <a:t> and irrotational winds</a:t>
            </a:r>
          </a:p>
          <a:p>
            <a:pPr marL="0" indent="0">
              <a:buFont typeface="Arial"/>
              <a:buNone/>
            </a:pPr>
            <a:endParaRPr lang="en-US" sz="2400" b="1" dirty="0" smtClean="0">
              <a:cs typeface="Arial"/>
            </a:endParaRPr>
          </a:p>
          <a:p>
            <a:endParaRPr lang="en-US" sz="3100" dirty="0" smtClean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805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/>
                <a:cs typeface="Arial"/>
              </a:rPr>
              <a:t>700</a:t>
            </a:r>
            <a:r>
              <a:rPr lang="en-US" sz="1500" dirty="0">
                <a:latin typeface="Arial"/>
                <a:cs typeface="Arial"/>
              </a:rPr>
              <a:t>-hPa </a:t>
            </a:r>
            <a:r>
              <a:rPr lang="en-US" sz="1500" dirty="0" smtClean="0">
                <a:latin typeface="Arial"/>
                <a:cs typeface="Arial"/>
              </a:rPr>
              <a:t>geo. </a:t>
            </a:r>
            <a:r>
              <a:rPr lang="en-US" sz="1500" dirty="0">
                <a:latin typeface="Arial"/>
                <a:cs typeface="Arial"/>
              </a:rPr>
              <a:t>height (dam, black</a:t>
            </a:r>
            <a:r>
              <a:rPr lang="en-US" sz="1500" dirty="0" smtClean="0">
                <a:latin typeface="Arial"/>
                <a:cs typeface="Arial"/>
              </a:rPr>
              <a:t>), wind (</a:t>
            </a:r>
            <a:r>
              <a:rPr lang="en-US" sz="1500" dirty="0" err="1" smtClean="0">
                <a:latin typeface="Arial"/>
                <a:cs typeface="Arial"/>
              </a:rPr>
              <a:t>kt</a:t>
            </a:r>
            <a:r>
              <a:rPr lang="en-US" sz="1500" dirty="0" smtClean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384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shaded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925–850-hPa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  <p:pic>
        <p:nvPicPr>
          <p:cNvPr id="2" name="Picture 1" descr="dt_2pvu_20190603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" y="994880"/>
            <a:ext cx="45495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700wind_pw_20190603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7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159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5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/>
                <a:cs typeface="Arial"/>
              </a:rPr>
              <a:t>700</a:t>
            </a:r>
            <a:r>
              <a:rPr lang="en-US" sz="1500" dirty="0">
                <a:latin typeface="Arial"/>
                <a:cs typeface="Arial"/>
              </a:rPr>
              <a:t>-hPa </a:t>
            </a:r>
            <a:r>
              <a:rPr lang="en-US" sz="1500" dirty="0" smtClean="0">
                <a:latin typeface="Arial"/>
                <a:cs typeface="Arial"/>
              </a:rPr>
              <a:t>geo. </a:t>
            </a:r>
            <a:r>
              <a:rPr lang="en-US" sz="1500" dirty="0">
                <a:latin typeface="Arial"/>
                <a:cs typeface="Arial"/>
              </a:rPr>
              <a:t>height (dam, black</a:t>
            </a:r>
            <a:r>
              <a:rPr lang="en-US" sz="1500" dirty="0" smtClean="0">
                <a:latin typeface="Arial"/>
                <a:cs typeface="Arial"/>
              </a:rPr>
              <a:t>), wind (</a:t>
            </a:r>
            <a:r>
              <a:rPr lang="en-US" sz="1500" dirty="0" err="1" smtClean="0">
                <a:latin typeface="Arial"/>
                <a:cs typeface="Arial"/>
              </a:rPr>
              <a:t>kt</a:t>
            </a:r>
            <a:r>
              <a:rPr lang="en-US" sz="1500" dirty="0" smtClean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384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shaded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925–850-hPa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  <p:pic>
        <p:nvPicPr>
          <p:cNvPr id="3" name="Picture 2" descr="dt_2pvu_20190605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" y="994880"/>
            <a:ext cx="45495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700wind_pw_2019060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44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9480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7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/>
                <a:cs typeface="Arial"/>
              </a:rPr>
              <a:t>700</a:t>
            </a:r>
            <a:r>
              <a:rPr lang="en-US" sz="1500" dirty="0">
                <a:latin typeface="Arial"/>
                <a:cs typeface="Arial"/>
              </a:rPr>
              <a:t>-hPa </a:t>
            </a:r>
            <a:r>
              <a:rPr lang="en-US" sz="1500" dirty="0" smtClean="0">
                <a:latin typeface="Arial"/>
                <a:cs typeface="Arial"/>
              </a:rPr>
              <a:t>geo. </a:t>
            </a:r>
            <a:r>
              <a:rPr lang="en-US" sz="1500" dirty="0">
                <a:latin typeface="Arial"/>
                <a:cs typeface="Arial"/>
              </a:rPr>
              <a:t>height (dam, black</a:t>
            </a:r>
            <a:r>
              <a:rPr lang="en-US" sz="1500" dirty="0" smtClean="0">
                <a:latin typeface="Arial"/>
                <a:cs typeface="Arial"/>
              </a:rPr>
              <a:t>), wind (</a:t>
            </a:r>
            <a:r>
              <a:rPr lang="en-US" sz="1500" dirty="0" err="1" smtClean="0">
                <a:latin typeface="Arial"/>
                <a:cs typeface="Arial"/>
              </a:rPr>
              <a:t>kt</a:t>
            </a:r>
            <a:r>
              <a:rPr lang="en-US" sz="1500" dirty="0" smtClean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384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shaded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925–850-hPa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  <p:pic>
        <p:nvPicPr>
          <p:cNvPr id="4" name="Picture 3" descr="dt_2pvu_2019060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" y="994880"/>
            <a:ext cx="45495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700wind_pw_20190607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44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4572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7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/>
                <a:cs typeface="Arial"/>
              </a:rPr>
              <a:t>700</a:t>
            </a:r>
            <a:r>
              <a:rPr lang="en-US" sz="1500" dirty="0">
                <a:latin typeface="Arial"/>
                <a:cs typeface="Arial"/>
              </a:rPr>
              <a:t>-hPa </a:t>
            </a:r>
            <a:r>
              <a:rPr lang="en-US" sz="1500" dirty="0" smtClean="0">
                <a:latin typeface="Arial"/>
                <a:cs typeface="Arial"/>
              </a:rPr>
              <a:t>geo. </a:t>
            </a:r>
            <a:r>
              <a:rPr lang="en-US" sz="1500" dirty="0">
                <a:latin typeface="Arial"/>
                <a:cs typeface="Arial"/>
              </a:rPr>
              <a:t>height (dam, black</a:t>
            </a:r>
            <a:r>
              <a:rPr lang="en-US" sz="1500" dirty="0" smtClean="0">
                <a:latin typeface="Arial"/>
                <a:cs typeface="Arial"/>
              </a:rPr>
              <a:t>), wind (</a:t>
            </a:r>
            <a:r>
              <a:rPr lang="en-US" sz="1500" dirty="0" err="1" smtClean="0">
                <a:latin typeface="Arial"/>
                <a:cs typeface="Arial"/>
              </a:rPr>
              <a:t>kt</a:t>
            </a:r>
            <a:r>
              <a:rPr lang="en-US" sz="1500" dirty="0" smtClean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384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shaded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925–850-hPa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  <p:pic>
        <p:nvPicPr>
          <p:cNvPr id="2" name="Picture 1" descr="dt_2pvu_20190609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2" y="994880"/>
            <a:ext cx="45495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700wind_pw_20190609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41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9408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fontAlgn="base"/>
            <a:r>
              <a:rPr lang="en-US" sz="2400" b="1" dirty="0" smtClean="0"/>
              <a:t>Tibetan </a:t>
            </a:r>
            <a:r>
              <a:rPr lang="en-US" sz="2400" b="1" dirty="0"/>
              <a:t>Plateau “heat belch” leads to downstream anticyclonic wave breaking (AWB</a:t>
            </a:r>
            <a:r>
              <a:rPr lang="en-US" sz="2400" b="1" dirty="0" smtClean="0"/>
              <a:t>)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Potential </a:t>
            </a:r>
            <a:r>
              <a:rPr lang="en-US" sz="2400" b="1" dirty="0"/>
              <a:t>vorticity streamer (PVS) formation occurs east of the Dateline in response to </a:t>
            </a:r>
            <a:r>
              <a:rPr lang="en-US" sz="2400" b="1" dirty="0" smtClean="0"/>
              <a:t>AWB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Eastward </a:t>
            </a:r>
            <a:r>
              <a:rPr lang="en-US" sz="2400" b="1" dirty="0"/>
              <a:t>moisture advection toward California/Mexico occurs equatorward of this </a:t>
            </a:r>
            <a:r>
              <a:rPr lang="en-US" sz="2400" b="1" dirty="0" smtClean="0"/>
              <a:t>PVS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Cyclonic </a:t>
            </a:r>
            <a:r>
              <a:rPr lang="en-US" sz="2400" b="1" dirty="0"/>
              <a:t>wave breaking (CWB) occurs poleward of a subtropical jet stream (STJ) </a:t>
            </a:r>
            <a:r>
              <a:rPr lang="en-US" sz="2400" b="1" dirty="0" smtClean="0"/>
              <a:t>extension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Downstream </a:t>
            </a:r>
            <a:r>
              <a:rPr lang="en-US" sz="2400" b="1" dirty="0"/>
              <a:t>ridge building occurs over northwestern North America in response to CWB</a:t>
            </a:r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366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0500"/>
            <a:ext cx="9144000" cy="175457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North America Circulation</a:t>
            </a:r>
            <a:br>
              <a:rPr lang="en-US" b="1" dirty="0" smtClean="0">
                <a:solidFill>
                  <a:srgbClr val="FF0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Regime Evolution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/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r>
              <a:rPr lang="en-US" b="1" dirty="0">
                <a:solidFill>
                  <a:srgbClr val="FF0000"/>
                </a:solidFill>
                <a:latin typeface="+mn-lt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–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9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Jun 2019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6655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3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730990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rel_vort_20190603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pw_anom_20190603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27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37" name="Group 36"/>
          <p:cNvGrpSpPr/>
          <p:nvPr/>
        </p:nvGrpSpPr>
        <p:grpSpPr>
          <a:xfrm>
            <a:off x="204380" y="5289362"/>
            <a:ext cx="8531352" cy="388891"/>
            <a:chOff x="308967" y="5235575"/>
            <a:chExt cx="8531352" cy="388891"/>
          </a:xfrm>
        </p:grpSpPr>
        <p:pic>
          <p:nvPicPr>
            <p:cNvPr id="40" name="Picture 39" descr="pw_anom_12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8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808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5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730990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04380" y="5289362"/>
            <a:ext cx="8531352" cy="388891"/>
            <a:chOff x="308967" y="5235575"/>
            <a:chExt cx="8531352" cy="388891"/>
          </a:xfrm>
        </p:grpSpPr>
        <p:pic>
          <p:nvPicPr>
            <p:cNvPr id="40" name="Picture 39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8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rel_vort_20190605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" y="994258"/>
            <a:ext cx="45523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pw_anom_2019060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95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710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7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730990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04380" y="5289362"/>
            <a:ext cx="8531352" cy="388891"/>
            <a:chOff x="308967" y="5235575"/>
            <a:chExt cx="8531352" cy="388891"/>
          </a:xfrm>
        </p:grpSpPr>
        <p:pic>
          <p:nvPicPr>
            <p:cNvPr id="40" name="Picture 39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8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rel_vort_2019060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1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pw_anom_20190607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46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737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Purpose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cs typeface="Arial"/>
              </a:rPr>
              <a:t>Investigate </a:t>
            </a:r>
            <a:r>
              <a:rPr lang="en-US" sz="2400" b="1" dirty="0"/>
              <a:t>upstream antecedent atmospheric conditions associated with massive Greenland surface ice melt event of June 2019 </a:t>
            </a:r>
            <a:r>
              <a:rPr lang="en-US" sz="2400" b="1" dirty="0" smtClean="0">
                <a:cs typeface="Arial"/>
              </a:rPr>
              <a:t> </a:t>
            </a:r>
            <a:endParaRPr lang="en-US" sz="2400" b="1" dirty="0">
              <a:cs typeface="Arial"/>
            </a:endParaRPr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698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9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730990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04380" y="5289362"/>
            <a:ext cx="8531352" cy="388891"/>
            <a:chOff x="308967" y="5235575"/>
            <a:chExt cx="8531352" cy="388891"/>
          </a:xfrm>
        </p:grpSpPr>
        <p:pic>
          <p:nvPicPr>
            <p:cNvPr id="40" name="Picture 39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8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rel_vort_20190609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pw_anom_20190609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46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1755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195" y="869765"/>
            <a:ext cx="6831660" cy="527852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Tropical Disturbance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" y="5746019"/>
            <a:ext cx="82829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8035" y="6148289"/>
            <a:ext cx="6756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NHC Graphical Tropical Weather Outlook </a:t>
            </a:r>
            <a:r>
              <a:rPr lang="en-US" dirty="0" smtClean="0">
                <a:latin typeface="Arial"/>
                <a:cs typeface="Arial"/>
              </a:rPr>
              <a:t>from </a:t>
            </a:r>
            <a:r>
              <a:rPr lang="en-US" dirty="0">
                <a:latin typeface="Arial"/>
                <a:cs typeface="Arial"/>
              </a:rPr>
              <a:t>1800 UTC 3 June</a:t>
            </a:r>
          </a:p>
        </p:txBody>
      </p:sp>
    </p:spTree>
    <p:extLst>
      <p:ext uri="{BB962C8B-B14F-4D97-AF65-F5344CB8AC3E}">
        <p14:creationId xmlns:p14="http://schemas.microsoft.com/office/powerpoint/2010/main" val="2278682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Trajectories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" y="5746019"/>
            <a:ext cx="82829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59995" y="3263774"/>
            <a:ext cx="28852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NOAA HYSPLIT forward trajectories starting at 0000 UTC 2 Jun 2019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27" y="970957"/>
            <a:ext cx="4569412" cy="567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38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fontAlgn="base"/>
            <a:r>
              <a:rPr lang="en-US" sz="2400" b="1" dirty="0" smtClean="0"/>
              <a:t>Antecedent </a:t>
            </a:r>
            <a:r>
              <a:rPr lang="en-US" sz="2400" b="1" dirty="0"/>
              <a:t>weak trough forms over the Southwest due to upstream </a:t>
            </a:r>
            <a:r>
              <a:rPr lang="en-US" sz="2400" b="1" dirty="0" smtClean="0"/>
              <a:t>AWB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Southwest </a:t>
            </a:r>
            <a:r>
              <a:rPr lang="en-US" sz="2400" b="1" dirty="0"/>
              <a:t>trough reaches Texas and taps Gulf of Mexico tropical moisture  </a:t>
            </a:r>
            <a:endParaRPr lang="en-US" sz="2400" b="1" dirty="0" smtClean="0"/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Gulf </a:t>
            </a:r>
            <a:r>
              <a:rPr lang="en-US" sz="2400" b="1" dirty="0"/>
              <a:t>of Mexico moisture originates from the eastern Pacific and </a:t>
            </a:r>
            <a:r>
              <a:rPr lang="en-US" sz="2400" b="1" dirty="0" smtClean="0"/>
              <a:t>Caribbean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Northwestern </a:t>
            </a:r>
            <a:r>
              <a:rPr lang="en-US" sz="2400" b="1" dirty="0"/>
              <a:t>North America ridging allows trough development over the </a:t>
            </a:r>
            <a:r>
              <a:rPr lang="en-US" sz="2400" b="1" dirty="0" smtClean="0"/>
              <a:t>Plains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Plains </a:t>
            </a:r>
            <a:r>
              <a:rPr lang="en-US" sz="2400" b="1" dirty="0"/>
              <a:t>and Texas troughs phase and supports deep poleward moisture transport </a:t>
            </a:r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537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68"/>
            <a:ext cx="9144000" cy="175457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  <a:t>Northeast (NE) Canada and 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Arial"/>
              </a:rPr>
              <a:t>   Northern 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  <a:t>Greenland 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Arial"/>
              </a:rPr>
              <a:t>Ridging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  <a:cs typeface="Arial"/>
              </a:rPr>
              <a:t>10–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Arial"/>
              </a:rPr>
              <a:t>14 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Arial"/>
              </a:rPr>
              <a:t>Jun 2019</a:t>
            </a:r>
            <a:endParaRPr lang="en-US" b="1" dirty="0">
              <a:solidFill>
                <a:srgbClr val="FF0000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003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9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rel_vort_20190609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3" y="719901"/>
            <a:ext cx="4526464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pw_anom_20190609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0" y="719901"/>
            <a:ext cx="4526464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2331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10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rel_vort_20190610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pw_anom_20190610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35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184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11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rel_vort_20190611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" y="719901"/>
            <a:ext cx="4526464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pw_anom_20190611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26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663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rel_vort_20190612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pw_anom_20190612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16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6176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5" name="Picture 4" descr="rel_vort_20190613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2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pw_anom_20190613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17" y="719901"/>
            <a:ext cx="4526464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7218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cs typeface="Arial"/>
              </a:rPr>
              <a:t>CFSR</a:t>
            </a:r>
            <a:r>
              <a:rPr lang="en-US" sz="2400" b="1" dirty="0" smtClean="0">
                <a:cs typeface="Arial"/>
              </a:rPr>
              <a:t> </a:t>
            </a:r>
            <a:r>
              <a:rPr lang="en-US" sz="2400" b="1" dirty="0">
                <a:cs typeface="Arial"/>
              </a:rPr>
              <a:t>gridded analyses </a:t>
            </a:r>
            <a:r>
              <a:rPr lang="en-US" sz="2400" b="1" dirty="0" smtClean="0">
                <a:cs typeface="Arial"/>
              </a:rPr>
              <a:t>at </a:t>
            </a:r>
            <a:r>
              <a:rPr lang="en-US" sz="2400" b="1" dirty="0" smtClean="0">
                <a:cs typeface="Arial"/>
              </a:rPr>
              <a:t>0.5° </a:t>
            </a:r>
            <a:r>
              <a:rPr lang="en-US" sz="2400" b="1" dirty="0">
                <a:cs typeface="Arial"/>
              </a:rPr>
              <a:t>resolution (</a:t>
            </a:r>
            <a:r>
              <a:rPr lang="en-US" sz="2400" b="1" dirty="0" err="1">
                <a:cs typeface="Arial"/>
              </a:rPr>
              <a:t>Saha</a:t>
            </a:r>
            <a:r>
              <a:rPr lang="en-US" sz="2400" b="1" dirty="0">
                <a:cs typeface="Arial"/>
              </a:rPr>
              <a:t> et al. 2010) </a:t>
            </a:r>
            <a:endParaRPr lang="en-US" sz="2400" b="1" dirty="0">
              <a:cs typeface="Arial"/>
            </a:endParaRPr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Data and Methods</a:t>
            </a:r>
          </a:p>
        </p:txBody>
      </p:sp>
    </p:spTree>
    <p:extLst>
      <p:ext uri="{BB962C8B-B14F-4D97-AF65-F5344CB8AC3E}">
        <p14:creationId xmlns:p14="http://schemas.microsoft.com/office/powerpoint/2010/main" val="1832688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14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rel_vort_20190614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pw_anom_20190614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78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092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9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nondivWind_pvAdv_areavavg_300_20190609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1155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irrotWind_pvAdv_areaavg_300_6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2610" y="719901"/>
            <a:ext cx="4525508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43" name="TextBox 42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" name="Picture 5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48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594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9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48" name="Picture 47" descr="nondivWind_pvAdv_areavavg_300_20190609_12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2023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9" name="Picture 48" descr="irrotWind_pvAdv_areaavg_300_6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194"/>
          <a:stretch/>
        </p:blipFill>
        <p:spPr>
          <a:xfrm>
            <a:off x="4583684" y="719901"/>
            <a:ext cx="4534118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50" name="Straight Connector 49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67" name="TextBox 66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99" name="Picture 98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0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607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10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50" name="Picture 49" descr="nondivWind_pvAdv_areavavg_300_201906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1304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6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8" r="12361"/>
          <a:stretch/>
        </p:blipFill>
        <p:spPr>
          <a:xfrm>
            <a:off x="4582377" y="719901"/>
            <a:ext cx="4536601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87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10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48" name="Picture 47" descr="nondivWind_pvAdv_areavavg_300_20190610_12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39012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9" name="Picture 48" descr="irrotWind_pvAdv_areaavg_300_6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4987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03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11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50" name="Picture 49" descr="nondivWind_pvAdv_areavavg_300_2019061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39778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6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5744" y="719901"/>
            <a:ext cx="4525508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176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11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49" name="Picture 48" descr="irrotWind_pvAdv_areaavg_300_7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4071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nondivWind_pvAdv_areavavg_300_20190611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6" r="12336"/>
          <a:stretch/>
        </p:blipFill>
        <p:spPr>
          <a:xfrm>
            <a:off x="32120" y="719901"/>
            <a:ext cx="4531580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3388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50" name="Picture 49" descr="nondivWind_pvAdv_areavavg_300_20190612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36908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7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1880" y="719901"/>
            <a:ext cx="4525508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862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48" name="Picture 47" descr="nondivWind_pvAdv_areavavg_300_20190612_12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36951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9" name="Picture 48" descr="irrotWind_pvAdv_areaavg_300_7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9" r="12405"/>
          <a:stretch/>
        </p:blipFill>
        <p:spPr>
          <a:xfrm>
            <a:off x="4580726" y="719901"/>
            <a:ext cx="4522917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695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50" name="Picture 49" descr="nondivWind_pvAdv_areavavg_300_20190613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284"/>
          <a:stretch/>
        </p:blipFill>
        <p:spPr>
          <a:xfrm>
            <a:off x="37863" y="719901"/>
            <a:ext cx="4529490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7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3380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8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Motivation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3" name="Content Placeholder 2"/>
          <p:cNvSpPr txBox="1">
            <a:spLocks/>
          </p:cNvSpPr>
          <p:nvPr/>
        </p:nvSpPr>
        <p:spPr>
          <a:xfrm>
            <a:off x="127000" y="5964604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0273" y="5789937"/>
            <a:ext cx="89027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Arial"/>
              <a:cs typeface="Arial"/>
            </a:endParaRP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Source</a:t>
            </a:r>
            <a:r>
              <a:rPr lang="en-US" sz="1600" dirty="0">
                <a:latin typeface="Arial"/>
                <a:cs typeface="Arial"/>
              </a:rPr>
              <a:t>: </a:t>
            </a:r>
            <a:r>
              <a:rPr lang="en-US" sz="1600" dirty="0" smtClean="0">
                <a:latin typeface="Arial"/>
                <a:cs typeface="Arial"/>
              </a:rPr>
              <a:t>NSIDC/Thomas Mote, University of Georgia;</a:t>
            </a:r>
          </a:p>
          <a:p>
            <a:pPr algn="ctr"/>
            <a:r>
              <a:rPr lang="en-US" sz="1600" dirty="0">
                <a:hlinkClick r:id="rId3"/>
              </a:rPr>
              <a:t>http://nsidc.org/greenland-today/</a:t>
            </a:r>
            <a:endParaRPr lang="en-US" sz="1600" dirty="0"/>
          </a:p>
          <a:p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" name="Picture 1" descr="greenland_daily_melt_pl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45" y="803218"/>
            <a:ext cx="8636494" cy="527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4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48" name="Picture 47" descr="nondivWind_pvAdv_areavavg_300_20190613_12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9" r="12367"/>
          <a:stretch/>
        </p:blipFill>
        <p:spPr>
          <a:xfrm>
            <a:off x="41301" y="719901"/>
            <a:ext cx="4522463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9" name="Picture 48" descr="irrotWind_pvAdv_areaavg_300_7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04"/>
          <a:stretch/>
        </p:blipFill>
        <p:spPr>
          <a:xfrm>
            <a:off x="4582256" y="719901"/>
            <a:ext cx="4528471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27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14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50" name="Picture 49" descr="nondivWind_pvAdv_areavavg_300_20190614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39291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8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1880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312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Sounding (0000 UTC 13 Jun 2019)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 descr="2019061300.04339.skewt.par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1" y="1245523"/>
            <a:ext cx="6013915" cy="4811132"/>
          </a:xfrm>
          <a:prstGeom prst="rect">
            <a:avLst/>
          </a:prstGeom>
        </p:spPr>
      </p:pic>
      <p:pic>
        <p:nvPicPr>
          <p:cNvPr id="15" name="Picture 14" descr="Greenland_ma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3033" r="15405" b="2624"/>
          <a:stretch/>
        </p:blipFill>
        <p:spPr>
          <a:xfrm>
            <a:off x="6464300" y="1516160"/>
            <a:ext cx="2597604" cy="43815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6" name="5-Point Star 15"/>
          <p:cNvSpPr>
            <a:spLocks noChangeAspect="1"/>
          </p:cNvSpPr>
          <p:nvPr/>
        </p:nvSpPr>
        <p:spPr>
          <a:xfrm rot="10580098" flipV="1">
            <a:off x="8629268" y="3480972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6551" y="6300873"/>
            <a:ext cx="6013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Source: University of Wyoming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1615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Time Series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 descr="Greenland_m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3033" r="15405" b="2624"/>
          <a:stretch/>
        </p:blipFill>
        <p:spPr>
          <a:xfrm>
            <a:off x="6464300" y="1003298"/>
            <a:ext cx="2597604" cy="43815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g500_and_thickness_time_seri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7" y="825499"/>
            <a:ext cx="5434863" cy="4916435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 rot="16200000">
            <a:off x="-1909074" y="3045167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500-hPa geopotential height (dam)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 rot="16200000">
            <a:off x="3909427" y="3045166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1000–500-hPa thickness (dam)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41399" y="5703834"/>
            <a:ext cx="43434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Day in Jun 2019 labeled at 0000 UTC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288811" y="6444483"/>
            <a:ext cx="777698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104609" y="6170978"/>
            <a:ext cx="23878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500-hPa geopotential height (dam)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>
            <a:off x="3699051" y="6455961"/>
            <a:ext cx="777698" cy="0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4476750" y="6172384"/>
            <a:ext cx="1943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1000–500-hPa thickness (dam)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80" name="5-Point Star 79"/>
          <p:cNvSpPr>
            <a:spLocks noChangeAspect="1"/>
          </p:cNvSpPr>
          <p:nvPr/>
        </p:nvSpPr>
        <p:spPr>
          <a:xfrm rot="10580098" flipV="1">
            <a:off x="8484921" y="3332228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84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w_and_IVT_time_ser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9" y="825498"/>
            <a:ext cx="5330148" cy="4919472"/>
          </a:xfrm>
          <a:prstGeom prst="rect">
            <a:avLst/>
          </a:prstGeom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Time Series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 descr="Greenland_ma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3033" r="15405" b="2624"/>
          <a:stretch/>
        </p:blipFill>
        <p:spPr>
          <a:xfrm>
            <a:off x="6464300" y="1003298"/>
            <a:ext cx="2597604" cy="43815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4" name="TextBox 63"/>
          <p:cNvSpPr txBox="1"/>
          <p:nvPr/>
        </p:nvSpPr>
        <p:spPr>
          <a:xfrm rot="16200000">
            <a:off x="-1820174" y="3045167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PW (mm)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 rot="16200000">
            <a:off x="3858627" y="3045166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IVT (kg m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 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41399" y="5703834"/>
            <a:ext cx="43434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Day in Jun 2019 labeled at 0000 UTC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923811" y="6444483"/>
            <a:ext cx="777698" cy="0"/>
          </a:xfrm>
          <a:prstGeom prst="line">
            <a:avLst/>
          </a:prstGeom>
          <a:ln w="50800">
            <a:solidFill>
              <a:srgbClr val="0F6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739609" y="6294378"/>
            <a:ext cx="12956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PW (mm)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>
            <a:off x="3406951" y="6455961"/>
            <a:ext cx="777698" cy="0"/>
          </a:xfrm>
          <a:prstGeom prst="line">
            <a:avLst/>
          </a:prstGeom>
          <a:ln w="50800">
            <a:solidFill>
              <a:srgbClr val="0F6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4184650" y="6294378"/>
            <a:ext cx="17284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IVT (kg m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 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80" name="5-Point Star 79"/>
          <p:cNvSpPr>
            <a:spLocks noChangeAspect="1"/>
          </p:cNvSpPr>
          <p:nvPr/>
        </p:nvSpPr>
        <p:spPr>
          <a:xfrm rot="10580098" flipV="1">
            <a:off x="8484921" y="3332228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40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Time Series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 descr="Greenland_m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3033" r="15405" b="2624"/>
          <a:stretch/>
        </p:blipFill>
        <p:spPr>
          <a:xfrm>
            <a:off x="6464300" y="1003298"/>
            <a:ext cx="2597604" cy="43815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4" name="TextBox 63"/>
          <p:cNvSpPr txBox="1"/>
          <p:nvPr/>
        </p:nvSpPr>
        <p:spPr>
          <a:xfrm rot="16200000">
            <a:off x="-1820174" y="3045167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850-hPa temperature (K)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41399" y="5703834"/>
            <a:ext cx="43434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Day in Jun 2019 labeled at 0000 UTC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995450" y="6444483"/>
            <a:ext cx="777698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879309" y="6167484"/>
            <a:ext cx="1667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850-hPa temperature (K)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80" name="5-Point Star 79"/>
          <p:cNvSpPr>
            <a:spLocks noChangeAspect="1"/>
          </p:cNvSpPr>
          <p:nvPr/>
        </p:nvSpPr>
        <p:spPr>
          <a:xfrm rot="10580098" flipV="1">
            <a:off x="8484921" y="3332228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850_and_wind_time_seri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9" y="822462"/>
            <a:ext cx="4958378" cy="49194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000500" y="6230984"/>
            <a:ext cx="219075" cy="398416"/>
            <a:chOff x="3759200" y="6167484"/>
            <a:chExt cx="219075" cy="398416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759200" y="6167484"/>
              <a:ext cx="63500" cy="39841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810000" y="6177009"/>
              <a:ext cx="16827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343109" y="6167484"/>
            <a:ext cx="1667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850-hPa         wind (</a:t>
            </a:r>
            <a:r>
              <a:rPr lang="en-US" sz="1500" dirty="0" err="1" smtClean="0">
                <a:latin typeface="Arial"/>
                <a:cs typeface="Arial"/>
              </a:rPr>
              <a:t>kt</a:t>
            </a:r>
            <a:r>
              <a:rPr lang="en-US" sz="1500" dirty="0" smtClean="0">
                <a:latin typeface="Arial"/>
                <a:cs typeface="Arial"/>
              </a:rPr>
              <a:t>)</a:t>
            </a:r>
            <a:endParaRPr lang="en-US" sz="15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5950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925_and_wind_time_ser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48" y="825498"/>
            <a:ext cx="4958378" cy="4919472"/>
          </a:xfrm>
          <a:prstGeom prst="rect">
            <a:avLst/>
          </a:prstGeom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Time Series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 descr="Greenland_ma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3033" r="15405" b="2624"/>
          <a:stretch/>
        </p:blipFill>
        <p:spPr>
          <a:xfrm>
            <a:off x="6464300" y="1003298"/>
            <a:ext cx="2597604" cy="43815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4" name="TextBox 63"/>
          <p:cNvSpPr txBox="1"/>
          <p:nvPr/>
        </p:nvSpPr>
        <p:spPr>
          <a:xfrm rot="16200000">
            <a:off x="-1820174" y="3045167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925-hPa temperature (K)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41399" y="5703834"/>
            <a:ext cx="43434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Day in Jun 2019 labeled at 0000 UTC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995450" y="6444483"/>
            <a:ext cx="777698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879309" y="6167484"/>
            <a:ext cx="1667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925-hPa temperature (K)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80" name="5-Point Star 79"/>
          <p:cNvSpPr>
            <a:spLocks noChangeAspect="1"/>
          </p:cNvSpPr>
          <p:nvPr/>
        </p:nvSpPr>
        <p:spPr>
          <a:xfrm rot="10580098" flipV="1">
            <a:off x="8484921" y="3332228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000500" y="6230984"/>
            <a:ext cx="219075" cy="398416"/>
            <a:chOff x="3759200" y="6167484"/>
            <a:chExt cx="219075" cy="398416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759200" y="6167484"/>
              <a:ext cx="63500" cy="39841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810000" y="6177009"/>
              <a:ext cx="16827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343109" y="6167484"/>
            <a:ext cx="1667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925-hPa         wind (</a:t>
            </a:r>
            <a:r>
              <a:rPr lang="en-US" sz="1500" dirty="0" err="1" smtClean="0">
                <a:latin typeface="Arial"/>
                <a:cs typeface="Arial"/>
              </a:rPr>
              <a:t>kt</a:t>
            </a:r>
            <a:r>
              <a:rPr lang="en-US" sz="1500" dirty="0" smtClean="0">
                <a:latin typeface="Arial"/>
                <a:cs typeface="Arial"/>
              </a:rPr>
              <a:t>)</a:t>
            </a:r>
            <a:endParaRPr lang="en-US" sz="15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6367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Trajectories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" y="5746019"/>
            <a:ext cx="82829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4584" y="6050720"/>
            <a:ext cx="8227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NOAA HYSPLIT backward trajectories ending at 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(left) 1200 UTC 12 Jun 2019 and (right) 0000 UTC 13 Jun 2019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34" y="897373"/>
            <a:ext cx="4058886" cy="5039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618" y="891434"/>
            <a:ext cx="4063670" cy="504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27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sz="2600" b="1" dirty="0" smtClean="0"/>
              <a:t>Initial </a:t>
            </a:r>
            <a:r>
              <a:rPr lang="en-US" sz="2600" b="1" dirty="0"/>
              <a:t>ridging over NE Canada/NW Greenland occurs east of an elongated tropical moisture </a:t>
            </a:r>
            <a:r>
              <a:rPr lang="en-US" sz="2600" b="1" dirty="0" smtClean="0"/>
              <a:t>axis</a:t>
            </a:r>
          </a:p>
          <a:p>
            <a:pPr fontAlgn="base"/>
            <a:endParaRPr lang="en-US" sz="2600" b="1" dirty="0"/>
          </a:p>
          <a:p>
            <a:pPr fontAlgn="base"/>
            <a:r>
              <a:rPr lang="en-US" sz="2600" b="1" dirty="0" smtClean="0"/>
              <a:t>Negative </a:t>
            </a:r>
            <a:r>
              <a:rPr lang="en-US" sz="2600" b="1" dirty="0"/>
              <a:t>PV advection by the </a:t>
            </a:r>
            <a:r>
              <a:rPr lang="en-US" sz="2600" b="1" dirty="0" err="1"/>
              <a:t>nondivergent</a:t>
            </a:r>
            <a:r>
              <a:rPr lang="en-US" sz="2600" b="1" dirty="0"/>
              <a:t> and irrotational winds supports Canada/Greenland </a:t>
            </a:r>
            <a:r>
              <a:rPr lang="en-US" sz="2600" b="1" dirty="0" smtClean="0"/>
              <a:t>ridging</a:t>
            </a:r>
          </a:p>
          <a:p>
            <a:pPr fontAlgn="base"/>
            <a:endParaRPr lang="en-US" sz="2600" b="1" dirty="0"/>
          </a:p>
          <a:p>
            <a:pPr fontAlgn="base"/>
            <a:r>
              <a:rPr lang="en-US" sz="2600" b="1" dirty="0" smtClean="0"/>
              <a:t>Downstream </a:t>
            </a:r>
            <a:r>
              <a:rPr lang="en-US" sz="2600" b="1" dirty="0"/>
              <a:t>deep cutoff cyclone forms to the east of the Canadian </a:t>
            </a:r>
            <a:r>
              <a:rPr lang="en-US" sz="2600" b="1" dirty="0" smtClean="0"/>
              <a:t>Maritimes</a:t>
            </a:r>
          </a:p>
          <a:p>
            <a:pPr fontAlgn="base"/>
            <a:endParaRPr lang="en-US" sz="2600" b="1" dirty="0"/>
          </a:p>
          <a:p>
            <a:pPr fontAlgn="base"/>
            <a:r>
              <a:rPr lang="en-US" sz="2600" b="1" dirty="0" smtClean="0"/>
              <a:t>New </a:t>
            </a:r>
            <a:r>
              <a:rPr lang="en-US" sz="2600" b="1" dirty="0"/>
              <a:t>ridge building occurs over NE Greenland north of Canadian Maritimes cutoff cyclone </a:t>
            </a:r>
            <a:endParaRPr lang="en-US" sz="2600" b="1" dirty="0" smtClean="0"/>
          </a:p>
          <a:p>
            <a:pPr fontAlgn="base"/>
            <a:endParaRPr lang="en-US" sz="2600" b="1" dirty="0"/>
          </a:p>
          <a:p>
            <a:pPr fontAlgn="base"/>
            <a:r>
              <a:rPr lang="en-US" sz="2600" b="1" dirty="0" smtClean="0"/>
              <a:t>Negative </a:t>
            </a:r>
            <a:r>
              <a:rPr lang="en-US" sz="2600" b="1" dirty="0"/>
              <a:t>PV advection by the </a:t>
            </a:r>
            <a:r>
              <a:rPr lang="en-US" sz="2600" b="1" dirty="0" err="1"/>
              <a:t>nondivergent</a:t>
            </a:r>
            <a:r>
              <a:rPr lang="en-US" sz="2600" b="1" dirty="0"/>
              <a:t> and irrotational winds supports Greenland </a:t>
            </a:r>
            <a:r>
              <a:rPr lang="en-US" sz="2600" b="1" dirty="0" smtClean="0"/>
              <a:t>ridging</a:t>
            </a:r>
          </a:p>
          <a:p>
            <a:pPr fontAlgn="base"/>
            <a:endParaRPr lang="en-US" sz="2600" b="1" dirty="0"/>
          </a:p>
          <a:p>
            <a:pPr fontAlgn="base"/>
            <a:r>
              <a:rPr lang="en-US" sz="2600" b="1" dirty="0" smtClean="0"/>
              <a:t>Second </a:t>
            </a:r>
            <a:r>
              <a:rPr lang="en-US" sz="2600" b="1" dirty="0"/>
              <a:t>(North Atlantic) subtropical moisture corridor supports continued Greenland </a:t>
            </a:r>
            <a:r>
              <a:rPr lang="en-US" sz="2600" b="1" dirty="0" smtClean="0"/>
              <a:t>ridging</a:t>
            </a:r>
            <a:endParaRPr lang="en-US" sz="2600" b="1" dirty="0"/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2051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75457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Summary of Flow Evolution</a:t>
            </a:r>
            <a:br>
              <a:rPr lang="en-US" b="1" dirty="0" smtClean="0">
                <a:solidFill>
                  <a:srgbClr val="FF0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3–14 June 2019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4098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Motivation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3" name="Content Placeholder 2"/>
          <p:cNvSpPr txBox="1">
            <a:spLocks/>
          </p:cNvSpPr>
          <p:nvPr/>
        </p:nvSpPr>
        <p:spPr>
          <a:xfrm>
            <a:off x="127000" y="5964604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0273" y="5556904"/>
            <a:ext cx="89027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“Steffen </a:t>
            </a:r>
            <a:r>
              <a:rPr lang="en-US" sz="1600" dirty="0">
                <a:latin typeface="Arial"/>
                <a:cs typeface="Arial"/>
              </a:rPr>
              <a:t>Olsen, an Arctic researcher with the Danish Meteorological Institute, and dogs set out to retrieve oceanographic moorings and a weather station over </a:t>
            </a:r>
            <a:r>
              <a:rPr lang="en-US" sz="1600" dirty="0" err="1">
                <a:latin typeface="Arial"/>
                <a:cs typeface="Arial"/>
              </a:rPr>
              <a:t>meltwater</a:t>
            </a:r>
            <a:r>
              <a:rPr lang="en-US" sz="1600" dirty="0">
                <a:latin typeface="Arial"/>
                <a:cs typeface="Arial"/>
              </a:rPr>
              <a:t> topping sea ice in northwest Greenland on Thursday</a:t>
            </a:r>
            <a:r>
              <a:rPr lang="en-US" sz="1600" dirty="0" smtClean="0">
                <a:latin typeface="Arial"/>
                <a:cs typeface="Arial"/>
              </a:rPr>
              <a:t>.” (Photo credit: Steffen </a:t>
            </a:r>
            <a:r>
              <a:rPr lang="en-US" sz="1600" dirty="0">
                <a:latin typeface="Arial"/>
                <a:cs typeface="Arial"/>
              </a:rPr>
              <a:t>Olsen). Source: Jason </a:t>
            </a:r>
            <a:r>
              <a:rPr lang="en-US" sz="1600" dirty="0" err="1">
                <a:latin typeface="Arial"/>
                <a:cs typeface="Arial"/>
              </a:rPr>
              <a:t>Samenow</a:t>
            </a:r>
            <a:r>
              <a:rPr lang="en-US" sz="1600" dirty="0">
                <a:latin typeface="Arial"/>
                <a:cs typeface="Arial"/>
              </a:rPr>
              <a:t>, Washington Post, 14 June </a:t>
            </a:r>
            <a:r>
              <a:rPr lang="en-US" sz="1600" dirty="0" smtClean="0">
                <a:latin typeface="Arial"/>
                <a:cs typeface="Arial"/>
              </a:rPr>
              <a:t>2019;</a:t>
            </a:r>
            <a:r>
              <a:rPr lang="en-US" sz="1200" dirty="0" smtClean="0">
                <a:latin typeface="Arial"/>
                <a:cs typeface="Arial"/>
                <a:hlinkClick r:id="rId3"/>
              </a:rPr>
              <a:t>https://www.washingtonpost.com/weather/2019/06/14/arctic-ocean-greenland-ice-sheet-have-seen-record-june-ice-loss/</a:t>
            </a:r>
            <a:endParaRPr lang="en-US" sz="12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8" name="Picture 17" descr="dog_sled_Greenland_Jason_Sameno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8" y="669835"/>
            <a:ext cx="8634134" cy="485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70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3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 descr="g500_contour_northamer_2019060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49" y="688504"/>
            <a:ext cx="6818320" cy="525903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673188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39929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48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1200 UTC 3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73188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39929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g500_contour_northamer_20190603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10" y="688504"/>
            <a:ext cx="681671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50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4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73188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39929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g500_contour_northamer_2019060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53" y="688504"/>
            <a:ext cx="681671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22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1200 UTC 4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73188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39929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6" name="Picture 5" descr="g500_contour_northamer_20190604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16" y="688504"/>
            <a:ext cx="681671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59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5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73188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39929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g500_contour_northamer_20190605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08" y="688504"/>
            <a:ext cx="681671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96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1200 UTC 5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73188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39929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g500_contour_northamer_20190605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22" y="688504"/>
            <a:ext cx="681671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28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6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73188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39929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g500_contour_northamer_2019060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95" y="688504"/>
            <a:ext cx="681671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96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1200 UTC 6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73188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39929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g500_contour_northamer_20190606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34" y="688504"/>
            <a:ext cx="681671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2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7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73188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39929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g500_contour_northamer_20190607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22" y="688504"/>
            <a:ext cx="681671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90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1200 UTC 7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73188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39929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g500_contour_northamer_20190607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97" y="688504"/>
            <a:ext cx="681671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66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Motivation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3" name="Content Placeholder 2"/>
          <p:cNvSpPr txBox="1">
            <a:spLocks/>
          </p:cNvSpPr>
          <p:nvPr/>
        </p:nvSpPr>
        <p:spPr>
          <a:xfrm>
            <a:off x="127000" y="5964604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0273" y="5569115"/>
            <a:ext cx="89027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18-h forecast of 2-m temperature anomaly (°F) valid at 1800 UTC 12 June 2019                          from ECMWF model initialized at 0000 UTC 12 June 2019. </a:t>
            </a:r>
          </a:p>
          <a:p>
            <a:pPr algn="ctr"/>
            <a:endParaRPr lang="en-US" sz="1600" dirty="0">
              <a:latin typeface="Arial"/>
              <a:cs typeface="Arial"/>
            </a:endParaRP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Source</a:t>
            </a:r>
            <a:r>
              <a:rPr lang="en-US" sz="1600" dirty="0">
                <a:latin typeface="Arial"/>
                <a:cs typeface="Arial"/>
              </a:rPr>
              <a:t>: Jason </a:t>
            </a:r>
            <a:r>
              <a:rPr lang="en-US" sz="1600" dirty="0" err="1">
                <a:latin typeface="Arial"/>
                <a:cs typeface="Arial"/>
              </a:rPr>
              <a:t>Samenow</a:t>
            </a:r>
            <a:r>
              <a:rPr lang="en-US" sz="1600" dirty="0">
                <a:latin typeface="Arial"/>
                <a:cs typeface="Arial"/>
              </a:rPr>
              <a:t>, Washington Post, 14 June </a:t>
            </a:r>
            <a:r>
              <a:rPr lang="en-US" sz="1600" dirty="0" smtClean="0">
                <a:latin typeface="Arial"/>
                <a:cs typeface="Arial"/>
              </a:rPr>
              <a:t>2019;</a:t>
            </a:r>
          </a:p>
          <a:p>
            <a:r>
              <a:rPr lang="en-US" sz="1200" dirty="0" smtClean="0">
                <a:latin typeface="Arial"/>
                <a:cs typeface="Arial"/>
                <a:hlinkClick r:id="rId3"/>
              </a:rPr>
              <a:t>https://www.washingtonpost.com/weather/2019/06/14/arctic-ocean-greenland-ice-sheet-have-seen-record-june-ice-loss/</a:t>
            </a:r>
            <a:endParaRPr lang="en-US" sz="12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92491" y="712925"/>
            <a:ext cx="6533609" cy="4900207"/>
            <a:chOff x="1016469" y="712925"/>
            <a:chExt cx="6533609" cy="490020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6469" y="712925"/>
              <a:ext cx="6533609" cy="4900207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 flipV="1">
              <a:off x="4941349" y="2766463"/>
              <a:ext cx="100586" cy="88024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 rot="3111607">
              <a:off x="4669670" y="1666093"/>
              <a:ext cx="673569" cy="1367622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4488457" y="3620631"/>
              <a:ext cx="1458758" cy="741916"/>
              <a:chOff x="4488457" y="3620631"/>
              <a:chExt cx="1458758" cy="74191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488457" y="3620631"/>
                <a:ext cx="1458758" cy="74191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538753" y="3658356"/>
                <a:ext cx="13707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+18–40°F </a:t>
                </a:r>
              </a:p>
              <a:p>
                <a:r>
                  <a:rPr lang="en-US" dirty="0" smtClean="0">
                    <a:latin typeface="Arial"/>
                    <a:cs typeface="Arial"/>
                  </a:rPr>
                  <a:t>(+10–22°C)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2515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8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73188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39929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g500_contour_northamer_2019060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35" y="688504"/>
            <a:ext cx="681671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68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1200 UTC 8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73188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39929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g500_contour_northamer_20190608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39" y="688504"/>
            <a:ext cx="681671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99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9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73188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39929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g500_contour_northamer_2019060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02" y="688504"/>
            <a:ext cx="681671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57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9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70884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64353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g500_contour_greenland_2019060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82" y="688504"/>
            <a:ext cx="567040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7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1200 UTC 9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70884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64353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g500_contour_greenland_20190609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64" y="688504"/>
            <a:ext cx="567040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28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10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70884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64353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g500_contour_greenland_20190610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488" y="688504"/>
            <a:ext cx="567040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34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1200 UTC 10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70884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64353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g500_contour_greenland_20190610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35" y="688504"/>
            <a:ext cx="567040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75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11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70884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64353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g500_contour_greenland_20190611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66" y="688504"/>
            <a:ext cx="567040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29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1200 UTC 11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70884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64353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g500_contour_greenland_20190611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320" y="688504"/>
            <a:ext cx="567040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93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12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70884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64353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g500_contour_greenland_20190612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05" y="688504"/>
            <a:ext cx="567040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17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Negative NAO (26 Apr–23 Jun 2019)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 descr="NAO_index_CP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66" y="775165"/>
            <a:ext cx="6648034" cy="5135608"/>
          </a:xfrm>
          <a:prstGeom prst="rect">
            <a:avLst/>
          </a:prstGeom>
        </p:spPr>
      </p:pic>
      <p:sp>
        <p:nvSpPr>
          <p:cNvPr id="143" name="Content Placeholder 2"/>
          <p:cNvSpPr txBox="1">
            <a:spLocks/>
          </p:cNvSpPr>
          <p:nvPr/>
        </p:nvSpPr>
        <p:spPr>
          <a:xfrm>
            <a:off x="127000" y="5964604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Source: CPC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491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1200 UTC 12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70884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64353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g500_contour_greenland_20190612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650" y="688504"/>
            <a:ext cx="567040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3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13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70884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64353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g500_contour_greenland_2019061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769" y="688504"/>
            <a:ext cx="567040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44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1200 UTC 13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70884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64353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g500_contour_greenland_20190613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26" y="688504"/>
            <a:ext cx="567040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61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14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70884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64353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g500_contour_greenland_2019061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46" y="688504"/>
            <a:ext cx="567040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54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754578"/>
          </a:xfrm>
        </p:spPr>
        <p:txBody>
          <a:bodyPr>
            <a:no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</a:t>
            </a:r>
            <a:br>
              <a:rPr lang="en-US" b="1" dirty="0" smtClean="0">
                <a:solidFill>
                  <a:srgbClr val="FF0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valid 0000 UTC 13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June 2019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665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rel_vort_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1615" y="766137"/>
            <a:ext cx="6808045" cy="52600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0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6852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l_vort_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1659" y="769312"/>
            <a:ext cx="6805083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6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081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1272" y="769312"/>
            <a:ext cx="6805083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12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6278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l_vort_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9879" y="769347"/>
            <a:ext cx="6805082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18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6640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1134" y="769347"/>
            <a:ext cx="6805083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24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448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Negative NAO (26 Apr–23 Jun 2019)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433814" y="838200"/>
            <a:ext cx="650679" cy="5283200"/>
            <a:chOff x="7433814" y="825500"/>
            <a:chExt cx="650679" cy="5283200"/>
          </a:xfrm>
        </p:grpSpPr>
        <p:pic>
          <p:nvPicPr>
            <p:cNvPr id="6" name="Picture 5" descr="pw_anom_12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 rot="16200000">
              <a:off x="4888226" y="3371088"/>
              <a:ext cx="5283200" cy="19202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669556" y="3374915"/>
              <a:ext cx="22666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69556" y="311139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669556" y="284786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669556" y="258434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0.75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669556" y="232081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669556" y="205729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669556" y="179376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669556" y="153024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69556" y="126354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69556" y="100319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669556" y="363844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669556" y="3905398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669556" y="4172356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−0.75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669556" y="4432964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669556" y="4696747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−1.25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669556" y="4960272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669556" y="522405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669556" y="549075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669556" y="5754538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46" name="Content Placeholder 2"/>
          <p:cNvSpPr txBox="1">
            <a:spLocks/>
          </p:cNvSpPr>
          <p:nvPr/>
        </p:nvSpPr>
        <p:spPr>
          <a:xfrm>
            <a:off x="127000" y="6078904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26 Apr–23 Jun 2019 time-mean 300-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    time-mean standardized anomalies of geo. height (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 descr="mean_stndAnom_300Z_26Apr_to_23Jun_2019_ABcolors_smth_withExtraLab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90" y="785202"/>
            <a:ext cx="5455920" cy="529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34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l_vort_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1273" y="769312"/>
            <a:ext cx="6805082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30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0895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9683" y="769312"/>
            <a:ext cx="6805082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36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6168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l_vort_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9354" y="769347"/>
            <a:ext cx="6805082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42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3268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8677" y="769312"/>
            <a:ext cx="6805082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48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5509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l_vort_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9263" y="769312"/>
            <a:ext cx="6805082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54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7801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1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0092" y="769347"/>
            <a:ext cx="6805082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60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2484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l_vort_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0073" y="769312"/>
            <a:ext cx="6805083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66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6641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1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0581" y="769312"/>
            <a:ext cx="6805083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72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2495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l_vort_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0501" y="769312"/>
            <a:ext cx="6805083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78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5444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1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0145" y="769312"/>
            <a:ext cx="6805082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84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894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231142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Upstream Antecedent North Pacific Circulation Regime Evolution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1–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9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Jun 2019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981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l_vort_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9857" y="769312"/>
            <a:ext cx="6805082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90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47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0761" y="769312"/>
            <a:ext cx="6805082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96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2178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l_vort_1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2122" y="769312"/>
            <a:ext cx="6805082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102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615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3"/>
          <a:stretch/>
        </p:blipFill>
        <p:spPr>
          <a:xfrm>
            <a:off x="1299971" y="769312"/>
            <a:ext cx="6806984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108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809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l_vort_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8369" y="769312"/>
            <a:ext cx="6805082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114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797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2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8098" y="769312"/>
            <a:ext cx="6805082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120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7257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l_vort_2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"/>
          <a:stretch/>
        </p:blipFill>
        <p:spPr>
          <a:xfrm>
            <a:off x="1290055" y="769347"/>
            <a:ext cx="6817447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126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873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2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8037" y="769312"/>
            <a:ext cx="6805082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132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5506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l_vort_2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8464" y="769312"/>
            <a:ext cx="6805082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138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5838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2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7868" y="769312"/>
            <a:ext cx="6805082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144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1649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43286</TotalTime>
  <Words>7273</Words>
  <Application>Microsoft Macintosh PowerPoint</Application>
  <PresentationFormat>On-screen Show (4:3)</PresentationFormat>
  <Paragraphs>1204</Paragraphs>
  <Slides>104</Slides>
  <Notes>94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Upstream Antecedent North Pacific Circulation Regime Evolution 1–9 Jun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 America Circulation Regime Evolution   3–9 Jun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Northeast (NE) Canada and     Northern Greenland Ridging 10–14 Jun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Flow Evolution 3–14 June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Dprog/Dt  valid 0000 UTC 13 June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Phenomenological and Predictability Studies of the Structure and Evolution of                  Arctic Cyclones, Polar Lows, and                   Tropopause Polar Vortices</dc:title>
  <dc:creator>Kevin Biernat</dc:creator>
  <cp:lastModifiedBy>Kevin Biernat</cp:lastModifiedBy>
  <cp:revision>613</cp:revision>
  <dcterms:created xsi:type="dcterms:W3CDTF">2018-05-15T16:55:59Z</dcterms:created>
  <dcterms:modified xsi:type="dcterms:W3CDTF">2019-12-02T17:18:16Z</dcterms:modified>
</cp:coreProperties>
</file>