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6" r:id="rId33"/>
    <p:sldId id="628" r:id="rId34"/>
    <p:sldId id="630" r:id="rId35"/>
    <p:sldId id="632" r:id="rId36"/>
    <p:sldId id="634" r:id="rId37"/>
    <p:sldId id="691" r:id="rId38"/>
    <p:sldId id="667" r:id="rId39"/>
    <p:sldId id="599" r:id="rId40"/>
    <p:sldId id="600" r:id="rId41"/>
    <p:sldId id="637" r:id="rId42"/>
    <p:sldId id="699" r:id="rId43"/>
    <p:sldId id="695" r:id="rId44"/>
    <p:sldId id="502" r:id="rId45"/>
    <p:sldId id="669" r:id="rId46"/>
    <p:sldId id="671" r:id="rId47"/>
    <p:sldId id="673" r:id="rId48"/>
    <p:sldId id="675" r:id="rId49"/>
    <p:sldId id="677" r:id="rId50"/>
    <p:sldId id="679" r:id="rId51"/>
    <p:sldId id="680" r:id="rId52"/>
    <p:sldId id="682" r:id="rId53"/>
    <p:sldId id="684" r:id="rId54"/>
    <p:sldId id="686" r:id="rId55"/>
    <p:sldId id="688" r:id="rId56"/>
    <p:sldId id="690" r:id="rId57"/>
    <p:sldId id="696" r:id="rId58"/>
    <p:sldId id="638" r:id="rId59"/>
    <p:sldId id="642" r:id="rId60"/>
    <p:sldId id="646" r:id="rId61"/>
    <p:sldId id="650" r:id="rId62"/>
    <p:sldId id="654" r:id="rId63"/>
    <p:sldId id="658" r:id="rId64"/>
    <p:sldId id="662" r:id="rId65"/>
    <p:sldId id="666" r:id="rId66"/>
    <p:sldId id="563" r:id="rId67"/>
    <p:sldId id="701" r:id="rId68"/>
    <p:sldId id="702" r:id="rId69"/>
    <p:sldId id="703" r:id="rId70"/>
    <p:sldId id="704" r:id="rId71"/>
    <p:sldId id="705" r:id="rId72"/>
    <p:sldId id="706" r:id="rId73"/>
    <p:sldId id="707" r:id="rId74"/>
    <p:sldId id="708" r:id="rId75"/>
    <p:sldId id="709" r:id="rId76"/>
    <p:sldId id="710" r:id="rId77"/>
    <p:sldId id="711" r:id="rId78"/>
    <p:sldId id="712" r:id="rId79"/>
    <p:sldId id="713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 autoAdjust="0"/>
    <p:restoredTop sz="89634" autoAdjust="0"/>
  </p:normalViewPr>
  <p:slideViewPr>
    <p:cSldViewPr snapToGrid="0" snapToObjects="1">
      <p:cViewPr>
        <p:scale>
          <a:sx n="81" d="100"/>
          <a:sy n="81" d="100"/>
        </p:scale>
        <p:origin x="-1560" y="-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washingtonpost.com/weather/2019/06/14/arctic-ocean-greenland-ice-sheet-have-seen-record-june-ice-lo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F5230-E1C6-DE49-8B68-B0630CA14FA7}"/>
              </a:ext>
            </a:extLst>
          </p:cNvPr>
          <p:cNvSpPr txBox="1"/>
          <p:nvPr/>
        </p:nvSpPr>
        <p:spPr>
          <a:xfrm>
            <a:off x="94593" y="58444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7E8146-03F7-364D-A255-1551097CB7BD}"/>
              </a:ext>
            </a:extLst>
          </p:cNvPr>
          <p:cNvSpPr txBox="1"/>
          <p:nvPr/>
        </p:nvSpPr>
        <p:spPr>
          <a:xfrm>
            <a:off x="7507" y="2495958"/>
            <a:ext cx="9144000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Fall Meeting </a:t>
            </a:r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San Francisco, CA 94103</a:t>
            </a:r>
            <a:endParaRPr lang="en-US" sz="2400" b="1" dirty="0" smtClean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Thursday 12 December 2019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A43B-06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/>
                <a:cs typeface="Arial"/>
              </a:rPr>
              <a:t>700</a:t>
            </a:r>
            <a:r>
              <a:rPr lang="en-US" sz="1500" dirty="0">
                <a:latin typeface="Arial"/>
                <a:cs typeface="Arial"/>
              </a:rPr>
              <a:t>-hPa </a:t>
            </a:r>
            <a:r>
              <a:rPr lang="en-US" sz="1500" dirty="0" smtClean="0">
                <a:latin typeface="Arial"/>
                <a:cs typeface="Arial"/>
              </a:rPr>
              <a:t>geo. </a:t>
            </a:r>
            <a:r>
              <a:rPr lang="en-US" sz="1500" dirty="0">
                <a:latin typeface="Arial"/>
                <a:cs typeface="Arial"/>
              </a:rPr>
              <a:t>height (dam, black</a:t>
            </a:r>
            <a:r>
              <a:rPr lang="en-US" sz="1500" dirty="0" smtClean="0">
                <a:latin typeface="Arial"/>
                <a:cs typeface="Arial"/>
              </a:rPr>
              <a:t>),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384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shaded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925–850-hPa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 “heat belch” leads to downstream anticyclonic wave breaking (AWB</a:t>
            </a:r>
            <a:r>
              <a:rPr lang="en-US" sz="2400" b="1" dirty="0" smtClean="0"/>
              <a:t>)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Potential </a:t>
            </a:r>
            <a:r>
              <a:rPr lang="en-US" sz="2400" b="1" dirty="0"/>
              <a:t>vorticity streamer (PVS) formation occurs east of the Dateline in response to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Eastward </a:t>
            </a:r>
            <a:r>
              <a:rPr lang="en-US" sz="2400" b="1" dirty="0"/>
              <a:t>moisture advection toward California/Mexico occurs equatorward of this </a:t>
            </a:r>
            <a:r>
              <a:rPr lang="en-US" sz="2400" b="1" dirty="0" smtClean="0"/>
              <a:t>PVS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Cyclonic </a:t>
            </a:r>
            <a:r>
              <a:rPr lang="en-US" sz="2400" b="1" dirty="0"/>
              <a:t>wave breaking (CWB) occurs poleward of a subtropical jet stream (STJ) </a:t>
            </a:r>
            <a:r>
              <a:rPr lang="en-US" sz="2400" b="1" dirty="0" smtClean="0"/>
              <a:t>extension</a:t>
            </a:r>
          </a:p>
          <a:p>
            <a:pPr fontAlgn="base"/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Regime Evolution 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3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5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7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 smtClean="0">
                <a:cs typeface="Arial"/>
              </a:rPr>
              <a:t> </a:t>
            </a:r>
            <a:endParaRPr lang="en-US" sz="2400" b="1" dirty="0">
              <a:cs typeface="Arial"/>
            </a:endParaRP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</a:t>
            </a:r>
            <a:r>
              <a:rPr lang="en-US" dirty="0" smtClean="0">
                <a:latin typeface="Arial"/>
                <a:cs typeface="Arial"/>
              </a:rPr>
              <a:t>from </a:t>
            </a:r>
            <a:r>
              <a:rPr lang="en-US" dirty="0">
                <a:latin typeface="Arial"/>
                <a:cs typeface="Arial"/>
              </a:rPr>
              <a:t>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forward trajectories starting at 0000 UTC 2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/>
              <a:t>Antecedent </a:t>
            </a:r>
            <a:r>
              <a:rPr lang="en-US" sz="2400" b="1" dirty="0"/>
              <a:t>weak trough forms over the Southwest due to upstream </a:t>
            </a:r>
            <a:r>
              <a:rPr lang="en-US" sz="2400" b="1" dirty="0" smtClean="0"/>
              <a:t>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Southwest </a:t>
            </a:r>
            <a:r>
              <a:rPr lang="en-US" sz="2400" b="1" dirty="0"/>
              <a:t>trough reaches Texas and taps Gulf of Mexico tropical moisture  </a:t>
            </a:r>
            <a:endParaRPr lang="en-US" sz="2400" b="1" dirty="0" smtClean="0"/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Gulf </a:t>
            </a:r>
            <a:r>
              <a:rPr lang="en-US" sz="2400" b="1" dirty="0"/>
              <a:t>of Mexico moisture originates from the eastern Pacific and </a:t>
            </a:r>
            <a:r>
              <a:rPr lang="en-US" sz="2400" b="1" dirty="0" smtClean="0"/>
              <a:t>Caribbean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over northwestern North America and downstream trough development supports deep poleward moisture transport</a:t>
            </a:r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   Northern 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Greenland </a:t>
            </a: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Ridging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  <a:cs typeface="Arial"/>
              </a:rPr>
              <a:t>10–14 Jun 2019</a:t>
            </a:r>
            <a:endParaRPr lang="en-US" b="1" dirty="0">
              <a:solidFill>
                <a:srgbClr val="FF00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cs typeface="Arial"/>
              </a:rPr>
              <a:t>CFSR </a:t>
            </a:r>
            <a:r>
              <a:rPr lang="en-US" sz="2400" b="1" dirty="0">
                <a:cs typeface="Arial"/>
              </a:rPr>
              <a:t>gridded analyses </a:t>
            </a:r>
            <a:r>
              <a:rPr lang="en-US" sz="2400" b="1" dirty="0" smtClean="0">
                <a:cs typeface="Arial"/>
              </a:rPr>
              <a:t>at 0.5° </a:t>
            </a:r>
            <a:r>
              <a:rPr lang="en-US" sz="2400" b="1" dirty="0">
                <a:cs typeface="Arial"/>
              </a:rPr>
              <a:t>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Data and Methods</a:t>
            </a: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</a:t>
            </a:r>
            <a:r>
              <a:rPr lang="en-US" sz="1500" baseline="30000" dirty="0" smtClean="0">
                <a:latin typeface="Arial"/>
                <a:cs typeface="Arial"/>
              </a:rPr>
              <a:t>1</a:t>
            </a:r>
            <a:r>
              <a:rPr lang="en-US" sz="1500" dirty="0" smtClean="0">
                <a:latin typeface="Arial"/>
                <a:cs typeface="Arial"/>
              </a:rPr>
              <a:t>, shaded),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blue), and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r>
                <a:rPr lang="en-US" sz="1200" baseline="30000" dirty="0" smtClean="0">
                  <a:latin typeface="Arial"/>
                  <a:cs typeface="Arial"/>
                </a:rPr>
                <a:t>−</a:t>
              </a:r>
              <a:r>
                <a:rPr lang="en-US" sz="1200" baseline="300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 s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700-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 and                wind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9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10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11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UTC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14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−9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PVU d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 smtClean="0">
                <a:latin typeface="Arial"/>
                <a:cs typeface="Arial"/>
              </a:rPr>
              <a:t>ω</a:t>
            </a:r>
            <a:r>
              <a:rPr lang="en-US" sz="1500" dirty="0" smtClean="0">
                <a:latin typeface="Arial"/>
                <a:cs typeface="Arial"/>
              </a:rPr>
              <a:t> (5 × 10</a:t>
            </a:r>
            <a:r>
              <a:rPr lang="en-US" sz="1500" baseline="30000" dirty="0" smtClean="0">
                <a:latin typeface="Arial"/>
                <a:cs typeface="Arial"/>
              </a:rPr>
              <a:t>−3 </a:t>
            </a:r>
            <a:r>
              <a:rPr lang="en-US" sz="1500" dirty="0" smtClean="0">
                <a:latin typeface="Arial"/>
                <a:cs typeface="Arial"/>
              </a:rPr>
              <a:t>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Source: University of Wyoming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500-hPa geopotential height (dam)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1000–500-hPa thickness (dam)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PW (mm)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IVT (kg m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</a:t>
            </a:r>
            <a:r>
              <a:rPr lang="en-US" sz="1600" dirty="0" smtClean="0">
                <a:latin typeface="Arial"/>
                <a:cs typeface="Arial"/>
              </a:rPr>
              <a:t>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Day in Jun 2019 labeled at 0000 UTC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temperature (K)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850-hPa         wind (</a:t>
            </a:r>
            <a:r>
              <a:rPr lang="en-US" sz="1500" dirty="0" err="1" smtClean="0">
                <a:latin typeface="Arial"/>
                <a:cs typeface="Arial"/>
              </a:rPr>
              <a:t>kt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(left) 1200 UTC 12 Jun 2019 and (right) 0000 UTC 13 Jun 2019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Initial ridging over northeast Canada and northwest Greenland occurs east of an elongated tropical moisture axis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Canada/Greenland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800" b="1" dirty="0"/>
              <a:t>Second ridge building event occurs over northeast Greenland north of a deep cutoff </a:t>
            </a:r>
            <a:r>
              <a:rPr lang="en-US" sz="2800" b="1" dirty="0" smtClean="0"/>
              <a:t>cyclone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fontAlgn="base"/>
            <a:r>
              <a:rPr lang="en-US" sz="2600" b="1" dirty="0" smtClean="0"/>
              <a:t>Negative </a:t>
            </a:r>
            <a:r>
              <a:rPr lang="en-US" sz="2600" b="1" dirty="0"/>
              <a:t>PV advection by the </a:t>
            </a:r>
            <a:r>
              <a:rPr lang="en-US" sz="2600" b="1" dirty="0" err="1"/>
              <a:t>nondivergent</a:t>
            </a:r>
            <a:r>
              <a:rPr lang="en-US" sz="2600" b="1" dirty="0"/>
              <a:t> and irrotational winds supports Greenland </a:t>
            </a:r>
            <a:r>
              <a:rPr lang="en-US" sz="2600" b="1" dirty="0" smtClean="0"/>
              <a:t>ridging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800" b="1" dirty="0"/>
              <a:t>Twin poleward-directed tropical moisture “freeways” enhance diabatically driven ridge building across northeast Canada and Greenland 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marL="0" indent="0" fontAlgn="base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Summary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3–14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49" y="688504"/>
            <a:ext cx="6818320" cy="525903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3" y="688504"/>
            <a:ext cx="6816716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2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8" y="688504"/>
            <a:ext cx="6816716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9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5" y="688504"/>
            <a:ext cx="6816716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19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22" y="688504"/>
            <a:ext cx="6816716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9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5" y="688504"/>
            <a:ext cx="6816716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56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“Steffen </a:t>
            </a:r>
            <a:r>
              <a:rPr lang="en-US" sz="1600" dirty="0">
                <a:latin typeface="Arial"/>
                <a:cs typeface="Arial"/>
              </a:rPr>
              <a:t>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</a:t>
            </a:r>
            <a:r>
              <a:rPr lang="en-US" sz="1600" dirty="0" smtClean="0">
                <a:latin typeface="Arial"/>
                <a:cs typeface="Arial"/>
              </a:rPr>
              <a:t>.” (Photo credit: Steffen </a:t>
            </a:r>
            <a:r>
              <a:rPr lang="en-US" sz="1600" dirty="0">
                <a:latin typeface="Arial"/>
                <a:cs typeface="Arial"/>
              </a:rPr>
              <a:t>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39929" y="598213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2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5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82" y="688504"/>
            <a:ext cx="5670408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26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88" y="688504"/>
            <a:ext cx="5670407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43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166" y="688504"/>
            <a:ext cx="5670407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02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05" y="688504"/>
            <a:ext cx="5670408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51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69" y="688504"/>
            <a:ext cx="5670408" cy="5257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36" name="Rectangle 35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34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353" y="5982136"/>
            <a:ext cx="1518097" cy="647140"/>
            <a:chOff x="6047533" y="6070943"/>
            <a:chExt cx="1518097" cy="647140"/>
          </a:xfrm>
        </p:grpSpPr>
        <p:sp>
          <p:nvSpPr>
            <p:cNvPr id="10" name="Rectangle 9"/>
            <p:cNvSpPr/>
            <p:nvPr/>
          </p:nvSpPr>
          <p:spPr>
            <a:xfrm>
              <a:off x="6047533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50784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25 mm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47533" y="6070943"/>
              <a:ext cx="13649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6" y="688504"/>
            <a:ext cx="567040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 smtClean="0">
                <a:solidFill>
                  <a:srgbClr val="FF0000"/>
                </a:solidFill>
                <a:latin typeface="+mn-lt"/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valid 0000 UTC 13 June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0 h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24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 smtClean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200273" y="5479211"/>
            <a:ext cx="8902700" cy="143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>
              <a:lnSpc>
                <a:spcPct val="70000"/>
              </a:lnSpc>
            </a:pPr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Source</a:t>
            </a:r>
            <a:r>
              <a:rPr lang="en-US" sz="1600" dirty="0">
                <a:latin typeface="Arial"/>
                <a:cs typeface="Arial"/>
              </a:rPr>
              <a:t>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</a:t>
            </a:r>
            <a:r>
              <a:rPr lang="en-US" sz="1600" dirty="0" smtClean="0">
                <a:latin typeface="Arial"/>
                <a:cs typeface="Arial"/>
              </a:rPr>
              <a:t>2019;</a:t>
            </a:r>
          </a:p>
          <a:p>
            <a:r>
              <a:rPr lang="en-US" sz="1200" dirty="0" smtClean="0">
                <a:latin typeface="Arial"/>
                <a:cs typeface="Arial"/>
                <a:hlinkClick r:id="rId4"/>
              </a:rPr>
              <a:t>https://www.washingtonpost.com/weather/2019/06/14/arctic-ocean-greenland-ice-sheet-have-seen-record-june-ice-loss/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48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72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96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120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144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geo. height (dam, black), temp. (K, red),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, shaded),                           </a:t>
            </a:r>
            <a:r>
              <a:rPr lang="en-US" sz="1600" dirty="0" err="1" smtClean="0">
                <a:latin typeface="Arial"/>
                <a:cs typeface="Arial"/>
              </a:rPr>
              <a:t>ω</a:t>
            </a:r>
            <a:r>
              <a:rPr lang="en-US" sz="1600" dirty="0" smtClean="0">
                <a:latin typeface="Arial"/>
                <a:cs typeface="Arial"/>
              </a:rPr>
              <a:t> (5 × 10</a:t>
            </a:r>
            <a:r>
              <a:rPr lang="en-US" sz="1600" baseline="30000" dirty="0" smtClean="0">
                <a:latin typeface="Arial"/>
                <a:cs typeface="Arial"/>
              </a:rPr>
              <a:t>−3 </a:t>
            </a:r>
            <a:r>
              <a:rPr lang="en-US" sz="1600" dirty="0" smtClean="0">
                <a:latin typeface="Arial"/>
                <a:cs typeface="Arial"/>
              </a:rPr>
              <a:t>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blue),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Lead time: 168 h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 smtClean="0"/>
              <a:t>Origins </a:t>
            </a:r>
            <a:r>
              <a:rPr lang="en-US" sz="2400" b="1" dirty="0"/>
              <a:t>of the great Greenland surface ice-melt of June 2019 were over the Tibetan Plateau and North </a:t>
            </a:r>
            <a:r>
              <a:rPr lang="en-US" sz="2400" b="1" dirty="0" smtClean="0"/>
              <a:t>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Tibetan </a:t>
            </a:r>
            <a:r>
              <a:rPr lang="en-US" sz="2400" b="1" dirty="0"/>
              <a:t>Plateau “heat belch” leads to downstream AWB, a subtropical jet extension, and NW North America </a:t>
            </a:r>
            <a:r>
              <a:rPr lang="en-US" sz="2400" b="1" dirty="0" smtClean="0"/>
              <a:t>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Ridging </a:t>
            </a:r>
            <a:r>
              <a:rPr lang="en-US" sz="2400" b="1" dirty="0"/>
              <a:t>over NW North America leads to downstream trough deepening east of the </a:t>
            </a:r>
            <a:r>
              <a:rPr lang="en-US" sz="2400" b="1" dirty="0" smtClean="0"/>
              <a:t>Rockies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Rockies </a:t>
            </a:r>
            <a:r>
              <a:rPr lang="en-US" sz="2400" b="1" dirty="0"/>
              <a:t>trough phases with a Southwest trough and results in a deep southerly flow of moist tropical from the Gulf of Mexico to the </a:t>
            </a:r>
            <a:r>
              <a:rPr lang="en-US" sz="2400" b="1" dirty="0" smtClean="0"/>
              <a:t>Arctic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 smtClean="0"/>
              <a:t>Massive </a:t>
            </a:r>
            <a:r>
              <a:rPr lang="en-US" sz="2400" b="1" dirty="0"/>
              <a:t>ridging occurs over northern Greenland in response to negative PV advection by the </a:t>
            </a:r>
            <a:r>
              <a:rPr lang="en-US" sz="2400" b="1" dirty="0" err="1"/>
              <a:t>nondivergent</a:t>
            </a:r>
            <a:r>
              <a:rPr lang="en-US" sz="2400" b="1" dirty="0"/>
              <a:t> and irrotational winds</a:t>
            </a:r>
          </a:p>
          <a:p>
            <a:pPr marL="0" indent="0">
              <a:buFont typeface="Arial"/>
              <a:buNone/>
            </a:pPr>
            <a:endParaRPr lang="en-US" sz="2400" b="1" dirty="0" smtClean="0">
              <a:cs typeface="Arial"/>
            </a:endParaRPr>
          </a:p>
          <a:p>
            <a:endParaRPr lang="en-US" sz="3100" dirty="0" smtClean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0" name="Rectangle 9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g500_contour_pw_anom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4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58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0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35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762320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NOAA Climate Prediction Center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44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9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37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8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 descr="g500_contour_pw_anom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1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</a:t>
              </a:r>
              <a:r>
                <a:rPr lang="en-US" sz="1600" b="1" dirty="0" smtClean="0">
                  <a:latin typeface="Arial"/>
                  <a:cs typeface="Arial"/>
                </a:rPr>
                <a:t>geo. 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27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g500_contour_pw_anom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58" y="688504"/>
            <a:ext cx="5670407" cy="5257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6" name="Rectangle 15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6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42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7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1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4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81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99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 descr="g500_contour_pw_anom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552 dam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576 dam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500-hPa geo. </a:t>
              </a:r>
              <a:r>
                <a:rPr lang="en-US" sz="1600" b="1" dirty="0" smtClean="0">
                  <a:latin typeface="Arial"/>
                  <a:cs typeface="Arial"/>
                </a:rPr>
                <a:t>height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≥ </a:t>
              </a:r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 </a:t>
              </a:r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PW </a:t>
              </a:r>
              <a:r>
                <a:rPr lang="en-US" sz="1600" b="1" dirty="0" err="1" smtClean="0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  <a:r>
                <a:rPr lang="en-US" sz="1600" b="1" dirty="0" smtClean="0">
                  <a:latin typeface="Arial"/>
                  <a:cs typeface="Arial"/>
                </a:rPr>
                <a:t> </a:t>
              </a:r>
              <a:r>
                <a:rPr lang="en-US" sz="1600" b="1" dirty="0" err="1" smtClean="0">
                  <a:latin typeface="Arial"/>
                  <a:cs typeface="Arial"/>
                </a:rPr>
                <a:t>Anom</a:t>
              </a:r>
              <a:r>
                <a:rPr lang="en-US" sz="1600" b="1" dirty="0" smtClean="0">
                  <a:latin typeface="Arial"/>
                  <a:cs typeface="Arial"/>
                </a:rPr>
                <a:t>.</a:t>
              </a:r>
              <a:endParaRPr lang="en-US" sz="16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16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−0.75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hPa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height (dam, black) and                    time-mean standardized anomalies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height (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  <a:latin typeface="+mn-lt"/>
              </a:rPr>
              <a:t>1–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Jun 2019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43388</TotalTime>
  <Words>4880</Words>
  <Application>Microsoft Macintosh PowerPoint</Application>
  <PresentationFormat>On-screen Show (4:3)</PresentationFormat>
  <Paragraphs>1016</Paragraphs>
  <Slides>79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D(prog)/Dt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621</cp:revision>
  <dcterms:created xsi:type="dcterms:W3CDTF">2018-05-15T16:55:59Z</dcterms:created>
  <dcterms:modified xsi:type="dcterms:W3CDTF">2019-12-04T20:19:16Z</dcterms:modified>
</cp:coreProperties>
</file>