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8"/>
  </p:notesMasterIdLst>
  <p:sldIdLst>
    <p:sldId id="501" r:id="rId2"/>
    <p:sldId id="700" r:id="rId3"/>
    <p:sldId id="474" r:id="rId4"/>
    <p:sldId id="607" r:id="rId5"/>
    <p:sldId id="419" r:id="rId6"/>
    <p:sldId id="606" r:id="rId7"/>
    <p:sldId id="605" r:id="rId8"/>
    <p:sldId id="603" r:id="rId9"/>
    <p:sldId id="549" r:id="rId10"/>
    <p:sldId id="609" r:id="rId11"/>
    <p:sldId id="610" r:id="rId12"/>
    <p:sldId id="611" r:id="rId13"/>
    <p:sldId id="612" r:id="rId14"/>
    <p:sldId id="613" r:id="rId15"/>
    <p:sldId id="697" r:id="rId16"/>
    <p:sldId id="692" r:id="rId17"/>
    <p:sldId id="614" r:id="rId18"/>
    <p:sldId id="615" r:id="rId19"/>
    <p:sldId id="616" r:id="rId20"/>
    <p:sldId id="617" r:id="rId21"/>
    <p:sldId id="598" r:id="rId22"/>
    <p:sldId id="694" r:id="rId23"/>
    <p:sldId id="698" r:id="rId24"/>
    <p:sldId id="693" r:id="rId25"/>
    <p:sldId id="618" r:id="rId26"/>
    <p:sldId id="619" r:id="rId27"/>
    <p:sldId id="620" r:id="rId28"/>
    <p:sldId id="621" r:id="rId29"/>
    <p:sldId id="622" r:id="rId30"/>
    <p:sldId id="623" r:id="rId31"/>
    <p:sldId id="624" r:id="rId32"/>
    <p:sldId id="626" r:id="rId33"/>
    <p:sldId id="628" r:id="rId34"/>
    <p:sldId id="630" r:id="rId35"/>
    <p:sldId id="632" r:id="rId36"/>
    <p:sldId id="634" r:id="rId37"/>
    <p:sldId id="691" r:id="rId38"/>
    <p:sldId id="667" r:id="rId39"/>
    <p:sldId id="599" r:id="rId40"/>
    <p:sldId id="600" r:id="rId41"/>
    <p:sldId id="637" r:id="rId42"/>
    <p:sldId id="699" r:id="rId43"/>
    <p:sldId id="695" r:id="rId44"/>
    <p:sldId id="714" r:id="rId45"/>
    <p:sldId id="715" r:id="rId46"/>
    <p:sldId id="716" r:id="rId47"/>
    <p:sldId id="717" r:id="rId48"/>
    <p:sldId id="718" r:id="rId49"/>
    <p:sldId id="719" r:id="rId50"/>
    <p:sldId id="720" r:id="rId51"/>
    <p:sldId id="721" r:id="rId52"/>
    <p:sldId id="722" r:id="rId53"/>
    <p:sldId id="723" r:id="rId54"/>
    <p:sldId id="724" r:id="rId55"/>
    <p:sldId id="725" r:id="rId56"/>
    <p:sldId id="726" r:id="rId57"/>
    <p:sldId id="696" r:id="rId58"/>
    <p:sldId id="638" r:id="rId59"/>
    <p:sldId id="642" r:id="rId60"/>
    <p:sldId id="646" r:id="rId61"/>
    <p:sldId id="650" r:id="rId62"/>
    <p:sldId id="654" r:id="rId63"/>
    <p:sldId id="658" r:id="rId64"/>
    <p:sldId id="662" r:id="rId65"/>
    <p:sldId id="666" r:id="rId66"/>
    <p:sldId id="563" r:id="rId6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ED30A"/>
    <a:srgbClr val="0F6F00"/>
    <a:srgbClr val="20FAFA"/>
    <a:srgbClr val="FC6909"/>
    <a:srgbClr val="35FF17"/>
    <a:srgbClr val="FC00D5"/>
    <a:srgbClr val="BD0004"/>
    <a:srgbClr val="2ECD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70" autoAdjust="0"/>
    <p:restoredTop sz="89634" autoAdjust="0"/>
  </p:normalViewPr>
  <p:slideViewPr>
    <p:cSldViewPr snapToGrid="0" snapToObjects="1">
      <p:cViewPr>
        <p:scale>
          <a:sx n="81" d="100"/>
          <a:sy n="81" d="100"/>
        </p:scale>
        <p:origin x="-1560" y="-8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notesMaster" Target="notesMasters/notesMaster1.xml"/><Relationship Id="rId69" Type="http://schemas.openxmlformats.org/officeDocument/2006/relationships/printerSettings" Target="printerSettings/printerSettings1.bin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presProps" Target="presProps.xml"/><Relationship Id="rId71" Type="http://schemas.openxmlformats.org/officeDocument/2006/relationships/viewProps" Target="viewProps.xml"/><Relationship Id="rId72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2C4830-0712-6140-A0D3-DA9F62A50492}" type="datetimeFigureOut">
              <a:rPr lang="en-US" smtClean="0"/>
              <a:t>12/4/19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303FB7-866F-494B-BCD1-63223EE7B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005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12/4/19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751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12/4/19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763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12/4/19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523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12/4/19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859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12/4/19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606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12/4/19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047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12/4/19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657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12/4/19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985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12/4/19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32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12/4/19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673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12/4/19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664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9F45F0-40DD-2C40-BE10-312761516C01}" type="datetimeFigureOut">
              <a:rPr lang="en-US" smtClean="0"/>
              <a:t>12/4/19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463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10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10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10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5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5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5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5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5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5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nsidc.org/greenland-today/" TargetMode="External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6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6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6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64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65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6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ashingtonpost.com/weather/2019/06/14/arctic-ocean-greenland-ice-sheet-have-seen-record-june-ice-loss/" TargetMode="External"/><Relationship Id="rId4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67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68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69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70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71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72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73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74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7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hyperlink" Target="https://www.washingtonpost.com/weather/2019/06/14/arctic-ocean-greenland-ice-sheet-have-seen-record-june-ice-loss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76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77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78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79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80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81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43F5230-E1C6-DE49-8B68-B0630CA14FA7}"/>
              </a:ext>
            </a:extLst>
          </p:cNvPr>
          <p:cNvSpPr txBox="1"/>
          <p:nvPr/>
        </p:nvSpPr>
        <p:spPr>
          <a:xfrm>
            <a:off x="94593" y="58444"/>
            <a:ext cx="89548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Large-Scale Midlatitude–Polar Flow Interactions Leading to Rapid Surface Ice Melt over Greenland and Sea Ice Volume Loss over the Arctic Ocean in June 2019  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97E8146-03F7-364D-A255-1551097CB7BD}"/>
              </a:ext>
            </a:extLst>
          </p:cNvPr>
          <p:cNvSpPr txBox="1"/>
          <p:nvPr/>
        </p:nvSpPr>
        <p:spPr>
          <a:xfrm>
            <a:off x="7507" y="2495958"/>
            <a:ext cx="9144000" cy="4626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Lance F. Bosart, Kevin A. Biernat, and Daniel Keyser</a:t>
            </a:r>
            <a:endParaRPr lang="en-US" sz="3200" b="1" baseline="30000" dirty="0"/>
          </a:p>
          <a:p>
            <a:pPr algn="ctr"/>
            <a:endParaRPr lang="en-US" sz="2800" b="1" baseline="30000" dirty="0"/>
          </a:p>
          <a:p>
            <a:pPr algn="ctr"/>
            <a:r>
              <a:rPr lang="en-US" sz="2400" i="1" dirty="0">
                <a:cs typeface="Arial" panose="020B0604020202020204" pitchFamily="34" charset="0"/>
              </a:rPr>
              <a:t>Department of Atmospheric and Environmental Sciences </a:t>
            </a:r>
          </a:p>
          <a:p>
            <a:pPr algn="ctr"/>
            <a:r>
              <a:rPr lang="en-US" sz="2400" i="1" dirty="0">
                <a:cs typeface="Arial" panose="020B0604020202020204" pitchFamily="34" charset="0"/>
              </a:rPr>
              <a:t>University at Albany, State University of New York</a:t>
            </a:r>
          </a:p>
          <a:p>
            <a:pPr algn="ctr">
              <a:lnSpc>
                <a:spcPct val="50000"/>
              </a:lnSpc>
            </a:pPr>
            <a:endParaRPr lang="en-US" sz="2800" b="1" dirty="0">
              <a:solidFill>
                <a:srgbClr val="0000FF"/>
              </a:solidFill>
              <a:cs typeface="Arial" panose="020B0604020202020204" pitchFamily="34" charset="0"/>
            </a:endParaRPr>
          </a:p>
          <a:p>
            <a:pPr algn="ctr"/>
            <a:r>
              <a:rPr lang="en-US" sz="2400" b="1" dirty="0" smtClean="0">
                <a:solidFill>
                  <a:srgbClr val="0000FF"/>
                </a:solidFill>
                <a:cs typeface="Arial" panose="020B0604020202020204" pitchFamily="34" charset="0"/>
              </a:rPr>
              <a:t>American Geophysical Union </a:t>
            </a:r>
          </a:p>
          <a:p>
            <a:pPr algn="ctr"/>
            <a:r>
              <a:rPr lang="en-US" sz="2400" b="1" dirty="0" smtClean="0">
                <a:solidFill>
                  <a:srgbClr val="0000FF"/>
                </a:solidFill>
                <a:cs typeface="Arial" panose="020B0604020202020204" pitchFamily="34" charset="0"/>
              </a:rPr>
              <a:t>Fall Meeting </a:t>
            </a:r>
            <a:r>
              <a:rPr lang="en-US" sz="2400" b="1" dirty="0" smtClean="0">
                <a:solidFill>
                  <a:srgbClr val="0000FF"/>
                </a:solidFill>
                <a:cs typeface="Arial" panose="020B0604020202020204" pitchFamily="34" charset="0"/>
              </a:rPr>
              <a:t>2019</a:t>
            </a:r>
          </a:p>
          <a:p>
            <a:pPr algn="ctr"/>
            <a:r>
              <a:rPr lang="en-US" sz="2400" b="1" dirty="0" smtClean="0">
                <a:solidFill>
                  <a:srgbClr val="0000FF"/>
                </a:solidFill>
                <a:cs typeface="Arial" panose="020B0604020202020204" pitchFamily="34" charset="0"/>
              </a:rPr>
              <a:t>San Francisco, CA 94103</a:t>
            </a:r>
            <a:endParaRPr lang="en-US" sz="2400" b="1" dirty="0" smtClean="0">
              <a:solidFill>
                <a:srgbClr val="0000FF"/>
              </a:solidFill>
              <a:cs typeface="Arial" panose="020B0604020202020204" pitchFamily="34" charset="0"/>
            </a:endParaRPr>
          </a:p>
          <a:p>
            <a:pPr algn="ctr"/>
            <a:r>
              <a:rPr lang="en-US" sz="2400" b="1" dirty="0" smtClean="0">
                <a:solidFill>
                  <a:srgbClr val="0000FF"/>
                </a:solidFill>
                <a:cs typeface="Arial" panose="020B0604020202020204" pitchFamily="34" charset="0"/>
              </a:rPr>
              <a:t>Thursday 12 December 2019</a:t>
            </a:r>
          </a:p>
          <a:p>
            <a:pPr algn="ctr"/>
            <a:r>
              <a:rPr lang="en-US" sz="2400" b="1" dirty="0" smtClean="0">
                <a:solidFill>
                  <a:srgbClr val="0000FF"/>
                </a:solidFill>
                <a:cs typeface="Arial" panose="020B0604020202020204" pitchFamily="34" charset="0"/>
              </a:rPr>
              <a:t>A43B-06</a:t>
            </a:r>
          </a:p>
          <a:p>
            <a:pPr algn="ctr">
              <a:lnSpc>
                <a:spcPct val="50000"/>
              </a:lnSpc>
            </a:pPr>
            <a:endParaRPr lang="en-US" sz="2800" b="1" dirty="0">
              <a:solidFill>
                <a:srgbClr val="0000FF"/>
              </a:solidFill>
              <a:cs typeface="Arial" panose="020B0604020202020204" pitchFamily="34" charset="0"/>
            </a:endParaRPr>
          </a:p>
          <a:p>
            <a:pPr algn="ctr"/>
            <a:r>
              <a:rPr lang="en-US" sz="2000" b="1" dirty="0">
                <a:cs typeface="Arial" panose="020B0604020202020204" pitchFamily="34" charset="0"/>
              </a:rPr>
              <a:t>Research Supported by ONR Grant </a:t>
            </a:r>
            <a:r>
              <a:rPr lang="en-US" sz="2000" b="1" dirty="0">
                <a:cs typeface="Arial"/>
              </a:rPr>
              <a:t>N00014-18-1-2200</a:t>
            </a:r>
          </a:p>
          <a:p>
            <a:pPr algn="ctr"/>
            <a:endParaRPr lang="en-US" sz="28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8816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0000 UTC 1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Jun 2019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8" name="Content Placeholder 2"/>
          <p:cNvSpPr txBox="1">
            <a:spLocks/>
          </p:cNvSpPr>
          <p:nvPr/>
        </p:nvSpPr>
        <p:spPr>
          <a:xfrm>
            <a:off x="4593444" y="5781705"/>
            <a:ext cx="4581288" cy="9776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/>
                <a:cs typeface="Arial"/>
              </a:rPr>
              <a:t>700</a:t>
            </a:r>
            <a:r>
              <a:rPr lang="en-US" sz="1500" dirty="0">
                <a:latin typeface="Arial"/>
                <a:cs typeface="Arial"/>
              </a:rPr>
              <a:t>-hPa </a:t>
            </a:r>
            <a:r>
              <a:rPr lang="en-US" sz="1500" dirty="0" smtClean="0">
                <a:latin typeface="Arial"/>
                <a:cs typeface="Arial"/>
              </a:rPr>
              <a:t>geo. </a:t>
            </a:r>
            <a:r>
              <a:rPr lang="en-US" sz="1500" dirty="0">
                <a:latin typeface="Arial"/>
                <a:cs typeface="Arial"/>
              </a:rPr>
              <a:t>height (dam, black</a:t>
            </a:r>
            <a:r>
              <a:rPr lang="en-US" sz="1500" dirty="0" smtClean="0">
                <a:latin typeface="Arial"/>
                <a:cs typeface="Arial"/>
              </a:rPr>
              <a:t>), wind (</a:t>
            </a:r>
            <a:r>
              <a:rPr lang="en-US" sz="1500" dirty="0" err="1" smtClean="0">
                <a:latin typeface="Arial"/>
                <a:cs typeface="Arial"/>
              </a:rPr>
              <a:t>kt</a:t>
            </a:r>
            <a:r>
              <a:rPr lang="en-US" sz="1500" dirty="0" smtClean="0">
                <a:latin typeface="Arial"/>
                <a:cs typeface="Arial"/>
              </a:rPr>
              <a:t>, flags and barbs), and temperature (°C, red),                 and PW (mm, shaded)</a:t>
            </a:r>
            <a:endParaRPr lang="en-US" sz="15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99491" y="4711083"/>
            <a:ext cx="8534246" cy="386780"/>
            <a:chOff x="161391" y="4879053"/>
            <a:chExt cx="8534246" cy="386780"/>
          </a:xfrm>
        </p:grpSpPr>
        <p:sp>
          <p:nvSpPr>
            <p:cNvPr id="98" name="TextBox 97"/>
            <p:cNvSpPr txBox="1"/>
            <p:nvPr/>
          </p:nvSpPr>
          <p:spPr>
            <a:xfrm>
              <a:off x="754024" y="5080307"/>
              <a:ext cx="36745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270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1147518" y="5080307"/>
              <a:ext cx="351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276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1530198" y="5080307"/>
              <a:ext cx="3667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282</a:t>
              </a: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1906926" y="5080307"/>
              <a:ext cx="3812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288</a:t>
              </a: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2316727" y="5079447"/>
              <a:ext cx="3460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294</a:t>
              </a: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2694967" y="5079447"/>
              <a:ext cx="35744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300</a:t>
              </a: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3071463" y="5079447"/>
              <a:ext cx="38988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306</a:t>
              </a: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3465831" y="5079447"/>
              <a:ext cx="36781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312</a:t>
              </a: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3862216" y="5079447"/>
              <a:ext cx="362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4254919" y="5079447"/>
              <a:ext cx="3393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324</a:t>
              </a: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4641402" y="5079231"/>
              <a:ext cx="34308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330</a:t>
              </a: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5012420" y="5079825"/>
              <a:ext cx="3752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336</a:t>
              </a: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5386890" y="5081167"/>
              <a:ext cx="4014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342</a:t>
              </a: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5788304" y="5079447"/>
              <a:ext cx="37852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348</a:t>
              </a: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6179533" y="5079447"/>
              <a:ext cx="369772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354</a:t>
              </a: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6572264" y="5079078"/>
              <a:ext cx="3595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360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6954029" y="5079078"/>
              <a:ext cx="37142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366</a:t>
              </a: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7334981" y="5079078"/>
              <a:ext cx="383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372</a:t>
              </a: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7734452" y="5081167"/>
              <a:ext cx="36524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378</a:t>
              </a: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364840" y="508030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264</a:t>
              </a:r>
            </a:p>
          </p:txBody>
        </p:sp>
        <p:pic>
          <p:nvPicPr>
            <p:cNvPr id="6" name="Picture 5" descr="dt_2pvu_107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" t="94259" r="167" b="2824"/>
            <a:stretch/>
          </p:blipFill>
          <p:spPr>
            <a:xfrm>
              <a:off x="161391" y="4879053"/>
              <a:ext cx="8534246" cy="192024"/>
            </a:xfrm>
            <a:prstGeom prst="rect">
              <a:avLst/>
            </a:prstGeom>
          </p:spPr>
        </p:pic>
        <p:sp>
          <p:nvSpPr>
            <p:cNvPr id="71" name="TextBox 70"/>
            <p:cNvSpPr txBox="1"/>
            <p:nvPr/>
          </p:nvSpPr>
          <p:spPr>
            <a:xfrm>
              <a:off x="8486555" y="5081167"/>
              <a:ext cx="14956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K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8120274" y="5081167"/>
              <a:ext cx="36524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384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sp>
        <p:nvSpPr>
          <p:cNvPr id="142" name="Content Placeholder 2"/>
          <p:cNvSpPr>
            <a:spLocks noGrp="1"/>
          </p:cNvSpPr>
          <p:nvPr>
            <p:ph idx="1"/>
          </p:nvPr>
        </p:nvSpPr>
        <p:spPr>
          <a:xfrm>
            <a:off x="-5263" y="5781705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temperature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(K, shaded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and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(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flags and barbs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2-PVU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surface;                    925–850-hPa </a:t>
            </a:r>
            <a:r>
              <a:rPr lang="en-US" sz="15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5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(0.5 × 10</a:t>
            </a:r>
            <a:r>
              <a:rPr lang="en-US" sz="15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−4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15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black)</a:t>
            </a:r>
            <a:endParaRPr lang="en-US" sz="15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dt_2pvu_20190601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1" y="991692"/>
            <a:ext cx="4553712" cy="3514484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9" name="Picture 8" descr="700wind_pw_20190601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416" y="994880"/>
            <a:ext cx="4540143" cy="35112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pSp>
        <p:nvGrpSpPr>
          <p:cNvPr id="51" name="Group 50"/>
          <p:cNvGrpSpPr/>
          <p:nvPr/>
        </p:nvGrpSpPr>
        <p:grpSpPr>
          <a:xfrm>
            <a:off x="180331" y="5276249"/>
            <a:ext cx="8567928" cy="387342"/>
            <a:chOff x="180331" y="5319539"/>
            <a:chExt cx="8567928" cy="387342"/>
          </a:xfrm>
        </p:grpSpPr>
        <p:sp>
          <p:nvSpPr>
            <p:cNvPr id="52" name="TextBox 51"/>
            <p:cNvSpPr txBox="1"/>
            <p:nvPr/>
          </p:nvSpPr>
          <p:spPr>
            <a:xfrm>
              <a:off x="725364" y="551996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435644" y="552177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2152323" y="552221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30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857027" y="551996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35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3572254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40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281209" y="552221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45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4995584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701560" y="552221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412833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7127354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7841729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70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8176025" y="5522215"/>
              <a:ext cx="30456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mm</a:t>
              </a:r>
              <a:endParaRPr lang="en-US" sz="1200" baseline="30000" dirty="0">
                <a:latin typeface="Arial"/>
                <a:cs typeface="Arial"/>
              </a:endParaRPr>
            </a:p>
          </p:txBody>
        </p:sp>
        <p:pic>
          <p:nvPicPr>
            <p:cNvPr id="64" name="Picture 63" descr="700wind_pw_107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93788" b="3110"/>
            <a:stretch/>
          </p:blipFill>
          <p:spPr>
            <a:xfrm>
              <a:off x="180331" y="5319539"/>
              <a:ext cx="8567928" cy="1920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33107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0000 UTC 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3 Jun 2019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8" name="Content Placeholder 2"/>
          <p:cNvSpPr txBox="1">
            <a:spLocks/>
          </p:cNvSpPr>
          <p:nvPr/>
        </p:nvSpPr>
        <p:spPr>
          <a:xfrm>
            <a:off x="4593444" y="5781705"/>
            <a:ext cx="4581288" cy="9776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/>
                <a:cs typeface="Arial"/>
              </a:rPr>
              <a:t>700</a:t>
            </a:r>
            <a:r>
              <a:rPr lang="en-US" sz="1500" dirty="0">
                <a:latin typeface="Arial"/>
                <a:cs typeface="Arial"/>
              </a:rPr>
              <a:t>-hPa </a:t>
            </a:r>
            <a:r>
              <a:rPr lang="en-US" sz="1500" dirty="0" smtClean="0">
                <a:latin typeface="Arial"/>
                <a:cs typeface="Arial"/>
              </a:rPr>
              <a:t>geo. </a:t>
            </a:r>
            <a:r>
              <a:rPr lang="en-US" sz="1500" dirty="0">
                <a:latin typeface="Arial"/>
                <a:cs typeface="Arial"/>
              </a:rPr>
              <a:t>height (dam, black</a:t>
            </a:r>
            <a:r>
              <a:rPr lang="en-US" sz="1500" dirty="0" smtClean="0">
                <a:latin typeface="Arial"/>
                <a:cs typeface="Arial"/>
              </a:rPr>
              <a:t>), wind (</a:t>
            </a:r>
            <a:r>
              <a:rPr lang="en-US" sz="1500" dirty="0" err="1" smtClean="0">
                <a:latin typeface="Arial"/>
                <a:cs typeface="Arial"/>
              </a:rPr>
              <a:t>kt</a:t>
            </a:r>
            <a:r>
              <a:rPr lang="en-US" sz="1500" dirty="0" smtClean="0">
                <a:latin typeface="Arial"/>
                <a:cs typeface="Arial"/>
              </a:rPr>
              <a:t>, flags and barbs), and temperature (°C, red),                 and PW (mm, shaded)</a:t>
            </a:r>
            <a:endParaRPr lang="en-US" sz="15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99491" y="4711083"/>
            <a:ext cx="8534246" cy="386780"/>
            <a:chOff x="161391" y="4879053"/>
            <a:chExt cx="8534246" cy="386780"/>
          </a:xfrm>
        </p:grpSpPr>
        <p:sp>
          <p:nvSpPr>
            <p:cNvPr id="98" name="TextBox 97"/>
            <p:cNvSpPr txBox="1"/>
            <p:nvPr/>
          </p:nvSpPr>
          <p:spPr>
            <a:xfrm>
              <a:off x="754024" y="5080307"/>
              <a:ext cx="36745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270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1147518" y="5080307"/>
              <a:ext cx="351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276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1530198" y="5080307"/>
              <a:ext cx="3667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282</a:t>
              </a: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1906926" y="5080307"/>
              <a:ext cx="3812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288</a:t>
              </a: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2316727" y="5079447"/>
              <a:ext cx="3460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294</a:t>
              </a: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2694967" y="5079447"/>
              <a:ext cx="35744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300</a:t>
              </a: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3071463" y="5079447"/>
              <a:ext cx="38988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306</a:t>
              </a: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3465831" y="5079447"/>
              <a:ext cx="36781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312</a:t>
              </a: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3862216" y="5079447"/>
              <a:ext cx="362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4254919" y="5079447"/>
              <a:ext cx="3393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324</a:t>
              </a: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4641402" y="5079231"/>
              <a:ext cx="34308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330</a:t>
              </a: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5012420" y="5079825"/>
              <a:ext cx="3752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336</a:t>
              </a: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5386890" y="5081167"/>
              <a:ext cx="4014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342</a:t>
              </a: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5788304" y="5079447"/>
              <a:ext cx="37852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348</a:t>
              </a: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6179533" y="5079447"/>
              <a:ext cx="369772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354</a:t>
              </a: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6572264" y="5079078"/>
              <a:ext cx="3595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360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6954029" y="5079078"/>
              <a:ext cx="37142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366</a:t>
              </a: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7334981" y="5079078"/>
              <a:ext cx="383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372</a:t>
              </a: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7734452" y="5081167"/>
              <a:ext cx="36524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378</a:t>
              </a: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364840" y="508030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264</a:t>
              </a:r>
            </a:p>
          </p:txBody>
        </p:sp>
        <p:pic>
          <p:nvPicPr>
            <p:cNvPr id="6" name="Picture 5" descr="dt_2pvu_107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" t="94259" r="167" b="2824"/>
            <a:stretch/>
          </p:blipFill>
          <p:spPr>
            <a:xfrm>
              <a:off x="161391" y="4879053"/>
              <a:ext cx="8534246" cy="192024"/>
            </a:xfrm>
            <a:prstGeom prst="rect">
              <a:avLst/>
            </a:prstGeom>
          </p:spPr>
        </p:pic>
        <p:sp>
          <p:nvSpPr>
            <p:cNvPr id="71" name="TextBox 70"/>
            <p:cNvSpPr txBox="1"/>
            <p:nvPr/>
          </p:nvSpPr>
          <p:spPr>
            <a:xfrm>
              <a:off x="8486555" y="5081167"/>
              <a:ext cx="14956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K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8120274" y="5081167"/>
              <a:ext cx="36524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384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sp>
        <p:nvSpPr>
          <p:cNvPr id="142" name="Content Placeholder 2"/>
          <p:cNvSpPr>
            <a:spLocks noGrp="1"/>
          </p:cNvSpPr>
          <p:nvPr>
            <p:ph idx="1"/>
          </p:nvPr>
        </p:nvSpPr>
        <p:spPr>
          <a:xfrm>
            <a:off x="-5263" y="5781705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temperature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(K, shaded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and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(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flags and barbs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2-PVU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surface;                    925–850-hPa </a:t>
            </a:r>
            <a:r>
              <a:rPr lang="en-US" sz="15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5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(0.5 × 10</a:t>
            </a:r>
            <a:r>
              <a:rPr lang="en-US" sz="15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−4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15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black)</a:t>
            </a:r>
            <a:endParaRPr lang="en-US" sz="15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180331" y="5276249"/>
            <a:ext cx="8567928" cy="387342"/>
            <a:chOff x="180331" y="5319539"/>
            <a:chExt cx="8567928" cy="387342"/>
          </a:xfrm>
        </p:grpSpPr>
        <p:sp>
          <p:nvSpPr>
            <p:cNvPr id="52" name="TextBox 51"/>
            <p:cNvSpPr txBox="1"/>
            <p:nvPr/>
          </p:nvSpPr>
          <p:spPr>
            <a:xfrm>
              <a:off x="725364" y="551996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435644" y="552177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2152323" y="552221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30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857027" y="551996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35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3572254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40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281209" y="552221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45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4995584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701560" y="552221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412833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7127354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7841729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70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8176025" y="5522215"/>
              <a:ext cx="30456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mm</a:t>
              </a:r>
              <a:endParaRPr lang="en-US" sz="1200" baseline="30000" dirty="0">
                <a:latin typeface="Arial"/>
                <a:cs typeface="Arial"/>
              </a:endParaRPr>
            </a:p>
          </p:txBody>
        </p:sp>
        <p:pic>
          <p:nvPicPr>
            <p:cNvPr id="64" name="Picture 63" descr="700wind_pw_107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93788" b="3110"/>
            <a:stretch/>
          </p:blipFill>
          <p:spPr>
            <a:xfrm>
              <a:off x="180331" y="5319539"/>
              <a:ext cx="8567928" cy="192024"/>
            </a:xfrm>
            <a:prstGeom prst="rect">
              <a:avLst/>
            </a:prstGeom>
          </p:spPr>
        </p:pic>
      </p:grpSp>
      <p:pic>
        <p:nvPicPr>
          <p:cNvPr id="2" name="Picture 1" descr="dt_2pvu_20190603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3" y="994880"/>
            <a:ext cx="4549582" cy="35112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" name="Picture 3" descr="700wind_pw_20190603_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027" y="994880"/>
            <a:ext cx="4540143" cy="35112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8159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0000 UTC 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5 Jun 2019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8" name="Content Placeholder 2"/>
          <p:cNvSpPr txBox="1">
            <a:spLocks/>
          </p:cNvSpPr>
          <p:nvPr/>
        </p:nvSpPr>
        <p:spPr>
          <a:xfrm>
            <a:off x="4593444" y="5781705"/>
            <a:ext cx="4581288" cy="9776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/>
                <a:cs typeface="Arial"/>
              </a:rPr>
              <a:t>700</a:t>
            </a:r>
            <a:r>
              <a:rPr lang="en-US" sz="1500" dirty="0">
                <a:latin typeface="Arial"/>
                <a:cs typeface="Arial"/>
              </a:rPr>
              <a:t>-hPa </a:t>
            </a:r>
            <a:r>
              <a:rPr lang="en-US" sz="1500" dirty="0" smtClean="0">
                <a:latin typeface="Arial"/>
                <a:cs typeface="Arial"/>
              </a:rPr>
              <a:t>geo. </a:t>
            </a:r>
            <a:r>
              <a:rPr lang="en-US" sz="1500" dirty="0">
                <a:latin typeface="Arial"/>
                <a:cs typeface="Arial"/>
              </a:rPr>
              <a:t>height (dam, black</a:t>
            </a:r>
            <a:r>
              <a:rPr lang="en-US" sz="1500" dirty="0" smtClean="0">
                <a:latin typeface="Arial"/>
                <a:cs typeface="Arial"/>
              </a:rPr>
              <a:t>), wind (</a:t>
            </a:r>
            <a:r>
              <a:rPr lang="en-US" sz="1500" dirty="0" err="1" smtClean="0">
                <a:latin typeface="Arial"/>
                <a:cs typeface="Arial"/>
              </a:rPr>
              <a:t>kt</a:t>
            </a:r>
            <a:r>
              <a:rPr lang="en-US" sz="1500" dirty="0" smtClean="0">
                <a:latin typeface="Arial"/>
                <a:cs typeface="Arial"/>
              </a:rPr>
              <a:t>, flags and barbs), and temperature (°C, red),                 and PW (mm, shaded)</a:t>
            </a:r>
            <a:endParaRPr lang="en-US" sz="15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99491" y="4711083"/>
            <a:ext cx="8534246" cy="386780"/>
            <a:chOff x="161391" y="4879053"/>
            <a:chExt cx="8534246" cy="386780"/>
          </a:xfrm>
        </p:grpSpPr>
        <p:sp>
          <p:nvSpPr>
            <p:cNvPr id="98" name="TextBox 97"/>
            <p:cNvSpPr txBox="1"/>
            <p:nvPr/>
          </p:nvSpPr>
          <p:spPr>
            <a:xfrm>
              <a:off x="754024" y="5080307"/>
              <a:ext cx="36745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270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1147518" y="5080307"/>
              <a:ext cx="351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276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1530198" y="5080307"/>
              <a:ext cx="3667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282</a:t>
              </a: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1906926" y="5080307"/>
              <a:ext cx="3812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288</a:t>
              </a: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2316727" y="5079447"/>
              <a:ext cx="3460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294</a:t>
              </a: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2694967" y="5079447"/>
              <a:ext cx="35744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300</a:t>
              </a: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3071463" y="5079447"/>
              <a:ext cx="38988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306</a:t>
              </a: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3465831" y="5079447"/>
              <a:ext cx="36781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312</a:t>
              </a: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3862216" y="5079447"/>
              <a:ext cx="362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4254919" y="5079447"/>
              <a:ext cx="3393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324</a:t>
              </a: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4641402" y="5079231"/>
              <a:ext cx="34308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330</a:t>
              </a: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5012420" y="5079825"/>
              <a:ext cx="3752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336</a:t>
              </a: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5386890" y="5081167"/>
              <a:ext cx="4014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342</a:t>
              </a: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5788304" y="5079447"/>
              <a:ext cx="37852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348</a:t>
              </a: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6179533" y="5079447"/>
              <a:ext cx="369772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354</a:t>
              </a: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6572264" y="5079078"/>
              <a:ext cx="3595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360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6954029" y="5079078"/>
              <a:ext cx="37142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366</a:t>
              </a: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7334981" y="5079078"/>
              <a:ext cx="383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372</a:t>
              </a: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7734452" y="5081167"/>
              <a:ext cx="36524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378</a:t>
              </a: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364840" y="508030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264</a:t>
              </a:r>
            </a:p>
          </p:txBody>
        </p:sp>
        <p:pic>
          <p:nvPicPr>
            <p:cNvPr id="6" name="Picture 5" descr="dt_2pvu_107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" t="94259" r="167" b="2824"/>
            <a:stretch/>
          </p:blipFill>
          <p:spPr>
            <a:xfrm>
              <a:off x="161391" y="4879053"/>
              <a:ext cx="8534246" cy="192024"/>
            </a:xfrm>
            <a:prstGeom prst="rect">
              <a:avLst/>
            </a:prstGeom>
          </p:spPr>
        </p:pic>
        <p:sp>
          <p:nvSpPr>
            <p:cNvPr id="71" name="TextBox 70"/>
            <p:cNvSpPr txBox="1"/>
            <p:nvPr/>
          </p:nvSpPr>
          <p:spPr>
            <a:xfrm>
              <a:off x="8486555" y="5081167"/>
              <a:ext cx="14956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K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8120274" y="5081167"/>
              <a:ext cx="36524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384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sp>
        <p:nvSpPr>
          <p:cNvPr id="142" name="Content Placeholder 2"/>
          <p:cNvSpPr>
            <a:spLocks noGrp="1"/>
          </p:cNvSpPr>
          <p:nvPr>
            <p:ph idx="1"/>
          </p:nvPr>
        </p:nvSpPr>
        <p:spPr>
          <a:xfrm>
            <a:off x="-5263" y="5781705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temperature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(K, shaded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and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(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flags and barbs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2-PVU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surface;                    925–850-hPa </a:t>
            </a:r>
            <a:r>
              <a:rPr lang="en-US" sz="15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5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(0.5 × 10</a:t>
            </a:r>
            <a:r>
              <a:rPr lang="en-US" sz="15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−4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15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black)</a:t>
            </a:r>
            <a:endParaRPr lang="en-US" sz="15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180331" y="5276249"/>
            <a:ext cx="8567928" cy="387342"/>
            <a:chOff x="180331" y="5319539"/>
            <a:chExt cx="8567928" cy="387342"/>
          </a:xfrm>
        </p:grpSpPr>
        <p:sp>
          <p:nvSpPr>
            <p:cNvPr id="52" name="TextBox 51"/>
            <p:cNvSpPr txBox="1"/>
            <p:nvPr/>
          </p:nvSpPr>
          <p:spPr>
            <a:xfrm>
              <a:off x="725364" y="551996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435644" y="552177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2152323" y="552221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30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857027" y="551996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35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3572254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40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281209" y="552221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45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4995584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701560" y="552221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412833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7127354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7841729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70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8176025" y="5522215"/>
              <a:ext cx="30456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mm</a:t>
              </a:r>
              <a:endParaRPr lang="en-US" sz="1200" baseline="30000" dirty="0">
                <a:latin typeface="Arial"/>
                <a:cs typeface="Arial"/>
              </a:endParaRPr>
            </a:p>
          </p:txBody>
        </p:sp>
        <p:pic>
          <p:nvPicPr>
            <p:cNvPr id="64" name="Picture 63" descr="700wind_pw_107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93788" b="3110"/>
            <a:stretch/>
          </p:blipFill>
          <p:spPr>
            <a:xfrm>
              <a:off x="180331" y="5319539"/>
              <a:ext cx="8567928" cy="192024"/>
            </a:xfrm>
            <a:prstGeom prst="rect">
              <a:avLst/>
            </a:prstGeom>
          </p:spPr>
        </p:pic>
      </p:grpSp>
      <p:pic>
        <p:nvPicPr>
          <p:cNvPr id="3" name="Picture 2" descr="dt_2pvu_20190605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8" y="994880"/>
            <a:ext cx="4549582" cy="35112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" name="Picture 4" descr="700wind_pw_20190605_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444" y="994880"/>
            <a:ext cx="4540143" cy="35112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69480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0000 UTC 7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Jun 2019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8" name="Content Placeholder 2"/>
          <p:cNvSpPr txBox="1">
            <a:spLocks/>
          </p:cNvSpPr>
          <p:nvPr/>
        </p:nvSpPr>
        <p:spPr>
          <a:xfrm>
            <a:off x="4593444" y="5781705"/>
            <a:ext cx="4581288" cy="9776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/>
                <a:cs typeface="Arial"/>
              </a:rPr>
              <a:t>700</a:t>
            </a:r>
            <a:r>
              <a:rPr lang="en-US" sz="1500" dirty="0">
                <a:latin typeface="Arial"/>
                <a:cs typeface="Arial"/>
              </a:rPr>
              <a:t>-hPa </a:t>
            </a:r>
            <a:r>
              <a:rPr lang="en-US" sz="1500" dirty="0" smtClean="0">
                <a:latin typeface="Arial"/>
                <a:cs typeface="Arial"/>
              </a:rPr>
              <a:t>geo. </a:t>
            </a:r>
            <a:r>
              <a:rPr lang="en-US" sz="1500" dirty="0">
                <a:latin typeface="Arial"/>
                <a:cs typeface="Arial"/>
              </a:rPr>
              <a:t>height (dam, black</a:t>
            </a:r>
            <a:r>
              <a:rPr lang="en-US" sz="1500" dirty="0" smtClean="0">
                <a:latin typeface="Arial"/>
                <a:cs typeface="Arial"/>
              </a:rPr>
              <a:t>), wind (</a:t>
            </a:r>
            <a:r>
              <a:rPr lang="en-US" sz="1500" dirty="0" err="1" smtClean="0">
                <a:latin typeface="Arial"/>
                <a:cs typeface="Arial"/>
              </a:rPr>
              <a:t>kt</a:t>
            </a:r>
            <a:r>
              <a:rPr lang="en-US" sz="1500" dirty="0" smtClean="0">
                <a:latin typeface="Arial"/>
                <a:cs typeface="Arial"/>
              </a:rPr>
              <a:t>, flags and barbs), and temperature (°C, red),                 and PW (mm, shaded)</a:t>
            </a:r>
            <a:endParaRPr lang="en-US" sz="15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99491" y="4711083"/>
            <a:ext cx="8534246" cy="386780"/>
            <a:chOff x="161391" y="4879053"/>
            <a:chExt cx="8534246" cy="386780"/>
          </a:xfrm>
        </p:grpSpPr>
        <p:sp>
          <p:nvSpPr>
            <p:cNvPr id="98" name="TextBox 97"/>
            <p:cNvSpPr txBox="1"/>
            <p:nvPr/>
          </p:nvSpPr>
          <p:spPr>
            <a:xfrm>
              <a:off x="754024" y="5080307"/>
              <a:ext cx="36745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270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1147518" y="5080307"/>
              <a:ext cx="351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276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1530198" y="5080307"/>
              <a:ext cx="3667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282</a:t>
              </a: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1906926" y="5080307"/>
              <a:ext cx="3812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288</a:t>
              </a: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2316727" y="5079447"/>
              <a:ext cx="3460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294</a:t>
              </a: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2694967" y="5079447"/>
              <a:ext cx="35744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300</a:t>
              </a: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3071463" y="5079447"/>
              <a:ext cx="38988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306</a:t>
              </a: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3465831" y="5079447"/>
              <a:ext cx="36781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312</a:t>
              </a: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3862216" y="5079447"/>
              <a:ext cx="362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4254919" y="5079447"/>
              <a:ext cx="3393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324</a:t>
              </a: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4641402" y="5079231"/>
              <a:ext cx="34308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330</a:t>
              </a: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5012420" y="5079825"/>
              <a:ext cx="3752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336</a:t>
              </a: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5386890" y="5081167"/>
              <a:ext cx="4014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342</a:t>
              </a: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5788304" y="5079447"/>
              <a:ext cx="37852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348</a:t>
              </a: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6179533" y="5079447"/>
              <a:ext cx="369772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354</a:t>
              </a: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6572264" y="5079078"/>
              <a:ext cx="3595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360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6954029" y="5079078"/>
              <a:ext cx="37142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366</a:t>
              </a: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7334981" y="5079078"/>
              <a:ext cx="383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372</a:t>
              </a: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7734452" y="5081167"/>
              <a:ext cx="36524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378</a:t>
              </a: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364840" y="508030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264</a:t>
              </a:r>
            </a:p>
          </p:txBody>
        </p:sp>
        <p:pic>
          <p:nvPicPr>
            <p:cNvPr id="6" name="Picture 5" descr="dt_2pvu_107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" t="94259" r="167" b="2824"/>
            <a:stretch/>
          </p:blipFill>
          <p:spPr>
            <a:xfrm>
              <a:off x="161391" y="4879053"/>
              <a:ext cx="8534246" cy="192024"/>
            </a:xfrm>
            <a:prstGeom prst="rect">
              <a:avLst/>
            </a:prstGeom>
          </p:spPr>
        </p:pic>
        <p:sp>
          <p:nvSpPr>
            <p:cNvPr id="71" name="TextBox 70"/>
            <p:cNvSpPr txBox="1"/>
            <p:nvPr/>
          </p:nvSpPr>
          <p:spPr>
            <a:xfrm>
              <a:off x="8486555" y="5081167"/>
              <a:ext cx="14956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K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8120274" y="5081167"/>
              <a:ext cx="36524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384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sp>
        <p:nvSpPr>
          <p:cNvPr id="142" name="Content Placeholder 2"/>
          <p:cNvSpPr>
            <a:spLocks noGrp="1"/>
          </p:cNvSpPr>
          <p:nvPr>
            <p:ph idx="1"/>
          </p:nvPr>
        </p:nvSpPr>
        <p:spPr>
          <a:xfrm>
            <a:off x="-5263" y="5781705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temperature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(K, shaded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and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(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flags and barbs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2-PVU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surface;                    925–850-hPa </a:t>
            </a:r>
            <a:r>
              <a:rPr lang="en-US" sz="15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5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(0.5 × 10</a:t>
            </a:r>
            <a:r>
              <a:rPr lang="en-US" sz="15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−4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15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black)</a:t>
            </a:r>
            <a:endParaRPr lang="en-US" sz="15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180331" y="5276249"/>
            <a:ext cx="8567928" cy="387342"/>
            <a:chOff x="180331" y="5319539"/>
            <a:chExt cx="8567928" cy="387342"/>
          </a:xfrm>
        </p:grpSpPr>
        <p:sp>
          <p:nvSpPr>
            <p:cNvPr id="52" name="TextBox 51"/>
            <p:cNvSpPr txBox="1"/>
            <p:nvPr/>
          </p:nvSpPr>
          <p:spPr>
            <a:xfrm>
              <a:off x="725364" y="551996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435644" y="552177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2152323" y="552221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30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857027" y="551996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35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3572254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40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281209" y="552221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45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4995584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701560" y="552221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412833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7127354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7841729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70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8176025" y="5522215"/>
              <a:ext cx="30456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mm</a:t>
              </a:r>
              <a:endParaRPr lang="en-US" sz="1200" baseline="30000" dirty="0">
                <a:latin typeface="Arial"/>
                <a:cs typeface="Arial"/>
              </a:endParaRPr>
            </a:p>
          </p:txBody>
        </p:sp>
        <p:pic>
          <p:nvPicPr>
            <p:cNvPr id="64" name="Picture 63" descr="700wind_pw_107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93788" b="3110"/>
            <a:stretch/>
          </p:blipFill>
          <p:spPr>
            <a:xfrm>
              <a:off x="180331" y="5319539"/>
              <a:ext cx="8567928" cy="192024"/>
            </a:xfrm>
            <a:prstGeom prst="rect">
              <a:avLst/>
            </a:prstGeom>
          </p:spPr>
        </p:pic>
      </p:grpSp>
      <p:pic>
        <p:nvPicPr>
          <p:cNvPr id="4" name="Picture 3" descr="dt_2pvu_20190607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3" y="994880"/>
            <a:ext cx="4549582" cy="35112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8" name="Picture 7" descr="700wind_pw_20190607_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444" y="994880"/>
            <a:ext cx="4540143" cy="35112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84572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0000 UTC 7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Jun 2019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8" name="Content Placeholder 2"/>
          <p:cNvSpPr txBox="1">
            <a:spLocks/>
          </p:cNvSpPr>
          <p:nvPr/>
        </p:nvSpPr>
        <p:spPr>
          <a:xfrm>
            <a:off x="4593444" y="5781705"/>
            <a:ext cx="4581288" cy="9776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/>
                <a:cs typeface="Arial"/>
              </a:rPr>
              <a:t>700</a:t>
            </a:r>
            <a:r>
              <a:rPr lang="en-US" sz="1500" dirty="0">
                <a:latin typeface="Arial"/>
                <a:cs typeface="Arial"/>
              </a:rPr>
              <a:t>-hPa </a:t>
            </a:r>
            <a:r>
              <a:rPr lang="en-US" sz="1500" dirty="0" smtClean="0">
                <a:latin typeface="Arial"/>
                <a:cs typeface="Arial"/>
              </a:rPr>
              <a:t>geo. </a:t>
            </a:r>
            <a:r>
              <a:rPr lang="en-US" sz="1500" dirty="0">
                <a:latin typeface="Arial"/>
                <a:cs typeface="Arial"/>
              </a:rPr>
              <a:t>height (dam, black</a:t>
            </a:r>
            <a:r>
              <a:rPr lang="en-US" sz="1500" dirty="0" smtClean="0">
                <a:latin typeface="Arial"/>
                <a:cs typeface="Arial"/>
              </a:rPr>
              <a:t>), wind (</a:t>
            </a:r>
            <a:r>
              <a:rPr lang="en-US" sz="1500" dirty="0" err="1" smtClean="0">
                <a:latin typeface="Arial"/>
                <a:cs typeface="Arial"/>
              </a:rPr>
              <a:t>kt</a:t>
            </a:r>
            <a:r>
              <a:rPr lang="en-US" sz="1500" dirty="0" smtClean="0">
                <a:latin typeface="Arial"/>
                <a:cs typeface="Arial"/>
              </a:rPr>
              <a:t>, flags and barbs), and temperature (°C, red),                 and PW (mm, shaded)</a:t>
            </a:r>
            <a:endParaRPr lang="en-US" sz="15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99491" y="4711083"/>
            <a:ext cx="8534246" cy="386780"/>
            <a:chOff x="161391" y="4879053"/>
            <a:chExt cx="8534246" cy="386780"/>
          </a:xfrm>
        </p:grpSpPr>
        <p:sp>
          <p:nvSpPr>
            <p:cNvPr id="98" name="TextBox 97"/>
            <p:cNvSpPr txBox="1"/>
            <p:nvPr/>
          </p:nvSpPr>
          <p:spPr>
            <a:xfrm>
              <a:off x="754024" y="5080307"/>
              <a:ext cx="36745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270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1147518" y="5080307"/>
              <a:ext cx="351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276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1530198" y="5080307"/>
              <a:ext cx="3667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282</a:t>
              </a: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1906926" y="5080307"/>
              <a:ext cx="3812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288</a:t>
              </a: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2316727" y="5079447"/>
              <a:ext cx="3460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294</a:t>
              </a: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2694967" y="5079447"/>
              <a:ext cx="35744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300</a:t>
              </a: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3071463" y="5079447"/>
              <a:ext cx="38988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306</a:t>
              </a: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3465831" y="5079447"/>
              <a:ext cx="36781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312</a:t>
              </a: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3862216" y="5079447"/>
              <a:ext cx="362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4254919" y="5079447"/>
              <a:ext cx="3393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324</a:t>
              </a: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4641402" y="5079231"/>
              <a:ext cx="34308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330</a:t>
              </a: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5012420" y="5079825"/>
              <a:ext cx="3752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336</a:t>
              </a: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5386890" y="5081167"/>
              <a:ext cx="4014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342</a:t>
              </a: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5788304" y="5079447"/>
              <a:ext cx="37852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348</a:t>
              </a: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6179533" y="5079447"/>
              <a:ext cx="369772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354</a:t>
              </a: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6572264" y="5079078"/>
              <a:ext cx="3595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360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6954029" y="5079078"/>
              <a:ext cx="37142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366</a:t>
              </a: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7334981" y="5079078"/>
              <a:ext cx="383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372</a:t>
              </a: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7734452" y="5081167"/>
              <a:ext cx="36524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378</a:t>
              </a: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364840" y="508030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264</a:t>
              </a:r>
            </a:p>
          </p:txBody>
        </p:sp>
        <p:pic>
          <p:nvPicPr>
            <p:cNvPr id="6" name="Picture 5" descr="dt_2pvu_107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" t="94259" r="167" b="2824"/>
            <a:stretch/>
          </p:blipFill>
          <p:spPr>
            <a:xfrm>
              <a:off x="161391" y="4879053"/>
              <a:ext cx="8534246" cy="192024"/>
            </a:xfrm>
            <a:prstGeom prst="rect">
              <a:avLst/>
            </a:prstGeom>
          </p:spPr>
        </p:pic>
        <p:sp>
          <p:nvSpPr>
            <p:cNvPr id="71" name="TextBox 70"/>
            <p:cNvSpPr txBox="1"/>
            <p:nvPr/>
          </p:nvSpPr>
          <p:spPr>
            <a:xfrm>
              <a:off x="8486555" y="5081167"/>
              <a:ext cx="14956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K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8120274" y="5081167"/>
              <a:ext cx="36524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384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sp>
        <p:nvSpPr>
          <p:cNvPr id="142" name="Content Placeholder 2"/>
          <p:cNvSpPr>
            <a:spLocks noGrp="1"/>
          </p:cNvSpPr>
          <p:nvPr>
            <p:ph idx="1"/>
          </p:nvPr>
        </p:nvSpPr>
        <p:spPr>
          <a:xfrm>
            <a:off x="-5263" y="5781705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temperature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(K, shaded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and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(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flags and barbs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2-PVU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surface;                    925–850-hPa </a:t>
            </a:r>
            <a:r>
              <a:rPr lang="en-US" sz="15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5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(0.5 × 10</a:t>
            </a:r>
            <a:r>
              <a:rPr lang="en-US" sz="15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−4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15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black)</a:t>
            </a:r>
            <a:endParaRPr lang="en-US" sz="15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180331" y="5276249"/>
            <a:ext cx="8567928" cy="387342"/>
            <a:chOff x="180331" y="5319539"/>
            <a:chExt cx="8567928" cy="387342"/>
          </a:xfrm>
        </p:grpSpPr>
        <p:sp>
          <p:nvSpPr>
            <p:cNvPr id="52" name="TextBox 51"/>
            <p:cNvSpPr txBox="1"/>
            <p:nvPr/>
          </p:nvSpPr>
          <p:spPr>
            <a:xfrm>
              <a:off x="725364" y="551996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435644" y="552177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2152323" y="552221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30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857027" y="551996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35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3572254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40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281209" y="552221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45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4995584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701560" y="552221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412833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7127354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7841729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70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8176025" y="5522215"/>
              <a:ext cx="30456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mm</a:t>
              </a:r>
              <a:endParaRPr lang="en-US" sz="1200" baseline="30000" dirty="0">
                <a:latin typeface="Arial"/>
                <a:cs typeface="Arial"/>
              </a:endParaRPr>
            </a:p>
          </p:txBody>
        </p:sp>
        <p:pic>
          <p:nvPicPr>
            <p:cNvPr id="64" name="Picture 63" descr="700wind_pw_107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93788" b="3110"/>
            <a:stretch/>
          </p:blipFill>
          <p:spPr>
            <a:xfrm>
              <a:off x="180331" y="5319539"/>
              <a:ext cx="8567928" cy="192024"/>
            </a:xfrm>
            <a:prstGeom prst="rect">
              <a:avLst/>
            </a:prstGeom>
          </p:spPr>
        </p:pic>
      </p:grpSp>
      <p:pic>
        <p:nvPicPr>
          <p:cNvPr id="2" name="Picture 1" descr="dt_2pvu_20190609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2" y="994880"/>
            <a:ext cx="4549582" cy="35112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" name="Picture 2" descr="700wind_pw_20190609_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241" y="994880"/>
            <a:ext cx="4540143" cy="35112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69408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6028266"/>
          </a:xfrm>
        </p:spPr>
        <p:txBody>
          <a:bodyPr>
            <a:normAutofit/>
          </a:bodyPr>
          <a:lstStyle/>
          <a:p>
            <a:pPr fontAlgn="base"/>
            <a:r>
              <a:rPr lang="en-US" sz="2400" b="1" dirty="0" smtClean="0"/>
              <a:t>Tibetan </a:t>
            </a:r>
            <a:r>
              <a:rPr lang="en-US" sz="2400" b="1" dirty="0"/>
              <a:t>Plateau “heat belch” leads to downstream anticyclonic wave breaking (AWB</a:t>
            </a:r>
            <a:r>
              <a:rPr lang="en-US" sz="2400" b="1" dirty="0" smtClean="0"/>
              <a:t>)</a:t>
            </a:r>
          </a:p>
          <a:p>
            <a:pPr fontAlgn="base"/>
            <a:endParaRPr lang="en-US" sz="2400" b="1" dirty="0"/>
          </a:p>
          <a:p>
            <a:pPr fontAlgn="base"/>
            <a:r>
              <a:rPr lang="en-US" sz="2400" b="1" dirty="0" smtClean="0"/>
              <a:t>Potential </a:t>
            </a:r>
            <a:r>
              <a:rPr lang="en-US" sz="2400" b="1" dirty="0"/>
              <a:t>vorticity streamer (PVS) formation occurs east of the Dateline in response to </a:t>
            </a:r>
            <a:r>
              <a:rPr lang="en-US" sz="2400" b="1" dirty="0" smtClean="0"/>
              <a:t>AWB</a:t>
            </a:r>
          </a:p>
          <a:p>
            <a:pPr fontAlgn="base"/>
            <a:endParaRPr lang="en-US" sz="2400" b="1" dirty="0"/>
          </a:p>
          <a:p>
            <a:pPr fontAlgn="base"/>
            <a:r>
              <a:rPr lang="en-US" sz="2400" b="1" dirty="0" smtClean="0"/>
              <a:t>Eastward </a:t>
            </a:r>
            <a:r>
              <a:rPr lang="en-US" sz="2400" b="1" dirty="0"/>
              <a:t>moisture advection toward California/Mexico occurs equatorward of this </a:t>
            </a:r>
            <a:r>
              <a:rPr lang="en-US" sz="2400" b="1" dirty="0" smtClean="0"/>
              <a:t>PVS</a:t>
            </a:r>
          </a:p>
          <a:p>
            <a:pPr fontAlgn="base"/>
            <a:endParaRPr lang="en-US" sz="2400" b="1" dirty="0"/>
          </a:p>
          <a:p>
            <a:pPr fontAlgn="base"/>
            <a:r>
              <a:rPr lang="en-US" sz="2400" b="1" dirty="0" smtClean="0"/>
              <a:t>Cyclonic </a:t>
            </a:r>
            <a:r>
              <a:rPr lang="en-US" sz="2400" b="1" dirty="0"/>
              <a:t>wave breaking (CWB) occurs poleward of a subtropical jet stream (STJ) </a:t>
            </a:r>
            <a:r>
              <a:rPr lang="en-US" sz="2400" b="1" dirty="0" smtClean="0"/>
              <a:t>extension</a:t>
            </a:r>
          </a:p>
          <a:p>
            <a:pPr fontAlgn="base"/>
            <a:endParaRPr lang="en-US" sz="2400" b="1" dirty="0"/>
          </a:p>
          <a:p>
            <a:pPr marL="0" indent="0">
              <a:buNone/>
            </a:pPr>
            <a:endParaRPr lang="en-US" sz="2400" b="1" dirty="0">
              <a:cs typeface="Arial"/>
            </a:endParaRPr>
          </a:p>
          <a:p>
            <a:endParaRPr lang="en-US" sz="3100" dirty="0">
              <a:latin typeface="Arial"/>
              <a:cs typeface="Arial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Summary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43663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5598A819-5473-304C-BAAD-67A3A04B0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0500"/>
            <a:ext cx="9144000" cy="1754578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+mn-lt"/>
              </a:rPr>
              <a:t>North America Circulation</a:t>
            </a:r>
            <a:br>
              <a:rPr lang="en-US" b="1" dirty="0" smtClean="0">
                <a:solidFill>
                  <a:srgbClr val="FF0000"/>
                </a:solidFill>
                <a:latin typeface="+mn-lt"/>
              </a:rPr>
            </a:br>
            <a:r>
              <a:rPr lang="en-US" b="1" dirty="0" smtClean="0">
                <a:solidFill>
                  <a:srgbClr val="FF0000"/>
                </a:solidFill>
                <a:latin typeface="+mn-lt"/>
              </a:rPr>
              <a:t>Regime Evolution  </a:t>
            </a:r>
            <a:r>
              <a:rPr lang="en-US" b="1" dirty="0">
                <a:solidFill>
                  <a:srgbClr val="FF0000"/>
                </a:solidFill>
                <a:latin typeface="+mn-lt"/>
              </a:rPr>
              <a:t/>
            </a:r>
            <a:br>
              <a:rPr lang="en-US" b="1" dirty="0">
                <a:solidFill>
                  <a:srgbClr val="FF0000"/>
                </a:solidFill>
                <a:latin typeface="+mn-lt"/>
              </a:rPr>
            </a:br>
            <a:r>
              <a:rPr lang="en-US" b="1" dirty="0">
                <a:solidFill>
                  <a:srgbClr val="FF0000"/>
                </a:solidFill>
                <a:latin typeface="+mn-lt"/>
              </a:rPr>
              <a:t>3</a:t>
            </a:r>
            <a:r>
              <a:rPr lang="en-US" b="1" dirty="0" smtClean="0">
                <a:solidFill>
                  <a:srgbClr val="FF0000"/>
                </a:solidFill>
                <a:latin typeface="+mn-lt"/>
              </a:rPr>
              <a:t>–</a:t>
            </a:r>
            <a:r>
              <a:rPr lang="en-US" b="1" dirty="0">
                <a:solidFill>
                  <a:srgbClr val="FF0000"/>
                </a:solidFill>
                <a:latin typeface="+mn-lt"/>
              </a:rPr>
              <a:t>9</a:t>
            </a:r>
            <a:r>
              <a:rPr lang="en-US" b="1" dirty="0" smtClean="0">
                <a:solidFill>
                  <a:srgbClr val="FF0000"/>
                </a:solidFill>
                <a:latin typeface="+mn-lt"/>
              </a:rPr>
              <a:t> Jun 2019</a:t>
            </a:r>
            <a:endParaRPr lang="en-US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66655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>
            <a:off x="-12095" y="5846515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803242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838150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0000 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UTC 3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Jun 2019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3" name="Content Placeholder 2"/>
          <p:cNvSpPr txBox="1">
            <a:spLocks/>
          </p:cNvSpPr>
          <p:nvPr/>
        </p:nvSpPr>
        <p:spPr>
          <a:xfrm>
            <a:off x="1" y="5838150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500-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hPa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geo. height (dam, black), temp. (K, red),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500" dirty="0">
                <a:latin typeface="Arial"/>
                <a:cs typeface="Arial"/>
              </a:rPr>
              <a:t>10</a:t>
            </a:r>
            <a:r>
              <a:rPr lang="en-US" sz="1500" baseline="30000" dirty="0">
                <a:latin typeface="Arial"/>
                <a:cs typeface="Arial"/>
              </a:rPr>
              <a:t>−5</a:t>
            </a:r>
            <a:r>
              <a:rPr lang="en-US" sz="1500" dirty="0">
                <a:latin typeface="Arial"/>
                <a:cs typeface="Arial"/>
              </a:rPr>
              <a:t> s</a:t>
            </a:r>
            <a:r>
              <a:rPr lang="en-US" sz="1500" baseline="30000" dirty="0">
                <a:latin typeface="Arial"/>
                <a:cs typeface="Arial"/>
              </a:rPr>
              <a:t>−</a:t>
            </a:r>
            <a:r>
              <a:rPr lang="en-US" sz="1500" baseline="30000" dirty="0" smtClean="0">
                <a:latin typeface="Arial"/>
                <a:cs typeface="Arial"/>
              </a:rPr>
              <a:t>1</a:t>
            </a:r>
            <a:r>
              <a:rPr lang="en-US" sz="1500" dirty="0" smtClean="0">
                <a:latin typeface="Arial"/>
                <a:cs typeface="Arial"/>
              </a:rPr>
              <a:t>, shaded), </a:t>
            </a:r>
            <a:r>
              <a:rPr lang="en-US" sz="1500" dirty="0" err="1" smtClean="0">
                <a:latin typeface="Arial"/>
                <a:cs typeface="Arial"/>
              </a:rPr>
              <a:t>ω</a:t>
            </a:r>
            <a:r>
              <a:rPr lang="en-US" sz="1500" dirty="0">
                <a:latin typeface="Arial"/>
                <a:cs typeface="Arial"/>
              </a:rPr>
              <a:t> </a:t>
            </a:r>
            <a:r>
              <a:rPr lang="en-US" sz="1500" dirty="0" smtClean="0">
                <a:latin typeface="Arial"/>
                <a:cs typeface="Arial"/>
              </a:rPr>
              <a:t>(5 × 10</a:t>
            </a:r>
            <a:r>
              <a:rPr lang="en-US" sz="1500" baseline="30000" dirty="0" smtClean="0">
                <a:latin typeface="Arial"/>
                <a:cs typeface="Arial"/>
              </a:rPr>
              <a:t>−3 </a:t>
            </a:r>
            <a:r>
              <a:rPr lang="en-US" sz="1500" dirty="0" smtClean="0">
                <a:latin typeface="Arial"/>
                <a:cs typeface="Arial"/>
              </a:rPr>
              <a:t>s</a:t>
            </a:r>
            <a:r>
              <a:rPr lang="en-US" sz="1500" baseline="30000" dirty="0" smtClean="0">
                <a:latin typeface="Arial"/>
                <a:cs typeface="Arial"/>
              </a:rPr>
              <a:t>−1</a:t>
            </a:r>
            <a:r>
              <a:rPr lang="en-US" sz="1500" dirty="0" smtClean="0">
                <a:latin typeface="Arial"/>
                <a:cs typeface="Arial"/>
              </a:rPr>
              <a:t>, blue), and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barbs) 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98688" y="4730990"/>
            <a:ext cx="8531352" cy="389207"/>
            <a:chOff x="284998" y="5012257"/>
            <a:chExt cx="8531352" cy="389207"/>
          </a:xfrm>
        </p:grpSpPr>
        <p:pic>
          <p:nvPicPr>
            <p:cNvPr id="8" name="Picture 7" descr="rel_vort_7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" t="93842" r="2659" b="3102"/>
            <a:stretch/>
          </p:blipFill>
          <p:spPr>
            <a:xfrm>
              <a:off x="284998" y="5012257"/>
              <a:ext cx="8531352" cy="192024"/>
            </a:xfrm>
            <a:prstGeom prst="rect">
              <a:avLst/>
            </a:prstGeom>
          </p:spPr>
        </p:pic>
        <p:sp>
          <p:nvSpPr>
            <p:cNvPr id="76" name="TextBox 75"/>
            <p:cNvSpPr txBox="1"/>
            <p:nvPr/>
          </p:nvSpPr>
          <p:spPr>
            <a:xfrm>
              <a:off x="1045514" y="521660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996415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943875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891336" y="521660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4838793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5782811" y="521679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6729911" y="521679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680811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8025881" y="5213388"/>
              <a:ext cx="76222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10</a:t>
              </a:r>
              <a:r>
                <a:rPr lang="en-US" sz="1200" baseline="30000" dirty="0" smtClean="0">
                  <a:latin typeface="Arial"/>
                  <a:cs typeface="Arial"/>
                </a:rPr>
                <a:t>−</a:t>
              </a:r>
              <a:r>
                <a:rPr lang="en-US" sz="1200" baseline="30000" dirty="0">
                  <a:latin typeface="Arial"/>
                  <a:cs typeface="Arial"/>
                </a:rPr>
                <a:t>5</a:t>
              </a:r>
              <a:r>
                <a:rPr lang="en-US" sz="1200" dirty="0" smtClean="0">
                  <a:latin typeface="Arial"/>
                  <a:cs typeface="Arial"/>
                </a:rPr>
                <a:t> s</a:t>
              </a:r>
              <a:r>
                <a:rPr lang="en-US" sz="1200" baseline="30000" dirty="0" smtClean="0">
                  <a:latin typeface="Arial"/>
                  <a:cs typeface="Arial"/>
                </a:rPr>
                <a:t>−1</a:t>
              </a:r>
              <a:endParaRPr lang="en-US" sz="1200" baseline="30000" dirty="0">
                <a:latin typeface="Arial"/>
                <a:cs typeface="Arial"/>
              </a:endParaRPr>
            </a:p>
          </p:txBody>
        </p:sp>
      </p:grpSp>
      <p:pic>
        <p:nvPicPr>
          <p:cNvPr id="2" name="Picture 1" descr="rel_vort_20190603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3" y="994258"/>
            <a:ext cx="4552381" cy="35112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" name="Picture 4" descr="pw_anom_20190603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427" y="994258"/>
            <a:ext cx="4552381" cy="35112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pSp>
        <p:nvGrpSpPr>
          <p:cNvPr id="37" name="Group 36"/>
          <p:cNvGrpSpPr/>
          <p:nvPr/>
        </p:nvGrpSpPr>
        <p:grpSpPr>
          <a:xfrm>
            <a:off x="204380" y="5289362"/>
            <a:ext cx="8531352" cy="388891"/>
            <a:chOff x="308967" y="5235575"/>
            <a:chExt cx="8531352" cy="388891"/>
          </a:xfrm>
        </p:grpSpPr>
        <p:pic>
          <p:nvPicPr>
            <p:cNvPr id="40" name="Picture 39" descr="pw_anom_12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" t="93843" r="156" b="3056"/>
            <a:stretch/>
          </p:blipFill>
          <p:spPr>
            <a:xfrm>
              <a:off x="308967" y="5235575"/>
              <a:ext cx="8531352" cy="192024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56113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978254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408078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83254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25918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−2.5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68463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310910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540901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96755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4389359" y="5438462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81382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23927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66789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609334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51999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94544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7375269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7801918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8224193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8541693" y="5439800"/>
              <a:ext cx="2139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err="1" smtClean="0">
                  <a:latin typeface="Arial"/>
                  <a:cs typeface="Arial"/>
                </a:rPr>
                <a:t>σ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sp>
        <p:nvSpPr>
          <p:cNvPr id="88" name="Content Placeholder 2"/>
          <p:cNvSpPr txBox="1">
            <a:spLocks/>
          </p:cNvSpPr>
          <p:nvPr/>
        </p:nvSpPr>
        <p:spPr>
          <a:xfrm>
            <a:off x="4596880" y="5860626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700-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hPa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geo. height (dam, black) and                wind (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barbs), and               standardized anomalies of PW (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8808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>
            <a:off x="-12095" y="5846515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803242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838150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0000 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UTC 5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Jun 2019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3" name="Content Placeholder 2"/>
          <p:cNvSpPr txBox="1">
            <a:spLocks/>
          </p:cNvSpPr>
          <p:nvPr/>
        </p:nvSpPr>
        <p:spPr>
          <a:xfrm>
            <a:off x="1" y="5838150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500-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hPa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geo. height (dam, black), temp. (K, red),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500" dirty="0">
                <a:latin typeface="Arial"/>
                <a:cs typeface="Arial"/>
              </a:rPr>
              <a:t>10</a:t>
            </a:r>
            <a:r>
              <a:rPr lang="en-US" sz="1500" baseline="30000" dirty="0">
                <a:latin typeface="Arial"/>
                <a:cs typeface="Arial"/>
              </a:rPr>
              <a:t>−5</a:t>
            </a:r>
            <a:r>
              <a:rPr lang="en-US" sz="1500" dirty="0">
                <a:latin typeface="Arial"/>
                <a:cs typeface="Arial"/>
              </a:rPr>
              <a:t> s</a:t>
            </a:r>
            <a:r>
              <a:rPr lang="en-US" sz="1500" baseline="30000" dirty="0">
                <a:latin typeface="Arial"/>
                <a:cs typeface="Arial"/>
              </a:rPr>
              <a:t>−</a:t>
            </a:r>
            <a:r>
              <a:rPr lang="en-US" sz="1500" baseline="30000" dirty="0" smtClean="0">
                <a:latin typeface="Arial"/>
                <a:cs typeface="Arial"/>
              </a:rPr>
              <a:t>1</a:t>
            </a:r>
            <a:r>
              <a:rPr lang="en-US" sz="1500" dirty="0" smtClean="0">
                <a:latin typeface="Arial"/>
                <a:cs typeface="Arial"/>
              </a:rPr>
              <a:t>, shaded), </a:t>
            </a:r>
            <a:r>
              <a:rPr lang="en-US" sz="1500" dirty="0" err="1" smtClean="0">
                <a:latin typeface="Arial"/>
                <a:cs typeface="Arial"/>
              </a:rPr>
              <a:t>ω</a:t>
            </a:r>
            <a:r>
              <a:rPr lang="en-US" sz="1500" dirty="0">
                <a:latin typeface="Arial"/>
                <a:cs typeface="Arial"/>
              </a:rPr>
              <a:t> </a:t>
            </a:r>
            <a:r>
              <a:rPr lang="en-US" sz="1500" dirty="0" smtClean="0">
                <a:latin typeface="Arial"/>
                <a:cs typeface="Arial"/>
              </a:rPr>
              <a:t>(5 × 10</a:t>
            </a:r>
            <a:r>
              <a:rPr lang="en-US" sz="1500" baseline="30000" dirty="0" smtClean="0">
                <a:latin typeface="Arial"/>
                <a:cs typeface="Arial"/>
              </a:rPr>
              <a:t>−3 </a:t>
            </a:r>
            <a:r>
              <a:rPr lang="en-US" sz="1500" dirty="0" smtClean="0">
                <a:latin typeface="Arial"/>
                <a:cs typeface="Arial"/>
              </a:rPr>
              <a:t>s</a:t>
            </a:r>
            <a:r>
              <a:rPr lang="en-US" sz="1500" baseline="30000" dirty="0" smtClean="0">
                <a:latin typeface="Arial"/>
                <a:cs typeface="Arial"/>
              </a:rPr>
              <a:t>−1</a:t>
            </a:r>
            <a:r>
              <a:rPr lang="en-US" sz="1500" dirty="0" smtClean="0">
                <a:latin typeface="Arial"/>
                <a:cs typeface="Arial"/>
              </a:rPr>
              <a:t>, blue), and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barbs) 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98688" y="4730990"/>
            <a:ext cx="8531352" cy="389207"/>
            <a:chOff x="284998" y="5012257"/>
            <a:chExt cx="8531352" cy="389207"/>
          </a:xfrm>
        </p:grpSpPr>
        <p:pic>
          <p:nvPicPr>
            <p:cNvPr id="8" name="Picture 7" descr="rel_vort_7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" t="93842" r="2659" b="3102"/>
            <a:stretch/>
          </p:blipFill>
          <p:spPr>
            <a:xfrm>
              <a:off x="284998" y="5012257"/>
              <a:ext cx="8531352" cy="192024"/>
            </a:xfrm>
            <a:prstGeom prst="rect">
              <a:avLst/>
            </a:prstGeom>
          </p:spPr>
        </p:pic>
        <p:sp>
          <p:nvSpPr>
            <p:cNvPr id="76" name="TextBox 75"/>
            <p:cNvSpPr txBox="1"/>
            <p:nvPr/>
          </p:nvSpPr>
          <p:spPr>
            <a:xfrm>
              <a:off x="1045514" y="521660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996415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943875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891336" y="521660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4838793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5782811" y="521679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6729911" y="521679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680811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8025881" y="5213388"/>
              <a:ext cx="76222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10</a:t>
              </a:r>
              <a:r>
                <a:rPr lang="en-US" sz="1200" baseline="30000" dirty="0" smtClean="0">
                  <a:latin typeface="Arial"/>
                  <a:cs typeface="Arial"/>
                </a:rPr>
                <a:t>−</a:t>
              </a:r>
              <a:r>
                <a:rPr lang="en-US" sz="1200" baseline="30000" dirty="0">
                  <a:latin typeface="Arial"/>
                  <a:cs typeface="Arial"/>
                </a:rPr>
                <a:t>5</a:t>
              </a:r>
              <a:r>
                <a:rPr lang="en-US" sz="1200" dirty="0" smtClean="0">
                  <a:latin typeface="Arial"/>
                  <a:cs typeface="Arial"/>
                </a:rPr>
                <a:t> s</a:t>
              </a:r>
              <a:r>
                <a:rPr lang="en-US" sz="1200" baseline="30000" dirty="0" smtClean="0">
                  <a:latin typeface="Arial"/>
                  <a:cs typeface="Arial"/>
                </a:rPr>
                <a:t>−1</a:t>
              </a:r>
              <a:endParaRPr lang="en-US" sz="1200" baseline="30000" dirty="0">
                <a:latin typeface="Arial"/>
                <a:cs typeface="Arial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204380" y="5289362"/>
            <a:ext cx="8531352" cy="388891"/>
            <a:chOff x="308967" y="5235575"/>
            <a:chExt cx="8531352" cy="388891"/>
          </a:xfrm>
        </p:grpSpPr>
        <p:pic>
          <p:nvPicPr>
            <p:cNvPr id="40" name="Picture 39" descr="pw_anom_12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" t="93843" r="156" b="3056"/>
            <a:stretch/>
          </p:blipFill>
          <p:spPr>
            <a:xfrm>
              <a:off x="308967" y="5235575"/>
              <a:ext cx="8531352" cy="192024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56113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978254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408078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83254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25918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−2.5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68463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310910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540901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96755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4389359" y="5438462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81382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23927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66789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609334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51999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94544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7375269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7801918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8224193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8541693" y="5439800"/>
              <a:ext cx="2139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err="1" smtClean="0">
                  <a:latin typeface="Arial"/>
                  <a:cs typeface="Arial"/>
                </a:rPr>
                <a:t>σ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sp>
        <p:nvSpPr>
          <p:cNvPr id="88" name="Content Placeholder 2"/>
          <p:cNvSpPr txBox="1">
            <a:spLocks/>
          </p:cNvSpPr>
          <p:nvPr/>
        </p:nvSpPr>
        <p:spPr>
          <a:xfrm>
            <a:off x="4596880" y="5860626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700-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hPa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geo. height (dam, black) and                wind (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barbs), and               standardized anomalies of PW (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rel_vort_20190605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1" y="994258"/>
            <a:ext cx="4552382" cy="35112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7" name="Picture 6" descr="pw_anom_20190605_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495" y="994258"/>
            <a:ext cx="4552381" cy="35112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37105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>
            <a:off x="-12095" y="5846515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803242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838150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0000 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UTC 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7 Jun 2019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3" name="Content Placeholder 2"/>
          <p:cNvSpPr txBox="1">
            <a:spLocks/>
          </p:cNvSpPr>
          <p:nvPr/>
        </p:nvSpPr>
        <p:spPr>
          <a:xfrm>
            <a:off x="1" y="5838150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500-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hPa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geo. height (dam, black), temp. (K, red),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500" dirty="0">
                <a:latin typeface="Arial"/>
                <a:cs typeface="Arial"/>
              </a:rPr>
              <a:t>10</a:t>
            </a:r>
            <a:r>
              <a:rPr lang="en-US" sz="1500" baseline="30000" dirty="0">
                <a:latin typeface="Arial"/>
                <a:cs typeface="Arial"/>
              </a:rPr>
              <a:t>−5</a:t>
            </a:r>
            <a:r>
              <a:rPr lang="en-US" sz="1500" dirty="0">
                <a:latin typeface="Arial"/>
                <a:cs typeface="Arial"/>
              </a:rPr>
              <a:t> s</a:t>
            </a:r>
            <a:r>
              <a:rPr lang="en-US" sz="1500" baseline="30000" dirty="0">
                <a:latin typeface="Arial"/>
                <a:cs typeface="Arial"/>
              </a:rPr>
              <a:t>−</a:t>
            </a:r>
            <a:r>
              <a:rPr lang="en-US" sz="1500" baseline="30000" dirty="0" smtClean="0">
                <a:latin typeface="Arial"/>
                <a:cs typeface="Arial"/>
              </a:rPr>
              <a:t>1</a:t>
            </a:r>
            <a:r>
              <a:rPr lang="en-US" sz="1500" dirty="0" smtClean="0">
                <a:latin typeface="Arial"/>
                <a:cs typeface="Arial"/>
              </a:rPr>
              <a:t>, shaded), </a:t>
            </a:r>
            <a:r>
              <a:rPr lang="en-US" sz="1500" dirty="0" err="1" smtClean="0">
                <a:latin typeface="Arial"/>
                <a:cs typeface="Arial"/>
              </a:rPr>
              <a:t>ω</a:t>
            </a:r>
            <a:r>
              <a:rPr lang="en-US" sz="1500" dirty="0">
                <a:latin typeface="Arial"/>
                <a:cs typeface="Arial"/>
              </a:rPr>
              <a:t> </a:t>
            </a:r>
            <a:r>
              <a:rPr lang="en-US" sz="1500" dirty="0" smtClean="0">
                <a:latin typeface="Arial"/>
                <a:cs typeface="Arial"/>
              </a:rPr>
              <a:t>(5 × 10</a:t>
            </a:r>
            <a:r>
              <a:rPr lang="en-US" sz="1500" baseline="30000" dirty="0" smtClean="0">
                <a:latin typeface="Arial"/>
                <a:cs typeface="Arial"/>
              </a:rPr>
              <a:t>−3 </a:t>
            </a:r>
            <a:r>
              <a:rPr lang="en-US" sz="1500" dirty="0" smtClean="0">
                <a:latin typeface="Arial"/>
                <a:cs typeface="Arial"/>
              </a:rPr>
              <a:t>s</a:t>
            </a:r>
            <a:r>
              <a:rPr lang="en-US" sz="1500" baseline="30000" dirty="0" smtClean="0">
                <a:latin typeface="Arial"/>
                <a:cs typeface="Arial"/>
              </a:rPr>
              <a:t>−1</a:t>
            </a:r>
            <a:r>
              <a:rPr lang="en-US" sz="1500" dirty="0" smtClean="0">
                <a:latin typeface="Arial"/>
                <a:cs typeface="Arial"/>
              </a:rPr>
              <a:t>, blue), and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barbs) 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98688" y="4730990"/>
            <a:ext cx="8531352" cy="389207"/>
            <a:chOff x="284998" y="5012257"/>
            <a:chExt cx="8531352" cy="389207"/>
          </a:xfrm>
        </p:grpSpPr>
        <p:pic>
          <p:nvPicPr>
            <p:cNvPr id="8" name="Picture 7" descr="rel_vort_7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" t="93842" r="2659" b="3102"/>
            <a:stretch/>
          </p:blipFill>
          <p:spPr>
            <a:xfrm>
              <a:off x="284998" y="5012257"/>
              <a:ext cx="8531352" cy="192024"/>
            </a:xfrm>
            <a:prstGeom prst="rect">
              <a:avLst/>
            </a:prstGeom>
          </p:spPr>
        </p:pic>
        <p:sp>
          <p:nvSpPr>
            <p:cNvPr id="76" name="TextBox 75"/>
            <p:cNvSpPr txBox="1"/>
            <p:nvPr/>
          </p:nvSpPr>
          <p:spPr>
            <a:xfrm>
              <a:off x="1045514" y="521660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996415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943875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891336" y="521660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4838793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5782811" y="521679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6729911" y="521679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680811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8025881" y="5213388"/>
              <a:ext cx="76222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10</a:t>
              </a:r>
              <a:r>
                <a:rPr lang="en-US" sz="1200" baseline="30000" dirty="0" smtClean="0">
                  <a:latin typeface="Arial"/>
                  <a:cs typeface="Arial"/>
                </a:rPr>
                <a:t>−</a:t>
              </a:r>
              <a:r>
                <a:rPr lang="en-US" sz="1200" baseline="30000" dirty="0">
                  <a:latin typeface="Arial"/>
                  <a:cs typeface="Arial"/>
                </a:rPr>
                <a:t>5</a:t>
              </a:r>
              <a:r>
                <a:rPr lang="en-US" sz="1200" dirty="0" smtClean="0">
                  <a:latin typeface="Arial"/>
                  <a:cs typeface="Arial"/>
                </a:rPr>
                <a:t> s</a:t>
              </a:r>
              <a:r>
                <a:rPr lang="en-US" sz="1200" baseline="30000" dirty="0" smtClean="0">
                  <a:latin typeface="Arial"/>
                  <a:cs typeface="Arial"/>
                </a:rPr>
                <a:t>−1</a:t>
              </a:r>
              <a:endParaRPr lang="en-US" sz="1200" baseline="30000" dirty="0">
                <a:latin typeface="Arial"/>
                <a:cs typeface="Arial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204380" y="5289362"/>
            <a:ext cx="8531352" cy="388891"/>
            <a:chOff x="308967" y="5235575"/>
            <a:chExt cx="8531352" cy="388891"/>
          </a:xfrm>
        </p:grpSpPr>
        <p:pic>
          <p:nvPicPr>
            <p:cNvPr id="40" name="Picture 39" descr="pw_anom_12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" t="93843" r="156" b="3056"/>
            <a:stretch/>
          </p:blipFill>
          <p:spPr>
            <a:xfrm>
              <a:off x="308967" y="5235575"/>
              <a:ext cx="8531352" cy="192024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56113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978254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408078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83254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25918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−2.5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68463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310910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540901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96755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4389359" y="5438462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81382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23927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66789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609334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51999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94544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7375269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7801918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8224193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8541693" y="5439800"/>
              <a:ext cx="2139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err="1" smtClean="0">
                  <a:latin typeface="Arial"/>
                  <a:cs typeface="Arial"/>
                </a:rPr>
                <a:t>σ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sp>
        <p:nvSpPr>
          <p:cNvPr id="88" name="Content Placeholder 2"/>
          <p:cNvSpPr txBox="1">
            <a:spLocks/>
          </p:cNvSpPr>
          <p:nvPr/>
        </p:nvSpPr>
        <p:spPr>
          <a:xfrm>
            <a:off x="4596880" y="5860626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700-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hPa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geo. height (dam, black) and                wind (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barbs), and               standardized anomalies of PW (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rel_vort_20190607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1" y="994258"/>
            <a:ext cx="4552381" cy="35112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" name="Picture 2" descr="pw_anom_20190607_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046" y="994258"/>
            <a:ext cx="4552381" cy="35112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9737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Purpose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6028266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cs typeface="Arial"/>
              </a:rPr>
              <a:t>Investigate </a:t>
            </a:r>
            <a:r>
              <a:rPr lang="en-US" sz="2400" b="1" dirty="0"/>
              <a:t>upstream antecedent atmospheric conditions associated with massive Greenland surface ice melt event of June 2019 </a:t>
            </a:r>
            <a:r>
              <a:rPr lang="en-US" sz="2400" b="1" dirty="0" smtClean="0">
                <a:cs typeface="Arial"/>
              </a:rPr>
              <a:t> </a:t>
            </a:r>
            <a:endParaRPr lang="en-US" sz="2400" b="1" dirty="0">
              <a:cs typeface="Arial"/>
            </a:endParaRPr>
          </a:p>
          <a:p>
            <a:pPr marL="0" indent="0">
              <a:buNone/>
            </a:pPr>
            <a:endParaRPr lang="en-US" sz="2400" b="1" dirty="0">
              <a:cs typeface="Arial"/>
            </a:endParaRPr>
          </a:p>
          <a:p>
            <a:endParaRPr lang="en-US" sz="3100" dirty="0">
              <a:latin typeface="Arial"/>
              <a:cs typeface="Arial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06983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>
            <a:off x="-12095" y="5846515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803242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838150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0000 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UTC 9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Jun 2019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3" name="Content Placeholder 2"/>
          <p:cNvSpPr txBox="1">
            <a:spLocks/>
          </p:cNvSpPr>
          <p:nvPr/>
        </p:nvSpPr>
        <p:spPr>
          <a:xfrm>
            <a:off x="1" y="5838150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500-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hPa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geo. height (dam, black), temp. (K, red),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500" dirty="0">
                <a:latin typeface="Arial"/>
                <a:cs typeface="Arial"/>
              </a:rPr>
              <a:t>10</a:t>
            </a:r>
            <a:r>
              <a:rPr lang="en-US" sz="1500" baseline="30000" dirty="0">
                <a:latin typeface="Arial"/>
                <a:cs typeface="Arial"/>
              </a:rPr>
              <a:t>−5</a:t>
            </a:r>
            <a:r>
              <a:rPr lang="en-US" sz="1500" dirty="0">
                <a:latin typeface="Arial"/>
                <a:cs typeface="Arial"/>
              </a:rPr>
              <a:t> s</a:t>
            </a:r>
            <a:r>
              <a:rPr lang="en-US" sz="1500" baseline="30000" dirty="0">
                <a:latin typeface="Arial"/>
                <a:cs typeface="Arial"/>
              </a:rPr>
              <a:t>−</a:t>
            </a:r>
            <a:r>
              <a:rPr lang="en-US" sz="1500" baseline="30000" dirty="0" smtClean="0">
                <a:latin typeface="Arial"/>
                <a:cs typeface="Arial"/>
              </a:rPr>
              <a:t>1</a:t>
            </a:r>
            <a:r>
              <a:rPr lang="en-US" sz="1500" dirty="0" smtClean="0">
                <a:latin typeface="Arial"/>
                <a:cs typeface="Arial"/>
              </a:rPr>
              <a:t>, shaded), </a:t>
            </a:r>
            <a:r>
              <a:rPr lang="en-US" sz="1500" dirty="0" err="1" smtClean="0">
                <a:latin typeface="Arial"/>
                <a:cs typeface="Arial"/>
              </a:rPr>
              <a:t>ω</a:t>
            </a:r>
            <a:r>
              <a:rPr lang="en-US" sz="1500" dirty="0">
                <a:latin typeface="Arial"/>
                <a:cs typeface="Arial"/>
              </a:rPr>
              <a:t> </a:t>
            </a:r>
            <a:r>
              <a:rPr lang="en-US" sz="1500" dirty="0" smtClean="0">
                <a:latin typeface="Arial"/>
                <a:cs typeface="Arial"/>
              </a:rPr>
              <a:t>(5 × 10</a:t>
            </a:r>
            <a:r>
              <a:rPr lang="en-US" sz="1500" baseline="30000" dirty="0" smtClean="0">
                <a:latin typeface="Arial"/>
                <a:cs typeface="Arial"/>
              </a:rPr>
              <a:t>−3 </a:t>
            </a:r>
            <a:r>
              <a:rPr lang="en-US" sz="1500" dirty="0" smtClean="0">
                <a:latin typeface="Arial"/>
                <a:cs typeface="Arial"/>
              </a:rPr>
              <a:t>s</a:t>
            </a:r>
            <a:r>
              <a:rPr lang="en-US" sz="1500" baseline="30000" dirty="0" smtClean="0">
                <a:latin typeface="Arial"/>
                <a:cs typeface="Arial"/>
              </a:rPr>
              <a:t>−1</a:t>
            </a:r>
            <a:r>
              <a:rPr lang="en-US" sz="1500" dirty="0" smtClean="0">
                <a:latin typeface="Arial"/>
                <a:cs typeface="Arial"/>
              </a:rPr>
              <a:t>, blue), and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barbs) 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98688" y="4730990"/>
            <a:ext cx="8531352" cy="389207"/>
            <a:chOff x="284998" y="5012257"/>
            <a:chExt cx="8531352" cy="389207"/>
          </a:xfrm>
        </p:grpSpPr>
        <p:pic>
          <p:nvPicPr>
            <p:cNvPr id="8" name="Picture 7" descr="rel_vort_7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" t="93842" r="2659" b="3102"/>
            <a:stretch/>
          </p:blipFill>
          <p:spPr>
            <a:xfrm>
              <a:off x="284998" y="5012257"/>
              <a:ext cx="8531352" cy="192024"/>
            </a:xfrm>
            <a:prstGeom prst="rect">
              <a:avLst/>
            </a:prstGeom>
          </p:spPr>
        </p:pic>
        <p:sp>
          <p:nvSpPr>
            <p:cNvPr id="76" name="TextBox 75"/>
            <p:cNvSpPr txBox="1"/>
            <p:nvPr/>
          </p:nvSpPr>
          <p:spPr>
            <a:xfrm>
              <a:off x="1045514" y="521660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996415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943875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891336" y="521660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4838793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5782811" y="521679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6729911" y="521679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680811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8025881" y="5213388"/>
              <a:ext cx="76222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10</a:t>
              </a:r>
              <a:r>
                <a:rPr lang="en-US" sz="1200" baseline="30000" dirty="0" smtClean="0">
                  <a:latin typeface="Arial"/>
                  <a:cs typeface="Arial"/>
                </a:rPr>
                <a:t>−</a:t>
              </a:r>
              <a:r>
                <a:rPr lang="en-US" sz="1200" baseline="30000" dirty="0">
                  <a:latin typeface="Arial"/>
                  <a:cs typeface="Arial"/>
                </a:rPr>
                <a:t>5</a:t>
              </a:r>
              <a:r>
                <a:rPr lang="en-US" sz="1200" dirty="0" smtClean="0">
                  <a:latin typeface="Arial"/>
                  <a:cs typeface="Arial"/>
                </a:rPr>
                <a:t> s</a:t>
              </a:r>
              <a:r>
                <a:rPr lang="en-US" sz="1200" baseline="30000" dirty="0" smtClean="0">
                  <a:latin typeface="Arial"/>
                  <a:cs typeface="Arial"/>
                </a:rPr>
                <a:t>−1</a:t>
              </a:r>
              <a:endParaRPr lang="en-US" sz="1200" baseline="30000" dirty="0">
                <a:latin typeface="Arial"/>
                <a:cs typeface="Arial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204380" y="5289362"/>
            <a:ext cx="8531352" cy="388891"/>
            <a:chOff x="308967" y="5235575"/>
            <a:chExt cx="8531352" cy="388891"/>
          </a:xfrm>
        </p:grpSpPr>
        <p:pic>
          <p:nvPicPr>
            <p:cNvPr id="40" name="Picture 39" descr="pw_anom_12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" t="93843" r="156" b="3056"/>
            <a:stretch/>
          </p:blipFill>
          <p:spPr>
            <a:xfrm>
              <a:off x="308967" y="5235575"/>
              <a:ext cx="8531352" cy="192024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56113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978254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408078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83254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25918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−2.5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68463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310910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540901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96755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4389359" y="5438462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81382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23927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66789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609334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51999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94544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7375269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7801918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8224193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8541693" y="5439800"/>
              <a:ext cx="2139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err="1" smtClean="0">
                  <a:latin typeface="Arial"/>
                  <a:cs typeface="Arial"/>
                </a:rPr>
                <a:t>σ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sp>
        <p:nvSpPr>
          <p:cNvPr id="88" name="Content Placeholder 2"/>
          <p:cNvSpPr txBox="1">
            <a:spLocks/>
          </p:cNvSpPr>
          <p:nvPr/>
        </p:nvSpPr>
        <p:spPr>
          <a:xfrm>
            <a:off x="4596880" y="5860626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700-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hPa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geo. height (dam, black) and                wind (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barbs), and               standardized anomalies of PW (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rel_vort_20190609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6" y="994258"/>
            <a:ext cx="4552381" cy="35112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" name="Picture 4" descr="pw_anom_20190609_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046" y="994258"/>
            <a:ext cx="4552381" cy="35112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31755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195" y="869765"/>
            <a:ext cx="6831660" cy="5278524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Tropical Disturbance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" y="5746019"/>
            <a:ext cx="8282920" cy="10347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98035" y="6148289"/>
            <a:ext cx="67562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rial"/>
                <a:cs typeface="Arial"/>
              </a:rPr>
              <a:t>NHC Graphical Tropical Weather Outlook </a:t>
            </a:r>
            <a:r>
              <a:rPr lang="en-US" dirty="0" smtClean="0">
                <a:latin typeface="Arial"/>
                <a:cs typeface="Arial"/>
              </a:rPr>
              <a:t>from </a:t>
            </a:r>
            <a:r>
              <a:rPr lang="en-US" dirty="0">
                <a:latin typeface="Arial"/>
                <a:cs typeface="Arial"/>
              </a:rPr>
              <a:t>1800 UTC 3 June</a:t>
            </a:r>
          </a:p>
        </p:txBody>
      </p:sp>
    </p:spTree>
    <p:extLst>
      <p:ext uri="{BB962C8B-B14F-4D97-AF65-F5344CB8AC3E}">
        <p14:creationId xmlns:p14="http://schemas.microsoft.com/office/powerpoint/2010/main" val="2278682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Trajectories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" y="5746019"/>
            <a:ext cx="8282920" cy="10347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659995" y="3263774"/>
            <a:ext cx="288521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NOAA HYSPLIT forward trajectories starting at 0000 UTC 2 Jun 2019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27" y="970957"/>
            <a:ext cx="4569412" cy="5672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738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6028266"/>
          </a:xfrm>
        </p:spPr>
        <p:txBody>
          <a:bodyPr>
            <a:normAutofit/>
          </a:bodyPr>
          <a:lstStyle/>
          <a:p>
            <a:pPr fontAlgn="base"/>
            <a:r>
              <a:rPr lang="en-US" sz="2400" b="1" dirty="0" smtClean="0"/>
              <a:t>Antecedent </a:t>
            </a:r>
            <a:r>
              <a:rPr lang="en-US" sz="2400" b="1" dirty="0"/>
              <a:t>weak trough forms over the Southwest due to upstream </a:t>
            </a:r>
            <a:r>
              <a:rPr lang="en-US" sz="2400" b="1" dirty="0" smtClean="0"/>
              <a:t>AWB</a:t>
            </a:r>
          </a:p>
          <a:p>
            <a:pPr fontAlgn="base"/>
            <a:endParaRPr lang="en-US" sz="2400" b="1" dirty="0"/>
          </a:p>
          <a:p>
            <a:pPr fontAlgn="base"/>
            <a:r>
              <a:rPr lang="en-US" sz="2400" b="1" dirty="0" smtClean="0"/>
              <a:t>Southwest </a:t>
            </a:r>
            <a:r>
              <a:rPr lang="en-US" sz="2400" b="1" dirty="0"/>
              <a:t>trough reaches Texas and taps Gulf of Mexico tropical moisture  </a:t>
            </a:r>
            <a:endParaRPr lang="en-US" sz="2400" b="1" dirty="0" smtClean="0"/>
          </a:p>
          <a:p>
            <a:pPr fontAlgn="base"/>
            <a:endParaRPr lang="en-US" sz="2400" b="1" dirty="0"/>
          </a:p>
          <a:p>
            <a:pPr fontAlgn="base"/>
            <a:r>
              <a:rPr lang="en-US" sz="2400" b="1" dirty="0" smtClean="0"/>
              <a:t>Gulf </a:t>
            </a:r>
            <a:r>
              <a:rPr lang="en-US" sz="2400" b="1" dirty="0"/>
              <a:t>of Mexico moisture originates from the eastern Pacific and </a:t>
            </a:r>
            <a:r>
              <a:rPr lang="en-US" sz="2400" b="1" dirty="0" smtClean="0"/>
              <a:t>Caribbean</a:t>
            </a:r>
          </a:p>
          <a:p>
            <a:pPr fontAlgn="base"/>
            <a:endParaRPr lang="en-US" sz="2400" b="1" dirty="0"/>
          </a:p>
          <a:p>
            <a:pPr fontAlgn="base"/>
            <a:r>
              <a:rPr lang="en-US" sz="2400" b="1" dirty="0" smtClean="0"/>
              <a:t>Ridging over northwestern North America and downstream trough development supports deep poleward moisture transport</a:t>
            </a:r>
            <a:endParaRPr lang="en-US" sz="2400" b="1" dirty="0"/>
          </a:p>
          <a:p>
            <a:pPr marL="0" indent="0">
              <a:buNone/>
            </a:pPr>
            <a:endParaRPr lang="en-US" sz="2400" b="1" dirty="0">
              <a:cs typeface="Arial"/>
            </a:endParaRPr>
          </a:p>
          <a:p>
            <a:endParaRPr lang="en-US" sz="3100" dirty="0">
              <a:latin typeface="Arial"/>
              <a:cs typeface="Arial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Summary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5378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5598A819-5473-304C-BAAD-67A3A04B0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46268"/>
            <a:ext cx="9144000" cy="1754578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+mn-lt"/>
                <a:cs typeface="Arial"/>
              </a:rPr>
              <a:t>Northeast (NE) Canada and  </a:t>
            </a:r>
            <a:r>
              <a:rPr lang="en-US" b="1" dirty="0" smtClean="0">
                <a:solidFill>
                  <a:srgbClr val="FF0000"/>
                </a:solidFill>
                <a:latin typeface="+mn-lt"/>
                <a:cs typeface="Arial"/>
              </a:rPr>
              <a:t>   Northern </a:t>
            </a:r>
            <a:r>
              <a:rPr lang="en-US" b="1" dirty="0">
                <a:solidFill>
                  <a:srgbClr val="FF0000"/>
                </a:solidFill>
                <a:latin typeface="+mn-lt"/>
                <a:cs typeface="Arial"/>
              </a:rPr>
              <a:t>Greenland </a:t>
            </a:r>
            <a:r>
              <a:rPr lang="en-US" b="1" dirty="0" smtClean="0">
                <a:solidFill>
                  <a:srgbClr val="FF0000"/>
                </a:solidFill>
                <a:latin typeface="+mn-lt"/>
                <a:cs typeface="Arial"/>
              </a:rPr>
              <a:t>Ridging</a:t>
            </a:r>
            <a:r>
              <a:rPr lang="en-US" b="1" dirty="0">
                <a:solidFill>
                  <a:srgbClr val="FF0000"/>
                </a:solidFill>
                <a:latin typeface="+mn-lt"/>
                <a:cs typeface="Arial"/>
              </a:rPr>
              <a:t/>
            </a:r>
            <a:br>
              <a:rPr lang="en-US" b="1" dirty="0">
                <a:solidFill>
                  <a:srgbClr val="FF0000"/>
                </a:solidFill>
                <a:latin typeface="+mn-lt"/>
                <a:cs typeface="Arial"/>
              </a:rPr>
            </a:br>
            <a:r>
              <a:rPr lang="en-US" b="1" dirty="0" smtClean="0">
                <a:solidFill>
                  <a:srgbClr val="FF0000"/>
                </a:solidFill>
                <a:latin typeface="+mn-lt"/>
                <a:cs typeface="Arial"/>
              </a:rPr>
              <a:t>10–14 Jun 2019</a:t>
            </a:r>
            <a:endParaRPr lang="en-US" b="1" dirty="0">
              <a:solidFill>
                <a:srgbClr val="FF0000"/>
              </a:solidFill>
              <a:latin typeface="+mn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0003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>
            <a:off x="-12095" y="5846515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803242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838150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0000 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UTC 9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Jun 2019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3" name="Content Placeholder 2"/>
          <p:cNvSpPr txBox="1">
            <a:spLocks/>
          </p:cNvSpPr>
          <p:nvPr/>
        </p:nvSpPr>
        <p:spPr>
          <a:xfrm>
            <a:off x="1" y="5838150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500-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hPa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geo. height (dam, black), temp. (K, red),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500" dirty="0">
                <a:latin typeface="Arial"/>
                <a:cs typeface="Arial"/>
              </a:rPr>
              <a:t>10</a:t>
            </a:r>
            <a:r>
              <a:rPr lang="en-US" sz="1500" baseline="30000" dirty="0">
                <a:latin typeface="Arial"/>
                <a:cs typeface="Arial"/>
              </a:rPr>
              <a:t>−5</a:t>
            </a:r>
            <a:r>
              <a:rPr lang="en-US" sz="1500" dirty="0">
                <a:latin typeface="Arial"/>
                <a:cs typeface="Arial"/>
              </a:rPr>
              <a:t> s</a:t>
            </a:r>
            <a:r>
              <a:rPr lang="en-US" sz="1500" baseline="30000" dirty="0">
                <a:latin typeface="Arial"/>
                <a:cs typeface="Arial"/>
              </a:rPr>
              <a:t>−</a:t>
            </a:r>
            <a:r>
              <a:rPr lang="en-US" sz="1500" baseline="30000" dirty="0" smtClean="0">
                <a:latin typeface="Arial"/>
                <a:cs typeface="Arial"/>
              </a:rPr>
              <a:t>1</a:t>
            </a:r>
            <a:r>
              <a:rPr lang="en-US" sz="1500" dirty="0" smtClean="0">
                <a:latin typeface="Arial"/>
                <a:cs typeface="Arial"/>
              </a:rPr>
              <a:t>, shaded), </a:t>
            </a:r>
            <a:r>
              <a:rPr lang="en-US" sz="1500" dirty="0" err="1" smtClean="0">
                <a:latin typeface="Arial"/>
                <a:cs typeface="Arial"/>
              </a:rPr>
              <a:t>ω</a:t>
            </a:r>
            <a:r>
              <a:rPr lang="en-US" sz="1500" dirty="0">
                <a:latin typeface="Arial"/>
                <a:cs typeface="Arial"/>
              </a:rPr>
              <a:t> </a:t>
            </a:r>
            <a:r>
              <a:rPr lang="en-US" sz="1500" dirty="0" smtClean="0">
                <a:latin typeface="Arial"/>
                <a:cs typeface="Arial"/>
              </a:rPr>
              <a:t>(5 × 10</a:t>
            </a:r>
            <a:r>
              <a:rPr lang="en-US" sz="1500" baseline="30000" dirty="0" smtClean="0">
                <a:latin typeface="Arial"/>
                <a:cs typeface="Arial"/>
              </a:rPr>
              <a:t>−3 </a:t>
            </a:r>
            <a:r>
              <a:rPr lang="en-US" sz="1500" dirty="0" smtClean="0">
                <a:latin typeface="Arial"/>
                <a:cs typeface="Arial"/>
              </a:rPr>
              <a:t>s</a:t>
            </a:r>
            <a:r>
              <a:rPr lang="en-US" sz="1500" baseline="30000" dirty="0" smtClean="0">
                <a:latin typeface="Arial"/>
                <a:cs typeface="Arial"/>
              </a:rPr>
              <a:t>−1</a:t>
            </a:r>
            <a:r>
              <a:rPr lang="en-US" sz="1500" dirty="0" smtClean="0">
                <a:latin typeface="Arial"/>
                <a:cs typeface="Arial"/>
              </a:rPr>
              <a:t>, blue), and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barbs) 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98688" y="4999928"/>
            <a:ext cx="8531352" cy="389207"/>
            <a:chOff x="284998" y="5012257"/>
            <a:chExt cx="8531352" cy="389207"/>
          </a:xfrm>
        </p:grpSpPr>
        <p:pic>
          <p:nvPicPr>
            <p:cNvPr id="8" name="Picture 7" descr="rel_vort_7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" t="93842" r="2659" b="3102"/>
            <a:stretch/>
          </p:blipFill>
          <p:spPr>
            <a:xfrm>
              <a:off x="284998" y="5012257"/>
              <a:ext cx="8531352" cy="192024"/>
            </a:xfrm>
            <a:prstGeom prst="rect">
              <a:avLst/>
            </a:prstGeom>
          </p:spPr>
        </p:pic>
        <p:sp>
          <p:nvSpPr>
            <p:cNvPr id="76" name="TextBox 75"/>
            <p:cNvSpPr txBox="1"/>
            <p:nvPr/>
          </p:nvSpPr>
          <p:spPr>
            <a:xfrm>
              <a:off x="1045514" y="521660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996415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943875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891336" y="521660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4838793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5782811" y="521679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6729911" y="521679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680811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8025881" y="5213388"/>
              <a:ext cx="76222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10</a:t>
              </a:r>
              <a:r>
                <a:rPr lang="en-US" sz="1200" baseline="30000" dirty="0" smtClean="0">
                  <a:latin typeface="Arial"/>
                  <a:cs typeface="Arial"/>
                </a:rPr>
                <a:t>−</a:t>
              </a:r>
              <a:r>
                <a:rPr lang="en-US" sz="1200" baseline="30000" dirty="0">
                  <a:latin typeface="Arial"/>
                  <a:cs typeface="Arial"/>
                </a:rPr>
                <a:t>5</a:t>
              </a:r>
              <a:r>
                <a:rPr lang="en-US" sz="1200" dirty="0" smtClean="0">
                  <a:latin typeface="Arial"/>
                  <a:cs typeface="Arial"/>
                </a:rPr>
                <a:t> s</a:t>
              </a:r>
              <a:r>
                <a:rPr lang="en-US" sz="1200" baseline="30000" dirty="0" smtClean="0">
                  <a:latin typeface="Arial"/>
                  <a:cs typeface="Arial"/>
                </a:rPr>
                <a:t>−1</a:t>
              </a:r>
              <a:endParaRPr lang="en-US" sz="1200" baseline="30000" dirty="0">
                <a:latin typeface="Arial"/>
                <a:cs typeface="Arial"/>
              </a:endParaRPr>
            </a:p>
          </p:txBody>
        </p:sp>
      </p:grpSp>
      <p:pic>
        <p:nvPicPr>
          <p:cNvPr id="2" name="Picture 1" descr="rel_vort_20190609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3" y="719901"/>
            <a:ext cx="4526464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" name="Picture 4" descr="pw_anom_20190609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490" y="719901"/>
            <a:ext cx="4526464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37" name="Content Placeholder 2"/>
          <p:cNvSpPr txBox="1">
            <a:spLocks/>
          </p:cNvSpPr>
          <p:nvPr/>
        </p:nvSpPr>
        <p:spPr>
          <a:xfrm>
            <a:off x="4596880" y="5860626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700-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hPa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geo. height (dam, black) and                wind (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barbs), and               standardized anomalies of PW (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204380" y="5423831"/>
            <a:ext cx="8531352" cy="388891"/>
            <a:chOff x="308967" y="5235575"/>
            <a:chExt cx="8531352" cy="388891"/>
          </a:xfrm>
        </p:grpSpPr>
        <p:pic>
          <p:nvPicPr>
            <p:cNvPr id="42" name="Picture 41" descr="pw_anom_12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" t="93843" r="156" b="3056"/>
            <a:stretch/>
          </p:blipFill>
          <p:spPr>
            <a:xfrm>
              <a:off x="308967" y="5235575"/>
              <a:ext cx="8531352" cy="192024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56113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978254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408078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83254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25918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−2.5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268463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10910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540901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96755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389359" y="5438462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81382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23927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66789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09334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51999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694544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7375269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7801918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8224193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8541693" y="5439800"/>
              <a:ext cx="2139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err="1" smtClean="0">
                  <a:latin typeface="Arial"/>
                  <a:cs typeface="Arial"/>
                </a:rPr>
                <a:t>σ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2331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>
            <a:off x="-12095" y="5846515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803242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838150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0000 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UTC 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10 Jun 2019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3" name="Content Placeholder 2"/>
          <p:cNvSpPr txBox="1">
            <a:spLocks/>
          </p:cNvSpPr>
          <p:nvPr/>
        </p:nvSpPr>
        <p:spPr>
          <a:xfrm>
            <a:off x="1" y="5838150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500-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hPa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geo. height (dam, black), temp. (K, red),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500" dirty="0">
                <a:latin typeface="Arial"/>
                <a:cs typeface="Arial"/>
              </a:rPr>
              <a:t>10</a:t>
            </a:r>
            <a:r>
              <a:rPr lang="en-US" sz="1500" baseline="30000" dirty="0">
                <a:latin typeface="Arial"/>
                <a:cs typeface="Arial"/>
              </a:rPr>
              <a:t>−5</a:t>
            </a:r>
            <a:r>
              <a:rPr lang="en-US" sz="1500" dirty="0">
                <a:latin typeface="Arial"/>
                <a:cs typeface="Arial"/>
              </a:rPr>
              <a:t> s</a:t>
            </a:r>
            <a:r>
              <a:rPr lang="en-US" sz="1500" baseline="30000" dirty="0">
                <a:latin typeface="Arial"/>
                <a:cs typeface="Arial"/>
              </a:rPr>
              <a:t>−</a:t>
            </a:r>
            <a:r>
              <a:rPr lang="en-US" sz="1500" baseline="30000" dirty="0" smtClean="0">
                <a:latin typeface="Arial"/>
                <a:cs typeface="Arial"/>
              </a:rPr>
              <a:t>1</a:t>
            </a:r>
            <a:r>
              <a:rPr lang="en-US" sz="1500" dirty="0" smtClean="0">
                <a:latin typeface="Arial"/>
                <a:cs typeface="Arial"/>
              </a:rPr>
              <a:t>, shaded), </a:t>
            </a:r>
            <a:r>
              <a:rPr lang="en-US" sz="1500" dirty="0" err="1" smtClean="0">
                <a:latin typeface="Arial"/>
                <a:cs typeface="Arial"/>
              </a:rPr>
              <a:t>ω</a:t>
            </a:r>
            <a:r>
              <a:rPr lang="en-US" sz="1500" dirty="0">
                <a:latin typeface="Arial"/>
                <a:cs typeface="Arial"/>
              </a:rPr>
              <a:t> </a:t>
            </a:r>
            <a:r>
              <a:rPr lang="en-US" sz="1500" dirty="0" smtClean="0">
                <a:latin typeface="Arial"/>
                <a:cs typeface="Arial"/>
              </a:rPr>
              <a:t>(5 × 10</a:t>
            </a:r>
            <a:r>
              <a:rPr lang="en-US" sz="1500" baseline="30000" dirty="0" smtClean="0">
                <a:latin typeface="Arial"/>
                <a:cs typeface="Arial"/>
              </a:rPr>
              <a:t>−3 </a:t>
            </a:r>
            <a:r>
              <a:rPr lang="en-US" sz="1500" dirty="0" smtClean="0">
                <a:latin typeface="Arial"/>
                <a:cs typeface="Arial"/>
              </a:rPr>
              <a:t>s</a:t>
            </a:r>
            <a:r>
              <a:rPr lang="en-US" sz="1500" baseline="30000" dirty="0" smtClean="0">
                <a:latin typeface="Arial"/>
                <a:cs typeface="Arial"/>
              </a:rPr>
              <a:t>−1</a:t>
            </a:r>
            <a:r>
              <a:rPr lang="en-US" sz="1500" dirty="0" smtClean="0">
                <a:latin typeface="Arial"/>
                <a:cs typeface="Arial"/>
              </a:rPr>
              <a:t>, blue), and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barbs) 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98688" y="4999928"/>
            <a:ext cx="8531352" cy="389207"/>
            <a:chOff x="284998" y="5012257"/>
            <a:chExt cx="8531352" cy="389207"/>
          </a:xfrm>
        </p:grpSpPr>
        <p:pic>
          <p:nvPicPr>
            <p:cNvPr id="8" name="Picture 7" descr="rel_vort_7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" t="93842" r="2659" b="3102"/>
            <a:stretch/>
          </p:blipFill>
          <p:spPr>
            <a:xfrm>
              <a:off x="284998" y="5012257"/>
              <a:ext cx="8531352" cy="192024"/>
            </a:xfrm>
            <a:prstGeom prst="rect">
              <a:avLst/>
            </a:prstGeom>
          </p:spPr>
        </p:pic>
        <p:sp>
          <p:nvSpPr>
            <p:cNvPr id="76" name="TextBox 75"/>
            <p:cNvSpPr txBox="1"/>
            <p:nvPr/>
          </p:nvSpPr>
          <p:spPr>
            <a:xfrm>
              <a:off x="1045514" y="521660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996415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943875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891336" y="521660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4838793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5782811" y="521679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6729911" y="521679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680811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8025881" y="5213388"/>
              <a:ext cx="76222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10</a:t>
              </a:r>
              <a:r>
                <a:rPr lang="en-US" sz="1200" baseline="30000" dirty="0" smtClean="0">
                  <a:latin typeface="Arial"/>
                  <a:cs typeface="Arial"/>
                </a:rPr>
                <a:t>−</a:t>
              </a:r>
              <a:r>
                <a:rPr lang="en-US" sz="1200" baseline="30000" dirty="0">
                  <a:latin typeface="Arial"/>
                  <a:cs typeface="Arial"/>
                </a:rPr>
                <a:t>5</a:t>
              </a:r>
              <a:r>
                <a:rPr lang="en-US" sz="1200" dirty="0" smtClean="0">
                  <a:latin typeface="Arial"/>
                  <a:cs typeface="Arial"/>
                </a:rPr>
                <a:t> s</a:t>
              </a:r>
              <a:r>
                <a:rPr lang="en-US" sz="1200" baseline="30000" dirty="0" smtClean="0">
                  <a:latin typeface="Arial"/>
                  <a:cs typeface="Arial"/>
                </a:rPr>
                <a:t>−1</a:t>
              </a:r>
              <a:endParaRPr lang="en-US" sz="1200" baseline="30000" dirty="0">
                <a:latin typeface="Arial"/>
                <a:cs typeface="Arial"/>
              </a:endParaRPr>
            </a:p>
          </p:txBody>
        </p:sp>
      </p:grpSp>
      <p:sp>
        <p:nvSpPr>
          <p:cNvPr id="37" name="Content Placeholder 2"/>
          <p:cNvSpPr txBox="1">
            <a:spLocks/>
          </p:cNvSpPr>
          <p:nvPr/>
        </p:nvSpPr>
        <p:spPr>
          <a:xfrm>
            <a:off x="4596880" y="5860626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700-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hPa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geo. height (dam, black) and                wind (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barbs), and               standardized anomalies of PW (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204380" y="5423831"/>
            <a:ext cx="8531352" cy="388891"/>
            <a:chOff x="308967" y="5235575"/>
            <a:chExt cx="8531352" cy="388891"/>
          </a:xfrm>
        </p:grpSpPr>
        <p:pic>
          <p:nvPicPr>
            <p:cNvPr id="42" name="Picture 41" descr="pw_anom_12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" t="93843" r="156" b="3056"/>
            <a:stretch/>
          </p:blipFill>
          <p:spPr>
            <a:xfrm>
              <a:off x="308967" y="5235575"/>
              <a:ext cx="8531352" cy="192024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56113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978254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408078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83254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25918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−2.5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268463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10910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540901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96755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389359" y="5438462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81382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23927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66789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09334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51999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694544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7375269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7801918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8224193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8541693" y="5439800"/>
              <a:ext cx="2139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err="1" smtClean="0">
                  <a:latin typeface="Arial"/>
                  <a:cs typeface="Arial"/>
                </a:rPr>
                <a:t>σ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pic>
        <p:nvPicPr>
          <p:cNvPr id="3" name="Picture 2" descr="rel_vort_20190610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7" y="719901"/>
            <a:ext cx="4526465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" name="Picture 3" descr="pw_anom_20190610_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535" y="719901"/>
            <a:ext cx="4526465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5184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>
            <a:off x="-12095" y="5846515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803242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838150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0000 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UTC 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11 Jun 2019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3" name="Content Placeholder 2"/>
          <p:cNvSpPr txBox="1">
            <a:spLocks/>
          </p:cNvSpPr>
          <p:nvPr/>
        </p:nvSpPr>
        <p:spPr>
          <a:xfrm>
            <a:off x="1" y="5838150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500-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hPa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geo. height (dam, black), temp. (K, red),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500" dirty="0">
                <a:latin typeface="Arial"/>
                <a:cs typeface="Arial"/>
              </a:rPr>
              <a:t>10</a:t>
            </a:r>
            <a:r>
              <a:rPr lang="en-US" sz="1500" baseline="30000" dirty="0">
                <a:latin typeface="Arial"/>
                <a:cs typeface="Arial"/>
              </a:rPr>
              <a:t>−5</a:t>
            </a:r>
            <a:r>
              <a:rPr lang="en-US" sz="1500" dirty="0">
                <a:latin typeface="Arial"/>
                <a:cs typeface="Arial"/>
              </a:rPr>
              <a:t> s</a:t>
            </a:r>
            <a:r>
              <a:rPr lang="en-US" sz="1500" baseline="30000" dirty="0">
                <a:latin typeface="Arial"/>
                <a:cs typeface="Arial"/>
              </a:rPr>
              <a:t>−</a:t>
            </a:r>
            <a:r>
              <a:rPr lang="en-US" sz="1500" baseline="30000" dirty="0" smtClean="0">
                <a:latin typeface="Arial"/>
                <a:cs typeface="Arial"/>
              </a:rPr>
              <a:t>1</a:t>
            </a:r>
            <a:r>
              <a:rPr lang="en-US" sz="1500" dirty="0" smtClean="0">
                <a:latin typeface="Arial"/>
                <a:cs typeface="Arial"/>
              </a:rPr>
              <a:t>, shaded), </a:t>
            </a:r>
            <a:r>
              <a:rPr lang="en-US" sz="1500" dirty="0" err="1" smtClean="0">
                <a:latin typeface="Arial"/>
                <a:cs typeface="Arial"/>
              </a:rPr>
              <a:t>ω</a:t>
            </a:r>
            <a:r>
              <a:rPr lang="en-US" sz="1500" dirty="0">
                <a:latin typeface="Arial"/>
                <a:cs typeface="Arial"/>
              </a:rPr>
              <a:t> </a:t>
            </a:r>
            <a:r>
              <a:rPr lang="en-US" sz="1500" dirty="0" smtClean="0">
                <a:latin typeface="Arial"/>
                <a:cs typeface="Arial"/>
              </a:rPr>
              <a:t>(5 × 10</a:t>
            </a:r>
            <a:r>
              <a:rPr lang="en-US" sz="1500" baseline="30000" dirty="0" smtClean="0">
                <a:latin typeface="Arial"/>
                <a:cs typeface="Arial"/>
              </a:rPr>
              <a:t>−3 </a:t>
            </a:r>
            <a:r>
              <a:rPr lang="en-US" sz="1500" dirty="0" smtClean="0">
                <a:latin typeface="Arial"/>
                <a:cs typeface="Arial"/>
              </a:rPr>
              <a:t>s</a:t>
            </a:r>
            <a:r>
              <a:rPr lang="en-US" sz="1500" baseline="30000" dirty="0" smtClean="0">
                <a:latin typeface="Arial"/>
                <a:cs typeface="Arial"/>
              </a:rPr>
              <a:t>−1</a:t>
            </a:r>
            <a:r>
              <a:rPr lang="en-US" sz="1500" dirty="0" smtClean="0">
                <a:latin typeface="Arial"/>
                <a:cs typeface="Arial"/>
              </a:rPr>
              <a:t>, blue), and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barbs) 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98688" y="4999928"/>
            <a:ext cx="8531352" cy="389207"/>
            <a:chOff x="284998" y="5012257"/>
            <a:chExt cx="8531352" cy="389207"/>
          </a:xfrm>
        </p:grpSpPr>
        <p:pic>
          <p:nvPicPr>
            <p:cNvPr id="8" name="Picture 7" descr="rel_vort_7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" t="93842" r="2659" b="3102"/>
            <a:stretch/>
          </p:blipFill>
          <p:spPr>
            <a:xfrm>
              <a:off x="284998" y="5012257"/>
              <a:ext cx="8531352" cy="192024"/>
            </a:xfrm>
            <a:prstGeom prst="rect">
              <a:avLst/>
            </a:prstGeom>
          </p:spPr>
        </p:pic>
        <p:sp>
          <p:nvSpPr>
            <p:cNvPr id="76" name="TextBox 75"/>
            <p:cNvSpPr txBox="1"/>
            <p:nvPr/>
          </p:nvSpPr>
          <p:spPr>
            <a:xfrm>
              <a:off x="1045514" y="521660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996415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943875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891336" y="521660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4838793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5782811" y="521679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6729911" y="521679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680811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8025881" y="5213388"/>
              <a:ext cx="76222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10</a:t>
              </a:r>
              <a:r>
                <a:rPr lang="en-US" sz="1200" baseline="30000" dirty="0" smtClean="0">
                  <a:latin typeface="Arial"/>
                  <a:cs typeface="Arial"/>
                </a:rPr>
                <a:t>−</a:t>
              </a:r>
              <a:r>
                <a:rPr lang="en-US" sz="1200" baseline="30000" dirty="0">
                  <a:latin typeface="Arial"/>
                  <a:cs typeface="Arial"/>
                </a:rPr>
                <a:t>5</a:t>
              </a:r>
              <a:r>
                <a:rPr lang="en-US" sz="1200" dirty="0" smtClean="0">
                  <a:latin typeface="Arial"/>
                  <a:cs typeface="Arial"/>
                </a:rPr>
                <a:t> s</a:t>
              </a:r>
              <a:r>
                <a:rPr lang="en-US" sz="1200" baseline="30000" dirty="0" smtClean="0">
                  <a:latin typeface="Arial"/>
                  <a:cs typeface="Arial"/>
                </a:rPr>
                <a:t>−1</a:t>
              </a:r>
              <a:endParaRPr lang="en-US" sz="1200" baseline="30000" dirty="0">
                <a:latin typeface="Arial"/>
                <a:cs typeface="Arial"/>
              </a:endParaRPr>
            </a:p>
          </p:txBody>
        </p:sp>
      </p:grpSp>
      <p:sp>
        <p:nvSpPr>
          <p:cNvPr id="37" name="Content Placeholder 2"/>
          <p:cNvSpPr txBox="1">
            <a:spLocks/>
          </p:cNvSpPr>
          <p:nvPr/>
        </p:nvSpPr>
        <p:spPr>
          <a:xfrm>
            <a:off x="4596880" y="5860626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700-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hPa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geo. height (dam, black) and                wind (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barbs), and               standardized anomalies of PW (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204380" y="5423831"/>
            <a:ext cx="8531352" cy="388891"/>
            <a:chOff x="308967" y="5235575"/>
            <a:chExt cx="8531352" cy="388891"/>
          </a:xfrm>
        </p:grpSpPr>
        <p:pic>
          <p:nvPicPr>
            <p:cNvPr id="42" name="Picture 41" descr="pw_anom_12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" t="93843" r="156" b="3056"/>
            <a:stretch/>
          </p:blipFill>
          <p:spPr>
            <a:xfrm>
              <a:off x="308967" y="5235575"/>
              <a:ext cx="8531352" cy="192024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56113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978254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408078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83254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25918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−2.5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268463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10910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540901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96755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389359" y="5438462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81382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23927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66789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09334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51999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694544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7375269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7801918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8224193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8541693" y="5439800"/>
              <a:ext cx="2139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err="1" smtClean="0">
                  <a:latin typeface="Arial"/>
                  <a:cs typeface="Arial"/>
                </a:rPr>
                <a:t>σ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pic>
        <p:nvPicPr>
          <p:cNvPr id="2" name="Picture 1" descr="rel_vort_20190611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7" y="719901"/>
            <a:ext cx="4526464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" name="Picture 4" descr="pw_anom_20190611_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326" y="719901"/>
            <a:ext cx="4526465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26634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>
            <a:off x="-12095" y="5846515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803242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838150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0000 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UTC 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12 Jun 2019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3" name="Content Placeholder 2"/>
          <p:cNvSpPr txBox="1">
            <a:spLocks/>
          </p:cNvSpPr>
          <p:nvPr/>
        </p:nvSpPr>
        <p:spPr>
          <a:xfrm>
            <a:off x="1" y="5838150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500-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hPa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geo. height (dam, black), temp. (K, red),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500" dirty="0">
                <a:latin typeface="Arial"/>
                <a:cs typeface="Arial"/>
              </a:rPr>
              <a:t>10</a:t>
            </a:r>
            <a:r>
              <a:rPr lang="en-US" sz="1500" baseline="30000" dirty="0">
                <a:latin typeface="Arial"/>
                <a:cs typeface="Arial"/>
              </a:rPr>
              <a:t>−5</a:t>
            </a:r>
            <a:r>
              <a:rPr lang="en-US" sz="1500" dirty="0">
                <a:latin typeface="Arial"/>
                <a:cs typeface="Arial"/>
              </a:rPr>
              <a:t> s</a:t>
            </a:r>
            <a:r>
              <a:rPr lang="en-US" sz="1500" baseline="30000" dirty="0">
                <a:latin typeface="Arial"/>
                <a:cs typeface="Arial"/>
              </a:rPr>
              <a:t>−</a:t>
            </a:r>
            <a:r>
              <a:rPr lang="en-US" sz="1500" baseline="30000" dirty="0" smtClean="0">
                <a:latin typeface="Arial"/>
                <a:cs typeface="Arial"/>
              </a:rPr>
              <a:t>1</a:t>
            </a:r>
            <a:r>
              <a:rPr lang="en-US" sz="1500" dirty="0" smtClean="0">
                <a:latin typeface="Arial"/>
                <a:cs typeface="Arial"/>
              </a:rPr>
              <a:t>, shaded), </a:t>
            </a:r>
            <a:r>
              <a:rPr lang="en-US" sz="1500" dirty="0" err="1" smtClean="0">
                <a:latin typeface="Arial"/>
                <a:cs typeface="Arial"/>
              </a:rPr>
              <a:t>ω</a:t>
            </a:r>
            <a:r>
              <a:rPr lang="en-US" sz="1500" dirty="0">
                <a:latin typeface="Arial"/>
                <a:cs typeface="Arial"/>
              </a:rPr>
              <a:t> </a:t>
            </a:r>
            <a:r>
              <a:rPr lang="en-US" sz="1500" dirty="0" smtClean="0">
                <a:latin typeface="Arial"/>
                <a:cs typeface="Arial"/>
              </a:rPr>
              <a:t>(5 × 10</a:t>
            </a:r>
            <a:r>
              <a:rPr lang="en-US" sz="1500" baseline="30000" dirty="0" smtClean="0">
                <a:latin typeface="Arial"/>
                <a:cs typeface="Arial"/>
              </a:rPr>
              <a:t>−3 </a:t>
            </a:r>
            <a:r>
              <a:rPr lang="en-US" sz="1500" dirty="0" smtClean="0">
                <a:latin typeface="Arial"/>
                <a:cs typeface="Arial"/>
              </a:rPr>
              <a:t>s</a:t>
            </a:r>
            <a:r>
              <a:rPr lang="en-US" sz="1500" baseline="30000" dirty="0" smtClean="0">
                <a:latin typeface="Arial"/>
                <a:cs typeface="Arial"/>
              </a:rPr>
              <a:t>−1</a:t>
            </a:r>
            <a:r>
              <a:rPr lang="en-US" sz="1500" dirty="0" smtClean="0">
                <a:latin typeface="Arial"/>
                <a:cs typeface="Arial"/>
              </a:rPr>
              <a:t>, blue), and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barbs) 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98688" y="4999928"/>
            <a:ext cx="8531352" cy="389207"/>
            <a:chOff x="284998" y="5012257"/>
            <a:chExt cx="8531352" cy="389207"/>
          </a:xfrm>
        </p:grpSpPr>
        <p:pic>
          <p:nvPicPr>
            <p:cNvPr id="8" name="Picture 7" descr="rel_vort_7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" t="93842" r="2659" b="3102"/>
            <a:stretch/>
          </p:blipFill>
          <p:spPr>
            <a:xfrm>
              <a:off x="284998" y="5012257"/>
              <a:ext cx="8531352" cy="192024"/>
            </a:xfrm>
            <a:prstGeom prst="rect">
              <a:avLst/>
            </a:prstGeom>
          </p:spPr>
        </p:pic>
        <p:sp>
          <p:nvSpPr>
            <p:cNvPr id="76" name="TextBox 75"/>
            <p:cNvSpPr txBox="1"/>
            <p:nvPr/>
          </p:nvSpPr>
          <p:spPr>
            <a:xfrm>
              <a:off x="1045514" y="521660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996415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943875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891336" y="521660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4838793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5782811" y="521679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6729911" y="521679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680811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8025881" y="5213388"/>
              <a:ext cx="76222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10</a:t>
              </a:r>
              <a:r>
                <a:rPr lang="en-US" sz="1200" baseline="30000" dirty="0" smtClean="0">
                  <a:latin typeface="Arial"/>
                  <a:cs typeface="Arial"/>
                </a:rPr>
                <a:t>−</a:t>
              </a:r>
              <a:r>
                <a:rPr lang="en-US" sz="1200" baseline="30000" dirty="0">
                  <a:latin typeface="Arial"/>
                  <a:cs typeface="Arial"/>
                </a:rPr>
                <a:t>5</a:t>
              </a:r>
              <a:r>
                <a:rPr lang="en-US" sz="1200" dirty="0" smtClean="0">
                  <a:latin typeface="Arial"/>
                  <a:cs typeface="Arial"/>
                </a:rPr>
                <a:t> s</a:t>
              </a:r>
              <a:r>
                <a:rPr lang="en-US" sz="1200" baseline="30000" dirty="0" smtClean="0">
                  <a:latin typeface="Arial"/>
                  <a:cs typeface="Arial"/>
                </a:rPr>
                <a:t>−1</a:t>
              </a:r>
              <a:endParaRPr lang="en-US" sz="1200" baseline="30000" dirty="0">
                <a:latin typeface="Arial"/>
                <a:cs typeface="Arial"/>
              </a:endParaRPr>
            </a:p>
          </p:txBody>
        </p:sp>
      </p:grpSp>
      <p:sp>
        <p:nvSpPr>
          <p:cNvPr id="37" name="Content Placeholder 2"/>
          <p:cNvSpPr txBox="1">
            <a:spLocks/>
          </p:cNvSpPr>
          <p:nvPr/>
        </p:nvSpPr>
        <p:spPr>
          <a:xfrm>
            <a:off x="4596880" y="5860626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700-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hPa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geo. height (dam, black) and                wind (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barbs), and               standardized anomalies of PW (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204380" y="5423831"/>
            <a:ext cx="8531352" cy="388891"/>
            <a:chOff x="308967" y="5235575"/>
            <a:chExt cx="8531352" cy="388891"/>
          </a:xfrm>
        </p:grpSpPr>
        <p:pic>
          <p:nvPicPr>
            <p:cNvPr id="42" name="Picture 41" descr="pw_anom_12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" t="93843" r="156" b="3056"/>
            <a:stretch/>
          </p:blipFill>
          <p:spPr>
            <a:xfrm>
              <a:off x="308967" y="5235575"/>
              <a:ext cx="8531352" cy="192024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56113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978254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408078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83254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25918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−2.5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268463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10910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540901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96755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389359" y="5438462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81382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23927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66789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09334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51999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694544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7375269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7801918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8224193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8541693" y="5439800"/>
              <a:ext cx="2139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err="1" smtClean="0">
                  <a:latin typeface="Arial"/>
                  <a:cs typeface="Arial"/>
                </a:rPr>
                <a:t>σ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pic>
        <p:nvPicPr>
          <p:cNvPr id="3" name="Picture 2" descr="rel_vort_20190612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7" y="719901"/>
            <a:ext cx="4526465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" name="Picture 3" descr="pw_anom_20190612_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216" y="719901"/>
            <a:ext cx="4526465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36176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>
            <a:off x="-12095" y="5846515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803242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838150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0000 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UTC 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13 Jun 2019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3" name="Content Placeholder 2"/>
          <p:cNvSpPr txBox="1">
            <a:spLocks/>
          </p:cNvSpPr>
          <p:nvPr/>
        </p:nvSpPr>
        <p:spPr>
          <a:xfrm>
            <a:off x="1" y="5838150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500-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hPa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geo. height (dam, black), temp. (K, red),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500" dirty="0">
                <a:latin typeface="Arial"/>
                <a:cs typeface="Arial"/>
              </a:rPr>
              <a:t>10</a:t>
            </a:r>
            <a:r>
              <a:rPr lang="en-US" sz="1500" baseline="30000" dirty="0">
                <a:latin typeface="Arial"/>
                <a:cs typeface="Arial"/>
              </a:rPr>
              <a:t>−5</a:t>
            </a:r>
            <a:r>
              <a:rPr lang="en-US" sz="1500" dirty="0">
                <a:latin typeface="Arial"/>
                <a:cs typeface="Arial"/>
              </a:rPr>
              <a:t> s</a:t>
            </a:r>
            <a:r>
              <a:rPr lang="en-US" sz="1500" baseline="30000" dirty="0">
                <a:latin typeface="Arial"/>
                <a:cs typeface="Arial"/>
              </a:rPr>
              <a:t>−</a:t>
            </a:r>
            <a:r>
              <a:rPr lang="en-US" sz="1500" baseline="30000" dirty="0" smtClean="0">
                <a:latin typeface="Arial"/>
                <a:cs typeface="Arial"/>
              </a:rPr>
              <a:t>1</a:t>
            </a:r>
            <a:r>
              <a:rPr lang="en-US" sz="1500" dirty="0" smtClean="0">
                <a:latin typeface="Arial"/>
                <a:cs typeface="Arial"/>
              </a:rPr>
              <a:t>, shaded), </a:t>
            </a:r>
            <a:r>
              <a:rPr lang="en-US" sz="1500" dirty="0" err="1" smtClean="0">
                <a:latin typeface="Arial"/>
                <a:cs typeface="Arial"/>
              </a:rPr>
              <a:t>ω</a:t>
            </a:r>
            <a:r>
              <a:rPr lang="en-US" sz="1500" dirty="0">
                <a:latin typeface="Arial"/>
                <a:cs typeface="Arial"/>
              </a:rPr>
              <a:t> </a:t>
            </a:r>
            <a:r>
              <a:rPr lang="en-US" sz="1500" dirty="0" smtClean="0">
                <a:latin typeface="Arial"/>
                <a:cs typeface="Arial"/>
              </a:rPr>
              <a:t>(5 × 10</a:t>
            </a:r>
            <a:r>
              <a:rPr lang="en-US" sz="1500" baseline="30000" dirty="0" smtClean="0">
                <a:latin typeface="Arial"/>
                <a:cs typeface="Arial"/>
              </a:rPr>
              <a:t>−3 </a:t>
            </a:r>
            <a:r>
              <a:rPr lang="en-US" sz="1500" dirty="0" smtClean="0">
                <a:latin typeface="Arial"/>
                <a:cs typeface="Arial"/>
              </a:rPr>
              <a:t>s</a:t>
            </a:r>
            <a:r>
              <a:rPr lang="en-US" sz="1500" baseline="30000" dirty="0" smtClean="0">
                <a:latin typeface="Arial"/>
                <a:cs typeface="Arial"/>
              </a:rPr>
              <a:t>−1</a:t>
            </a:r>
            <a:r>
              <a:rPr lang="en-US" sz="1500" dirty="0" smtClean="0">
                <a:latin typeface="Arial"/>
                <a:cs typeface="Arial"/>
              </a:rPr>
              <a:t>, blue), and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barbs) 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98688" y="4999928"/>
            <a:ext cx="8531352" cy="389207"/>
            <a:chOff x="284998" y="5012257"/>
            <a:chExt cx="8531352" cy="389207"/>
          </a:xfrm>
        </p:grpSpPr>
        <p:pic>
          <p:nvPicPr>
            <p:cNvPr id="8" name="Picture 7" descr="rel_vort_7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" t="93842" r="2659" b="3102"/>
            <a:stretch/>
          </p:blipFill>
          <p:spPr>
            <a:xfrm>
              <a:off x="284998" y="5012257"/>
              <a:ext cx="8531352" cy="192024"/>
            </a:xfrm>
            <a:prstGeom prst="rect">
              <a:avLst/>
            </a:prstGeom>
          </p:spPr>
        </p:pic>
        <p:sp>
          <p:nvSpPr>
            <p:cNvPr id="76" name="TextBox 75"/>
            <p:cNvSpPr txBox="1"/>
            <p:nvPr/>
          </p:nvSpPr>
          <p:spPr>
            <a:xfrm>
              <a:off x="1045514" y="521660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996415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943875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891336" y="521660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4838793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5782811" y="521679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6729911" y="521679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680811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8025881" y="5213388"/>
              <a:ext cx="76222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10</a:t>
              </a:r>
              <a:r>
                <a:rPr lang="en-US" sz="1200" baseline="30000" dirty="0" smtClean="0">
                  <a:latin typeface="Arial"/>
                  <a:cs typeface="Arial"/>
                </a:rPr>
                <a:t>−</a:t>
              </a:r>
              <a:r>
                <a:rPr lang="en-US" sz="1200" baseline="30000" dirty="0">
                  <a:latin typeface="Arial"/>
                  <a:cs typeface="Arial"/>
                </a:rPr>
                <a:t>5</a:t>
              </a:r>
              <a:r>
                <a:rPr lang="en-US" sz="1200" dirty="0" smtClean="0">
                  <a:latin typeface="Arial"/>
                  <a:cs typeface="Arial"/>
                </a:rPr>
                <a:t> s</a:t>
              </a:r>
              <a:r>
                <a:rPr lang="en-US" sz="1200" baseline="30000" dirty="0" smtClean="0">
                  <a:latin typeface="Arial"/>
                  <a:cs typeface="Arial"/>
                </a:rPr>
                <a:t>−1</a:t>
              </a:r>
              <a:endParaRPr lang="en-US" sz="1200" baseline="30000" dirty="0">
                <a:latin typeface="Arial"/>
                <a:cs typeface="Arial"/>
              </a:endParaRPr>
            </a:p>
          </p:txBody>
        </p:sp>
      </p:grpSp>
      <p:sp>
        <p:nvSpPr>
          <p:cNvPr id="37" name="Content Placeholder 2"/>
          <p:cNvSpPr txBox="1">
            <a:spLocks/>
          </p:cNvSpPr>
          <p:nvPr/>
        </p:nvSpPr>
        <p:spPr>
          <a:xfrm>
            <a:off x="4596880" y="5860626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700-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hPa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geo. height (dam, black) and                wind (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barbs), and               standardized anomalies of PW (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204380" y="5423831"/>
            <a:ext cx="8531352" cy="388891"/>
            <a:chOff x="308967" y="5235575"/>
            <a:chExt cx="8531352" cy="388891"/>
          </a:xfrm>
        </p:grpSpPr>
        <p:pic>
          <p:nvPicPr>
            <p:cNvPr id="42" name="Picture 41" descr="pw_anom_12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" t="93843" r="156" b="3056"/>
            <a:stretch/>
          </p:blipFill>
          <p:spPr>
            <a:xfrm>
              <a:off x="308967" y="5235575"/>
              <a:ext cx="8531352" cy="192024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56113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978254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408078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83254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25918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−2.5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268463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10910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540901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96755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389359" y="5438462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81382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23927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66789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09334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51999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694544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7375269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7801918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8224193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8541693" y="5439800"/>
              <a:ext cx="2139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err="1" smtClean="0">
                  <a:latin typeface="Arial"/>
                  <a:cs typeface="Arial"/>
                </a:rPr>
                <a:t>σ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pic>
        <p:nvPicPr>
          <p:cNvPr id="5" name="Picture 4" descr="rel_vort_20190613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2" y="719901"/>
            <a:ext cx="4526465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6" name="Picture 5" descr="pw_anom_20190613_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117" y="719901"/>
            <a:ext cx="4526464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47218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6028266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cs typeface="Arial"/>
              </a:rPr>
              <a:t>CFSR </a:t>
            </a:r>
            <a:r>
              <a:rPr lang="en-US" sz="2400" b="1" dirty="0">
                <a:cs typeface="Arial"/>
              </a:rPr>
              <a:t>gridded analyses </a:t>
            </a:r>
            <a:r>
              <a:rPr lang="en-US" sz="2400" b="1" dirty="0" smtClean="0">
                <a:cs typeface="Arial"/>
              </a:rPr>
              <a:t>at 0.5° </a:t>
            </a:r>
            <a:r>
              <a:rPr lang="en-US" sz="2400" b="1" dirty="0">
                <a:cs typeface="Arial"/>
              </a:rPr>
              <a:t>resolution (</a:t>
            </a:r>
            <a:r>
              <a:rPr lang="en-US" sz="2400" b="1" dirty="0" err="1">
                <a:cs typeface="Arial"/>
              </a:rPr>
              <a:t>Saha</a:t>
            </a:r>
            <a:r>
              <a:rPr lang="en-US" sz="2400" b="1" dirty="0">
                <a:cs typeface="Arial"/>
              </a:rPr>
              <a:t> et al. 2010) </a:t>
            </a:r>
          </a:p>
          <a:p>
            <a:pPr marL="0" indent="0">
              <a:buNone/>
            </a:pPr>
            <a:endParaRPr lang="en-US" sz="2400" b="1" dirty="0">
              <a:cs typeface="Arial"/>
            </a:endParaRPr>
          </a:p>
          <a:p>
            <a:endParaRPr lang="en-US" sz="3100" dirty="0">
              <a:latin typeface="Arial"/>
              <a:cs typeface="Arial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Data and Methods</a:t>
            </a:r>
          </a:p>
        </p:txBody>
      </p:sp>
    </p:spTree>
    <p:extLst>
      <p:ext uri="{BB962C8B-B14F-4D97-AF65-F5344CB8AC3E}">
        <p14:creationId xmlns:p14="http://schemas.microsoft.com/office/powerpoint/2010/main" val="18326882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>
            <a:off x="-12095" y="5846515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803242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838150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0000 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UTC 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14 Jun 2019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3" name="Content Placeholder 2"/>
          <p:cNvSpPr txBox="1">
            <a:spLocks/>
          </p:cNvSpPr>
          <p:nvPr/>
        </p:nvSpPr>
        <p:spPr>
          <a:xfrm>
            <a:off x="1" y="5838150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500-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hPa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geo. height (dam, black), temp. (K, red),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500" dirty="0">
                <a:latin typeface="Arial"/>
                <a:cs typeface="Arial"/>
              </a:rPr>
              <a:t>10</a:t>
            </a:r>
            <a:r>
              <a:rPr lang="en-US" sz="1500" baseline="30000" dirty="0">
                <a:latin typeface="Arial"/>
                <a:cs typeface="Arial"/>
              </a:rPr>
              <a:t>−5</a:t>
            </a:r>
            <a:r>
              <a:rPr lang="en-US" sz="1500" dirty="0">
                <a:latin typeface="Arial"/>
                <a:cs typeface="Arial"/>
              </a:rPr>
              <a:t> s</a:t>
            </a:r>
            <a:r>
              <a:rPr lang="en-US" sz="1500" baseline="30000" dirty="0">
                <a:latin typeface="Arial"/>
                <a:cs typeface="Arial"/>
              </a:rPr>
              <a:t>−</a:t>
            </a:r>
            <a:r>
              <a:rPr lang="en-US" sz="1500" baseline="30000" dirty="0" smtClean="0">
                <a:latin typeface="Arial"/>
                <a:cs typeface="Arial"/>
              </a:rPr>
              <a:t>1</a:t>
            </a:r>
            <a:r>
              <a:rPr lang="en-US" sz="1500" dirty="0" smtClean="0">
                <a:latin typeface="Arial"/>
                <a:cs typeface="Arial"/>
              </a:rPr>
              <a:t>, shaded), </a:t>
            </a:r>
            <a:r>
              <a:rPr lang="en-US" sz="1500" dirty="0" err="1" smtClean="0">
                <a:latin typeface="Arial"/>
                <a:cs typeface="Arial"/>
              </a:rPr>
              <a:t>ω</a:t>
            </a:r>
            <a:r>
              <a:rPr lang="en-US" sz="1500" dirty="0">
                <a:latin typeface="Arial"/>
                <a:cs typeface="Arial"/>
              </a:rPr>
              <a:t> </a:t>
            </a:r>
            <a:r>
              <a:rPr lang="en-US" sz="1500" dirty="0" smtClean="0">
                <a:latin typeface="Arial"/>
                <a:cs typeface="Arial"/>
              </a:rPr>
              <a:t>(5 × 10</a:t>
            </a:r>
            <a:r>
              <a:rPr lang="en-US" sz="1500" baseline="30000" dirty="0" smtClean="0">
                <a:latin typeface="Arial"/>
                <a:cs typeface="Arial"/>
              </a:rPr>
              <a:t>−3 </a:t>
            </a:r>
            <a:r>
              <a:rPr lang="en-US" sz="1500" dirty="0" smtClean="0">
                <a:latin typeface="Arial"/>
                <a:cs typeface="Arial"/>
              </a:rPr>
              <a:t>s</a:t>
            </a:r>
            <a:r>
              <a:rPr lang="en-US" sz="1500" baseline="30000" dirty="0" smtClean="0">
                <a:latin typeface="Arial"/>
                <a:cs typeface="Arial"/>
              </a:rPr>
              <a:t>−1</a:t>
            </a:r>
            <a:r>
              <a:rPr lang="en-US" sz="1500" dirty="0" smtClean="0">
                <a:latin typeface="Arial"/>
                <a:cs typeface="Arial"/>
              </a:rPr>
              <a:t>, blue), and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barbs) 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98688" y="4999928"/>
            <a:ext cx="8531352" cy="389207"/>
            <a:chOff x="284998" y="5012257"/>
            <a:chExt cx="8531352" cy="389207"/>
          </a:xfrm>
        </p:grpSpPr>
        <p:pic>
          <p:nvPicPr>
            <p:cNvPr id="8" name="Picture 7" descr="rel_vort_7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" t="93842" r="2659" b="3102"/>
            <a:stretch/>
          </p:blipFill>
          <p:spPr>
            <a:xfrm>
              <a:off x="284998" y="5012257"/>
              <a:ext cx="8531352" cy="192024"/>
            </a:xfrm>
            <a:prstGeom prst="rect">
              <a:avLst/>
            </a:prstGeom>
          </p:spPr>
        </p:pic>
        <p:sp>
          <p:nvSpPr>
            <p:cNvPr id="76" name="TextBox 75"/>
            <p:cNvSpPr txBox="1"/>
            <p:nvPr/>
          </p:nvSpPr>
          <p:spPr>
            <a:xfrm>
              <a:off x="1045514" y="521660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996415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943875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891336" y="521660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4838793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5782811" y="521679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6729911" y="521679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680811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8025881" y="5213388"/>
              <a:ext cx="76222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10</a:t>
              </a:r>
              <a:r>
                <a:rPr lang="en-US" sz="1200" baseline="30000" dirty="0" smtClean="0">
                  <a:latin typeface="Arial"/>
                  <a:cs typeface="Arial"/>
                </a:rPr>
                <a:t>−</a:t>
              </a:r>
              <a:r>
                <a:rPr lang="en-US" sz="1200" baseline="30000" dirty="0">
                  <a:latin typeface="Arial"/>
                  <a:cs typeface="Arial"/>
                </a:rPr>
                <a:t>5</a:t>
              </a:r>
              <a:r>
                <a:rPr lang="en-US" sz="1200" dirty="0" smtClean="0">
                  <a:latin typeface="Arial"/>
                  <a:cs typeface="Arial"/>
                </a:rPr>
                <a:t> s</a:t>
              </a:r>
              <a:r>
                <a:rPr lang="en-US" sz="1200" baseline="30000" dirty="0" smtClean="0">
                  <a:latin typeface="Arial"/>
                  <a:cs typeface="Arial"/>
                </a:rPr>
                <a:t>−1</a:t>
              </a:r>
              <a:endParaRPr lang="en-US" sz="1200" baseline="30000" dirty="0">
                <a:latin typeface="Arial"/>
                <a:cs typeface="Arial"/>
              </a:endParaRPr>
            </a:p>
          </p:txBody>
        </p:sp>
      </p:grpSp>
      <p:sp>
        <p:nvSpPr>
          <p:cNvPr id="37" name="Content Placeholder 2"/>
          <p:cNvSpPr txBox="1">
            <a:spLocks/>
          </p:cNvSpPr>
          <p:nvPr/>
        </p:nvSpPr>
        <p:spPr>
          <a:xfrm>
            <a:off x="4596880" y="5860626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700-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hPa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geo. height (dam, black) and                wind (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barbs), and               standardized anomalies of PW (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204380" y="5423831"/>
            <a:ext cx="8531352" cy="388891"/>
            <a:chOff x="308967" y="5235575"/>
            <a:chExt cx="8531352" cy="388891"/>
          </a:xfrm>
        </p:grpSpPr>
        <p:pic>
          <p:nvPicPr>
            <p:cNvPr id="42" name="Picture 41" descr="pw_anom_12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" t="93843" r="156" b="3056"/>
            <a:stretch/>
          </p:blipFill>
          <p:spPr>
            <a:xfrm>
              <a:off x="308967" y="5235575"/>
              <a:ext cx="8531352" cy="192024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56113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978254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408078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83254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25918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−2.5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268463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10910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540901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96755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389359" y="5438462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81382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23927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66789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09334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51999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694544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7375269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7801918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8224193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8541693" y="5439800"/>
              <a:ext cx="2139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err="1" smtClean="0">
                  <a:latin typeface="Arial"/>
                  <a:cs typeface="Arial"/>
                </a:rPr>
                <a:t>σ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pic>
        <p:nvPicPr>
          <p:cNvPr id="2" name="Picture 1" descr="rel_vort_20190614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7" y="719901"/>
            <a:ext cx="4526465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" name="Picture 2" descr="pw_anom_20190614_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478" y="719901"/>
            <a:ext cx="4526465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80926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>
            <a:off x="-12095" y="5746019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803242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46019"/>
            <a:ext cx="0" cy="105169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0000 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UTC 9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Jun 2019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3" name="Content Placeholder 2"/>
          <p:cNvSpPr txBox="1">
            <a:spLocks/>
          </p:cNvSpPr>
          <p:nvPr/>
        </p:nvSpPr>
        <p:spPr>
          <a:xfrm>
            <a:off x="1" y="5746019"/>
            <a:ext cx="4547120" cy="10347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300–200-hPa PV (PVU, gray),                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nondivergent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wind (m s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vectors), and PV advection by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nondivergent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wind (PVU d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shading),               and 600–400-hPa </a:t>
            </a:r>
            <a:r>
              <a:rPr lang="en-US" sz="1500" dirty="0" err="1" smtClean="0">
                <a:latin typeface="Arial"/>
                <a:cs typeface="Arial"/>
              </a:rPr>
              <a:t>ω</a:t>
            </a:r>
            <a:r>
              <a:rPr lang="en-US" sz="1500" dirty="0" smtClean="0">
                <a:latin typeface="Arial"/>
                <a:cs typeface="Arial"/>
              </a:rPr>
              <a:t> (5 × 10</a:t>
            </a:r>
            <a:r>
              <a:rPr lang="en-US" sz="1500" baseline="30000" dirty="0" smtClean="0">
                <a:latin typeface="Arial"/>
                <a:cs typeface="Arial"/>
              </a:rPr>
              <a:t>−3 </a:t>
            </a:r>
            <a:r>
              <a:rPr lang="en-US" sz="1500" dirty="0" smtClean="0">
                <a:latin typeface="Arial"/>
                <a:cs typeface="Arial"/>
              </a:rPr>
              <a:t>s</a:t>
            </a:r>
            <a:r>
              <a:rPr lang="en-US" sz="1500" baseline="30000" dirty="0" smtClean="0">
                <a:latin typeface="Arial"/>
                <a:cs typeface="Arial"/>
              </a:rPr>
              <a:t>−1</a:t>
            </a:r>
            <a:r>
              <a:rPr lang="en-US" sz="1500" dirty="0" smtClean="0">
                <a:latin typeface="Arial"/>
                <a:cs typeface="Arial"/>
              </a:rPr>
              <a:t>, red)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nondivWind_pvAdv_areavavg_300_20190609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5" r="12361"/>
          <a:stretch/>
        </p:blipFill>
        <p:spPr>
          <a:xfrm>
            <a:off x="41155" y="719901"/>
            <a:ext cx="4525509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" name="Picture 3" descr="irrotWind_pvAdv_areaavg_300_6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5" r="12361"/>
          <a:stretch/>
        </p:blipFill>
        <p:spPr>
          <a:xfrm>
            <a:off x="4582610" y="719901"/>
            <a:ext cx="4525508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pSp>
        <p:nvGrpSpPr>
          <p:cNvPr id="7" name="Group 6"/>
          <p:cNvGrpSpPr/>
          <p:nvPr/>
        </p:nvGrpSpPr>
        <p:grpSpPr>
          <a:xfrm>
            <a:off x="204380" y="5202387"/>
            <a:ext cx="8850720" cy="391071"/>
            <a:chOff x="204380" y="5421651"/>
            <a:chExt cx="8850720" cy="391071"/>
          </a:xfrm>
        </p:grpSpPr>
        <p:sp>
          <p:nvSpPr>
            <p:cNvPr id="43" name="TextBox 42"/>
            <p:cNvSpPr txBox="1"/>
            <p:nvPr/>
          </p:nvSpPr>
          <p:spPr>
            <a:xfrm>
              <a:off x="494643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978442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446366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921628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−9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389552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</a:t>
              </a:r>
              <a:r>
                <a:rPr lang="en-US" sz="1200" dirty="0">
                  <a:latin typeface="Arial"/>
                  <a:cs typeface="Arial"/>
                </a:rPr>
                <a:t>7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864814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</a:t>
              </a:r>
              <a:r>
                <a:rPr lang="en-US" sz="12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334714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812163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284772" y="562671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756859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233109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703009" y="562662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182434" y="562662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7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6656708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7127807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7595731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8075156" y="562662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8437106" y="5628056"/>
              <a:ext cx="61799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PVU d</a:t>
              </a:r>
              <a:r>
                <a:rPr lang="en-US" sz="1200" baseline="30000" dirty="0" smtClean="0">
                  <a:latin typeface="Arial"/>
                  <a:cs typeface="Arial"/>
                </a:rPr>
                <a:t>−1</a:t>
              </a:r>
              <a:endParaRPr lang="en-US" sz="1200" baseline="30000" dirty="0">
                <a:latin typeface="Arial"/>
                <a:cs typeface="Arial"/>
              </a:endParaRPr>
            </a:p>
          </p:txBody>
        </p:sp>
        <p:pic>
          <p:nvPicPr>
            <p:cNvPr id="6" name="Picture 5" descr="irrotWind_pvAdv_areaavg_300_8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194" t="8345" b="622"/>
            <a:stretch/>
          </p:blipFill>
          <p:spPr>
            <a:xfrm rot="5400000">
              <a:off x="4374044" y="1251987"/>
              <a:ext cx="192024" cy="8531352"/>
            </a:xfrm>
            <a:prstGeom prst="rect">
              <a:avLst/>
            </a:prstGeom>
          </p:spPr>
        </p:pic>
      </p:grpSp>
      <p:sp>
        <p:nvSpPr>
          <p:cNvPr id="48" name="Content Placeholder 2"/>
          <p:cNvSpPr txBox="1">
            <a:spLocks/>
          </p:cNvSpPr>
          <p:nvPr/>
        </p:nvSpPr>
        <p:spPr>
          <a:xfrm>
            <a:off x="4566663" y="5768495"/>
            <a:ext cx="4583529" cy="10347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300–200-hPa PV (PVU, gray),                   irrotational wind (m s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vectors), and PV advection by irrotational wind (PVU d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shading),                 and 600–400-hPa </a:t>
            </a:r>
            <a:r>
              <a:rPr lang="en-US" sz="1500" dirty="0" err="1" smtClean="0">
                <a:latin typeface="Arial"/>
                <a:cs typeface="Arial"/>
              </a:rPr>
              <a:t>ω</a:t>
            </a:r>
            <a:r>
              <a:rPr lang="en-US" sz="1500" dirty="0" smtClean="0">
                <a:latin typeface="Arial"/>
                <a:cs typeface="Arial"/>
              </a:rPr>
              <a:t> (5 × 10</a:t>
            </a:r>
            <a:r>
              <a:rPr lang="en-US" sz="1500" baseline="30000" dirty="0" smtClean="0">
                <a:latin typeface="Arial"/>
                <a:cs typeface="Arial"/>
              </a:rPr>
              <a:t>−3 </a:t>
            </a:r>
            <a:r>
              <a:rPr lang="en-US" sz="1500" dirty="0" smtClean="0">
                <a:latin typeface="Arial"/>
                <a:cs typeface="Arial"/>
              </a:rPr>
              <a:t>s</a:t>
            </a:r>
            <a:r>
              <a:rPr lang="en-US" sz="1500" baseline="30000" dirty="0" smtClean="0">
                <a:latin typeface="Arial"/>
                <a:cs typeface="Arial"/>
              </a:rPr>
              <a:t>−1</a:t>
            </a:r>
            <a:r>
              <a:rPr lang="en-US" sz="1500" dirty="0" smtClean="0">
                <a:latin typeface="Arial"/>
                <a:cs typeface="Arial"/>
              </a:rPr>
              <a:t>, red)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0594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0000 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UTC 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10 Jun 2019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50" name="Picture 49" descr="nondivWind_pvAdv_areavavg_300_20190610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5" r="12361"/>
          <a:stretch/>
        </p:blipFill>
        <p:spPr>
          <a:xfrm>
            <a:off x="41304" y="719901"/>
            <a:ext cx="4525509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1" name="Picture 50" descr="irrotWind_pvAdv_areaavg_300_64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8" r="12361"/>
          <a:stretch/>
        </p:blipFill>
        <p:spPr>
          <a:xfrm>
            <a:off x="4582377" y="719901"/>
            <a:ext cx="4536601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cxnSp>
        <p:nvCxnSpPr>
          <p:cNvPr id="64" name="Straight Connector 63"/>
          <p:cNvCxnSpPr/>
          <p:nvPr/>
        </p:nvCxnSpPr>
        <p:spPr>
          <a:xfrm>
            <a:off x="-12095" y="5746019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-14916" y="6803242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4578976" y="5746019"/>
            <a:ext cx="0" cy="105169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Content Placeholder 2"/>
          <p:cNvSpPr txBox="1">
            <a:spLocks/>
          </p:cNvSpPr>
          <p:nvPr/>
        </p:nvSpPr>
        <p:spPr>
          <a:xfrm>
            <a:off x="1" y="5746019"/>
            <a:ext cx="4547120" cy="10347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300–200-hPa PV (PVU, gray),                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nondivergent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wind (m s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vectors), and PV advection by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nondivergent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wind (PVU d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shading),               and 600–400-hPa </a:t>
            </a:r>
            <a:r>
              <a:rPr lang="en-US" sz="1500" dirty="0" err="1" smtClean="0">
                <a:latin typeface="Arial"/>
                <a:cs typeface="Arial"/>
              </a:rPr>
              <a:t>ω</a:t>
            </a:r>
            <a:r>
              <a:rPr lang="en-US" sz="1500" dirty="0" smtClean="0">
                <a:latin typeface="Arial"/>
                <a:cs typeface="Arial"/>
              </a:rPr>
              <a:t> (5 × 10</a:t>
            </a:r>
            <a:r>
              <a:rPr lang="en-US" sz="1500" baseline="30000" dirty="0" smtClean="0">
                <a:latin typeface="Arial"/>
                <a:cs typeface="Arial"/>
              </a:rPr>
              <a:t>−3 </a:t>
            </a:r>
            <a:r>
              <a:rPr lang="en-US" sz="1500" dirty="0" smtClean="0">
                <a:latin typeface="Arial"/>
                <a:cs typeface="Arial"/>
              </a:rPr>
              <a:t>s</a:t>
            </a:r>
            <a:r>
              <a:rPr lang="en-US" sz="1500" baseline="30000" dirty="0" smtClean="0">
                <a:latin typeface="Arial"/>
                <a:cs typeface="Arial"/>
              </a:rPr>
              <a:t>−1</a:t>
            </a:r>
            <a:r>
              <a:rPr lang="en-US" sz="1500" dirty="0" smtClean="0">
                <a:latin typeface="Arial"/>
                <a:cs typeface="Arial"/>
              </a:rPr>
              <a:t>, red)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204380" y="5202387"/>
            <a:ext cx="8850720" cy="391071"/>
            <a:chOff x="204380" y="5421651"/>
            <a:chExt cx="8850720" cy="391071"/>
          </a:xfrm>
        </p:grpSpPr>
        <p:sp>
          <p:nvSpPr>
            <p:cNvPr id="70" name="TextBox 69"/>
            <p:cNvSpPr txBox="1"/>
            <p:nvPr/>
          </p:nvSpPr>
          <p:spPr>
            <a:xfrm>
              <a:off x="494643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978442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446366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921628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−9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2389552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</a:t>
              </a:r>
              <a:r>
                <a:rPr lang="en-US" sz="1200" dirty="0">
                  <a:latin typeface="Arial"/>
                  <a:cs typeface="Arial"/>
                </a:rPr>
                <a:t>7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2864814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</a:t>
              </a:r>
              <a:r>
                <a:rPr lang="en-US" sz="12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3334714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3812163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4284772" y="562671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4756859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5233109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5703009" y="562662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6182434" y="562662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7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6656708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</a:t>
              </a: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7127807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7595731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8075156" y="562662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8437106" y="5628056"/>
              <a:ext cx="61799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PVU d</a:t>
              </a:r>
              <a:r>
                <a:rPr lang="en-US" sz="1200" baseline="30000" dirty="0" smtClean="0">
                  <a:latin typeface="Arial"/>
                  <a:cs typeface="Arial"/>
                </a:rPr>
                <a:t>−1</a:t>
              </a:r>
              <a:endParaRPr lang="en-US" sz="1200" baseline="30000" dirty="0">
                <a:latin typeface="Arial"/>
                <a:cs typeface="Arial"/>
              </a:endParaRPr>
            </a:p>
          </p:txBody>
        </p:sp>
        <p:pic>
          <p:nvPicPr>
            <p:cNvPr id="101" name="Picture 100" descr="irrotWind_pvAdv_areaavg_300_8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194" t="8345" b="622"/>
            <a:stretch/>
          </p:blipFill>
          <p:spPr>
            <a:xfrm rot="5400000">
              <a:off x="4374044" y="1251987"/>
              <a:ext cx="192024" cy="8531352"/>
            </a:xfrm>
            <a:prstGeom prst="rect">
              <a:avLst/>
            </a:prstGeom>
          </p:spPr>
        </p:pic>
      </p:grpSp>
      <p:sp>
        <p:nvSpPr>
          <p:cNvPr id="102" name="Content Placeholder 2"/>
          <p:cNvSpPr txBox="1">
            <a:spLocks/>
          </p:cNvSpPr>
          <p:nvPr/>
        </p:nvSpPr>
        <p:spPr>
          <a:xfrm>
            <a:off x="4566663" y="5768495"/>
            <a:ext cx="4583529" cy="10347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300–200-hPa PV (PVU, gray),                   irrotational wind (m s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vectors), and PV advection by irrotational wind (PVU d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shading),                 and 600–400-hPa </a:t>
            </a:r>
            <a:r>
              <a:rPr lang="en-US" sz="1500" dirty="0" err="1" smtClean="0">
                <a:latin typeface="Arial"/>
                <a:cs typeface="Arial"/>
              </a:rPr>
              <a:t>ω</a:t>
            </a:r>
            <a:r>
              <a:rPr lang="en-US" sz="1500" dirty="0" smtClean="0">
                <a:latin typeface="Arial"/>
                <a:cs typeface="Arial"/>
              </a:rPr>
              <a:t> (5 × 10</a:t>
            </a:r>
            <a:r>
              <a:rPr lang="en-US" sz="1500" baseline="30000" dirty="0" smtClean="0">
                <a:latin typeface="Arial"/>
                <a:cs typeface="Arial"/>
              </a:rPr>
              <a:t>−3 </a:t>
            </a:r>
            <a:r>
              <a:rPr lang="en-US" sz="1500" dirty="0" smtClean="0">
                <a:latin typeface="Arial"/>
                <a:cs typeface="Arial"/>
              </a:rPr>
              <a:t>s</a:t>
            </a:r>
            <a:r>
              <a:rPr lang="en-US" sz="1500" baseline="30000" dirty="0" smtClean="0">
                <a:latin typeface="Arial"/>
                <a:cs typeface="Arial"/>
              </a:rPr>
              <a:t>−1</a:t>
            </a:r>
            <a:r>
              <a:rPr lang="en-US" sz="1500" dirty="0" smtClean="0">
                <a:latin typeface="Arial"/>
                <a:cs typeface="Arial"/>
              </a:rPr>
              <a:t>, red)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987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0000 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UTC 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11 Jun 2019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50" name="Picture 49" descr="nondivWind_pvAdv_areavavg_300_20190611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5" r="12361"/>
          <a:stretch/>
        </p:blipFill>
        <p:spPr>
          <a:xfrm>
            <a:off x="39778" y="719901"/>
            <a:ext cx="4525509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1" name="Picture 50" descr="irrotWind_pvAdv_areaavg_300_68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5" r="12361"/>
          <a:stretch/>
        </p:blipFill>
        <p:spPr>
          <a:xfrm>
            <a:off x="4585744" y="719901"/>
            <a:ext cx="4525508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cxnSp>
        <p:nvCxnSpPr>
          <p:cNvPr id="64" name="Straight Connector 63"/>
          <p:cNvCxnSpPr/>
          <p:nvPr/>
        </p:nvCxnSpPr>
        <p:spPr>
          <a:xfrm>
            <a:off x="-12095" y="5746019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-14916" y="6803242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4578976" y="5746019"/>
            <a:ext cx="0" cy="105169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Content Placeholder 2"/>
          <p:cNvSpPr txBox="1">
            <a:spLocks/>
          </p:cNvSpPr>
          <p:nvPr/>
        </p:nvSpPr>
        <p:spPr>
          <a:xfrm>
            <a:off x="1" y="5746019"/>
            <a:ext cx="4547120" cy="10347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300–200-hPa PV (PVU, gray),                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nondivergent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wind (m s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vectors), and PV advection by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nondivergent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wind (PVU d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shading),               and 600–400-hPa </a:t>
            </a:r>
            <a:r>
              <a:rPr lang="en-US" sz="1500" dirty="0" err="1" smtClean="0">
                <a:latin typeface="Arial"/>
                <a:cs typeface="Arial"/>
              </a:rPr>
              <a:t>ω</a:t>
            </a:r>
            <a:r>
              <a:rPr lang="en-US" sz="1500" dirty="0" smtClean="0">
                <a:latin typeface="Arial"/>
                <a:cs typeface="Arial"/>
              </a:rPr>
              <a:t> (5 × 10</a:t>
            </a:r>
            <a:r>
              <a:rPr lang="en-US" sz="1500" baseline="30000" dirty="0" smtClean="0">
                <a:latin typeface="Arial"/>
                <a:cs typeface="Arial"/>
              </a:rPr>
              <a:t>−3 </a:t>
            </a:r>
            <a:r>
              <a:rPr lang="en-US" sz="1500" dirty="0" smtClean="0">
                <a:latin typeface="Arial"/>
                <a:cs typeface="Arial"/>
              </a:rPr>
              <a:t>s</a:t>
            </a:r>
            <a:r>
              <a:rPr lang="en-US" sz="1500" baseline="30000" dirty="0" smtClean="0">
                <a:latin typeface="Arial"/>
                <a:cs typeface="Arial"/>
              </a:rPr>
              <a:t>−1</a:t>
            </a:r>
            <a:r>
              <a:rPr lang="en-US" sz="1500" dirty="0" smtClean="0">
                <a:latin typeface="Arial"/>
                <a:cs typeface="Arial"/>
              </a:rPr>
              <a:t>, red)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204380" y="5202387"/>
            <a:ext cx="8850720" cy="391071"/>
            <a:chOff x="204380" y="5421651"/>
            <a:chExt cx="8850720" cy="391071"/>
          </a:xfrm>
        </p:grpSpPr>
        <p:sp>
          <p:nvSpPr>
            <p:cNvPr id="70" name="TextBox 69"/>
            <p:cNvSpPr txBox="1"/>
            <p:nvPr/>
          </p:nvSpPr>
          <p:spPr>
            <a:xfrm>
              <a:off x="494643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978442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446366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921628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−9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2389552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</a:t>
              </a:r>
              <a:r>
                <a:rPr lang="en-US" sz="1200" dirty="0">
                  <a:latin typeface="Arial"/>
                  <a:cs typeface="Arial"/>
                </a:rPr>
                <a:t>7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2864814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</a:t>
              </a:r>
              <a:r>
                <a:rPr lang="en-US" sz="12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3334714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3812163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4284772" y="562671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4756859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5233109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5703009" y="562662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6182434" y="562662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7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6656708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</a:t>
              </a: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7127807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7595731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8075156" y="562662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8437106" y="5628056"/>
              <a:ext cx="61799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PVU d</a:t>
              </a:r>
              <a:r>
                <a:rPr lang="en-US" sz="1200" baseline="30000" dirty="0" smtClean="0">
                  <a:latin typeface="Arial"/>
                  <a:cs typeface="Arial"/>
                </a:rPr>
                <a:t>−1</a:t>
              </a:r>
              <a:endParaRPr lang="en-US" sz="1200" baseline="30000" dirty="0">
                <a:latin typeface="Arial"/>
                <a:cs typeface="Arial"/>
              </a:endParaRPr>
            </a:p>
          </p:txBody>
        </p:sp>
        <p:pic>
          <p:nvPicPr>
            <p:cNvPr id="101" name="Picture 100" descr="irrotWind_pvAdv_areaavg_300_8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194" t="8345" b="622"/>
            <a:stretch/>
          </p:blipFill>
          <p:spPr>
            <a:xfrm rot="5400000">
              <a:off x="4374044" y="1251987"/>
              <a:ext cx="192024" cy="8531352"/>
            </a:xfrm>
            <a:prstGeom prst="rect">
              <a:avLst/>
            </a:prstGeom>
          </p:spPr>
        </p:pic>
      </p:grpSp>
      <p:sp>
        <p:nvSpPr>
          <p:cNvPr id="102" name="Content Placeholder 2"/>
          <p:cNvSpPr txBox="1">
            <a:spLocks/>
          </p:cNvSpPr>
          <p:nvPr/>
        </p:nvSpPr>
        <p:spPr>
          <a:xfrm>
            <a:off x="4566663" y="5768495"/>
            <a:ext cx="4583529" cy="10347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300–200-hPa PV (PVU, gray),                   irrotational wind (m s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vectors), and PV advection by irrotational wind (PVU d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shading),                 and 600–400-hPa </a:t>
            </a:r>
            <a:r>
              <a:rPr lang="en-US" sz="1500" dirty="0" err="1" smtClean="0">
                <a:latin typeface="Arial"/>
                <a:cs typeface="Arial"/>
              </a:rPr>
              <a:t>ω</a:t>
            </a:r>
            <a:r>
              <a:rPr lang="en-US" sz="1500" dirty="0" smtClean="0">
                <a:latin typeface="Arial"/>
                <a:cs typeface="Arial"/>
              </a:rPr>
              <a:t> (5 × 10</a:t>
            </a:r>
            <a:r>
              <a:rPr lang="en-US" sz="1500" baseline="30000" dirty="0" smtClean="0">
                <a:latin typeface="Arial"/>
                <a:cs typeface="Arial"/>
              </a:rPr>
              <a:t>−3 </a:t>
            </a:r>
            <a:r>
              <a:rPr lang="en-US" sz="1500" dirty="0" smtClean="0">
                <a:latin typeface="Arial"/>
                <a:cs typeface="Arial"/>
              </a:rPr>
              <a:t>s</a:t>
            </a:r>
            <a:r>
              <a:rPr lang="en-US" sz="1500" baseline="30000" dirty="0" smtClean="0">
                <a:latin typeface="Arial"/>
                <a:cs typeface="Arial"/>
              </a:rPr>
              <a:t>−1</a:t>
            </a:r>
            <a:r>
              <a:rPr lang="en-US" sz="1500" dirty="0" smtClean="0">
                <a:latin typeface="Arial"/>
                <a:cs typeface="Arial"/>
              </a:rPr>
              <a:t>, red)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0176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0000 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UTC 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12 Jun 2019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50" name="Picture 49" descr="nondivWind_pvAdv_areavavg_300_20190612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5" r="12361"/>
          <a:stretch/>
        </p:blipFill>
        <p:spPr>
          <a:xfrm>
            <a:off x="36908" y="719901"/>
            <a:ext cx="4525509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1" name="Picture 50" descr="irrotWind_pvAdv_areaavg_300_72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5" r="12361"/>
          <a:stretch/>
        </p:blipFill>
        <p:spPr>
          <a:xfrm>
            <a:off x="4581880" y="719901"/>
            <a:ext cx="4525508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cxnSp>
        <p:nvCxnSpPr>
          <p:cNvPr id="64" name="Straight Connector 63"/>
          <p:cNvCxnSpPr/>
          <p:nvPr/>
        </p:nvCxnSpPr>
        <p:spPr>
          <a:xfrm>
            <a:off x="-12095" y="5746019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-14916" y="6803242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4578976" y="5746019"/>
            <a:ext cx="0" cy="105169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Content Placeholder 2"/>
          <p:cNvSpPr txBox="1">
            <a:spLocks/>
          </p:cNvSpPr>
          <p:nvPr/>
        </p:nvSpPr>
        <p:spPr>
          <a:xfrm>
            <a:off x="1" y="5746019"/>
            <a:ext cx="4547120" cy="10347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300–200-hPa PV (PVU, gray),                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nondivergent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wind (m s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vectors), and PV advection by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nondivergent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wind (PVU d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shading),               and 600–400-hPa </a:t>
            </a:r>
            <a:r>
              <a:rPr lang="en-US" sz="1500" dirty="0" err="1" smtClean="0">
                <a:latin typeface="Arial"/>
                <a:cs typeface="Arial"/>
              </a:rPr>
              <a:t>ω</a:t>
            </a:r>
            <a:r>
              <a:rPr lang="en-US" sz="1500" dirty="0" smtClean="0">
                <a:latin typeface="Arial"/>
                <a:cs typeface="Arial"/>
              </a:rPr>
              <a:t> (5 × 10</a:t>
            </a:r>
            <a:r>
              <a:rPr lang="en-US" sz="1500" baseline="30000" dirty="0" smtClean="0">
                <a:latin typeface="Arial"/>
                <a:cs typeface="Arial"/>
              </a:rPr>
              <a:t>−3 </a:t>
            </a:r>
            <a:r>
              <a:rPr lang="en-US" sz="1500" dirty="0" smtClean="0">
                <a:latin typeface="Arial"/>
                <a:cs typeface="Arial"/>
              </a:rPr>
              <a:t>s</a:t>
            </a:r>
            <a:r>
              <a:rPr lang="en-US" sz="1500" baseline="30000" dirty="0" smtClean="0">
                <a:latin typeface="Arial"/>
                <a:cs typeface="Arial"/>
              </a:rPr>
              <a:t>−1</a:t>
            </a:r>
            <a:r>
              <a:rPr lang="en-US" sz="1500" dirty="0" smtClean="0">
                <a:latin typeface="Arial"/>
                <a:cs typeface="Arial"/>
              </a:rPr>
              <a:t>, red)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204380" y="5202387"/>
            <a:ext cx="8850720" cy="391071"/>
            <a:chOff x="204380" y="5421651"/>
            <a:chExt cx="8850720" cy="391071"/>
          </a:xfrm>
        </p:grpSpPr>
        <p:sp>
          <p:nvSpPr>
            <p:cNvPr id="70" name="TextBox 69"/>
            <p:cNvSpPr txBox="1"/>
            <p:nvPr/>
          </p:nvSpPr>
          <p:spPr>
            <a:xfrm>
              <a:off x="494643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978442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446366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921628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−9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2389552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</a:t>
              </a:r>
              <a:r>
                <a:rPr lang="en-US" sz="1200" dirty="0">
                  <a:latin typeface="Arial"/>
                  <a:cs typeface="Arial"/>
                </a:rPr>
                <a:t>7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2864814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</a:t>
              </a:r>
              <a:r>
                <a:rPr lang="en-US" sz="12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3334714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3812163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4284772" y="562671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4756859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5233109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5703009" y="562662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6182434" y="562662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7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6656708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</a:t>
              </a: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7127807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7595731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8075156" y="562662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8437106" y="5628056"/>
              <a:ext cx="61799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PVU d</a:t>
              </a:r>
              <a:r>
                <a:rPr lang="en-US" sz="1200" baseline="30000" dirty="0" smtClean="0">
                  <a:latin typeface="Arial"/>
                  <a:cs typeface="Arial"/>
                </a:rPr>
                <a:t>−1</a:t>
              </a:r>
              <a:endParaRPr lang="en-US" sz="1200" baseline="30000" dirty="0">
                <a:latin typeface="Arial"/>
                <a:cs typeface="Arial"/>
              </a:endParaRPr>
            </a:p>
          </p:txBody>
        </p:sp>
        <p:pic>
          <p:nvPicPr>
            <p:cNvPr id="101" name="Picture 100" descr="irrotWind_pvAdv_areaavg_300_8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194" t="8345" b="622"/>
            <a:stretch/>
          </p:blipFill>
          <p:spPr>
            <a:xfrm rot="5400000">
              <a:off x="4374044" y="1251987"/>
              <a:ext cx="192024" cy="8531352"/>
            </a:xfrm>
            <a:prstGeom prst="rect">
              <a:avLst/>
            </a:prstGeom>
          </p:spPr>
        </p:pic>
      </p:grpSp>
      <p:sp>
        <p:nvSpPr>
          <p:cNvPr id="102" name="Content Placeholder 2"/>
          <p:cNvSpPr txBox="1">
            <a:spLocks/>
          </p:cNvSpPr>
          <p:nvPr/>
        </p:nvSpPr>
        <p:spPr>
          <a:xfrm>
            <a:off x="4566663" y="5768495"/>
            <a:ext cx="4583529" cy="10347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300–200-hPa PV (PVU, gray),                   irrotational wind (m s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vectors), and PV advection by irrotational wind (PVU d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shading),                 and 600–400-hPa </a:t>
            </a:r>
            <a:r>
              <a:rPr lang="en-US" sz="1500" dirty="0" err="1" smtClean="0">
                <a:latin typeface="Arial"/>
                <a:cs typeface="Arial"/>
              </a:rPr>
              <a:t>ω</a:t>
            </a:r>
            <a:r>
              <a:rPr lang="en-US" sz="1500" dirty="0" smtClean="0">
                <a:latin typeface="Arial"/>
                <a:cs typeface="Arial"/>
              </a:rPr>
              <a:t> (5 × 10</a:t>
            </a:r>
            <a:r>
              <a:rPr lang="en-US" sz="1500" baseline="30000" dirty="0" smtClean="0">
                <a:latin typeface="Arial"/>
                <a:cs typeface="Arial"/>
              </a:rPr>
              <a:t>−3 </a:t>
            </a:r>
            <a:r>
              <a:rPr lang="en-US" sz="1500" dirty="0" smtClean="0">
                <a:latin typeface="Arial"/>
                <a:cs typeface="Arial"/>
              </a:rPr>
              <a:t>s</a:t>
            </a:r>
            <a:r>
              <a:rPr lang="en-US" sz="1500" baseline="30000" dirty="0" smtClean="0">
                <a:latin typeface="Arial"/>
                <a:cs typeface="Arial"/>
              </a:rPr>
              <a:t>−1</a:t>
            </a:r>
            <a:r>
              <a:rPr lang="en-US" sz="1500" dirty="0" smtClean="0">
                <a:latin typeface="Arial"/>
                <a:cs typeface="Arial"/>
              </a:rPr>
              <a:t>, red)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6862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0000 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UTC 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13 Jun 2019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50" name="Picture 49" descr="nondivWind_pvAdv_areavavg_300_20190613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5" r="12284"/>
          <a:stretch/>
        </p:blipFill>
        <p:spPr>
          <a:xfrm>
            <a:off x="37863" y="719901"/>
            <a:ext cx="4529490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1" name="Picture 50" descr="irrotWind_pvAdv_areaavg_300_76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5" r="12361"/>
          <a:stretch/>
        </p:blipFill>
        <p:spPr>
          <a:xfrm>
            <a:off x="4583380" y="719901"/>
            <a:ext cx="4525509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cxnSp>
        <p:nvCxnSpPr>
          <p:cNvPr id="64" name="Straight Connector 63"/>
          <p:cNvCxnSpPr/>
          <p:nvPr/>
        </p:nvCxnSpPr>
        <p:spPr>
          <a:xfrm>
            <a:off x="-12095" y="5746019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-14916" y="6803242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4578976" y="5746019"/>
            <a:ext cx="0" cy="105169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Content Placeholder 2"/>
          <p:cNvSpPr txBox="1">
            <a:spLocks/>
          </p:cNvSpPr>
          <p:nvPr/>
        </p:nvSpPr>
        <p:spPr>
          <a:xfrm>
            <a:off x="1" y="5746019"/>
            <a:ext cx="4547120" cy="10347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300–200-hPa PV (PVU, gray),                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nondivergent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wind (m s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vectors), and PV advection by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nondivergent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wind (PVU d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shading),               and 600–400-hPa </a:t>
            </a:r>
            <a:r>
              <a:rPr lang="en-US" sz="1500" dirty="0" err="1" smtClean="0">
                <a:latin typeface="Arial"/>
                <a:cs typeface="Arial"/>
              </a:rPr>
              <a:t>ω</a:t>
            </a:r>
            <a:r>
              <a:rPr lang="en-US" sz="1500" dirty="0" smtClean="0">
                <a:latin typeface="Arial"/>
                <a:cs typeface="Arial"/>
              </a:rPr>
              <a:t> (5 × 10</a:t>
            </a:r>
            <a:r>
              <a:rPr lang="en-US" sz="1500" baseline="30000" dirty="0" smtClean="0">
                <a:latin typeface="Arial"/>
                <a:cs typeface="Arial"/>
              </a:rPr>
              <a:t>−3 </a:t>
            </a:r>
            <a:r>
              <a:rPr lang="en-US" sz="1500" dirty="0" smtClean="0">
                <a:latin typeface="Arial"/>
                <a:cs typeface="Arial"/>
              </a:rPr>
              <a:t>s</a:t>
            </a:r>
            <a:r>
              <a:rPr lang="en-US" sz="1500" baseline="30000" dirty="0" smtClean="0">
                <a:latin typeface="Arial"/>
                <a:cs typeface="Arial"/>
              </a:rPr>
              <a:t>−1</a:t>
            </a:r>
            <a:r>
              <a:rPr lang="en-US" sz="1500" dirty="0" smtClean="0">
                <a:latin typeface="Arial"/>
                <a:cs typeface="Arial"/>
              </a:rPr>
              <a:t>, red)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204380" y="5202387"/>
            <a:ext cx="8850720" cy="391071"/>
            <a:chOff x="204380" y="5421651"/>
            <a:chExt cx="8850720" cy="391071"/>
          </a:xfrm>
        </p:grpSpPr>
        <p:sp>
          <p:nvSpPr>
            <p:cNvPr id="70" name="TextBox 69"/>
            <p:cNvSpPr txBox="1"/>
            <p:nvPr/>
          </p:nvSpPr>
          <p:spPr>
            <a:xfrm>
              <a:off x="494643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978442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446366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921628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−9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2389552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</a:t>
              </a:r>
              <a:r>
                <a:rPr lang="en-US" sz="1200" dirty="0">
                  <a:latin typeface="Arial"/>
                  <a:cs typeface="Arial"/>
                </a:rPr>
                <a:t>7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2864814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</a:t>
              </a:r>
              <a:r>
                <a:rPr lang="en-US" sz="12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3334714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3812163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4284772" y="562671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4756859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5233109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5703009" y="562662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6182434" y="562662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7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6656708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</a:t>
              </a: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7127807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7595731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8075156" y="562662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8437106" y="5628056"/>
              <a:ext cx="61799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PVU d</a:t>
              </a:r>
              <a:r>
                <a:rPr lang="en-US" sz="1200" baseline="30000" dirty="0" smtClean="0">
                  <a:latin typeface="Arial"/>
                  <a:cs typeface="Arial"/>
                </a:rPr>
                <a:t>−1</a:t>
              </a:r>
              <a:endParaRPr lang="en-US" sz="1200" baseline="30000" dirty="0">
                <a:latin typeface="Arial"/>
                <a:cs typeface="Arial"/>
              </a:endParaRPr>
            </a:p>
          </p:txBody>
        </p:sp>
        <p:pic>
          <p:nvPicPr>
            <p:cNvPr id="101" name="Picture 100" descr="irrotWind_pvAdv_areaavg_300_8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194" t="8345" b="622"/>
            <a:stretch/>
          </p:blipFill>
          <p:spPr>
            <a:xfrm rot="5400000">
              <a:off x="4374044" y="1251987"/>
              <a:ext cx="192024" cy="8531352"/>
            </a:xfrm>
            <a:prstGeom prst="rect">
              <a:avLst/>
            </a:prstGeom>
          </p:spPr>
        </p:pic>
      </p:grpSp>
      <p:sp>
        <p:nvSpPr>
          <p:cNvPr id="102" name="Content Placeholder 2"/>
          <p:cNvSpPr txBox="1">
            <a:spLocks/>
          </p:cNvSpPr>
          <p:nvPr/>
        </p:nvSpPr>
        <p:spPr>
          <a:xfrm>
            <a:off x="4566663" y="5768495"/>
            <a:ext cx="4583529" cy="10347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300–200-hPa PV (PVU, gray),                   irrotational wind (m s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vectors), and PV advection by irrotational wind (PVU d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shading),                 and 600–400-hPa </a:t>
            </a:r>
            <a:r>
              <a:rPr lang="en-US" sz="1500" dirty="0" err="1" smtClean="0">
                <a:latin typeface="Arial"/>
                <a:cs typeface="Arial"/>
              </a:rPr>
              <a:t>ω</a:t>
            </a:r>
            <a:r>
              <a:rPr lang="en-US" sz="1500" dirty="0" smtClean="0">
                <a:latin typeface="Arial"/>
                <a:cs typeface="Arial"/>
              </a:rPr>
              <a:t> (5 × 10</a:t>
            </a:r>
            <a:r>
              <a:rPr lang="en-US" sz="1500" baseline="30000" dirty="0" smtClean="0">
                <a:latin typeface="Arial"/>
                <a:cs typeface="Arial"/>
              </a:rPr>
              <a:t>−3 </a:t>
            </a:r>
            <a:r>
              <a:rPr lang="en-US" sz="1500" dirty="0" smtClean="0">
                <a:latin typeface="Arial"/>
                <a:cs typeface="Arial"/>
              </a:rPr>
              <a:t>s</a:t>
            </a:r>
            <a:r>
              <a:rPr lang="en-US" sz="1500" baseline="30000" dirty="0" smtClean="0">
                <a:latin typeface="Arial"/>
                <a:cs typeface="Arial"/>
              </a:rPr>
              <a:t>−1</a:t>
            </a:r>
            <a:r>
              <a:rPr lang="en-US" sz="1500" dirty="0" smtClean="0">
                <a:latin typeface="Arial"/>
                <a:cs typeface="Arial"/>
              </a:rPr>
              <a:t>, red)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783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0000 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UTC 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14 Jun 2019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50" name="Picture 49" descr="nondivWind_pvAdv_areavavg_300_20190614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5" r="12361"/>
          <a:stretch/>
        </p:blipFill>
        <p:spPr>
          <a:xfrm>
            <a:off x="39291" y="719901"/>
            <a:ext cx="4525509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1" name="Picture 50" descr="irrotWind_pvAdv_areaavg_300_8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5" r="12361"/>
          <a:stretch/>
        </p:blipFill>
        <p:spPr>
          <a:xfrm>
            <a:off x="4581880" y="719901"/>
            <a:ext cx="4525509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cxnSp>
        <p:nvCxnSpPr>
          <p:cNvPr id="64" name="Straight Connector 63"/>
          <p:cNvCxnSpPr/>
          <p:nvPr/>
        </p:nvCxnSpPr>
        <p:spPr>
          <a:xfrm>
            <a:off x="-12095" y="5746019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-14916" y="6803242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4578976" y="5746019"/>
            <a:ext cx="0" cy="105169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Content Placeholder 2"/>
          <p:cNvSpPr txBox="1">
            <a:spLocks/>
          </p:cNvSpPr>
          <p:nvPr/>
        </p:nvSpPr>
        <p:spPr>
          <a:xfrm>
            <a:off x="1" y="5746019"/>
            <a:ext cx="4547120" cy="10347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300–200-hPa PV (PVU, gray),                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nondivergent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wind (m s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vectors), and PV advection by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nondivergent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wind (PVU d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shading),               and 600–400-hPa </a:t>
            </a:r>
            <a:r>
              <a:rPr lang="en-US" sz="1500" dirty="0" err="1" smtClean="0">
                <a:latin typeface="Arial"/>
                <a:cs typeface="Arial"/>
              </a:rPr>
              <a:t>ω</a:t>
            </a:r>
            <a:r>
              <a:rPr lang="en-US" sz="1500" dirty="0" smtClean="0">
                <a:latin typeface="Arial"/>
                <a:cs typeface="Arial"/>
              </a:rPr>
              <a:t> (5 × 10</a:t>
            </a:r>
            <a:r>
              <a:rPr lang="en-US" sz="1500" baseline="30000" dirty="0" smtClean="0">
                <a:latin typeface="Arial"/>
                <a:cs typeface="Arial"/>
              </a:rPr>
              <a:t>−3 </a:t>
            </a:r>
            <a:r>
              <a:rPr lang="en-US" sz="1500" dirty="0" smtClean="0">
                <a:latin typeface="Arial"/>
                <a:cs typeface="Arial"/>
              </a:rPr>
              <a:t>s</a:t>
            </a:r>
            <a:r>
              <a:rPr lang="en-US" sz="1500" baseline="30000" dirty="0" smtClean="0">
                <a:latin typeface="Arial"/>
                <a:cs typeface="Arial"/>
              </a:rPr>
              <a:t>−1</a:t>
            </a:r>
            <a:r>
              <a:rPr lang="en-US" sz="1500" dirty="0" smtClean="0">
                <a:latin typeface="Arial"/>
                <a:cs typeface="Arial"/>
              </a:rPr>
              <a:t>, red)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204380" y="5202387"/>
            <a:ext cx="8850720" cy="391071"/>
            <a:chOff x="204380" y="5421651"/>
            <a:chExt cx="8850720" cy="391071"/>
          </a:xfrm>
        </p:grpSpPr>
        <p:sp>
          <p:nvSpPr>
            <p:cNvPr id="70" name="TextBox 69"/>
            <p:cNvSpPr txBox="1"/>
            <p:nvPr/>
          </p:nvSpPr>
          <p:spPr>
            <a:xfrm>
              <a:off x="494643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978442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446366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921628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−9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2389552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</a:t>
              </a:r>
              <a:r>
                <a:rPr lang="en-US" sz="1200" dirty="0">
                  <a:latin typeface="Arial"/>
                  <a:cs typeface="Arial"/>
                </a:rPr>
                <a:t>7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2864814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</a:t>
              </a:r>
              <a:r>
                <a:rPr lang="en-US" sz="12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3334714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3812163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4284772" y="562671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4756859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5233109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5703009" y="562662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6182434" y="562662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7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6656708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</a:t>
              </a: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7127807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7595731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8075156" y="562662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8437106" y="5628056"/>
              <a:ext cx="61799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PVU d</a:t>
              </a:r>
              <a:r>
                <a:rPr lang="en-US" sz="1200" baseline="30000" dirty="0" smtClean="0">
                  <a:latin typeface="Arial"/>
                  <a:cs typeface="Arial"/>
                </a:rPr>
                <a:t>−1</a:t>
              </a:r>
              <a:endParaRPr lang="en-US" sz="1200" baseline="30000" dirty="0">
                <a:latin typeface="Arial"/>
                <a:cs typeface="Arial"/>
              </a:endParaRPr>
            </a:p>
          </p:txBody>
        </p:sp>
        <p:pic>
          <p:nvPicPr>
            <p:cNvPr id="101" name="Picture 100" descr="irrotWind_pvAdv_areaavg_300_80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194" t="8345" b="622"/>
            <a:stretch/>
          </p:blipFill>
          <p:spPr>
            <a:xfrm rot="5400000">
              <a:off x="4374044" y="1251987"/>
              <a:ext cx="192024" cy="8531352"/>
            </a:xfrm>
            <a:prstGeom prst="rect">
              <a:avLst/>
            </a:prstGeom>
          </p:spPr>
        </p:pic>
      </p:grpSp>
      <p:sp>
        <p:nvSpPr>
          <p:cNvPr id="102" name="Content Placeholder 2"/>
          <p:cNvSpPr txBox="1">
            <a:spLocks/>
          </p:cNvSpPr>
          <p:nvPr/>
        </p:nvSpPr>
        <p:spPr>
          <a:xfrm>
            <a:off x="4566663" y="5768495"/>
            <a:ext cx="4583529" cy="10347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300–200-hPa PV (PVU, gray),                   irrotational wind (m s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vectors), and PV advection by irrotational wind (PVU d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shading),                 and 600–400-hPa </a:t>
            </a:r>
            <a:r>
              <a:rPr lang="en-US" sz="1500" dirty="0" err="1" smtClean="0">
                <a:latin typeface="Arial"/>
                <a:cs typeface="Arial"/>
              </a:rPr>
              <a:t>ω</a:t>
            </a:r>
            <a:r>
              <a:rPr lang="en-US" sz="1500" dirty="0" smtClean="0">
                <a:latin typeface="Arial"/>
                <a:cs typeface="Arial"/>
              </a:rPr>
              <a:t> (5 × 10</a:t>
            </a:r>
            <a:r>
              <a:rPr lang="en-US" sz="1500" baseline="30000" dirty="0" smtClean="0">
                <a:latin typeface="Arial"/>
                <a:cs typeface="Arial"/>
              </a:rPr>
              <a:t>−3 </a:t>
            </a:r>
            <a:r>
              <a:rPr lang="en-US" sz="1500" dirty="0" smtClean="0">
                <a:latin typeface="Arial"/>
                <a:cs typeface="Arial"/>
              </a:rPr>
              <a:t>s</a:t>
            </a:r>
            <a:r>
              <a:rPr lang="en-US" sz="1500" baseline="30000" dirty="0" smtClean="0">
                <a:latin typeface="Arial"/>
                <a:cs typeface="Arial"/>
              </a:rPr>
              <a:t>−1</a:t>
            </a:r>
            <a:r>
              <a:rPr lang="en-US" sz="1500" dirty="0" smtClean="0">
                <a:latin typeface="Arial"/>
                <a:cs typeface="Arial"/>
              </a:rPr>
              <a:t>, red)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312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Sounding (0000 UTC 13 Jun 2019)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2" name="Picture 1" descr="2019061300.04339.skewt.parc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51" y="1245523"/>
            <a:ext cx="6013915" cy="4811132"/>
          </a:xfrm>
          <a:prstGeom prst="rect">
            <a:avLst/>
          </a:prstGeom>
        </p:spPr>
      </p:pic>
      <p:pic>
        <p:nvPicPr>
          <p:cNvPr id="15" name="Picture 14" descr="Greenland_map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1" t="3033" r="15405" b="2624"/>
          <a:stretch/>
        </p:blipFill>
        <p:spPr>
          <a:xfrm>
            <a:off x="6464300" y="1516160"/>
            <a:ext cx="2597604" cy="4381501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6" name="5-Point Star 15"/>
          <p:cNvSpPr>
            <a:spLocks noChangeAspect="1"/>
          </p:cNvSpPr>
          <p:nvPr/>
        </p:nvSpPr>
        <p:spPr>
          <a:xfrm rot="10580098" flipV="1">
            <a:off x="8629268" y="3480972"/>
            <a:ext cx="292608" cy="292608"/>
          </a:xfrm>
          <a:prstGeom prst="star5">
            <a:avLst>
              <a:gd name="adj" fmla="val 20272"/>
              <a:gd name="hf" fmla="val 105146"/>
              <a:gd name="vf" fmla="val 110557"/>
            </a:avLst>
          </a:prstGeom>
          <a:solidFill>
            <a:srgbClr val="FFFF00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46551" y="6300873"/>
            <a:ext cx="60139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Source: University of Wyoming</a:t>
            </a:r>
            <a:endParaRPr lang="en-U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1615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Time Series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7" name="Picture 6" descr="Greenland_map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1" t="3033" r="15405" b="2624"/>
          <a:stretch/>
        </p:blipFill>
        <p:spPr>
          <a:xfrm>
            <a:off x="6464300" y="1003298"/>
            <a:ext cx="2597604" cy="4381501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8" name="Picture 7" descr="g500_and_thickness_time_serie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37" y="825499"/>
            <a:ext cx="5434863" cy="4916435"/>
          </a:xfrm>
          <a:prstGeom prst="rect">
            <a:avLst/>
          </a:prstGeom>
        </p:spPr>
      </p:pic>
      <p:sp>
        <p:nvSpPr>
          <p:cNvPr id="64" name="TextBox 63"/>
          <p:cNvSpPr txBox="1"/>
          <p:nvPr/>
        </p:nvSpPr>
        <p:spPr>
          <a:xfrm rot="16200000">
            <a:off x="-1909074" y="3045167"/>
            <a:ext cx="43815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500-hPa geopotential height (dam)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74" name="TextBox 73"/>
          <p:cNvSpPr txBox="1"/>
          <p:nvPr/>
        </p:nvSpPr>
        <p:spPr>
          <a:xfrm rot="16200000">
            <a:off x="3909427" y="3045166"/>
            <a:ext cx="43815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1000–500-hPa thickness (dam)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1041399" y="5703834"/>
            <a:ext cx="434340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Day in Jun 2019 labeled at 0000 UTC</a:t>
            </a:r>
            <a:endParaRPr lang="en-US" sz="1500" dirty="0">
              <a:latin typeface="Arial"/>
              <a:cs typeface="Arial"/>
            </a:endParaRPr>
          </a:p>
        </p:txBody>
      </p:sp>
      <p:cxnSp>
        <p:nvCxnSpPr>
          <p:cNvPr id="76" name="Straight Connector 75"/>
          <p:cNvCxnSpPr/>
          <p:nvPr/>
        </p:nvCxnSpPr>
        <p:spPr>
          <a:xfrm>
            <a:off x="288811" y="6444483"/>
            <a:ext cx="777698" cy="0"/>
          </a:xfrm>
          <a:prstGeom prst="line">
            <a:avLst/>
          </a:prstGeom>
          <a:ln w="508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1104609" y="6170978"/>
            <a:ext cx="23878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Arial"/>
                <a:cs typeface="Arial"/>
              </a:rPr>
              <a:t>500-hPa geopotential height (dam)</a:t>
            </a:r>
            <a:endParaRPr lang="en-US" sz="1500" dirty="0">
              <a:latin typeface="Arial"/>
              <a:cs typeface="Arial"/>
            </a:endParaRPr>
          </a:p>
        </p:txBody>
      </p:sp>
      <p:cxnSp>
        <p:nvCxnSpPr>
          <p:cNvPr id="78" name="Straight Connector 77"/>
          <p:cNvCxnSpPr/>
          <p:nvPr/>
        </p:nvCxnSpPr>
        <p:spPr>
          <a:xfrm>
            <a:off x="3699051" y="6455961"/>
            <a:ext cx="777698" cy="0"/>
          </a:xfrm>
          <a:prstGeom prst="line">
            <a:avLst/>
          </a:prstGeom>
          <a:ln w="50800"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4476750" y="6172384"/>
            <a:ext cx="1943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Arial"/>
                <a:cs typeface="Arial"/>
              </a:rPr>
              <a:t>1000–500-hPa thickness (dam)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80" name="5-Point Star 79"/>
          <p:cNvSpPr>
            <a:spLocks noChangeAspect="1"/>
          </p:cNvSpPr>
          <p:nvPr/>
        </p:nvSpPr>
        <p:spPr>
          <a:xfrm rot="10580098" flipV="1">
            <a:off x="8484921" y="3332228"/>
            <a:ext cx="292608" cy="292608"/>
          </a:xfrm>
          <a:prstGeom prst="star5">
            <a:avLst>
              <a:gd name="adj" fmla="val 20272"/>
              <a:gd name="hf" fmla="val 105146"/>
              <a:gd name="vf" fmla="val 110557"/>
            </a:avLst>
          </a:prstGeom>
          <a:solidFill>
            <a:srgbClr val="FFFF00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784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w_and_IVT_time_seri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59" y="825498"/>
            <a:ext cx="5330148" cy="4919472"/>
          </a:xfrm>
          <a:prstGeom prst="rect">
            <a:avLst/>
          </a:prstGeom>
        </p:spPr>
      </p:pic>
      <p:sp>
        <p:nvSpPr>
          <p:cNvPr id="34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Time Series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7" name="Picture 6" descr="Greenland_map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1" t="3033" r="15405" b="2624"/>
          <a:stretch/>
        </p:blipFill>
        <p:spPr>
          <a:xfrm>
            <a:off x="6464300" y="1003298"/>
            <a:ext cx="2597604" cy="4381501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64" name="TextBox 63"/>
          <p:cNvSpPr txBox="1"/>
          <p:nvPr/>
        </p:nvSpPr>
        <p:spPr>
          <a:xfrm rot="16200000">
            <a:off x="-1820174" y="3045167"/>
            <a:ext cx="43815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PW (mm)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74" name="TextBox 73"/>
          <p:cNvSpPr txBox="1"/>
          <p:nvPr/>
        </p:nvSpPr>
        <p:spPr>
          <a:xfrm rot="16200000">
            <a:off x="3858627" y="3045166"/>
            <a:ext cx="43815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IVT (kg m</a:t>
            </a:r>
            <a:r>
              <a:rPr lang="en-US" sz="1500" baseline="30000" dirty="0" smtClean="0">
                <a:latin typeface="Arial"/>
                <a:cs typeface="Arial"/>
              </a:rPr>
              <a:t>−1</a:t>
            </a:r>
            <a:r>
              <a:rPr lang="en-US" sz="1500" dirty="0" smtClean="0">
                <a:latin typeface="Arial"/>
                <a:cs typeface="Arial"/>
              </a:rPr>
              <a:t> s</a:t>
            </a:r>
            <a:r>
              <a:rPr lang="en-US" sz="1500" baseline="30000" dirty="0" smtClean="0">
                <a:latin typeface="Arial"/>
                <a:cs typeface="Arial"/>
              </a:rPr>
              <a:t>−1</a:t>
            </a:r>
            <a:r>
              <a:rPr lang="en-US" sz="1500" dirty="0" smtClean="0">
                <a:latin typeface="Arial"/>
                <a:cs typeface="Arial"/>
              </a:rPr>
              <a:t>)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1041399" y="5703834"/>
            <a:ext cx="434340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Day in Jun 2019 labeled at 0000 UTC</a:t>
            </a:r>
            <a:endParaRPr lang="en-US" sz="1500" dirty="0">
              <a:latin typeface="Arial"/>
              <a:cs typeface="Arial"/>
            </a:endParaRPr>
          </a:p>
        </p:txBody>
      </p:sp>
      <p:cxnSp>
        <p:nvCxnSpPr>
          <p:cNvPr id="76" name="Straight Connector 75"/>
          <p:cNvCxnSpPr/>
          <p:nvPr/>
        </p:nvCxnSpPr>
        <p:spPr>
          <a:xfrm>
            <a:off x="923811" y="6444483"/>
            <a:ext cx="777698" cy="0"/>
          </a:xfrm>
          <a:prstGeom prst="line">
            <a:avLst/>
          </a:prstGeom>
          <a:ln w="50800">
            <a:solidFill>
              <a:srgbClr val="0F6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1739609" y="6294378"/>
            <a:ext cx="129569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Arial"/>
                <a:cs typeface="Arial"/>
              </a:rPr>
              <a:t>PW (mm)</a:t>
            </a:r>
            <a:endParaRPr lang="en-US" sz="1500" dirty="0">
              <a:latin typeface="Arial"/>
              <a:cs typeface="Arial"/>
            </a:endParaRPr>
          </a:p>
        </p:txBody>
      </p:sp>
      <p:cxnSp>
        <p:nvCxnSpPr>
          <p:cNvPr id="78" name="Straight Connector 77"/>
          <p:cNvCxnSpPr/>
          <p:nvPr/>
        </p:nvCxnSpPr>
        <p:spPr>
          <a:xfrm>
            <a:off x="3406951" y="6455961"/>
            <a:ext cx="777698" cy="0"/>
          </a:xfrm>
          <a:prstGeom prst="line">
            <a:avLst/>
          </a:prstGeom>
          <a:ln w="50800">
            <a:solidFill>
              <a:srgbClr val="0F6F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4184650" y="6294378"/>
            <a:ext cx="172845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Arial"/>
                <a:cs typeface="Arial"/>
              </a:rPr>
              <a:t>IVT (kg m</a:t>
            </a:r>
            <a:r>
              <a:rPr lang="en-US" sz="1500" baseline="30000" dirty="0" smtClean="0">
                <a:latin typeface="Arial"/>
                <a:cs typeface="Arial"/>
              </a:rPr>
              <a:t>−1</a:t>
            </a:r>
            <a:r>
              <a:rPr lang="en-US" sz="1500" dirty="0" smtClean="0">
                <a:latin typeface="Arial"/>
                <a:cs typeface="Arial"/>
              </a:rPr>
              <a:t> s</a:t>
            </a:r>
            <a:r>
              <a:rPr lang="en-US" sz="1500" baseline="30000" dirty="0" smtClean="0">
                <a:latin typeface="Arial"/>
                <a:cs typeface="Arial"/>
              </a:rPr>
              <a:t>−1</a:t>
            </a:r>
            <a:r>
              <a:rPr lang="en-US" sz="1500" dirty="0" smtClean="0">
                <a:latin typeface="Arial"/>
                <a:cs typeface="Arial"/>
              </a:rPr>
              <a:t>)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80" name="5-Point Star 79"/>
          <p:cNvSpPr>
            <a:spLocks noChangeAspect="1"/>
          </p:cNvSpPr>
          <p:nvPr/>
        </p:nvSpPr>
        <p:spPr>
          <a:xfrm rot="10580098" flipV="1">
            <a:off x="8484921" y="3332228"/>
            <a:ext cx="292608" cy="292608"/>
          </a:xfrm>
          <a:prstGeom prst="star5">
            <a:avLst>
              <a:gd name="adj" fmla="val 20272"/>
              <a:gd name="hf" fmla="val 105146"/>
              <a:gd name="vf" fmla="val 110557"/>
            </a:avLst>
          </a:prstGeom>
          <a:solidFill>
            <a:srgbClr val="FFFF00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340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Motivation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43" name="Content Placeholder 2"/>
          <p:cNvSpPr txBox="1">
            <a:spLocks/>
          </p:cNvSpPr>
          <p:nvPr/>
        </p:nvSpPr>
        <p:spPr>
          <a:xfrm>
            <a:off x="127000" y="5964604"/>
            <a:ext cx="8915400" cy="8034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00273" y="5789937"/>
            <a:ext cx="89027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1600" dirty="0">
              <a:latin typeface="Arial"/>
              <a:cs typeface="Arial"/>
            </a:endParaRPr>
          </a:p>
          <a:p>
            <a:pPr algn="ctr"/>
            <a:r>
              <a:rPr lang="en-US" sz="1600" dirty="0" smtClean="0">
                <a:latin typeface="Arial"/>
                <a:cs typeface="Arial"/>
              </a:rPr>
              <a:t>Source</a:t>
            </a:r>
            <a:r>
              <a:rPr lang="en-US" sz="1600" dirty="0">
                <a:latin typeface="Arial"/>
                <a:cs typeface="Arial"/>
              </a:rPr>
              <a:t>: </a:t>
            </a:r>
            <a:r>
              <a:rPr lang="en-US" sz="1600" dirty="0" smtClean="0">
                <a:latin typeface="Arial"/>
                <a:cs typeface="Arial"/>
              </a:rPr>
              <a:t>NSIDC/Thomas Mote, University of Georgia;</a:t>
            </a:r>
          </a:p>
          <a:p>
            <a:pPr algn="ctr"/>
            <a:r>
              <a:rPr lang="en-US" sz="1600" dirty="0">
                <a:hlinkClick r:id="rId3"/>
              </a:rPr>
              <a:t>http://nsidc.org/greenland-today/</a:t>
            </a:r>
            <a:endParaRPr lang="en-US" sz="1600" dirty="0"/>
          </a:p>
          <a:p>
            <a:endParaRPr lang="en-US" sz="1600" dirty="0">
              <a:latin typeface="Arial"/>
              <a:cs typeface="Arial"/>
            </a:endParaRPr>
          </a:p>
        </p:txBody>
      </p:sp>
      <p:pic>
        <p:nvPicPr>
          <p:cNvPr id="2" name="Picture 1" descr="greenland_daily_melt_plo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45" y="803218"/>
            <a:ext cx="8636494" cy="527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948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Time Series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7" name="Picture 6" descr="Greenland_map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1" t="3033" r="15405" b="2624"/>
          <a:stretch/>
        </p:blipFill>
        <p:spPr>
          <a:xfrm>
            <a:off x="6464300" y="1003298"/>
            <a:ext cx="2597604" cy="4381501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64" name="TextBox 63"/>
          <p:cNvSpPr txBox="1"/>
          <p:nvPr/>
        </p:nvSpPr>
        <p:spPr>
          <a:xfrm rot="16200000">
            <a:off x="-1820174" y="3045167"/>
            <a:ext cx="43815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850-hPa temperature (K)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1041399" y="5703834"/>
            <a:ext cx="434340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Day in Jun 2019 labeled at 0000 UTC</a:t>
            </a:r>
            <a:endParaRPr lang="en-US" sz="1500" dirty="0">
              <a:latin typeface="Arial"/>
              <a:cs typeface="Arial"/>
            </a:endParaRPr>
          </a:p>
        </p:txBody>
      </p:sp>
      <p:cxnSp>
        <p:nvCxnSpPr>
          <p:cNvPr id="76" name="Straight Connector 75"/>
          <p:cNvCxnSpPr/>
          <p:nvPr/>
        </p:nvCxnSpPr>
        <p:spPr>
          <a:xfrm>
            <a:off x="995450" y="6444483"/>
            <a:ext cx="777698" cy="0"/>
          </a:xfrm>
          <a:prstGeom prst="line">
            <a:avLst/>
          </a:prstGeom>
          <a:ln w="50800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1879309" y="6167484"/>
            <a:ext cx="16673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Arial"/>
                <a:cs typeface="Arial"/>
              </a:rPr>
              <a:t>850-hPa temperature (K)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80" name="5-Point Star 79"/>
          <p:cNvSpPr>
            <a:spLocks noChangeAspect="1"/>
          </p:cNvSpPr>
          <p:nvPr/>
        </p:nvSpPr>
        <p:spPr>
          <a:xfrm rot="10580098" flipV="1">
            <a:off x="8484921" y="3332228"/>
            <a:ext cx="292608" cy="292608"/>
          </a:xfrm>
          <a:prstGeom prst="star5">
            <a:avLst>
              <a:gd name="adj" fmla="val 20272"/>
              <a:gd name="hf" fmla="val 105146"/>
              <a:gd name="vf" fmla="val 110557"/>
            </a:avLst>
          </a:prstGeom>
          <a:solidFill>
            <a:srgbClr val="FFFF00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t850_and_wind_time_serie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59" y="822462"/>
            <a:ext cx="4958378" cy="491947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000500" y="6230984"/>
            <a:ext cx="219075" cy="398416"/>
            <a:chOff x="3759200" y="6167484"/>
            <a:chExt cx="219075" cy="398416"/>
          </a:xfrm>
        </p:grpSpPr>
        <p:cxnSp>
          <p:nvCxnSpPr>
            <p:cNvPr id="5" name="Straight Connector 4"/>
            <p:cNvCxnSpPr/>
            <p:nvPr/>
          </p:nvCxnSpPr>
          <p:spPr>
            <a:xfrm flipV="1">
              <a:off x="3759200" y="6167484"/>
              <a:ext cx="63500" cy="39841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3810000" y="6177009"/>
              <a:ext cx="168275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/>
        </p:nvSpPr>
        <p:spPr>
          <a:xfrm>
            <a:off x="4343109" y="6167484"/>
            <a:ext cx="16673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Arial"/>
                <a:cs typeface="Arial"/>
              </a:rPr>
              <a:t>850-hPa         wind (</a:t>
            </a:r>
            <a:r>
              <a:rPr lang="en-US" sz="1500" dirty="0" err="1" smtClean="0">
                <a:latin typeface="Arial"/>
                <a:cs typeface="Arial"/>
              </a:rPr>
              <a:t>kt</a:t>
            </a:r>
            <a:r>
              <a:rPr lang="en-US" sz="1500" dirty="0" smtClean="0">
                <a:latin typeface="Arial"/>
                <a:cs typeface="Arial"/>
              </a:rPr>
              <a:t>)</a:t>
            </a:r>
            <a:endParaRPr lang="en-US" sz="15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5950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Trajectories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" y="5746019"/>
            <a:ext cx="8282920" cy="10347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24584" y="6050720"/>
            <a:ext cx="82277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NOAA HYSPLIT backward trajectories ending at </a:t>
            </a:r>
          </a:p>
          <a:p>
            <a:pPr algn="ctr"/>
            <a:r>
              <a:rPr lang="en-US" dirty="0" smtClean="0">
                <a:latin typeface="Arial"/>
                <a:cs typeface="Arial"/>
              </a:rPr>
              <a:t>(left) 1200 UTC 12 Jun 2019 and (right) 0000 UTC 13 Jun 2019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634" y="897373"/>
            <a:ext cx="4058886" cy="50390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8618" y="891434"/>
            <a:ext cx="4063670" cy="5045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827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6028266"/>
          </a:xfrm>
        </p:spPr>
        <p:txBody>
          <a:bodyPr>
            <a:normAutofit fontScale="92500" lnSpcReduction="20000"/>
          </a:bodyPr>
          <a:lstStyle/>
          <a:p>
            <a:r>
              <a:rPr lang="en-US" sz="2800" b="1" dirty="0"/>
              <a:t>Initial ridging over northeast Canada and northwest Greenland occurs east of an elongated tropical moisture axis</a:t>
            </a:r>
          </a:p>
          <a:p>
            <a:pPr fontAlgn="base"/>
            <a:endParaRPr lang="en-US" sz="2600" b="1" dirty="0"/>
          </a:p>
          <a:p>
            <a:pPr fontAlgn="base"/>
            <a:r>
              <a:rPr lang="en-US" sz="2600" b="1" dirty="0" smtClean="0"/>
              <a:t>Negative </a:t>
            </a:r>
            <a:r>
              <a:rPr lang="en-US" sz="2600" b="1" dirty="0"/>
              <a:t>PV advection by the </a:t>
            </a:r>
            <a:r>
              <a:rPr lang="en-US" sz="2600" b="1" dirty="0" err="1"/>
              <a:t>nondivergent</a:t>
            </a:r>
            <a:r>
              <a:rPr lang="en-US" sz="2600" b="1" dirty="0"/>
              <a:t> and irrotational winds supports Canada/Greenland </a:t>
            </a:r>
            <a:r>
              <a:rPr lang="en-US" sz="2600" b="1" dirty="0" smtClean="0"/>
              <a:t>ridging</a:t>
            </a:r>
          </a:p>
          <a:p>
            <a:pPr fontAlgn="base"/>
            <a:endParaRPr lang="en-US" sz="2600" b="1" dirty="0"/>
          </a:p>
          <a:p>
            <a:pPr fontAlgn="base"/>
            <a:r>
              <a:rPr lang="en-US" sz="2800" b="1" dirty="0"/>
              <a:t>Second ridge building event occurs over northeast Greenland north of a deep cutoff </a:t>
            </a:r>
            <a:r>
              <a:rPr lang="en-US" sz="2800" b="1" dirty="0" smtClean="0"/>
              <a:t>cyclone</a:t>
            </a:r>
          </a:p>
          <a:p>
            <a:pPr marL="0" indent="0" fontAlgn="base">
              <a:buNone/>
            </a:pPr>
            <a:endParaRPr lang="en-US" sz="2600" b="1" dirty="0"/>
          </a:p>
          <a:p>
            <a:pPr fontAlgn="base"/>
            <a:r>
              <a:rPr lang="en-US" sz="2600" b="1" dirty="0" smtClean="0"/>
              <a:t>Negative </a:t>
            </a:r>
            <a:r>
              <a:rPr lang="en-US" sz="2600" b="1" dirty="0"/>
              <a:t>PV advection by the </a:t>
            </a:r>
            <a:r>
              <a:rPr lang="en-US" sz="2600" b="1" dirty="0" err="1"/>
              <a:t>nondivergent</a:t>
            </a:r>
            <a:r>
              <a:rPr lang="en-US" sz="2600" b="1" dirty="0"/>
              <a:t> and irrotational winds supports Greenland </a:t>
            </a:r>
            <a:r>
              <a:rPr lang="en-US" sz="2600" b="1" dirty="0" smtClean="0"/>
              <a:t>ridging</a:t>
            </a:r>
          </a:p>
          <a:p>
            <a:pPr fontAlgn="base"/>
            <a:endParaRPr lang="en-US" sz="2600" b="1" dirty="0"/>
          </a:p>
          <a:p>
            <a:pPr fontAlgn="base"/>
            <a:r>
              <a:rPr lang="en-US" sz="2800" b="1" dirty="0"/>
              <a:t>Twin poleward-directed tropical moisture “freeways” enhance diabatically driven ridge building across northeast Canada and Greenland </a:t>
            </a:r>
          </a:p>
          <a:p>
            <a:pPr marL="0" indent="0" fontAlgn="base">
              <a:buNone/>
            </a:pPr>
            <a:endParaRPr lang="en-US" sz="2600" b="1" dirty="0"/>
          </a:p>
          <a:p>
            <a:pPr marL="0" indent="0" fontAlgn="base">
              <a:buNone/>
            </a:pPr>
            <a:endParaRPr lang="en-US" sz="2600" b="1" dirty="0"/>
          </a:p>
          <a:p>
            <a:pPr marL="0" indent="0">
              <a:buNone/>
            </a:pPr>
            <a:endParaRPr lang="en-US" sz="2400" b="1" dirty="0">
              <a:cs typeface="Arial"/>
            </a:endParaRPr>
          </a:p>
          <a:p>
            <a:endParaRPr lang="en-US" sz="3100" dirty="0">
              <a:latin typeface="Arial"/>
              <a:cs typeface="Arial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Summary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2051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5598A819-5473-304C-BAAD-67A3A04B0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754578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+mn-lt"/>
              </a:rPr>
              <a:t>Summary of Flow Evolution</a:t>
            </a:r>
            <a:br>
              <a:rPr lang="en-US" b="1" dirty="0" smtClean="0">
                <a:solidFill>
                  <a:srgbClr val="FF0000"/>
                </a:solidFill>
                <a:latin typeface="+mn-lt"/>
              </a:rPr>
            </a:br>
            <a:r>
              <a:rPr lang="en-US" b="1" dirty="0" smtClean="0">
                <a:solidFill>
                  <a:srgbClr val="FF0000"/>
                </a:solidFill>
                <a:latin typeface="+mn-lt"/>
              </a:rPr>
              <a:t>3–14 June 2019</a:t>
            </a:r>
            <a:endParaRPr lang="en-US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34098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0000 UTC 3 Jun 2019 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673188" y="5982136"/>
            <a:ext cx="3511989" cy="647140"/>
            <a:chOff x="2186092" y="6070943"/>
            <a:chExt cx="3511989" cy="647140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2186092" y="6558786"/>
              <a:ext cx="638868" cy="0"/>
            </a:xfrm>
            <a:prstGeom prst="line">
              <a:avLst/>
            </a:prstGeom>
            <a:ln w="5715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/>
            <p:cNvSpPr txBox="1"/>
            <p:nvPr/>
          </p:nvSpPr>
          <p:spPr>
            <a:xfrm>
              <a:off x="2824960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552 dam</a:t>
              </a:r>
              <a:endParaRPr lang="en-US" sz="1600" dirty="0">
                <a:latin typeface="Arial"/>
                <a:cs typeface="Arial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4044367" y="6558786"/>
              <a:ext cx="638868" cy="0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4683235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576 dam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186092" y="6070943"/>
              <a:ext cx="33629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500-hPa </a:t>
              </a:r>
              <a:r>
                <a:rPr lang="en-US" sz="1600" b="1" dirty="0" smtClean="0">
                  <a:latin typeface="Arial"/>
                  <a:cs typeface="Arial"/>
                </a:rPr>
                <a:t>geo. height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241636" y="5982136"/>
            <a:ext cx="2369012" cy="647140"/>
            <a:chOff x="5449240" y="6070943"/>
            <a:chExt cx="2369012" cy="647140"/>
          </a:xfrm>
        </p:grpSpPr>
        <p:sp>
          <p:nvSpPr>
            <p:cNvPr id="10" name="Rectangle 9"/>
            <p:cNvSpPr/>
            <p:nvPr/>
          </p:nvSpPr>
          <p:spPr>
            <a:xfrm>
              <a:off x="6110245" y="6460867"/>
              <a:ext cx="456977" cy="195837"/>
            </a:xfrm>
            <a:prstGeom prst="rect">
              <a:avLst/>
            </a:prstGeom>
            <a:solidFill>
              <a:srgbClr val="6ED30A">
                <a:alpha val="81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613496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≥ </a:t>
              </a:r>
              <a:r>
                <a:rPr lang="en-US" sz="1600" dirty="0">
                  <a:latin typeface="Arial"/>
                  <a:cs typeface="Arial"/>
                </a:rPr>
                <a:t>1</a:t>
              </a:r>
              <a:r>
                <a:rPr lang="en-US" sz="1600" dirty="0" smtClean="0">
                  <a:latin typeface="Arial"/>
                  <a:cs typeface="Arial"/>
                </a:rPr>
                <a:t> </a:t>
              </a:r>
              <a:r>
                <a:rPr lang="en-US" sz="1600" dirty="0" err="1" smtClean="0">
                  <a:latin typeface="Arial"/>
                  <a:cs typeface="Arial"/>
                </a:rPr>
                <a:t>σ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449240" y="6070943"/>
              <a:ext cx="23690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PW </a:t>
              </a:r>
              <a:r>
                <a:rPr lang="en-US" sz="1600" b="1" dirty="0" err="1" smtClean="0">
                  <a:latin typeface="Arial"/>
                  <a:cs typeface="Arial"/>
                </a:rPr>
                <a:t>Stnd</a:t>
              </a:r>
              <a:r>
                <a:rPr lang="en-US" sz="1600" b="1" dirty="0">
                  <a:latin typeface="Arial"/>
                  <a:cs typeface="Arial"/>
                </a:rPr>
                <a:t>.</a:t>
              </a:r>
              <a:r>
                <a:rPr lang="en-US" sz="1600" b="1" dirty="0" smtClean="0">
                  <a:latin typeface="Arial"/>
                  <a:cs typeface="Arial"/>
                </a:rPr>
                <a:t> </a:t>
              </a:r>
              <a:r>
                <a:rPr lang="en-US" sz="1600" b="1" dirty="0" err="1" smtClean="0">
                  <a:latin typeface="Arial"/>
                  <a:cs typeface="Arial"/>
                </a:rPr>
                <a:t>Anom</a:t>
              </a:r>
              <a:r>
                <a:rPr lang="en-US" sz="1600" b="1" dirty="0" smtClean="0">
                  <a:latin typeface="Arial"/>
                  <a:cs typeface="Arial"/>
                </a:rPr>
                <a:t>.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pic>
        <p:nvPicPr>
          <p:cNvPr id="3" name="Picture 2" descr="g500_contour_pw_anom_northamer_20190603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58" y="688504"/>
            <a:ext cx="6816716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921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0000 UTC 4 Jun 2019 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3" name="Picture 2" descr="g500_contour_pw_anom_northamer_20190604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93" y="688504"/>
            <a:ext cx="6816716" cy="525780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1673188" y="5982136"/>
            <a:ext cx="3511989" cy="647140"/>
            <a:chOff x="2186092" y="6070943"/>
            <a:chExt cx="3511989" cy="647140"/>
          </a:xfrm>
        </p:grpSpPr>
        <p:cxnSp>
          <p:nvCxnSpPr>
            <p:cNvPr id="30" name="Straight Connector 29"/>
            <p:cNvCxnSpPr/>
            <p:nvPr/>
          </p:nvCxnSpPr>
          <p:spPr>
            <a:xfrm>
              <a:off x="2186092" y="6558786"/>
              <a:ext cx="638868" cy="0"/>
            </a:xfrm>
            <a:prstGeom prst="line">
              <a:avLst/>
            </a:prstGeom>
            <a:ln w="5715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2824960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552 dam</a:t>
              </a:r>
              <a:endParaRPr lang="en-US" sz="1600" dirty="0">
                <a:latin typeface="Arial"/>
                <a:cs typeface="Arial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4044367" y="6558786"/>
              <a:ext cx="638868" cy="0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4683235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576 dam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186092" y="6070943"/>
              <a:ext cx="33629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500-hPa </a:t>
              </a:r>
              <a:r>
                <a:rPr lang="en-US" sz="1600" b="1" dirty="0" smtClean="0">
                  <a:latin typeface="Arial"/>
                  <a:cs typeface="Arial"/>
                </a:rPr>
                <a:t>geo. height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241636" y="5982136"/>
            <a:ext cx="2369012" cy="647140"/>
            <a:chOff x="5449240" y="6070943"/>
            <a:chExt cx="2369012" cy="647140"/>
          </a:xfrm>
        </p:grpSpPr>
        <p:sp>
          <p:nvSpPr>
            <p:cNvPr id="37" name="Rectangle 36"/>
            <p:cNvSpPr/>
            <p:nvPr/>
          </p:nvSpPr>
          <p:spPr>
            <a:xfrm>
              <a:off x="6110245" y="6460867"/>
              <a:ext cx="456977" cy="195837"/>
            </a:xfrm>
            <a:prstGeom prst="rect">
              <a:avLst/>
            </a:prstGeom>
            <a:solidFill>
              <a:srgbClr val="6ED30A">
                <a:alpha val="81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613496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≥ </a:t>
              </a:r>
              <a:r>
                <a:rPr lang="en-US" sz="1600" dirty="0">
                  <a:latin typeface="Arial"/>
                  <a:cs typeface="Arial"/>
                </a:rPr>
                <a:t>1</a:t>
              </a:r>
              <a:r>
                <a:rPr lang="en-US" sz="1600" dirty="0" smtClean="0">
                  <a:latin typeface="Arial"/>
                  <a:cs typeface="Arial"/>
                </a:rPr>
                <a:t> </a:t>
              </a:r>
              <a:r>
                <a:rPr lang="en-US" sz="1600" dirty="0" err="1" smtClean="0">
                  <a:latin typeface="Arial"/>
                  <a:cs typeface="Arial"/>
                </a:rPr>
                <a:t>σ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449240" y="6070943"/>
              <a:ext cx="23690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PW </a:t>
              </a:r>
              <a:r>
                <a:rPr lang="en-US" sz="1600" b="1" dirty="0" err="1" smtClean="0">
                  <a:latin typeface="Arial"/>
                  <a:cs typeface="Arial"/>
                </a:rPr>
                <a:t>Stnd</a:t>
              </a:r>
              <a:r>
                <a:rPr lang="en-US" sz="1600" b="1" dirty="0">
                  <a:latin typeface="Arial"/>
                  <a:cs typeface="Arial"/>
                </a:rPr>
                <a:t>.</a:t>
              </a:r>
              <a:r>
                <a:rPr lang="en-US" sz="1600" b="1" dirty="0" smtClean="0">
                  <a:latin typeface="Arial"/>
                  <a:cs typeface="Arial"/>
                </a:rPr>
                <a:t> </a:t>
              </a:r>
              <a:r>
                <a:rPr lang="en-US" sz="1600" b="1" dirty="0" err="1" smtClean="0">
                  <a:latin typeface="Arial"/>
                  <a:cs typeface="Arial"/>
                </a:rPr>
                <a:t>Anom</a:t>
              </a:r>
              <a:r>
                <a:rPr lang="en-US" sz="1600" b="1" dirty="0" smtClean="0">
                  <a:latin typeface="Arial"/>
                  <a:cs typeface="Arial"/>
                </a:rPr>
                <a:t>.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1913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0000 UTC 5 Jun 2019 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3" name="Picture 2" descr="g500_contour_pw_anom_northamer_20190605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060" y="688504"/>
            <a:ext cx="6816716" cy="525780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1673188" y="5982136"/>
            <a:ext cx="3511989" cy="647140"/>
            <a:chOff x="2186092" y="6070943"/>
            <a:chExt cx="3511989" cy="647140"/>
          </a:xfrm>
        </p:grpSpPr>
        <p:cxnSp>
          <p:nvCxnSpPr>
            <p:cNvPr id="30" name="Straight Connector 29"/>
            <p:cNvCxnSpPr/>
            <p:nvPr/>
          </p:nvCxnSpPr>
          <p:spPr>
            <a:xfrm>
              <a:off x="2186092" y="6558786"/>
              <a:ext cx="638868" cy="0"/>
            </a:xfrm>
            <a:prstGeom prst="line">
              <a:avLst/>
            </a:prstGeom>
            <a:ln w="5715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2824960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552 dam</a:t>
              </a:r>
              <a:endParaRPr lang="en-US" sz="1600" dirty="0">
                <a:latin typeface="Arial"/>
                <a:cs typeface="Arial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4044367" y="6558786"/>
              <a:ext cx="638868" cy="0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4683235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576 dam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186092" y="6070943"/>
              <a:ext cx="33629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500-hPa </a:t>
              </a:r>
              <a:r>
                <a:rPr lang="en-US" sz="1600" b="1" dirty="0" smtClean="0">
                  <a:latin typeface="Arial"/>
                  <a:cs typeface="Arial"/>
                </a:rPr>
                <a:t>geo. height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241636" y="5982136"/>
            <a:ext cx="2369012" cy="647140"/>
            <a:chOff x="5449240" y="6070943"/>
            <a:chExt cx="2369012" cy="647140"/>
          </a:xfrm>
        </p:grpSpPr>
        <p:sp>
          <p:nvSpPr>
            <p:cNvPr id="37" name="Rectangle 36"/>
            <p:cNvSpPr/>
            <p:nvPr/>
          </p:nvSpPr>
          <p:spPr>
            <a:xfrm>
              <a:off x="6110245" y="6460867"/>
              <a:ext cx="456977" cy="195837"/>
            </a:xfrm>
            <a:prstGeom prst="rect">
              <a:avLst/>
            </a:prstGeom>
            <a:solidFill>
              <a:srgbClr val="6ED30A">
                <a:alpha val="81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613496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≥ </a:t>
              </a:r>
              <a:r>
                <a:rPr lang="en-US" sz="1600" dirty="0">
                  <a:latin typeface="Arial"/>
                  <a:cs typeface="Arial"/>
                </a:rPr>
                <a:t>1</a:t>
              </a:r>
              <a:r>
                <a:rPr lang="en-US" sz="1600" dirty="0" smtClean="0">
                  <a:latin typeface="Arial"/>
                  <a:cs typeface="Arial"/>
                </a:rPr>
                <a:t> </a:t>
              </a:r>
              <a:r>
                <a:rPr lang="en-US" sz="1600" dirty="0" err="1" smtClean="0">
                  <a:latin typeface="Arial"/>
                  <a:cs typeface="Arial"/>
                </a:rPr>
                <a:t>σ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449240" y="6070943"/>
              <a:ext cx="23690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PW </a:t>
              </a:r>
              <a:r>
                <a:rPr lang="en-US" sz="1600" b="1" dirty="0" err="1" smtClean="0">
                  <a:latin typeface="Arial"/>
                  <a:cs typeface="Arial"/>
                </a:rPr>
                <a:t>Stnd</a:t>
              </a:r>
              <a:r>
                <a:rPr lang="en-US" sz="1600" b="1" dirty="0">
                  <a:latin typeface="Arial"/>
                  <a:cs typeface="Arial"/>
                </a:rPr>
                <a:t>.</a:t>
              </a:r>
              <a:r>
                <a:rPr lang="en-US" sz="1600" b="1" dirty="0" smtClean="0">
                  <a:latin typeface="Arial"/>
                  <a:cs typeface="Arial"/>
                </a:rPr>
                <a:t> </a:t>
              </a:r>
              <a:r>
                <a:rPr lang="en-US" sz="1600" b="1" dirty="0" err="1" smtClean="0">
                  <a:latin typeface="Arial"/>
                  <a:cs typeface="Arial"/>
                </a:rPr>
                <a:t>Anom</a:t>
              </a:r>
              <a:r>
                <a:rPr lang="en-US" sz="1600" b="1" dirty="0" smtClean="0">
                  <a:latin typeface="Arial"/>
                  <a:cs typeface="Arial"/>
                </a:rPr>
                <a:t>.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2415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0000 UTC 6 Jun 2019 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3" name="Picture 2" descr="g500_contour_pw_anom_northamer_20190606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575" y="688504"/>
            <a:ext cx="6816716" cy="525780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1673188" y="5982136"/>
            <a:ext cx="3511989" cy="647140"/>
            <a:chOff x="2186092" y="6070943"/>
            <a:chExt cx="3511989" cy="647140"/>
          </a:xfrm>
        </p:grpSpPr>
        <p:cxnSp>
          <p:nvCxnSpPr>
            <p:cNvPr id="30" name="Straight Connector 29"/>
            <p:cNvCxnSpPr/>
            <p:nvPr/>
          </p:nvCxnSpPr>
          <p:spPr>
            <a:xfrm>
              <a:off x="2186092" y="6558786"/>
              <a:ext cx="638868" cy="0"/>
            </a:xfrm>
            <a:prstGeom prst="line">
              <a:avLst/>
            </a:prstGeom>
            <a:ln w="5715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2824960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552 dam</a:t>
              </a:r>
              <a:endParaRPr lang="en-US" sz="1600" dirty="0">
                <a:latin typeface="Arial"/>
                <a:cs typeface="Arial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4044367" y="6558786"/>
              <a:ext cx="638868" cy="0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4683235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576 dam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186092" y="6070943"/>
              <a:ext cx="33629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500-hPa </a:t>
              </a:r>
              <a:r>
                <a:rPr lang="en-US" sz="1600" b="1" dirty="0" smtClean="0">
                  <a:latin typeface="Arial"/>
                  <a:cs typeface="Arial"/>
                </a:rPr>
                <a:t>geo. height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241636" y="5982136"/>
            <a:ext cx="2369012" cy="647140"/>
            <a:chOff x="5449240" y="6070943"/>
            <a:chExt cx="2369012" cy="647140"/>
          </a:xfrm>
        </p:grpSpPr>
        <p:sp>
          <p:nvSpPr>
            <p:cNvPr id="37" name="Rectangle 36"/>
            <p:cNvSpPr/>
            <p:nvPr/>
          </p:nvSpPr>
          <p:spPr>
            <a:xfrm>
              <a:off x="6110245" y="6460867"/>
              <a:ext cx="456977" cy="195837"/>
            </a:xfrm>
            <a:prstGeom prst="rect">
              <a:avLst/>
            </a:prstGeom>
            <a:solidFill>
              <a:srgbClr val="6ED30A">
                <a:alpha val="81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613496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≥ </a:t>
              </a:r>
              <a:r>
                <a:rPr lang="en-US" sz="1600" dirty="0">
                  <a:latin typeface="Arial"/>
                  <a:cs typeface="Arial"/>
                </a:rPr>
                <a:t>1</a:t>
              </a:r>
              <a:r>
                <a:rPr lang="en-US" sz="1600" dirty="0" smtClean="0">
                  <a:latin typeface="Arial"/>
                  <a:cs typeface="Arial"/>
                </a:rPr>
                <a:t> </a:t>
              </a:r>
              <a:r>
                <a:rPr lang="en-US" sz="1600" dirty="0" err="1" smtClean="0">
                  <a:latin typeface="Arial"/>
                  <a:cs typeface="Arial"/>
                </a:rPr>
                <a:t>σ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449240" y="6070943"/>
              <a:ext cx="23690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PW </a:t>
              </a:r>
              <a:r>
                <a:rPr lang="en-US" sz="1600" b="1" dirty="0" err="1" smtClean="0">
                  <a:latin typeface="Arial"/>
                  <a:cs typeface="Arial"/>
                </a:rPr>
                <a:t>Stnd</a:t>
              </a:r>
              <a:r>
                <a:rPr lang="en-US" sz="1600" b="1" dirty="0">
                  <a:latin typeface="Arial"/>
                  <a:cs typeface="Arial"/>
                </a:rPr>
                <a:t>.</a:t>
              </a:r>
              <a:r>
                <a:rPr lang="en-US" sz="1600" b="1" dirty="0" smtClean="0">
                  <a:latin typeface="Arial"/>
                  <a:cs typeface="Arial"/>
                </a:rPr>
                <a:t> </a:t>
              </a:r>
              <a:r>
                <a:rPr lang="en-US" sz="1600" b="1" dirty="0" err="1" smtClean="0">
                  <a:latin typeface="Arial"/>
                  <a:cs typeface="Arial"/>
                </a:rPr>
                <a:t>Anom</a:t>
              </a:r>
              <a:r>
                <a:rPr lang="en-US" sz="1600" b="1" dirty="0" smtClean="0">
                  <a:latin typeface="Arial"/>
                  <a:cs typeface="Arial"/>
                </a:rPr>
                <a:t>.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5450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0000 UTC 7 Jun 2019 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3" name="Picture 2" descr="g500_contour_pw_anom_northamer_20190607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819" y="688504"/>
            <a:ext cx="6816716" cy="525780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1673188" y="5982136"/>
            <a:ext cx="3511989" cy="647140"/>
            <a:chOff x="2186092" y="6070943"/>
            <a:chExt cx="3511989" cy="647140"/>
          </a:xfrm>
        </p:grpSpPr>
        <p:cxnSp>
          <p:nvCxnSpPr>
            <p:cNvPr id="30" name="Straight Connector 29"/>
            <p:cNvCxnSpPr/>
            <p:nvPr/>
          </p:nvCxnSpPr>
          <p:spPr>
            <a:xfrm>
              <a:off x="2186092" y="6558786"/>
              <a:ext cx="638868" cy="0"/>
            </a:xfrm>
            <a:prstGeom prst="line">
              <a:avLst/>
            </a:prstGeom>
            <a:ln w="5715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2824960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552 dam</a:t>
              </a:r>
              <a:endParaRPr lang="en-US" sz="1600" dirty="0">
                <a:latin typeface="Arial"/>
                <a:cs typeface="Arial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4044367" y="6558786"/>
              <a:ext cx="638868" cy="0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4683235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576 dam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186092" y="6070943"/>
              <a:ext cx="33629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500-hPa </a:t>
              </a:r>
              <a:r>
                <a:rPr lang="en-US" sz="1600" b="1" dirty="0" smtClean="0">
                  <a:latin typeface="Arial"/>
                  <a:cs typeface="Arial"/>
                </a:rPr>
                <a:t>geo. height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241636" y="5982136"/>
            <a:ext cx="2369012" cy="647140"/>
            <a:chOff x="5449240" y="6070943"/>
            <a:chExt cx="2369012" cy="647140"/>
          </a:xfrm>
        </p:grpSpPr>
        <p:sp>
          <p:nvSpPr>
            <p:cNvPr id="37" name="Rectangle 36"/>
            <p:cNvSpPr/>
            <p:nvPr/>
          </p:nvSpPr>
          <p:spPr>
            <a:xfrm>
              <a:off x="6110245" y="6460867"/>
              <a:ext cx="456977" cy="195837"/>
            </a:xfrm>
            <a:prstGeom prst="rect">
              <a:avLst/>
            </a:prstGeom>
            <a:solidFill>
              <a:srgbClr val="6ED30A">
                <a:alpha val="81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613496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≥ </a:t>
              </a:r>
              <a:r>
                <a:rPr lang="en-US" sz="1600" dirty="0">
                  <a:latin typeface="Arial"/>
                  <a:cs typeface="Arial"/>
                </a:rPr>
                <a:t>1</a:t>
              </a:r>
              <a:r>
                <a:rPr lang="en-US" sz="1600" dirty="0" smtClean="0">
                  <a:latin typeface="Arial"/>
                  <a:cs typeface="Arial"/>
                </a:rPr>
                <a:t> </a:t>
              </a:r>
              <a:r>
                <a:rPr lang="en-US" sz="1600" dirty="0" err="1" smtClean="0">
                  <a:latin typeface="Arial"/>
                  <a:cs typeface="Arial"/>
                </a:rPr>
                <a:t>σ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449240" y="6070943"/>
              <a:ext cx="23690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PW </a:t>
              </a:r>
              <a:r>
                <a:rPr lang="en-US" sz="1600" b="1" dirty="0" err="1" smtClean="0">
                  <a:latin typeface="Arial"/>
                  <a:cs typeface="Arial"/>
                </a:rPr>
                <a:t>Stnd</a:t>
              </a:r>
              <a:r>
                <a:rPr lang="en-US" sz="1600" b="1" dirty="0">
                  <a:latin typeface="Arial"/>
                  <a:cs typeface="Arial"/>
                </a:rPr>
                <a:t>.</a:t>
              </a:r>
              <a:r>
                <a:rPr lang="en-US" sz="1600" b="1" dirty="0" smtClean="0">
                  <a:latin typeface="Arial"/>
                  <a:cs typeface="Arial"/>
                </a:rPr>
                <a:t> </a:t>
              </a:r>
              <a:r>
                <a:rPr lang="en-US" sz="1600" b="1" dirty="0" err="1" smtClean="0">
                  <a:latin typeface="Arial"/>
                  <a:cs typeface="Arial"/>
                </a:rPr>
                <a:t>Anom</a:t>
              </a:r>
              <a:r>
                <a:rPr lang="en-US" sz="1600" b="1" dirty="0" smtClean="0">
                  <a:latin typeface="Arial"/>
                  <a:cs typeface="Arial"/>
                </a:rPr>
                <a:t>.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0722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0000 UTC 8 Jun 2019 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3" name="Picture 2" descr="g500_contour_pw_anom_northamer_20190608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603" y="688504"/>
            <a:ext cx="6816716" cy="525780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1673188" y="5982136"/>
            <a:ext cx="3511989" cy="647140"/>
            <a:chOff x="2186092" y="6070943"/>
            <a:chExt cx="3511989" cy="647140"/>
          </a:xfrm>
        </p:grpSpPr>
        <p:cxnSp>
          <p:nvCxnSpPr>
            <p:cNvPr id="30" name="Straight Connector 29"/>
            <p:cNvCxnSpPr/>
            <p:nvPr/>
          </p:nvCxnSpPr>
          <p:spPr>
            <a:xfrm>
              <a:off x="2186092" y="6558786"/>
              <a:ext cx="638868" cy="0"/>
            </a:xfrm>
            <a:prstGeom prst="line">
              <a:avLst/>
            </a:prstGeom>
            <a:ln w="5715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2824960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552 dam</a:t>
              </a:r>
              <a:endParaRPr lang="en-US" sz="1600" dirty="0">
                <a:latin typeface="Arial"/>
                <a:cs typeface="Arial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4044367" y="6558786"/>
              <a:ext cx="638868" cy="0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4683235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576 dam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186092" y="6070943"/>
              <a:ext cx="33629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500-hPa </a:t>
              </a:r>
              <a:r>
                <a:rPr lang="en-US" sz="1600" b="1" dirty="0" smtClean="0">
                  <a:latin typeface="Arial"/>
                  <a:cs typeface="Arial"/>
                </a:rPr>
                <a:t>geo. height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241636" y="5982136"/>
            <a:ext cx="2369012" cy="647140"/>
            <a:chOff x="5449240" y="6070943"/>
            <a:chExt cx="2369012" cy="647140"/>
          </a:xfrm>
        </p:grpSpPr>
        <p:sp>
          <p:nvSpPr>
            <p:cNvPr id="37" name="Rectangle 36"/>
            <p:cNvSpPr/>
            <p:nvPr/>
          </p:nvSpPr>
          <p:spPr>
            <a:xfrm>
              <a:off x="6110245" y="6460867"/>
              <a:ext cx="456977" cy="195837"/>
            </a:xfrm>
            <a:prstGeom prst="rect">
              <a:avLst/>
            </a:prstGeom>
            <a:solidFill>
              <a:srgbClr val="6ED30A">
                <a:alpha val="81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613496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≥ </a:t>
              </a:r>
              <a:r>
                <a:rPr lang="en-US" sz="1600" dirty="0">
                  <a:latin typeface="Arial"/>
                  <a:cs typeface="Arial"/>
                </a:rPr>
                <a:t>1</a:t>
              </a:r>
              <a:r>
                <a:rPr lang="en-US" sz="1600" dirty="0" smtClean="0">
                  <a:latin typeface="Arial"/>
                  <a:cs typeface="Arial"/>
                </a:rPr>
                <a:t> </a:t>
              </a:r>
              <a:r>
                <a:rPr lang="en-US" sz="1600" dirty="0" err="1" smtClean="0">
                  <a:latin typeface="Arial"/>
                  <a:cs typeface="Arial"/>
                </a:rPr>
                <a:t>σ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449240" y="6070943"/>
              <a:ext cx="23690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PW </a:t>
              </a:r>
              <a:r>
                <a:rPr lang="en-US" sz="1600" b="1" dirty="0" err="1" smtClean="0">
                  <a:latin typeface="Arial"/>
                  <a:cs typeface="Arial"/>
                </a:rPr>
                <a:t>Stnd</a:t>
              </a:r>
              <a:r>
                <a:rPr lang="en-US" sz="1600" b="1" dirty="0">
                  <a:latin typeface="Arial"/>
                  <a:cs typeface="Arial"/>
                </a:rPr>
                <a:t>.</a:t>
              </a:r>
              <a:r>
                <a:rPr lang="en-US" sz="1600" b="1" dirty="0" smtClean="0">
                  <a:latin typeface="Arial"/>
                  <a:cs typeface="Arial"/>
                </a:rPr>
                <a:t> </a:t>
              </a:r>
              <a:r>
                <a:rPr lang="en-US" sz="1600" b="1" dirty="0" err="1" smtClean="0">
                  <a:latin typeface="Arial"/>
                  <a:cs typeface="Arial"/>
                </a:rPr>
                <a:t>Anom</a:t>
              </a:r>
              <a:r>
                <a:rPr lang="en-US" sz="1600" b="1" dirty="0" smtClean="0">
                  <a:latin typeface="Arial"/>
                  <a:cs typeface="Arial"/>
                </a:rPr>
                <a:t>.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7112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Motivation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43" name="Content Placeholder 2"/>
          <p:cNvSpPr txBox="1">
            <a:spLocks/>
          </p:cNvSpPr>
          <p:nvPr/>
        </p:nvSpPr>
        <p:spPr>
          <a:xfrm>
            <a:off x="127000" y="5964604"/>
            <a:ext cx="8915400" cy="8034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00273" y="5556904"/>
            <a:ext cx="89027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“Steffen </a:t>
            </a:r>
            <a:r>
              <a:rPr lang="en-US" sz="1600" dirty="0">
                <a:latin typeface="Arial"/>
                <a:cs typeface="Arial"/>
              </a:rPr>
              <a:t>Olsen, an Arctic researcher with the Danish Meteorological Institute, and dogs set out to retrieve oceanographic moorings and a weather station over </a:t>
            </a:r>
            <a:r>
              <a:rPr lang="en-US" sz="1600" dirty="0" err="1">
                <a:latin typeface="Arial"/>
                <a:cs typeface="Arial"/>
              </a:rPr>
              <a:t>meltwater</a:t>
            </a:r>
            <a:r>
              <a:rPr lang="en-US" sz="1600" dirty="0">
                <a:latin typeface="Arial"/>
                <a:cs typeface="Arial"/>
              </a:rPr>
              <a:t> topping sea ice in northwest Greenland on Thursday</a:t>
            </a:r>
            <a:r>
              <a:rPr lang="en-US" sz="1600" dirty="0" smtClean="0">
                <a:latin typeface="Arial"/>
                <a:cs typeface="Arial"/>
              </a:rPr>
              <a:t>.” (Photo credit: Steffen </a:t>
            </a:r>
            <a:r>
              <a:rPr lang="en-US" sz="1600" dirty="0">
                <a:latin typeface="Arial"/>
                <a:cs typeface="Arial"/>
              </a:rPr>
              <a:t>Olsen). Source: Jason </a:t>
            </a:r>
            <a:r>
              <a:rPr lang="en-US" sz="1600" dirty="0" err="1">
                <a:latin typeface="Arial"/>
                <a:cs typeface="Arial"/>
              </a:rPr>
              <a:t>Samenow</a:t>
            </a:r>
            <a:r>
              <a:rPr lang="en-US" sz="1600" dirty="0">
                <a:latin typeface="Arial"/>
                <a:cs typeface="Arial"/>
              </a:rPr>
              <a:t>, Washington Post, 14 June </a:t>
            </a:r>
            <a:r>
              <a:rPr lang="en-US" sz="1600" dirty="0" smtClean="0">
                <a:latin typeface="Arial"/>
                <a:cs typeface="Arial"/>
              </a:rPr>
              <a:t>2019;</a:t>
            </a:r>
            <a:r>
              <a:rPr lang="en-US" sz="1200" dirty="0" smtClean="0">
                <a:latin typeface="Arial"/>
                <a:cs typeface="Arial"/>
                <a:hlinkClick r:id="rId3"/>
              </a:rPr>
              <a:t>https://www.washingtonpost.com/weather/2019/06/14/arctic-ocean-greenland-ice-sheet-have-seen-record-june-ice-loss/</a:t>
            </a:r>
            <a:endParaRPr lang="en-US" sz="12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</p:txBody>
      </p:sp>
      <p:pic>
        <p:nvPicPr>
          <p:cNvPr id="18" name="Picture 17" descr="dog_sled_Greenland_Jason_Samenow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08" y="669835"/>
            <a:ext cx="8634134" cy="485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870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0000 UTC 9 Jun 2019 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3" name="Picture 2" descr="g500_contour_pw_anom_northamer_20190609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651" y="688504"/>
            <a:ext cx="6816716" cy="525780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1673188" y="5982136"/>
            <a:ext cx="3511989" cy="647140"/>
            <a:chOff x="2186092" y="6070943"/>
            <a:chExt cx="3511989" cy="647140"/>
          </a:xfrm>
        </p:grpSpPr>
        <p:cxnSp>
          <p:nvCxnSpPr>
            <p:cNvPr id="30" name="Straight Connector 29"/>
            <p:cNvCxnSpPr/>
            <p:nvPr/>
          </p:nvCxnSpPr>
          <p:spPr>
            <a:xfrm>
              <a:off x="2186092" y="6558786"/>
              <a:ext cx="638868" cy="0"/>
            </a:xfrm>
            <a:prstGeom prst="line">
              <a:avLst/>
            </a:prstGeom>
            <a:ln w="5715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2824960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552 dam</a:t>
              </a:r>
              <a:endParaRPr lang="en-US" sz="1600" dirty="0">
                <a:latin typeface="Arial"/>
                <a:cs typeface="Arial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4044367" y="6558786"/>
              <a:ext cx="638868" cy="0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4683235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576 dam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186092" y="6070943"/>
              <a:ext cx="33629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500-hPa </a:t>
              </a:r>
              <a:r>
                <a:rPr lang="en-US" sz="1600" b="1" dirty="0" smtClean="0">
                  <a:latin typeface="Arial"/>
                  <a:cs typeface="Arial"/>
                </a:rPr>
                <a:t>geo. height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241636" y="5982136"/>
            <a:ext cx="2369012" cy="647140"/>
            <a:chOff x="5449240" y="6070943"/>
            <a:chExt cx="2369012" cy="647140"/>
          </a:xfrm>
        </p:grpSpPr>
        <p:sp>
          <p:nvSpPr>
            <p:cNvPr id="37" name="Rectangle 36"/>
            <p:cNvSpPr/>
            <p:nvPr/>
          </p:nvSpPr>
          <p:spPr>
            <a:xfrm>
              <a:off x="6110245" y="6460867"/>
              <a:ext cx="456977" cy="195837"/>
            </a:xfrm>
            <a:prstGeom prst="rect">
              <a:avLst/>
            </a:prstGeom>
            <a:solidFill>
              <a:srgbClr val="6ED30A">
                <a:alpha val="81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613496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≥ </a:t>
              </a:r>
              <a:r>
                <a:rPr lang="en-US" sz="1600" dirty="0">
                  <a:latin typeface="Arial"/>
                  <a:cs typeface="Arial"/>
                </a:rPr>
                <a:t>1</a:t>
              </a:r>
              <a:r>
                <a:rPr lang="en-US" sz="1600" dirty="0" smtClean="0">
                  <a:latin typeface="Arial"/>
                  <a:cs typeface="Arial"/>
                </a:rPr>
                <a:t> </a:t>
              </a:r>
              <a:r>
                <a:rPr lang="en-US" sz="1600" dirty="0" err="1" smtClean="0">
                  <a:latin typeface="Arial"/>
                  <a:cs typeface="Arial"/>
                </a:rPr>
                <a:t>σ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449240" y="6070943"/>
              <a:ext cx="23690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PW </a:t>
              </a:r>
              <a:r>
                <a:rPr lang="en-US" sz="1600" b="1" dirty="0" err="1" smtClean="0">
                  <a:latin typeface="Arial"/>
                  <a:cs typeface="Arial"/>
                </a:rPr>
                <a:t>Stnd</a:t>
              </a:r>
              <a:r>
                <a:rPr lang="en-US" sz="1600" b="1" dirty="0">
                  <a:latin typeface="Arial"/>
                  <a:cs typeface="Arial"/>
                </a:rPr>
                <a:t>.</a:t>
              </a:r>
              <a:r>
                <a:rPr lang="en-US" sz="1600" b="1" dirty="0" smtClean="0">
                  <a:latin typeface="Arial"/>
                  <a:cs typeface="Arial"/>
                </a:rPr>
                <a:t> </a:t>
              </a:r>
              <a:r>
                <a:rPr lang="en-US" sz="1600" b="1" dirty="0" err="1" smtClean="0">
                  <a:latin typeface="Arial"/>
                  <a:cs typeface="Arial"/>
                </a:rPr>
                <a:t>Anom</a:t>
              </a:r>
              <a:r>
                <a:rPr lang="en-US" sz="1600" b="1" dirty="0" smtClean="0">
                  <a:latin typeface="Arial"/>
                  <a:cs typeface="Arial"/>
                </a:rPr>
                <a:t>.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6177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0000 UTC 9 Jun 2019 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770884" y="5982136"/>
            <a:ext cx="3511989" cy="647140"/>
            <a:chOff x="2186092" y="6070943"/>
            <a:chExt cx="3511989" cy="647140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2186092" y="6558786"/>
              <a:ext cx="638868" cy="0"/>
            </a:xfrm>
            <a:prstGeom prst="line">
              <a:avLst/>
            </a:prstGeom>
            <a:ln w="5715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/>
            <p:cNvSpPr txBox="1"/>
            <p:nvPr/>
          </p:nvSpPr>
          <p:spPr>
            <a:xfrm>
              <a:off x="2824960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552 dam</a:t>
              </a:r>
              <a:endParaRPr lang="en-US" sz="1600" dirty="0">
                <a:latin typeface="Arial"/>
                <a:cs typeface="Arial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4044367" y="6558786"/>
              <a:ext cx="638868" cy="0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4683235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576 dam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186092" y="6070943"/>
              <a:ext cx="33629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500-hPa geo. </a:t>
              </a:r>
              <a:r>
                <a:rPr lang="en-US" sz="1600" b="1" dirty="0" smtClean="0">
                  <a:latin typeface="Arial"/>
                  <a:cs typeface="Arial"/>
                </a:rPr>
                <a:t>height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pic>
        <p:nvPicPr>
          <p:cNvPr id="2" name="Picture 1" descr="g500_contour_pw_anom_greenland_20190609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858" y="688504"/>
            <a:ext cx="5670407" cy="525780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5241636" y="5982136"/>
            <a:ext cx="2369012" cy="647140"/>
            <a:chOff x="5449240" y="6070943"/>
            <a:chExt cx="2369012" cy="647140"/>
          </a:xfrm>
        </p:grpSpPr>
        <p:sp>
          <p:nvSpPr>
            <p:cNvPr id="16" name="Rectangle 15"/>
            <p:cNvSpPr/>
            <p:nvPr/>
          </p:nvSpPr>
          <p:spPr>
            <a:xfrm>
              <a:off x="6110245" y="6460867"/>
              <a:ext cx="456977" cy="195837"/>
            </a:xfrm>
            <a:prstGeom prst="rect">
              <a:avLst/>
            </a:prstGeom>
            <a:solidFill>
              <a:srgbClr val="6ED30A">
                <a:alpha val="81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613496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≥ </a:t>
              </a:r>
              <a:r>
                <a:rPr lang="en-US" sz="1600" dirty="0">
                  <a:latin typeface="Arial"/>
                  <a:cs typeface="Arial"/>
                </a:rPr>
                <a:t>1</a:t>
              </a:r>
              <a:r>
                <a:rPr lang="en-US" sz="1600" dirty="0" smtClean="0">
                  <a:latin typeface="Arial"/>
                  <a:cs typeface="Arial"/>
                </a:rPr>
                <a:t> </a:t>
              </a:r>
              <a:r>
                <a:rPr lang="en-US" sz="1600" dirty="0" err="1" smtClean="0">
                  <a:latin typeface="Arial"/>
                  <a:cs typeface="Arial"/>
                </a:rPr>
                <a:t>σ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449240" y="6070943"/>
              <a:ext cx="23690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PW </a:t>
              </a:r>
              <a:r>
                <a:rPr lang="en-US" sz="1600" b="1" dirty="0" err="1" smtClean="0">
                  <a:latin typeface="Arial"/>
                  <a:cs typeface="Arial"/>
                </a:rPr>
                <a:t>Stnd</a:t>
              </a:r>
              <a:r>
                <a:rPr lang="en-US" sz="1600" b="1" dirty="0">
                  <a:latin typeface="Arial"/>
                  <a:cs typeface="Arial"/>
                </a:rPr>
                <a:t>.</a:t>
              </a:r>
              <a:r>
                <a:rPr lang="en-US" sz="1600" b="1" dirty="0" smtClean="0">
                  <a:latin typeface="Arial"/>
                  <a:cs typeface="Arial"/>
                </a:rPr>
                <a:t> </a:t>
              </a:r>
              <a:r>
                <a:rPr lang="en-US" sz="1600" b="1" dirty="0" err="1" smtClean="0">
                  <a:latin typeface="Arial"/>
                  <a:cs typeface="Arial"/>
                </a:rPr>
                <a:t>Anom</a:t>
              </a:r>
              <a:r>
                <a:rPr lang="en-US" sz="1600" b="1" dirty="0" smtClean="0">
                  <a:latin typeface="Arial"/>
                  <a:cs typeface="Arial"/>
                </a:rPr>
                <a:t>.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5934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0000 UTC 10 Jun 2019 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2" name="Picture 1" descr="g500_contour_pw_anom_greenland_20190610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893" y="688504"/>
            <a:ext cx="5670407" cy="525780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1770884" y="5982136"/>
            <a:ext cx="3511989" cy="647140"/>
            <a:chOff x="2186092" y="6070943"/>
            <a:chExt cx="3511989" cy="647140"/>
          </a:xfrm>
        </p:grpSpPr>
        <p:cxnSp>
          <p:nvCxnSpPr>
            <p:cNvPr id="30" name="Straight Connector 29"/>
            <p:cNvCxnSpPr/>
            <p:nvPr/>
          </p:nvCxnSpPr>
          <p:spPr>
            <a:xfrm>
              <a:off x="2186092" y="6558786"/>
              <a:ext cx="638868" cy="0"/>
            </a:xfrm>
            <a:prstGeom prst="line">
              <a:avLst/>
            </a:prstGeom>
            <a:ln w="5715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2824960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552 dam</a:t>
              </a:r>
              <a:endParaRPr lang="en-US" sz="1600" dirty="0">
                <a:latin typeface="Arial"/>
                <a:cs typeface="Arial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4044367" y="6558786"/>
              <a:ext cx="638868" cy="0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4683235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576 dam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186092" y="6070943"/>
              <a:ext cx="33629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500-hPa geo. </a:t>
              </a:r>
              <a:r>
                <a:rPr lang="en-US" sz="1600" b="1" dirty="0" smtClean="0">
                  <a:latin typeface="Arial"/>
                  <a:cs typeface="Arial"/>
                </a:rPr>
                <a:t>height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241636" y="5982136"/>
            <a:ext cx="2369012" cy="647140"/>
            <a:chOff x="5449240" y="6070943"/>
            <a:chExt cx="2369012" cy="647140"/>
          </a:xfrm>
        </p:grpSpPr>
        <p:sp>
          <p:nvSpPr>
            <p:cNvPr id="37" name="Rectangle 36"/>
            <p:cNvSpPr/>
            <p:nvPr/>
          </p:nvSpPr>
          <p:spPr>
            <a:xfrm>
              <a:off x="6110245" y="6460867"/>
              <a:ext cx="456977" cy="195837"/>
            </a:xfrm>
            <a:prstGeom prst="rect">
              <a:avLst/>
            </a:prstGeom>
            <a:solidFill>
              <a:srgbClr val="6ED30A">
                <a:alpha val="81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613496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≥ </a:t>
              </a:r>
              <a:r>
                <a:rPr lang="en-US" sz="1600" dirty="0">
                  <a:latin typeface="Arial"/>
                  <a:cs typeface="Arial"/>
                </a:rPr>
                <a:t>1</a:t>
              </a:r>
              <a:r>
                <a:rPr lang="en-US" sz="1600" dirty="0" smtClean="0">
                  <a:latin typeface="Arial"/>
                  <a:cs typeface="Arial"/>
                </a:rPr>
                <a:t> </a:t>
              </a:r>
              <a:r>
                <a:rPr lang="en-US" sz="1600" dirty="0" err="1" smtClean="0">
                  <a:latin typeface="Arial"/>
                  <a:cs typeface="Arial"/>
                </a:rPr>
                <a:t>σ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449240" y="6070943"/>
              <a:ext cx="23690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PW </a:t>
              </a:r>
              <a:r>
                <a:rPr lang="en-US" sz="1600" b="1" dirty="0" err="1" smtClean="0">
                  <a:latin typeface="Arial"/>
                  <a:cs typeface="Arial"/>
                </a:rPr>
                <a:t>Stnd</a:t>
              </a:r>
              <a:r>
                <a:rPr lang="en-US" sz="1600" b="1" dirty="0">
                  <a:latin typeface="Arial"/>
                  <a:cs typeface="Arial"/>
                </a:rPr>
                <a:t>.</a:t>
              </a:r>
              <a:r>
                <a:rPr lang="en-US" sz="1600" b="1" dirty="0" smtClean="0">
                  <a:latin typeface="Arial"/>
                  <a:cs typeface="Arial"/>
                </a:rPr>
                <a:t> </a:t>
              </a:r>
              <a:r>
                <a:rPr lang="en-US" sz="1600" b="1" dirty="0" err="1" smtClean="0">
                  <a:latin typeface="Arial"/>
                  <a:cs typeface="Arial"/>
                </a:rPr>
                <a:t>Anom</a:t>
              </a:r>
              <a:r>
                <a:rPr lang="en-US" sz="1600" b="1" dirty="0" smtClean="0">
                  <a:latin typeface="Arial"/>
                  <a:cs typeface="Arial"/>
                </a:rPr>
                <a:t>.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1028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0000 UTC 11 Jun 2019 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2" name="Picture 1" descr="g500_contour_pw_anom_greenland_20190611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187" y="688504"/>
            <a:ext cx="5670407" cy="525780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1770884" y="5982136"/>
            <a:ext cx="3511989" cy="647140"/>
            <a:chOff x="2186092" y="6070943"/>
            <a:chExt cx="3511989" cy="647140"/>
          </a:xfrm>
        </p:grpSpPr>
        <p:cxnSp>
          <p:nvCxnSpPr>
            <p:cNvPr id="30" name="Straight Connector 29"/>
            <p:cNvCxnSpPr/>
            <p:nvPr/>
          </p:nvCxnSpPr>
          <p:spPr>
            <a:xfrm>
              <a:off x="2186092" y="6558786"/>
              <a:ext cx="638868" cy="0"/>
            </a:xfrm>
            <a:prstGeom prst="line">
              <a:avLst/>
            </a:prstGeom>
            <a:ln w="5715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2824960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552 dam</a:t>
              </a:r>
              <a:endParaRPr lang="en-US" sz="1600" dirty="0">
                <a:latin typeface="Arial"/>
                <a:cs typeface="Arial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4044367" y="6558786"/>
              <a:ext cx="638868" cy="0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4683235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576 dam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186092" y="6070943"/>
              <a:ext cx="33629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500-hPa geo. </a:t>
              </a:r>
              <a:r>
                <a:rPr lang="en-US" sz="1600" b="1" dirty="0" smtClean="0">
                  <a:latin typeface="Arial"/>
                  <a:cs typeface="Arial"/>
                </a:rPr>
                <a:t>height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241636" y="5982136"/>
            <a:ext cx="2369012" cy="647140"/>
            <a:chOff x="5449240" y="6070943"/>
            <a:chExt cx="2369012" cy="647140"/>
          </a:xfrm>
        </p:grpSpPr>
        <p:sp>
          <p:nvSpPr>
            <p:cNvPr id="37" name="Rectangle 36"/>
            <p:cNvSpPr/>
            <p:nvPr/>
          </p:nvSpPr>
          <p:spPr>
            <a:xfrm>
              <a:off x="6110245" y="6460867"/>
              <a:ext cx="456977" cy="195837"/>
            </a:xfrm>
            <a:prstGeom prst="rect">
              <a:avLst/>
            </a:prstGeom>
            <a:solidFill>
              <a:srgbClr val="6ED30A">
                <a:alpha val="81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613496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≥ </a:t>
              </a:r>
              <a:r>
                <a:rPr lang="en-US" sz="1600" dirty="0">
                  <a:latin typeface="Arial"/>
                  <a:cs typeface="Arial"/>
                </a:rPr>
                <a:t>1</a:t>
              </a:r>
              <a:r>
                <a:rPr lang="en-US" sz="1600" dirty="0" smtClean="0">
                  <a:latin typeface="Arial"/>
                  <a:cs typeface="Arial"/>
                </a:rPr>
                <a:t> </a:t>
              </a:r>
              <a:r>
                <a:rPr lang="en-US" sz="1600" dirty="0" err="1" smtClean="0">
                  <a:latin typeface="Arial"/>
                  <a:cs typeface="Arial"/>
                </a:rPr>
                <a:t>σ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449240" y="6070943"/>
              <a:ext cx="23690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PW </a:t>
              </a:r>
              <a:r>
                <a:rPr lang="en-US" sz="1600" b="1" dirty="0" err="1" smtClean="0">
                  <a:latin typeface="Arial"/>
                  <a:cs typeface="Arial"/>
                </a:rPr>
                <a:t>Stnd</a:t>
              </a:r>
              <a:r>
                <a:rPr lang="en-US" sz="1600" b="1" dirty="0">
                  <a:latin typeface="Arial"/>
                  <a:cs typeface="Arial"/>
                </a:rPr>
                <a:t>.</a:t>
              </a:r>
              <a:r>
                <a:rPr lang="en-US" sz="1600" b="1" dirty="0" smtClean="0">
                  <a:latin typeface="Arial"/>
                  <a:cs typeface="Arial"/>
                </a:rPr>
                <a:t> </a:t>
              </a:r>
              <a:r>
                <a:rPr lang="en-US" sz="1600" b="1" dirty="0" err="1" smtClean="0">
                  <a:latin typeface="Arial"/>
                  <a:cs typeface="Arial"/>
                </a:rPr>
                <a:t>Anom</a:t>
              </a:r>
              <a:r>
                <a:rPr lang="en-US" sz="1600" b="1" dirty="0" smtClean="0">
                  <a:latin typeface="Arial"/>
                  <a:cs typeface="Arial"/>
                </a:rPr>
                <a:t>.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1719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0000 UTC 12 Jun 2019 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2" name="Picture 1" descr="g500_contour_pw_anom_greenland_20190612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244" y="688504"/>
            <a:ext cx="5670407" cy="525780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1770884" y="5982136"/>
            <a:ext cx="3511989" cy="647140"/>
            <a:chOff x="2186092" y="6070943"/>
            <a:chExt cx="3511989" cy="647140"/>
          </a:xfrm>
        </p:grpSpPr>
        <p:cxnSp>
          <p:nvCxnSpPr>
            <p:cNvPr id="30" name="Straight Connector 29"/>
            <p:cNvCxnSpPr/>
            <p:nvPr/>
          </p:nvCxnSpPr>
          <p:spPr>
            <a:xfrm>
              <a:off x="2186092" y="6558786"/>
              <a:ext cx="638868" cy="0"/>
            </a:xfrm>
            <a:prstGeom prst="line">
              <a:avLst/>
            </a:prstGeom>
            <a:ln w="5715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2824960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552 dam</a:t>
              </a:r>
              <a:endParaRPr lang="en-US" sz="1600" dirty="0">
                <a:latin typeface="Arial"/>
                <a:cs typeface="Arial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4044367" y="6558786"/>
              <a:ext cx="638868" cy="0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4683235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576 dam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186092" y="6070943"/>
              <a:ext cx="33629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500-hPa geo. </a:t>
              </a:r>
              <a:r>
                <a:rPr lang="en-US" sz="1600" b="1" dirty="0" smtClean="0">
                  <a:latin typeface="Arial"/>
                  <a:cs typeface="Arial"/>
                </a:rPr>
                <a:t>height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241636" y="5982136"/>
            <a:ext cx="2369012" cy="647140"/>
            <a:chOff x="5449240" y="6070943"/>
            <a:chExt cx="2369012" cy="647140"/>
          </a:xfrm>
        </p:grpSpPr>
        <p:sp>
          <p:nvSpPr>
            <p:cNvPr id="37" name="Rectangle 36"/>
            <p:cNvSpPr/>
            <p:nvPr/>
          </p:nvSpPr>
          <p:spPr>
            <a:xfrm>
              <a:off x="6110245" y="6460867"/>
              <a:ext cx="456977" cy="195837"/>
            </a:xfrm>
            <a:prstGeom prst="rect">
              <a:avLst/>
            </a:prstGeom>
            <a:solidFill>
              <a:srgbClr val="6ED30A">
                <a:alpha val="81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613496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≥ </a:t>
              </a:r>
              <a:r>
                <a:rPr lang="en-US" sz="1600" dirty="0">
                  <a:latin typeface="Arial"/>
                  <a:cs typeface="Arial"/>
                </a:rPr>
                <a:t>1</a:t>
              </a:r>
              <a:r>
                <a:rPr lang="en-US" sz="1600" dirty="0" smtClean="0">
                  <a:latin typeface="Arial"/>
                  <a:cs typeface="Arial"/>
                </a:rPr>
                <a:t> </a:t>
              </a:r>
              <a:r>
                <a:rPr lang="en-US" sz="1600" dirty="0" err="1" smtClean="0">
                  <a:latin typeface="Arial"/>
                  <a:cs typeface="Arial"/>
                </a:rPr>
                <a:t>σ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449240" y="6070943"/>
              <a:ext cx="23690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PW </a:t>
              </a:r>
              <a:r>
                <a:rPr lang="en-US" sz="1600" b="1" dirty="0" err="1" smtClean="0">
                  <a:latin typeface="Arial"/>
                  <a:cs typeface="Arial"/>
                </a:rPr>
                <a:t>Stnd</a:t>
              </a:r>
              <a:r>
                <a:rPr lang="en-US" sz="1600" b="1" dirty="0">
                  <a:latin typeface="Arial"/>
                  <a:cs typeface="Arial"/>
                </a:rPr>
                <a:t>.</a:t>
              </a:r>
              <a:r>
                <a:rPr lang="en-US" sz="1600" b="1" dirty="0" smtClean="0">
                  <a:latin typeface="Arial"/>
                  <a:cs typeface="Arial"/>
                </a:rPr>
                <a:t> </a:t>
              </a:r>
              <a:r>
                <a:rPr lang="en-US" sz="1600" b="1" dirty="0" err="1" smtClean="0">
                  <a:latin typeface="Arial"/>
                  <a:cs typeface="Arial"/>
                </a:rPr>
                <a:t>Anom</a:t>
              </a:r>
              <a:r>
                <a:rPr lang="en-US" sz="1600" b="1" dirty="0" smtClean="0">
                  <a:latin typeface="Arial"/>
                  <a:cs typeface="Arial"/>
                </a:rPr>
                <a:t>.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3567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0000 UTC 13 Jun 2019 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2" name="Picture 1" descr="g500_contour_pw_anom_greenland_20190613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893" y="688504"/>
            <a:ext cx="5670407" cy="525780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1770884" y="5982136"/>
            <a:ext cx="3511989" cy="647140"/>
            <a:chOff x="2186092" y="6070943"/>
            <a:chExt cx="3511989" cy="647140"/>
          </a:xfrm>
        </p:grpSpPr>
        <p:cxnSp>
          <p:nvCxnSpPr>
            <p:cNvPr id="30" name="Straight Connector 29"/>
            <p:cNvCxnSpPr/>
            <p:nvPr/>
          </p:nvCxnSpPr>
          <p:spPr>
            <a:xfrm>
              <a:off x="2186092" y="6558786"/>
              <a:ext cx="638868" cy="0"/>
            </a:xfrm>
            <a:prstGeom prst="line">
              <a:avLst/>
            </a:prstGeom>
            <a:ln w="5715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2824960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552 dam</a:t>
              </a:r>
              <a:endParaRPr lang="en-US" sz="1600" dirty="0">
                <a:latin typeface="Arial"/>
                <a:cs typeface="Arial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4044367" y="6558786"/>
              <a:ext cx="638868" cy="0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4683235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576 dam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186092" y="6070943"/>
              <a:ext cx="33629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500-hPa geo. </a:t>
              </a:r>
              <a:r>
                <a:rPr lang="en-US" sz="1600" b="1" dirty="0" smtClean="0">
                  <a:latin typeface="Arial"/>
                  <a:cs typeface="Arial"/>
                </a:rPr>
                <a:t>height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241636" y="5982136"/>
            <a:ext cx="2369012" cy="647140"/>
            <a:chOff x="5449240" y="6070943"/>
            <a:chExt cx="2369012" cy="647140"/>
          </a:xfrm>
        </p:grpSpPr>
        <p:sp>
          <p:nvSpPr>
            <p:cNvPr id="37" name="Rectangle 36"/>
            <p:cNvSpPr/>
            <p:nvPr/>
          </p:nvSpPr>
          <p:spPr>
            <a:xfrm>
              <a:off x="6110245" y="6460867"/>
              <a:ext cx="456977" cy="195837"/>
            </a:xfrm>
            <a:prstGeom prst="rect">
              <a:avLst/>
            </a:prstGeom>
            <a:solidFill>
              <a:srgbClr val="6ED30A">
                <a:alpha val="81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613496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≥ </a:t>
              </a:r>
              <a:r>
                <a:rPr lang="en-US" sz="1600" dirty="0">
                  <a:latin typeface="Arial"/>
                  <a:cs typeface="Arial"/>
                </a:rPr>
                <a:t>1</a:t>
              </a:r>
              <a:r>
                <a:rPr lang="en-US" sz="1600" dirty="0" smtClean="0">
                  <a:latin typeface="Arial"/>
                  <a:cs typeface="Arial"/>
                </a:rPr>
                <a:t> </a:t>
              </a:r>
              <a:r>
                <a:rPr lang="en-US" sz="1600" dirty="0" err="1" smtClean="0">
                  <a:latin typeface="Arial"/>
                  <a:cs typeface="Arial"/>
                </a:rPr>
                <a:t>σ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449240" y="6070943"/>
              <a:ext cx="23690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PW </a:t>
              </a:r>
              <a:r>
                <a:rPr lang="en-US" sz="1600" b="1" dirty="0" err="1" smtClean="0">
                  <a:latin typeface="Arial"/>
                  <a:cs typeface="Arial"/>
                </a:rPr>
                <a:t>Stnd</a:t>
              </a:r>
              <a:r>
                <a:rPr lang="en-US" sz="1600" b="1" dirty="0">
                  <a:latin typeface="Arial"/>
                  <a:cs typeface="Arial"/>
                </a:rPr>
                <a:t>.</a:t>
              </a:r>
              <a:r>
                <a:rPr lang="en-US" sz="1600" b="1" dirty="0" smtClean="0">
                  <a:latin typeface="Arial"/>
                  <a:cs typeface="Arial"/>
                </a:rPr>
                <a:t> </a:t>
              </a:r>
              <a:r>
                <a:rPr lang="en-US" sz="1600" b="1" dirty="0" err="1" smtClean="0">
                  <a:latin typeface="Arial"/>
                  <a:cs typeface="Arial"/>
                </a:rPr>
                <a:t>Anom</a:t>
              </a:r>
              <a:r>
                <a:rPr lang="en-US" sz="1600" b="1" dirty="0" smtClean="0">
                  <a:latin typeface="Arial"/>
                  <a:cs typeface="Arial"/>
                </a:rPr>
                <a:t>.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8646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0000 UTC 14 Jun 2019 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2" name="Picture 1" descr="g500_contour_pw_anom_greenland_20190614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584" y="688504"/>
            <a:ext cx="5670407" cy="525780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1770884" y="5982136"/>
            <a:ext cx="3511989" cy="647140"/>
            <a:chOff x="2186092" y="6070943"/>
            <a:chExt cx="3511989" cy="647140"/>
          </a:xfrm>
        </p:grpSpPr>
        <p:cxnSp>
          <p:nvCxnSpPr>
            <p:cNvPr id="30" name="Straight Connector 29"/>
            <p:cNvCxnSpPr/>
            <p:nvPr/>
          </p:nvCxnSpPr>
          <p:spPr>
            <a:xfrm>
              <a:off x="2186092" y="6558786"/>
              <a:ext cx="638868" cy="0"/>
            </a:xfrm>
            <a:prstGeom prst="line">
              <a:avLst/>
            </a:prstGeom>
            <a:ln w="5715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2824960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552 dam</a:t>
              </a:r>
              <a:endParaRPr lang="en-US" sz="1600" dirty="0">
                <a:latin typeface="Arial"/>
                <a:cs typeface="Arial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4044367" y="6558786"/>
              <a:ext cx="638868" cy="0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4683235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576 dam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186092" y="6070943"/>
              <a:ext cx="33629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500-hPa geo. </a:t>
              </a:r>
              <a:r>
                <a:rPr lang="en-US" sz="1600" b="1" dirty="0" smtClean="0">
                  <a:latin typeface="Arial"/>
                  <a:cs typeface="Arial"/>
                </a:rPr>
                <a:t>height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241636" y="5982136"/>
            <a:ext cx="2369012" cy="647140"/>
            <a:chOff x="5449240" y="6070943"/>
            <a:chExt cx="2369012" cy="647140"/>
          </a:xfrm>
        </p:grpSpPr>
        <p:sp>
          <p:nvSpPr>
            <p:cNvPr id="37" name="Rectangle 36"/>
            <p:cNvSpPr/>
            <p:nvPr/>
          </p:nvSpPr>
          <p:spPr>
            <a:xfrm>
              <a:off x="6110245" y="6460867"/>
              <a:ext cx="456977" cy="195837"/>
            </a:xfrm>
            <a:prstGeom prst="rect">
              <a:avLst/>
            </a:prstGeom>
            <a:solidFill>
              <a:srgbClr val="6ED30A">
                <a:alpha val="81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613496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≥ </a:t>
              </a:r>
              <a:r>
                <a:rPr lang="en-US" sz="1600" dirty="0">
                  <a:latin typeface="Arial"/>
                  <a:cs typeface="Arial"/>
                </a:rPr>
                <a:t>1</a:t>
              </a:r>
              <a:r>
                <a:rPr lang="en-US" sz="1600" dirty="0" smtClean="0">
                  <a:latin typeface="Arial"/>
                  <a:cs typeface="Arial"/>
                </a:rPr>
                <a:t> </a:t>
              </a:r>
              <a:r>
                <a:rPr lang="en-US" sz="1600" dirty="0" err="1" smtClean="0">
                  <a:latin typeface="Arial"/>
                  <a:cs typeface="Arial"/>
                </a:rPr>
                <a:t>σ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449240" y="6070943"/>
              <a:ext cx="23690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PW </a:t>
              </a:r>
              <a:r>
                <a:rPr lang="en-US" sz="1600" b="1" dirty="0" err="1" smtClean="0">
                  <a:latin typeface="Arial"/>
                  <a:cs typeface="Arial"/>
                </a:rPr>
                <a:t>Stnd</a:t>
              </a:r>
              <a:r>
                <a:rPr lang="en-US" sz="1600" b="1" dirty="0">
                  <a:latin typeface="Arial"/>
                  <a:cs typeface="Arial"/>
                </a:rPr>
                <a:t>.</a:t>
              </a:r>
              <a:r>
                <a:rPr lang="en-US" sz="1600" b="1" dirty="0" smtClean="0">
                  <a:latin typeface="Arial"/>
                  <a:cs typeface="Arial"/>
                </a:rPr>
                <a:t> </a:t>
              </a:r>
              <a:r>
                <a:rPr lang="en-US" sz="1600" b="1" dirty="0" err="1" smtClean="0">
                  <a:latin typeface="Arial"/>
                  <a:cs typeface="Arial"/>
                </a:rPr>
                <a:t>Anom</a:t>
              </a:r>
              <a:r>
                <a:rPr lang="en-US" sz="1600" b="1" dirty="0" smtClean="0">
                  <a:latin typeface="Arial"/>
                  <a:cs typeface="Arial"/>
                </a:rPr>
                <a:t>.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7021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5598A819-5473-304C-BAAD-67A3A04B0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754578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+mn-lt"/>
              </a:rPr>
              <a:t>D(</a:t>
            </a:r>
            <a:r>
              <a:rPr lang="en-US" b="1" dirty="0" err="1" smtClean="0">
                <a:solidFill>
                  <a:srgbClr val="FF0000"/>
                </a:solidFill>
                <a:latin typeface="+mn-lt"/>
              </a:rPr>
              <a:t>prog</a:t>
            </a:r>
            <a:r>
              <a:rPr lang="en-US" b="1" dirty="0" smtClean="0">
                <a:solidFill>
                  <a:srgbClr val="FF0000"/>
                </a:solidFill>
                <a:latin typeface="+mn-lt"/>
              </a:rPr>
              <a:t>)/</a:t>
            </a:r>
            <a:r>
              <a:rPr lang="en-US" b="1" dirty="0" err="1" smtClean="0">
                <a:solidFill>
                  <a:srgbClr val="FF0000"/>
                </a:solidFill>
                <a:latin typeface="+mn-lt"/>
              </a:rPr>
              <a:t>Dt</a:t>
            </a:r>
            <a:r>
              <a:rPr lang="en-US" b="1" dirty="0" smtClean="0">
                <a:solidFill>
                  <a:srgbClr val="FF0000"/>
                </a:solidFill>
                <a:latin typeface="+mn-lt"/>
              </a:rPr>
              <a:t> </a:t>
            </a:r>
            <a:br>
              <a:rPr lang="en-US" b="1" dirty="0" smtClean="0">
                <a:solidFill>
                  <a:srgbClr val="FF0000"/>
                </a:solidFill>
                <a:latin typeface="+mn-lt"/>
              </a:rPr>
            </a:br>
            <a:r>
              <a:rPr lang="en-US" b="1" dirty="0" smtClean="0">
                <a:solidFill>
                  <a:srgbClr val="FF0000"/>
                </a:solidFill>
                <a:latin typeface="+mn-lt"/>
              </a:rPr>
              <a:t>valid 0000 UTC 13 June 2019</a:t>
            </a:r>
            <a:endParaRPr lang="en-US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1665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itle 1"/>
          <p:cNvSpPr txBox="1">
            <a:spLocks/>
          </p:cNvSpPr>
          <p:nvPr/>
        </p:nvSpPr>
        <p:spPr>
          <a:xfrm>
            <a:off x="-44952" y="-33716"/>
            <a:ext cx="9245147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D(</a:t>
            </a:r>
            <a:r>
              <a:rPr lang="en-US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prog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)/</a:t>
            </a:r>
            <a:r>
              <a:rPr lang="en-US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Dt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valid 0000 UTC 13 Jun 2019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3" name="Content Placeholder 2"/>
          <p:cNvSpPr txBox="1">
            <a:spLocks/>
          </p:cNvSpPr>
          <p:nvPr/>
        </p:nvSpPr>
        <p:spPr>
          <a:xfrm>
            <a:off x="1" y="6017622"/>
            <a:ext cx="8973164" cy="8735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500-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hPa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geo. height (dam, black), temp. (K, red),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600" dirty="0">
                <a:latin typeface="Arial"/>
                <a:cs typeface="Arial"/>
              </a:rPr>
              <a:t>10</a:t>
            </a:r>
            <a:r>
              <a:rPr lang="en-US" sz="1600" baseline="30000" dirty="0">
                <a:latin typeface="Arial"/>
                <a:cs typeface="Arial"/>
              </a:rPr>
              <a:t>−5</a:t>
            </a:r>
            <a:r>
              <a:rPr lang="en-US" sz="1600" dirty="0">
                <a:latin typeface="Arial"/>
                <a:cs typeface="Arial"/>
              </a:rPr>
              <a:t> s</a:t>
            </a:r>
            <a:r>
              <a:rPr lang="en-US" sz="1600" baseline="30000" dirty="0">
                <a:latin typeface="Arial"/>
                <a:cs typeface="Arial"/>
              </a:rPr>
              <a:t>−</a:t>
            </a:r>
            <a:r>
              <a:rPr lang="en-US" sz="1600" baseline="30000" dirty="0" smtClean="0">
                <a:latin typeface="Arial"/>
                <a:cs typeface="Arial"/>
              </a:rPr>
              <a:t>1</a:t>
            </a:r>
            <a:r>
              <a:rPr lang="en-US" sz="1600" dirty="0" smtClean="0">
                <a:latin typeface="Arial"/>
                <a:cs typeface="Arial"/>
              </a:rPr>
              <a:t>, shaded),                           </a:t>
            </a:r>
            <a:r>
              <a:rPr lang="en-US" sz="1600" dirty="0" err="1" smtClean="0">
                <a:latin typeface="Arial"/>
                <a:cs typeface="Arial"/>
              </a:rPr>
              <a:t>ω</a:t>
            </a:r>
            <a:r>
              <a:rPr lang="en-US" sz="1600" dirty="0" smtClean="0">
                <a:latin typeface="Arial"/>
                <a:cs typeface="Arial"/>
              </a:rPr>
              <a:t> (5 × 10</a:t>
            </a:r>
            <a:r>
              <a:rPr lang="en-US" sz="1600" baseline="30000" dirty="0" smtClean="0">
                <a:latin typeface="Arial"/>
                <a:cs typeface="Arial"/>
              </a:rPr>
              <a:t>−3 </a:t>
            </a:r>
            <a:r>
              <a:rPr lang="en-US" sz="1600" dirty="0" smtClean="0">
                <a:latin typeface="Arial"/>
                <a:cs typeface="Arial"/>
              </a:rPr>
              <a:t>s</a:t>
            </a:r>
            <a:r>
              <a:rPr lang="en-US" sz="1600" baseline="30000" dirty="0" smtClean="0">
                <a:latin typeface="Arial"/>
                <a:cs typeface="Arial"/>
              </a:rPr>
              <a:t>−1</a:t>
            </a:r>
            <a:r>
              <a:rPr lang="en-US" sz="1600" dirty="0" smtClean="0">
                <a:latin typeface="Arial"/>
                <a:cs typeface="Arial"/>
              </a:rPr>
              <a:t>, blue), and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barbs) from GFS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rel_vort_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"/>
          <a:stretch/>
        </p:blipFill>
        <p:spPr>
          <a:xfrm>
            <a:off x="1301615" y="766137"/>
            <a:ext cx="6808045" cy="52600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94678" y="766137"/>
            <a:ext cx="2125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Lead time: 0 h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6852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el_vort_4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"/>
          <a:stretch/>
        </p:blipFill>
        <p:spPr>
          <a:xfrm>
            <a:off x="1301134" y="769347"/>
            <a:ext cx="6805083" cy="5257800"/>
          </a:xfrm>
          <a:prstGeom prst="rect">
            <a:avLst/>
          </a:prstGeom>
        </p:spPr>
      </p:pic>
      <p:sp>
        <p:nvSpPr>
          <p:cNvPr id="63" name="Content Placeholder 2"/>
          <p:cNvSpPr txBox="1">
            <a:spLocks/>
          </p:cNvSpPr>
          <p:nvPr/>
        </p:nvSpPr>
        <p:spPr>
          <a:xfrm>
            <a:off x="1" y="6017622"/>
            <a:ext cx="8973164" cy="8735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500-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hPa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geo. height (dam, black), temp. (K, red),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600" dirty="0">
                <a:latin typeface="Arial"/>
                <a:cs typeface="Arial"/>
              </a:rPr>
              <a:t>10</a:t>
            </a:r>
            <a:r>
              <a:rPr lang="en-US" sz="1600" baseline="30000" dirty="0">
                <a:latin typeface="Arial"/>
                <a:cs typeface="Arial"/>
              </a:rPr>
              <a:t>−5</a:t>
            </a:r>
            <a:r>
              <a:rPr lang="en-US" sz="1600" dirty="0">
                <a:latin typeface="Arial"/>
                <a:cs typeface="Arial"/>
              </a:rPr>
              <a:t> s</a:t>
            </a:r>
            <a:r>
              <a:rPr lang="en-US" sz="1600" baseline="30000" dirty="0">
                <a:latin typeface="Arial"/>
                <a:cs typeface="Arial"/>
              </a:rPr>
              <a:t>−</a:t>
            </a:r>
            <a:r>
              <a:rPr lang="en-US" sz="1600" baseline="30000" dirty="0" smtClean="0">
                <a:latin typeface="Arial"/>
                <a:cs typeface="Arial"/>
              </a:rPr>
              <a:t>1</a:t>
            </a:r>
            <a:r>
              <a:rPr lang="en-US" sz="1600" dirty="0" smtClean="0">
                <a:latin typeface="Arial"/>
                <a:cs typeface="Arial"/>
              </a:rPr>
              <a:t>, shaded),                           </a:t>
            </a:r>
            <a:r>
              <a:rPr lang="en-US" sz="1600" dirty="0" err="1" smtClean="0">
                <a:latin typeface="Arial"/>
                <a:cs typeface="Arial"/>
              </a:rPr>
              <a:t>ω</a:t>
            </a:r>
            <a:r>
              <a:rPr lang="en-US" sz="1600" dirty="0" smtClean="0">
                <a:latin typeface="Arial"/>
                <a:cs typeface="Arial"/>
              </a:rPr>
              <a:t> (5 × 10</a:t>
            </a:r>
            <a:r>
              <a:rPr lang="en-US" sz="1600" baseline="30000" dirty="0" smtClean="0">
                <a:latin typeface="Arial"/>
                <a:cs typeface="Arial"/>
              </a:rPr>
              <a:t>−3 </a:t>
            </a:r>
            <a:r>
              <a:rPr lang="en-US" sz="1600" dirty="0" smtClean="0">
                <a:latin typeface="Arial"/>
                <a:cs typeface="Arial"/>
              </a:rPr>
              <a:t>s</a:t>
            </a:r>
            <a:r>
              <a:rPr lang="en-US" sz="1600" baseline="30000" dirty="0" smtClean="0">
                <a:latin typeface="Arial"/>
                <a:cs typeface="Arial"/>
              </a:rPr>
              <a:t>−1</a:t>
            </a:r>
            <a:r>
              <a:rPr lang="en-US" sz="1600" dirty="0" smtClean="0">
                <a:latin typeface="Arial"/>
                <a:cs typeface="Arial"/>
              </a:rPr>
              <a:t>, blue), and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barbs) from GFS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94678" y="766137"/>
            <a:ext cx="2125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Lead time: 24 h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44952" y="-33716"/>
            <a:ext cx="9245147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D(</a:t>
            </a:r>
            <a:r>
              <a:rPr lang="en-US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prog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)/</a:t>
            </a:r>
            <a:r>
              <a:rPr lang="en-US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Dt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valid 0000 UTC 13 Jun 2019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481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Motivation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43" name="Content Placeholder 2"/>
          <p:cNvSpPr txBox="1">
            <a:spLocks/>
          </p:cNvSpPr>
          <p:nvPr/>
        </p:nvSpPr>
        <p:spPr>
          <a:xfrm>
            <a:off x="127000" y="5964604"/>
            <a:ext cx="8915400" cy="8034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192491" y="712925"/>
            <a:ext cx="6533609" cy="4900207"/>
            <a:chOff x="1016469" y="712925"/>
            <a:chExt cx="6533609" cy="490020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16469" y="712925"/>
              <a:ext cx="6533609" cy="4900207"/>
            </a:xfrm>
            <a:prstGeom prst="rect">
              <a:avLst/>
            </a:prstGeom>
          </p:spPr>
        </p:pic>
        <p:cxnSp>
          <p:nvCxnSpPr>
            <p:cNvPr id="5" name="Straight Arrow Connector 4"/>
            <p:cNvCxnSpPr/>
            <p:nvPr/>
          </p:nvCxnSpPr>
          <p:spPr>
            <a:xfrm flipH="1" flipV="1">
              <a:off x="4941349" y="2766463"/>
              <a:ext cx="100586" cy="880244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Oval 5"/>
            <p:cNvSpPr/>
            <p:nvPr/>
          </p:nvSpPr>
          <p:spPr>
            <a:xfrm rot="3111607">
              <a:off x="4669670" y="1666093"/>
              <a:ext cx="673569" cy="1367622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4488457" y="3620631"/>
              <a:ext cx="1458758" cy="741916"/>
              <a:chOff x="4488457" y="3620631"/>
              <a:chExt cx="1458758" cy="741916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4488457" y="3620631"/>
                <a:ext cx="1458758" cy="741916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4538753" y="3658356"/>
                <a:ext cx="137074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Arial"/>
                    <a:cs typeface="Arial"/>
                  </a:rPr>
                  <a:t>+18–40°F </a:t>
                </a:r>
              </a:p>
              <a:p>
                <a:r>
                  <a:rPr lang="en-US" dirty="0" smtClean="0">
                    <a:latin typeface="Arial"/>
                    <a:cs typeface="Arial"/>
                  </a:rPr>
                  <a:t>(+10–22°C)</a:t>
                </a:r>
              </a:p>
            </p:txBody>
          </p:sp>
        </p:grpSp>
      </p:grpSp>
      <p:sp>
        <p:nvSpPr>
          <p:cNvPr id="15" name="Rectangle 14"/>
          <p:cNvSpPr/>
          <p:nvPr/>
        </p:nvSpPr>
        <p:spPr>
          <a:xfrm>
            <a:off x="200273" y="5479211"/>
            <a:ext cx="8902700" cy="14342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18-h forecast of 2-m temperature anomaly (°F) valid at 1800 UTC 12 June 2019                          from ECMWF model initialized at 0000 UTC 12 June 2019. </a:t>
            </a:r>
          </a:p>
          <a:p>
            <a:pPr algn="ctr">
              <a:lnSpc>
                <a:spcPct val="70000"/>
              </a:lnSpc>
            </a:pPr>
            <a:endParaRPr lang="en-US" sz="1600" dirty="0">
              <a:latin typeface="Arial"/>
              <a:cs typeface="Arial"/>
            </a:endParaRPr>
          </a:p>
          <a:p>
            <a:pPr algn="ctr"/>
            <a:r>
              <a:rPr lang="en-US" sz="1600" dirty="0" smtClean="0">
                <a:latin typeface="Arial"/>
                <a:cs typeface="Arial"/>
              </a:rPr>
              <a:t>Source</a:t>
            </a:r>
            <a:r>
              <a:rPr lang="en-US" sz="1600" dirty="0">
                <a:latin typeface="Arial"/>
                <a:cs typeface="Arial"/>
              </a:rPr>
              <a:t>: Jason </a:t>
            </a:r>
            <a:r>
              <a:rPr lang="en-US" sz="1600" dirty="0" err="1">
                <a:latin typeface="Arial"/>
                <a:cs typeface="Arial"/>
              </a:rPr>
              <a:t>Samenow</a:t>
            </a:r>
            <a:r>
              <a:rPr lang="en-US" sz="1600" dirty="0">
                <a:latin typeface="Arial"/>
                <a:cs typeface="Arial"/>
              </a:rPr>
              <a:t>, Washington Post, 14 June </a:t>
            </a:r>
            <a:r>
              <a:rPr lang="en-US" sz="1600" dirty="0" smtClean="0">
                <a:latin typeface="Arial"/>
                <a:cs typeface="Arial"/>
              </a:rPr>
              <a:t>2019;</a:t>
            </a:r>
          </a:p>
          <a:p>
            <a:r>
              <a:rPr lang="en-US" sz="1200" dirty="0" smtClean="0">
                <a:latin typeface="Arial"/>
                <a:cs typeface="Arial"/>
                <a:hlinkClick r:id="rId4"/>
              </a:rPr>
              <a:t>https://www.washingtonpost.com/weather/2019/06/14/arctic-ocean-greenland-ice-sheet-have-seen-record-june-ice-loss/</a:t>
            </a:r>
            <a:endParaRPr lang="en-US" sz="12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2515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el_vort_8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"/>
          <a:stretch/>
        </p:blipFill>
        <p:spPr>
          <a:xfrm>
            <a:off x="1298677" y="769312"/>
            <a:ext cx="6805082" cy="5257800"/>
          </a:xfrm>
          <a:prstGeom prst="rect">
            <a:avLst/>
          </a:prstGeom>
        </p:spPr>
      </p:pic>
      <p:sp>
        <p:nvSpPr>
          <p:cNvPr id="63" name="Content Placeholder 2"/>
          <p:cNvSpPr txBox="1">
            <a:spLocks/>
          </p:cNvSpPr>
          <p:nvPr/>
        </p:nvSpPr>
        <p:spPr>
          <a:xfrm>
            <a:off x="1" y="6017622"/>
            <a:ext cx="8973164" cy="8735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500-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hPa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geo. height (dam, black), temp. (K, red),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600" dirty="0">
                <a:latin typeface="Arial"/>
                <a:cs typeface="Arial"/>
              </a:rPr>
              <a:t>10</a:t>
            </a:r>
            <a:r>
              <a:rPr lang="en-US" sz="1600" baseline="30000" dirty="0">
                <a:latin typeface="Arial"/>
                <a:cs typeface="Arial"/>
              </a:rPr>
              <a:t>−5</a:t>
            </a:r>
            <a:r>
              <a:rPr lang="en-US" sz="1600" dirty="0">
                <a:latin typeface="Arial"/>
                <a:cs typeface="Arial"/>
              </a:rPr>
              <a:t> s</a:t>
            </a:r>
            <a:r>
              <a:rPr lang="en-US" sz="1600" baseline="30000" dirty="0">
                <a:latin typeface="Arial"/>
                <a:cs typeface="Arial"/>
              </a:rPr>
              <a:t>−</a:t>
            </a:r>
            <a:r>
              <a:rPr lang="en-US" sz="1600" baseline="30000" dirty="0" smtClean="0">
                <a:latin typeface="Arial"/>
                <a:cs typeface="Arial"/>
              </a:rPr>
              <a:t>1</a:t>
            </a:r>
            <a:r>
              <a:rPr lang="en-US" sz="1600" dirty="0" smtClean="0">
                <a:latin typeface="Arial"/>
                <a:cs typeface="Arial"/>
              </a:rPr>
              <a:t>, shaded),                           </a:t>
            </a:r>
            <a:r>
              <a:rPr lang="en-US" sz="1600" dirty="0" err="1" smtClean="0">
                <a:latin typeface="Arial"/>
                <a:cs typeface="Arial"/>
              </a:rPr>
              <a:t>ω</a:t>
            </a:r>
            <a:r>
              <a:rPr lang="en-US" sz="1600" dirty="0" smtClean="0">
                <a:latin typeface="Arial"/>
                <a:cs typeface="Arial"/>
              </a:rPr>
              <a:t> (5 × 10</a:t>
            </a:r>
            <a:r>
              <a:rPr lang="en-US" sz="1600" baseline="30000" dirty="0" smtClean="0">
                <a:latin typeface="Arial"/>
                <a:cs typeface="Arial"/>
              </a:rPr>
              <a:t>−3 </a:t>
            </a:r>
            <a:r>
              <a:rPr lang="en-US" sz="1600" dirty="0" smtClean="0">
                <a:latin typeface="Arial"/>
                <a:cs typeface="Arial"/>
              </a:rPr>
              <a:t>s</a:t>
            </a:r>
            <a:r>
              <a:rPr lang="en-US" sz="1600" baseline="30000" dirty="0" smtClean="0">
                <a:latin typeface="Arial"/>
                <a:cs typeface="Arial"/>
              </a:rPr>
              <a:t>−1</a:t>
            </a:r>
            <a:r>
              <a:rPr lang="en-US" sz="1600" dirty="0" smtClean="0">
                <a:latin typeface="Arial"/>
                <a:cs typeface="Arial"/>
              </a:rPr>
              <a:t>, blue), and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barbs) from GFS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94678" y="766137"/>
            <a:ext cx="2125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Lead time: 48 h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44952" y="-33716"/>
            <a:ext cx="9245147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D(</a:t>
            </a:r>
            <a:r>
              <a:rPr lang="en-US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prog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)/</a:t>
            </a:r>
            <a:r>
              <a:rPr lang="en-US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Dt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valid 0000 UTC 13 Jun 2019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509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el_vort_1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"/>
          <a:stretch/>
        </p:blipFill>
        <p:spPr>
          <a:xfrm>
            <a:off x="1300581" y="769312"/>
            <a:ext cx="6805083" cy="5257800"/>
          </a:xfrm>
          <a:prstGeom prst="rect">
            <a:avLst/>
          </a:prstGeom>
        </p:spPr>
      </p:pic>
      <p:sp>
        <p:nvSpPr>
          <p:cNvPr id="63" name="Content Placeholder 2"/>
          <p:cNvSpPr txBox="1">
            <a:spLocks/>
          </p:cNvSpPr>
          <p:nvPr/>
        </p:nvSpPr>
        <p:spPr>
          <a:xfrm>
            <a:off x="1" y="6017622"/>
            <a:ext cx="8973164" cy="8735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500-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hPa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geo. height (dam, black), temp. (K, red),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600" dirty="0">
                <a:latin typeface="Arial"/>
                <a:cs typeface="Arial"/>
              </a:rPr>
              <a:t>10</a:t>
            </a:r>
            <a:r>
              <a:rPr lang="en-US" sz="1600" baseline="30000" dirty="0">
                <a:latin typeface="Arial"/>
                <a:cs typeface="Arial"/>
              </a:rPr>
              <a:t>−5</a:t>
            </a:r>
            <a:r>
              <a:rPr lang="en-US" sz="1600" dirty="0">
                <a:latin typeface="Arial"/>
                <a:cs typeface="Arial"/>
              </a:rPr>
              <a:t> s</a:t>
            </a:r>
            <a:r>
              <a:rPr lang="en-US" sz="1600" baseline="30000" dirty="0">
                <a:latin typeface="Arial"/>
                <a:cs typeface="Arial"/>
              </a:rPr>
              <a:t>−</a:t>
            </a:r>
            <a:r>
              <a:rPr lang="en-US" sz="1600" baseline="30000" dirty="0" smtClean="0">
                <a:latin typeface="Arial"/>
                <a:cs typeface="Arial"/>
              </a:rPr>
              <a:t>1</a:t>
            </a:r>
            <a:r>
              <a:rPr lang="en-US" sz="1600" dirty="0" smtClean="0">
                <a:latin typeface="Arial"/>
                <a:cs typeface="Arial"/>
              </a:rPr>
              <a:t>, shaded),                           </a:t>
            </a:r>
            <a:r>
              <a:rPr lang="en-US" sz="1600" dirty="0" err="1" smtClean="0">
                <a:latin typeface="Arial"/>
                <a:cs typeface="Arial"/>
              </a:rPr>
              <a:t>ω</a:t>
            </a:r>
            <a:r>
              <a:rPr lang="en-US" sz="1600" dirty="0" smtClean="0">
                <a:latin typeface="Arial"/>
                <a:cs typeface="Arial"/>
              </a:rPr>
              <a:t> (5 × 10</a:t>
            </a:r>
            <a:r>
              <a:rPr lang="en-US" sz="1600" baseline="30000" dirty="0" smtClean="0">
                <a:latin typeface="Arial"/>
                <a:cs typeface="Arial"/>
              </a:rPr>
              <a:t>−3 </a:t>
            </a:r>
            <a:r>
              <a:rPr lang="en-US" sz="1600" dirty="0" smtClean="0">
                <a:latin typeface="Arial"/>
                <a:cs typeface="Arial"/>
              </a:rPr>
              <a:t>s</a:t>
            </a:r>
            <a:r>
              <a:rPr lang="en-US" sz="1600" baseline="30000" dirty="0" smtClean="0">
                <a:latin typeface="Arial"/>
                <a:cs typeface="Arial"/>
              </a:rPr>
              <a:t>−1</a:t>
            </a:r>
            <a:r>
              <a:rPr lang="en-US" sz="1600" dirty="0" smtClean="0">
                <a:latin typeface="Arial"/>
                <a:cs typeface="Arial"/>
              </a:rPr>
              <a:t>, blue), and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barbs) from GFS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94678" y="766137"/>
            <a:ext cx="2125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Lead time: 72 h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44952" y="-33716"/>
            <a:ext cx="9245147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D(</a:t>
            </a:r>
            <a:r>
              <a:rPr lang="en-US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prog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)/</a:t>
            </a:r>
            <a:r>
              <a:rPr lang="en-US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Dt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valid 0000 UTC 13 Jun 2019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495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el_vort_16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"/>
          <a:stretch/>
        </p:blipFill>
        <p:spPr>
          <a:xfrm>
            <a:off x="1300761" y="769312"/>
            <a:ext cx="6805082" cy="5257800"/>
          </a:xfrm>
          <a:prstGeom prst="rect">
            <a:avLst/>
          </a:prstGeom>
        </p:spPr>
      </p:pic>
      <p:sp>
        <p:nvSpPr>
          <p:cNvPr id="63" name="Content Placeholder 2"/>
          <p:cNvSpPr txBox="1">
            <a:spLocks/>
          </p:cNvSpPr>
          <p:nvPr/>
        </p:nvSpPr>
        <p:spPr>
          <a:xfrm>
            <a:off x="1" y="6017622"/>
            <a:ext cx="8973164" cy="8735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500-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hPa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geo. height (dam, black), temp. (K, red),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600" dirty="0">
                <a:latin typeface="Arial"/>
                <a:cs typeface="Arial"/>
              </a:rPr>
              <a:t>10</a:t>
            </a:r>
            <a:r>
              <a:rPr lang="en-US" sz="1600" baseline="30000" dirty="0">
                <a:latin typeface="Arial"/>
                <a:cs typeface="Arial"/>
              </a:rPr>
              <a:t>−5</a:t>
            </a:r>
            <a:r>
              <a:rPr lang="en-US" sz="1600" dirty="0">
                <a:latin typeface="Arial"/>
                <a:cs typeface="Arial"/>
              </a:rPr>
              <a:t> s</a:t>
            </a:r>
            <a:r>
              <a:rPr lang="en-US" sz="1600" baseline="30000" dirty="0">
                <a:latin typeface="Arial"/>
                <a:cs typeface="Arial"/>
              </a:rPr>
              <a:t>−</a:t>
            </a:r>
            <a:r>
              <a:rPr lang="en-US" sz="1600" baseline="30000" dirty="0" smtClean="0">
                <a:latin typeface="Arial"/>
                <a:cs typeface="Arial"/>
              </a:rPr>
              <a:t>1</a:t>
            </a:r>
            <a:r>
              <a:rPr lang="en-US" sz="1600" dirty="0" smtClean="0">
                <a:latin typeface="Arial"/>
                <a:cs typeface="Arial"/>
              </a:rPr>
              <a:t>, shaded),                           </a:t>
            </a:r>
            <a:r>
              <a:rPr lang="en-US" sz="1600" dirty="0" err="1" smtClean="0">
                <a:latin typeface="Arial"/>
                <a:cs typeface="Arial"/>
              </a:rPr>
              <a:t>ω</a:t>
            </a:r>
            <a:r>
              <a:rPr lang="en-US" sz="1600" dirty="0" smtClean="0">
                <a:latin typeface="Arial"/>
                <a:cs typeface="Arial"/>
              </a:rPr>
              <a:t> (5 × 10</a:t>
            </a:r>
            <a:r>
              <a:rPr lang="en-US" sz="1600" baseline="30000" dirty="0" smtClean="0">
                <a:latin typeface="Arial"/>
                <a:cs typeface="Arial"/>
              </a:rPr>
              <a:t>−3 </a:t>
            </a:r>
            <a:r>
              <a:rPr lang="en-US" sz="1600" dirty="0" smtClean="0">
                <a:latin typeface="Arial"/>
                <a:cs typeface="Arial"/>
              </a:rPr>
              <a:t>s</a:t>
            </a:r>
            <a:r>
              <a:rPr lang="en-US" sz="1600" baseline="30000" dirty="0" smtClean="0">
                <a:latin typeface="Arial"/>
                <a:cs typeface="Arial"/>
              </a:rPr>
              <a:t>−1</a:t>
            </a:r>
            <a:r>
              <a:rPr lang="en-US" sz="1600" dirty="0" smtClean="0">
                <a:latin typeface="Arial"/>
                <a:cs typeface="Arial"/>
              </a:rPr>
              <a:t>, blue), and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barbs) from GFS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94678" y="766137"/>
            <a:ext cx="2125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Lead time: 96 h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44952" y="-33716"/>
            <a:ext cx="9245147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D(</a:t>
            </a:r>
            <a:r>
              <a:rPr lang="en-US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prog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)/</a:t>
            </a:r>
            <a:r>
              <a:rPr lang="en-US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Dt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valid 0000 UTC 13 Jun 2019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2178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el_vort_2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"/>
          <a:stretch/>
        </p:blipFill>
        <p:spPr>
          <a:xfrm>
            <a:off x="1298098" y="769312"/>
            <a:ext cx="6805082" cy="5257800"/>
          </a:xfrm>
          <a:prstGeom prst="rect">
            <a:avLst/>
          </a:prstGeom>
        </p:spPr>
      </p:pic>
      <p:sp>
        <p:nvSpPr>
          <p:cNvPr id="63" name="Content Placeholder 2"/>
          <p:cNvSpPr txBox="1">
            <a:spLocks/>
          </p:cNvSpPr>
          <p:nvPr/>
        </p:nvSpPr>
        <p:spPr>
          <a:xfrm>
            <a:off x="1" y="6017622"/>
            <a:ext cx="8973164" cy="8735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500-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hPa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geo. height (dam, black), temp. (K, red),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600" dirty="0">
                <a:latin typeface="Arial"/>
                <a:cs typeface="Arial"/>
              </a:rPr>
              <a:t>10</a:t>
            </a:r>
            <a:r>
              <a:rPr lang="en-US" sz="1600" baseline="30000" dirty="0">
                <a:latin typeface="Arial"/>
                <a:cs typeface="Arial"/>
              </a:rPr>
              <a:t>−5</a:t>
            </a:r>
            <a:r>
              <a:rPr lang="en-US" sz="1600" dirty="0">
                <a:latin typeface="Arial"/>
                <a:cs typeface="Arial"/>
              </a:rPr>
              <a:t> s</a:t>
            </a:r>
            <a:r>
              <a:rPr lang="en-US" sz="1600" baseline="30000" dirty="0">
                <a:latin typeface="Arial"/>
                <a:cs typeface="Arial"/>
              </a:rPr>
              <a:t>−</a:t>
            </a:r>
            <a:r>
              <a:rPr lang="en-US" sz="1600" baseline="30000" dirty="0" smtClean="0">
                <a:latin typeface="Arial"/>
                <a:cs typeface="Arial"/>
              </a:rPr>
              <a:t>1</a:t>
            </a:r>
            <a:r>
              <a:rPr lang="en-US" sz="1600" dirty="0" smtClean="0">
                <a:latin typeface="Arial"/>
                <a:cs typeface="Arial"/>
              </a:rPr>
              <a:t>, shaded),                           </a:t>
            </a:r>
            <a:r>
              <a:rPr lang="en-US" sz="1600" dirty="0" err="1" smtClean="0">
                <a:latin typeface="Arial"/>
                <a:cs typeface="Arial"/>
              </a:rPr>
              <a:t>ω</a:t>
            </a:r>
            <a:r>
              <a:rPr lang="en-US" sz="1600" dirty="0" smtClean="0">
                <a:latin typeface="Arial"/>
                <a:cs typeface="Arial"/>
              </a:rPr>
              <a:t> (5 × 10</a:t>
            </a:r>
            <a:r>
              <a:rPr lang="en-US" sz="1600" baseline="30000" dirty="0" smtClean="0">
                <a:latin typeface="Arial"/>
                <a:cs typeface="Arial"/>
              </a:rPr>
              <a:t>−3 </a:t>
            </a:r>
            <a:r>
              <a:rPr lang="en-US" sz="1600" dirty="0" smtClean="0">
                <a:latin typeface="Arial"/>
                <a:cs typeface="Arial"/>
              </a:rPr>
              <a:t>s</a:t>
            </a:r>
            <a:r>
              <a:rPr lang="en-US" sz="1600" baseline="30000" dirty="0" smtClean="0">
                <a:latin typeface="Arial"/>
                <a:cs typeface="Arial"/>
              </a:rPr>
              <a:t>−1</a:t>
            </a:r>
            <a:r>
              <a:rPr lang="en-US" sz="1600" dirty="0" smtClean="0">
                <a:latin typeface="Arial"/>
                <a:cs typeface="Arial"/>
              </a:rPr>
              <a:t>, blue), and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barbs) from GFS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94678" y="766137"/>
            <a:ext cx="2125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Lead time: 120 h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44952" y="-33716"/>
            <a:ext cx="9245147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D(</a:t>
            </a:r>
            <a:r>
              <a:rPr lang="en-US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prog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)/</a:t>
            </a:r>
            <a:r>
              <a:rPr lang="en-US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Dt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valid 0000 UTC 13 Jun 2019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257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el_vort_24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"/>
          <a:stretch/>
        </p:blipFill>
        <p:spPr>
          <a:xfrm>
            <a:off x="1297868" y="769312"/>
            <a:ext cx="6805082" cy="5257800"/>
          </a:xfrm>
          <a:prstGeom prst="rect">
            <a:avLst/>
          </a:prstGeom>
        </p:spPr>
      </p:pic>
      <p:sp>
        <p:nvSpPr>
          <p:cNvPr id="63" name="Content Placeholder 2"/>
          <p:cNvSpPr txBox="1">
            <a:spLocks/>
          </p:cNvSpPr>
          <p:nvPr/>
        </p:nvSpPr>
        <p:spPr>
          <a:xfrm>
            <a:off x="1" y="6017622"/>
            <a:ext cx="8973164" cy="8735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500-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hPa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geo. height (dam, black), temp. (K, red),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600" dirty="0">
                <a:latin typeface="Arial"/>
                <a:cs typeface="Arial"/>
              </a:rPr>
              <a:t>10</a:t>
            </a:r>
            <a:r>
              <a:rPr lang="en-US" sz="1600" baseline="30000" dirty="0">
                <a:latin typeface="Arial"/>
                <a:cs typeface="Arial"/>
              </a:rPr>
              <a:t>−5</a:t>
            </a:r>
            <a:r>
              <a:rPr lang="en-US" sz="1600" dirty="0">
                <a:latin typeface="Arial"/>
                <a:cs typeface="Arial"/>
              </a:rPr>
              <a:t> s</a:t>
            </a:r>
            <a:r>
              <a:rPr lang="en-US" sz="1600" baseline="30000" dirty="0">
                <a:latin typeface="Arial"/>
                <a:cs typeface="Arial"/>
              </a:rPr>
              <a:t>−</a:t>
            </a:r>
            <a:r>
              <a:rPr lang="en-US" sz="1600" baseline="30000" dirty="0" smtClean="0">
                <a:latin typeface="Arial"/>
                <a:cs typeface="Arial"/>
              </a:rPr>
              <a:t>1</a:t>
            </a:r>
            <a:r>
              <a:rPr lang="en-US" sz="1600" dirty="0" smtClean="0">
                <a:latin typeface="Arial"/>
                <a:cs typeface="Arial"/>
              </a:rPr>
              <a:t>, shaded),                           </a:t>
            </a:r>
            <a:r>
              <a:rPr lang="en-US" sz="1600" dirty="0" err="1" smtClean="0">
                <a:latin typeface="Arial"/>
                <a:cs typeface="Arial"/>
              </a:rPr>
              <a:t>ω</a:t>
            </a:r>
            <a:r>
              <a:rPr lang="en-US" sz="1600" dirty="0" smtClean="0">
                <a:latin typeface="Arial"/>
                <a:cs typeface="Arial"/>
              </a:rPr>
              <a:t> (5 × 10</a:t>
            </a:r>
            <a:r>
              <a:rPr lang="en-US" sz="1600" baseline="30000" dirty="0" smtClean="0">
                <a:latin typeface="Arial"/>
                <a:cs typeface="Arial"/>
              </a:rPr>
              <a:t>−3 </a:t>
            </a:r>
            <a:r>
              <a:rPr lang="en-US" sz="1600" dirty="0" smtClean="0">
                <a:latin typeface="Arial"/>
                <a:cs typeface="Arial"/>
              </a:rPr>
              <a:t>s</a:t>
            </a:r>
            <a:r>
              <a:rPr lang="en-US" sz="1600" baseline="30000" dirty="0" smtClean="0">
                <a:latin typeface="Arial"/>
                <a:cs typeface="Arial"/>
              </a:rPr>
              <a:t>−1</a:t>
            </a:r>
            <a:r>
              <a:rPr lang="en-US" sz="1600" dirty="0" smtClean="0">
                <a:latin typeface="Arial"/>
                <a:cs typeface="Arial"/>
              </a:rPr>
              <a:t>, blue), and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barbs) from GFS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94678" y="766137"/>
            <a:ext cx="2125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Lead time: 144 h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44952" y="-33716"/>
            <a:ext cx="9245147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D(</a:t>
            </a:r>
            <a:r>
              <a:rPr lang="en-US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prog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)/</a:t>
            </a:r>
            <a:r>
              <a:rPr lang="en-US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Dt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valid 0000 UTC 13 Jun 2019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1649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el_vort_28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"/>
          <a:stretch/>
        </p:blipFill>
        <p:spPr>
          <a:xfrm>
            <a:off x="1299372" y="769312"/>
            <a:ext cx="6805082" cy="5257800"/>
          </a:xfrm>
          <a:prstGeom prst="rect">
            <a:avLst/>
          </a:prstGeom>
        </p:spPr>
      </p:pic>
      <p:sp>
        <p:nvSpPr>
          <p:cNvPr id="63" name="Content Placeholder 2"/>
          <p:cNvSpPr txBox="1">
            <a:spLocks/>
          </p:cNvSpPr>
          <p:nvPr/>
        </p:nvSpPr>
        <p:spPr>
          <a:xfrm>
            <a:off x="1" y="6017622"/>
            <a:ext cx="8973164" cy="8735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500-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hPa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geo. height (dam, black), temp. (K, red),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600" dirty="0">
                <a:latin typeface="Arial"/>
                <a:cs typeface="Arial"/>
              </a:rPr>
              <a:t>10</a:t>
            </a:r>
            <a:r>
              <a:rPr lang="en-US" sz="1600" baseline="30000" dirty="0">
                <a:latin typeface="Arial"/>
                <a:cs typeface="Arial"/>
              </a:rPr>
              <a:t>−5</a:t>
            </a:r>
            <a:r>
              <a:rPr lang="en-US" sz="1600" dirty="0">
                <a:latin typeface="Arial"/>
                <a:cs typeface="Arial"/>
              </a:rPr>
              <a:t> s</a:t>
            </a:r>
            <a:r>
              <a:rPr lang="en-US" sz="1600" baseline="30000" dirty="0">
                <a:latin typeface="Arial"/>
                <a:cs typeface="Arial"/>
              </a:rPr>
              <a:t>−</a:t>
            </a:r>
            <a:r>
              <a:rPr lang="en-US" sz="1600" baseline="30000" dirty="0" smtClean="0">
                <a:latin typeface="Arial"/>
                <a:cs typeface="Arial"/>
              </a:rPr>
              <a:t>1</a:t>
            </a:r>
            <a:r>
              <a:rPr lang="en-US" sz="1600" dirty="0" smtClean="0">
                <a:latin typeface="Arial"/>
                <a:cs typeface="Arial"/>
              </a:rPr>
              <a:t>, shaded),                           </a:t>
            </a:r>
            <a:r>
              <a:rPr lang="en-US" sz="1600" dirty="0" err="1" smtClean="0">
                <a:latin typeface="Arial"/>
                <a:cs typeface="Arial"/>
              </a:rPr>
              <a:t>ω</a:t>
            </a:r>
            <a:r>
              <a:rPr lang="en-US" sz="1600" dirty="0" smtClean="0">
                <a:latin typeface="Arial"/>
                <a:cs typeface="Arial"/>
              </a:rPr>
              <a:t> (5 × 10</a:t>
            </a:r>
            <a:r>
              <a:rPr lang="en-US" sz="1600" baseline="30000" dirty="0" smtClean="0">
                <a:latin typeface="Arial"/>
                <a:cs typeface="Arial"/>
              </a:rPr>
              <a:t>−3 </a:t>
            </a:r>
            <a:r>
              <a:rPr lang="en-US" sz="1600" dirty="0" smtClean="0">
                <a:latin typeface="Arial"/>
                <a:cs typeface="Arial"/>
              </a:rPr>
              <a:t>s</a:t>
            </a:r>
            <a:r>
              <a:rPr lang="en-US" sz="1600" baseline="30000" dirty="0" smtClean="0">
                <a:latin typeface="Arial"/>
                <a:cs typeface="Arial"/>
              </a:rPr>
              <a:t>−1</a:t>
            </a:r>
            <a:r>
              <a:rPr lang="en-US" sz="1600" dirty="0" smtClean="0">
                <a:latin typeface="Arial"/>
                <a:cs typeface="Arial"/>
              </a:rPr>
              <a:t>, blue), and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barbs) from GFS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94678" y="766137"/>
            <a:ext cx="2125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Lead time: 168 h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44952" y="-33716"/>
            <a:ext cx="9245147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D(</a:t>
            </a:r>
            <a:r>
              <a:rPr lang="en-US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prog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)/</a:t>
            </a:r>
            <a:r>
              <a:rPr lang="en-US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Dt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valid 0000 UTC 13 Jun 2019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4912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977ADE7-08F4-FF4F-BB4E-66E8D126AF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43114"/>
            <a:ext cx="8229600" cy="5796997"/>
          </a:xfrm>
        </p:spPr>
        <p:txBody>
          <a:bodyPr>
            <a:normAutofit/>
          </a:bodyPr>
          <a:lstStyle/>
          <a:p>
            <a:endParaRPr lang="en-US" sz="2400" b="1" dirty="0"/>
          </a:p>
          <a:p>
            <a:pPr>
              <a:lnSpc>
                <a:spcPct val="70000"/>
              </a:lnSpc>
            </a:pPr>
            <a:endParaRPr lang="en-US" sz="2400" b="1" dirty="0"/>
          </a:p>
          <a:p>
            <a:endParaRPr lang="en-US" sz="6200" b="1" dirty="0"/>
          </a:p>
          <a:p>
            <a:endParaRPr lang="en-US" sz="2000" b="1" dirty="0"/>
          </a:p>
          <a:p>
            <a:endParaRPr lang="en-US" sz="2000" b="1" dirty="0"/>
          </a:p>
          <a:p>
            <a:endParaRPr lang="en-US" sz="2000" b="1" dirty="0">
              <a:solidFill>
                <a:srgbClr val="0000FF"/>
              </a:solidFill>
              <a:cs typeface="Arial"/>
            </a:endParaRPr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" y="104609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Conclusions: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829734"/>
            <a:ext cx="8229600" cy="6028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sz="2400" b="1" dirty="0" smtClean="0"/>
              <a:t>Origins </a:t>
            </a:r>
            <a:r>
              <a:rPr lang="en-US" sz="2400" b="1" dirty="0"/>
              <a:t>of the great Greenland surface ice-melt of June 2019 were over the Tibetan Plateau and North </a:t>
            </a:r>
            <a:r>
              <a:rPr lang="en-US" sz="2400" b="1" dirty="0" smtClean="0"/>
              <a:t>Pacific</a:t>
            </a:r>
          </a:p>
          <a:p>
            <a:pPr fontAlgn="base"/>
            <a:endParaRPr lang="en-US" sz="2400" b="1" dirty="0"/>
          </a:p>
          <a:p>
            <a:pPr fontAlgn="base"/>
            <a:r>
              <a:rPr lang="en-US" sz="2400" b="1" dirty="0" smtClean="0"/>
              <a:t>Tibetan </a:t>
            </a:r>
            <a:r>
              <a:rPr lang="en-US" sz="2400" b="1" dirty="0"/>
              <a:t>Plateau “heat belch” leads to downstream AWB, a subtropical jet extension, and NW North America </a:t>
            </a:r>
            <a:r>
              <a:rPr lang="en-US" sz="2400" b="1" dirty="0" smtClean="0"/>
              <a:t>ridging</a:t>
            </a:r>
          </a:p>
          <a:p>
            <a:pPr fontAlgn="base"/>
            <a:endParaRPr lang="en-US" sz="2400" b="1" dirty="0"/>
          </a:p>
          <a:p>
            <a:pPr fontAlgn="base"/>
            <a:r>
              <a:rPr lang="en-US" sz="2400" b="1" dirty="0" smtClean="0"/>
              <a:t>Ridging </a:t>
            </a:r>
            <a:r>
              <a:rPr lang="en-US" sz="2400" b="1" dirty="0"/>
              <a:t>over NW North America leads to downstream trough deepening east of the </a:t>
            </a:r>
            <a:r>
              <a:rPr lang="en-US" sz="2400" b="1" dirty="0" smtClean="0"/>
              <a:t>Rockies</a:t>
            </a:r>
          </a:p>
          <a:p>
            <a:pPr fontAlgn="base"/>
            <a:endParaRPr lang="en-US" sz="2400" b="1" dirty="0"/>
          </a:p>
          <a:p>
            <a:r>
              <a:rPr lang="en-US" sz="2400" b="1" dirty="0"/>
              <a:t>Trough phasing east of the Rockies enables a deep southerly flow of moist tropical air to reach the Arctic</a:t>
            </a:r>
          </a:p>
          <a:p>
            <a:pPr fontAlgn="base"/>
            <a:endParaRPr lang="en-US" sz="2400" b="1" dirty="0"/>
          </a:p>
          <a:p>
            <a:r>
              <a:rPr lang="en-US" sz="2400" b="1" dirty="0"/>
              <a:t>Strong ridging near Greenland is driven by negative PV advection by the non divergent and irrotational winds</a:t>
            </a:r>
          </a:p>
          <a:p>
            <a:pPr marL="0" indent="0">
              <a:buFont typeface="Arial"/>
              <a:buNone/>
            </a:pPr>
            <a:endParaRPr lang="en-US" sz="2400" b="1" dirty="0" smtClean="0">
              <a:cs typeface="Arial"/>
            </a:endParaRPr>
          </a:p>
          <a:p>
            <a:endParaRPr lang="en-US" sz="3100" dirty="0" smtClean="0">
              <a:latin typeface="Arial"/>
              <a:cs typeface="Arial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8055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Negative NAO (26 Apr–23 Jun 2019)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11" name="Picture 10" descr="NAO_index_CPC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966" y="775165"/>
            <a:ext cx="6648034" cy="5135608"/>
          </a:xfrm>
          <a:prstGeom prst="rect">
            <a:avLst/>
          </a:prstGeom>
        </p:spPr>
      </p:pic>
      <p:sp>
        <p:nvSpPr>
          <p:cNvPr id="143" name="Content Placeholder 2"/>
          <p:cNvSpPr txBox="1">
            <a:spLocks/>
          </p:cNvSpPr>
          <p:nvPr/>
        </p:nvSpPr>
        <p:spPr>
          <a:xfrm>
            <a:off x="127000" y="5762320"/>
            <a:ext cx="8915400" cy="8034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Source: </a:t>
            </a: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NOAA Climate Prediction Center</a:t>
            </a: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1491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Negative NAO (26 Apr–23 Jun 2019)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433814" y="838200"/>
            <a:ext cx="650679" cy="5283200"/>
            <a:chOff x="7433814" y="825500"/>
            <a:chExt cx="650679" cy="5283200"/>
          </a:xfrm>
        </p:grpSpPr>
        <p:pic>
          <p:nvPicPr>
            <p:cNvPr id="6" name="Picture 5" descr="pw_anom_12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" t="93843" r="156" b="3056"/>
            <a:stretch/>
          </p:blipFill>
          <p:spPr>
            <a:xfrm rot="16200000">
              <a:off x="4888226" y="3371088"/>
              <a:ext cx="5283200" cy="192024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7669556" y="3374915"/>
              <a:ext cx="22666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669556" y="3111390"/>
              <a:ext cx="41493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0.25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669556" y="2847865"/>
              <a:ext cx="41493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669556" y="2584340"/>
              <a:ext cx="41493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0.75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669556" y="2320815"/>
              <a:ext cx="41493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669556" y="2057290"/>
              <a:ext cx="41493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1.25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669556" y="1793765"/>
              <a:ext cx="41493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669556" y="1530240"/>
              <a:ext cx="41493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669556" y="1263540"/>
              <a:ext cx="41493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669556" y="1003190"/>
              <a:ext cx="41493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669556" y="3638440"/>
              <a:ext cx="41493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−0.25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669556" y="3905398"/>
              <a:ext cx="41493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−0.5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669556" y="4172356"/>
              <a:ext cx="41493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−0.75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669556" y="4432964"/>
              <a:ext cx="41493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−1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7669556" y="4696747"/>
              <a:ext cx="41493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−1.25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669556" y="4960272"/>
              <a:ext cx="41493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−1.5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7669556" y="5224055"/>
              <a:ext cx="41493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−2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7669556" y="5490755"/>
              <a:ext cx="41493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−2.5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7669556" y="5754538"/>
              <a:ext cx="41493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−3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sp>
        <p:nvSpPr>
          <p:cNvPr id="46" name="Content Placeholder 2"/>
          <p:cNvSpPr txBox="1">
            <a:spLocks/>
          </p:cNvSpPr>
          <p:nvPr/>
        </p:nvSpPr>
        <p:spPr>
          <a:xfrm>
            <a:off x="127000" y="6078904"/>
            <a:ext cx="8915400" cy="8034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26 Apr–23 Jun 2019 time-mean 300-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hPa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geopotential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height (dam, black) and                    time-mean standardized anomalies of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geopotential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height (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Picture 48" descr="mean_stndAnom_300Z_26Apr_to_23Jun_2019_ABcolors_smth_withExtraLabe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490" y="785202"/>
            <a:ext cx="5455920" cy="529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834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5598A819-5473-304C-BAAD-67A3A04B0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2231142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Upstream Antecedent North Pacific Circulation Regime Evolution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  <a:latin typeface="+mn-lt"/>
              </a:rPr>
              <a:t>1–</a:t>
            </a:r>
            <a:r>
              <a:rPr lang="en-US" b="1" dirty="0">
                <a:solidFill>
                  <a:srgbClr val="FF0000"/>
                </a:solidFill>
                <a:latin typeface="+mn-lt"/>
              </a:rPr>
              <a:t>9</a:t>
            </a:r>
            <a:r>
              <a:rPr lang="en-US" b="1" dirty="0" smtClean="0">
                <a:solidFill>
                  <a:srgbClr val="FF0000"/>
                </a:solidFill>
                <a:latin typeface="+mn-lt"/>
              </a:rPr>
              <a:t> Jun 2019</a:t>
            </a:r>
            <a:endParaRPr lang="en-US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1981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43726</TotalTime>
  <Words>4620</Words>
  <Application>Microsoft Macintosh PowerPoint</Application>
  <PresentationFormat>On-screen Show (4:3)</PresentationFormat>
  <Paragraphs>925</Paragraphs>
  <Slides>66</Slides>
  <Notes>56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6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Upstream Antecedent North Pacific Circulation Regime Evolution 1–9 Jun 2019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North America Circulation Regime Evolution   3–9 Jun 2019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Northeast (NE) Canada and     Northern Greenland Ridging 10–14 Jun 2019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 of Flow Evolution 3–14 June 2019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D(prog)/Dt  valid 0000 UTC 13 June 2019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Phenomenological and Predictability Studies of the Structure and Evolution of                  Arctic Cyclones, Polar Lows, and                   Tropopause Polar Vortices</dc:title>
  <dc:creator>Kevin Biernat</dc:creator>
  <cp:lastModifiedBy>Kevin Biernat</cp:lastModifiedBy>
  <cp:revision>623</cp:revision>
  <dcterms:created xsi:type="dcterms:W3CDTF">2018-05-15T16:55:59Z</dcterms:created>
  <dcterms:modified xsi:type="dcterms:W3CDTF">2019-12-05T01:56:58Z</dcterms:modified>
</cp:coreProperties>
</file>