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501" r:id="rId2"/>
    <p:sldId id="700" r:id="rId3"/>
    <p:sldId id="474" r:id="rId4"/>
    <p:sldId id="607" r:id="rId5"/>
    <p:sldId id="419" r:id="rId6"/>
    <p:sldId id="606" r:id="rId7"/>
    <p:sldId id="605" r:id="rId8"/>
    <p:sldId id="603" r:id="rId9"/>
    <p:sldId id="549" r:id="rId10"/>
    <p:sldId id="609" r:id="rId11"/>
    <p:sldId id="610" r:id="rId12"/>
    <p:sldId id="611" r:id="rId13"/>
    <p:sldId id="612" r:id="rId14"/>
    <p:sldId id="613" r:id="rId15"/>
    <p:sldId id="697" r:id="rId16"/>
    <p:sldId id="692" r:id="rId17"/>
    <p:sldId id="614" r:id="rId18"/>
    <p:sldId id="615" r:id="rId19"/>
    <p:sldId id="616" r:id="rId20"/>
    <p:sldId id="617" r:id="rId21"/>
    <p:sldId id="598" r:id="rId22"/>
    <p:sldId id="694" r:id="rId23"/>
    <p:sldId id="698" r:id="rId24"/>
    <p:sldId id="693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626" r:id="rId33"/>
    <p:sldId id="628" r:id="rId34"/>
    <p:sldId id="630" r:id="rId35"/>
    <p:sldId id="632" r:id="rId36"/>
    <p:sldId id="634" r:id="rId37"/>
    <p:sldId id="691" r:id="rId38"/>
    <p:sldId id="667" r:id="rId39"/>
    <p:sldId id="599" r:id="rId40"/>
    <p:sldId id="600" r:id="rId41"/>
    <p:sldId id="637" r:id="rId42"/>
    <p:sldId id="699" r:id="rId43"/>
    <p:sldId id="695" r:id="rId44"/>
    <p:sldId id="714" r:id="rId45"/>
    <p:sldId id="715" r:id="rId46"/>
    <p:sldId id="716" r:id="rId47"/>
    <p:sldId id="717" r:id="rId48"/>
    <p:sldId id="718" r:id="rId49"/>
    <p:sldId id="719" r:id="rId50"/>
    <p:sldId id="720" r:id="rId51"/>
    <p:sldId id="721" r:id="rId52"/>
    <p:sldId id="722" r:id="rId53"/>
    <p:sldId id="723" r:id="rId54"/>
    <p:sldId id="724" r:id="rId55"/>
    <p:sldId id="725" r:id="rId56"/>
    <p:sldId id="726" r:id="rId57"/>
    <p:sldId id="696" r:id="rId58"/>
    <p:sldId id="638" r:id="rId59"/>
    <p:sldId id="642" r:id="rId60"/>
    <p:sldId id="646" r:id="rId61"/>
    <p:sldId id="650" r:id="rId62"/>
    <p:sldId id="654" r:id="rId63"/>
    <p:sldId id="658" r:id="rId64"/>
    <p:sldId id="662" r:id="rId65"/>
    <p:sldId id="666" r:id="rId66"/>
    <p:sldId id="56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D30A"/>
    <a:srgbClr val="0F6F00"/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9611" autoAdjust="0"/>
  </p:normalViewPr>
  <p:slideViewPr>
    <p:cSldViewPr snapToGrid="0" snapToObjects="1">
      <p:cViewPr varScale="1">
        <p:scale>
          <a:sx n="102" d="100"/>
          <a:sy n="102" d="100"/>
        </p:scale>
        <p:origin x="-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weather/2019/06/14/arctic-ocean-greenland-ice-sheet-have-seen-record-june-ice-loss/" TargetMode="External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www.washingtonpost.com/weather/2019/06/14/arctic-ocean-greenland-ice-sheet-have-seen-record-june-ice-los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3F5230-E1C6-DE49-8B68-B0630CA14FA7}"/>
              </a:ext>
            </a:extLst>
          </p:cNvPr>
          <p:cNvSpPr txBox="1"/>
          <p:nvPr/>
        </p:nvSpPr>
        <p:spPr>
          <a:xfrm>
            <a:off x="94593" y="58444"/>
            <a:ext cx="8954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Large-Scale Midlatitude–Polar Flow Interactions Leading to Rapid Surface Ice Melt over Greenland and Sea Ice Volume Loss over the Arctic Ocean in June 2019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7E8146-03F7-364D-A255-1551097CB7BD}"/>
              </a:ext>
            </a:extLst>
          </p:cNvPr>
          <p:cNvSpPr txBox="1"/>
          <p:nvPr/>
        </p:nvSpPr>
        <p:spPr>
          <a:xfrm>
            <a:off x="7507" y="2495958"/>
            <a:ext cx="9144000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Lance F. Bosart, Kevin A. Biernat,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American Geophysical Union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Fall Meeting 2019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San Francisco, CA 94103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Thursday 12 December 2019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Session A43B-06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81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2pvu_2019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" y="991692"/>
            <a:ext cx="4553712" cy="35144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700wind_pw_2019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16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3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700wind_pw_2019060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7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15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5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3" name="Picture 2" descr="dt_2pvu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700wind_pw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948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4" name="Picture 3" descr="dt_2pvu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700wind_pw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44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457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4593444" y="5781705"/>
            <a:ext cx="4581288" cy="977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/>
                <a:cs typeface="Arial"/>
              </a:rPr>
              <a:t>700-hPa geo. height (dam, black),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, flags and barbs), and temperature (°C, red),                 and PW 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9491" y="4711083"/>
            <a:ext cx="8534246" cy="386780"/>
            <a:chOff x="161391" y="4879053"/>
            <a:chExt cx="8534246" cy="386780"/>
          </a:xfrm>
        </p:grpSpPr>
        <p:sp>
          <p:nvSpPr>
            <p:cNvPr id="98" name="TextBox 97"/>
            <p:cNvSpPr txBox="1"/>
            <p:nvPr/>
          </p:nvSpPr>
          <p:spPr>
            <a:xfrm>
              <a:off x="754024" y="5080307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147518" y="5080307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30198" y="5080307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6926" y="5080307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316727" y="5079447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694967" y="5079447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71463" y="5079447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65831" y="5079447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62216" y="5079447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54919" y="5079447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1402" y="5079231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12420" y="5079825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86890" y="5081167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88304" y="5079447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179533" y="5079447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572264" y="5079078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4029" y="5079078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34981" y="5079078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34452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64840" y="508030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pic>
          <p:nvPicPr>
            <p:cNvPr id="6" name="Picture 5" descr="dt_2pvu_10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t="94259" r="167" b="2824"/>
            <a:stretch/>
          </p:blipFill>
          <p:spPr>
            <a:xfrm>
              <a:off x="161391" y="4879053"/>
              <a:ext cx="8534246" cy="192024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8486555" y="5081167"/>
              <a:ext cx="1495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K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120274" y="5081167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384</a:t>
              </a:r>
            </a:p>
          </p:txBody>
        </p:sp>
      </p:grpSp>
      <p:sp>
        <p:nvSpPr>
          <p:cNvPr id="142" name="Content Placeholder 2"/>
          <p:cNvSpPr>
            <a:spLocks noGrp="1"/>
          </p:cNvSpPr>
          <p:nvPr>
            <p:ph idx="1"/>
          </p:nvPr>
        </p:nvSpPr>
        <p:spPr>
          <a:xfrm>
            <a:off x="-5263" y="5781705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 and wind          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surface;                    925–850-hPa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(0.5 × 10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−4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black)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0331" y="5276249"/>
            <a:ext cx="8567928" cy="387342"/>
            <a:chOff x="180331" y="5319539"/>
            <a:chExt cx="8567928" cy="387342"/>
          </a:xfrm>
        </p:grpSpPr>
        <p:sp>
          <p:nvSpPr>
            <p:cNvPr id="52" name="TextBox 51"/>
            <p:cNvSpPr txBox="1"/>
            <p:nvPr/>
          </p:nvSpPr>
          <p:spPr>
            <a:xfrm>
              <a:off x="725364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435644" y="552177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52323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57027" y="55199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722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81209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9558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1560" y="552221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12833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27354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841729" y="5519111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76025" y="5522215"/>
              <a:ext cx="30456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mm</a:t>
              </a:r>
              <a:endParaRPr lang="en-US" sz="1200" baseline="30000" dirty="0">
                <a:latin typeface="Arial"/>
                <a:cs typeface="Arial"/>
              </a:endParaRPr>
            </a:p>
          </p:txBody>
        </p:sp>
        <p:pic>
          <p:nvPicPr>
            <p:cNvPr id="64" name="Picture 63" descr="700wind_pw_107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93788" b="3110"/>
            <a:stretch/>
          </p:blipFill>
          <p:spPr>
            <a:xfrm>
              <a:off x="180331" y="5319539"/>
              <a:ext cx="8567928" cy="192024"/>
            </a:xfrm>
            <a:prstGeom prst="rect">
              <a:avLst/>
            </a:prstGeom>
          </p:spPr>
        </p:pic>
      </p:grpSp>
      <p:pic>
        <p:nvPicPr>
          <p:cNvPr id="2" name="Picture 1" descr="dt_2pvu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" y="994880"/>
            <a:ext cx="45495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700wind_pw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1" y="994880"/>
            <a:ext cx="4540143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9408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/>
              <a:t>Tibetan Plateau “heat burst” leads to downstream anticyclonic wave breaking (AWB)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Potential vorticity streamer (PVS) formation occurs east of the Dateline in response to 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Eastward moisture advection toward California/Mexico occurs equatorward of this PVS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Cyclonic wave breaking (CWB) occurs poleward of a subtropical jet stream (STJ) extension</a:t>
            </a:r>
          </a:p>
          <a:p>
            <a:pPr fontAlgn="base"/>
            <a:endParaRPr lang="en-US" sz="24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Summary (1)</a:t>
            </a:r>
          </a:p>
        </p:txBody>
      </p:sp>
    </p:spTree>
    <p:extLst>
      <p:ext uri="{BB962C8B-B14F-4D97-AF65-F5344CB8AC3E}">
        <p14:creationId xmlns:p14="http://schemas.microsoft.com/office/powerpoint/2010/main" val="3104366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500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North America Circulation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Regime Evolution  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3–9 Jun 2019</a:t>
            </a: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3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pic>
        <p:nvPicPr>
          <p:cNvPr id="2" name="Picture 1" descr="rel_vort_2019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27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</p:spTree>
    <p:extLst>
      <p:ext uri="{BB962C8B-B14F-4D97-AF65-F5344CB8AC3E}">
        <p14:creationId xmlns:p14="http://schemas.microsoft.com/office/powerpoint/2010/main" val="251880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5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6" name="Picture 5" descr="rel_vort_20190605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" y="994258"/>
            <a:ext cx="4552382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pw_anom_201906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95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10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2" name="Picture 1" descr="rel_vort_2019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0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73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>
                <a:cs typeface="Arial"/>
              </a:rPr>
              <a:t>Investigate </a:t>
            </a:r>
            <a:r>
              <a:rPr lang="en-US" sz="2400" b="1" dirty="0"/>
              <a:t>upstream antecedent atmospheric conditions associated with massive Greenland surface ice melt event of June 2019 </a:t>
            </a:r>
            <a:r>
              <a:rPr lang="en-US" sz="2400" b="1" dirty="0">
                <a:cs typeface="Arial"/>
              </a:rPr>
              <a:t> 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98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730990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4380" y="5289362"/>
            <a:ext cx="8531352" cy="388891"/>
            <a:chOff x="308967" y="5235575"/>
            <a:chExt cx="8531352" cy="388891"/>
          </a:xfrm>
        </p:grpSpPr>
        <p:pic>
          <p:nvPicPr>
            <p:cNvPr id="40" name="Picture 39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88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4" name="Picture 3" descr="rel_vort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46" y="994258"/>
            <a:ext cx="4552381" cy="35112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5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95" y="869765"/>
            <a:ext cx="6831660" cy="5278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Tropical Disturbance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8035" y="6148289"/>
            <a:ext cx="6756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NHC Graphical Tropical Weather Outlook from 1800 UTC 3 June</a:t>
            </a:r>
          </a:p>
        </p:txBody>
      </p:sp>
    </p:spTree>
    <p:extLst>
      <p:ext uri="{BB962C8B-B14F-4D97-AF65-F5344CB8AC3E}">
        <p14:creationId xmlns:p14="http://schemas.microsoft.com/office/powerpoint/2010/main" val="227868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9995" y="3263774"/>
            <a:ext cx="2885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NOAA HYSPLIT forward trajectories starting at 0000 UTC 2 Jun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27" y="970957"/>
            <a:ext cx="4569412" cy="5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8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/>
              <a:t>Antecedent weak trough forms over the Southwest due to upstream AWB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Southwest trough reaches Texas and taps tropical moisture from the southern Gulf of Mexico   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A weak tropical development in the southern Gulf of Mexico acts to concentrate moisture ahead of Texas trough 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Northwestern North America ridging and downstream troughing support deep poleward moisture transport</a:t>
            </a:r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Summary (2)</a:t>
            </a:r>
          </a:p>
        </p:txBody>
      </p:sp>
    </p:spTree>
    <p:extLst>
      <p:ext uri="{BB962C8B-B14F-4D97-AF65-F5344CB8AC3E}">
        <p14:creationId xmlns:p14="http://schemas.microsoft.com/office/powerpoint/2010/main" val="290153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6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Northeast (NE) Canada and     Northern Greenland Ridging</a:t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10–14 Jun 2019</a:t>
            </a: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pic>
        <p:nvPicPr>
          <p:cNvPr id="2" name="Picture 1" descr="rel_vort_201906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0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0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31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10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35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184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11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pw_anom_201906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2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634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12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rel_vort_2019061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pw_anom_20190612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16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176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13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5" name="Picture 4" descr="rel_vort_2019061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pw_anom_20190613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17" y="719901"/>
            <a:ext cx="4526464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21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b="1" dirty="0">
                <a:cs typeface="Arial"/>
              </a:rPr>
              <a:t>CFSR gridded analyses at 0.5° resolution (</a:t>
            </a:r>
            <a:r>
              <a:rPr lang="en-US" sz="2400" b="1" dirty="0" err="1">
                <a:cs typeface="Arial"/>
              </a:rPr>
              <a:t>Saha</a:t>
            </a:r>
            <a:r>
              <a:rPr lang="en-US" sz="2400" b="1" dirty="0">
                <a:cs typeface="Arial"/>
              </a:rPr>
              <a:t> et al. 2010) </a:t>
            </a:r>
            <a:endParaRPr lang="en-US" sz="2400" b="1" dirty="0" smtClean="0">
              <a:cs typeface="Arial"/>
            </a:endParaRPr>
          </a:p>
          <a:p>
            <a:endParaRPr lang="en-US" sz="2400" b="1" dirty="0" smtClean="0">
              <a:cs typeface="Arial"/>
            </a:endParaRPr>
          </a:p>
          <a:p>
            <a:r>
              <a:rPr lang="en-US" sz="2400" b="1" dirty="0" smtClean="0">
                <a:cs typeface="Arial"/>
              </a:rPr>
              <a:t>GFS </a:t>
            </a:r>
            <a:r>
              <a:rPr lang="en-US" sz="2400" b="1" dirty="0">
                <a:cs typeface="Arial"/>
              </a:rPr>
              <a:t>forecasts at 0.5° resolution </a:t>
            </a:r>
            <a:r>
              <a:rPr lang="en-US" sz="2400" b="1" dirty="0" smtClean="0">
                <a:cs typeface="Arial"/>
              </a:rPr>
              <a:t>(NOAA/NCEP Central Operations)</a:t>
            </a: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0000"/>
                </a:solidFill>
                <a:cs typeface="Arial" panose="020B0604020202020204" pitchFamily="34" charset="0"/>
              </a:rPr>
              <a:t>Data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84651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838150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14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838150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500" dirty="0">
                <a:latin typeface="Arial"/>
                <a:cs typeface="Arial"/>
              </a:rPr>
              <a:t>10</a:t>
            </a:r>
            <a:r>
              <a:rPr lang="en-US" sz="1500" baseline="30000" dirty="0">
                <a:latin typeface="Arial"/>
                <a:cs typeface="Arial"/>
              </a:rPr>
              <a:t>−5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shaded),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blue), 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688" y="4999928"/>
            <a:ext cx="8531352" cy="389207"/>
            <a:chOff x="284998" y="5012257"/>
            <a:chExt cx="8531352" cy="389207"/>
          </a:xfrm>
        </p:grpSpPr>
        <p:pic>
          <p:nvPicPr>
            <p:cNvPr id="8" name="Picture 7" descr="rel_vort_7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sp>
        <p:nvSpPr>
          <p:cNvPr id="37" name="Content Placeholder 2"/>
          <p:cNvSpPr txBox="1">
            <a:spLocks/>
          </p:cNvSpPr>
          <p:nvPr/>
        </p:nvSpPr>
        <p:spPr>
          <a:xfrm>
            <a:off x="4596880" y="5860626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               wind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              standardized anomalies of PW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04380" y="5423831"/>
            <a:ext cx="8531352" cy="388891"/>
            <a:chOff x="308967" y="5235575"/>
            <a:chExt cx="8531352" cy="388891"/>
          </a:xfrm>
        </p:grpSpPr>
        <p:pic>
          <p:nvPicPr>
            <p:cNvPr id="42" name="Picture 41" descr="pw_anom_12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rel_vort_2019061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pw_anom_20190614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78" y="719901"/>
            <a:ext cx="4526465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926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ndivWind_pvAdv_areavavg_300_201906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155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irrotWind_pvAdv_areaavg_300_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261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43" name="TextBox 42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6" name="Picture 5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48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594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10 Jun 2019</a:t>
            </a:r>
          </a:p>
        </p:txBody>
      </p:sp>
      <p:pic>
        <p:nvPicPr>
          <p:cNvPr id="50" name="Picture 49" descr="nondivWind_pvAdv_areavavg_300_201906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1304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r="12361"/>
          <a:stretch/>
        </p:blipFill>
        <p:spPr>
          <a:xfrm>
            <a:off x="4582377" y="719901"/>
            <a:ext cx="4536601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87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11 Jun 2019</a:t>
            </a:r>
          </a:p>
        </p:txBody>
      </p:sp>
      <p:pic>
        <p:nvPicPr>
          <p:cNvPr id="50" name="Picture 49" descr="nondivWind_pvAdv_areavavg_300_201906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77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6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5744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76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12 Jun 2019</a:t>
            </a:r>
          </a:p>
        </p:txBody>
      </p:sp>
      <p:pic>
        <p:nvPicPr>
          <p:cNvPr id="50" name="Picture 49" descr="nondivWind_pvAdv_areavavg_300_20190612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6908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8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62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13 Jun 2019</a:t>
            </a:r>
          </a:p>
        </p:txBody>
      </p:sp>
      <p:pic>
        <p:nvPicPr>
          <p:cNvPr id="50" name="Picture 49" descr="nondivWind_pvAdv_areavavg_300_20190613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284"/>
          <a:stretch/>
        </p:blipFill>
        <p:spPr>
          <a:xfrm>
            <a:off x="37863" y="719901"/>
            <a:ext cx="4529490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7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33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14 Jun 2019</a:t>
            </a:r>
          </a:p>
        </p:txBody>
      </p:sp>
      <p:pic>
        <p:nvPicPr>
          <p:cNvPr id="50" name="Picture 49" descr="nondivWind_pvAdv_areavavg_300_20190614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39291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Picture 50" descr="irrotWind_pvAdv_areaavg_300_8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 r="12361"/>
          <a:stretch/>
        </p:blipFill>
        <p:spPr>
          <a:xfrm>
            <a:off x="4581880" y="719901"/>
            <a:ext cx="4525509" cy="41970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-12095" y="5746019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-14916" y="6803242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578976" y="5746019"/>
            <a:ext cx="0" cy="1051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2"/>
          <p:cNvSpPr txBox="1">
            <a:spLocks/>
          </p:cNvSpPr>
          <p:nvPr/>
        </p:nvSpPr>
        <p:spPr>
          <a:xfrm>
            <a:off x="1" y="5746019"/>
            <a:ext cx="45471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nondivergent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04380" y="5202387"/>
            <a:ext cx="8850720" cy="391071"/>
            <a:chOff x="204380" y="5421651"/>
            <a:chExt cx="8850720" cy="391071"/>
          </a:xfrm>
        </p:grpSpPr>
        <p:sp>
          <p:nvSpPr>
            <p:cNvPr id="70" name="TextBox 69"/>
            <p:cNvSpPr txBox="1"/>
            <p:nvPr/>
          </p:nvSpPr>
          <p:spPr>
            <a:xfrm>
              <a:off x="49464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7844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−13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6366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21628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89552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−7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864814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4714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812163" y="562785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84772" y="562671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5685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233109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703009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182434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656708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27807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595731" y="562805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075156" y="5626625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437106" y="5628056"/>
              <a:ext cx="61799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PVU d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101" name="Picture 100" descr="irrotWind_pvAdv_areaavg_300_8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94" t="8345" b="622"/>
            <a:stretch/>
          </p:blipFill>
          <p:spPr>
            <a:xfrm rot="5400000">
              <a:off x="4374044" y="1251987"/>
              <a:ext cx="192024" cy="8531352"/>
            </a:xfrm>
            <a:prstGeom prst="rect">
              <a:avLst/>
            </a:prstGeom>
          </p:spPr>
        </p:pic>
      </p:grpSp>
      <p:sp>
        <p:nvSpPr>
          <p:cNvPr id="102" name="Content Placeholder 2"/>
          <p:cNvSpPr txBox="1">
            <a:spLocks/>
          </p:cNvSpPr>
          <p:nvPr/>
        </p:nvSpPr>
        <p:spPr>
          <a:xfrm>
            <a:off x="4566663" y="5768495"/>
            <a:ext cx="4583529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300–200-hPa PV (PVU, gray),                   irrotational wind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vectors), and PV advection by irrotational wind (PVU d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shading),                 and 600–400-hPa </a:t>
            </a:r>
            <a:r>
              <a:rPr lang="en-US" sz="1500" dirty="0" err="1">
                <a:latin typeface="Arial"/>
                <a:cs typeface="Arial"/>
              </a:rPr>
              <a:t>ω</a:t>
            </a:r>
            <a:r>
              <a:rPr lang="en-US" sz="1500" dirty="0">
                <a:latin typeface="Arial"/>
                <a:cs typeface="Arial"/>
              </a:rPr>
              <a:t> (5 × 10</a:t>
            </a:r>
            <a:r>
              <a:rPr lang="en-US" sz="1500" baseline="30000" dirty="0">
                <a:latin typeface="Arial"/>
                <a:cs typeface="Arial"/>
              </a:rPr>
              <a:t>−3 </a:t>
            </a:r>
            <a:r>
              <a:rPr lang="en-US" sz="1500" dirty="0">
                <a:latin typeface="Arial"/>
                <a:cs typeface="Arial"/>
              </a:rPr>
              <a:t>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, red)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12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Sounding (0000 UTC 13 Jun 2019)</a:t>
            </a:r>
          </a:p>
        </p:txBody>
      </p:sp>
      <p:pic>
        <p:nvPicPr>
          <p:cNvPr id="2" name="Picture 1" descr="2019061300.04339.skewt.par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" y="1245523"/>
            <a:ext cx="6013915" cy="4811132"/>
          </a:xfrm>
          <a:prstGeom prst="rect">
            <a:avLst/>
          </a:prstGeom>
        </p:spPr>
      </p:pic>
      <p:pic>
        <p:nvPicPr>
          <p:cNvPr id="15" name="Picture 14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516160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 rot="10580098" flipV="1">
            <a:off x="8629268" y="3480972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551" y="6300873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Source: University of Wyoming</a:t>
            </a:r>
          </a:p>
        </p:txBody>
      </p: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g500_and_thickness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7" y="825499"/>
            <a:ext cx="5434863" cy="491643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19090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500-hPa geopotential height (dam)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9094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1000–500-hPa thickness (dam)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Day in Jun 2019 labeled at 0000 UTC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88811" y="6444483"/>
            <a:ext cx="77769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04609" y="6170978"/>
            <a:ext cx="2387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500-hPa geopotential height (dam)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3699051" y="6455961"/>
            <a:ext cx="777698" cy="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476750" y="6172384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1000–500-hPa thickness (dam)</a:t>
            </a: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4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w_and_IVT_time_ser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5498"/>
            <a:ext cx="5330148" cy="491947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PW (mm)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858627" y="3045166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IVT (kg m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Day in Jun 2019 labeled at 0000 UTC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923811" y="6444483"/>
            <a:ext cx="777698" cy="0"/>
          </a:xfrm>
          <a:prstGeom prst="line">
            <a:avLst/>
          </a:prstGeom>
          <a:ln w="50800">
            <a:solidFill>
              <a:srgbClr val="0F6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739609" y="6294378"/>
            <a:ext cx="1295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PW (mm)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3406951" y="6455961"/>
            <a:ext cx="777698" cy="0"/>
          </a:xfrm>
          <a:prstGeom prst="line">
            <a:avLst/>
          </a:prstGeom>
          <a:ln w="50800">
            <a:solidFill>
              <a:srgbClr val="0F6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84650" y="6294378"/>
            <a:ext cx="17284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IVT (kg m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)</a:t>
            </a: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" name="Picture 1" descr="greenland_daily_melt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5" y="803218"/>
            <a:ext cx="8636494" cy="527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Time Series</a:t>
            </a:r>
          </a:p>
        </p:txBody>
      </p:sp>
      <p:pic>
        <p:nvPicPr>
          <p:cNvPr id="7" name="Picture 6" descr="Greenland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3033" r="15405" b="2624"/>
          <a:stretch/>
        </p:blipFill>
        <p:spPr>
          <a:xfrm>
            <a:off x="6464300" y="1003298"/>
            <a:ext cx="2597604" cy="43815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TextBox 63"/>
          <p:cNvSpPr txBox="1"/>
          <p:nvPr/>
        </p:nvSpPr>
        <p:spPr>
          <a:xfrm rot="16200000">
            <a:off x="-1820174" y="3045167"/>
            <a:ext cx="438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850-hPa temperature (K)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41399" y="5703834"/>
            <a:ext cx="434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Day in Jun 2019 labeled at 0000 UTC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995450" y="6444483"/>
            <a:ext cx="777698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8793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850-hPa temperature (K)</a:t>
            </a: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 rot="10580098" flipV="1">
            <a:off x="8484921" y="3332228"/>
            <a:ext cx="292608" cy="29260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d_wind_time_se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9" y="822462"/>
            <a:ext cx="4958378" cy="49194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00500" y="6230984"/>
            <a:ext cx="219075" cy="398416"/>
            <a:chOff x="3759200" y="6167484"/>
            <a:chExt cx="219075" cy="398416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759200" y="6167484"/>
              <a:ext cx="63500" cy="3984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810000" y="6177009"/>
              <a:ext cx="16827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43109" y="6167484"/>
            <a:ext cx="1667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850-hPa         wind (</a:t>
            </a:r>
            <a:r>
              <a:rPr lang="en-US" sz="1500" dirty="0" err="1">
                <a:latin typeface="Arial"/>
                <a:cs typeface="Arial"/>
              </a:rPr>
              <a:t>kt</a:t>
            </a:r>
            <a:r>
              <a:rPr lang="en-US" sz="15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5950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Trajectories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5746019"/>
            <a:ext cx="8282920" cy="1034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4" y="6050720"/>
            <a:ext cx="822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(left) 1200 UTC 12 Jun 2019 and (right) 0000 UTC 13 Jun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34" y="897373"/>
            <a:ext cx="4058886" cy="503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18" y="891434"/>
            <a:ext cx="4063670" cy="50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7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600" b="1" dirty="0"/>
              <a:t>Initial ridging over northeastern Canada and western Greenland occurs east of a long tropical moisture </a:t>
            </a:r>
            <a:r>
              <a:rPr lang="en-US" sz="2600" b="1" dirty="0" smtClean="0"/>
              <a:t>axis </a:t>
            </a:r>
            <a:endParaRPr lang="en-US" sz="2600" b="1" dirty="0"/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/>
              <a:t>New ridging subsequently occurs over northeastern Greenland to the north of a deep cutoff cyclone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fontAlgn="base"/>
            <a:r>
              <a:rPr lang="en-US" sz="2600" b="1" dirty="0"/>
              <a:t>Negative PV advection by the nondivergent and irrotational winds </a:t>
            </a:r>
            <a:r>
              <a:rPr lang="en-US" sz="2600" b="1" dirty="0" smtClean="0"/>
              <a:t>supports </a:t>
            </a:r>
            <a:r>
              <a:rPr lang="en-US" sz="2600" b="1" dirty="0"/>
              <a:t>both ridging events</a:t>
            </a:r>
          </a:p>
          <a:p>
            <a:pPr fontAlgn="base"/>
            <a:endParaRPr lang="en-US" sz="2600" b="1" dirty="0"/>
          </a:p>
          <a:p>
            <a:pPr fontAlgn="base"/>
            <a:r>
              <a:rPr lang="en-US" sz="2600" b="1" dirty="0"/>
              <a:t>Twin poleward-directed tropical moisture “freeways” lead to enhanced diabatically driven ridge building  </a:t>
            </a:r>
          </a:p>
          <a:p>
            <a:pPr marL="0" indent="0" fontAlgn="base">
              <a:buNone/>
            </a:pPr>
            <a:endParaRPr lang="en-US" sz="2600" b="1" dirty="0"/>
          </a:p>
          <a:p>
            <a:pPr marL="0" indent="0" fontAlgn="base">
              <a:buNone/>
            </a:pPr>
            <a:endParaRPr lang="en-US" sz="2600" b="1" dirty="0"/>
          </a:p>
          <a:p>
            <a:pPr marL="0" indent="0"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Summary (3)</a:t>
            </a:r>
          </a:p>
        </p:txBody>
      </p:sp>
    </p:spTree>
    <p:extLst>
      <p:ext uri="{BB962C8B-B14F-4D97-AF65-F5344CB8AC3E}">
        <p14:creationId xmlns:p14="http://schemas.microsoft.com/office/powerpoint/2010/main" val="266920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Summary of Flow Evolution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3–14 June 2019</a:t>
            </a:r>
          </a:p>
        </p:txBody>
      </p:sp>
    </p:spTree>
    <p:extLst>
      <p:ext uri="{BB962C8B-B14F-4D97-AF65-F5344CB8AC3E}">
        <p14:creationId xmlns:p14="http://schemas.microsoft.com/office/powerpoint/2010/main" val="35340987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3 Jun 2019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0" name="Rectangle 9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  <p:pic>
        <p:nvPicPr>
          <p:cNvPr id="3" name="Picture 2" descr="g500_contour_pw_anom_northamer_201906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" y="688504"/>
            <a:ext cx="68167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21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4 Jun 2019 </a:t>
            </a:r>
          </a:p>
        </p:txBody>
      </p:sp>
      <p:pic>
        <p:nvPicPr>
          <p:cNvPr id="3" name="Picture 2" descr="g500_contour_pw_anom_northamer_201906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9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913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5 Jun 2019 </a:t>
            </a:r>
          </a:p>
        </p:txBody>
      </p:sp>
      <p:pic>
        <p:nvPicPr>
          <p:cNvPr id="3" name="Picture 2" descr="g500_contour_pw_anom_northamer_201906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60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415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6 Jun 2019 </a:t>
            </a:r>
          </a:p>
        </p:txBody>
      </p:sp>
      <p:pic>
        <p:nvPicPr>
          <p:cNvPr id="3" name="Picture 2" descr="g500_contour_pw_anom_northamer_201906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75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450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7 Jun 2019 </a:t>
            </a:r>
          </a:p>
        </p:txBody>
      </p:sp>
      <p:pic>
        <p:nvPicPr>
          <p:cNvPr id="3" name="Picture 2" descr="g500_contour_pw_anom_northamer_2019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9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7224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8 Jun 2019 </a:t>
            </a:r>
          </a:p>
        </p:txBody>
      </p:sp>
      <p:pic>
        <p:nvPicPr>
          <p:cNvPr id="3" name="Picture 2" descr="g500_contour_pw_anom_northamer_201906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03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11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0273" y="5556904"/>
            <a:ext cx="89027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“Steffen Olsen, an Arctic researcher with the Danish Meteorological Institute, and dogs set out to retrieve oceanographic moorings and a weather station over </a:t>
            </a:r>
            <a:r>
              <a:rPr lang="en-US" sz="1600" dirty="0" err="1">
                <a:latin typeface="Arial"/>
                <a:cs typeface="Arial"/>
              </a:rPr>
              <a:t>meltwater</a:t>
            </a:r>
            <a:r>
              <a:rPr lang="en-US" sz="1600" dirty="0">
                <a:latin typeface="Arial"/>
                <a:cs typeface="Arial"/>
              </a:rPr>
              <a:t> topping sea ice in northwest Greenland on Thursday.” (Photo credit: Steffen Olsen). 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2019;</a:t>
            </a:r>
            <a:r>
              <a:rPr lang="en-US" sz="1200" dirty="0">
                <a:latin typeface="Arial"/>
                <a:cs typeface="Arial"/>
                <a:hlinkClick r:id="rId3"/>
              </a:rPr>
              <a:t>https://www.washingtonpost.com/weather/2019/06/14/arctic-ocean-greenland-ice-sheet-have-seen-record-june-ice-loss/</a:t>
            </a:r>
            <a:endParaRPr lang="en-US" sz="12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8" name="Picture 17" descr="dog_sled_Greenland_Jason_Samen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8" y="669835"/>
            <a:ext cx="8634134" cy="485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</a:p>
        </p:txBody>
      </p:sp>
      <p:pic>
        <p:nvPicPr>
          <p:cNvPr id="3" name="Picture 2" descr="g500_contour_pw_anom_northamer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1" y="688504"/>
            <a:ext cx="6816716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673188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177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9 Jun 2019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pic>
        <p:nvPicPr>
          <p:cNvPr id="2" name="Picture 1" descr="g500_contour_pw_anom_greenland_201906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58" y="688504"/>
            <a:ext cx="5670407" cy="5257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16" name="Rectangle 15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934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10 Jun 2019 </a:t>
            </a:r>
          </a:p>
        </p:txBody>
      </p:sp>
      <p:pic>
        <p:nvPicPr>
          <p:cNvPr id="2" name="Picture 1" descr="g500_contour_pw_anom_greenland_201906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0288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11 Jun 2019 </a:t>
            </a:r>
          </a:p>
        </p:txBody>
      </p:sp>
      <p:pic>
        <p:nvPicPr>
          <p:cNvPr id="2" name="Picture 1" descr="g500_contour_pw_anom_greenland_201906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7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719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12 Jun 2019 </a:t>
            </a:r>
          </a:p>
        </p:txBody>
      </p:sp>
      <p:pic>
        <p:nvPicPr>
          <p:cNvPr id="2" name="Picture 1" descr="g500_contour_pw_anom_greenland_201906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4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567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13 Jun 2019 </a:t>
            </a:r>
          </a:p>
        </p:txBody>
      </p:sp>
      <p:pic>
        <p:nvPicPr>
          <p:cNvPr id="2" name="Picture 1" descr="g500_contour_pw_anom_greenland_201906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93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6463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0000 UTC 14 Jun 2019 </a:t>
            </a:r>
          </a:p>
        </p:txBody>
      </p:sp>
      <p:pic>
        <p:nvPicPr>
          <p:cNvPr id="2" name="Picture 1" descr="g500_contour_pw_anom_greenland_201906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84" y="688504"/>
            <a:ext cx="5670407" cy="5257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70884" y="5982136"/>
            <a:ext cx="3511989" cy="647140"/>
            <a:chOff x="2186092" y="6070943"/>
            <a:chExt cx="3511989" cy="64714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186092" y="6558786"/>
              <a:ext cx="638868" cy="0"/>
            </a:xfrm>
            <a:prstGeom prst="line">
              <a:avLst/>
            </a:prstGeom>
            <a:ln w="5715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824960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552 dam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044367" y="6558786"/>
              <a:ext cx="63886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83235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576 dam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86092" y="6070943"/>
              <a:ext cx="3362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500-hPa geo. height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41636" y="5982136"/>
            <a:ext cx="2369012" cy="647140"/>
            <a:chOff x="5449240" y="6070943"/>
            <a:chExt cx="2369012" cy="647140"/>
          </a:xfrm>
        </p:grpSpPr>
        <p:sp>
          <p:nvSpPr>
            <p:cNvPr id="37" name="Rectangle 36"/>
            <p:cNvSpPr/>
            <p:nvPr/>
          </p:nvSpPr>
          <p:spPr>
            <a:xfrm>
              <a:off x="6110245" y="6460867"/>
              <a:ext cx="456977" cy="195837"/>
            </a:xfrm>
            <a:prstGeom prst="rect">
              <a:avLst/>
            </a:prstGeom>
            <a:solidFill>
              <a:srgbClr val="6ED30A">
                <a:alpha val="81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13496" y="6379529"/>
              <a:ext cx="1014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≥ 1 </a:t>
              </a:r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49240" y="6070943"/>
              <a:ext cx="2369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PW </a:t>
              </a:r>
              <a:r>
                <a:rPr lang="en-US" sz="1600" b="1" dirty="0" err="1">
                  <a:latin typeface="Arial"/>
                  <a:cs typeface="Arial"/>
                </a:rPr>
                <a:t>Stnd</a:t>
              </a:r>
              <a:r>
                <a:rPr lang="en-US" sz="1600" b="1" dirty="0">
                  <a:latin typeface="Arial"/>
                  <a:cs typeface="Arial"/>
                </a:rPr>
                <a:t>. </a:t>
              </a:r>
              <a:r>
                <a:rPr lang="en-US" sz="1600" b="1" dirty="0" err="1">
                  <a:latin typeface="Arial"/>
                  <a:cs typeface="Arial"/>
                </a:rPr>
                <a:t>Anom</a:t>
              </a:r>
              <a:r>
                <a:rPr lang="en-US" sz="1600" b="1" dirty="0">
                  <a:latin typeface="Arial"/>
                  <a:cs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021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545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D(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prog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)/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Dt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valid 0000 UTC 13 June 2019</a:t>
            </a:r>
          </a:p>
        </p:txBody>
      </p:sp>
    </p:spTree>
    <p:extLst>
      <p:ext uri="{BB962C8B-B14F-4D97-AF65-F5344CB8AC3E}">
        <p14:creationId xmlns:p14="http://schemas.microsoft.com/office/powerpoint/2010/main" val="51665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pic>
        <p:nvPicPr>
          <p:cNvPr id="4" name="Picture 3" descr="rel_vort_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615" y="766137"/>
            <a:ext cx="6808045" cy="52600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0 h</a:t>
            </a:r>
          </a:p>
        </p:txBody>
      </p:sp>
    </p:spTree>
    <p:extLst>
      <p:ext uri="{BB962C8B-B14F-4D97-AF65-F5344CB8AC3E}">
        <p14:creationId xmlns:p14="http://schemas.microsoft.com/office/powerpoint/2010/main" val="3796852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1134" y="769347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24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425448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92491" y="712925"/>
            <a:ext cx="6533609" cy="4900207"/>
            <a:chOff x="1016469" y="712925"/>
            <a:chExt cx="6533609" cy="49002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469" y="712925"/>
              <a:ext cx="6533609" cy="490020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4941349" y="2766463"/>
              <a:ext cx="100586" cy="88024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 rot="3111607">
              <a:off x="4669670" y="1666093"/>
              <a:ext cx="673569" cy="136762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488457" y="3620631"/>
              <a:ext cx="1458758" cy="741916"/>
              <a:chOff x="4488457" y="3620631"/>
              <a:chExt cx="1458758" cy="74191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488457" y="3620631"/>
                <a:ext cx="1458758" cy="74191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538753" y="3658356"/>
                <a:ext cx="1370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/>
                    <a:cs typeface="Arial"/>
                  </a:rPr>
                  <a:t>+18–40°F </a:t>
                </a:r>
              </a:p>
              <a:p>
                <a:r>
                  <a:rPr lang="en-US" dirty="0">
                    <a:latin typeface="Arial"/>
                    <a:cs typeface="Arial"/>
                  </a:rPr>
                  <a:t>(+10–22°C)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200273" y="5479211"/>
            <a:ext cx="8902700" cy="143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18-h forecast of 2-m temperature anomaly (°F) valid at 1800 UTC 12 June 2019                          from ECMWF model initialized at 0000 UTC 12 June 2019. </a:t>
            </a:r>
          </a:p>
          <a:p>
            <a:pPr algn="ctr">
              <a:lnSpc>
                <a:spcPct val="70000"/>
              </a:lnSpc>
            </a:pPr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Jason </a:t>
            </a:r>
            <a:r>
              <a:rPr lang="en-US" sz="1600" dirty="0" err="1">
                <a:latin typeface="Arial"/>
                <a:cs typeface="Arial"/>
              </a:rPr>
              <a:t>Samenow</a:t>
            </a:r>
            <a:r>
              <a:rPr lang="en-US" sz="1600" dirty="0">
                <a:latin typeface="Arial"/>
                <a:cs typeface="Arial"/>
              </a:rPr>
              <a:t>, Washington Post, 14 June 2019;</a:t>
            </a:r>
          </a:p>
          <a:p>
            <a:r>
              <a:rPr lang="en-US" sz="1200" dirty="0">
                <a:latin typeface="Arial"/>
                <a:cs typeface="Arial"/>
                <a:hlinkClick r:id="rId4"/>
              </a:rPr>
              <a:t>https://www.washingtonpost.com/weather/2019/06/14/arctic-ocean-greenland-ice-sheet-have-seen-record-june-ice-loss/</a:t>
            </a:r>
            <a:endParaRPr lang="en-US" sz="12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5157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677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48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635509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581" y="769312"/>
            <a:ext cx="6805083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72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19424959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300761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96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542178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809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120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13772576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7868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144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36716499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l_vort_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1299372" y="769312"/>
            <a:ext cx="6805082" cy="5257800"/>
          </a:xfrm>
          <a:prstGeom prst="rect">
            <a:avLst/>
          </a:prstGeom>
        </p:spPr>
      </p:pic>
      <p:sp>
        <p:nvSpPr>
          <p:cNvPr id="63" name="Content Placeholder 2"/>
          <p:cNvSpPr txBox="1">
            <a:spLocks/>
          </p:cNvSpPr>
          <p:nvPr/>
        </p:nvSpPr>
        <p:spPr>
          <a:xfrm>
            <a:off x="1" y="6017622"/>
            <a:ext cx="8973164" cy="873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600" dirty="0">
                <a:latin typeface="Arial"/>
                <a:cs typeface="Arial"/>
              </a:rPr>
              <a:t>10</a:t>
            </a:r>
            <a:r>
              <a:rPr lang="en-US" sz="1600" baseline="30000" dirty="0">
                <a:latin typeface="Arial"/>
                <a:cs typeface="Arial"/>
              </a:rPr>
              <a:t>−5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shaded),                           </a:t>
            </a:r>
            <a:r>
              <a:rPr lang="en-US" sz="1600" dirty="0" err="1">
                <a:latin typeface="Arial"/>
                <a:cs typeface="Arial"/>
              </a:rPr>
              <a:t>ω</a:t>
            </a:r>
            <a:r>
              <a:rPr lang="en-US" sz="1600" dirty="0">
                <a:latin typeface="Arial"/>
                <a:cs typeface="Arial"/>
              </a:rPr>
              <a:t> (5 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blue),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barbs) from GFS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4678" y="766137"/>
            <a:ext cx="212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Lead time: 168 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952" y="-33716"/>
            <a:ext cx="9245147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D(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prog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)/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Dt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valid 0000 UTC 13 Jun 2019</a:t>
            </a:r>
          </a:p>
        </p:txBody>
      </p:sp>
    </p:spTree>
    <p:extLst>
      <p:ext uri="{BB962C8B-B14F-4D97-AF65-F5344CB8AC3E}">
        <p14:creationId xmlns:p14="http://schemas.microsoft.com/office/powerpoint/2010/main" val="15049120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pPr>
              <a:lnSpc>
                <a:spcPct val="70000"/>
              </a:lnSpc>
            </a:pPr>
            <a:endParaRPr lang="en-US" sz="2400" b="1" dirty="0"/>
          </a:p>
          <a:p>
            <a:endParaRPr lang="en-US" sz="62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>
              <a:solidFill>
                <a:srgbClr val="0000FF"/>
              </a:solidFill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104609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Conclusions: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29734"/>
            <a:ext cx="8229600" cy="60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400" b="1" dirty="0"/>
              <a:t>Origins of the Greenland surface ice-melt of June 2019 were over the Tibetan Plateau (“heat burst”) and North Pacific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“Heat burst” leads to NPAC anticyclonic wave breaking, a jet extension, and western North America ridging</a:t>
            </a:r>
          </a:p>
          <a:p>
            <a:pPr fontAlgn="base"/>
            <a:endParaRPr lang="en-US" sz="2400" b="1" dirty="0"/>
          </a:p>
          <a:p>
            <a:pPr fontAlgn="base"/>
            <a:r>
              <a:rPr lang="en-US" sz="2400" b="1" dirty="0"/>
              <a:t>Western North </a:t>
            </a:r>
            <a:r>
              <a:rPr lang="en-US" sz="2400" b="1" dirty="0" smtClean="0"/>
              <a:t>America ridging </a:t>
            </a:r>
            <a:r>
              <a:rPr lang="en-US" sz="2400" b="1" dirty="0"/>
              <a:t>leads to trough deepening and trough phasing east of the Rockies</a:t>
            </a:r>
          </a:p>
          <a:p>
            <a:pPr fontAlgn="base"/>
            <a:endParaRPr lang="en-US" sz="2400" b="1" dirty="0"/>
          </a:p>
          <a:p>
            <a:r>
              <a:rPr lang="en-US" sz="2400" b="1" dirty="0"/>
              <a:t>Trough phasing enables a deep southerly flow of moist tropical air to reach the Arctic</a:t>
            </a:r>
          </a:p>
          <a:p>
            <a:pPr fontAlgn="base"/>
            <a:endParaRPr lang="en-US" sz="2400" b="1" dirty="0"/>
          </a:p>
          <a:p>
            <a:r>
              <a:rPr lang="en-US" sz="2400" b="1" dirty="0"/>
              <a:t>Greenland ridging is driven by negative PV advection by the </a:t>
            </a:r>
            <a:r>
              <a:rPr lang="en-US" sz="2400" b="1" dirty="0" err="1" smtClean="0"/>
              <a:t>nondivergent</a:t>
            </a:r>
            <a:r>
              <a:rPr lang="en-US" sz="2400" b="1" dirty="0" smtClean="0"/>
              <a:t> </a:t>
            </a:r>
            <a:r>
              <a:rPr lang="en-US" sz="2400" b="1" dirty="0"/>
              <a:t>and irrotational winds</a:t>
            </a:r>
          </a:p>
          <a:p>
            <a:pPr marL="0" indent="0">
              <a:buFont typeface="Arial"/>
              <a:buNone/>
            </a:pPr>
            <a:endParaRPr lang="en-US" sz="2400" b="1" dirty="0"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0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</a:p>
        </p:txBody>
      </p:sp>
      <p:pic>
        <p:nvPicPr>
          <p:cNvPr id="11" name="Picture 10" descr="NAO_index_CP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66" y="775165"/>
            <a:ext cx="6648034" cy="5135608"/>
          </a:xfrm>
          <a:prstGeom prst="rect">
            <a:avLst/>
          </a:prstGeom>
        </p:spPr>
      </p:pic>
      <p:sp>
        <p:nvSpPr>
          <p:cNvPr id="143" name="Content Placeholder 2"/>
          <p:cNvSpPr txBox="1">
            <a:spLocks/>
          </p:cNvSpPr>
          <p:nvPr/>
        </p:nvSpPr>
        <p:spPr>
          <a:xfrm>
            <a:off x="127000" y="5762320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Source: NOAA Climate Prediction Center</a:t>
            </a:r>
          </a:p>
        </p:txBody>
      </p:sp>
    </p:spTree>
    <p:extLst>
      <p:ext uri="{BB962C8B-B14F-4D97-AF65-F5344CB8AC3E}">
        <p14:creationId xmlns:p14="http://schemas.microsoft.com/office/powerpoint/2010/main" val="4111491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" y="-33716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Negative NAO (26 Apr–23 Jun 2019)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33814" y="838200"/>
            <a:ext cx="650679" cy="5283200"/>
            <a:chOff x="7433814" y="825500"/>
            <a:chExt cx="650679" cy="5283200"/>
          </a:xfrm>
        </p:grpSpPr>
        <p:pic>
          <p:nvPicPr>
            <p:cNvPr id="6" name="Picture 5" descr="pw_anom_12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 rot="16200000">
              <a:off x="4888226" y="3371088"/>
              <a:ext cx="5283200" cy="19202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669556" y="3374915"/>
              <a:ext cx="2266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69556" y="31113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0.25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69556" y="28478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69556" y="25843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0.75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69556" y="232081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9556" y="20572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1.25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9556" y="179376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9556" y="15302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69556" y="12635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9556" y="100319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9556" y="3638440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−0.25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9556" y="390539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69556" y="4172356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−0.75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69556" y="4432964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69556" y="4696747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−1.25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69556" y="4960272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669556" y="52240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669556" y="5490755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9556" y="5754538"/>
              <a:ext cx="41493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127000" y="60789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26 Apr–23 Jun 2019 time-mean 300-hPa geopotential height (dam, black) and                    time-mean standardized anomalies of geopotential height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</a:p>
        </p:txBody>
      </p:sp>
      <p:pic>
        <p:nvPicPr>
          <p:cNvPr id="49" name="Picture 48" descr="mean_stndAnom_300Z_26Apr_to_23Jun_2019_ABcolors_smth_withExtraLab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90" y="785202"/>
            <a:ext cx="5455920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3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23114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Upstream Antecedent North Pacific Circulation Regime Evolution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1–9 Jun 2019</a:t>
            </a:r>
          </a:p>
        </p:txBody>
      </p:sp>
    </p:spTree>
    <p:extLst>
      <p:ext uri="{BB962C8B-B14F-4D97-AF65-F5344CB8AC3E}">
        <p14:creationId xmlns:p14="http://schemas.microsoft.com/office/powerpoint/2010/main" val="151981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43800</TotalTime>
  <Words>4686</Words>
  <Application>Microsoft Macintosh PowerPoint</Application>
  <PresentationFormat>On-screen Show (4:3)</PresentationFormat>
  <Paragraphs>924</Paragraphs>
  <Slides>66</Slides>
  <Notes>56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Upstream Antecedent North Pacific Circulation Regime Evolution 1–9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America Circulation Regime Evolution   3–9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Northeast (NE) Canada and     Northern Greenland Ridging 10–14 Jun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Flow Evolution 3–14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D(prog)/Dt  valid 0000 UTC 13 June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632</cp:revision>
  <dcterms:created xsi:type="dcterms:W3CDTF">2018-05-15T16:55:59Z</dcterms:created>
  <dcterms:modified xsi:type="dcterms:W3CDTF">2019-12-06T02:52:18Z</dcterms:modified>
</cp:coreProperties>
</file>