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60EB3"/>
    <a:srgbClr val="4B1966"/>
    <a:srgbClr val="FF515B"/>
    <a:srgbClr val="20FFFF"/>
    <a:srgbClr val="F90106"/>
    <a:srgbClr val="BF0003"/>
    <a:srgbClr val="3C3C3C"/>
    <a:srgbClr val="760001"/>
    <a:srgbClr val="33DC2D"/>
    <a:srgbClr val="22F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4" autoAdjust="0"/>
    <p:restoredTop sz="92523" autoAdjust="0"/>
  </p:normalViewPr>
  <p:slideViewPr>
    <p:cSldViewPr snapToGrid="0" snapToObjects="1">
      <p:cViewPr varScale="1">
        <p:scale>
          <a:sx n="24" d="100"/>
          <a:sy n="24" d="100"/>
        </p:scale>
        <p:origin x="-2080" y="-13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5D359-41CE-9543-9832-27E9D3CD61B0}" type="datetimeFigureOut">
              <a:rPr lang="en-US" smtClean="0"/>
              <a:t>12/2/19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2E9D3-18D4-5946-9500-F0C05A4AF2A0}" type="slidenum">
              <a:rPr lang="en-US" smtClean="0"/>
              <a:t>‹#›</a:t>
            </a:fld>
            <a:endParaRPr lang="en-US"/>
          </a:p>
        </p:txBody>
      </p:sp>
    </p:spTree>
    <p:extLst>
      <p:ext uri="{BB962C8B-B14F-4D97-AF65-F5344CB8AC3E}">
        <p14:creationId xmlns:p14="http://schemas.microsoft.com/office/powerpoint/2010/main" val="1803139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2E9D3-18D4-5946-9500-F0C05A4AF2A0}" type="slidenum">
              <a:rPr lang="en-US" smtClean="0"/>
              <a:t>1</a:t>
            </a:fld>
            <a:endParaRPr lang="en-US"/>
          </a:p>
        </p:txBody>
      </p:sp>
    </p:spTree>
    <p:extLst>
      <p:ext uri="{BB962C8B-B14F-4D97-AF65-F5344CB8AC3E}">
        <p14:creationId xmlns:p14="http://schemas.microsoft.com/office/powerpoint/2010/main" val="255513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B45EF5-CD34-E941-B8A0-732FAEB64E2D}"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182030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45EF5-CD34-E941-B8A0-732FAEB64E2D}"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170101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45EF5-CD34-E941-B8A0-732FAEB64E2D}"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197295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45EF5-CD34-E941-B8A0-732FAEB64E2D}"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398197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45EF5-CD34-E941-B8A0-732FAEB64E2D}" type="datetimeFigureOut">
              <a:rPr lang="en-US" smtClean="0"/>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223784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B45EF5-CD34-E941-B8A0-732FAEB64E2D}"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190585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B45EF5-CD34-E941-B8A0-732FAEB64E2D}" type="datetimeFigureOut">
              <a:rPr lang="en-US" smtClean="0"/>
              <a:t>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329924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B45EF5-CD34-E941-B8A0-732FAEB64E2D}" type="datetimeFigureOut">
              <a:rPr lang="en-US" smtClean="0"/>
              <a:t>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2260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45EF5-CD34-E941-B8A0-732FAEB64E2D}" type="datetimeFigureOut">
              <a:rPr lang="en-US" smtClean="0"/>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206253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45EF5-CD34-E941-B8A0-732FAEB64E2D}"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164684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45EF5-CD34-E941-B8A0-732FAEB64E2D}" type="datetimeFigureOut">
              <a:rPr lang="en-US" smtClean="0"/>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E8172-5346-254B-A5AE-105C1AD2A873}" type="slidenum">
              <a:rPr lang="en-US" smtClean="0"/>
              <a:t>‹#›</a:t>
            </a:fld>
            <a:endParaRPr lang="en-US"/>
          </a:p>
        </p:txBody>
      </p:sp>
    </p:spTree>
    <p:extLst>
      <p:ext uri="{BB962C8B-B14F-4D97-AF65-F5344CB8AC3E}">
        <p14:creationId xmlns:p14="http://schemas.microsoft.com/office/powerpoint/2010/main" val="23950547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B45EF5-CD34-E941-B8A0-732FAEB64E2D}" type="datetimeFigureOut">
              <a:rPr lang="en-US" smtClean="0"/>
              <a:t>12/2/19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3CE8172-5346-254B-A5AE-105C1AD2A873}" type="slidenum">
              <a:rPr lang="en-US" smtClean="0"/>
              <a:t>‹#›</a:t>
            </a:fld>
            <a:endParaRPr lang="en-US"/>
          </a:p>
        </p:txBody>
      </p:sp>
    </p:spTree>
    <p:extLst>
      <p:ext uri="{BB962C8B-B14F-4D97-AF65-F5344CB8AC3E}">
        <p14:creationId xmlns:p14="http://schemas.microsoft.com/office/powerpoint/2010/main" val="30992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6.png"/><Relationship Id="rId21" Type="http://schemas.openxmlformats.org/officeDocument/2006/relationships/image" Target="../media/image17.png"/><Relationship Id="rId22" Type="http://schemas.openxmlformats.org/officeDocument/2006/relationships/image" Target="../media/image18.png"/><Relationship Id="rId23" Type="http://schemas.openxmlformats.org/officeDocument/2006/relationships/image" Target="../media/image19.png"/><Relationship Id="rId24" Type="http://schemas.openxmlformats.org/officeDocument/2006/relationships/image" Target="../media/image20.png"/><Relationship Id="rId25" Type="http://schemas.openxmlformats.org/officeDocument/2006/relationships/image" Target="../media/image21.png"/><Relationship Id="rId26" Type="http://schemas.openxmlformats.org/officeDocument/2006/relationships/image" Target="../media/image22.png"/><Relationship Id="rId27" Type="http://schemas.openxmlformats.org/officeDocument/2006/relationships/image" Target="../media/image23.png"/><Relationship Id="rId28" Type="http://schemas.openxmlformats.org/officeDocument/2006/relationships/image" Target="../media/image24.png"/><Relationship Id="rId10" Type="http://schemas.openxmlformats.org/officeDocument/2006/relationships/image" Target="../media/image8.png"/><Relationship Id="rId11" Type="http://schemas.openxmlformats.org/officeDocument/2006/relationships/oleObject" Target="../embeddings/oleObject1.bin"/><Relationship Id="rId12" Type="http://schemas.openxmlformats.org/officeDocument/2006/relationships/image" Target="../media/image1.emf"/><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8" Type="http://schemas.openxmlformats.org/officeDocument/2006/relationships/image" Target="../media/image14.png"/><Relationship Id="rId19"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evolution_aa_spread_stndAnom_ACs_low_vs_high_AGU_withClimo_withSig_noLabels_120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7361" y="26665882"/>
            <a:ext cx="9436608" cy="3538728"/>
          </a:xfrm>
          <a:prstGeom prst="rect">
            <a:avLst/>
          </a:prstGeom>
        </p:spPr>
      </p:pic>
      <p:pic>
        <p:nvPicPr>
          <p:cNvPr id="56" name="Picture 55" descr="highest_pos_pwat_stndAnom_climo_low_high_python_v2_during_skill_periods_inArctic_poster_noLabels_wMean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1544" y="20459229"/>
            <a:ext cx="4896061" cy="3931920"/>
          </a:xfrm>
          <a:prstGeom prst="rect">
            <a:avLst/>
          </a:prstGeom>
        </p:spPr>
      </p:pic>
      <p:sp>
        <p:nvSpPr>
          <p:cNvPr id="289" name="TextBox 288"/>
          <p:cNvSpPr txBox="1"/>
          <p:nvPr/>
        </p:nvSpPr>
        <p:spPr>
          <a:xfrm>
            <a:off x="15063368" y="6929002"/>
            <a:ext cx="7566271" cy="815608"/>
          </a:xfrm>
          <a:prstGeom prst="rect">
            <a:avLst/>
          </a:prstGeom>
          <a:noFill/>
        </p:spPr>
        <p:txBody>
          <a:bodyPr wrap="square" rtlCol="0">
            <a:spAutoFit/>
          </a:bodyPr>
          <a:lstStyle/>
          <a:p>
            <a:r>
              <a:rPr lang="en-US" sz="2000" b="1" dirty="0" smtClean="0">
                <a:latin typeface="Arial"/>
                <a:cs typeface="Arial"/>
              </a:rPr>
              <a:t>Figure 3. </a:t>
            </a:r>
            <a:r>
              <a:rPr lang="en-US" sz="2000" dirty="0" smtClean="0">
                <a:latin typeface="Arial"/>
                <a:cs typeface="Arial"/>
              </a:rPr>
              <a:t>(right) Frequency of ACs in climatology (gray), </a:t>
            </a:r>
          </a:p>
          <a:p>
            <a:r>
              <a:rPr lang="en-US" sz="2000" dirty="0" smtClean="0">
                <a:latin typeface="Arial"/>
                <a:cs typeface="Arial"/>
              </a:rPr>
              <a:t>and for low skill periods (red) and high skill periods (blue). </a:t>
            </a:r>
          </a:p>
          <a:p>
            <a:pPr>
              <a:lnSpc>
                <a:spcPct val="50000"/>
              </a:lnSpc>
            </a:pPr>
            <a:endParaRPr lang="en-US" sz="1200" dirty="0">
              <a:latin typeface="Arial"/>
              <a:cs typeface="Arial"/>
            </a:endParaRPr>
          </a:p>
        </p:txBody>
      </p:sp>
      <p:grpSp>
        <p:nvGrpSpPr>
          <p:cNvPr id="17" name="Group 16"/>
          <p:cNvGrpSpPr/>
          <p:nvPr/>
        </p:nvGrpSpPr>
        <p:grpSpPr>
          <a:xfrm>
            <a:off x="205285" y="18829254"/>
            <a:ext cx="14170018" cy="5498262"/>
            <a:chOff x="306070" y="20398218"/>
            <a:chExt cx="14170018" cy="5498262"/>
          </a:xfrm>
        </p:grpSpPr>
        <p:pic>
          <p:nvPicPr>
            <p:cNvPr id="49" name="Picture 48" descr="scatter_plot_aa_rmse_anomaly_vs_aa_spread_anomaly_v2_updated_no_label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073" y="20398218"/>
              <a:ext cx="13382015" cy="5018256"/>
            </a:xfrm>
            <a:prstGeom prst="rect">
              <a:avLst/>
            </a:prstGeom>
          </p:spPr>
        </p:pic>
        <p:sp>
          <p:nvSpPr>
            <p:cNvPr id="648" name="TextBox 647"/>
            <p:cNvSpPr txBox="1"/>
            <p:nvPr/>
          </p:nvSpPr>
          <p:spPr>
            <a:xfrm>
              <a:off x="825199" y="20664166"/>
              <a:ext cx="305726" cy="307777"/>
            </a:xfrm>
            <a:prstGeom prst="rect">
              <a:avLst/>
            </a:prstGeom>
            <a:noFill/>
          </p:spPr>
          <p:txBody>
            <a:bodyPr wrap="square" lIns="0" tIns="0" rIns="0" bIns="0" rtlCol="0">
              <a:spAutoFit/>
            </a:bodyPr>
            <a:lstStyle/>
            <a:p>
              <a:pPr algn="r"/>
              <a:r>
                <a:rPr lang="en-US" sz="2000" dirty="0">
                  <a:latin typeface="Arial"/>
                  <a:cs typeface="Arial"/>
                </a:rPr>
                <a:t>6</a:t>
              </a:r>
            </a:p>
          </p:txBody>
        </p:sp>
        <p:sp>
          <p:nvSpPr>
            <p:cNvPr id="616" name="TextBox 615"/>
            <p:cNvSpPr txBox="1"/>
            <p:nvPr/>
          </p:nvSpPr>
          <p:spPr>
            <a:xfrm>
              <a:off x="1516501" y="20820328"/>
              <a:ext cx="1304727" cy="430887"/>
            </a:xfrm>
            <a:prstGeom prst="rect">
              <a:avLst/>
            </a:prstGeom>
            <a:solidFill>
              <a:schemeClr val="bg1"/>
            </a:solidFill>
            <a:ln w="9525">
              <a:solidFill>
                <a:schemeClr val="tx1"/>
              </a:solidFill>
            </a:ln>
          </p:spPr>
          <p:txBody>
            <a:bodyPr wrap="square" rtlCol="0">
              <a:spAutoFit/>
            </a:bodyPr>
            <a:lstStyle/>
            <a:p>
              <a:r>
                <a:rPr lang="en-US" sz="2200" b="1" dirty="0" smtClean="0">
                  <a:latin typeface="Arial"/>
                  <a:cs typeface="Arial"/>
                </a:rPr>
                <a:t>r</a:t>
              </a:r>
              <a:r>
                <a:rPr lang="en-US" sz="2200" b="1" baseline="30000" dirty="0" smtClean="0">
                  <a:latin typeface="Arial"/>
                  <a:cs typeface="Arial"/>
                </a:rPr>
                <a:t>2</a:t>
              </a:r>
              <a:r>
                <a:rPr lang="en-US" sz="2200" b="1" dirty="0" smtClean="0">
                  <a:latin typeface="Arial"/>
                  <a:cs typeface="Arial"/>
                </a:rPr>
                <a:t> = 0.57 </a:t>
              </a:r>
              <a:endParaRPr lang="en-US" sz="2200" b="1" dirty="0">
                <a:latin typeface="Arial"/>
                <a:cs typeface="Arial"/>
              </a:endParaRPr>
            </a:p>
          </p:txBody>
        </p:sp>
        <p:grpSp>
          <p:nvGrpSpPr>
            <p:cNvPr id="617" name="Group 616"/>
            <p:cNvGrpSpPr/>
            <p:nvPr/>
          </p:nvGrpSpPr>
          <p:grpSpPr>
            <a:xfrm>
              <a:off x="10232801" y="23619564"/>
              <a:ext cx="3818379" cy="1374318"/>
              <a:chOff x="5667191" y="4579832"/>
              <a:chExt cx="2559680" cy="977491"/>
            </a:xfrm>
          </p:grpSpPr>
          <p:sp>
            <p:nvSpPr>
              <p:cNvPr id="618" name="Rectangle 617"/>
              <p:cNvSpPr/>
              <p:nvPr/>
            </p:nvSpPr>
            <p:spPr>
              <a:xfrm>
                <a:off x="5667191" y="4579832"/>
                <a:ext cx="2559680" cy="97749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5790101" y="4989619"/>
                <a:ext cx="129142" cy="129142"/>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TextBox 630"/>
              <p:cNvSpPr txBox="1"/>
              <p:nvPr/>
            </p:nvSpPr>
            <p:spPr>
              <a:xfrm>
                <a:off x="5956260" y="4902124"/>
                <a:ext cx="2260574" cy="306471"/>
              </a:xfrm>
              <a:prstGeom prst="rect">
                <a:avLst/>
              </a:prstGeom>
              <a:noFill/>
            </p:spPr>
            <p:txBody>
              <a:bodyPr wrap="square" rtlCol="0">
                <a:spAutoFit/>
              </a:bodyPr>
              <a:lstStyle/>
              <a:p>
                <a:r>
                  <a:rPr lang="en-US" sz="2200" dirty="0" smtClean="0">
                    <a:latin typeface="Arial"/>
                    <a:cs typeface="Arial"/>
                  </a:rPr>
                  <a:t>High skill days (N = 226)</a:t>
                </a:r>
              </a:p>
            </p:txBody>
          </p:sp>
          <p:sp>
            <p:nvSpPr>
              <p:cNvPr id="632" name="Oval 631"/>
              <p:cNvSpPr/>
              <p:nvPr/>
            </p:nvSpPr>
            <p:spPr>
              <a:xfrm>
                <a:off x="5790101" y="4700137"/>
                <a:ext cx="129142" cy="12914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TextBox 633"/>
              <p:cNvSpPr txBox="1"/>
              <p:nvPr/>
            </p:nvSpPr>
            <p:spPr>
              <a:xfrm>
                <a:off x="5956260" y="4606501"/>
                <a:ext cx="2260574" cy="306471"/>
              </a:xfrm>
              <a:prstGeom prst="rect">
                <a:avLst/>
              </a:prstGeom>
              <a:noFill/>
            </p:spPr>
            <p:txBody>
              <a:bodyPr wrap="square" rtlCol="0">
                <a:spAutoFit/>
              </a:bodyPr>
              <a:lstStyle/>
              <a:p>
                <a:r>
                  <a:rPr lang="en-US" sz="2200" dirty="0" smtClean="0">
                    <a:latin typeface="Arial"/>
                    <a:cs typeface="Arial"/>
                  </a:rPr>
                  <a:t>Low skill days (N = 215) </a:t>
                </a:r>
                <a:endParaRPr lang="en-US" sz="2200" dirty="0">
                  <a:latin typeface="Arial"/>
                  <a:cs typeface="Arial"/>
                </a:endParaRPr>
              </a:p>
            </p:txBody>
          </p:sp>
          <p:sp>
            <p:nvSpPr>
              <p:cNvPr id="635" name="Oval 634"/>
              <p:cNvSpPr/>
              <p:nvPr/>
            </p:nvSpPr>
            <p:spPr>
              <a:xfrm>
                <a:off x="5790101" y="5300780"/>
                <a:ext cx="129142" cy="129142"/>
              </a:xfrm>
              <a:prstGeom prst="ellipse">
                <a:avLst/>
              </a:prstGeom>
              <a:solidFill>
                <a:srgbClr val="8787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TextBox 635"/>
              <p:cNvSpPr txBox="1"/>
              <p:nvPr/>
            </p:nvSpPr>
            <p:spPr>
              <a:xfrm>
                <a:off x="5956260" y="5210964"/>
                <a:ext cx="2260574" cy="306471"/>
              </a:xfrm>
              <a:prstGeom prst="rect">
                <a:avLst/>
              </a:prstGeom>
              <a:noFill/>
            </p:spPr>
            <p:txBody>
              <a:bodyPr wrap="square" rtlCol="0">
                <a:spAutoFit/>
              </a:bodyPr>
              <a:lstStyle/>
              <a:p>
                <a:r>
                  <a:rPr lang="en-US" sz="2200" dirty="0" smtClean="0">
                    <a:latin typeface="Arial"/>
                    <a:cs typeface="Arial"/>
                  </a:rPr>
                  <a:t>All other days (N = 3577)</a:t>
                </a:r>
                <a:endParaRPr lang="en-US" sz="2200" dirty="0">
                  <a:latin typeface="Arial"/>
                  <a:cs typeface="Arial"/>
                </a:endParaRPr>
              </a:p>
            </p:txBody>
          </p:sp>
        </p:grpSp>
        <p:sp>
          <p:nvSpPr>
            <p:cNvPr id="610" name="TextBox 609"/>
            <p:cNvSpPr txBox="1"/>
            <p:nvPr/>
          </p:nvSpPr>
          <p:spPr>
            <a:xfrm>
              <a:off x="1475057" y="25465593"/>
              <a:ext cx="12576123" cy="430887"/>
            </a:xfrm>
            <a:prstGeom prst="rect">
              <a:avLst/>
            </a:prstGeom>
            <a:noFill/>
          </p:spPr>
          <p:txBody>
            <a:bodyPr wrap="square" rtlCol="0">
              <a:spAutoFit/>
            </a:bodyPr>
            <a:lstStyle/>
            <a:p>
              <a:pPr algn="ctr"/>
              <a:r>
                <a:rPr lang="en-US" sz="2200" b="1" dirty="0">
                  <a:solidFill>
                    <a:srgbClr val="000000"/>
                  </a:solidFill>
                  <a:latin typeface="Arial"/>
                  <a:cs typeface="Arial"/>
                </a:rPr>
                <a:t>σ</a:t>
              </a:r>
              <a:r>
                <a:rPr lang="en-US" sz="2200" b="1" baseline="-25000" dirty="0">
                  <a:solidFill>
                    <a:srgbClr val="000000"/>
                  </a:solidFill>
                  <a:latin typeface="Arial"/>
                  <a:cs typeface="Arial"/>
                </a:rPr>
                <a:t>RMSE</a:t>
              </a:r>
              <a:endParaRPr lang="en-US" sz="2200" dirty="0">
                <a:solidFill>
                  <a:srgbClr val="000000"/>
                </a:solidFill>
                <a:latin typeface="Arial"/>
                <a:cs typeface="Arial"/>
              </a:endParaRPr>
            </a:p>
          </p:txBody>
        </p:sp>
        <p:sp>
          <p:nvSpPr>
            <p:cNvPr id="611" name="TextBox 610"/>
            <p:cNvSpPr txBox="1"/>
            <p:nvPr/>
          </p:nvSpPr>
          <p:spPr>
            <a:xfrm rot="16200000">
              <a:off x="-1561452" y="22658992"/>
              <a:ext cx="4165931" cy="430887"/>
            </a:xfrm>
            <a:prstGeom prst="rect">
              <a:avLst/>
            </a:prstGeom>
            <a:noFill/>
          </p:spPr>
          <p:txBody>
            <a:bodyPr wrap="square" rtlCol="0">
              <a:spAutoFit/>
            </a:bodyPr>
            <a:lstStyle/>
            <a:p>
              <a:pPr algn="ctr"/>
              <a:r>
                <a:rPr lang="en-US" sz="2200" b="1" dirty="0" smtClean="0">
                  <a:solidFill>
                    <a:srgbClr val="000000"/>
                  </a:solidFill>
                  <a:latin typeface="Arial"/>
                  <a:cs typeface="Arial"/>
                </a:rPr>
                <a:t>σ</a:t>
              </a:r>
              <a:r>
                <a:rPr lang="en-US" sz="2200" b="1" baseline="-25000" dirty="0" smtClean="0">
                  <a:solidFill>
                    <a:srgbClr val="000000"/>
                  </a:solidFill>
                  <a:latin typeface="Arial"/>
                  <a:cs typeface="Arial"/>
                </a:rPr>
                <a:t>spread</a:t>
              </a:r>
              <a:endParaRPr lang="en-US" sz="2200" dirty="0">
                <a:solidFill>
                  <a:srgbClr val="000000"/>
                </a:solidFill>
                <a:latin typeface="Arial"/>
                <a:cs typeface="Arial"/>
              </a:endParaRPr>
            </a:p>
          </p:txBody>
        </p:sp>
        <p:sp>
          <p:nvSpPr>
            <p:cNvPr id="290" name="TextBox 289"/>
            <p:cNvSpPr txBox="1"/>
            <p:nvPr/>
          </p:nvSpPr>
          <p:spPr>
            <a:xfrm>
              <a:off x="825199" y="21600785"/>
              <a:ext cx="305726" cy="307777"/>
            </a:xfrm>
            <a:prstGeom prst="rect">
              <a:avLst/>
            </a:prstGeom>
            <a:noFill/>
          </p:spPr>
          <p:txBody>
            <a:bodyPr wrap="square" lIns="0" tIns="0" rIns="0" bIns="0" rtlCol="0">
              <a:spAutoFit/>
            </a:bodyPr>
            <a:lstStyle/>
            <a:p>
              <a:pPr algn="r"/>
              <a:r>
                <a:rPr lang="en-US" sz="2000" dirty="0">
                  <a:latin typeface="Arial"/>
                  <a:cs typeface="Arial"/>
                </a:rPr>
                <a:t>4</a:t>
              </a:r>
            </a:p>
          </p:txBody>
        </p:sp>
        <p:sp>
          <p:nvSpPr>
            <p:cNvPr id="291" name="TextBox 290"/>
            <p:cNvSpPr txBox="1"/>
            <p:nvPr/>
          </p:nvSpPr>
          <p:spPr>
            <a:xfrm>
              <a:off x="825199" y="22523774"/>
              <a:ext cx="305726" cy="307777"/>
            </a:xfrm>
            <a:prstGeom prst="rect">
              <a:avLst/>
            </a:prstGeom>
            <a:noFill/>
          </p:spPr>
          <p:txBody>
            <a:bodyPr wrap="square" lIns="0" tIns="0" rIns="0" bIns="0" rtlCol="0">
              <a:spAutoFit/>
            </a:bodyPr>
            <a:lstStyle/>
            <a:p>
              <a:pPr algn="r"/>
              <a:r>
                <a:rPr lang="en-US" sz="2000" dirty="0">
                  <a:latin typeface="Arial"/>
                  <a:cs typeface="Arial"/>
                </a:rPr>
                <a:t>2</a:t>
              </a:r>
            </a:p>
          </p:txBody>
        </p:sp>
        <p:sp>
          <p:nvSpPr>
            <p:cNvPr id="292" name="TextBox 291"/>
            <p:cNvSpPr txBox="1"/>
            <p:nvPr/>
          </p:nvSpPr>
          <p:spPr>
            <a:xfrm>
              <a:off x="825199" y="23459059"/>
              <a:ext cx="305726" cy="307777"/>
            </a:xfrm>
            <a:prstGeom prst="rect">
              <a:avLst/>
            </a:prstGeom>
            <a:noFill/>
          </p:spPr>
          <p:txBody>
            <a:bodyPr wrap="square" lIns="0" tIns="0" rIns="0" bIns="0" rtlCol="0">
              <a:spAutoFit/>
            </a:bodyPr>
            <a:lstStyle/>
            <a:p>
              <a:pPr algn="r"/>
              <a:r>
                <a:rPr lang="en-US" sz="2000" dirty="0">
                  <a:latin typeface="Arial"/>
                  <a:cs typeface="Arial"/>
                </a:rPr>
                <a:t>0</a:t>
              </a:r>
              <a:endParaRPr lang="en-US" sz="1800" dirty="0">
                <a:latin typeface="Arial"/>
                <a:cs typeface="Arial"/>
              </a:endParaRPr>
            </a:p>
          </p:txBody>
        </p:sp>
        <p:sp>
          <p:nvSpPr>
            <p:cNvPr id="293" name="TextBox 292"/>
            <p:cNvSpPr txBox="1"/>
            <p:nvPr/>
          </p:nvSpPr>
          <p:spPr>
            <a:xfrm>
              <a:off x="743855" y="24376414"/>
              <a:ext cx="387070" cy="307777"/>
            </a:xfrm>
            <a:prstGeom prst="rect">
              <a:avLst/>
            </a:prstGeom>
            <a:noFill/>
          </p:spPr>
          <p:txBody>
            <a:bodyPr wrap="square" lIns="0" tIns="0" rIns="0" bIns="0" rtlCol="0">
              <a:spAutoFit/>
            </a:bodyPr>
            <a:lstStyle/>
            <a:p>
              <a:pPr algn="r"/>
              <a:r>
                <a:rPr lang="en-US" sz="2000" dirty="0" smtClean="0">
                  <a:latin typeface="Arial"/>
                  <a:cs typeface="Arial"/>
                </a:rPr>
                <a:t>−2</a:t>
              </a:r>
              <a:endParaRPr lang="en-US" sz="2000" dirty="0">
                <a:latin typeface="Arial"/>
                <a:cs typeface="Arial"/>
              </a:endParaRPr>
            </a:p>
          </p:txBody>
        </p:sp>
        <p:sp>
          <p:nvSpPr>
            <p:cNvPr id="294" name="TextBox 293"/>
            <p:cNvSpPr txBox="1"/>
            <p:nvPr/>
          </p:nvSpPr>
          <p:spPr>
            <a:xfrm>
              <a:off x="2361521" y="25307489"/>
              <a:ext cx="390248" cy="307777"/>
            </a:xfrm>
            <a:prstGeom prst="rect">
              <a:avLst/>
            </a:prstGeom>
            <a:noFill/>
          </p:spPr>
          <p:txBody>
            <a:bodyPr wrap="square" lIns="0" tIns="0" rIns="0" bIns="0" rtlCol="0">
              <a:spAutoFit/>
            </a:bodyPr>
            <a:lstStyle/>
            <a:p>
              <a:pPr algn="ctr"/>
              <a:r>
                <a:rPr lang="en-US" sz="2000" dirty="0" smtClean="0">
                  <a:latin typeface="Arial"/>
                  <a:cs typeface="Arial"/>
                </a:rPr>
                <a:t>−2</a:t>
              </a:r>
              <a:endParaRPr lang="en-US" sz="2000" dirty="0">
                <a:latin typeface="Arial"/>
                <a:cs typeface="Arial"/>
              </a:endParaRPr>
            </a:p>
          </p:txBody>
        </p:sp>
        <p:sp>
          <p:nvSpPr>
            <p:cNvPr id="295" name="TextBox 294"/>
            <p:cNvSpPr txBox="1"/>
            <p:nvPr/>
          </p:nvSpPr>
          <p:spPr>
            <a:xfrm>
              <a:off x="4450249" y="25308516"/>
              <a:ext cx="390248" cy="307777"/>
            </a:xfrm>
            <a:prstGeom prst="rect">
              <a:avLst/>
            </a:prstGeom>
            <a:noFill/>
          </p:spPr>
          <p:txBody>
            <a:bodyPr wrap="square" lIns="0" tIns="0" rIns="0" bIns="0" rtlCol="0">
              <a:spAutoFit/>
            </a:bodyPr>
            <a:lstStyle/>
            <a:p>
              <a:pPr algn="ctr"/>
              <a:r>
                <a:rPr lang="en-US" sz="2000" dirty="0" smtClean="0">
                  <a:latin typeface="Arial"/>
                  <a:cs typeface="Arial"/>
                </a:rPr>
                <a:t>0</a:t>
              </a:r>
              <a:endParaRPr lang="en-US" sz="2000" dirty="0">
                <a:latin typeface="Arial"/>
                <a:cs typeface="Arial"/>
              </a:endParaRPr>
            </a:p>
          </p:txBody>
        </p:sp>
        <p:sp>
          <p:nvSpPr>
            <p:cNvPr id="296" name="TextBox 295"/>
            <p:cNvSpPr txBox="1"/>
            <p:nvPr/>
          </p:nvSpPr>
          <p:spPr>
            <a:xfrm>
              <a:off x="6547348" y="25308516"/>
              <a:ext cx="390248" cy="307777"/>
            </a:xfrm>
            <a:prstGeom prst="rect">
              <a:avLst/>
            </a:prstGeom>
            <a:noFill/>
          </p:spPr>
          <p:txBody>
            <a:bodyPr wrap="square" lIns="0" tIns="0" rIns="0" bIns="0" rtlCol="0">
              <a:spAutoFit/>
            </a:bodyPr>
            <a:lstStyle/>
            <a:p>
              <a:pPr algn="ctr"/>
              <a:r>
                <a:rPr lang="en-US" sz="2000" dirty="0">
                  <a:latin typeface="Arial"/>
                  <a:cs typeface="Arial"/>
                </a:rPr>
                <a:t>2</a:t>
              </a:r>
            </a:p>
          </p:txBody>
        </p:sp>
        <p:sp>
          <p:nvSpPr>
            <p:cNvPr id="297" name="TextBox 296"/>
            <p:cNvSpPr txBox="1"/>
            <p:nvPr/>
          </p:nvSpPr>
          <p:spPr>
            <a:xfrm>
              <a:off x="8631209" y="25307489"/>
              <a:ext cx="390248" cy="307777"/>
            </a:xfrm>
            <a:prstGeom prst="rect">
              <a:avLst/>
            </a:prstGeom>
            <a:noFill/>
          </p:spPr>
          <p:txBody>
            <a:bodyPr wrap="square" lIns="0" tIns="0" rIns="0" bIns="0" rtlCol="0">
              <a:spAutoFit/>
            </a:bodyPr>
            <a:lstStyle/>
            <a:p>
              <a:pPr algn="ctr"/>
              <a:r>
                <a:rPr lang="en-US" sz="2000" dirty="0" smtClean="0">
                  <a:latin typeface="Arial"/>
                  <a:cs typeface="Arial"/>
                </a:rPr>
                <a:t>4</a:t>
              </a:r>
              <a:endParaRPr lang="en-US" sz="2000" dirty="0">
                <a:latin typeface="Arial"/>
                <a:cs typeface="Arial"/>
              </a:endParaRPr>
            </a:p>
          </p:txBody>
        </p:sp>
        <p:sp>
          <p:nvSpPr>
            <p:cNvPr id="298" name="TextBox 297"/>
            <p:cNvSpPr txBox="1"/>
            <p:nvPr/>
          </p:nvSpPr>
          <p:spPr>
            <a:xfrm>
              <a:off x="10723552" y="25308516"/>
              <a:ext cx="390248" cy="307777"/>
            </a:xfrm>
            <a:prstGeom prst="rect">
              <a:avLst/>
            </a:prstGeom>
            <a:noFill/>
          </p:spPr>
          <p:txBody>
            <a:bodyPr wrap="square" lIns="0" tIns="0" rIns="0" bIns="0" rtlCol="0">
              <a:spAutoFit/>
            </a:bodyPr>
            <a:lstStyle/>
            <a:p>
              <a:pPr algn="ctr"/>
              <a:r>
                <a:rPr lang="en-US" sz="2000" dirty="0">
                  <a:latin typeface="Arial"/>
                  <a:cs typeface="Arial"/>
                </a:rPr>
                <a:t>6</a:t>
              </a:r>
            </a:p>
          </p:txBody>
        </p:sp>
        <p:sp>
          <p:nvSpPr>
            <p:cNvPr id="299" name="TextBox 298"/>
            <p:cNvSpPr txBox="1"/>
            <p:nvPr/>
          </p:nvSpPr>
          <p:spPr>
            <a:xfrm>
              <a:off x="12820646" y="25308516"/>
              <a:ext cx="390248" cy="307777"/>
            </a:xfrm>
            <a:prstGeom prst="rect">
              <a:avLst/>
            </a:prstGeom>
            <a:noFill/>
          </p:spPr>
          <p:txBody>
            <a:bodyPr wrap="square" lIns="0" tIns="0" rIns="0" bIns="0" rtlCol="0">
              <a:spAutoFit/>
            </a:bodyPr>
            <a:lstStyle/>
            <a:p>
              <a:pPr algn="ctr"/>
              <a:r>
                <a:rPr lang="en-US" sz="2000" dirty="0" smtClean="0">
                  <a:latin typeface="Arial"/>
                  <a:cs typeface="Arial"/>
                </a:rPr>
                <a:t>8</a:t>
              </a:r>
              <a:endParaRPr lang="en-US" sz="2000" dirty="0">
                <a:latin typeface="Arial"/>
                <a:cs typeface="Arial"/>
              </a:endParaRPr>
            </a:p>
          </p:txBody>
        </p:sp>
      </p:grpSp>
      <p:pic>
        <p:nvPicPr>
          <p:cNvPr id="963" name="Picture 962" descr="pwat_stndAnom_pos_aa_70to90_v2_noLabels_poste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8960" y="12000039"/>
            <a:ext cx="5382092" cy="4471416"/>
          </a:xfrm>
          <a:prstGeom prst="rect">
            <a:avLst/>
          </a:prstGeom>
        </p:spPr>
      </p:pic>
      <p:grpSp>
        <p:nvGrpSpPr>
          <p:cNvPr id="937" name="Group 936"/>
          <p:cNvGrpSpPr/>
          <p:nvPr/>
        </p:nvGrpSpPr>
        <p:grpSpPr>
          <a:xfrm>
            <a:off x="28058113" y="13002617"/>
            <a:ext cx="4522436" cy="4242816"/>
            <a:chOff x="38277" y="1421879"/>
            <a:chExt cx="4522436" cy="4206240"/>
          </a:xfrm>
        </p:grpSpPr>
        <p:pic>
          <p:nvPicPr>
            <p:cNvPr id="938" name="Picture 937" descr="pwat_anomaly_low_skill_case_intTime_1899048_valid_20160828_00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77" y="1421879"/>
              <a:ext cx="4522436" cy="4206240"/>
            </a:xfrm>
            <a:prstGeom prst="rect">
              <a:avLst/>
            </a:prstGeom>
          </p:spPr>
        </p:pic>
        <p:sp>
          <p:nvSpPr>
            <p:cNvPr id="939" name="Oval 938"/>
            <p:cNvSpPr>
              <a:spLocks noChangeAspect="1"/>
            </p:cNvSpPr>
            <p:nvPr/>
          </p:nvSpPr>
          <p:spPr>
            <a:xfrm>
              <a:off x="1324084" y="2574522"/>
              <a:ext cx="1920240" cy="192024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7" name="Group 896"/>
          <p:cNvGrpSpPr/>
          <p:nvPr/>
        </p:nvGrpSpPr>
        <p:grpSpPr>
          <a:xfrm>
            <a:off x="27919379" y="5198009"/>
            <a:ext cx="4674122" cy="4240503"/>
            <a:chOff x="38340" y="1421879"/>
            <a:chExt cx="4522436" cy="4206240"/>
          </a:xfrm>
        </p:grpSpPr>
        <p:pic>
          <p:nvPicPr>
            <p:cNvPr id="898" name="Picture 897" descr="v_wind_anomaly_low_skill_case_intTime_1899048_valid_20160828_0000_no_cb.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340" y="1421879"/>
              <a:ext cx="4522436" cy="4206240"/>
            </a:xfrm>
            <a:prstGeom prst="rect">
              <a:avLst/>
            </a:prstGeom>
          </p:spPr>
        </p:pic>
        <p:sp>
          <p:nvSpPr>
            <p:cNvPr id="899" name="Oval 898"/>
            <p:cNvSpPr>
              <a:spLocks noChangeAspect="1"/>
            </p:cNvSpPr>
            <p:nvPr/>
          </p:nvSpPr>
          <p:spPr>
            <a:xfrm>
              <a:off x="1328336" y="2578880"/>
              <a:ext cx="1897855" cy="1897857"/>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4" name="TextBox 63"/>
          <p:cNvSpPr txBox="1"/>
          <p:nvPr/>
        </p:nvSpPr>
        <p:spPr>
          <a:xfrm>
            <a:off x="196403" y="9631900"/>
            <a:ext cx="14262013" cy="8394597"/>
          </a:xfrm>
          <a:prstGeom prst="rect">
            <a:avLst/>
          </a:prstGeom>
          <a:noFill/>
          <a:ln w="38100">
            <a:noFill/>
          </a:ln>
        </p:spPr>
        <p:txBody>
          <a:bodyPr wrap="square" lIns="83814" tIns="41907" rIns="83814" bIns="41907" rtlCol="0">
            <a:spAutoFit/>
          </a:bodyPr>
          <a:lstStyle/>
          <a:p>
            <a:pPr algn="ctr"/>
            <a:r>
              <a:rPr lang="en-US" sz="2400" b="1" dirty="0" smtClean="0">
                <a:latin typeface="Arial" panose="020B0604020202020204" pitchFamily="34" charset="0"/>
                <a:cs typeface="Arial" panose="020B0604020202020204" pitchFamily="34" charset="0"/>
              </a:rPr>
              <a:t>AC Identification</a:t>
            </a:r>
          </a:p>
          <a:p>
            <a:pPr algn="ctr">
              <a:lnSpc>
                <a:spcPct val="50000"/>
              </a:lnSpc>
            </a:pPr>
            <a:endParaRPr lang="en-US" sz="2400" b="1" dirty="0" smtClean="0">
              <a:latin typeface="Arial" panose="020B0604020202020204" pitchFamily="34" charset="0"/>
              <a:cs typeface="Arial" panose="020B0604020202020204" pitchFamily="34" charset="0"/>
            </a:endParaRPr>
          </a:p>
          <a:p>
            <a:pPr marL="457200" indent="-457200">
              <a:buFont typeface="Arial"/>
              <a:buChar char="•"/>
            </a:pPr>
            <a:r>
              <a:rPr lang="en-US" sz="2400" dirty="0" smtClean="0">
                <a:latin typeface="Arial" panose="020B0604020202020204" pitchFamily="34" charset="0"/>
                <a:cs typeface="Arial" panose="020B0604020202020204" pitchFamily="34" charset="0"/>
              </a:rPr>
              <a:t>Created a 2007–2017 AC climatology by obtaining cyclone tracks from 1° ERA-Interim (Dee et al. 2011) cyclone climatology prepared by </a:t>
            </a:r>
            <a:r>
              <a:rPr lang="en-US" sz="2400" dirty="0" err="1" smtClean="0">
                <a:latin typeface="Arial" panose="020B0604020202020204" pitchFamily="34" charset="0"/>
                <a:cs typeface="Arial" panose="020B0604020202020204" pitchFamily="34" charset="0"/>
              </a:rPr>
              <a:t>Sprenger</a:t>
            </a:r>
            <a:r>
              <a:rPr lang="en-US" sz="2400" dirty="0" smtClean="0">
                <a:latin typeface="Arial" panose="020B0604020202020204" pitchFamily="34" charset="0"/>
                <a:cs typeface="Arial" panose="020B0604020202020204" pitchFamily="34" charset="0"/>
              </a:rPr>
              <a:t> et al. (2017).</a:t>
            </a:r>
          </a:p>
          <a:p>
            <a:pPr marL="457200" indent="-457200">
              <a:lnSpc>
                <a:spcPct val="50000"/>
              </a:lnSpc>
              <a:buFont typeface="Arial"/>
              <a:buChar char="•"/>
            </a:pPr>
            <a:endParaRPr lang="en-US" sz="2400" dirty="0">
              <a:latin typeface="Arial" panose="020B0604020202020204" pitchFamily="34" charset="0"/>
              <a:cs typeface="Arial" panose="020B0604020202020204" pitchFamily="34" charset="0"/>
            </a:endParaRPr>
          </a:p>
          <a:p>
            <a:pPr marL="457200" indent="-457200">
              <a:buFont typeface="Arial"/>
              <a:buChar char="•"/>
            </a:pPr>
            <a:r>
              <a:rPr lang="en-US" sz="2400" dirty="0" smtClean="0">
                <a:latin typeface="Arial" panose="020B0604020202020204" pitchFamily="34" charset="0"/>
                <a:cs typeface="Arial" panose="020B0604020202020204" pitchFamily="34" charset="0"/>
              </a:rPr>
              <a:t>ACs are deemed cyclones that last ≥ 2 </a:t>
            </a:r>
            <a:r>
              <a:rPr lang="en-US" sz="2400" dirty="0" smtClean="0">
                <a:latin typeface="Arial" panose="020B0604020202020204" pitchFamily="34" charset="0"/>
                <a:cs typeface="Arial" panose="020B0604020202020204" pitchFamily="34" charset="0"/>
              </a:rPr>
              <a:t>days </a:t>
            </a:r>
            <a:r>
              <a:rPr lang="en-US" sz="2400" dirty="0" smtClean="0">
                <a:latin typeface="Arial" panose="020B0604020202020204" pitchFamily="34" charset="0"/>
                <a:cs typeface="Arial" panose="020B0604020202020204" pitchFamily="34" charset="0"/>
              </a:rPr>
              <a:t>and spend at least some portion of their lifetimes in the Arctic (&gt; 70°N).</a:t>
            </a:r>
          </a:p>
          <a:p>
            <a:pPr marL="457200" indent="-457200">
              <a:lnSpc>
                <a:spcPct val="50000"/>
              </a:lnSpc>
              <a:buFont typeface="Arial"/>
              <a:buChar char="•"/>
            </a:pPr>
            <a:endParaRPr lang="en-US" sz="2400"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Forecast Skill Evaluation</a:t>
            </a:r>
            <a:endParaRPr lang="en-US" sz="2400" b="1" dirty="0">
              <a:latin typeface="Arial" panose="020B0604020202020204" pitchFamily="34" charset="0"/>
              <a:cs typeface="Arial" panose="020B0604020202020204" pitchFamily="34" charset="0"/>
            </a:endParaRPr>
          </a:p>
          <a:p>
            <a:pPr algn="ctr">
              <a:lnSpc>
                <a:spcPct val="50000"/>
              </a:lnSpc>
            </a:pPr>
            <a:endParaRPr lang="en-US" sz="2400" b="1" dirty="0">
              <a:latin typeface="Arial" panose="020B0604020202020204" pitchFamily="34" charset="0"/>
              <a:cs typeface="Arial" panose="020B0604020202020204" pitchFamily="34" charset="0"/>
            </a:endParaRPr>
          </a:p>
          <a:p>
            <a:pPr marL="457200" indent="-457200">
              <a:buFont typeface="Arial"/>
              <a:buChar char="•"/>
            </a:pPr>
            <a:r>
              <a:rPr lang="en-US" sz="2400" dirty="0" smtClean="0">
                <a:latin typeface="Arial"/>
                <a:cs typeface="Arial"/>
              </a:rPr>
              <a:t>Utilized</a:t>
            </a:r>
            <a:r>
              <a:rPr lang="en-US" sz="2400" b="1" dirty="0" smtClean="0">
                <a:latin typeface="Arial"/>
                <a:cs typeface="Arial"/>
              </a:rPr>
              <a:t> </a:t>
            </a:r>
            <a:r>
              <a:rPr lang="en-US" sz="2400" dirty="0">
                <a:latin typeface="Arial"/>
                <a:cs typeface="Arial"/>
              </a:rPr>
              <a:t>forecasts of 500-hPa geopotential height initialized at 0000 UTC during 2007–2017 </a:t>
            </a:r>
            <a:r>
              <a:rPr lang="en-US" sz="2400" dirty="0" smtClean="0">
                <a:latin typeface="Arial"/>
                <a:cs typeface="Arial"/>
              </a:rPr>
              <a:t>from </a:t>
            </a:r>
            <a:r>
              <a:rPr lang="en-US" sz="2400" dirty="0">
                <a:latin typeface="Arial"/>
                <a:cs typeface="Arial"/>
              </a:rPr>
              <a:t>11-member GEFS reforecast dataset v2 (Hamill et al. 2013</a:t>
            </a:r>
            <a:r>
              <a:rPr lang="en-US" sz="2400" dirty="0" smtClean="0">
                <a:latin typeface="Arial"/>
                <a:cs typeface="Arial"/>
              </a:rPr>
              <a:t>).</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Calculated </a:t>
            </a:r>
            <a:r>
              <a:rPr lang="en-US" sz="2400" dirty="0">
                <a:latin typeface="Arial"/>
                <a:cs typeface="Arial"/>
              </a:rPr>
              <a:t>area-averaged ensemble </a:t>
            </a:r>
            <a:r>
              <a:rPr lang="en-US" sz="2400" dirty="0" smtClean="0">
                <a:latin typeface="Arial"/>
                <a:cs typeface="Arial"/>
              </a:rPr>
              <a:t>spread and area-averaged root mean square error (RMSE; ERA-Interim used as verification) of </a:t>
            </a:r>
            <a:r>
              <a:rPr lang="en-US" sz="2400" dirty="0">
                <a:latin typeface="Arial"/>
                <a:cs typeface="Arial"/>
              </a:rPr>
              <a:t>500-hPa geopotential height over the Arctic (</a:t>
            </a:r>
            <a:r>
              <a:rPr lang="en-US" sz="2400" dirty="0" smtClean="0">
                <a:latin typeface="Arial"/>
                <a:cs typeface="Arial"/>
              </a:rPr>
              <a:t>≥ 70</a:t>
            </a:r>
            <a:r>
              <a:rPr lang="en-US" sz="2400" dirty="0">
                <a:latin typeface="Arial"/>
                <a:cs typeface="Arial"/>
              </a:rPr>
              <a:t>°N</a:t>
            </a:r>
            <a:r>
              <a:rPr lang="en-US" sz="2400" dirty="0" smtClean="0">
                <a:latin typeface="Arial"/>
                <a:cs typeface="Arial"/>
              </a:rPr>
              <a:t>).</a:t>
            </a:r>
            <a:endParaRPr lang="en-US" sz="2400" dirty="0">
              <a:latin typeface="Arial"/>
              <a:cs typeface="Arial"/>
            </a:endParaRP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Calculated </a:t>
            </a:r>
            <a:r>
              <a:rPr lang="en-US" sz="2400" dirty="0">
                <a:latin typeface="Arial"/>
                <a:cs typeface="Arial"/>
              </a:rPr>
              <a:t>standardized anomaly of area-averaged ensemble spread (</a:t>
            </a:r>
            <a:r>
              <a:rPr lang="en-US" sz="2400" dirty="0">
                <a:solidFill>
                  <a:srgbClr val="000000"/>
                </a:solidFill>
                <a:latin typeface="Arial"/>
                <a:cs typeface="Arial"/>
              </a:rPr>
              <a:t>σ</a:t>
            </a:r>
            <a:r>
              <a:rPr lang="en-US" sz="2400" baseline="-25000" dirty="0">
                <a:solidFill>
                  <a:srgbClr val="000000"/>
                </a:solidFill>
                <a:latin typeface="Arial"/>
                <a:cs typeface="Arial"/>
              </a:rPr>
              <a:t>spread</a:t>
            </a:r>
            <a:r>
              <a:rPr lang="en-US" sz="2400" dirty="0">
                <a:latin typeface="Arial"/>
                <a:cs typeface="Arial"/>
              </a:rPr>
              <a:t>) and of area-averaged RMSE (</a:t>
            </a:r>
            <a:r>
              <a:rPr lang="en-US" sz="2400" dirty="0">
                <a:solidFill>
                  <a:srgbClr val="000000"/>
                </a:solidFill>
                <a:latin typeface="Arial"/>
                <a:cs typeface="Arial"/>
              </a:rPr>
              <a:t>σ</a:t>
            </a:r>
            <a:r>
              <a:rPr lang="en-US" sz="2400" baseline="-25000" dirty="0">
                <a:solidFill>
                  <a:srgbClr val="000000"/>
                </a:solidFill>
                <a:latin typeface="Arial"/>
                <a:cs typeface="Arial"/>
              </a:rPr>
              <a:t>RMSE</a:t>
            </a:r>
            <a:r>
              <a:rPr lang="en-US" sz="2400" dirty="0">
                <a:latin typeface="Arial"/>
                <a:cs typeface="Arial"/>
              </a:rPr>
              <a:t>) </a:t>
            </a:r>
            <a:r>
              <a:rPr lang="en-US" sz="2400" dirty="0" smtClean="0">
                <a:latin typeface="Arial"/>
                <a:cs typeface="Arial"/>
              </a:rPr>
              <a:t>relative to a 1985–2017 climatology of </a:t>
            </a:r>
            <a:r>
              <a:rPr lang="en-US" sz="2400" dirty="0" smtClean="0">
                <a:solidFill>
                  <a:srgbClr val="000000"/>
                </a:solidFill>
                <a:latin typeface="Arial"/>
                <a:cs typeface="Arial"/>
              </a:rPr>
              <a:t>σ</a:t>
            </a:r>
            <a:r>
              <a:rPr lang="en-US" sz="2400" baseline="-25000" dirty="0" smtClean="0">
                <a:solidFill>
                  <a:srgbClr val="000000"/>
                </a:solidFill>
                <a:latin typeface="Arial"/>
                <a:cs typeface="Arial"/>
              </a:rPr>
              <a:t>spread</a:t>
            </a:r>
            <a:r>
              <a:rPr lang="en-US" sz="2400" dirty="0" smtClean="0">
                <a:latin typeface="Arial"/>
                <a:cs typeface="Arial"/>
              </a:rPr>
              <a:t> </a:t>
            </a:r>
            <a:r>
              <a:rPr lang="en-US" sz="2400" dirty="0">
                <a:latin typeface="Arial"/>
                <a:cs typeface="Arial"/>
              </a:rPr>
              <a:t>and </a:t>
            </a:r>
            <a:r>
              <a:rPr lang="en-US" sz="2400" dirty="0" smtClean="0">
                <a:solidFill>
                  <a:srgbClr val="000000"/>
                </a:solidFill>
                <a:latin typeface="Arial"/>
                <a:cs typeface="Arial"/>
              </a:rPr>
              <a:t>σ</a:t>
            </a:r>
            <a:r>
              <a:rPr lang="en-US" sz="2400" baseline="-25000" dirty="0" smtClean="0">
                <a:solidFill>
                  <a:srgbClr val="000000"/>
                </a:solidFill>
                <a:latin typeface="Arial"/>
                <a:cs typeface="Arial"/>
              </a:rPr>
              <a:t>RMSE</a:t>
            </a:r>
            <a:r>
              <a:rPr lang="en-US" sz="2400" dirty="0" smtClean="0">
                <a:solidFill>
                  <a:srgbClr val="000000"/>
                </a:solidFill>
                <a:latin typeface="Arial"/>
                <a:cs typeface="Arial"/>
              </a:rPr>
              <a:t> </a:t>
            </a:r>
            <a:r>
              <a:rPr lang="en-US" sz="2400" dirty="0" smtClean="0">
                <a:latin typeface="Arial"/>
                <a:cs typeface="Arial"/>
              </a:rPr>
              <a:t>following </a:t>
            </a:r>
            <a:r>
              <a:rPr lang="en-US" sz="2400" dirty="0">
                <a:latin typeface="Arial"/>
                <a:cs typeface="Arial"/>
              </a:rPr>
              <a:t>Moore (2017</a:t>
            </a:r>
            <a:r>
              <a:rPr lang="en-US" sz="2400" dirty="0" smtClean="0">
                <a:latin typeface="Arial"/>
                <a:cs typeface="Arial"/>
              </a:rPr>
              <a:t>).</a:t>
            </a:r>
          </a:p>
          <a:p>
            <a:pPr marL="457200" indent="-457200">
              <a:lnSpc>
                <a:spcPct val="50000"/>
              </a:lnSpc>
              <a:buFont typeface="Arial"/>
              <a:buChar char="•"/>
            </a:pPr>
            <a:endParaRPr lang="en-US" sz="2400" dirty="0">
              <a:latin typeface="Arial"/>
              <a:cs typeface="Arial"/>
            </a:endParaRPr>
          </a:p>
          <a:p>
            <a:pPr marL="457200" indent="-457200">
              <a:buFont typeface="Arial"/>
              <a:buChar char="•"/>
            </a:pPr>
            <a:r>
              <a:rPr lang="en-US" sz="2400" dirty="0" smtClean="0">
                <a:latin typeface="Arial"/>
                <a:cs typeface="Arial"/>
              </a:rPr>
              <a:t>Forecast days valid at day 5 associated </a:t>
            </a:r>
            <a:r>
              <a:rPr lang="en-US" sz="2400" dirty="0">
                <a:latin typeface="Arial"/>
                <a:cs typeface="Arial"/>
              </a:rPr>
              <a:t>with the top and bottom 10% </a:t>
            </a:r>
            <a:r>
              <a:rPr lang="en-US" sz="2400" dirty="0" smtClean="0">
                <a:latin typeface="Arial"/>
                <a:cs typeface="Arial"/>
              </a:rPr>
              <a:t>of </a:t>
            </a:r>
            <a:r>
              <a:rPr lang="en-US" sz="2400" dirty="0" smtClean="0">
                <a:solidFill>
                  <a:srgbClr val="000000"/>
                </a:solidFill>
                <a:latin typeface="Arial"/>
                <a:cs typeface="Arial"/>
              </a:rPr>
              <a:t>σ</a:t>
            </a:r>
            <a:r>
              <a:rPr lang="en-US" sz="2400" baseline="-25000" dirty="0" smtClean="0">
                <a:solidFill>
                  <a:srgbClr val="000000"/>
                </a:solidFill>
                <a:latin typeface="Arial"/>
                <a:cs typeface="Arial"/>
              </a:rPr>
              <a:t>spread</a:t>
            </a:r>
            <a:r>
              <a:rPr lang="en-US" sz="2400" dirty="0" smtClean="0">
                <a:solidFill>
                  <a:srgbClr val="000000"/>
                </a:solidFill>
                <a:latin typeface="Arial"/>
                <a:cs typeface="Arial"/>
              </a:rPr>
              <a:t> </a:t>
            </a:r>
            <a:r>
              <a:rPr lang="en-US" sz="2400" dirty="0">
                <a:latin typeface="Arial"/>
                <a:cs typeface="Arial"/>
              </a:rPr>
              <a:t>and</a:t>
            </a:r>
            <a:r>
              <a:rPr lang="en-US" sz="2400" dirty="0">
                <a:solidFill>
                  <a:srgbClr val="FF0000"/>
                </a:solidFill>
                <a:latin typeface="Arial"/>
                <a:cs typeface="Arial"/>
              </a:rPr>
              <a:t> </a:t>
            </a:r>
            <a:r>
              <a:rPr lang="en-US" sz="2400" dirty="0">
                <a:solidFill>
                  <a:srgbClr val="000000"/>
                </a:solidFill>
                <a:latin typeface="Arial"/>
                <a:cs typeface="Arial"/>
              </a:rPr>
              <a:t>σ</a:t>
            </a:r>
            <a:r>
              <a:rPr lang="en-US" sz="2400" baseline="-25000" dirty="0">
                <a:solidFill>
                  <a:srgbClr val="000000"/>
                </a:solidFill>
                <a:latin typeface="Arial"/>
                <a:cs typeface="Arial"/>
              </a:rPr>
              <a:t>RMSE</a:t>
            </a:r>
            <a:r>
              <a:rPr lang="en-US" sz="2400" baseline="-25000" dirty="0">
                <a:solidFill>
                  <a:srgbClr val="FF0000"/>
                </a:solidFill>
                <a:latin typeface="Arial"/>
                <a:cs typeface="Arial"/>
              </a:rPr>
              <a:t> </a:t>
            </a:r>
            <a:r>
              <a:rPr lang="en-US" sz="2400" dirty="0">
                <a:latin typeface="Arial"/>
                <a:cs typeface="Arial"/>
              </a:rPr>
              <a:t>are referred to as </a:t>
            </a:r>
            <a:r>
              <a:rPr lang="en-US" sz="2400" b="1" dirty="0">
                <a:latin typeface="Arial"/>
                <a:cs typeface="Arial"/>
              </a:rPr>
              <a:t>low and high skill </a:t>
            </a:r>
            <a:r>
              <a:rPr lang="en-US" sz="2400" b="1" dirty="0" smtClean="0">
                <a:latin typeface="Arial"/>
                <a:cs typeface="Arial"/>
              </a:rPr>
              <a:t>days</a:t>
            </a:r>
            <a:r>
              <a:rPr lang="en-US" sz="2400" b="1" i="1" dirty="0" smtClean="0">
                <a:latin typeface="Arial"/>
                <a:cs typeface="Arial"/>
              </a:rPr>
              <a:t>, </a:t>
            </a:r>
            <a:r>
              <a:rPr lang="en-US" sz="2400" dirty="0" smtClean="0">
                <a:latin typeface="Arial"/>
                <a:cs typeface="Arial"/>
              </a:rPr>
              <a:t>respectively, with the forecasts initialized five days prior to low and high skill days referred to as </a:t>
            </a:r>
            <a:r>
              <a:rPr lang="en-US" sz="2400" b="1" dirty="0" smtClean="0">
                <a:latin typeface="Arial"/>
                <a:cs typeface="Arial"/>
              </a:rPr>
              <a:t>low and high skill forecasts</a:t>
            </a:r>
            <a:r>
              <a:rPr lang="en-US" sz="2400" dirty="0" smtClean="0">
                <a:latin typeface="Arial"/>
                <a:cs typeface="Arial"/>
              </a:rPr>
              <a:t>, respectively.</a:t>
            </a:r>
            <a:endParaRPr lang="en-US" sz="2400" dirty="0">
              <a:latin typeface="Arial"/>
              <a:cs typeface="Arial"/>
            </a:endParaRPr>
          </a:p>
          <a:p>
            <a:pPr>
              <a:lnSpc>
                <a:spcPct val="50000"/>
              </a:lnSpc>
            </a:pPr>
            <a:endParaRPr lang="en-US" sz="2400" dirty="0">
              <a:latin typeface="Arial"/>
              <a:cs typeface="Arial"/>
            </a:endParaRPr>
          </a:p>
          <a:p>
            <a:pPr marL="457200" indent="-457200">
              <a:buFont typeface="Arial"/>
              <a:buChar char="•"/>
            </a:pPr>
            <a:r>
              <a:rPr lang="en-US" sz="2400" dirty="0">
                <a:latin typeface="Arial"/>
                <a:cs typeface="Arial"/>
              </a:rPr>
              <a:t>Time periods </a:t>
            </a:r>
            <a:r>
              <a:rPr lang="en-US" sz="2400" dirty="0">
                <a:latin typeface="Arial"/>
                <a:cs typeface="Arial"/>
              </a:rPr>
              <a:t>through day 5 encompassed </a:t>
            </a:r>
            <a:r>
              <a:rPr lang="en-US" sz="2400" dirty="0" smtClean="0">
                <a:latin typeface="Arial"/>
                <a:cs typeface="Arial"/>
              </a:rPr>
              <a:t>by low and high skill forecasts </a:t>
            </a:r>
            <a:r>
              <a:rPr lang="en-US" sz="2400" dirty="0" smtClean="0">
                <a:latin typeface="Arial"/>
                <a:cs typeface="Arial"/>
              </a:rPr>
              <a:t>are </a:t>
            </a:r>
            <a:r>
              <a:rPr lang="en-US" sz="2400" dirty="0">
                <a:latin typeface="Arial"/>
                <a:cs typeface="Arial"/>
              </a:rPr>
              <a:t>referred to as </a:t>
            </a:r>
            <a:r>
              <a:rPr lang="en-US" sz="2400" b="1" dirty="0">
                <a:latin typeface="Arial"/>
                <a:cs typeface="Arial"/>
              </a:rPr>
              <a:t>low and high skill </a:t>
            </a:r>
            <a:r>
              <a:rPr lang="en-US" sz="2400" b="1" dirty="0" smtClean="0">
                <a:latin typeface="Arial"/>
                <a:cs typeface="Arial"/>
              </a:rPr>
              <a:t>periods.</a:t>
            </a:r>
            <a:endParaRPr lang="en-US" sz="2400" b="1" dirty="0">
              <a:latin typeface="Arial"/>
              <a:cs typeface="Arial"/>
            </a:endParaRPr>
          </a:p>
          <a:p>
            <a:pPr>
              <a:lnSpc>
                <a:spcPct val="50000"/>
              </a:lnSpc>
            </a:pPr>
            <a:endParaRPr lang="en-US" sz="2400" b="1" dirty="0">
              <a:latin typeface="Arial"/>
              <a:cs typeface="Arial"/>
            </a:endParaRPr>
          </a:p>
          <a:p>
            <a:pPr marL="457200" indent="-457200">
              <a:buFont typeface="Arial"/>
              <a:buChar char="•"/>
            </a:pPr>
            <a:r>
              <a:rPr lang="en-US" sz="2400" dirty="0">
                <a:latin typeface="Arial"/>
                <a:cs typeface="Arial"/>
              </a:rPr>
              <a:t>ACs that exist in the Arctic </a:t>
            </a:r>
            <a:r>
              <a:rPr lang="en-US" sz="2400" dirty="0" smtClean="0">
                <a:latin typeface="Arial"/>
                <a:cs typeface="Arial"/>
              </a:rPr>
              <a:t>within </a:t>
            </a:r>
            <a:r>
              <a:rPr lang="en-US" sz="2400" dirty="0">
                <a:latin typeface="Arial"/>
                <a:cs typeface="Arial"/>
              </a:rPr>
              <a:t>the low and high skill periods are selected for further </a:t>
            </a:r>
            <a:r>
              <a:rPr lang="en-US" sz="2400" dirty="0" smtClean="0">
                <a:latin typeface="Arial"/>
                <a:cs typeface="Arial"/>
              </a:rPr>
              <a:t>analysis.</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2328446" y="31127"/>
            <a:ext cx="38609862" cy="2300624"/>
          </a:xfrm>
          <a:prstGeom prst="rect">
            <a:avLst/>
          </a:prstGeom>
          <a:noFill/>
        </p:spPr>
        <p:txBody>
          <a:bodyPr wrap="square" lIns="83814" tIns="41907" rIns="83814" bIns="41907" rtlCol="0">
            <a:spAutoFit/>
          </a:bodyPr>
          <a:lstStyle/>
          <a:p>
            <a:pPr algn="ctr"/>
            <a:r>
              <a:rPr lang="en-US" sz="7200" b="1" dirty="0" smtClean="0">
                <a:solidFill>
                  <a:srgbClr val="000090"/>
                </a:solidFill>
                <a:latin typeface="Arial"/>
                <a:cs typeface="Arial"/>
              </a:rPr>
              <a:t>Examining the Forecast Skill of the Synoptic-Scale Flow</a:t>
            </a:r>
          </a:p>
          <a:p>
            <a:pPr algn="ctr"/>
            <a:r>
              <a:rPr lang="en-US" sz="7200" b="1" dirty="0" smtClean="0">
                <a:solidFill>
                  <a:srgbClr val="000090"/>
                </a:solidFill>
                <a:latin typeface="Arial"/>
                <a:cs typeface="Arial"/>
              </a:rPr>
              <a:t>Associated with Arctic Cyclones </a:t>
            </a:r>
            <a:endParaRPr lang="en-US" sz="7200" b="1" dirty="0">
              <a:solidFill>
                <a:srgbClr val="000090"/>
              </a:solidFill>
              <a:latin typeface="Arial"/>
              <a:cs typeface="Arial"/>
            </a:endParaRPr>
          </a:p>
        </p:txBody>
      </p:sp>
      <p:sp>
        <p:nvSpPr>
          <p:cNvPr id="5" name="TextBox 4"/>
          <p:cNvSpPr txBox="1"/>
          <p:nvPr/>
        </p:nvSpPr>
        <p:spPr>
          <a:xfrm>
            <a:off x="19105338" y="4748974"/>
            <a:ext cx="184666" cy="1415772"/>
          </a:xfrm>
          <a:prstGeom prst="rect">
            <a:avLst/>
          </a:prstGeom>
          <a:noFill/>
        </p:spPr>
        <p:txBody>
          <a:bodyPr wrap="none" rtlCol="0">
            <a:spAutoFit/>
          </a:bodyPr>
          <a:lstStyle/>
          <a:p>
            <a:endParaRPr lang="en-US" dirty="0"/>
          </a:p>
        </p:txBody>
      </p:sp>
      <p:sp>
        <p:nvSpPr>
          <p:cNvPr id="6" name="TextBox 5"/>
          <p:cNvSpPr txBox="1"/>
          <p:nvPr/>
        </p:nvSpPr>
        <p:spPr>
          <a:xfrm>
            <a:off x="5479834" y="2264324"/>
            <a:ext cx="18736541" cy="761741"/>
          </a:xfrm>
          <a:prstGeom prst="rect">
            <a:avLst/>
          </a:prstGeom>
          <a:noFill/>
        </p:spPr>
        <p:txBody>
          <a:bodyPr wrap="square" lIns="83814" tIns="41907" rIns="83814" bIns="41907" rtlCol="0">
            <a:spAutoFit/>
          </a:bodyPr>
          <a:lstStyle/>
          <a:p>
            <a:pPr algn="ctr"/>
            <a:r>
              <a:rPr lang="en-US" sz="4400" b="1" dirty="0" smtClean="0">
                <a:latin typeface="Arial"/>
                <a:cs typeface="Arial"/>
              </a:rPr>
              <a:t>Daniel Keyser</a:t>
            </a:r>
            <a:r>
              <a:rPr lang="en-US" sz="4400" b="1" baseline="30000" dirty="0" smtClean="0">
                <a:solidFill>
                  <a:srgbClr val="FF0000"/>
                </a:solidFill>
                <a:latin typeface="Arial"/>
                <a:cs typeface="Arial"/>
              </a:rPr>
              <a:t>*</a:t>
            </a:r>
            <a:r>
              <a:rPr lang="en-US" sz="4400" dirty="0" smtClean="0">
                <a:latin typeface="Arial"/>
                <a:cs typeface="Arial"/>
              </a:rPr>
              <a:t>, Kevin Biernat, and Lance F. Bosart</a:t>
            </a:r>
            <a:endParaRPr lang="en-US" sz="4400" baseline="30000" dirty="0">
              <a:latin typeface="Arial"/>
              <a:cs typeface="Arial"/>
            </a:endParaRPr>
          </a:p>
        </p:txBody>
      </p:sp>
      <p:sp>
        <p:nvSpPr>
          <p:cNvPr id="7" name="TextBox 6"/>
          <p:cNvSpPr txBox="1"/>
          <p:nvPr/>
        </p:nvSpPr>
        <p:spPr>
          <a:xfrm>
            <a:off x="22104766" y="2431124"/>
            <a:ext cx="9254224" cy="946407"/>
          </a:xfrm>
          <a:prstGeom prst="rect">
            <a:avLst/>
          </a:prstGeom>
          <a:noFill/>
        </p:spPr>
        <p:txBody>
          <a:bodyPr wrap="square" lIns="83814" tIns="41907" rIns="83814" bIns="41907" rtlCol="0">
            <a:spAutoFit/>
          </a:bodyPr>
          <a:lstStyle/>
          <a:p>
            <a:r>
              <a:rPr lang="en-US" sz="2800" i="1" dirty="0" smtClean="0">
                <a:latin typeface="Arial"/>
                <a:cs typeface="Arial"/>
              </a:rPr>
              <a:t>University at Albany, SUNY</a:t>
            </a:r>
          </a:p>
          <a:p>
            <a:r>
              <a:rPr lang="en-US" sz="2800" i="1" dirty="0" smtClean="0">
                <a:latin typeface="Arial"/>
                <a:cs typeface="Arial"/>
              </a:rPr>
              <a:t>Department of Atmospheric and Environmental Sciences</a:t>
            </a:r>
          </a:p>
        </p:txBody>
      </p:sp>
      <p:pic>
        <p:nvPicPr>
          <p:cNvPr id="77" name="Picture 76" descr="logo_A1_pms124_269 (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222" y="167987"/>
            <a:ext cx="4334874" cy="3209544"/>
          </a:xfrm>
          <a:prstGeom prst="rect">
            <a:avLst/>
          </a:prstGeom>
        </p:spPr>
      </p:pic>
      <p:graphicFrame>
        <p:nvGraphicFramePr>
          <p:cNvPr id="42" name="Object 41"/>
          <p:cNvGraphicFramePr>
            <a:graphicFrameLocks noChangeAspect="1"/>
          </p:cNvGraphicFramePr>
          <p:nvPr>
            <p:extLst>
              <p:ext uri="{D42A27DB-BD31-4B8C-83A1-F6EECF244321}">
                <p14:modId xmlns:p14="http://schemas.microsoft.com/office/powerpoint/2010/main" val="99011681"/>
              </p:ext>
            </p:extLst>
          </p:nvPr>
        </p:nvGraphicFramePr>
        <p:xfrm>
          <a:off x="31432500" y="10853738"/>
          <a:ext cx="247650" cy="355600"/>
        </p:xfrm>
        <a:graphic>
          <a:graphicData uri="http://schemas.openxmlformats.org/presentationml/2006/ole">
            <mc:AlternateContent xmlns:mc="http://schemas.openxmlformats.org/markup-compatibility/2006">
              <mc:Choice xmlns:v="urn:schemas-microsoft-com:vml" Requires="v">
                <p:oleObj spid="_x0000_s2829" name="Equation" r:id="rId11" imgW="114300" imgH="165100" progId="Equation.3">
                  <p:embed/>
                </p:oleObj>
              </mc:Choice>
              <mc:Fallback>
                <p:oleObj name="Equation" r:id="rId11" imgW="114300" imgH="165100" progId="Equation.3">
                  <p:embed/>
                  <p:pic>
                    <p:nvPicPr>
                      <p:cNvPr id="0" name=""/>
                      <p:cNvPicPr/>
                      <p:nvPr/>
                    </p:nvPicPr>
                    <p:blipFill>
                      <a:blip r:embed="rId12"/>
                      <a:stretch>
                        <a:fillRect/>
                      </a:stretch>
                    </p:blipFill>
                    <p:spPr>
                      <a:xfrm>
                        <a:off x="31432500" y="10853738"/>
                        <a:ext cx="247650" cy="355600"/>
                      </a:xfrm>
                      <a:prstGeom prst="rect">
                        <a:avLst/>
                      </a:prstGeom>
                    </p:spPr>
                  </p:pic>
                </p:oleObj>
              </mc:Fallback>
            </mc:AlternateContent>
          </a:graphicData>
        </a:graphic>
      </p:graphicFrame>
      <p:sp>
        <p:nvSpPr>
          <p:cNvPr id="105" name="Rectangle 104"/>
          <p:cNvSpPr/>
          <p:nvPr/>
        </p:nvSpPr>
        <p:spPr>
          <a:xfrm>
            <a:off x="196403" y="18212690"/>
            <a:ext cx="14262016" cy="14615220"/>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90624" y="18212690"/>
            <a:ext cx="14267792" cy="646331"/>
          </a:xfrm>
          <a:prstGeom prst="rect">
            <a:avLst/>
          </a:prstGeom>
          <a:solidFill>
            <a:srgbClr val="000090"/>
          </a:solidFill>
          <a:ln w="38100">
            <a:solidFill>
              <a:srgbClr val="000090"/>
            </a:solidFill>
          </a:ln>
        </p:spPr>
        <p:txBody>
          <a:bodyPr wrap="square" rtlCol="0">
            <a:spAutoFit/>
          </a:bodyPr>
          <a:lstStyle/>
          <a:p>
            <a:pPr algn="ctr"/>
            <a:r>
              <a:rPr lang="en-US" sz="3600" b="1" dirty="0" smtClean="0">
                <a:solidFill>
                  <a:srgbClr val="FFFFFF"/>
                </a:solidFill>
                <a:latin typeface="Arial"/>
                <a:cs typeface="Arial"/>
              </a:rPr>
              <a:t>3) Forecast Skill</a:t>
            </a:r>
            <a:endParaRPr lang="en-US" sz="3600" b="1" dirty="0">
              <a:solidFill>
                <a:srgbClr val="FFFFFF"/>
              </a:solidFill>
              <a:latin typeface="Arial"/>
              <a:cs typeface="Arial"/>
            </a:endParaRPr>
          </a:p>
        </p:txBody>
      </p:sp>
      <p:sp>
        <p:nvSpPr>
          <p:cNvPr id="9" name="TextBox 8"/>
          <p:cNvSpPr txBox="1"/>
          <p:nvPr/>
        </p:nvSpPr>
        <p:spPr>
          <a:xfrm>
            <a:off x="196401" y="4227307"/>
            <a:ext cx="14262015" cy="4331949"/>
          </a:xfrm>
          <a:prstGeom prst="rect">
            <a:avLst/>
          </a:prstGeom>
          <a:noFill/>
          <a:ln w="38100">
            <a:noFill/>
          </a:ln>
        </p:spPr>
        <p:txBody>
          <a:bodyPr wrap="square" lIns="83814" tIns="41907" rIns="83814" bIns="41907" rtlCol="0">
            <a:spAutoFit/>
          </a:bodyPr>
          <a:lstStyle/>
          <a:p>
            <a:pPr marL="457200" indent="-457200">
              <a:buFont typeface="Arial"/>
              <a:buChar char="•"/>
            </a:pPr>
            <a:r>
              <a:rPr lang="en-US" sz="2400" dirty="0" smtClean="0">
                <a:latin typeface="Arial"/>
                <a:cs typeface="Arial"/>
              </a:rPr>
              <a:t>Arctic </a:t>
            </a:r>
            <a:r>
              <a:rPr lang="en-US" sz="2400" dirty="0">
                <a:latin typeface="Arial"/>
                <a:cs typeface="Arial"/>
              </a:rPr>
              <a:t>cyclones (ACs) are synoptic-scale cyclones that originate within the Arctic or move into the Arctic from lower latitudes (e.g., Crawford and </a:t>
            </a:r>
            <a:r>
              <a:rPr lang="en-US" sz="2400" dirty="0" err="1">
                <a:latin typeface="Arial"/>
                <a:cs typeface="Arial"/>
              </a:rPr>
              <a:t>Serreze</a:t>
            </a:r>
            <a:r>
              <a:rPr lang="en-US" sz="2400" dirty="0">
                <a:latin typeface="Arial"/>
                <a:cs typeface="Arial"/>
              </a:rPr>
              <a:t> 2016</a:t>
            </a:r>
            <a:r>
              <a:rPr lang="en-US" sz="2400" dirty="0" smtClean="0">
                <a:latin typeface="Arial"/>
                <a:cs typeface="Arial"/>
              </a:rPr>
              <a:t>).</a:t>
            </a:r>
            <a:endParaRPr lang="en-US" sz="2400" dirty="0">
              <a:latin typeface="Arial"/>
              <a:cs typeface="Arial"/>
            </a:endParaRPr>
          </a:p>
          <a:p>
            <a:pPr>
              <a:lnSpc>
                <a:spcPct val="50000"/>
              </a:lnSpc>
            </a:pPr>
            <a:endParaRPr lang="en-US" sz="2400" dirty="0">
              <a:latin typeface="Arial"/>
              <a:cs typeface="Arial"/>
            </a:endParaRPr>
          </a:p>
          <a:p>
            <a:pPr marL="457200" indent="-457200">
              <a:buFont typeface="Arial"/>
              <a:buChar char="•"/>
            </a:pPr>
            <a:r>
              <a:rPr lang="en-US" sz="2400" dirty="0">
                <a:latin typeface="Arial"/>
                <a:cs typeface="Arial"/>
              </a:rPr>
              <a:t>ACs may be associated with the poleward advection of warm, moist air, which can contribute to alterations of the synoptic-scale flow over the </a:t>
            </a:r>
            <a:r>
              <a:rPr lang="en-US" sz="2400" dirty="0" smtClean="0">
                <a:latin typeface="Arial"/>
                <a:cs typeface="Arial"/>
              </a:rPr>
              <a:t>Arctic. </a:t>
            </a:r>
            <a:endParaRPr lang="en-US" sz="2400" dirty="0">
              <a:latin typeface="Arial"/>
              <a:cs typeface="Arial"/>
            </a:endParaRPr>
          </a:p>
          <a:p>
            <a:pPr marL="457200" indent="-457200">
              <a:lnSpc>
                <a:spcPct val="50000"/>
              </a:lnSpc>
              <a:buFont typeface="Arial"/>
              <a:buChar char="•"/>
            </a:pPr>
            <a:endParaRPr lang="en-US" sz="2400" dirty="0">
              <a:latin typeface="Arial"/>
              <a:cs typeface="Arial"/>
            </a:endParaRPr>
          </a:p>
          <a:p>
            <a:pPr marL="457200" indent="-457200">
              <a:buFont typeface="Arial"/>
              <a:buChar char="•"/>
            </a:pPr>
            <a:r>
              <a:rPr lang="en-US" sz="2400" dirty="0">
                <a:latin typeface="Arial"/>
                <a:cs typeface="Arial"/>
              </a:rPr>
              <a:t>It is anticipated that relatively low forecast skill of the synoptic-scale flow over the Arctic may be attributed in part to forecast error growth accompanying alterations of the synoptic-scale flow induced by </a:t>
            </a:r>
            <a:r>
              <a:rPr lang="en-US" sz="2400" dirty="0" smtClean="0">
                <a:latin typeface="Arial"/>
                <a:cs typeface="Arial"/>
              </a:rPr>
              <a:t>ACs. </a:t>
            </a:r>
          </a:p>
          <a:p>
            <a:pPr marL="457200" indent="-457200">
              <a:lnSpc>
                <a:spcPct val="50000"/>
              </a:lnSpc>
              <a:buFont typeface="Arial"/>
              <a:buChar char="•"/>
            </a:pPr>
            <a:endParaRPr lang="en-US" sz="2400" dirty="0">
              <a:latin typeface="Arial"/>
              <a:cs typeface="Arial"/>
            </a:endParaRPr>
          </a:p>
          <a:p>
            <a:pPr marL="457200" indent="-457200">
              <a:buFont typeface="Arial"/>
              <a:buChar char="•"/>
            </a:pPr>
            <a:r>
              <a:rPr lang="en-US" sz="2400" dirty="0" smtClean="0">
                <a:latin typeface="Arial"/>
                <a:cs typeface="Arial"/>
              </a:rPr>
              <a:t>The purpose of this study is to investigate </a:t>
            </a:r>
            <a:r>
              <a:rPr lang="en-US" sz="2400" dirty="0">
                <a:latin typeface="Arial"/>
                <a:cs typeface="Arial"/>
              </a:rPr>
              <a:t>whether there are differences in the frequency, location, and intensity of ACs, and synoptic-scale flow patterns associated with ACs, between periods of low and high forecast skill of the synoptic-scale flow over the </a:t>
            </a:r>
            <a:r>
              <a:rPr lang="en-US" sz="2400" dirty="0" smtClean="0">
                <a:latin typeface="Arial"/>
                <a:cs typeface="Arial"/>
              </a:rPr>
              <a:t>Arctic.</a:t>
            </a:r>
          </a:p>
        </p:txBody>
      </p:sp>
      <p:sp>
        <p:nvSpPr>
          <p:cNvPr id="108" name="TextBox 107"/>
          <p:cNvSpPr txBox="1"/>
          <p:nvPr/>
        </p:nvSpPr>
        <p:spPr>
          <a:xfrm>
            <a:off x="196403" y="3550110"/>
            <a:ext cx="14262014" cy="646331"/>
          </a:xfrm>
          <a:prstGeom prst="rect">
            <a:avLst/>
          </a:prstGeom>
          <a:solidFill>
            <a:srgbClr val="000090"/>
          </a:solidFill>
          <a:ln w="38100">
            <a:solidFill>
              <a:srgbClr val="000090"/>
            </a:solidFill>
          </a:ln>
        </p:spPr>
        <p:txBody>
          <a:bodyPr wrap="square" rtlCol="0">
            <a:spAutoFit/>
          </a:bodyPr>
          <a:lstStyle/>
          <a:p>
            <a:pPr algn="ctr"/>
            <a:r>
              <a:rPr lang="en-US" sz="3600" b="1" dirty="0" smtClean="0">
                <a:solidFill>
                  <a:schemeClr val="bg1"/>
                </a:solidFill>
                <a:latin typeface="Arial"/>
                <a:cs typeface="Arial"/>
              </a:rPr>
              <a:t>1) Background</a:t>
            </a:r>
            <a:endParaRPr lang="en-US" sz="3600" b="1" dirty="0">
              <a:solidFill>
                <a:schemeClr val="bg1"/>
              </a:solidFill>
              <a:latin typeface="Arial"/>
              <a:cs typeface="Arial"/>
            </a:endParaRPr>
          </a:p>
        </p:txBody>
      </p:sp>
      <p:sp>
        <p:nvSpPr>
          <p:cNvPr id="109" name="TextBox 108"/>
          <p:cNvSpPr txBox="1"/>
          <p:nvPr/>
        </p:nvSpPr>
        <p:spPr>
          <a:xfrm>
            <a:off x="196402" y="8917332"/>
            <a:ext cx="14262015" cy="646331"/>
          </a:xfrm>
          <a:prstGeom prst="rect">
            <a:avLst/>
          </a:prstGeom>
          <a:solidFill>
            <a:srgbClr val="000090"/>
          </a:solidFill>
          <a:ln w="38100">
            <a:solidFill>
              <a:srgbClr val="000090"/>
            </a:solidFill>
          </a:ln>
        </p:spPr>
        <p:txBody>
          <a:bodyPr wrap="square" rtlCol="0">
            <a:spAutoFit/>
          </a:bodyPr>
          <a:lstStyle/>
          <a:p>
            <a:pPr algn="ctr"/>
            <a:r>
              <a:rPr lang="en-US" sz="3600" b="1" dirty="0">
                <a:solidFill>
                  <a:srgbClr val="FFFFFF"/>
                </a:solidFill>
                <a:latin typeface="Arial"/>
                <a:cs typeface="Arial"/>
              </a:rPr>
              <a:t>2</a:t>
            </a:r>
            <a:r>
              <a:rPr lang="en-US" sz="3600" b="1" dirty="0" smtClean="0">
                <a:solidFill>
                  <a:srgbClr val="FFFFFF"/>
                </a:solidFill>
                <a:latin typeface="Arial"/>
                <a:cs typeface="Arial"/>
              </a:rPr>
              <a:t>) Data and Methods</a:t>
            </a:r>
            <a:endParaRPr lang="en-US" sz="3600" b="1" dirty="0">
              <a:solidFill>
                <a:srgbClr val="FFFFFF"/>
              </a:solidFill>
              <a:latin typeface="Arial"/>
              <a:cs typeface="Arial"/>
            </a:endParaRPr>
          </a:p>
        </p:txBody>
      </p:sp>
      <p:sp>
        <p:nvSpPr>
          <p:cNvPr id="110" name="Rectangle 109"/>
          <p:cNvSpPr/>
          <p:nvPr/>
        </p:nvSpPr>
        <p:spPr>
          <a:xfrm>
            <a:off x="14628442" y="3557854"/>
            <a:ext cx="12904910" cy="18845343"/>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a:off x="14628442" y="3550110"/>
            <a:ext cx="12904910" cy="646331"/>
          </a:xfrm>
          <a:prstGeom prst="rect">
            <a:avLst/>
          </a:prstGeom>
          <a:solidFill>
            <a:srgbClr val="000090"/>
          </a:solidFill>
          <a:ln w="38100">
            <a:solidFill>
              <a:srgbClr val="000090"/>
            </a:solidFill>
          </a:ln>
        </p:spPr>
        <p:txBody>
          <a:bodyPr wrap="square" rtlCol="0">
            <a:spAutoFit/>
          </a:bodyPr>
          <a:lstStyle/>
          <a:p>
            <a:pPr algn="ctr"/>
            <a:r>
              <a:rPr lang="en-US" sz="3600" b="1" dirty="0">
                <a:solidFill>
                  <a:srgbClr val="FFFFFF"/>
                </a:solidFill>
                <a:latin typeface="Arial"/>
                <a:cs typeface="Arial"/>
              </a:rPr>
              <a:t>4</a:t>
            </a:r>
            <a:r>
              <a:rPr lang="en-US" sz="3600" b="1" dirty="0" smtClean="0">
                <a:solidFill>
                  <a:srgbClr val="FFFFFF"/>
                </a:solidFill>
                <a:latin typeface="Arial"/>
                <a:cs typeface="Arial"/>
              </a:rPr>
              <a:t>) AC Frequency and Location</a:t>
            </a:r>
            <a:endParaRPr lang="en-US" sz="3600" b="1" dirty="0">
              <a:solidFill>
                <a:srgbClr val="FFFFFF"/>
              </a:solidFill>
              <a:latin typeface="Arial"/>
              <a:cs typeface="Arial"/>
            </a:endParaRPr>
          </a:p>
        </p:txBody>
      </p:sp>
      <p:sp>
        <p:nvSpPr>
          <p:cNvPr id="112" name="Rectangle 111"/>
          <p:cNvSpPr/>
          <p:nvPr/>
        </p:nvSpPr>
        <p:spPr>
          <a:xfrm>
            <a:off x="27704667" y="3550109"/>
            <a:ext cx="16017052" cy="15491367"/>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TextBox 112"/>
          <p:cNvSpPr txBox="1"/>
          <p:nvPr/>
        </p:nvSpPr>
        <p:spPr>
          <a:xfrm>
            <a:off x="27704668" y="3550720"/>
            <a:ext cx="16017050" cy="646331"/>
          </a:xfrm>
          <a:prstGeom prst="rect">
            <a:avLst/>
          </a:prstGeom>
          <a:solidFill>
            <a:srgbClr val="000090"/>
          </a:solidFill>
          <a:ln w="38100">
            <a:solidFill>
              <a:srgbClr val="000090"/>
            </a:solidFill>
          </a:ln>
        </p:spPr>
        <p:txBody>
          <a:bodyPr wrap="square" rtlCol="0" anchor="t">
            <a:spAutoFit/>
          </a:bodyPr>
          <a:lstStyle/>
          <a:p>
            <a:pPr algn="ctr"/>
            <a:r>
              <a:rPr lang="en-US" sz="3600" b="1" dirty="0" smtClean="0">
                <a:solidFill>
                  <a:srgbClr val="FFFFFF"/>
                </a:solidFill>
                <a:latin typeface="Arial"/>
                <a:cs typeface="Arial"/>
              </a:rPr>
              <a:t>5) Synoptic-Scale Flow </a:t>
            </a:r>
            <a:r>
              <a:rPr lang="en-US" sz="3600" b="1" dirty="0">
                <a:solidFill>
                  <a:srgbClr val="FFFFFF"/>
                </a:solidFill>
                <a:latin typeface="Arial"/>
                <a:cs typeface="Arial"/>
              </a:rPr>
              <a:t>o</a:t>
            </a:r>
            <a:r>
              <a:rPr lang="en-US" sz="3600" b="1" dirty="0" smtClean="0">
                <a:solidFill>
                  <a:srgbClr val="FFFFFF"/>
                </a:solidFill>
                <a:latin typeface="Arial"/>
                <a:cs typeface="Arial"/>
              </a:rPr>
              <a:t>ver Arctic</a:t>
            </a:r>
            <a:endParaRPr lang="en-US" sz="3600" b="1" dirty="0">
              <a:solidFill>
                <a:srgbClr val="FFFFFF"/>
              </a:solidFill>
              <a:latin typeface="Arial"/>
              <a:cs typeface="Arial"/>
            </a:endParaRPr>
          </a:p>
        </p:txBody>
      </p:sp>
      <p:sp>
        <p:nvSpPr>
          <p:cNvPr id="253" name="TextBox 252"/>
          <p:cNvSpPr txBox="1"/>
          <p:nvPr/>
        </p:nvSpPr>
        <p:spPr>
          <a:xfrm>
            <a:off x="28069409" y="10359636"/>
            <a:ext cx="15143954" cy="1631216"/>
          </a:xfrm>
          <a:prstGeom prst="rect">
            <a:avLst/>
          </a:prstGeom>
          <a:noFill/>
        </p:spPr>
        <p:txBody>
          <a:bodyPr wrap="square" rtlCol="0">
            <a:spAutoFit/>
          </a:bodyPr>
          <a:lstStyle/>
          <a:p>
            <a:r>
              <a:rPr lang="en-US" sz="2000" b="1" dirty="0">
                <a:latin typeface="Arial"/>
                <a:cs typeface="Arial"/>
              </a:rPr>
              <a:t>Figure </a:t>
            </a:r>
            <a:r>
              <a:rPr lang="en-US" sz="2000" b="1" dirty="0" smtClean="0">
                <a:latin typeface="Arial"/>
                <a:cs typeface="Arial"/>
              </a:rPr>
              <a:t>5</a:t>
            </a:r>
            <a:r>
              <a:rPr lang="en-US" sz="2000" dirty="0" smtClean="0">
                <a:latin typeface="Arial"/>
                <a:cs typeface="Arial"/>
              </a:rPr>
              <a:t>. 500</a:t>
            </a:r>
            <a:r>
              <a:rPr lang="en-US" sz="2000" dirty="0">
                <a:latin typeface="Arial"/>
                <a:cs typeface="Arial"/>
              </a:rPr>
              <a:t>-hPa geopotential height (dam, black), wind (m s</a:t>
            </a:r>
            <a:r>
              <a:rPr lang="en-US" sz="2000" baseline="30000" dirty="0">
                <a:latin typeface="Arial"/>
                <a:cs typeface="Arial"/>
              </a:rPr>
              <a:t>−</a:t>
            </a:r>
            <a:r>
              <a:rPr lang="en-US" sz="2000" baseline="30000" dirty="0" smtClean="0">
                <a:latin typeface="Arial"/>
                <a:cs typeface="Arial"/>
              </a:rPr>
              <a:t>1</a:t>
            </a:r>
            <a:r>
              <a:rPr lang="en-US" sz="2000" dirty="0" smtClean="0">
                <a:latin typeface="Arial"/>
                <a:cs typeface="Arial"/>
              </a:rPr>
              <a:t>, flags </a:t>
            </a:r>
            <a:r>
              <a:rPr lang="en-US" sz="2000" dirty="0">
                <a:latin typeface="Arial"/>
                <a:cs typeface="Arial"/>
              </a:rPr>
              <a:t>and </a:t>
            </a:r>
            <a:r>
              <a:rPr lang="en-US" sz="2000" dirty="0" smtClean="0">
                <a:latin typeface="Arial"/>
                <a:cs typeface="Arial"/>
              </a:rPr>
              <a:t>barbs), and absolute value of standardized anomaly of 500-hPa meridional wind </a:t>
            </a:r>
            <a:r>
              <a:rPr lang="en-US" sz="2000" dirty="0">
                <a:latin typeface="Arial"/>
                <a:cs typeface="Arial"/>
              </a:rPr>
              <a:t>(</a:t>
            </a:r>
            <a:r>
              <a:rPr lang="en-US" sz="2000" dirty="0" smtClean="0">
                <a:solidFill>
                  <a:prstClr val="black"/>
                </a:solidFill>
                <a:latin typeface="Arial"/>
                <a:cs typeface="Arial"/>
              </a:rPr>
              <a:t>σ</a:t>
            </a:r>
            <a:r>
              <a:rPr lang="en-US" sz="2000" baseline="-25000" dirty="0" smtClean="0">
                <a:solidFill>
                  <a:prstClr val="black"/>
                </a:solidFill>
                <a:latin typeface="Arial"/>
                <a:cs typeface="Arial"/>
              </a:rPr>
              <a:t>v</a:t>
            </a:r>
            <a:r>
              <a:rPr lang="en-US" sz="2000" dirty="0">
                <a:solidFill>
                  <a:prstClr val="black"/>
                </a:solidFill>
                <a:latin typeface="Arial"/>
                <a:cs typeface="Arial"/>
              </a:rPr>
              <a:t>,</a:t>
            </a:r>
            <a:r>
              <a:rPr lang="en-US" sz="2000" b="1" dirty="0" smtClean="0">
                <a:solidFill>
                  <a:prstClr val="black"/>
                </a:solidFill>
                <a:latin typeface="Arial"/>
                <a:cs typeface="Arial"/>
              </a:rPr>
              <a:t> </a:t>
            </a:r>
            <a:r>
              <a:rPr lang="en-US" sz="2000" dirty="0" smtClean="0">
                <a:latin typeface="Arial"/>
                <a:cs typeface="Arial"/>
              </a:rPr>
              <a:t>shading</a:t>
            </a:r>
            <a:r>
              <a:rPr lang="en-US" sz="2000" dirty="0">
                <a:latin typeface="Arial"/>
                <a:cs typeface="Arial"/>
              </a:rPr>
              <a:t>) from ERA-</a:t>
            </a:r>
            <a:r>
              <a:rPr lang="en-US" sz="2000" dirty="0" smtClean="0">
                <a:latin typeface="Arial"/>
                <a:cs typeface="Arial"/>
              </a:rPr>
              <a:t>Interim for (a) </a:t>
            </a:r>
            <a:r>
              <a:rPr lang="en-US" sz="2000" dirty="0">
                <a:latin typeface="Arial"/>
                <a:cs typeface="Arial"/>
              </a:rPr>
              <a:t>a</a:t>
            </a:r>
            <a:r>
              <a:rPr lang="en-US" sz="2000" dirty="0" smtClean="0">
                <a:latin typeface="Arial"/>
                <a:cs typeface="Arial"/>
              </a:rPr>
              <a:t> </a:t>
            </a:r>
            <a:r>
              <a:rPr lang="en-US" sz="2000" dirty="0" smtClean="0">
                <a:latin typeface="Arial"/>
                <a:cs typeface="Arial"/>
              </a:rPr>
              <a:t>low skill day valid at 0000 UTC 28 Aug 2016 and (b) </a:t>
            </a:r>
            <a:r>
              <a:rPr lang="en-US" sz="2000" dirty="0" smtClean="0">
                <a:latin typeface="Arial"/>
                <a:cs typeface="Arial"/>
              </a:rPr>
              <a:t>a</a:t>
            </a:r>
            <a:r>
              <a:rPr lang="en-US" sz="2000" dirty="0" smtClean="0">
                <a:latin typeface="Arial"/>
                <a:cs typeface="Arial"/>
              </a:rPr>
              <a:t> </a:t>
            </a:r>
            <a:r>
              <a:rPr lang="en-US" sz="2000" dirty="0" smtClean="0">
                <a:latin typeface="Arial"/>
                <a:cs typeface="Arial"/>
              </a:rPr>
              <a:t>high skill day valid at 0000 UTC 3 Sep 2011. (c) Median value of average </a:t>
            </a:r>
            <a:r>
              <a:rPr lang="en-US" sz="2000" dirty="0" smtClean="0">
                <a:solidFill>
                  <a:prstClr val="black"/>
                </a:solidFill>
                <a:latin typeface="Arial"/>
                <a:cs typeface="Arial"/>
              </a:rPr>
              <a:t>σ</a:t>
            </a:r>
            <a:r>
              <a:rPr lang="en-US" sz="2000" baseline="-25000" dirty="0" smtClean="0">
                <a:solidFill>
                  <a:prstClr val="black"/>
                </a:solidFill>
                <a:latin typeface="Arial"/>
                <a:cs typeface="Arial"/>
              </a:rPr>
              <a:t>v</a:t>
            </a:r>
            <a:r>
              <a:rPr lang="en-US" sz="2000" dirty="0" smtClean="0">
                <a:solidFill>
                  <a:prstClr val="black"/>
                </a:solidFill>
                <a:latin typeface="Arial"/>
                <a:cs typeface="Arial"/>
              </a:rPr>
              <a:t> over the Arctic (≥ 70°N) for low skill periods (red line), high skill periods (blue line), and 1985–2017 climatology (black line). </a:t>
            </a:r>
            <a:r>
              <a:rPr lang="en-US" sz="2000" dirty="0">
                <a:solidFill>
                  <a:prstClr val="black"/>
                </a:solidFill>
                <a:latin typeface="Arial"/>
                <a:cs typeface="Arial"/>
              </a:rPr>
              <a:t>S</a:t>
            </a:r>
            <a:r>
              <a:rPr lang="en-US" sz="2000" dirty="0" smtClean="0">
                <a:solidFill>
                  <a:prstClr val="black"/>
                </a:solidFill>
                <a:latin typeface="Arial"/>
                <a:cs typeface="Arial"/>
              </a:rPr>
              <a:t>hading is IQR and dots indicate statistically significant differences as described in Fig. </a:t>
            </a:r>
            <a:r>
              <a:rPr lang="en-US" sz="2000" dirty="0">
                <a:solidFill>
                  <a:prstClr val="black"/>
                </a:solidFill>
                <a:latin typeface="Arial"/>
                <a:cs typeface="Arial"/>
              </a:rPr>
              <a:t>2. Dashed black line corresponds to 0000 UTC of low and high skill days.</a:t>
            </a:r>
            <a:endParaRPr lang="en-US" sz="2000" dirty="0">
              <a:latin typeface="Arial"/>
              <a:cs typeface="Arial"/>
            </a:endParaRPr>
          </a:p>
        </p:txBody>
      </p:sp>
      <p:sp>
        <p:nvSpPr>
          <p:cNvPr id="328" name="TextBox 327"/>
          <p:cNvSpPr txBox="1"/>
          <p:nvPr/>
        </p:nvSpPr>
        <p:spPr>
          <a:xfrm>
            <a:off x="27704669" y="19297046"/>
            <a:ext cx="16019487" cy="646331"/>
          </a:xfrm>
          <a:prstGeom prst="rect">
            <a:avLst/>
          </a:prstGeom>
          <a:solidFill>
            <a:srgbClr val="000090"/>
          </a:solidFill>
          <a:ln w="38100">
            <a:solidFill>
              <a:srgbClr val="000090"/>
            </a:solidFill>
          </a:ln>
        </p:spPr>
        <p:txBody>
          <a:bodyPr wrap="square" rtlCol="0">
            <a:spAutoFit/>
          </a:bodyPr>
          <a:lstStyle/>
          <a:p>
            <a:pPr algn="ctr"/>
            <a:r>
              <a:rPr lang="en-US" sz="3600" b="1" dirty="0">
                <a:solidFill>
                  <a:srgbClr val="FFFFFF"/>
                </a:solidFill>
                <a:latin typeface="Arial"/>
                <a:cs typeface="Arial"/>
              </a:rPr>
              <a:t>6</a:t>
            </a:r>
            <a:r>
              <a:rPr lang="en-US" sz="3600" b="1" dirty="0" smtClean="0">
                <a:solidFill>
                  <a:srgbClr val="FFFFFF"/>
                </a:solidFill>
                <a:latin typeface="Arial"/>
                <a:cs typeface="Arial"/>
              </a:rPr>
              <a:t>) Synoptic-Scale Flow Surrounding ACs</a:t>
            </a:r>
            <a:endParaRPr lang="en-US" sz="3600" b="1" dirty="0">
              <a:solidFill>
                <a:srgbClr val="FFFFFF"/>
              </a:solidFill>
              <a:latin typeface="Arial"/>
              <a:cs typeface="Arial"/>
            </a:endParaRPr>
          </a:p>
        </p:txBody>
      </p:sp>
      <p:sp>
        <p:nvSpPr>
          <p:cNvPr id="329" name="TextBox 328"/>
          <p:cNvSpPr txBox="1"/>
          <p:nvPr/>
        </p:nvSpPr>
        <p:spPr>
          <a:xfrm>
            <a:off x="27704670" y="31530915"/>
            <a:ext cx="16016930" cy="1295220"/>
          </a:xfrm>
          <a:prstGeom prst="rect">
            <a:avLst/>
          </a:prstGeom>
          <a:solidFill>
            <a:schemeClr val="bg1">
              <a:alpha val="81000"/>
            </a:schemeClr>
          </a:solidFill>
          <a:ln w="38100">
            <a:solidFill>
              <a:srgbClr val="000090"/>
            </a:solidFill>
          </a:ln>
        </p:spPr>
        <p:txBody>
          <a:bodyPr wrap="square" lIns="83814" tIns="41907" rIns="83814" bIns="41907" rtlCol="0">
            <a:spAutoFit/>
          </a:bodyPr>
          <a:lstStyle/>
          <a:p>
            <a:pPr marL="285750" indent="-285750">
              <a:buFont typeface="Arial"/>
              <a:buChar char="•"/>
            </a:pPr>
            <a:r>
              <a:rPr lang="en-US" sz="1200" dirty="0">
                <a:latin typeface="Arial"/>
                <a:cs typeface="Arial"/>
              </a:rPr>
              <a:t>Crawford, A., and M. </a:t>
            </a:r>
            <a:r>
              <a:rPr lang="en-US" sz="1200" dirty="0" err="1">
                <a:latin typeface="Arial"/>
                <a:cs typeface="Arial"/>
              </a:rPr>
              <a:t>Serreze</a:t>
            </a:r>
            <a:r>
              <a:rPr lang="en-US" sz="1200" dirty="0">
                <a:latin typeface="Arial"/>
                <a:cs typeface="Arial"/>
              </a:rPr>
              <a:t>, 2016: Does the summer Arctic frontal zone </a:t>
            </a:r>
            <a:r>
              <a:rPr lang="en-US" sz="1200" dirty="0" smtClean="0">
                <a:latin typeface="Arial"/>
                <a:cs typeface="Arial"/>
              </a:rPr>
              <a:t>influence </a:t>
            </a:r>
            <a:r>
              <a:rPr lang="en-US" sz="1200" dirty="0">
                <a:latin typeface="Arial"/>
                <a:cs typeface="Arial"/>
              </a:rPr>
              <a:t>Arctic Ocean cyclone activity? </a:t>
            </a:r>
            <a:r>
              <a:rPr lang="en-US" sz="1200" i="1" dirty="0">
                <a:latin typeface="Arial"/>
                <a:cs typeface="Arial"/>
              </a:rPr>
              <a:t>J. Climate,</a:t>
            </a:r>
            <a:r>
              <a:rPr lang="en-US" sz="1200" dirty="0">
                <a:latin typeface="Arial"/>
                <a:cs typeface="Arial"/>
              </a:rPr>
              <a:t> </a:t>
            </a:r>
            <a:r>
              <a:rPr lang="en-US" sz="1200" b="1" dirty="0">
                <a:latin typeface="Arial"/>
                <a:cs typeface="Arial"/>
              </a:rPr>
              <a:t>29,</a:t>
            </a:r>
            <a:r>
              <a:rPr lang="en-US" sz="1200" dirty="0">
                <a:latin typeface="Arial"/>
                <a:cs typeface="Arial"/>
              </a:rPr>
              <a:t> 4977–4993.</a:t>
            </a:r>
          </a:p>
          <a:p>
            <a:pPr marL="285750" indent="-285750">
              <a:buFont typeface="Arial"/>
              <a:buChar char="•"/>
            </a:pPr>
            <a:r>
              <a:rPr lang="en-US" sz="1200" dirty="0">
                <a:latin typeface="Arial"/>
                <a:cs typeface="Arial"/>
              </a:rPr>
              <a:t>Dee, D. P., and Coauthors, 2011: The ERA-Interim reanalysis: Configuration </a:t>
            </a:r>
            <a:r>
              <a:rPr lang="en-US" sz="1200" dirty="0" smtClean="0">
                <a:latin typeface="Arial"/>
                <a:cs typeface="Arial"/>
              </a:rPr>
              <a:t>and performance </a:t>
            </a:r>
            <a:r>
              <a:rPr lang="en-US" sz="1200" dirty="0">
                <a:latin typeface="Arial"/>
                <a:cs typeface="Arial"/>
              </a:rPr>
              <a:t>of the data assimilation system. </a:t>
            </a:r>
            <a:r>
              <a:rPr lang="en-US" sz="1200" i="1" dirty="0">
                <a:latin typeface="Arial"/>
                <a:cs typeface="Arial"/>
              </a:rPr>
              <a:t>Quart. J. Roy. Meteor. Soc</a:t>
            </a:r>
            <a:r>
              <a:rPr lang="en-US" sz="1200" dirty="0">
                <a:latin typeface="Arial"/>
                <a:cs typeface="Arial"/>
              </a:rPr>
              <a:t>.</a:t>
            </a:r>
            <a:r>
              <a:rPr lang="en-US" sz="1200" dirty="0" smtClean="0">
                <a:latin typeface="Arial"/>
                <a:cs typeface="Arial"/>
              </a:rPr>
              <a:t>,</a:t>
            </a:r>
            <a:r>
              <a:rPr lang="en-US" sz="1200" b="1" dirty="0" smtClean="0">
                <a:latin typeface="Arial"/>
                <a:cs typeface="Arial"/>
              </a:rPr>
              <a:t>137</a:t>
            </a:r>
            <a:r>
              <a:rPr lang="en-US" sz="1200" dirty="0">
                <a:latin typeface="Arial"/>
                <a:cs typeface="Arial"/>
              </a:rPr>
              <a:t>, 553–597.</a:t>
            </a:r>
          </a:p>
          <a:p>
            <a:pPr marL="285750" indent="-285750">
              <a:buFont typeface="Arial"/>
              <a:buChar char="•"/>
            </a:pPr>
            <a:r>
              <a:rPr lang="en-US" sz="1200" dirty="0">
                <a:latin typeface="Arial"/>
                <a:cs typeface="Arial"/>
              </a:rPr>
              <a:t>Hamill, T. M., G. T. Bates, J. S. Whitaker, D. R. Murray, M. </a:t>
            </a:r>
            <a:r>
              <a:rPr lang="en-US" sz="1200" dirty="0" err="1">
                <a:latin typeface="Arial"/>
                <a:cs typeface="Arial"/>
              </a:rPr>
              <a:t>Fiorino</a:t>
            </a:r>
            <a:r>
              <a:rPr lang="en-US" sz="1200" dirty="0">
                <a:latin typeface="Arial"/>
                <a:cs typeface="Arial"/>
              </a:rPr>
              <a:t>, T. </a:t>
            </a:r>
            <a:r>
              <a:rPr lang="en-US" sz="1200" dirty="0" smtClean="0">
                <a:latin typeface="Arial"/>
                <a:cs typeface="Arial"/>
              </a:rPr>
              <a:t>J. </a:t>
            </a:r>
            <a:r>
              <a:rPr lang="en-US" sz="1200" dirty="0" err="1" smtClean="0">
                <a:latin typeface="Arial"/>
                <a:cs typeface="Arial"/>
              </a:rPr>
              <a:t>Galarneau</a:t>
            </a:r>
            <a:r>
              <a:rPr lang="en-US" sz="1200" dirty="0" smtClean="0">
                <a:latin typeface="Arial"/>
                <a:cs typeface="Arial"/>
              </a:rPr>
              <a:t> </a:t>
            </a:r>
            <a:r>
              <a:rPr lang="en-US" sz="1200" dirty="0">
                <a:latin typeface="Arial"/>
                <a:cs typeface="Arial"/>
              </a:rPr>
              <a:t>Jr., Y. Zhu, and W. </a:t>
            </a:r>
            <a:r>
              <a:rPr lang="en-US" sz="1200" dirty="0" err="1">
                <a:latin typeface="Arial"/>
                <a:cs typeface="Arial"/>
              </a:rPr>
              <a:t>Lapenta</a:t>
            </a:r>
            <a:r>
              <a:rPr lang="en-US" sz="1200" dirty="0">
                <a:latin typeface="Arial"/>
                <a:cs typeface="Arial"/>
              </a:rPr>
              <a:t>, 2013: NOAA’s second-</a:t>
            </a:r>
            <a:r>
              <a:rPr lang="en-US" sz="1200" dirty="0" smtClean="0">
                <a:latin typeface="Arial"/>
                <a:cs typeface="Arial"/>
              </a:rPr>
              <a:t>generation global </a:t>
            </a:r>
            <a:r>
              <a:rPr lang="en-US" sz="1200" dirty="0">
                <a:latin typeface="Arial"/>
                <a:cs typeface="Arial"/>
              </a:rPr>
              <a:t>medium-range ensemble reforecast dataset. </a:t>
            </a:r>
            <a:r>
              <a:rPr lang="en-US" sz="1200" i="1" dirty="0">
                <a:latin typeface="Arial"/>
                <a:cs typeface="Arial"/>
              </a:rPr>
              <a:t>Bull. Amer. Meteor. Soc.</a:t>
            </a:r>
            <a:r>
              <a:rPr lang="en-US" sz="1200" dirty="0">
                <a:latin typeface="Arial"/>
                <a:cs typeface="Arial"/>
              </a:rPr>
              <a:t>, </a:t>
            </a:r>
            <a:r>
              <a:rPr lang="en-US" sz="1200" b="1" dirty="0" smtClean="0">
                <a:latin typeface="Arial"/>
                <a:cs typeface="Arial"/>
              </a:rPr>
              <a:t>94</a:t>
            </a:r>
            <a:r>
              <a:rPr lang="en-US" sz="1200" dirty="0">
                <a:latin typeface="Arial"/>
                <a:cs typeface="Arial"/>
              </a:rPr>
              <a:t>, 1553–1565. </a:t>
            </a:r>
          </a:p>
          <a:p>
            <a:pPr marL="285750" indent="-285750">
              <a:buFont typeface="Arial"/>
              <a:buChar char="•"/>
            </a:pPr>
            <a:r>
              <a:rPr lang="en-US" sz="1200" dirty="0">
                <a:latin typeface="Arial"/>
                <a:cs typeface="Arial"/>
              </a:rPr>
              <a:t>Moore, B. J., 2017: Rossby wave breaking and widespread extreme precipitation </a:t>
            </a:r>
            <a:r>
              <a:rPr lang="en-US" sz="1200" dirty="0" smtClean="0">
                <a:latin typeface="Arial"/>
                <a:cs typeface="Arial"/>
              </a:rPr>
              <a:t>events </a:t>
            </a:r>
            <a:r>
              <a:rPr lang="en-US" sz="1200" dirty="0">
                <a:latin typeface="Arial"/>
                <a:cs typeface="Arial"/>
              </a:rPr>
              <a:t>in the central and eastern U.S. Ph.D. dissertation, University at  </a:t>
            </a:r>
            <a:r>
              <a:rPr lang="en-US" sz="1200" dirty="0" smtClean="0">
                <a:latin typeface="Arial"/>
                <a:cs typeface="Arial"/>
              </a:rPr>
              <a:t>Albany</a:t>
            </a:r>
            <a:r>
              <a:rPr lang="en-US" sz="1200" dirty="0">
                <a:latin typeface="Arial"/>
                <a:cs typeface="Arial"/>
              </a:rPr>
              <a:t>, State University of New York, Albany,</a:t>
            </a:r>
            <a:r>
              <a:rPr lang="en-US" sz="1200" b="1" dirty="0">
                <a:latin typeface="Arial"/>
                <a:cs typeface="Arial"/>
              </a:rPr>
              <a:t> </a:t>
            </a:r>
            <a:r>
              <a:rPr lang="en-US" sz="1200" dirty="0">
                <a:latin typeface="Arial"/>
                <a:cs typeface="Arial"/>
              </a:rPr>
              <a:t>NY, 182 pp.</a:t>
            </a:r>
          </a:p>
          <a:p>
            <a:pPr marL="285750" indent="-285750">
              <a:buFont typeface="Arial"/>
              <a:buChar char="•"/>
            </a:pPr>
            <a:r>
              <a:rPr lang="en-US" sz="1200" dirty="0" err="1">
                <a:latin typeface="Arial"/>
                <a:cs typeface="Arial"/>
              </a:rPr>
              <a:t>Sprenger</a:t>
            </a:r>
            <a:r>
              <a:rPr lang="en-US" sz="1200" dirty="0">
                <a:latin typeface="Arial"/>
                <a:cs typeface="Arial"/>
              </a:rPr>
              <a:t>, M., and Coauthors, 2017: Global climatologies of Eulerian and </a:t>
            </a:r>
            <a:r>
              <a:rPr lang="en-US" sz="1200" dirty="0" err="1" smtClean="0">
                <a:latin typeface="Arial"/>
                <a:cs typeface="Arial"/>
              </a:rPr>
              <a:t>Lagrangian</a:t>
            </a:r>
            <a:r>
              <a:rPr lang="en-US" sz="1200" dirty="0" smtClean="0">
                <a:latin typeface="Arial"/>
                <a:cs typeface="Arial"/>
              </a:rPr>
              <a:t> </a:t>
            </a:r>
            <a:r>
              <a:rPr lang="en-US" sz="1200" dirty="0">
                <a:latin typeface="Arial"/>
                <a:cs typeface="Arial"/>
              </a:rPr>
              <a:t>flow features based on ERA-Interim. </a:t>
            </a:r>
            <a:r>
              <a:rPr lang="en-US" sz="1200" i="1" dirty="0">
                <a:latin typeface="Arial"/>
                <a:cs typeface="Arial"/>
              </a:rPr>
              <a:t>Bull. Amer. Meteor. Soc.</a:t>
            </a:r>
            <a:r>
              <a:rPr lang="en-US" sz="1200" dirty="0" smtClean="0">
                <a:latin typeface="Arial"/>
                <a:cs typeface="Arial"/>
              </a:rPr>
              <a:t>, </a:t>
            </a:r>
            <a:r>
              <a:rPr lang="en-US" sz="1200" b="1" dirty="0" smtClean="0">
                <a:latin typeface="Arial"/>
                <a:cs typeface="Arial"/>
              </a:rPr>
              <a:t>98</a:t>
            </a:r>
            <a:r>
              <a:rPr lang="en-US" sz="1200" dirty="0">
                <a:latin typeface="Arial"/>
                <a:cs typeface="Arial"/>
              </a:rPr>
              <a:t>, 1739–1748</a:t>
            </a:r>
            <a:r>
              <a:rPr lang="en-US" sz="1400" dirty="0">
                <a:latin typeface="Arial"/>
                <a:cs typeface="Arial"/>
              </a:rPr>
              <a:t>.</a:t>
            </a:r>
          </a:p>
          <a:p>
            <a:pPr>
              <a:lnSpc>
                <a:spcPct val="50000"/>
              </a:lnSpc>
            </a:pPr>
            <a:endParaRPr lang="hu-HU" sz="800" dirty="0" smtClean="0">
              <a:latin typeface="Arial"/>
              <a:cs typeface="Arial"/>
            </a:endParaRPr>
          </a:p>
        </p:txBody>
      </p:sp>
      <p:sp>
        <p:nvSpPr>
          <p:cNvPr id="439" name="TextBox 438"/>
          <p:cNvSpPr txBox="1"/>
          <p:nvPr/>
        </p:nvSpPr>
        <p:spPr>
          <a:xfrm>
            <a:off x="31209048" y="1660905"/>
            <a:ext cx="6754311" cy="1038740"/>
          </a:xfrm>
          <a:prstGeom prst="rect">
            <a:avLst/>
          </a:prstGeom>
          <a:noFill/>
        </p:spPr>
        <p:txBody>
          <a:bodyPr wrap="square" lIns="83814" tIns="41907" rIns="83814" bIns="41907" rtlCol="0">
            <a:spAutoFit/>
          </a:bodyPr>
          <a:lstStyle/>
          <a:p>
            <a:pPr algn="ctr"/>
            <a:endParaRPr lang="en-US" sz="2200" i="1" dirty="0"/>
          </a:p>
          <a:p>
            <a:pPr algn="ctr"/>
            <a:r>
              <a:rPr lang="en-US" sz="4000" b="1" dirty="0" smtClean="0">
                <a:latin typeface="Arial"/>
                <a:cs typeface="Arial"/>
              </a:rPr>
              <a:t>Poster number: A41O</a:t>
            </a:r>
            <a:r>
              <a:rPr lang="en-US" sz="4000" b="1" dirty="0" smtClean="0">
                <a:latin typeface="Arial"/>
                <a:cs typeface="Arial"/>
              </a:rPr>
              <a:t>-2811</a:t>
            </a:r>
            <a:endParaRPr lang="en-US" sz="4000" b="1" dirty="0">
              <a:latin typeface="Arial"/>
              <a:cs typeface="Arial"/>
            </a:endParaRPr>
          </a:p>
        </p:txBody>
      </p:sp>
      <p:sp>
        <p:nvSpPr>
          <p:cNvPr id="32" name="Rectangle 31"/>
          <p:cNvSpPr/>
          <p:nvPr/>
        </p:nvSpPr>
        <p:spPr>
          <a:xfrm>
            <a:off x="31105835" y="2607627"/>
            <a:ext cx="6887085"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This research was supported by </a:t>
            </a:r>
            <a:r>
              <a:rPr lang="en-US" sz="2400" dirty="0" smtClean="0">
                <a:latin typeface="Arial" panose="020B0604020202020204" pitchFamily="34" charset="0"/>
                <a:cs typeface="Arial" panose="020B0604020202020204" pitchFamily="34" charset="0"/>
              </a:rPr>
              <a:t>Office of Naval Research Grant </a:t>
            </a:r>
            <a:r>
              <a:rPr lang="en-US" sz="2400" dirty="0">
                <a:latin typeface="Arial"/>
                <a:cs typeface="Arial"/>
              </a:rPr>
              <a:t>N00014-18-1-</a:t>
            </a:r>
            <a:r>
              <a:rPr lang="en-US" sz="2400" dirty="0" smtClean="0">
                <a:latin typeface="Arial"/>
                <a:cs typeface="Arial"/>
              </a:rPr>
              <a:t>2200</a:t>
            </a:r>
            <a:endParaRPr lang="en-US" sz="2800" dirty="0">
              <a:latin typeface="Arial" panose="020B0604020202020204" pitchFamily="34" charset="0"/>
              <a:cs typeface="Arial" panose="020B0604020202020204" pitchFamily="34" charset="0"/>
            </a:endParaRPr>
          </a:p>
        </p:txBody>
      </p:sp>
      <p:sp>
        <p:nvSpPr>
          <p:cNvPr id="48" name="TextBox 47"/>
          <p:cNvSpPr txBox="1"/>
          <p:nvPr/>
        </p:nvSpPr>
        <p:spPr>
          <a:xfrm>
            <a:off x="42260700" y="10682584"/>
            <a:ext cx="184666" cy="1415772"/>
          </a:xfrm>
          <a:prstGeom prst="rect">
            <a:avLst/>
          </a:prstGeom>
          <a:noFill/>
        </p:spPr>
        <p:txBody>
          <a:bodyPr wrap="none" rtlCol="0">
            <a:spAutoFit/>
          </a:bodyPr>
          <a:lstStyle/>
          <a:p>
            <a:endParaRPr lang="en-US" dirty="0"/>
          </a:p>
        </p:txBody>
      </p:sp>
      <p:sp>
        <p:nvSpPr>
          <p:cNvPr id="500" name="TextBox 499"/>
          <p:cNvSpPr txBox="1"/>
          <p:nvPr/>
        </p:nvSpPr>
        <p:spPr>
          <a:xfrm>
            <a:off x="27704669" y="30999023"/>
            <a:ext cx="16016931" cy="531891"/>
          </a:xfrm>
          <a:prstGeom prst="rect">
            <a:avLst/>
          </a:prstGeom>
          <a:solidFill>
            <a:srgbClr val="000090"/>
          </a:solidFill>
          <a:ln w="38100">
            <a:solidFill>
              <a:srgbClr val="000090"/>
            </a:solidFill>
          </a:ln>
        </p:spPr>
        <p:txBody>
          <a:bodyPr wrap="square" rtlCol="0">
            <a:spAutoFit/>
          </a:bodyPr>
          <a:lstStyle/>
          <a:p>
            <a:pPr algn="ctr"/>
            <a:r>
              <a:rPr lang="en-US" sz="2800" b="1" dirty="0" smtClean="0">
                <a:solidFill>
                  <a:srgbClr val="FFFFFF"/>
                </a:solidFill>
                <a:latin typeface="Arial"/>
                <a:cs typeface="Arial"/>
              </a:rPr>
              <a:t>References</a:t>
            </a:r>
            <a:endParaRPr lang="en-US" sz="2800" b="1" dirty="0">
              <a:solidFill>
                <a:srgbClr val="FFFFFF"/>
              </a:solidFill>
              <a:latin typeface="Arial"/>
              <a:cs typeface="Arial"/>
            </a:endParaRPr>
          </a:p>
        </p:txBody>
      </p:sp>
      <p:sp>
        <p:nvSpPr>
          <p:cNvPr id="502" name="Rectangle 501"/>
          <p:cNvSpPr/>
          <p:nvPr/>
        </p:nvSpPr>
        <p:spPr>
          <a:xfrm>
            <a:off x="27704667" y="19297041"/>
            <a:ext cx="16016934" cy="11562191"/>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descr="Office_of_Naval_Research_Official_Log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04955" y="502297"/>
            <a:ext cx="5486400" cy="2501674"/>
          </a:xfrm>
          <a:prstGeom prst="rect">
            <a:avLst/>
          </a:prstGeom>
        </p:spPr>
      </p:pic>
      <p:sp>
        <p:nvSpPr>
          <p:cNvPr id="581" name="TextBox 580"/>
          <p:cNvSpPr txBox="1"/>
          <p:nvPr/>
        </p:nvSpPr>
        <p:spPr>
          <a:xfrm>
            <a:off x="10268201" y="2959148"/>
            <a:ext cx="11030854" cy="515520"/>
          </a:xfrm>
          <a:prstGeom prst="rect">
            <a:avLst/>
          </a:prstGeom>
          <a:noFill/>
        </p:spPr>
        <p:txBody>
          <a:bodyPr wrap="square" lIns="83814" tIns="41907" rIns="83814" bIns="41907" rtlCol="0">
            <a:spAutoFit/>
          </a:bodyPr>
          <a:lstStyle/>
          <a:p>
            <a:pPr algn="r"/>
            <a:r>
              <a:rPr lang="en-US" sz="2800" dirty="0" smtClean="0">
                <a:latin typeface="Arial"/>
                <a:cs typeface="Arial"/>
              </a:rPr>
              <a:t>Presented at AGU 2019 Fall Meeting on 12 December 2019 </a:t>
            </a:r>
            <a:endParaRPr lang="en-US" sz="2800" baseline="30000" dirty="0">
              <a:latin typeface="Arial"/>
              <a:cs typeface="Arial"/>
            </a:endParaRPr>
          </a:p>
        </p:txBody>
      </p:sp>
      <p:sp>
        <p:nvSpPr>
          <p:cNvPr id="584" name="TextBox 583"/>
          <p:cNvSpPr txBox="1"/>
          <p:nvPr/>
        </p:nvSpPr>
        <p:spPr>
          <a:xfrm>
            <a:off x="6230226" y="2959148"/>
            <a:ext cx="5692948" cy="515520"/>
          </a:xfrm>
          <a:prstGeom prst="rect">
            <a:avLst/>
          </a:prstGeom>
          <a:noFill/>
        </p:spPr>
        <p:txBody>
          <a:bodyPr wrap="square" lIns="83814" tIns="41907" rIns="83814" bIns="41907" rtlCol="0">
            <a:spAutoFit/>
          </a:bodyPr>
          <a:lstStyle/>
          <a:p>
            <a:r>
              <a:rPr lang="en-US" sz="2800" b="1" dirty="0" smtClean="0">
                <a:solidFill>
                  <a:srgbClr val="FF0000"/>
                </a:solidFill>
                <a:latin typeface="Arial"/>
                <a:cs typeface="Arial"/>
              </a:rPr>
              <a:t>*</a:t>
            </a:r>
            <a:r>
              <a:rPr lang="en-US" sz="2800" dirty="0" smtClean="0">
                <a:latin typeface="Arial"/>
                <a:cs typeface="Arial"/>
              </a:rPr>
              <a:t>E-mail: </a:t>
            </a:r>
            <a:r>
              <a:rPr lang="en-US" sz="2800" dirty="0" err="1" smtClean="0">
                <a:solidFill>
                  <a:srgbClr val="FF0000"/>
                </a:solidFill>
                <a:latin typeface="Arial"/>
                <a:cs typeface="Arial"/>
              </a:rPr>
              <a:t>dkeyser@albany.edu</a:t>
            </a:r>
            <a:endParaRPr lang="en-US" sz="2800" dirty="0">
              <a:solidFill>
                <a:srgbClr val="FF0000"/>
              </a:solidFill>
              <a:latin typeface="Arial"/>
              <a:cs typeface="Arial"/>
            </a:endParaRPr>
          </a:p>
        </p:txBody>
      </p:sp>
      <p:sp>
        <p:nvSpPr>
          <p:cNvPr id="3" name="Rectangle 2"/>
          <p:cNvSpPr/>
          <p:nvPr/>
        </p:nvSpPr>
        <p:spPr>
          <a:xfrm>
            <a:off x="196401" y="3550719"/>
            <a:ext cx="14262016" cy="5170543"/>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Rectangle 602"/>
          <p:cNvSpPr/>
          <p:nvPr/>
        </p:nvSpPr>
        <p:spPr>
          <a:xfrm>
            <a:off x="200139" y="8900276"/>
            <a:ext cx="14258277" cy="9126221"/>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89" name="Table 788"/>
          <p:cNvGraphicFramePr>
            <a:graphicFrameLocks noGrp="1"/>
          </p:cNvGraphicFramePr>
          <p:nvPr>
            <p:extLst>
              <p:ext uri="{D42A27DB-BD31-4B8C-83A1-F6EECF244321}">
                <p14:modId xmlns:p14="http://schemas.microsoft.com/office/powerpoint/2010/main" val="2362461506"/>
              </p:ext>
            </p:extLst>
          </p:nvPr>
        </p:nvGraphicFramePr>
        <p:xfrm>
          <a:off x="15149937" y="5045185"/>
          <a:ext cx="5559258" cy="1778402"/>
        </p:xfrm>
        <a:graphic>
          <a:graphicData uri="http://schemas.openxmlformats.org/drawingml/2006/table">
            <a:tbl>
              <a:tblPr firstRow="1" bandRow="1">
                <a:tableStyleId>{073A0DAA-6AF3-43AB-8588-CEC1D06C72B9}</a:tableStyleId>
              </a:tblPr>
              <a:tblGrid>
                <a:gridCol w="1647658"/>
                <a:gridCol w="1955800"/>
                <a:gridCol w="1955800"/>
              </a:tblGrid>
              <a:tr h="652955">
                <a:tc>
                  <a:txBody>
                    <a:bodyPr/>
                    <a:lstStyle/>
                    <a:p>
                      <a:pPr algn="ctr"/>
                      <a:r>
                        <a:rPr lang="en-US" sz="1800" dirty="0" smtClean="0">
                          <a:solidFill>
                            <a:schemeClr val="tx1"/>
                          </a:solidFill>
                          <a:latin typeface="Arial"/>
                          <a:cs typeface="Arial"/>
                        </a:rPr>
                        <a:t>Period</a:t>
                      </a:r>
                      <a:endParaRPr lang="en-US" sz="1800" dirty="0">
                        <a:solidFill>
                          <a:schemeClr val="tx1"/>
                        </a:solidFill>
                        <a:latin typeface="Arial"/>
                        <a:cs typeface="Aria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Number of days in period</a:t>
                      </a:r>
                      <a:endParaRPr lang="en-US" sz="1800" dirty="0">
                        <a:solidFill>
                          <a:schemeClr val="tx1"/>
                        </a:solidFill>
                        <a:latin typeface="Arial"/>
                        <a:cs typeface="Aria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Number of</a:t>
                      </a:r>
                      <a:r>
                        <a:rPr lang="en-US" sz="1800" baseline="0" dirty="0" smtClean="0">
                          <a:solidFill>
                            <a:schemeClr val="tx1"/>
                          </a:solidFill>
                          <a:latin typeface="Arial"/>
                          <a:cs typeface="Arial"/>
                        </a:rPr>
                        <a:t> ACs in period</a:t>
                      </a:r>
                      <a:endParaRPr lang="en-US" sz="1800" dirty="0">
                        <a:solidFill>
                          <a:schemeClr val="tx1"/>
                        </a:solidFill>
                        <a:latin typeface="Arial"/>
                        <a:cs typeface="Arial"/>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5149">
                <a:tc>
                  <a:txBody>
                    <a:bodyPr/>
                    <a:lstStyle/>
                    <a:p>
                      <a:pPr algn="ctr"/>
                      <a:r>
                        <a:rPr lang="en-US" sz="1800" b="1" dirty="0" smtClean="0">
                          <a:solidFill>
                            <a:schemeClr val="tx1">
                              <a:lumMod val="65000"/>
                              <a:lumOff val="35000"/>
                            </a:schemeClr>
                          </a:solidFill>
                          <a:latin typeface="Arial"/>
                          <a:cs typeface="Arial"/>
                        </a:rPr>
                        <a:t>Climatology</a:t>
                      </a:r>
                      <a:endParaRPr lang="en-US" sz="1800" b="1" dirty="0">
                        <a:solidFill>
                          <a:schemeClr val="tx1">
                            <a:lumMod val="65000"/>
                            <a:lumOff val="35000"/>
                          </a:schemeClr>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4018</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2549</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5149">
                <a:tc>
                  <a:txBody>
                    <a:bodyPr/>
                    <a:lstStyle/>
                    <a:p>
                      <a:pPr algn="ctr"/>
                      <a:r>
                        <a:rPr lang="en-US" sz="1800" b="1" dirty="0" smtClean="0">
                          <a:solidFill>
                            <a:srgbClr val="FF0000"/>
                          </a:solidFill>
                          <a:latin typeface="Arial"/>
                          <a:cs typeface="Arial"/>
                        </a:rPr>
                        <a:t>Low skill</a:t>
                      </a:r>
                      <a:endParaRPr lang="en-US" sz="1800" b="1" dirty="0">
                        <a:solidFill>
                          <a:srgbClr val="FF00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801</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676</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5149">
                <a:tc>
                  <a:txBody>
                    <a:bodyPr/>
                    <a:lstStyle/>
                    <a:p>
                      <a:pPr algn="ctr"/>
                      <a:r>
                        <a:rPr lang="en-US" sz="1800" b="1" dirty="0" smtClean="0">
                          <a:solidFill>
                            <a:srgbClr val="0000FF"/>
                          </a:solidFill>
                          <a:latin typeface="Arial"/>
                          <a:cs typeface="Arial"/>
                        </a:rPr>
                        <a:t>High skill</a:t>
                      </a:r>
                      <a:endParaRPr lang="en-US" sz="1800" b="1" dirty="0">
                        <a:solidFill>
                          <a:srgbClr val="0000FF"/>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800</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dirty="0" smtClean="0">
                          <a:solidFill>
                            <a:schemeClr val="tx1"/>
                          </a:solidFill>
                          <a:latin typeface="Arial"/>
                          <a:cs typeface="Arial"/>
                        </a:rPr>
                        <a:t>606</a:t>
                      </a:r>
                      <a:endParaRPr lang="en-US" sz="1800" dirty="0">
                        <a:solidFill>
                          <a:schemeClr val="tx1"/>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792" name="TextBox 791"/>
          <p:cNvSpPr txBox="1"/>
          <p:nvPr/>
        </p:nvSpPr>
        <p:spPr>
          <a:xfrm>
            <a:off x="15063368" y="4287181"/>
            <a:ext cx="5787585" cy="707886"/>
          </a:xfrm>
          <a:prstGeom prst="rect">
            <a:avLst/>
          </a:prstGeom>
          <a:noFill/>
        </p:spPr>
        <p:txBody>
          <a:bodyPr wrap="square" rtlCol="0">
            <a:spAutoFit/>
          </a:bodyPr>
          <a:lstStyle/>
          <a:p>
            <a:r>
              <a:rPr lang="en-US" sz="2000" b="1" dirty="0" smtClean="0">
                <a:latin typeface="Arial"/>
                <a:cs typeface="Arial"/>
              </a:rPr>
              <a:t>Table 1. </a:t>
            </a:r>
            <a:r>
              <a:rPr lang="en-US" sz="2000" dirty="0" smtClean="0">
                <a:latin typeface="Arial"/>
                <a:cs typeface="Arial"/>
              </a:rPr>
              <a:t>Number of days and ACs in climatology, low skill periods, and high skill periods.</a:t>
            </a:r>
          </a:p>
        </p:txBody>
      </p:sp>
      <p:sp>
        <p:nvSpPr>
          <p:cNvPr id="894" name="TextBox 893"/>
          <p:cNvSpPr txBox="1"/>
          <p:nvPr/>
        </p:nvSpPr>
        <p:spPr>
          <a:xfrm>
            <a:off x="14628441" y="22555848"/>
            <a:ext cx="12901415" cy="646331"/>
          </a:xfrm>
          <a:prstGeom prst="rect">
            <a:avLst/>
          </a:prstGeom>
          <a:solidFill>
            <a:srgbClr val="000090"/>
          </a:solidFill>
          <a:ln w="38100">
            <a:solidFill>
              <a:srgbClr val="000090"/>
            </a:solidFill>
          </a:ln>
        </p:spPr>
        <p:txBody>
          <a:bodyPr wrap="square" rtlCol="0">
            <a:spAutoFit/>
          </a:bodyPr>
          <a:lstStyle/>
          <a:p>
            <a:pPr algn="ctr"/>
            <a:r>
              <a:rPr lang="en-US" sz="3600" b="1" dirty="0">
                <a:solidFill>
                  <a:srgbClr val="FFFFFF"/>
                </a:solidFill>
                <a:latin typeface="Arial"/>
                <a:cs typeface="Arial"/>
              </a:rPr>
              <a:t>7</a:t>
            </a:r>
            <a:r>
              <a:rPr lang="en-US" sz="3600" b="1" dirty="0" smtClean="0">
                <a:solidFill>
                  <a:srgbClr val="FFFFFF"/>
                </a:solidFill>
                <a:latin typeface="Arial"/>
                <a:cs typeface="Arial"/>
              </a:rPr>
              <a:t>) Summary</a:t>
            </a:r>
            <a:endParaRPr lang="en-US" sz="3600" b="1" dirty="0">
              <a:solidFill>
                <a:srgbClr val="FFFFFF"/>
              </a:solidFill>
              <a:latin typeface="Arial"/>
              <a:cs typeface="Arial"/>
            </a:endParaRPr>
          </a:p>
        </p:txBody>
      </p:sp>
      <p:sp>
        <p:nvSpPr>
          <p:cNvPr id="895" name="Rectangle 894"/>
          <p:cNvSpPr/>
          <p:nvPr/>
        </p:nvSpPr>
        <p:spPr>
          <a:xfrm>
            <a:off x="14628441" y="22555848"/>
            <a:ext cx="12904912" cy="10272062"/>
          </a:xfrm>
          <a:prstGeom prst="rect">
            <a:avLst/>
          </a:prstGeom>
          <a:noFill/>
          <a:ln w="38100">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TextBox 901"/>
          <p:cNvSpPr txBox="1"/>
          <p:nvPr/>
        </p:nvSpPr>
        <p:spPr>
          <a:xfrm>
            <a:off x="28058113" y="4409185"/>
            <a:ext cx="4255560" cy="615553"/>
          </a:xfrm>
          <a:prstGeom prst="rect">
            <a:avLst/>
          </a:prstGeom>
          <a:noFill/>
        </p:spPr>
        <p:txBody>
          <a:bodyPr wrap="square" lIns="0" tIns="0" rIns="0" bIns="0" rtlCol="0">
            <a:spAutoFit/>
          </a:bodyPr>
          <a:lstStyle/>
          <a:p>
            <a:pPr algn="ctr"/>
            <a:r>
              <a:rPr lang="en-US" sz="2000" dirty="0" smtClean="0">
                <a:latin typeface="Arial"/>
                <a:cs typeface="Arial"/>
              </a:rPr>
              <a:t>(a) Low skill (avg. σ</a:t>
            </a:r>
            <a:r>
              <a:rPr lang="en-US" sz="2000" baseline="-25000" dirty="0" smtClean="0">
                <a:latin typeface="Arial"/>
                <a:cs typeface="Arial"/>
              </a:rPr>
              <a:t>v</a:t>
            </a:r>
            <a:r>
              <a:rPr lang="en-US" sz="2000" dirty="0" smtClean="0">
                <a:latin typeface="Arial"/>
                <a:cs typeface="Arial"/>
              </a:rPr>
              <a:t> = 1.14 )</a:t>
            </a:r>
          </a:p>
          <a:p>
            <a:pPr algn="ctr"/>
            <a:r>
              <a:rPr lang="en-US" sz="2000" i="1" dirty="0" smtClean="0">
                <a:latin typeface="Arial"/>
                <a:cs typeface="Arial"/>
              </a:rPr>
              <a:t>0000 UTC 28 Aug 2016 </a:t>
            </a:r>
            <a:endParaRPr lang="en-US" sz="2000" i="1" dirty="0">
              <a:latin typeface="Arial"/>
              <a:cs typeface="Arial"/>
            </a:endParaRPr>
          </a:p>
        </p:txBody>
      </p:sp>
      <p:sp>
        <p:nvSpPr>
          <p:cNvPr id="903" name="TextBox 902"/>
          <p:cNvSpPr txBox="1"/>
          <p:nvPr/>
        </p:nvSpPr>
        <p:spPr>
          <a:xfrm>
            <a:off x="32752193" y="4410225"/>
            <a:ext cx="4255560" cy="615553"/>
          </a:xfrm>
          <a:prstGeom prst="rect">
            <a:avLst/>
          </a:prstGeom>
          <a:noFill/>
        </p:spPr>
        <p:txBody>
          <a:bodyPr wrap="square" lIns="0" tIns="0" rIns="0" bIns="0" rtlCol="0">
            <a:spAutoFit/>
          </a:bodyPr>
          <a:lstStyle/>
          <a:p>
            <a:pPr algn="ctr"/>
            <a:r>
              <a:rPr lang="en-US" sz="2000" dirty="0" smtClean="0">
                <a:latin typeface="Arial"/>
                <a:cs typeface="Arial"/>
              </a:rPr>
              <a:t>(b) High skill (avg. σ</a:t>
            </a:r>
            <a:r>
              <a:rPr lang="en-US" sz="2000" baseline="-25000" dirty="0" smtClean="0">
                <a:latin typeface="Arial"/>
                <a:cs typeface="Arial"/>
              </a:rPr>
              <a:t>v</a:t>
            </a:r>
            <a:r>
              <a:rPr lang="en-US" sz="2000" dirty="0" smtClean="0">
                <a:latin typeface="Arial"/>
                <a:cs typeface="Arial"/>
              </a:rPr>
              <a:t> = 0.45 )</a:t>
            </a:r>
          </a:p>
          <a:p>
            <a:pPr algn="ctr"/>
            <a:r>
              <a:rPr lang="en-US" sz="2000" i="1" dirty="0" smtClean="0">
                <a:latin typeface="Arial"/>
                <a:cs typeface="Arial"/>
              </a:rPr>
              <a:t>0000 UTC 3 Sep 2011 </a:t>
            </a:r>
            <a:endParaRPr lang="en-US" sz="2000" i="1" dirty="0">
              <a:latin typeface="Arial"/>
              <a:cs typeface="Arial"/>
            </a:endParaRPr>
          </a:p>
        </p:txBody>
      </p:sp>
      <p:grpSp>
        <p:nvGrpSpPr>
          <p:cNvPr id="952" name="Group 951"/>
          <p:cNvGrpSpPr/>
          <p:nvPr/>
        </p:nvGrpSpPr>
        <p:grpSpPr>
          <a:xfrm>
            <a:off x="28093637" y="9680739"/>
            <a:ext cx="9065980" cy="455605"/>
            <a:chOff x="28093637" y="9680739"/>
            <a:chExt cx="9065980" cy="455605"/>
          </a:xfrm>
        </p:grpSpPr>
        <p:pic>
          <p:nvPicPr>
            <p:cNvPr id="919" name="Picture 918" descr="v_wind_anomaly_high_skill_case_intTime_1832808_valid_20090206_0000.png"/>
            <p:cNvPicPr>
              <a:picLocks/>
            </p:cNvPicPr>
            <p:nvPr/>
          </p:nvPicPr>
          <p:blipFill rotWithShape="1">
            <a:blip r:embed="rId14">
              <a:extLst>
                <a:ext uri="{28A0092B-C50C-407E-A947-70E740481C1C}">
                  <a14:useLocalDpi xmlns:a14="http://schemas.microsoft.com/office/drawing/2010/main" val="0"/>
                </a:ext>
              </a:extLst>
            </a:blip>
            <a:srcRect l="6089" t="95324" r="7151" b="1879"/>
            <a:stretch/>
          </p:blipFill>
          <p:spPr>
            <a:xfrm>
              <a:off x="28093637" y="9680739"/>
              <a:ext cx="9065980" cy="246888"/>
            </a:xfrm>
            <a:prstGeom prst="rect">
              <a:avLst/>
            </a:prstGeom>
          </p:spPr>
        </p:pic>
        <p:sp>
          <p:nvSpPr>
            <p:cNvPr id="920" name="TextBox 919"/>
            <p:cNvSpPr txBox="1"/>
            <p:nvPr/>
          </p:nvSpPr>
          <p:spPr>
            <a:xfrm>
              <a:off x="28993964" y="9919323"/>
              <a:ext cx="338126" cy="215444"/>
            </a:xfrm>
            <a:prstGeom prst="rect">
              <a:avLst/>
            </a:prstGeom>
            <a:noFill/>
          </p:spPr>
          <p:txBody>
            <a:bodyPr wrap="square" lIns="0" tIns="0" rIns="0" bIns="0" rtlCol="0">
              <a:spAutoFit/>
            </a:bodyPr>
            <a:lstStyle/>
            <a:p>
              <a:pPr algn="ctr"/>
              <a:r>
                <a:rPr lang="en-US" sz="1400" dirty="0">
                  <a:latin typeface="Arial"/>
                  <a:cs typeface="Arial"/>
                </a:rPr>
                <a:t>0.5</a:t>
              </a:r>
            </a:p>
          </p:txBody>
        </p:sp>
        <p:sp>
          <p:nvSpPr>
            <p:cNvPr id="921" name="TextBox 920"/>
            <p:cNvSpPr txBox="1"/>
            <p:nvPr/>
          </p:nvSpPr>
          <p:spPr>
            <a:xfrm>
              <a:off x="29974114" y="9919323"/>
              <a:ext cx="333250" cy="215444"/>
            </a:xfrm>
            <a:prstGeom prst="rect">
              <a:avLst/>
            </a:prstGeom>
            <a:noFill/>
          </p:spPr>
          <p:txBody>
            <a:bodyPr wrap="square" lIns="0" tIns="0" rIns="0" bIns="0" rtlCol="0">
              <a:spAutoFit/>
            </a:bodyPr>
            <a:lstStyle/>
            <a:p>
              <a:pPr algn="ctr"/>
              <a:r>
                <a:rPr lang="en-US" sz="1400" dirty="0">
                  <a:latin typeface="Arial"/>
                  <a:cs typeface="Arial"/>
                </a:rPr>
                <a:t>1</a:t>
              </a:r>
            </a:p>
          </p:txBody>
        </p:sp>
        <p:sp>
          <p:nvSpPr>
            <p:cNvPr id="922" name="TextBox 921"/>
            <p:cNvSpPr txBox="1"/>
            <p:nvPr/>
          </p:nvSpPr>
          <p:spPr>
            <a:xfrm>
              <a:off x="30949287" y="9919323"/>
              <a:ext cx="338126" cy="215444"/>
            </a:xfrm>
            <a:prstGeom prst="rect">
              <a:avLst/>
            </a:prstGeom>
            <a:noFill/>
          </p:spPr>
          <p:txBody>
            <a:bodyPr wrap="square" lIns="0" tIns="0" rIns="0" bIns="0" rtlCol="0">
              <a:spAutoFit/>
            </a:bodyPr>
            <a:lstStyle/>
            <a:p>
              <a:pPr algn="ctr"/>
              <a:r>
                <a:rPr lang="en-US" sz="1400" dirty="0">
                  <a:latin typeface="Arial"/>
                  <a:cs typeface="Arial"/>
                </a:rPr>
                <a:t>1.5</a:t>
              </a:r>
            </a:p>
          </p:txBody>
        </p:sp>
        <p:sp>
          <p:nvSpPr>
            <p:cNvPr id="923" name="TextBox 922"/>
            <p:cNvSpPr txBox="1"/>
            <p:nvPr/>
          </p:nvSpPr>
          <p:spPr>
            <a:xfrm>
              <a:off x="31935563" y="9919323"/>
              <a:ext cx="333250" cy="215444"/>
            </a:xfrm>
            <a:prstGeom prst="rect">
              <a:avLst/>
            </a:prstGeom>
            <a:noFill/>
          </p:spPr>
          <p:txBody>
            <a:bodyPr wrap="square" lIns="0" tIns="0" rIns="0" bIns="0" rtlCol="0">
              <a:spAutoFit/>
            </a:bodyPr>
            <a:lstStyle/>
            <a:p>
              <a:pPr algn="ctr"/>
              <a:r>
                <a:rPr lang="en-US" sz="1400" dirty="0">
                  <a:latin typeface="Arial"/>
                  <a:cs typeface="Arial"/>
                </a:rPr>
                <a:t>2</a:t>
              </a:r>
            </a:p>
          </p:txBody>
        </p:sp>
        <p:sp>
          <p:nvSpPr>
            <p:cNvPr id="924" name="TextBox 923"/>
            <p:cNvSpPr txBox="1"/>
            <p:nvPr/>
          </p:nvSpPr>
          <p:spPr>
            <a:xfrm>
              <a:off x="32905980" y="9919323"/>
              <a:ext cx="333250" cy="215444"/>
            </a:xfrm>
            <a:prstGeom prst="rect">
              <a:avLst/>
            </a:prstGeom>
            <a:noFill/>
          </p:spPr>
          <p:txBody>
            <a:bodyPr wrap="square" lIns="0" tIns="0" rIns="0" bIns="0" rtlCol="0">
              <a:spAutoFit/>
            </a:bodyPr>
            <a:lstStyle/>
            <a:p>
              <a:pPr algn="ctr"/>
              <a:r>
                <a:rPr lang="en-US" sz="1400" dirty="0">
                  <a:latin typeface="Arial"/>
                  <a:cs typeface="Arial"/>
                </a:rPr>
                <a:t>3</a:t>
              </a:r>
            </a:p>
          </p:txBody>
        </p:sp>
        <p:sp>
          <p:nvSpPr>
            <p:cNvPr id="925" name="TextBox 924"/>
            <p:cNvSpPr txBox="1"/>
            <p:nvPr/>
          </p:nvSpPr>
          <p:spPr>
            <a:xfrm>
              <a:off x="33885016" y="9919323"/>
              <a:ext cx="333250" cy="215444"/>
            </a:xfrm>
            <a:prstGeom prst="rect">
              <a:avLst/>
            </a:prstGeom>
            <a:noFill/>
          </p:spPr>
          <p:txBody>
            <a:bodyPr wrap="square" lIns="0" tIns="0" rIns="0" bIns="0" rtlCol="0">
              <a:spAutoFit/>
            </a:bodyPr>
            <a:lstStyle/>
            <a:p>
              <a:pPr algn="ctr"/>
              <a:r>
                <a:rPr lang="en-US" sz="1400" dirty="0">
                  <a:latin typeface="Arial"/>
                  <a:cs typeface="Arial"/>
                </a:rPr>
                <a:t>4</a:t>
              </a:r>
            </a:p>
          </p:txBody>
        </p:sp>
        <p:sp>
          <p:nvSpPr>
            <p:cNvPr id="926" name="TextBox 925"/>
            <p:cNvSpPr txBox="1"/>
            <p:nvPr/>
          </p:nvSpPr>
          <p:spPr>
            <a:xfrm>
              <a:off x="34859231" y="9920900"/>
              <a:ext cx="338126" cy="215444"/>
            </a:xfrm>
            <a:prstGeom prst="rect">
              <a:avLst/>
            </a:prstGeom>
            <a:noFill/>
          </p:spPr>
          <p:txBody>
            <a:bodyPr wrap="square" lIns="0" tIns="0" rIns="0" bIns="0" rtlCol="0">
              <a:spAutoFit/>
            </a:bodyPr>
            <a:lstStyle/>
            <a:p>
              <a:pPr algn="ctr"/>
              <a:r>
                <a:rPr lang="en-US" sz="1400" dirty="0">
                  <a:latin typeface="Arial"/>
                  <a:cs typeface="Arial"/>
                </a:rPr>
                <a:t>5</a:t>
              </a:r>
            </a:p>
          </p:txBody>
        </p:sp>
        <p:sp>
          <p:nvSpPr>
            <p:cNvPr id="927" name="TextBox 926"/>
            <p:cNvSpPr txBox="1"/>
            <p:nvPr/>
          </p:nvSpPr>
          <p:spPr>
            <a:xfrm>
              <a:off x="35843993" y="9919323"/>
              <a:ext cx="333250" cy="215444"/>
            </a:xfrm>
            <a:prstGeom prst="rect">
              <a:avLst/>
            </a:prstGeom>
            <a:noFill/>
          </p:spPr>
          <p:txBody>
            <a:bodyPr wrap="square" lIns="0" tIns="0" rIns="0" bIns="0" rtlCol="0">
              <a:spAutoFit/>
            </a:bodyPr>
            <a:lstStyle/>
            <a:p>
              <a:pPr algn="ctr"/>
              <a:r>
                <a:rPr lang="en-US" sz="1400" dirty="0">
                  <a:latin typeface="Arial"/>
                  <a:cs typeface="Arial"/>
                </a:rPr>
                <a:t>6</a:t>
              </a:r>
            </a:p>
          </p:txBody>
        </p:sp>
      </p:grpSp>
      <p:grpSp>
        <p:nvGrpSpPr>
          <p:cNvPr id="90" name="Group 89"/>
          <p:cNvGrpSpPr/>
          <p:nvPr/>
        </p:nvGrpSpPr>
        <p:grpSpPr>
          <a:xfrm>
            <a:off x="37571973" y="4294988"/>
            <a:ext cx="5946745" cy="5385751"/>
            <a:chOff x="37740057" y="4276311"/>
            <a:chExt cx="5946745" cy="5385751"/>
          </a:xfrm>
        </p:grpSpPr>
        <p:pic>
          <p:nvPicPr>
            <p:cNvPr id="86" name="Picture 85" descr="v_500_abs_stndAnom_70to90_v2_noLabels_post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202912" y="4276311"/>
              <a:ext cx="5382059" cy="4471389"/>
            </a:xfrm>
            <a:prstGeom prst="rect">
              <a:avLst/>
            </a:prstGeom>
          </p:spPr>
        </p:pic>
        <p:sp>
          <p:nvSpPr>
            <p:cNvPr id="904" name="TextBox 903"/>
            <p:cNvSpPr txBox="1"/>
            <p:nvPr/>
          </p:nvSpPr>
          <p:spPr>
            <a:xfrm>
              <a:off x="37740057" y="4354368"/>
              <a:ext cx="364898" cy="276999"/>
            </a:xfrm>
            <a:prstGeom prst="rect">
              <a:avLst/>
            </a:prstGeom>
            <a:noFill/>
          </p:spPr>
          <p:txBody>
            <a:bodyPr wrap="square" lIns="0" tIns="0" rIns="0" bIns="0" rtlCol="0">
              <a:spAutoFit/>
            </a:bodyPr>
            <a:lstStyle/>
            <a:p>
              <a:pPr algn="r"/>
              <a:r>
                <a:rPr lang="en-US" sz="1800" dirty="0" smtClean="0">
                  <a:latin typeface="Arial"/>
                  <a:cs typeface="Arial"/>
                </a:rPr>
                <a:t>1.1</a:t>
              </a:r>
              <a:endParaRPr lang="en-US" sz="1800" dirty="0">
                <a:latin typeface="Arial"/>
                <a:cs typeface="Arial"/>
              </a:endParaRPr>
            </a:p>
          </p:txBody>
        </p:sp>
        <p:sp>
          <p:nvSpPr>
            <p:cNvPr id="905" name="TextBox 904"/>
            <p:cNvSpPr txBox="1"/>
            <p:nvPr/>
          </p:nvSpPr>
          <p:spPr>
            <a:xfrm>
              <a:off x="37744165" y="4992959"/>
              <a:ext cx="364898" cy="276999"/>
            </a:xfrm>
            <a:prstGeom prst="rect">
              <a:avLst/>
            </a:prstGeom>
            <a:noFill/>
          </p:spPr>
          <p:txBody>
            <a:bodyPr wrap="square" lIns="0" tIns="0" rIns="0" bIns="0" rtlCol="0">
              <a:spAutoFit/>
            </a:bodyPr>
            <a:lstStyle/>
            <a:p>
              <a:pPr algn="r"/>
              <a:r>
                <a:rPr lang="en-US" sz="1800" dirty="0" smtClean="0">
                  <a:latin typeface="Arial"/>
                  <a:cs typeface="Arial"/>
                </a:rPr>
                <a:t>1</a:t>
              </a:r>
              <a:endParaRPr lang="en-US" sz="1800" dirty="0">
                <a:latin typeface="Arial"/>
                <a:cs typeface="Arial"/>
              </a:endParaRPr>
            </a:p>
          </p:txBody>
        </p:sp>
        <p:sp>
          <p:nvSpPr>
            <p:cNvPr id="906" name="TextBox 905"/>
            <p:cNvSpPr txBox="1"/>
            <p:nvPr/>
          </p:nvSpPr>
          <p:spPr>
            <a:xfrm>
              <a:off x="37740057" y="5699351"/>
              <a:ext cx="364898" cy="276999"/>
            </a:xfrm>
            <a:prstGeom prst="rect">
              <a:avLst/>
            </a:prstGeom>
            <a:noFill/>
          </p:spPr>
          <p:txBody>
            <a:bodyPr wrap="square" lIns="0" tIns="0" rIns="0" bIns="0" rtlCol="0">
              <a:spAutoFit/>
            </a:bodyPr>
            <a:lstStyle/>
            <a:p>
              <a:pPr algn="r"/>
              <a:r>
                <a:rPr lang="en-US" sz="1800" dirty="0" smtClean="0">
                  <a:latin typeface="Arial"/>
                  <a:cs typeface="Arial"/>
                </a:rPr>
                <a:t>0.9</a:t>
              </a:r>
              <a:endParaRPr lang="en-US" sz="1800" dirty="0">
                <a:latin typeface="Arial"/>
                <a:cs typeface="Arial"/>
              </a:endParaRPr>
            </a:p>
          </p:txBody>
        </p:sp>
        <p:sp>
          <p:nvSpPr>
            <p:cNvPr id="907" name="TextBox 906"/>
            <p:cNvSpPr txBox="1"/>
            <p:nvPr/>
          </p:nvSpPr>
          <p:spPr>
            <a:xfrm>
              <a:off x="37744165" y="6373524"/>
              <a:ext cx="364898" cy="276999"/>
            </a:xfrm>
            <a:prstGeom prst="rect">
              <a:avLst/>
            </a:prstGeom>
            <a:noFill/>
          </p:spPr>
          <p:txBody>
            <a:bodyPr wrap="square" lIns="0" tIns="0" rIns="0" bIns="0" rtlCol="0">
              <a:spAutoFit/>
            </a:bodyPr>
            <a:lstStyle/>
            <a:p>
              <a:pPr algn="r"/>
              <a:r>
                <a:rPr lang="en-US" sz="1800" dirty="0" smtClean="0">
                  <a:latin typeface="Arial"/>
                  <a:cs typeface="Arial"/>
                </a:rPr>
                <a:t>0.8</a:t>
              </a:r>
              <a:endParaRPr lang="en-US" sz="1800" dirty="0">
                <a:latin typeface="Arial"/>
                <a:cs typeface="Arial"/>
              </a:endParaRPr>
            </a:p>
          </p:txBody>
        </p:sp>
        <p:sp>
          <p:nvSpPr>
            <p:cNvPr id="908" name="TextBox 907"/>
            <p:cNvSpPr txBox="1"/>
            <p:nvPr/>
          </p:nvSpPr>
          <p:spPr>
            <a:xfrm>
              <a:off x="37740057" y="7071852"/>
              <a:ext cx="364898" cy="276999"/>
            </a:xfrm>
            <a:prstGeom prst="rect">
              <a:avLst/>
            </a:prstGeom>
            <a:noFill/>
          </p:spPr>
          <p:txBody>
            <a:bodyPr wrap="square" lIns="0" tIns="0" rIns="0" bIns="0" rtlCol="0">
              <a:spAutoFit/>
            </a:bodyPr>
            <a:lstStyle/>
            <a:p>
              <a:pPr algn="r"/>
              <a:r>
                <a:rPr lang="en-US" sz="1800" dirty="0" smtClean="0">
                  <a:latin typeface="Arial"/>
                  <a:cs typeface="Arial"/>
                </a:rPr>
                <a:t>0.7</a:t>
              </a:r>
              <a:endParaRPr lang="en-US" sz="1800" dirty="0">
                <a:latin typeface="Arial"/>
                <a:cs typeface="Arial"/>
              </a:endParaRPr>
            </a:p>
          </p:txBody>
        </p:sp>
        <p:sp>
          <p:nvSpPr>
            <p:cNvPr id="909" name="TextBox 908"/>
            <p:cNvSpPr txBox="1"/>
            <p:nvPr/>
          </p:nvSpPr>
          <p:spPr>
            <a:xfrm>
              <a:off x="37745728" y="7749787"/>
              <a:ext cx="364898" cy="276999"/>
            </a:xfrm>
            <a:prstGeom prst="rect">
              <a:avLst/>
            </a:prstGeom>
            <a:noFill/>
          </p:spPr>
          <p:txBody>
            <a:bodyPr wrap="square" lIns="0" tIns="0" rIns="0" bIns="0" rtlCol="0">
              <a:spAutoFit/>
            </a:bodyPr>
            <a:lstStyle/>
            <a:p>
              <a:pPr algn="r"/>
              <a:r>
                <a:rPr lang="en-US" sz="1800" dirty="0" smtClean="0">
                  <a:latin typeface="Arial"/>
                  <a:cs typeface="Arial"/>
                </a:rPr>
                <a:t>0.6</a:t>
              </a:r>
              <a:endParaRPr lang="en-US" sz="1800" dirty="0">
                <a:latin typeface="Arial"/>
                <a:cs typeface="Arial"/>
              </a:endParaRPr>
            </a:p>
          </p:txBody>
        </p:sp>
        <p:sp>
          <p:nvSpPr>
            <p:cNvPr id="910" name="TextBox 909"/>
            <p:cNvSpPr txBox="1"/>
            <p:nvPr/>
          </p:nvSpPr>
          <p:spPr>
            <a:xfrm>
              <a:off x="37745728" y="8425587"/>
              <a:ext cx="364898" cy="276999"/>
            </a:xfrm>
            <a:prstGeom prst="rect">
              <a:avLst/>
            </a:prstGeom>
            <a:noFill/>
          </p:spPr>
          <p:txBody>
            <a:bodyPr wrap="square" lIns="0" tIns="0" rIns="0" bIns="0" rtlCol="0">
              <a:spAutoFit/>
            </a:bodyPr>
            <a:lstStyle/>
            <a:p>
              <a:pPr algn="r"/>
              <a:r>
                <a:rPr lang="en-US" sz="1800" dirty="0" smtClean="0">
                  <a:latin typeface="Arial"/>
                  <a:cs typeface="Arial"/>
                </a:rPr>
                <a:t>0.5</a:t>
              </a:r>
              <a:endParaRPr lang="en-US" sz="1800" dirty="0">
                <a:latin typeface="Arial"/>
                <a:cs typeface="Arial"/>
              </a:endParaRPr>
            </a:p>
          </p:txBody>
        </p:sp>
        <p:sp>
          <p:nvSpPr>
            <p:cNvPr id="911" name="TextBox 910"/>
            <p:cNvSpPr txBox="1"/>
            <p:nvPr/>
          </p:nvSpPr>
          <p:spPr>
            <a:xfrm>
              <a:off x="38095153" y="8735610"/>
              <a:ext cx="577805" cy="276999"/>
            </a:xfrm>
            <a:prstGeom prst="rect">
              <a:avLst/>
            </a:prstGeom>
            <a:noFill/>
          </p:spPr>
          <p:txBody>
            <a:bodyPr wrap="square" lIns="0" tIns="0" rIns="0" bIns="0" rtlCol="0">
              <a:spAutoFit/>
            </a:bodyPr>
            <a:lstStyle/>
            <a:p>
              <a:pPr algn="ctr"/>
              <a:r>
                <a:rPr lang="en-US" sz="1800" dirty="0" smtClean="0">
                  <a:latin typeface="Arial"/>
                  <a:cs typeface="Arial"/>
                </a:rPr>
                <a:t>−120</a:t>
              </a:r>
              <a:endParaRPr lang="en-US" sz="1800" dirty="0">
                <a:latin typeface="Arial"/>
                <a:cs typeface="Arial"/>
              </a:endParaRPr>
            </a:p>
          </p:txBody>
        </p:sp>
        <p:sp>
          <p:nvSpPr>
            <p:cNvPr id="912" name="TextBox 911"/>
            <p:cNvSpPr txBox="1"/>
            <p:nvPr/>
          </p:nvSpPr>
          <p:spPr>
            <a:xfrm>
              <a:off x="38934521" y="8735610"/>
              <a:ext cx="577805" cy="276999"/>
            </a:xfrm>
            <a:prstGeom prst="rect">
              <a:avLst/>
            </a:prstGeom>
            <a:noFill/>
          </p:spPr>
          <p:txBody>
            <a:bodyPr wrap="square" lIns="0" tIns="0" rIns="0" bIns="0" rtlCol="0">
              <a:spAutoFit/>
            </a:bodyPr>
            <a:lstStyle/>
            <a:p>
              <a:pPr algn="ctr"/>
              <a:r>
                <a:rPr lang="en-US" sz="1800" dirty="0" smtClean="0">
                  <a:latin typeface="Arial"/>
                  <a:cs typeface="Arial"/>
                </a:rPr>
                <a:t>−96</a:t>
              </a:r>
              <a:endParaRPr lang="en-US" sz="1800" dirty="0">
                <a:latin typeface="Arial"/>
                <a:cs typeface="Arial"/>
              </a:endParaRPr>
            </a:p>
          </p:txBody>
        </p:sp>
        <p:sp>
          <p:nvSpPr>
            <p:cNvPr id="913" name="TextBox 912"/>
            <p:cNvSpPr txBox="1"/>
            <p:nvPr/>
          </p:nvSpPr>
          <p:spPr>
            <a:xfrm>
              <a:off x="39773911" y="8735610"/>
              <a:ext cx="577805" cy="276999"/>
            </a:xfrm>
            <a:prstGeom prst="rect">
              <a:avLst/>
            </a:prstGeom>
            <a:noFill/>
          </p:spPr>
          <p:txBody>
            <a:bodyPr wrap="square" lIns="0" tIns="0" rIns="0" bIns="0" rtlCol="0">
              <a:spAutoFit/>
            </a:bodyPr>
            <a:lstStyle/>
            <a:p>
              <a:pPr algn="ctr"/>
              <a:r>
                <a:rPr lang="en-US" sz="1800" dirty="0" smtClean="0">
                  <a:latin typeface="Arial"/>
                  <a:cs typeface="Arial"/>
                </a:rPr>
                <a:t>−72</a:t>
              </a:r>
              <a:endParaRPr lang="en-US" sz="1800" dirty="0">
                <a:latin typeface="Arial"/>
                <a:cs typeface="Arial"/>
              </a:endParaRPr>
            </a:p>
          </p:txBody>
        </p:sp>
        <p:sp>
          <p:nvSpPr>
            <p:cNvPr id="914" name="TextBox 913"/>
            <p:cNvSpPr txBox="1"/>
            <p:nvPr/>
          </p:nvSpPr>
          <p:spPr>
            <a:xfrm>
              <a:off x="40607277" y="8735610"/>
              <a:ext cx="577805" cy="276999"/>
            </a:xfrm>
            <a:prstGeom prst="rect">
              <a:avLst/>
            </a:prstGeom>
            <a:noFill/>
          </p:spPr>
          <p:txBody>
            <a:bodyPr wrap="square" lIns="0" tIns="0" rIns="0" bIns="0" rtlCol="0">
              <a:spAutoFit/>
            </a:bodyPr>
            <a:lstStyle/>
            <a:p>
              <a:pPr algn="ctr"/>
              <a:r>
                <a:rPr lang="en-US" sz="1800" dirty="0" smtClean="0">
                  <a:latin typeface="Arial"/>
                  <a:cs typeface="Arial"/>
                </a:rPr>
                <a:t>−48</a:t>
              </a:r>
              <a:endParaRPr lang="en-US" sz="1800" dirty="0">
                <a:latin typeface="Arial"/>
                <a:cs typeface="Arial"/>
              </a:endParaRPr>
            </a:p>
          </p:txBody>
        </p:sp>
        <p:sp>
          <p:nvSpPr>
            <p:cNvPr id="915" name="TextBox 914"/>
            <p:cNvSpPr txBox="1"/>
            <p:nvPr/>
          </p:nvSpPr>
          <p:spPr>
            <a:xfrm>
              <a:off x="41442246" y="8739349"/>
              <a:ext cx="577805"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916" name="TextBox 915"/>
            <p:cNvSpPr txBox="1"/>
            <p:nvPr/>
          </p:nvSpPr>
          <p:spPr>
            <a:xfrm>
              <a:off x="42280123" y="8738701"/>
              <a:ext cx="577805" cy="276999"/>
            </a:xfrm>
            <a:prstGeom prst="rect">
              <a:avLst/>
            </a:prstGeom>
            <a:noFill/>
          </p:spPr>
          <p:txBody>
            <a:bodyPr wrap="square" lIns="0" tIns="0" rIns="0" bIns="0" rtlCol="0">
              <a:spAutoFit/>
            </a:bodyPr>
            <a:lstStyle/>
            <a:p>
              <a:pPr algn="ctr"/>
              <a:r>
                <a:rPr lang="en-US" sz="1800" dirty="0">
                  <a:latin typeface="Arial"/>
                  <a:cs typeface="Arial"/>
                </a:rPr>
                <a:t>0</a:t>
              </a:r>
            </a:p>
          </p:txBody>
        </p:sp>
        <p:sp>
          <p:nvSpPr>
            <p:cNvPr id="917" name="TextBox 916"/>
            <p:cNvSpPr txBox="1"/>
            <p:nvPr/>
          </p:nvSpPr>
          <p:spPr>
            <a:xfrm>
              <a:off x="43108997" y="8738701"/>
              <a:ext cx="577805"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928" name="TextBox 927"/>
            <p:cNvSpPr txBox="1"/>
            <p:nvPr/>
          </p:nvSpPr>
          <p:spPr>
            <a:xfrm>
              <a:off x="38360737" y="9046509"/>
              <a:ext cx="5125188" cy="615553"/>
            </a:xfrm>
            <a:prstGeom prst="rect">
              <a:avLst/>
            </a:prstGeom>
            <a:noFill/>
          </p:spPr>
          <p:txBody>
            <a:bodyPr wrap="square" lIns="0" tIns="0" rIns="0" bIns="0" rtlCol="0">
              <a:spAutoFit/>
            </a:bodyPr>
            <a:lstStyle/>
            <a:p>
              <a:pPr algn="ctr"/>
              <a:r>
                <a:rPr lang="en-US" sz="2000" dirty="0" smtClean="0">
                  <a:latin typeface="Arial"/>
                  <a:cs typeface="Arial"/>
                </a:rPr>
                <a:t>Hours relative to 0000 UTC of </a:t>
              </a:r>
            </a:p>
            <a:p>
              <a:pPr algn="ctr"/>
              <a:r>
                <a:rPr lang="en-US" sz="2000" dirty="0" smtClean="0">
                  <a:latin typeface="Arial"/>
                  <a:cs typeface="Arial"/>
                </a:rPr>
                <a:t>low and high </a:t>
              </a:r>
              <a:r>
                <a:rPr lang="en-US" sz="2000" dirty="0">
                  <a:latin typeface="Arial"/>
                  <a:cs typeface="Arial"/>
                </a:rPr>
                <a:t>s</a:t>
              </a:r>
              <a:r>
                <a:rPr lang="en-US" sz="2000" dirty="0" smtClean="0">
                  <a:latin typeface="Arial"/>
                  <a:cs typeface="Arial"/>
                </a:rPr>
                <a:t>kill </a:t>
              </a:r>
              <a:r>
                <a:rPr lang="en-US" sz="2000" dirty="0">
                  <a:latin typeface="Arial"/>
                  <a:cs typeface="Arial"/>
                </a:rPr>
                <a:t>d</a:t>
              </a:r>
              <a:r>
                <a:rPr lang="en-US" sz="2000" dirty="0" smtClean="0">
                  <a:latin typeface="Arial"/>
                  <a:cs typeface="Arial"/>
                </a:rPr>
                <a:t>ays</a:t>
              </a:r>
              <a:endParaRPr lang="en-US" sz="2000" i="1" dirty="0">
                <a:latin typeface="Arial"/>
                <a:cs typeface="Arial"/>
              </a:endParaRPr>
            </a:p>
          </p:txBody>
        </p:sp>
      </p:grpSp>
      <p:grpSp>
        <p:nvGrpSpPr>
          <p:cNvPr id="33" name="Group 32"/>
          <p:cNvGrpSpPr/>
          <p:nvPr/>
        </p:nvGrpSpPr>
        <p:grpSpPr>
          <a:xfrm>
            <a:off x="38233838" y="9880725"/>
            <a:ext cx="5075595" cy="276999"/>
            <a:chOff x="38233838" y="9880725"/>
            <a:chExt cx="5075595" cy="276999"/>
          </a:xfrm>
        </p:grpSpPr>
        <p:cxnSp>
          <p:nvCxnSpPr>
            <p:cNvPr id="92" name="Straight Connector 91"/>
            <p:cNvCxnSpPr/>
            <p:nvPr/>
          </p:nvCxnSpPr>
          <p:spPr>
            <a:xfrm flipV="1">
              <a:off x="38233838" y="10034042"/>
              <a:ext cx="577805" cy="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9" name="TextBox 928"/>
            <p:cNvSpPr txBox="1"/>
            <p:nvPr/>
          </p:nvSpPr>
          <p:spPr>
            <a:xfrm>
              <a:off x="38895463" y="9880725"/>
              <a:ext cx="938370" cy="276999"/>
            </a:xfrm>
            <a:prstGeom prst="rect">
              <a:avLst/>
            </a:prstGeom>
            <a:noFill/>
          </p:spPr>
          <p:txBody>
            <a:bodyPr wrap="square" lIns="0" tIns="0" rIns="0" bIns="0" rtlCol="0">
              <a:spAutoFit/>
            </a:bodyPr>
            <a:lstStyle/>
            <a:p>
              <a:r>
                <a:rPr lang="en-US" sz="1800" dirty="0" err="1" smtClean="0">
                  <a:latin typeface="Arial"/>
                  <a:cs typeface="Arial"/>
                </a:rPr>
                <a:t>climo</a:t>
              </a:r>
              <a:endParaRPr lang="en-US" sz="1800" dirty="0">
                <a:latin typeface="Arial"/>
                <a:cs typeface="Arial"/>
              </a:endParaRPr>
            </a:p>
          </p:txBody>
        </p:sp>
        <p:cxnSp>
          <p:nvCxnSpPr>
            <p:cNvPr id="930" name="Straight Connector 929"/>
            <p:cNvCxnSpPr/>
            <p:nvPr/>
          </p:nvCxnSpPr>
          <p:spPr>
            <a:xfrm flipV="1">
              <a:off x="39811486" y="10044957"/>
              <a:ext cx="577805" cy="1"/>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31" name="TextBox 930"/>
            <p:cNvSpPr txBox="1"/>
            <p:nvPr/>
          </p:nvSpPr>
          <p:spPr>
            <a:xfrm>
              <a:off x="40472213" y="9880725"/>
              <a:ext cx="940053" cy="276999"/>
            </a:xfrm>
            <a:prstGeom prst="rect">
              <a:avLst/>
            </a:prstGeom>
            <a:noFill/>
          </p:spPr>
          <p:txBody>
            <a:bodyPr wrap="square" lIns="0" tIns="0" rIns="0" bIns="0" rtlCol="0">
              <a:spAutoFit/>
            </a:bodyPr>
            <a:lstStyle/>
            <a:p>
              <a:r>
                <a:rPr lang="en-US" sz="1800" dirty="0" smtClean="0">
                  <a:latin typeface="Arial"/>
                  <a:cs typeface="Arial"/>
                </a:rPr>
                <a:t>low skill</a:t>
              </a:r>
              <a:endParaRPr lang="en-US" sz="1800" dirty="0">
                <a:latin typeface="Arial"/>
                <a:cs typeface="Arial"/>
              </a:endParaRPr>
            </a:p>
          </p:txBody>
        </p:sp>
        <p:cxnSp>
          <p:nvCxnSpPr>
            <p:cNvPr id="932" name="Straight Connector 931"/>
            <p:cNvCxnSpPr/>
            <p:nvPr/>
          </p:nvCxnSpPr>
          <p:spPr>
            <a:xfrm flipV="1">
              <a:off x="41708341" y="10044972"/>
              <a:ext cx="577805" cy="1"/>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933" name="TextBox 932"/>
            <p:cNvSpPr txBox="1"/>
            <p:nvPr/>
          </p:nvSpPr>
          <p:spPr>
            <a:xfrm>
              <a:off x="42369380" y="9880725"/>
              <a:ext cx="940053" cy="276999"/>
            </a:xfrm>
            <a:prstGeom prst="rect">
              <a:avLst/>
            </a:prstGeom>
            <a:noFill/>
          </p:spPr>
          <p:txBody>
            <a:bodyPr wrap="square" lIns="0" tIns="0" rIns="0" bIns="0" rtlCol="0">
              <a:spAutoFit/>
            </a:bodyPr>
            <a:lstStyle/>
            <a:p>
              <a:r>
                <a:rPr lang="en-US" sz="1800" dirty="0" smtClean="0">
                  <a:latin typeface="Arial"/>
                  <a:cs typeface="Arial"/>
                </a:rPr>
                <a:t>high skill</a:t>
              </a:r>
              <a:endParaRPr lang="en-US" sz="1800" dirty="0">
                <a:latin typeface="Arial"/>
                <a:cs typeface="Arial"/>
              </a:endParaRPr>
            </a:p>
          </p:txBody>
        </p:sp>
      </p:grpSp>
      <p:cxnSp>
        <p:nvCxnSpPr>
          <p:cNvPr id="934" name="Straight Connector 933"/>
          <p:cNvCxnSpPr/>
          <p:nvPr/>
        </p:nvCxnSpPr>
        <p:spPr>
          <a:xfrm>
            <a:off x="42396750" y="4478446"/>
            <a:ext cx="0" cy="4101697"/>
          </a:xfrm>
          <a:prstGeom prst="line">
            <a:avLst/>
          </a:prstGeom>
          <a:ln w="476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940" name="Group 939"/>
          <p:cNvGrpSpPr/>
          <p:nvPr/>
        </p:nvGrpSpPr>
        <p:grpSpPr>
          <a:xfrm>
            <a:off x="32753904" y="13002617"/>
            <a:ext cx="4522436" cy="4206240"/>
            <a:chOff x="4602693" y="1421879"/>
            <a:chExt cx="4522436" cy="4206240"/>
          </a:xfrm>
        </p:grpSpPr>
        <p:pic>
          <p:nvPicPr>
            <p:cNvPr id="941" name="Picture 940" descr="pwat_anomaly_high_skill_case_intTime_1855344_valid_20110903_0000.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02693" y="1421879"/>
              <a:ext cx="4522436" cy="4206240"/>
            </a:xfrm>
            <a:prstGeom prst="rect">
              <a:avLst/>
            </a:prstGeom>
          </p:spPr>
        </p:pic>
        <p:sp>
          <p:nvSpPr>
            <p:cNvPr id="942" name="Oval 941"/>
            <p:cNvSpPr>
              <a:spLocks noChangeAspect="1"/>
            </p:cNvSpPr>
            <p:nvPr/>
          </p:nvSpPr>
          <p:spPr>
            <a:xfrm>
              <a:off x="5884648" y="2570614"/>
              <a:ext cx="1920240" cy="192024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43" name="TextBox 942"/>
          <p:cNvSpPr txBox="1"/>
          <p:nvPr/>
        </p:nvSpPr>
        <p:spPr>
          <a:xfrm>
            <a:off x="28058113" y="12283166"/>
            <a:ext cx="4509526" cy="615553"/>
          </a:xfrm>
          <a:prstGeom prst="rect">
            <a:avLst/>
          </a:prstGeom>
          <a:noFill/>
        </p:spPr>
        <p:txBody>
          <a:bodyPr wrap="square" lIns="0" tIns="0" rIns="0" bIns="0" rtlCol="0">
            <a:spAutoFit/>
          </a:bodyPr>
          <a:lstStyle/>
          <a:p>
            <a:pPr algn="ctr"/>
            <a:r>
              <a:rPr lang="en-US" sz="2000" dirty="0" smtClean="0">
                <a:latin typeface="Arial"/>
                <a:cs typeface="Arial"/>
              </a:rPr>
              <a:t>(a) Low skill (avg. positive </a:t>
            </a:r>
            <a:r>
              <a:rPr lang="en-US" sz="2000" dirty="0" err="1" smtClean="0">
                <a:latin typeface="Arial"/>
                <a:cs typeface="Arial"/>
              </a:rPr>
              <a:t>σ</a:t>
            </a:r>
            <a:r>
              <a:rPr lang="en-US" sz="2000" baseline="-25000" dirty="0" err="1" smtClean="0">
                <a:latin typeface="Arial"/>
                <a:cs typeface="Arial"/>
              </a:rPr>
              <a:t>PW</a:t>
            </a:r>
            <a:r>
              <a:rPr lang="en-US" sz="2000" dirty="0" smtClean="0">
                <a:latin typeface="Arial"/>
                <a:cs typeface="Arial"/>
              </a:rPr>
              <a:t> = 1.82)</a:t>
            </a:r>
          </a:p>
          <a:p>
            <a:pPr algn="ctr"/>
            <a:r>
              <a:rPr lang="en-US" sz="2000" i="1" dirty="0" smtClean="0">
                <a:latin typeface="Arial"/>
                <a:cs typeface="Arial"/>
              </a:rPr>
              <a:t>0000 UTC 28 Aug 2016 </a:t>
            </a:r>
            <a:endParaRPr lang="en-US" sz="2000" i="1" dirty="0">
              <a:latin typeface="Arial"/>
              <a:cs typeface="Arial"/>
            </a:endParaRPr>
          </a:p>
        </p:txBody>
      </p:sp>
      <p:sp>
        <p:nvSpPr>
          <p:cNvPr id="944" name="TextBox 943"/>
          <p:cNvSpPr txBox="1"/>
          <p:nvPr/>
        </p:nvSpPr>
        <p:spPr>
          <a:xfrm>
            <a:off x="32753904" y="12284206"/>
            <a:ext cx="4522436" cy="615553"/>
          </a:xfrm>
          <a:prstGeom prst="rect">
            <a:avLst/>
          </a:prstGeom>
          <a:noFill/>
        </p:spPr>
        <p:txBody>
          <a:bodyPr wrap="square" lIns="0" tIns="0" rIns="0" bIns="0" rtlCol="0">
            <a:spAutoFit/>
          </a:bodyPr>
          <a:lstStyle/>
          <a:p>
            <a:pPr algn="ctr"/>
            <a:r>
              <a:rPr lang="en-US" sz="2000" dirty="0" smtClean="0">
                <a:latin typeface="Arial"/>
                <a:cs typeface="Arial"/>
              </a:rPr>
              <a:t>(b) High skill (avg. positive </a:t>
            </a:r>
            <a:r>
              <a:rPr lang="en-US" sz="2000" dirty="0" err="1" smtClean="0">
                <a:latin typeface="Arial"/>
                <a:cs typeface="Arial"/>
              </a:rPr>
              <a:t>σ</a:t>
            </a:r>
            <a:r>
              <a:rPr lang="en-US" sz="2000" baseline="-25000" dirty="0" err="1" smtClean="0">
                <a:latin typeface="Arial"/>
                <a:cs typeface="Arial"/>
              </a:rPr>
              <a:t>PW</a:t>
            </a:r>
            <a:r>
              <a:rPr lang="en-US" sz="2000" dirty="0" smtClean="0">
                <a:latin typeface="Arial"/>
                <a:cs typeface="Arial"/>
              </a:rPr>
              <a:t> = 0.63)</a:t>
            </a:r>
          </a:p>
          <a:p>
            <a:pPr algn="ctr"/>
            <a:r>
              <a:rPr lang="en-US" sz="2000" i="1" dirty="0" smtClean="0">
                <a:latin typeface="Arial"/>
                <a:cs typeface="Arial"/>
              </a:rPr>
              <a:t>0000 UTC 3 Sep 2011 </a:t>
            </a:r>
            <a:endParaRPr lang="en-US" sz="2000" i="1" dirty="0">
              <a:latin typeface="Arial"/>
              <a:cs typeface="Arial"/>
            </a:endParaRPr>
          </a:p>
        </p:txBody>
      </p:sp>
      <p:sp>
        <p:nvSpPr>
          <p:cNvPr id="947" name="TextBox 946"/>
          <p:cNvSpPr txBox="1"/>
          <p:nvPr/>
        </p:nvSpPr>
        <p:spPr>
          <a:xfrm>
            <a:off x="37465820" y="12068909"/>
            <a:ext cx="364898" cy="276999"/>
          </a:xfrm>
          <a:prstGeom prst="rect">
            <a:avLst/>
          </a:prstGeom>
          <a:noFill/>
        </p:spPr>
        <p:txBody>
          <a:bodyPr wrap="square" lIns="0" tIns="0" rIns="0" bIns="0" rtlCol="0">
            <a:spAutoFit/>
          </a:bodyPr>
          <a:lstStyle/>
          <a:p>
            <a:pPr algn="r"/>
            <a:r>
              <a:rPr lang="en-US" sz="1800" dirty="0" smtClean="0">
                <a:latin typeface="Arial"/>
                <a:cs typeface="Arial"/>
              </a:rPr>
              <a:t>1.4</a:t>
            </a:r>
            <a:endParaRPr lang="en-US" sz="1800" dirty="0">
              <a:latin typeface="Arial"/>
              <a:cs typeface="Arial"/>
            </a:endParaRPr>
          </a:p>
        </p:txBody>
      </p:sp>
      <p:sp>
        <p:nvSpPr>
          <p:cNvPr id="949" name="TextBox 948"/>
          <p:cNvSpPr txBox="1"/>
          <p:nvPr/>
        </p:nvSpPr>
        <p:spPr>
          <a:xfrm>
            <a:off x="37465820" y="13075774"/>
            <a:ext cx="364898" cy="276999"/>
          </a:xfrm>
          <a:prstGeom prst="rect">
            <a:avLst/>
          </a:prstGeom>
          <a:noFill/>
        </p:spPr>
        <p:txBody>
          <a:bodyPr wrap="square" lIns="0" tIns="0" rIns="0" bIns="0" rtlCol="0">
            <a:spAutoFit/>
          </a:bodyPr>
          <a:lstStyle/>
          <a:p>
            <a:pPr algn="r"/>
            <a:r>
              <a:rPr lang="en-US" sz="1800" dirty="0" smtClean="0">
                <a:latin typeface="Arial"/>
                <a:cs typeface="Arial"/>
              </a:rPr>
              <a:t>1.2</a:t>
            </a:r>
            <a:endParaRPr lang="en-US" sz="1800" dirty="0">
              <a:latin typeface="Arial"/>
              <a:cs typeface="Arial"/>
            </a:endParaRPr>
          </a:p>
        </p:txBody>
      </p:sp>
      <p:sp>
        <p:nvSpPr>
          <p:cNvPr id="950" name="TextBox 949"/>
          <p:cNvSpPr txBox="1"/>
          <p:nvPr/>
        </p:nvSpPr>
        <p:spPr>
          <a:xfrm>
            <a:off x="37469928" y="14101647"/>
            <a:ext cx="364898" cy="276999"/>
          </a:xfrm>
          <a:prstGeom prst="rect">
            <a:avLst/>
          </a:prstGeom>
          <a:noFill/>
        </p:spPr>
        <p:txBody>
          <a:bodyPr wrap="square" lIns="0" tIns="0" rIns="0" bIns="0" rtlCol="0">
            <a:spAutoFit/>
          </a:bodyPr>
          <a:lstStyle/>
          <a:p>
            <a:pPr algn="r"/>
            <a:r>
              <a:rPr lang="en-US" sz="1800" dirty="0" smtClean="0">
                <a:latin typeface="Arial"/>
                <a:cs typeface="Arial"/>
              </a:rPr>
              <a:t>1.0</a:t>
            </a:r>
            <a:endParaRPr lang="en-US" sz="1800" dirty="0">
              <a:latin typeface="Arial"/>
              <a:cs typeface="Arial"/>
            </a:endParaRPr>
          </a:p>
        </p:txBody>
      </p:sp>
      <p:sp>
        <p:nvSpPr>
          <p:cNvPr id="951" name="TextBox 950"/>
          <p:cNvSpPr txBox="1"/>
          <p:nvPr/>
        </p:nvSpPr>
        <p:spPr>
          <a:xfrm>
            <a:off x="37471491" y="15132113"/>
            <a:ext cx="364898" cy="276999"/>
          </a:xfrm>
          <a:prstGeom prst="rect">
            <a:avLst/>
          </a:prstGeom>
          <a:noFill/>
        </p:spPr>
        <p:txBody>
          <a:bodyPr wrap="square" lIns="0" tIns="0" rIns="0" bIns="0" rtlCol="0">
            <a:spAutoFit/>
          </a:bodyPr>
          <a:lstStyle/>
          <a:p>
            <a:pPr algn="r"/>
            <a:r>
              <a:rPr lang="en-US" sz="1800" dirty="0" smtClean="0">
                <a:latin typeface="Arial"/>
                <a:cs typeface="Arial"/>
              </a:rPr>
              <a:t>0.8</a:t>
            </a:r>
            <a:endParaRPr lang="en-US" sz="1800" dirty="0">
              <a:latin typeface="Arial"/>
              <a:cs typeface="Arial"/>
            </a:endParaRPr>
          </a:p>
        </p:txBody>
      </p:sp>
      <p:sp>
        <p:nvSpPr>
          <p:cNvPr id="953" name="TextBox 952"/>
          <p:cNvSpPr txBox="1"/>
          <p:nvPr/>
        </p:nvSpPr>
        <p:spPr>
          <a:xfrm>
            <a:off x="37471491" y="16140128"/>
            <a:ext cx="364898" cy="276999"/>
          </a:xfrm>
          <a:prstGeom prst="rect">
            <a:avLst/>
          </a:prstGeom>
          <a:noFill/>
        </p:spPr>
        <p:txBody>
          <a:bodyPr wrap="square" lIns="0" tIns="0" rIns="0" bIns="0" rtlCol="0">
            <a:spAutoFit/>
          </a:bodyPr>
          <a:lstStyle/>
          <a:p>
            <a:pPr algn="r"/>
            <a:r>
              <a:rPr lang="en-US" sz="1800" dirty="0" smtClean="0">
                <a:latin typeface="Arial"/>
                <a:cs typeface="Arial"/>
              </a:rPr>
              <a:t>0.6</a:t>
            </a:r>
            <a:endParaRPr lang="en-US" sz="1800" dirty="0">
              <a:latin typeface="Arial"/>
              <a:cs typeface="Arial"/>
            </a:endParaRPr>
          </a:p>
        </p:txBody>
      </p:sp>
      <p:sp>
        <p:nvSpPr>
          <p:cNvPr id="954" name="TextBox 953"/>
          <p:cNvSpPr txBox="1"/>
          <p:nvPr/>
        </p:nvSpPr>
        <p:spPr>
          <a:xfrm>
            <a:off x="37820916" y="16450151"/>
            <a:ext cx="577805" cy="276999"/>
          </a:xfrm>
          <a:prstGeom prst="rect">
            <a:avLst/>
          </a:prstGeom>
          <a:noFill/>
        </p:spPr>
        <p:txBody>
          <a:bodyPr wrap="square" lIns="0" tIns="0" rIns="0" bIns="0" rtlCol="0">
            <a:spAutoFit/>
          </a:bodyPr>
          <a:lstStyle/>
          <a:p>
            <a:pPr algn="ctr"/>
            <a:r>
              <a:rPr lang="en-US" sz="1800" dirty="0" smtClean="0">
                <a:latin typeface="Arial"/>
                <a:cs typeface="Arial"/>
              </a:rPr>
              <a:t>−120</a:t>
            </a:r>
            <a:endParaRPr lang="en-US" sz="1800" dirty="0">
              <a:latin typeface="Arial"/>
              <a:cs typeface="Arial"/>
            </a:endParaRPr>
          </a:p>
        </p:txBody>
      </p:sp>
      <p:sp>
        <p:nvSpPr>
          <p:cNvPr id="955" name="TextBox 954"/>
          <p:cNvSpPr txBox="1"/>
          <p:nvPr/>
        </p:nvSpPr>
        <p:spPr>
          <a:xfrm>
            <a:off x="38660284" y="16450151"/>
            <a:ext cx="577805" cy="276999"/>
          </a:xfrm>
          <a:prstGeom prst="rect">
            <a:avLst/>
          </a:prstGeom>
          <a:noFill/>
        </p:spPr>
        <p:txBody>
          <a:bodyPr wrap="square" lIns="0" tIns="0" rIns="0" bIns="0" rtlCol="0">
            <a:spAutoFit/>
          </a:bodyPr>
          <a:lstStyle/>
          <a:p>
            <a:pPr algn="ctr"/>
            <a:r>
              <a:rPr lang="en-US" sz="1800" dirty="0" smtClean="0">
                <a:latin typeface="Arial"/>
                <a:cs typeface="Arial"/>
              </a:rPr>
              <a:t>−96</a:t>
            </a:r>
            <a:endParaRPr lang="en-US" sz="1800" dirty="0">
              <a:latin typeface="Arial"/>
              <a:cs typeface="Arial"/>
            </a:endParaRPr>
          </a:p>
        </p:txBody>
      </p:sp>
      <p:sp>
        <p:nvSpPr>
          <p:cNvPr id="956" name="TextBox 955"/>
          <p:cNvSpPr txBox="1"/>
          <p:nvPr/>
        </p:nvSpPr>
        <p:spPr>
          <a:xfrm>
            <a:off x="39499674" y="16450151"/>
            <a:ext cx="577805" cy="276999"/>
          </a:xfrm>
          <a:prstGeom prst="rect">
            <a:avLst/>
          </a:prstGeom>
          <a:noFill/>
        </p:spPr>
        <p:txBody>
          <a:bodyPr wrap="square" lIns="0" tIns="0" rIns="0" bIns="0" rtlCol="0">
            <a:spAutoFit/>
          </a:bodyPr>
          <a:lstStyle/>
          <a:p>
            <a:pPr algn="ctr"/>
            <a:r>
              <a:rPr lang="en-US" sz="1800" dirty="0" smtClean="0">
                <a:latin typeface="Arial"/>
                <a:cs typeface="Arial"/>
              </a:rPr>
              <a:t>−72</a:t>
            </a:r>
            <a:endParaRPr lang="en-US" sz="1800" dirty="0">
              <a:latin typeface="Arial"/>
              <a:cs typeface="Arial"/>
            </a:endParaRPr>
          </a:p>
        </p:txBody>
      </p:sp>
      <p:sp>
        <p:nvSpPr>
          <p:cNvPr id="957" name="TextBox 956"/>
          <p:cNvSpPr txBox="1"/>
          <p:nvPr/>
        </p:nvSpPr>
        <p:spPr>
          <a:xfrm>
            <a:off x="40333040" y="16450151"/>
            <a:ext cx="577805" cy="276999"/>
          </a:xfrm>
          <a:prstGeom prst="rect">
            <a:avLst/>
          </a:prstGeom>
          <a:noFill/>
        </p:spPr>
        <p:txBody>
          <a:bodyPr wrap="square" lIns="0" tIns="0" rIns="0" bIns="0" rtlCol="0">
            <a:spAutoFit/>
          </a:bodyPr>
          <a:lstStyle/>
          <a:p>
            <a:pPr algn="ctr"/>
            <a:r>
              <a:rPr lang="en-US" sz="1800" dirty="0" smtClean="0">
                <a:latin typeface="Arial"/>
                <a:cs typeface="Arial"/>
              </a:rPr>
              <a:t>−48</a:t>
            </a:r>
            <a:endParaRPr lang="en-US" sz="1800" dirty="0">
              <a:latin typeface="Arial"/>
              <a:cs typeface="Arial"/>
            </a:endParaRPr>
          </a:p>
        </p:txBody>
      </p:sp>
      <p:sp>
        <p:nvSpPr>
          <p:cNvPr id="958" name="TextBox 957"/>
          <p:cNvSpPr txBox="1"/>
          <p:nvPr/>
        </p:nvSpPr>
        <p:spPr>
          <a:xfrm>
            <a:off x="41168009" y="16453890"/>
            <a:ext cx="577805"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959" name="TextBox 958"/>
          <p:cNvSpPr txBox="1"/>
          <p:nvPr/>
        </p:nvSpPr>
        <p:spPr>
          <a:xfrm>
            <a:off x="42005886" y="16453242"/>
            <a:ext cx="577805" cy="276999"/>
          </a:xfrm>
          <a:prstGeom prst="rect">
            <a:avLst/>
          </a:prstGeom>
          <a:noFill/>
        </p:spPr>
        <p:txBody>
          <a:bodyPr wrap="square" lIns="0" tIns="0" rIns="0" bIns="0" rtlCol="0">
            <a:spAutoFit/>
          </a:bodyPr>
          <a:lstStyle/>
          <a:p>
            <a:pPr algn="ctr"/>
            <a:r>
              <a:rPr lang="en-US" sz="1800" dirty="0">
                <a:latin typeface="Arial"/>
                <a:cs typeface="Arial"/>
              </a:rPr>
              <a:t>0</a:t>
            </a:r>
          </a:p>
        </p:txBody>
      </p:sp>
      <p:sp>
        <p:nvSpPr>
          <p:cNvPr id="960" name="TextBox 959"/>
          <p:cNvSpPr txBox="1"/>
          <p:nvPr/>
        </p:nvSpPr>
        <p:spPr>
          <a:xfrm>
            <a:off x="42834760" y="16453242"/>
            <a:ext cx="577805"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961" name="TextBox 960"/>
          <p:cNvSpPr txBox="1"/>
          <p:nvPr/>
        </p:nvSpPr>
        <p:spPr>
          <a:xfrm>
            <a:off x="38086500" y="16761050"/>
            <a:ext cx="5125188" cy="615553"/>
          </a:xfrm>
          <a:prstGeom prst="rect">
            <a:avLst/>
          </a:prstGeom>
          <a:noFill/>
        </p:spPr>
        <p:txBody>
          <a:bodyPr wrap="square" lIns="0" tIns="0" rIns="0" bIns="0" rtlCol="0">
            <a:spAutoFit/>
          </a:bodyPr>
          <a:lstStyle/>
          <a:p>
            <a:pPr algn="ctr"/>
            <a:r>
              <a:rPr lang="en-US" sz="2000" dirty="0" smtClean="0">
                <a:latin typeface="Arial"/>
                <a:cs typeface="Arial"/>
              </a:rPr>
              <a:t>Hours relative to 0000 UTC of </a:t>
            </a:r>
          </a:p>
          <a:p>
            <a:pPr algn="ctr"/>
            <a:r>
              <a:rPr lang="en-US" sz="2000" dirty="0" smtClean="0">
                <a:latin typeface="Arial"/>
                <a:cs typeface="Arial"/>
              </a:rPr>
              <a:t>low and high </a:t>
            </a:r>
            <a:r>
              <a:rPr lang="en-US" sz="2000" dirty="0">
                <a:latin typeface="Arial"/>
                <a:cs typeface="Arial"/>
              </a:rPr>
              <a:t>s</a:t>
            </a:r>
            <a:r>
              <a:rPr lang="en-US" sz="2000" dirty="0" smtClean="0">
                <a:latin typeface="Arial"/>
                <a:cs typeface="Arial"/>
              </a:rPr>
              <a:t>kill </a:t>
            </a:r>
            <a:r>
              <a:rPr lang="en-US" sz="2000" dirty="0">
                <a:latin typeface="Arial"/>
                <a:cs typeface="Arial"/>
              </a:rPr>
              <a:t>d</a:t>
            </a:r>
            <a:r>
              <a:rPr lang="en-US" sz="2000" dirty="0" smtClean="0">
                <a:latin typeface="Arial"/>
                <a:cs typeface="Arial"/>
              </a:rPr>
              <a:t>ays</a:t>
            </a:r>
            <a:endParaRPr lang="en-US" sz="2000" i="1" dirty="0">
              <a:latin typeface="Arial"/>
              <a:cs typeface="Arial"/>
            </a:endParaRPr>
          </a:p>
        </p:txBody>
      </p:sp>
      <p:sp>
        <p:nvSpPr>
          <p:cNvPr id="964" name="TextBox 963"/>
          <p:cNvSpPr txBox="1"/>
          <p:nvPr/>
        </p:nvSpPr>
        <p:spPr>
          <a:xfrm>
            <a:off x="28107088" y="17890598"/>
            <a:ext cx="15143954" cy="1015663"/>
          </a:xfrm>
          <a:prstGeom prst="rect">
            <a:avLst/>
          </a:prstGeom>
          <a:noFill/>
        </p:spPr>
        <p:txBody>
          <a:bodyPr wrap="square" rtlCol="0">
            <a:spAutoFit/>
          </a:bodyPr>
          <a:lstStyle/>
          <a:p>
            <a:r>
              <a:rPr lang="en-US" sz="2000" b="1" dirty="0">
                <a:latin typeface="Arial"/>
                <a:cs typeface="Arial"/>
              </a:rPr>
              <a:t>Figure </a:t>
            </a:r>
            <a:r>
              <a:rPr lang="en-US" sz="2000" b="1" dirty="0" smtClean="0">
                <a:latin typeface="Arial"/>
                <a:cs typeface="Arial"/>
              </a:rPr>
              <a:t>6</a:t>
            </a:r>
            <a:r>
              <a:rPr lang="en-US" sz="2000" dirty="0" smtClean="0">
                <a:latin typeface="Arial"/>
                <a:cs typeface="Arial"/>
              </a:rPr>
              <a:t>. 700</a:t>
            </a:r>
            <a:r>
              <a:rPr lang="en-US" sz="2000" dirty="0">
                <a:latin typeface="Arial"/>
                <a:cs typeface="Arial"/>
              </a:rPr>
              <a:t>-hPa geopotential height (dam, black</a:t>
            </a:r>
            <a:r>
              <a:rPr lang="en-US" sz="2000" dirty="0" smtClean="0">
                <a:latin typeface="Arial"/>
                <a:cs typeface="Arial"/>
              </a:rPr>
              <a:t>) and </a:t>
            </a:r>
            <a:r>
              <a:rPr lang="en-US" sz="2000" dirty="0">
                <a:latin typeface="Arial"/>
                <a:cs typeface="Arial"/>
              </a:rPr>
              <a:t>wind (m s</a:t>
            </a:r>
            <a:r>
              <a:rPr lang="en-US" sz="2000" baseline="30000" dirty="0">
                <a:latin typeface="Arial"/>
                <a:cs typeface="Arial"/>
              </a:rPr>
              <a:t>−1</a:t>
            </a:r>
            <a:r>
              <a:rPr lang="en-US" sz="2000" dirty="0">
                <a:latin typeface="Arial"/>
                <a:cs typeface="Arial"/>
              </a:rPr>
              <a:t>, flags and barbs)</a:t>
            </a:r>
            <a:r>
              <a:rPr lang="en-US" sz="2000" dirty="0" smtClean="0">
                <a:latin typeface="Arial"/>
                <a:cs typeface="Arial"/>
              </a:rPr>
              <a:t>, and positive standardized anomaly of PW (</a:t>
            </a:r>
            <a:r>
              <a:rPr lang="en-US" sz="2000" dirty="0" err="1" smtClean="0">
                <a:solidFill>
                  <a:prstClr val="black"/>
                </a:solidFill>
                <a:latin typeface="Arial"/>
                <a:cs typeface="Arial"/>
              </a:rPr>
              <a:t>σ</a:t>
            </a:r>
            <a:r>
              <a:rPr lang="en-US" sz="2000" baseline="-25000" dirty="0" err="1" smtClean="0">
                <a:solidFill>
                  <a:prstClr val="black"/>
                </a:solidFill>
                <a:latin typeface="Arial"/>
                <a:cs typeface="Arial"/>
              </a:rPr>
              <a:t>PW</a:t>
            </a:r>
            <a:r>
              <a:rPr lang="en-US" sz="2000" dirty="0">
                <a:solidFill>
                  <a:prstClr val="black"/>
                </a:solidFill>
                <a:latin typeface="Arial"/>
                <a:cs typeface="Arial"/>
              </a:rPr>
              <a:t>,</a:t>
            </a:r>
            <a:r>
              <a:rPr lang="en-US" sz="2000" dirty="0" smtClean="0">
                <a:solidFill>
                  <a:prstClr val="black"/>
                </a:solidFill>
                <a:latin typeface="Arial"/>
                <a:cs typeface="Arial"/>
              </a:rPr>
              <a:t> </a:t>
            </a:r>
            <a:r>
              <a:rPr lang="en-US" sz="2000" dirty="0" smtClean="0">
                <a:latin typeface="Arial"/>
                <a:cs typeface="Arial"/>
              </a:rPr>
              <a:t>shading</a:t>
            </a:r>
            <a:r>
              <a:rPr lang="en-US" sz="2000" dirty="0">
                <a:latin typeface="Arial"/>
                <a:cs typeface="Arial"/>
              </a:rPr>
              <a:t>) from ERA-</a:t>
            </a:r>
            <a:r>
              <a:rPr lang="en-US" sz="2000" dirty="0" smtClean="0">
                <a:latin typeface="Arial"/>
                <a:cs typeface="Arial"/>
              </a:rPr>
              <a:t>Interim for (a) </a:t>
            </a:r>
            <a:r>
              <a:rPr lang="en-US" sz="2000" dirty="0">
                <a:latin typeface="Arial"/>
                <a:cs typeface="Arial"/>
              </a:rPr>
              <a:t>a</a:t>
            </a:r>
            <a:r>
              <a:rPr lang="en-US" sz="2000" dirty="0" smtClean="0">
                <a:latin typeface="Arial"/>
                <a:cs typeface="Arial"/>
              </a:rPr>
              <a:t> </a:t>
            </a:r>
            <a:r>
              <a:rPr lang="en-US" sz="2000" dirty="0" smtClean="0">
                <a:latin typeface="Arial"/>
                <a:cs typeface="Arial"/>
              </a:rPr>
              <a:t>low skill day valid at 0000 UTC 28 Aug 2016 and (b) </a:t>
            </a:r>
            <a:r>
              <a:rPr lang="en-US" sz="2000" dirty="0">
                <a:latin typeface="Arial"/>
                <a:cs typeface="Arial"/>
              </a:rPr>
              <a:t>a</a:t>
            </a:r>
            <a:r>
              <a:rPr lang="en-US" sz="2000" dirty="0" smtClean="0">
                <a:latin typeface="Arial"/>
                <a:cs typeface="Arial"/>
              </a:rPr>
              <a:t> </a:t>
            </a:r>
            <a:r>
              <a:rPr lang="en-US" sz="2000" dirty="0" smtClean="0">
                <a:latin typeface="Arial"/>
                <a:cs typeface="Arial"/>
              </a:rPr>
              <a:t>high skill day valid at 0000 UTC 3 Sep 2011. (c) As in Fig. 5c, but for average positive </a:t>
            </a:r>
            <a:r>
              <a:rPr lang="en-US" sz="2000" dirty="0" err="1" smtClean="0">
                <a:solidFill>
                  <a:prstClr val="black"/>
                </a:solidFill>
                <a:latin typeface="Arial"/>
                <a:cs typeface="Arial"/>
              </a:rPr>
              <a:t>σ</a:t>
            </a:r>
            <a:r>
              <a:rPr lang="en-US" sz="2000" baseline="-25000" dirty="0" err="1" smtClean="0">
                <a:solidFill>
                  <a:prstClr val="black"/>
                </a:solidFill>
                <a:latin typeface="Arial"/>
                <a:cs typeface="Arial"/>
              </a:rPr>
              <a:t>PW</a:t>
            </a:r>
            <a:r>
              <a:rPr lang="en-US" sz="2000" dirty="0" smtClean="0">
                <a:solidFill>
                  <a:prstClr val="black"/>
                </a:solidFill>
                <a:latin typeface="Arial"/>
                <a:cs typeface="Arial"/>
              </a:rPr>
              <a:t> over the Arctic (≥ 70°N).</a:t>
            </a:r>
            <a:endParaRPr lang="en-US" sz="2000" dirty="0">
              <a:latin typeface="Arial"/>
              <a:cs typeface="Arial"/>
            </a:endParaRPr>
          </a:p>
        </p:txBody>
      </p:sp>
      <p:pic>
        <p:nvPicPr>
          <p:cNvPr id="11" name="Picture 10" descr="highest_abs_v500_stndAnom_climo_low_high_python_v2_during_skill_periods_inArctic_poster_noLabels.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66698" y="20456886"/>
            <a:ext cx="4896061" cy="3931920"/>
          </a:xfrm>
          <a:prstGeom prst="rect">
            <a:avLst/>
          </a:prstGeom>
        </p:spPr>
      </p:pic>
      <p:pic>
        <p:nvPicPr>
          <p:cNvPr id="13" name="Picture 12" descr="pmin_stndAnom_climo_low_high_python_v2_during_skill_periods_inArctic_poster_noLabels.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760893" y="20452913"/>
            <a:ext cx="4901858" cy="3931920"/>
          </a:xfrm>
          <a:prstGeom prst="rect">
            <a:avLst/>
          </a:prstGeom>
        </p:spPr>
      </p:pic>
      <p:sp>
        <p:nvSpPr>
          <p:cNvPr id="251" name="TextBox 250"/>
          <p:cNvSpPr txBox="1"/>
          <p:nvPr/>
        </p:nvSpPr>
        <p:spPr>
          <a:xfrm>
            <a:off x="27774406" y="20392716"/>
            <a:ext cx="364898" cy="276999"/>
          </a:xfrm>
          <a:prstGeom prst="rect">
            <a:avLst/>
          </a:prstGeom>
          <a:noFill/>
        </p:spPr>
        <p:txBody>
          <a:bodyPr wrap="square" lIns="0" tIns="0" rIns="0" bIns="0" rtlCol="0">
            <a:spAutoFit/>
          </a:bodyPr>
          <a:lstStyle/>
          <a:p>
            <a:pPr algn="r"/>
            <a:r>
              <a:rPr lang="en-US" sz="1800" dirty="0" smtClean="0">
                <a:latin typeface="Arial"/>
                <a:cs typeface="Arial"/>
              </a:rPr>
              <a:t>1.8</a:t>
            </a:r>
            <a:endParaRPr lang="en-US" sz="1800" dirty="0">
              <a:latin typeface="Arial"/>
              <a:cs typeface="Arial"/>
            </a:endParaRPr>
          </a:p>
        </p:txBody>
      </p:sp>
      <p:sp>
        <p:nvSpPr>
          <p:cNvPr id="252" name="TextBox 251"/>
          <p:cNvSpPr txBox="1"/>
          <p:nvPr/>
        </p:nvSpPr>
        <p:spPr>
          <a:xfrm>
            <a:off x="27774406" y="20925645"/>
            <a:ext cx="364898" cy="276999"/>
          </a:xfrm>
          <a:prstGeom prst="rect">
            <a:avLst/>
          </a:prstGeom>
          <a:noFill/>
        </p:spPr>
        <p:txBody>
          <a:bodyPr wrap="square" lIns="0" tIns="0" rIns="0" bIns="0" rtlCol="0">
            <a:spAutoFit/>
          </a:bodyPr>
          <a:lstStyle/>
          <a:p>
            <a:pPr algn="r"/>
            <a:r>
              <a:rPr lang="en-US" sz="1800" dirty="0" smtClean="0">
                <a:latin typeface="Arial"/>
                <a:cs typeface="Arial"/>
              </a:rPr>
              <a:t>1.6</a:t>
            </a:r>
            <a:endParaRPr lang="en-US" sz="1800" dirty="0">
              <a:latin typeface="Arial"/>
              <a:cs typeface="Arial"/>
            </a:endParaRPr>
          </a:p>
        </p:txBody>
      </p:sp>
      <p:sp>
        <p:nvSpPr>
          <p:cNvPr id="254" name="TextBox 253"/>
          <p:cNvSpPr txBox="1"/>
          <p:nvPr/>
        </p:nvSpPr>
        <p:spPr>
          <a:xfrm>
            <a:off x="27774406" y="21457425"/>
            <a:ext cx="364898" cy="276999"/>
          </a:xfrm>
          <a:prstGeom prst="rect">
            <a:avLst/>
          </a:prstGeom>
          <a:noFill/>
        </p:spPr>
        <p:txBody>
          <a:bodyPr wrap="square" lIns="0" tIns="0" rIns="0" bIns="0" rtlCol="0">
            <a:spAutoFit/>
          </a:bodyPr>
          <a:lstStyle/>
          <a:p>
            <a:pPr algn="r"/>
            <a:r>
              <a:rPr lang="en-US" sz="1800" dirty="0" smtClean="0">
                <a:latin typeface="Arial"/>
                <a:cs typeface="Arial"/>
              </a:rPr>
              <a:t>1.4</a:t>
            </a:r>
            <a:endParaRPr lang="en-US" sz="1800" dirty="0">
              <a:latin typeface="Arial"/>
              <a:cs typeface="Arial"/>
            </a:endParaRPr>
          </a:p>
        </p:txBody>
      </p:sp>
      <p:sp>
        <p:nvSpPr>
          <p:cNvPr id="255" name="TextBox 254"/>
          <p:cNvSpPr txBox="1"/>
          <p:nvPr/>
        </p:nvSpPr>
        <p:spPr>
          <a:xfrm>
            <a:off x="27774406" y="21989004"/>
            <a:ext cx="364898" cy="276999"/>
          </a:xfrm>
          <a:prstGeom prst="rect">
            <a:avLst/>
          </a:prstGeom>
          <a:noFill/>
        </p:spPr>
        <p:txBody>
          <a:bodyPr wrap="square" lIns="0" tIns="0" rIns="0" bIns="0" rtlCol="0">
            <a:spAutoFit/>
          </a:bodyPr>
          <a:lstStyle/>
          <a:p>
            <a:pPr algn="r"/>
            <a:r>
              <a:rPr lang="en-US" sz="1800" dirty="0" smtClean="0">
                <a:latin typeface="Arial"/>
                <a:cs typeface="Arial"/>
              </a:rPr>
              <a:t>1.2</a:t>
            </a:r>
            <a:endParaRPr lang="en-US" sz="1800" dirty="0">
              <a:latin typeface="Arial"/>
              <a:cs typeface="Arial"/>
            </a:endParaRPr>
          </a:p>
        </p:txBody>
      </p:sp>
      <p:sp>
        <p:nvSpPr>
          <p:cNvPr id="256" name="TextBox 255"/>
          <p:cNvSpPr txBox="1"/>
          <p:nvPr/>
        </p:nvSpPr>
        <p:spPr>
          <a:xfrm>
            <a:off x="27774406" y="22511586"/>
            <a:ext cx="364898" cy="276999"/>
          </a:xfrm>
          <a:prstGeom prst="rect">
            <a:avLst/>
          </a:prstGeom>
          <a:noFill/>
        </p:spPr>
        <p:txBody>
          <a:bodyPr wrap="square" lIns="0" tIns="0" rIns="0" bIns="0" rtlCol="0">
            <a:spAutoFit/>
          </a:bodyPr>
          <a:lstStyle/>
          <a:p>
            <a:pPr algn="r"/>
            <a:r>
              <a:rPr lang="en-US" sz="1800" dirty="0" smtClean="0">
                <a:latin typeface="Arial"/>
                <a:cs typeface="Arial"/>
              </a:rPr>
              <a:t>1.0</a:t>
            </a:r>
            <a:endParaRPr lang="en-US" sz="1800" dirty="0">
              <a:latin typeface="Arial"/>
              <a:cs typeface="Arial"/>
            </a:endParaRPr>
          </a:p>
        </p:txBody>
      </p:sp>
      <p:sp>
        <p:nvSpPr>
          <p:cNvPr id="257" name="TextBox 256"/>
          <p:cNvSpPr txBox="1"/>
          <p:nvPr/>
        </p:nvSpPr>
        <p:spPr>
          <a:xfrm>
            <a:off x="27774406" y="23051511"/>
            <a:ext cx="364898" cy="276999"/>
          </a:xfrm>
          <a:prstGeom prst="rect">
            <a:avLst/>
          </a:prstGeom>
          <a:noFill/>
        </p:spPr>
        <p:txBody>
          <a:bodyPr wrap="square" lIns="0" tIns="0" rIns="0" bIns="0" rtlCol="0">
            <a:spAutoFit/>
          </a:bodyPr>
          <a:lstStyle/>
          <a:p>
            <a:pPr algn="r"/>
            <a:r>
              <a:rPr lang="en-US" sz="1800" dirty="0" smtClean="0">
                <a:latin typeface="Arial"/>
                <a:cs typeface="Arial"/>
              </a:rPr>
              <a:t>0.8</a:t>
            </a:r>
            <a:endParaRPr lang="en-US" sz="1800" dirty="0">
              <a:latin typeface="Arial"/>
              <a:cs typeface="Arial"/>
            </a:endParaRPr>
          </a:p>
        </p:txBody>
      </p:sp>
      <p:sp>
        <p:nvSpPr>
          <p:cNvPr id="258" name="TextBox 257"/>
          <p:cNvSpPr txBox="1"/>
          <p:nvPr/>
        </p:nvSpPr>
        <p:spPr>
          <a:xfrm>
            <a:off x="27774406" y="23579873"/>
            <a:ext cx="364898" cy="276999"/>
          </a:xfrm>
          <a:prstGeom prst="rect">
            <a:avLst/>
          </a:prstGeom>
          <a:noFill/>
        </p:spPr>
        <p:txBody>
          <a:bodyPr wrap="square" lIns="0" tIns="0" rIns="0" bIns="0" rtlCol="0">
            <a:spAutoFit/>
          </a:bodyPr>
          <a:lstStyle/>
          <a:p>
            <a:pPr algn="r"/>
            <a:r>
              <a:rPr lang="en-US" sz="1800" dirty="0" smtClean="0">
                <a:latin typeface="Arial"/>
                <a:cs typeface="Arial"/>
              </a:rPr>
              <a:t>0.6</a:t>
            </a:r>
            <a:endParaRPr lang="en-US" sz="1800" dirty="0">
              <a:latin typeface="Arial"/>
              <a:cs typeface="Arial"/>
            </a:endParaRPr>
          </a:p>
        </p:txBody>
      </p:sp>
      <p:sp>
        <p:nvSpPr>
          <p:cNvPr id="259" name="TextBox 258"/>
          <p:cNvSpPr txBox="1"/>
          <p:nvPr/>
        </p:nvSpPr>
        <p:spPr>
          <a:xfrm>
            <a:off x="27774406" y="24108107"/>
            <a:ext cx="364898" cy="276999"/>
          </a:xfrm>
          <a:prstGeom prst="rect">
            <a:avLst/>
          </a:prstGeom>
          <a:noFill/>
        </p:spPr>
        <p:txBody>
          <a:bodyPr wrap="square" lIns="0" tIns="0" rIns="0" bIns="0" rtlCol="0">
            <a:spAutoFit/>
          </a:bodyPr>
          <a:lstStyle/>
          <a:p>
            <a:pPr algn="r"/>
            <a:r>
              <a:rPr lang="en-US" sz="1800" dirty="0" smtClean="0">
                <a:latin typeface="Arial"/>
                <a:cs typeface="Arial"/>
              </a:rPr>
              <a:t>0.4</a:t>
            </a:r>
            <a:endParaRPr lang="en-US" sz="1800" dirty="0">
              <a:latin typeface="Arial"/>
              <a:cs typeface="Arial"/>
            </a:endParaRPr>
          </a:p>
        </p:txBody>
      </p:sp>
      <p:sp>
        <p:nvSpPr>
          <p:cNvPr id="260" name="TextBox 259"/>
          <p:cNvSpPr txBox="1"/>
          <p:nvPr/>
        </p:nvSpPr>
        <p:spPr>
          <a:xfrm>
            <a:off x="28747883" y="24323784"/>
            <a:ext cx="935814" cy="276999"/>
          </a:xfrm>
          <a:prstGeom prst="rect">
            <a:avLst/>
          </a:prstGeom>
          <a:noFill/>
        </p:spPr>
        <p:txBody>
          <a:bodyPr wrap="square" lIns="0" tIns="0" rIns="0" bIns="0" rtlCol="0">
            <a:spAutoFit/>
          </a:bodyPr>
          <a:lstStyle/>
          <a:p>
            <a:pPr algn="ctr"/>
            <a:r>
              <a:rPr lang="en-US" sz="1800" dirty="0" err="1" smtClean="0">
                <a:latin typeface="Arial"/>
                <a:cs typeface="Arial"/>
              </a:rPr>
              <a:t>climo</a:t>
            </a:r>
            <a:endParaRPr lang="en-US" sz="1800" dirty="0">
              <a:latin typeface="Arial"/>
              <a:cs typeface="Arial"/>
            </a:endParaRPr>
          </a:p>
        </p:txBody>
      </p:sp>
      <p:sp>
        <p:nvSpPr>
          <p:cNvPr id="261" name="TextBox 260"/>
          <p:cNvSpPr txBox="1"/>
          <p:nvPr/>
        </p:nvSpPr>
        <p:spPr>
          <a:xfrm>
            <a:off x="30187933" y="24323784"/>
            <a:ext cx="935814" cy="276999"/>
          </a:xfrm>
          <a:prstGeom prst="rect">
            <a:avLst/>
          </a:prstGeom>
          <a:noFill/>
        </p:spPr>
        <p:txBody>
          <a:bodyPr wrap="square" lIns="0" tIns="0" rIns="0" bIns="0" rtlCol="0">
            <a:spAutoFit/>
          </a:bodyPr>
          <a:lstStyle/>
          <a:p>
            <a:pPr algn="ctr"/>
            <a:r>
              <a:rPr lang="en-US" sz="1800" dirty="0" smtClean="0">
                <a:latin typeface="Arial"/>
                <a:cs typeface="Arial"/>
              </a:rPr>
              <a:t>low</a:t>
            </a:r>
            <a:endParaRPr lang="en-US" sz="1800" dirty="0">
              <a:latin typeface="Arial"/>
              <a:cs typeface="Arial"/>
            </a:endParaRPr>
          </a:p>
        </p:txBody>
      </p:sp>
      <p:sp>
        <p:nvSpPr>
          <p:cNvPr id="262" name="TextBox 261"/>
          <p:cNvSpPr txBox="1"/>
          <p:nvPr/>
        </p:nvSpPr>
        <p:spPr>
          <a:xfrm>
            <a:off x="31631825" y="24323784"/>
            <a:ext cx="935814" cy="276999"/>
          </a:xfrm>
          <a:prstGeom prst="rect">
            <a:avLst/>
          </a:prstGeom>
          <a:noFill/>
        </p:spPr>
        <p:txBody>
          <a:bodyPr wrap="square" lIns="0" tIns="0" rIns="0" bIns="0" rtlCol="0">
            <a:spAutoFit/>
          </a:bodyPr>
          <a:lstStyle/>
          <a:p>
            <a:pPr algn="ctr"/>
            <a:r>
              <a:rPr lang="en-US" sz="1800" dirty="0" smtClean="0">
                <a:latin typeface="Arial"/>
                <a:cs typeface="Arial"/>
              </a:rPr>
              <a:t>high</a:t>
            </a:r>
            <a:endParaRPr lang="en-US" sz="1800" dirty="0">
              <a:latin typeface="Arial"/>
              <a:cs typeface="Arial"/>
            </a:endParaRPr>
          </a:p>
        </p:txBody>
      </p:sp>
      <p:sp>
        <p:nvSpPr>
          <p:cNvPr id="263" name="TextBox 262"/>
          <p:cNvSpPr txBox="1"/>
          <p:nvPr/>
        </p:nvSpPr>
        <p:spPr>
          <a:xfrm>
            <a:off x="33056646" y="24107834"/>
            <a:ext cx="364898" cy="276999"/>
          </a:xfrm>
          <a:prstGeom prst="rect">
            <a:avLst/>
          </a:prstGeom>
          <a:noFill/>
        </p:spPr>
        <p:txBody>
          <a:bodyPr wrap="square" lIns="0" tIns="0" rIns="0" bIns="0" rtlCol="0">
            <a:spAutoFit/>
          </a:bodyPr>
          <a:lstStyle/>
          <a:p>
            <a:pPr algn="r"/>
            <a:r>
              <a:rPr lang="en-US" sz="1800" dirty="0" smtClean="0">
                <a:latin typeface="Arial"/>
                <a:cs typeface="Arial"/>
              </a:rPr>
              <a:t>0.0</a:t>
            </a:r>
            <a:endParaRPr lang="en-US" sz="1800" dirty="0">
              <a:latin typeface="Arial"/>
              <a:cs typeface="Arial"/>
            </a:endParaRPr>
          </a:p>
        </p:txBody>
      </p:sp>
      <p:sp>
        <p:nvSpPr>
          <p:cNvPr id="264" name="TextBox 263"/>
          <p:cNvSpPr txBox="1"/>
          <p:nvPr/>
        </p:nvSpPr>
        <p:spPr>
          <a:xfrm>
            <a:off x="33056646" y="23359187"/>
            <a:ext cx="364898" cy="276999"/>
          </a:xfrm>
          <a:prstGeom prst="rect">
            <a:avLst/>
          </a:prstGeom>
          <a:noFill/>
        </p:spPr>
        <p:txBody>
          <a:bodyPr wrap="square" lIns="0" tIns="0" rIns="0" bIns="0" rtlCol="0">
            <a:spAutoFit/>
          </a:bodyPr>
          <a:lstStyle/>
          <a:p>
            <a:pPr algn="r"/>
            <a:r>
              <a:rPr lang="en-US" sz="1800" dirty="0" smtClean="0">
                <a:latin typeface="Arial"/>
                <a:cs typeface="Arial"/>
              </a:rPr>
              <a:t>0.5</a:t>
            </a:r>
            <a:endParaRPr lang="en-US" sz="1800" dirty="0">
              <a:latin typeface="Arial"/>
              <a:cs typeface="Arial"/>
            </a:endParaRPr>
          </a:p>
        </p:txBody>
      </p:sp>
      <p:sp>
        <p:nvSpPr>
          <p:cNvPr id="265" name="TextBox 264"/>
          <p:cNvSpPr txBox="1"/>
          <p:nvPr/>
        </p:nvSpPr>
        <p:spPr>
          <a:xfrm>
            <a:off x="33056646" y="22615915"/>
            <a:ext cx="364898" cy="276999"/>
          </a:xfrm>
          <a:prstGeom prst="rect">
            <a:avLst/>
          </a:prstGeom>
          <a:noFill/>
        </p:spPr>
        <p:txBody>
          <a:bodyPr wrap="square" lIns="0" tIns="0" rIns="0" bIns="0" rtlCol="0">
            <a:spAutoFit/>
          </a:bodyPr>
          <a:lstStyle/>
          <a:p>
            <a:pPr algn="r"/>
            <a:r>
              <a:rPr lang="en-US" sz="1800" dirty="0" smtClean="0">
                <a:latin typeface="Arial"/>
                <a:cs typeface="Arial"/>
              </a:rPr>
              <a:t>1.0</a:t>
            </a:r>
            <a:endParaRPr lang="en-US" sz="1800" dirty="0">
              <a:latin typeface="Arial"/>
              <a:cs typeface="Arial"/>
            </a:endParaRPr>
          </a:p>
        </p:txBody>
      </p:sp>
      <p:sp>
        <p:nvSpPr>
          <p:cNvPr id="266" name="TextBox 265"/>
          <p:cNvSpPr txBox="1"/>
          <p:nvPr/>
        </p:nvSpPr>
        <p:spPr>
          <a:xfrm>
            <a:off x="33056646" y="21875823"/>
            <a:ext cx="364898" cy="276999"/>
          </a:xfrm>
          <a:prstGeom prst="rect">
            <a:avLst/>
          </a:prstGeom>
          <a:noFill/>
        </p:spPr>
        <p:txBody>
          <a:bodyPr wrap="square" lIns="0" tIns="0" rIns="0" bIns="0" rtlCol="0">
            <a:spAutoFit/>
          </a:bodyPr>
          <a:lstStyle/>
          <a:p>
            <a:pPr algn="r"/>
            <a:r>
              <a:rPr lang="en-US" sz="1800" dirty="0" smtClean="0">
                <a:latin typeface="Arial"/>
                <a:cs typeface="Arial"/>
              </a:rPr>
              <a:t>1.5</a:t>
            </a:r>
            <a:endParaRPr lang="en-US" sz="1800" dirty="0">
              <a:latin typeface="Arial"/>
              <a:cs typeface="Arial"/>
            </a:endParaRPr>
          </a:p>
        </p:txBody>
      </p:sp>
      <p:sp>
        <p:nvSpPr>
          <p:cNvPr id="267" name="TextBox 266"/>
          <p:cNvSpPr txBox="1"/>
          <p:nvPr/>
        </p:nvSpPr>
        <p:spPr>
          <a:xfrm>
            <a:off x="33056646" y="21132739"/>
            <a:ext cx="364898" cy="276999"/>
          </a:xfrm>
          <a:prstGeom prst="rect">
            <a:avLst/>
          </a:prstGeom>
          <a:noFill/>
        </p:spPr>
        <p:txBody>
          <a:bodyPr wrap="square" lIns="0" tIns="0" rIns="0" bIns="0" rtlCol="0">
            <a:spAutoFit/>
          </a:bodyPr>
          <a:lstStyle/>
          <a:p>
            <a:pPr algn="r"/>
            <a:r>
              <a:rPr lang="en-US" sz="1800" dirty="0" smtClean="0">
                <a:latin typeface="Arial"/>
                <a:cs typeface="Arial"/>
              </a:rPr>
              <a:t>2.0</a:t>
            </a:r>
            <a:endParaRPr lang="en-US" sz="1800" dirty="0">
              <a:latin typeface="Arial"/>
              <a:cs typeface="Arial"/>
            </a:endParaRPr>
          </a:p>
        </p:txBody>
      </p:sp>
      <p:sp>
        <p:nvSpPr>
          <p:cNvPr id="268" name="TextBox 267"/>
          <p:cNvSpPr txBox="1"/>
          <p:nvPr/>
        </p:nvSpPr>
        <p:spPr>
          <a:xfrm>
            <a:off x="33056646" y="20386966"/>
            <a:ext cx="364898" cy="276999"/>
          </a:xfrm>
          <a:prstGeom prst="rect">
            <a:avLst/>
          </a:prstGeom>
          <a:noFill/>
        </p:spPr>
        <p:txBody>
          <a:bodyPr wrap="square" lIns="0" tIns="0" rIns="0" bIns="0" rtlCol="0">
            <a:spAutoFit/>
          </a:bodyPr>
          <a:lstStyle/>
          <a:p>
            <a:pPr algn="r"/>
            <a:r>
              <a:rPr lang="en-US" sz="1800" dirty="0" smtClean="0">
                <a:latin typeface="Arial"/>
                <a:cs typeface="Arial"/>
              </a:rPr>
              <a:t>2.5</a:t>
            </a:r>
            <a:endParaRPr lang="en-US" sz="1800" dirty="0">
              <a:latin typeface="Arial"/>
              <a:cs typeface="Arial"/>
            </a:endParaRPr>
          </a:p>
        </p:txBody>
      </p:sp>
      <p:sp>
        <p:nvSpPr>
          <p:cNvPr id="269" name="TextBox 268"/>
          <p:cNvSpPr txBox="1"/>
          <p:nvPr/>
        </p:nvSpPr>
        <p:spPr>
          <a:xfrm>
            <a:off x="33997442" y="24323784"/>
            <a:ext cx="935814" cy="276999"/>
          </a:xfrm>
          <a:prstGeom prst="rect">
            <a:avLst/>
          </a:prstGeom>
          <a:noFill/>
        </p:spPr>
        <p:txBody>
          <a:bodyPr wrap="square" lIns="0" tIns="0" rIns="0" bIns="0" rtlCol="0">
            <a:spAutoFit/>
          </a:bodyPr>
          <a:lstStyle/>
          <a:p>
            <a:pPr algn="ctr"/>
            <a:r>
              <a:rPr lang="en-US" sz="1800" dirty="0" err="1" smtClean="0">
                <a:latin typeface="Arial"/>
                <a:cs typeface="Arial"/>
              </a:rPr>
              <a:t>climo</a:t>
            </a:r>
            <a:endParaRPr lang="en-US" sz="1800" dirty="0">
              <a:latin typeface="Arial"/>
              <a:cs typeface="Arial"/>
            </a:endParaRPr>
          </a:p>
        </p:txBody>
      </p:sp>
      <p:sp>
        <p:nvSpPr>
          <p:cNvPr id="270" name="TextBox 269"/>
          <p:cNvSpPr txBox="1"/>
          <p:nvPr/>
        </p:nvSpPr>
        <p:spPr>
          <a:xfrm>
            <a:off x="35437492" y="24323784"/>
            <a:ext cx="935814" cy="276999"/>
          </a:xfrm>
          <a:prstGeom prst="rect">
            <a:avLst/>
          </a:prstGeom>
          <a:noFill/>
        </p:spPr>
        <p:txBody>
          <a:bodyPr wrap="square" lIns="0" tIns="0" rIns="0" bIns="0" rtlCol="0">
            <a:spAutoFit/>
          </a:bodyPr>
          <a:lstStyle/>
          <a:p>
            <a:pPr algn="ctr"/>
            <a:r>
              <a:rPr lang="en-US" sz="1800" dirty="0" smtClean="0">
                <a:latin typeface="Arial"/>
                <a:cs typeface="Arial"/>
              </a:rPr>
              <a:t>low</a:t>
            </a:r>
            <a:endParaRPr lang="en-US" sz="1800" dirty="0">
              <a:latin typeface="Arial"/>
              <a:cs typeface="Arial"/>
            </a:endParaRPr>
          </a:p>
        </p:txBody>
      </p:sp>
      <p:sp>
        <p:nvSpPr>
          <p:cNvPr id="271" name="TextBox 270"/>
          <p:cNvSpPr txBox="1"/>
          <p:nvPr/>
        </p:nvSpPr>
        <p:spPr>
          <a:xfrm>
            <a:off x="36876555" y="24323784"/>
            <a:ext cx="935814" cy="276999"/>
          </a:xfrm>
          <a:prstGeom prst="rect">
            <a:avLst/>
          </a:prstGeom>
          <a:noFill/>
        </p:spPr>
        <p:txBody>
          <a:bodyPr wrap="square" lIns="0" tIns="0" rIns="0" bIns="0" rtlCol="0">
            <a:spAutoFit/>
          </a:bodyPr>
          <a:lstStyle/>
          <a:p>
            <a:pPr algn="ctr"/>
            <a:r>
              <a:rPr lang="en-US" sz="1800" dirty="0" smtClean="0">
                <a:latin typeface="Arial"/>
                <a:cs typeface="Arial"/>
              </a:rPr>
              <a:t>high</a:t>
            </a:r>
            <a:endParaRPr lang="en-US" sz="1800" dirty="0">
              <a:latin typeface="Arial"/>
              <a:cs typeface="Arial"/>
            </a:endParaRPr>
          </a:p>
        </p:txBody>
      </p:sp>
      <p:sp>
        <p:nvSpPr>
          <p:cNvPr id="272" name="TextBox 271"/>
          <p:cNvSpPr txBox="1"/>
          <p:nvPr/>
        </p:nvSpPr>
        <p:spPr>
          <a:xfrm>
            <a:off x="38245160" y="24101678"/>
            <a:ext cx="531011" cy="276999"/>
          </a:xfrm>
          <a:prstGeom prst="rect">
            <a:avLst/>
          </a:prstGeom>
          <a:noFill/>
        </p:spPr>
        <p:txBody>
          <a:bodyPr wrap="square" lIns="0" tIns="0" rIns="0" bIns="0" rtlCol="0">
            <a:spAutoFit/>
          </a:bodyPr>
          <a:lstStyle/>
          <a:p>
            <a:pPr algn="r"/>
            <a:r>
              <a:rPr lang="en-US" sz="1800" dirty="0" smtClean="0">
                <a:latin typeface="Arial"/>
                <a:cs typeface="Arial"/>
              </a:rPr>
              <a:t>−4.0</a:t>
            </a:r>
            <a:endParaRPr lang="en-US" sz="1800" dirty="0">
              <a:latin typeface="Arial"/>
              <a:cs typeface="Arial"/>
            </a:endParaRPr>
          </a:p>
        </p:txBody>
      </p:sp>
      <p:sp>
        <p:nvSpPr>
          <p:cNvPr id="273" name="TextBox 272"/>
          <p:cNvSpPr txBox="1"/>
          <p:nvPr/>
        </p:nvSpPr>
        <p:spPr>
          <a:xfrm>
            <a:off x="38245160" y="23639720"/>
            <a:ext cx="531011" cy="276999"/>
          </a:xfrm>
          <a:prstGeom prst="rect">
            <a:avLst/>
          </a:prstGeom>
          <a:noFill/>
        </p:spPr>
        <p:txBody>
          <a:bodyPr wrap="square" lIns="0" tIns="0" rIns="0" bIns="0" rtlCol="0">
            <a:spAutoFit/>
          </a:bodyPr>
          <a:lstStyle/>
          <a:p>
            <a:pPr algn="r"/>
            <a:r>
              <a:rPr lang="en-US" sz="1800" dirty="0" smtClean="0">
                <a:latin typeface="Arial"/>
                <a:cs typeface="Arial"/>
              </a:rPr>
              <a:t>−3.5</a:t>
            </a:r>
            <a:endParaRPr lang="en-US" sz="1800" dirty="0">
              <a:latin typeface="Arial"/>
              <a:cs typeface="Arial"/>
            </a:endParaRPr>
          </a:p>
        </p:txBody>
      </p:sp>
      <p:sp>
        <p:nvSpPr>
          <p:cNvPr id="274" name="TextBox 273"/>
          <p:cNvSpPr txBox="1"/>
          <p:nvPr/>
        </p:nvSpPr>
        <p:spPr>
          <a:xfrm>
            <a:off x="38245160" y="23175102"/>
            <a:ext cx="531011" cy="276999"/>
          </a:xfrm>
          <a:prstGeom prst="rect">
            <a:avLst/>
          </a:prstGeom>
          <a:noFill/>
        </p:spPr>
        <p:txBody>
          <a:bodyPr wrap="square" lIns="0" tIns="0" rIns="0" bIns="0" rtlCol="0">
            <a:spAutoFit/>
          </a:bodyPr>
          <a:lstStyle/>
          <a:p>
            <a:pPr algn="r"/>
            <a:r>
              <a:rPr lang="en-US" sz="1800" dirty="0" smtClean="0">
                <a:latin typeface="Arial"/>
                <a:cs typeface="Arial"/>
              </a:rPr>
              <a:t>−3.0</a:t>
            </a:r>
            <a:endParaRPr lang="en-US" sz="1800" dirty="0">
              <a:latin typeface="Arial"/>
              <a:cs typeface="Arial"/>
            </a:endParaRPr>
          </a:p>
        </p:txBody>
      </p:sp>
      <p:sp>
        <p:nvSpPr>
          <p:cNvPr id="275" name="TextBox 274"/>
          <p:cNvSpPr txBox="1"/>
          <p:nvPr/>
        </p:nvSpPr>
        <p:spPr>
          <a:xfrm>
            <a:off x="38245160" y="22709143"/>
            <a:ext cx="531011" cy="276999"/>
          </a:xfrm>
          <a:prstGeom prst="rect">
            <a:avLst/>
          </a:prstGeom>
          <a:noFill/>
        </p:spPr>
        <p:txBody>
          <a:bodyPr wrap="square" lIns="0" tIns="0" rIns="0" bIns="0" rtlCol="0">
            <a:spAutoFit/>
          </a:bodyPr>
          <a:lstStyle/>
          <a:p>
            <a:pPr algn="r"/>
            <a:r>
              <a:rPr lang="en-US" sz="1800" dirty="0" smtClean="0">
                <a:latin typeface="Arial"/>
                <a:cs typeface="Arial"/>
              </a:rPr>
              <a:t>−2.5</a:t>
            </a:r>
            <a:endParaRPr lang="en-US" sz="1800" dirty="0">
              <a:latin typeface="Arial"/>
              <a:cs typeface="Arial"/>
            </a:endParaRPr>
          </a:p>
        </p:txBody>
      </p:sp>
      <p:sp>
        <p:nvSpPr>
          <p:cNvPr id="276" name="TextBox 275"/>
          <p:cNvSpPr txBox="1"/>
          <p:nvPr/>
        </p:nvSpPr>
        <p:spPr>
          <a:xfrm>
            <a:off x="38246349" y="22244245"/>
            <a:ext cx="531011" cy="276999"/>
          </a:xfrm>
          <a:prstGeom prst="rect">
            <a:avLst/>
          </a:prstGeom>
          <a:noFill/>
        </p:spPr>
        <p:txBody>
          <a:bodyPr wrap="square" lIns="0" tIns="0" rIns="0" bIns="0" rtlCol="0">
            <a:spAutoFit/>
          </a:bodyPr>
          <a:lstStyle/>
          <a:p>
            <a:pPr algn="r"/>
            <a:r>
              <a:rPr lang="en-US" sz="1800" dirty="0" smtClean="0">
                <a:latin typeface="Arial"/>
                <a:cs typeface="Arial"/>
              </a:rPr>
              <a:t>−2.0</a:t>
            </a:r>
            <a:endParaRPr lang="en-US" sz="1800" dirty="0">
              <a:latin typeface="Arial"/>
              <a:cs typeface="Arial"/>
            </a:endParaRPr>
          </a:p>
        </p:txBody>
      </p:sp>
      <p:sp>
        <p:nvSpPr>
          <p:cNvPr id="277" name="TextBox 276"/>
          <p:cNvSpPr txBox="1"/>
          <p:nvPr/>
        </p:nvSpPr>
        <p:spPr>
          <a:xfrm>
            <a:off x="38243575" y="21775047"/>
            <a:ext cx="531011" cy="276999"/>
          </a:xfrm>
          <a:prstGeom prst="rect">
            <a:avLst/>
          </a:prstGeom>
          <a:noFill/>
        </p:spPr>
        <p:txBody>
          <a:bodyPr wrap="square" lIns="0" tIns="0" rIns="0" bIns="0" rtlCol="0">
            <a:spAutoFit/>
          </a:bodyPr>
          <a:lstStyle/>
          <a:p>
            <a:pPr algn="r"/>
            <a:r>
              <a:rPr lang="en-US" sz="1800" dirty="0" smtClean="0">
                <a:latin typeface="Arial"/>
                <a:cs typeface="Arial"/>
              </a:rPr>
              <a:t>−1.5</a:t>
            </a:r>
            <a:endParaRPr lang="en-US" sz="1800" dirty="0">
              <a:latin typeface="Arial"/>
              <a:cs typeface="Arial"/>
            </a:endParaRPr>
          </a:p>
        </p:txBody>
      </p:sp>
      <p:sp>
        <p:nvSpPr>
          <p:cNvPr id="278" name="TextBox 277"/>
          <p:cNvSpPr txBox="1"/>
          <p:nvPr/>
        </p:nvSpPr>
        <p:spPr>
          <a:xfrm>
            <a:off x="38243575" y="21310000"/>
            <a:ext cx="531011" cy="276999"/>
          </a:xfrm>
          <a:prstGeom prst="rect">
            <a:avLst/>
          </a:prstGeom>
          <a:noFill/>
        </p:spPr>
        <p:txBody>
          <a:bodyPr wrap="square" lIns="0" tIns="0" rIns="0" bIns="0" rtlCol="0">
            <a:spAutoFit/>
          </a:bodyPr>
          <a:lstStyle/>
          <a:p>
            <a:pPr algn="r"/>
            <a:r>
              <a:rPr lang="en-US" sz="1800" dirty="0" smtClean="0">
                <a:latin typeface="Arial"/>
                <a:cs typeface="Arial"/>
              </a:rPr>
              <a:t>−1.0</a:t>
            </a:r>
            <a:endParaRPr lang="en-US" sz="1800" dirty="0">
              <a:latin typeface="Arial"/>
              <a:cs typeface="Arial"/>
            </a:endParaRPr>
          </a:p>
        </p:txBody>
      </p:sp>
      <p:sp>
        <p:nvSpPr>
          <p:cNvPr id="279" name="TextBox 278"/>
          <p:cNvSpPr txBox="1"/>
          <p:nvPr/>
        </p:nvSpPr>
        <p:spPr>
          <a:xfrm>
            <a:off x="38246349" y="20851111"/>
            <a:ext cx="531011" cy="276999"/>
          </a:xfrm>
          <a:prstGeom prst="rect">
            <a:avLst/>
          </a:prstGeom>
          <a:noFill/>
        </p:spPr>
        <p:txBody>
          <a:bodyPr wrap="square" lIns="0" tIns="0" rIns="0" bIns="0" rtlCol="0">
            <a:spAutoFit/>
          </a:bodyPr>
          <a:lstStyle/>
          <a:p>
            <a:pPr algn="r"/>
            <a:r>
              <a:rPr lang="en-US" sz="1800" dirty="0" smtClean="0">
                <a:latin typeface="Arial"/>
                <a:cs typeface="Arial"/>
              </a:rPr>
              <a:t>−0.5</a:t>
            </a:r>
            <a:endParaRPr lang="en-US" sz="1800" dirty="0">
              <a:latin typeface="Arial"/>
              <a:cs typeface="Arial"/>
            </a:endParaRPr>
          </a:p>
        </p:txBody>
      </p:sp>
      <p:sp>
        <p:nvSpPr>
          <p:cNvPr id="280" name="TextBox 279"/>
          <p:cNvSpPr txBox="1"/>
          <p:nvPr/>
        </p:nvSpPr>
        <p:spPr>
          <a:xfrm>
            <a:off x="38246349" y="20385307"/>
            <a:ext cx="531011" cy="276999"/>
          </a:xfrm>
          <a:prstGeom prst="rect">
            <a:avLst/>
          </a:prstGeom>
          <a:noFill/>
        </p:spPr>
        <p:txBody>
          <a:bodyPr wrap="square" lIns="0" tIns="0" rIns="0" bIns="0" rtlCol="0">
            <a:spAutoFit/>
          </a:bodyPr>
          <a:lstStyle/>
          <a:p>
            <a:pPr algn="r"/>
            <a:r>
              <a:rPr lang="en-US" sz="1800" dirty="0" smtClean="0">
                <a:latin typeface="Arial"/>
                <a:cs typeface="Arial"/>
              </a:rPr>
              <a:t>0.0</a:t>
            </a:r>
            <a:endParaRPr lang="en-US" sz="1800" dirty="0">
              <a:latin typeface="Arial"/>
              <a:cs typeface="Arial"/>
            </a:endParaRPr>
          </a:p>
        </p:txBody>
      </p:sp>
      <p:sp>
        <p:nvSpPr>
          <p:cNvPr id="281" name="TextBox 280"/>
          <p:cNvSpPr txBox="1"/>
          <p:nvPr/>
        </p:nvSpPr>
        <p:spPr>
          <a:xfrm>
            <a:off x="39349838" y="24323784"/>
            <a:ext cx="935814" cy="276999"/>
          </a:xfrm>
          <a:prstGeom prst="rect">
            <a:avLst/>
          </a:prstGeom>
          <a:noFill/>
        </p:spPr>
        <p:txBody>
          <a:bodyPr wrap="square" lIns="0" tIns="0" rIns="0" bIns="0" rtlCol="0">
            <a:spAutoFit/>
          </a:bodyPr>
          <a:lstStyle/>
          <a:p>
            <a:pPr algn="ctr"/>
            <a:r>
              <a:rPr lang="en-US" sz="1800" dirty="0" err="1" smtClean="0">
                <a:latin typeface="Arial"/>
                <a:cs typeface="Arial"/>
              </a:rPr>
              <a:t>climo</a:t>
            </a:r>
            <a:endParaRPr lang="en-US" sz="1800" dirty="0">
              <a:latin typeface="Arial"/>
              <a:cs typeface="Arial"/>
            </a:endParaRPr>
          </a:p>
        </p:txBody>
      </p:sp>
      <p:sp>
        <p:nvSpPr>
          <p:cNvPr id="282" name="TextBox 281"/>
          <p:cNvSpPr txBox="1"/>
          <p:nvPr/>
        </p:nvSpPr>
        <p:spPr>
          <a:xfrm>
            <a:off x="40789888" y="24323784"/>
            <a:ext cx="935814" cy="276999"/>
          </a:xfrm>
          <a:prstGeom prst="rect">
            <a:avLst/>
          </a:prstGeom>
          <a:noFill/>
        </p:spPr>
        <p:txBody>
          <a:bodyPr wrap="square" lIns="0" tIns="0" rIns="0" bIns="0" rtlCol="0">
            <a:spAutoFit/>
          </a:bodyPr>
          <a:lstStyle/>
          <a:p>
            <a:pPr algn="ctr"/>
            <a:r>
              <a:rPr lang="en-US" sz="1800" dirty="0" smtClean="0">
                <a:latin typeface="Arial"/>
                <a:cs typeface="Arial"/>
              </a:rPr>
              <a:t>low</a:t>
            </a:r>
            <a:endParaRPr lang="en-US" sz="1800" dirty="0">
              <a:latin typeface="Arial"/>
              <a:cs typeface="Arial"/>
            </a:endParaRPr>
          </a:p>
        </p:txBody>
      </p:sp>
      <p:sp>
        <p:nvSpPr>
          <p:cNvPr id="283" name="TextBox 282"/>
          <p:cNvSpPr txBox="1"/>
          <p:nvPr/>
        </p:nvSpPr>
        <p:spPr>
          <a:xfrm>
            <a:off x="42228951" y="24323784"/>
            <a:ext cx="935814" cy="276999"/>
          </a:xfrm>
          <a:prstGeom prst="rect">
            <a:avLst/>
          </a:prstGeom>
          <a:noFill/>
        </p:spPr>
        <p:txBody>
          <a:bodyPr wrap="square" lIns="0" tIns="0" rIns="0" bIns="0" rtlCol="0">
            <a:spAutoFit/>
          </a:bodyPr>
          <a:lstStyle/>
          <a:p>
            <a:pPr algn="ctr"/>
            <a:r>
              <a:rPr lang="en-US" sz="1800" dirty="0" smtClean="0">
                <a:latin typeface="Arial"/>
                <a:cs typeface="Arial"/>
              </a:rPr>
              <a:t>high</a:t>
            </a:r>
            <a:endParaRPr lang="en-US" sz="1800" dirty="0">
              <a:latin typeface="Arial"/>
              <a:cs typeface="Arial"/>
            </a:endParaRPr>
          </a:p>
        </p:txBody>
      </p:sp>
      <p:sp>
        <p:nvSpPr>
          <p:cNvPr id="284" name="TextBox 283"/>
          <p:cNvSpPr txBox="1"/>
          <p:nvPr/>
        </p:nvSpPr>
        <p:spPr>
          <a:xfrm>
            <a:off x="28307679" y="20101802"/>
            <a:ext cx="4690096" cy="307777"/>
          </a:xfrm>
          <a:prstGeom prst="rect">
            <a:avLst/>
          </a:prstGeom>
          <a:noFill/>
        </p:spPr>
        <p:txBody>
          <a:bodyPr wrap="square" lIns="0" tIns="0" rIns="0" bIns="0" rtlCol="0">
            <a:spAutoFit/>
          </a:bodyPr>
          <a:lstStyle/>
          <a:p>
            <a:pPr algn="ctr"/>
            <a:r>
              <a:rPr lang="en-US" sz="2000" dirty="0" smtClean="0">
                <a:latin typeface="Arial"/>
                <a:cs typeface="Arial"/>
              </a:rPr>
              <a:t>(a) Highest average σ</a:t>
            </a:r>
            <a:r>
              <a:rPr lang="en-US" sz="2000" baseline="-25000" dirty="0" smtClean="0">
                <a:latin typeface="Arial"/>
                <a:cs typeface="Arial"/>
              </a:rPr>
              <a:t>v</a:t>
            </a:r>
            <a:endParaRPr lang="en-US" sz="2000" baseline="-25000" dirty="0">
              <a:latin typeface="Arial"/>
              <a:cs typeface="Arial"/>
            </a:endParaRPr>
          </a:p>
        </p:txBody>
      </p:sp>
      <p:sp>
        <p:nvSpPr>
          <p:cNvPr id="285" name="TextBox 284"/>
          <p:cNvSpPr txBox="1"/>
          <p:nvPr/>
        </p:nvSpPr>
        <p:spPr>
          <a:xfrm>
            <a:off x="33543784" y="20101802"/>
            <a:ext cx="4690096" cy="307777"/>
          </a:xfrm>
          <a:prstGeom prst="rect">
            <a:avLst/>
          </a:prstGeom>
          <a:noFill/>
        </p:spPr>
        <p:txBody>
          <a:bodyPr wrap="square" lIns="0" tIns="0" rIns="0" bIns="0" rtlCol="0">
            <a:spAutoFit/>
          </a:bodyPr>
          <a:lstStyle/>
          <a:p>
            <a:pPr algn="ctr"/>
            <a:r>
              <a:rPr lang="en-US" sz="2000" dirty="0" smtClean="0">
                <a:latin typeface="Arial"/>
                <a:cs typeface="Arial"/>
              </a:rPr>
              <a:t>(b) Highest average positive </a:t>
            </a:r>
            <a:r>
              <a:rPr lang="en-US" sz="2000" dirty="0" err="1" smtClean="0">
                <a:latin typeface="Arial"/>
                <a:cs typeface="Arial"/>
              </a:rPr>
              <a:t>σ</a:t>
            </a:r>
            <a:r>
              <a:rPr lang="en-US" sz="2000" baseline="-25000" dirty="0" err="1" smtClean="0">
                <a:latin typeface="Arial"/>
                <a:cs typeface="Arial"/>
              </a:rPr>
              <a:t>PW</a:t>
            </a:r>
            <a:endParaRPr lang="en-US" sz="2000" baseline="-25000" dirty="0">
              <a:latin typeface="Arial"/>
              <a:cs typeface="Arial"/>
            </a:endParaRPr>
          </a:p>
        </p:txBody>
      </p:sp>
      <p:sp>
        <p:nvSpPr>
          <p:cNvPr id="286" name="TextBox 285"/>
          <p:cNvSpPr txBox="1"/>
          <p:nvPr/>
        </p:nvSpPr>
        <p:spPr>
          <a:xfrm>
            <a:off x="38880823" y="20101802"/>
            <a:ext cx="4690096" cy="307777"/>
          </a:xfrm>
          <a:prstGeom prst="rect">
            <a:avLst/>
          </a:prstGeom>
          <a:noFill/>
        </p:spPr>
        <p:txBody>
          <a:bodyPr wrap="square" lIns="0" tIns="0" rIns="0" bIns="0" rtlCol="0">
            <a:spAutoFit/>
          </a:bodyPr>
          <a:lstStyle/>
          <a:p>
            <a:pPr algn="ctr"/>
            <a:r>
              <a:rPr lang="en-US" sz="2000" dirty="0" smtClean="0">
                <a:latin typeface="Arial"/>
                <a:cs typeface="Arial"/>
              </a:rPr>
              <a:t>(c) Lowest </a:t>
            </a:r>
            <a:r>
              <a:rPr lang="en-US" sz="2000" dirty="0" err="1" smtClean="0">
                <a:latin typeface="Arial"/>
                <a:cs typeface="Arial"/>
              </a:rPr>
              <a:t>σ</a:t>
            </a:r>
            <a:r>
              <a:rPr lang="en-US" sz="2000" baseline="-25000" dirty="0" err="1" smtClean="0">
                <a:latin typeface="Arial"/>
                <a:cs typeface="Arial"/>
              </a:rPr>
              <a:t>SLP</a:t>
            </a:r>
            <a:r>
              <a:rPr lang="en-US" sz="2000" dirty="0" smtClean="0">
                <a:latin typeface="Arial"/>
                <a:cs typeface="Arial"/>
              </a:rPr>
              <a:t> </a:t>
            </a:r>
            <a:endParaRPr lang="en-US" sz="2000" baseline="-25000" dirty="0">
              <a:latin typeface="Arial"/>
              <a:cs typeface="Arial"/>
            </a:endParaRPr>
          </a:p>
        </p:txBody>
      </p:sp>
      <p:sp>
        <p:nvSpPr>
          <p:cNvPr id="288" name="TextBox 287"/>
          <p:cNvSpPr txBox="1"/>
          <p:nvPr/>
        </p:nvSpPr>
        <p:spPr>
          <a:xfrm>
            <a:off x="27809637" y="24677576"/>
            <a:ext cx="15781717" cy="1938992"/>
          </a:xfrm>
          <a:prstGeom prst="rect">
            <a:avLst/>
          </a:prstGeom>
          <a:noFill/>
        </p:spPr>
        <p:txBody>
          <a:bodyPr wrap="square" rtlCol="0">
            <a:spAutoFit/>
          </a:bodyPr>
          <a:lstStyle/>
          <a:p>
            <a:r>
              <a:rPr lang="en-US" sz="2000" b="1" dirty="0">
                <a:latin typeface="Arial"/>
                <a:cs typeface="Arial"/>
              </a:rPr>
              <a:t>Figure 7</a:t>
            </a:r>
            <a:r>
              <a:rPr lang="en-US" sz="2000" dirty="0" smtClean="0">
                <a:latin typeface="Arial"/>
                <a:cs typeface="Arial"/>
              </a:rPr>
              <a:t>. (a) Distribution of highest value of average σ</a:t>
            </a:r>
            <a:r>
              <a:rPr lang="en-US" sz="2000" baseline="-25000" dirty="0" smtClean="0">
                <a:latin typeface="Arial"/>
                <a:cs typeface="Arial"/>
              </a:rPr>
              <a:t>v</a:t>
            </a:r>
            <a:r>
              <a:rPr lang="en-US" sz="2000" dirty="0" smtClean="0">
                <a:latin typeface="Arial"/>
                <a:cs typeface="Arial"/>
              </a:rPr>
              <a:t> within 1000 km of AC centers in the Arctic for ACs occurring during the entire climatology (gray), low skill periods (red), and high skill periods (blue). (b) As in (a), but for highest value of average positive </a:t>
            </a:r>
            <a:r>
              <a:rPr lang="en-US" sz="2000" dirty="0" err="1" smtClean="0">
                <a:latin typeface="Arial"/>
                <a:cs typeface="Arial"/>
              </a:rPr>
              <a:t>σ</a:t>
            </a:r>
            <a:r>
              <a:rPr lang="en-US" sz="2000" baseline="-25000" dirty="0" err="1" smtClean="0">
                <a:latin typeface="Arial"/>
                <a:cs typeface="Arial"/>
              </a:rPr>
              <a:t>PW</a:t>
            </a:r>
            <a:r>
              <a:rPr lang="en-US" sz="2000" dirty="0" smtClean="0">
                <a:latin typeface="Arial"/>
                <a:cs typeface="Arial"/>
              </a:rPr>
              <a:t> </a:t>
            </a:r>
            <a:r>
              <a:rPr lang="en-US" sz="2000" dirty="0">
                <a:latin typeface="Arial"/>
                <a:cs typeface="Arial"/>
              </a:rPr>
              <a:t>within 1000 km of AC </a:t>
            </a:r>
            <a:r>
              <a:rPr lang="en-US" sz="2000" dirty="0" smtClean="0">
                <a:latin typeface="Arial"/>
                <a:cs typeface="Arial"/>
              </a:rPr>
              <a:t>centers. (c) As in (a), but for lowest standardized anomaly of SLP (</a:t>
            </a:r>
            <a:r>
              <a:rPr lang="en-US" sz="2000" dirty="0" err="1" smtClean="0">
                <a:latin typeface="Arial"/>
                <a:cs typeface="Arial"/>
              </a:rPr>
              <a:t>σ</a:t>
            </a:r>
            <a:r>
              <a:rPr lang="en-US" sz="2000" baseline="-25000" dirty="0" err="1" smtClean="0">
                <a:latin typeface="Arial"/>
                <a:cs typeface="Arial"/>
              </a:rPr>
              <a:t>SLP</a:t>
            </a:r>
            <a:r>
              <a:rPr lang="en-US" sz="2000" dirty="0" smtClean="0">
                <a:latin typeface="Arial"/>
                <a:cs typeface="Arial"/>
              </a:rPr>
              <a:t>) at AC centers. AC center is location of minimum SLP of AC in ERA-Interim. Shaded boxes show IQR, dots show mean values, and whiskers extend to the 5th and 95th percentiles. </a:t>
            </a:r>
            <a:r>
              <a:rPr lang="en-US" sz="2000" dirty="0">
                <a:latin typeface="Arial"/>
                <a:cs typeface="Arial"/>
              </a:rPr>
              <a:t>Differences in mean value between each category (i.e., climatology, low skill, and high skill) in (a)–(c) are statistically significant at 95% confidence level using bootstrap resampling except that between climatology and low skill in (c).</a:t>
            </a:r>
          </a:p>
        </p:txBody>
      </p:sp>
      <p:sp>
        <p:nvSpPr>
          <p:cNvPr id="301" name="TextBox 300"/>
          <p:cNvSpPr txBox="1"/>
          <p:nvPr/>
        </p:nvSpPr>
        <p:spPr>
          <a:xfrm>
            <a:off x="316352" y="24409815"/>
            <a:ext cx="14058951" cy="1323439"/>
          </a:xfrm>
          <a:prstGeom prst="rect">
            <a:avLst/>
          </a:prstGeom>
          <a:noFill/>
        </p:spPr>
        <p:txBody>
          <a:bodyPr wrap="square" rtlCol="0">
            <a:spAutoFit/>
          </a:bodyPr>
          <a:lstStyle/>
          <a:p>
            <a:r>
              <a:rPr lang="en-US" sz="2000" b="1" dirty="0">
                <a:latin typeface="Arial"/>
                <a:cs typeface="Arial"/>
              </a:rPr>
              <a:t>Figure 1</a:t>
            </a:r>
            <a:r>
              <a:rPr lang="en-US" sz="2000" dirty="0" smtClean="0">
                <a:latin typeface="Arial"/>
                <a:cs typeface="Arial"/>
              </a:rPr>
              <a:t>. Scatter plot of day-5 σ</a:t>
            </a:r>
            <a:r>
              <a:rPr lang="en-US" sz="2000" baseline="-25000" dirty="0" smtClean="0">
                <a:latin typeface="Arial"/>
                <a:cs typeface="Arial"/>
              </a:rPr>
              <a:t>RMSE</a:t>
            </a:r>
            <a:r>
              <a:rPr lang="en-US" sz="2000" dirty="0" smtClean="0">
                <a:latin typeface="Arial"/>
                <a:cs typeface="Arial"/>
              </a:rPr>
              <a:t> and σ</a:t>
            </a:r>
            <a:r>
              <a:rPr lang="en-US" sz="2000" baseline="-25000" dirty="0" smtClean="0">
                <a:latin typeface="Arial"/>
                <a:cs typeface="Arial"/>
              </a:rPr>
              <a:t>spread </a:t>
            </a:r>
            <a:r>
              <a:rPr lang="en-US" sz="2000" dirty="0" smtClean="0">
                <a:latin typeface="Arial"/>
                <a:cs typeface="Arial"/>
              </a:rPr>
              <a:t>from low and high skill forecasts valid at 0000 UTC of low skill days (red) and high skill days (blue), respectively, and from all other 2007–2017 forecasts valid at 0000 UTC of all other days (gray). The square of linear correlation (r</a:t>
            </a:r>
            <a:r>
              <a:rPr lang="en-US" sz="2000" baseline="30000" dirty="0" smtClean="0">
                <a:latin typeface="Arial"/>
                <a:cs typeface="Arial"/>
              </a:rPr>
              <a:t>2</a:t>
            </a:r>
            <a:r>
              <a:rPr lang="en-US" sz="2000" dirty="0" smtClean="0">
                <a:latin typeface="Arial"/>
                <a:cs typeface="Arial"/>
              </a:rPr>
              <a:t>) between </a:t>
            </a:r>
            <a:r>
              <a:rPr lang="en-US" sz="2000" dirty="0">
                <a:latin typeface="Arial"/>
                <a:cs typeface="Arial"/>
              </a:rPr>
              <a:t>σ</a:t>
            </a:r>
            <a:r>
              <a:rPr lang="en-US" sz="2000" baseline="-25000" dirty="0">
                <a:latin typeface="Arial"/>
                <a:cs typeface="Arial"/>
              </a:rPr>
              <a:t>RMSE</a:t>
            </a:r>
            <a:r>
              <a:rPr lang="en-US" sz="2000" dirty="0">
                <a:latin typeface="Arial"/>
                <a:cs typeface="Arial"/>
              </a:rPr>
              <a:t> and σ</a:t>
            </a:r>
            <a:r>
              <a:rPr lang="en-US" sz="2000" baseline="-25000" dirty="0">
                <a:latin typeface="Arial"/>
                <a:cs typeface="Arial"/>
              </a:rPr>
              <a:t>spread</a:t>
            </a:r>
            <a:r>
              <a:rPr lang="en-US" sz="2000" dirty="0">
                <a:latin typeface="Arial"/>
                <a:cs typeface="Arial"/>
              </a:rPr>
              <a:t> </a:t>
            </a:r>
            <a:r>
              <a:rPr lang="en-US" sz="2000" dirty="0" smtClean="0">
                <a:latin typeface="Arial"/>
                <a:cs typeface="Arial"/>
              </a:rPr>
              <a:t>is shown in </a:t>
            </a:r>
            <a:r>
              <a:rPr lang="en-US" sz="2000" dirty="0" smtClean="0">
                <a:latin typeface="Arial"/>
                <a:cs typeface="Arial"/>
              </a:rPr>
              <a:t>upper left</a:t>
            </a:r>
            <a:r>
              <a:rPr lang="en-US" sz="2000" dirty="0" smtClean="0">
                <a:latin typeface="Arial"/>
                <a:cs typeface="Arial"/>
              </a:rPr>
              <a:t>, with the linear regression line given in black.</a:t>
            </a:r>
            <a:endParaRPr lang="en-US" sz="2000" baseline="-25000" dirty="0">
              <a:latin typeface="Arial"/>
              <a:cs typeface="Arial"/>
            </a:endParaRPr>
          </a:p>
        </p:txBody>
      </p:sp>
      <p:sp>
        <p:nvSpPr>
          <p:cNvPr id="302" name="TextBox 301"/>
          <p:cNvSpPr txBox="1"/>
          <p:nvPr/>
        </p:nvSpPr>
        <p:spPr>
          <a:xfrm>
            <a:off x="316352" y="31166015"/>
            <a:ext cx="14137951" cy="1323439"/>
          </a:xfrm>
          <a:prstGeom prst="rect">
            <a:avLst/>
          </a:prstGeom>
          <a:noFill/>
        </p:spPr>
        <p:txBody>
          <a:bodyPr wrap="square" rtlCol="0">
            <a:spAutoFit/>
          </a:bodyPr>
          <a:lstStyle/>
          <a:p>
            <a:r>
              <a:rPr lang="en-US" sz="2000" b="1" dirty="0">
                <a:latin typeface="Arial"/>
                <a:cs typeface="Arial"/>
              </a:rPr>
              <a:t>Figure </a:t>
            </a:r>
            <a:r>
              <a:rPr lang="en-US" sz="2000" b="1" dirty="0" smtClean="0">
                <a:latin typeface="Arial"/>
                <a:cs typeface="Arial"/>
              </a:rPr>
              <a:t>2</a:t>
            </a:r>
            <a:r>
              <a:rPr lang="en-US" sz="2000" dirty="0" smtClean="0">
                <a:latin typeface="Arial"/>
                <a:cs typeface="Arial"/>
              </a:rPr>
              <a:t>. Median value of (a</a:t>
            </a:r>
            <a:r>
              <a:rPr lang="en-US" sz="2000" dirty="0">
                <a:latin typeface="Arial"/>
                <a:cs typeface="Arial"/>
              </a:rPr>
              <a:t>) </a:t>
            </a:r>
            <a:r>
              <a:rPr lang="en-US" sz="2000" dirty="0" smtClean="0">
                <a:latin typeface="Arial"/>
                <a:cs typeface="Arial"/>
              </a:rPr>
              <a:t>σ</a:t>
            </a:r>
            <a:r>
              <a:rPr lang="en-US" sz="2000" baseline="-25000" dirty="0" smtClean="0">
                <a:latin typeface="Arial"/>
                <a:cs typeface="Arial"/>
              </a:rPr>
              <a:t>spread </a:t>
            </a:r>
            <a:r>
              <a:rPr lang="en-US" sz="2000" dirty="0" smtClean="0">
                <a:latin typeface="Arial"/>
                <a:cs typeface="Arial"/>
              </a:rPr>
              <a:t>and (b) σ</a:t>
            </a:r>
            <a:r>
              <a:rPr lang="en-US" sz="2000" baseline="-25000" dirty="0" smtClean="0">
                <a:latin typeface="Arial"/>
                <a:cs typeface="Arial"/>
              </a:rPr>
              <a:t>RMSE</a:t>
            </a:r>
            <a:r>
              <a:rPr lang="en-US" sz="2000" dirty="0" smtClean="0">
                <a:latin typeface="Arial"/>
                <a:cs typeface="Arial"/>
              </a:rPr>
              <a:t> at each forecast hour (0–</a:t>
            </a:r>
            <a:r>
              <a:rPr lang="en-US" sz="2000" dirty="0" smtClean="0">
                <a:latin typeface="Arial"/>
                <a:cs typeface="Arial"/>
              </a:rPr>
              <a:t>120 </a:t>
            </a:r>
            <a:r>
              <a:rPr lang="en-US" sz="2000" dirty="0" smtClean="0">
                <a:latin typeface="Arial"/>
                <a:cs typeface="Arial"/>
              </a:rPr>
              <a:t>h, every 12 h) for low skill forecasts (red line), high skill forecasts (blue line), and for all forecasts during 1985–2017 (black line). Shading denotes interquartile range (IQR), and dots indicate </a:t>
            </a:r>
            <a:r>
              <a:rPr lang="en-US" sz="2000" dirty="0">
                <a:solidFill>
                  <a:prstClr val="black"/>
                </a:solidFill>
                <a:latin typeface="Arial"/>
                <a:cs typeface="Arial"/>
              </a:rPr>
              <a:t>statistically significant differences at 95% confidence level between low/high skill median and </a:t>
            </a:r>
            <a:r>
              <a:rPr lang="en-US" sz="2000" dirty="0" smtClean="0">
                <a:solidFill>
                  <a:prstClr val="black"/>
                </a:solidFill>
                <a:latin typeface="Arial"/>
                <a:cs typeface="Arial"/>
              </a:rPr>
              <a:t>climatology </a:t>
            </a:r>
            <a:r>
              <a:rPr lang="en-US" sz="2000" dirty="0">
                <a:solidFill>
                  <a:prstClr val="black"/>
                </a:solidFill>
                <a:latin typeface="Arial"/>
                <a:cs typeface="Arial"/>
              </a:rPr>
              <a:t>median using bootstrap </a:t>
            </a:r>
            <a:r>
              <a:rPr lang="en-US" sz="2000" dirty="0" smtClean="0">
                <a:solidFill>
                  <a:prstClr val="black"/>
                </a:solidFill>
                <a:latin typeface="Arial"/>
                <a:cs typeface="Arial"/>
              </a:rPr>
              <a:t>resampling.</a:t>
            </a:r>
            <a:endParaRPr lang="en-US" sz="2000" dirty="0">
              <a:latin typeface="Arial"/>
              <a:cs typeface="Arial"/>
            </a:endParaRPr>
          </a:p>
        </p:txBody>
      </p:sp>
      <p:cxnSp>
        <p:nvCxnSpPr>
          <p:cNvPr id="371" name="Straight Connector 370"/>
          <p:cNvCxnSpPr/>
          <p:nvPr/>
        </p:nvCxnSpPr>
        <p:spPr>
          <a:xfrm>
            <a:off x="42299710" y="12174198"/>
            <a:ext cx="0" cy="4101697"/>
          </a:xfrm>
          <a:prstGeom prst="line">
            <a:avLst/>
          </a:prstGeom>
          <a:ln w="476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9" name="TextBox 378"/>
          <p:cNvSpPr txBox="1"/>
          <p:nvPr/>
        </p:nvSpPr>
        <p:spPr>
          <a:xfrm>
            <a:off x="28541978" y="30404318"/>
            <a:ext cx="8849211" cy="338554"/>
          </a:xfrm>
          <a:prstGeom prst="rect">
            <a:avLst/>
          </a:prstGeom>
          <a:noFill/>
        </p:spPr>
        <p:txBody>
          <a:bodyPr wrap="square" lIns="0" tIns="0" rIns="0" bIns="0" rtlCol="0">
            <a:spAutoFit/>
          </a:bodyPr>
          <a:lstStyle/>
          <a:p>
            <a:pPr algn="ctr"/>
            <a:r>
              <a:rPr lang="en-US" sz="2200" dirty="0" smtClean="0">
                <a:latin typeface="Arial"/>
                <a:cs typeface="Arial"/>
              </a:rPr>
              <a:t>Forecast hour</a:t>
            </a:r>
            <a:endParaRPr lang="en-US" sz="2200" dirty="0">
              <a:latin typeface="Arial"/>
              <a:cs typeface="Arial"/>
            </a:endParaRPr>
          </a:p>
        </p:txBody>
      </p:sp>
      <p:sp>
        <p:nvSpPr>
          <p:cNvPr id="372" name="TextBox 371"/>
          <p:cNvSpPr txBox="1"/>
          <p:nvPr/>
        </p:nvSpPr>
        <p:spPr>
          <a:xfrm>
            <a:off x="28351876" y="30086409"/>
            <a:ext cx="387070" cy="276999"/>
          </a:xfrm>
          <a:prstGeom prst="rect">
            <a:avLst/>
          </a:prstGeom>
          <a:noFill/>
        </p:spPr>
        <p:txBody>
          <a:bodyPr wrap="square" lIns="0" tIns="0" rIns="0" bIns="0" rtlCol="0">
            <a:spAutoFit/>
          </a:bodyPr>
          <a:lstStyle/>
          <a:p>
            <a:pPr algn="ctr"/>
            <a:r>
              <a:rPr lang="en-US" sz="1800" dirty="0" smtClean="0">
                <a:latin typeface="Arial"/>
                <a:cs typeface="Arial"/>
              </a:rPr>
              <a:t>0</a:t>
            </a:r>
            <a:endParaRPr lang="en-US" sz="1800" dirty="0">
              <a:latin typeface="Arial"/>
              <a:cs typeface="Arial"/>
            </a:endParaRPr>
          </a:p>
        </p:txBody>
      </p:sp>
      <p:sp>
        <p:nvSpPr>
          <p:cNvPr id="373" name="TextBox 372"/>
          <p:cNvSpPr txBox="1"/>
          <p:nvPr/>
        </p:nvSpPr>
        <p:spPr>
          <a:xfrm>
            <a:off x="30119458" y="30086409"/>
            <a:ext cx="387070"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374" name="TextBox 373"/>
          <p:cNvSpPr txBox="1"/>
          <p:nvPr/>
        </p:nvSpPr>
        <p:spPr>
          <a:xfrm>
            <a:off x="31885258" y="30084151"/>
            <a:ext cx="387070" cy="276999"/>
          </a:xfrm>
          <a:prstGeom prst="rect">
            <a:avLst/>
          </a:prstGeom>
          <a:noFill/>
        </p:spPr>
        <p:txBody>
          <a:bodyPr wrap="square" lIns="0" tIns="0" rIns="0" bIns="0" rtlCol="0">
            <a:spAutoFit/>
          </a:bodyPr>
          <a:lstStyle/>
          <a:p>
            <a:pPr algn="ctr"/>
            <a:r>
              <a:rPr lang="en-US" sz="1800" dirty="0" smtClean="0">
                <a:latin typeface="Arial"/>
                <a:cs typeface="Arial"/>
              </a:rPr>
              <a:t>48</a:t>
            </a:r>
            <a:endParaRPr lang="en-US" sz="1800" dirty="0">
              <a:latin typeface="Arial"/>
              <a:cs typeface="Arial"/>
            </a:endParaRPr>
          </a:p>
        </p:txBody>
      </p:sp>
      <p:sp>
        <p:nvSpPr>
          <p:cNvPr id="376" name="TextBox 375"/>
          <p:cNvSpPr txBox="1"/>
          <p:nvPr/>
        </p:nvSpPr>
        <p:spPr>
          <a:xfrm>
            <a:off x="33659731" y="30085280"/>
            <a:ext cx="387070" cy="276999"/>
          </a:xfrm>
          <a:prstGeom prst="rect">
            <a:avLst/>
          </a:prstGeom>
          <a:noFill/>
        </p:spPr>
        <p:txBody>
          <a:bodyPr wrap="square" lIns="0" tIns="0" rIns="0" bIns="0" rtlCol="0">
            <a:spAutoFit/>
          </a:bodyPr>
          <a:lstStyle/>
          <a:p>
            <a:pPr algn="ctr"/>
            <a:r>
              <a:rPr lang="en-US" sz="1800" dirty="0" smtClean="0">
                <a:latin typeface="Arial"/>
                <a:cs typeface="Arial"/>
              </a:rPr>
              <a:t>72</a:t>
            </a:r>
            <a:endParaRPr lang="en-US" sz="1800" dirty="0">
              <a:latin typeface="Arial"/>
              <a:cs typeface="Arial"/>
            </a:endParaRPr>
          </a:p>
        </p:txBody>
      </p:sp>
      <p:sp>
        <p:nvSpPr>
          <p:cNvPr id="377" name="TextBox 376"/>
          <p:cNvSpPr txBox="1"/>
          <p:nvPr/>
        </p:nvSpPr>
        <p:spPr>
          <a:xfrm>
            <a:off x="35362715" y="30085280"/>
            <a:ext cx="513974" cy="276999"/>
          </a:xfrm>
          <a:prstGeom prst="rect">
            <a:avLst/>
          </a:prstGeom>
          <a:noFill/>
        </p:spPr>
        <p:txBody>
          <a:bodyPr wrap="square" lIns="0" tIns="0" rIns="0" bIns="0" rtlCol="0">
            <a:spAutoFit/>
          </a:bodyPr>
          <a:lstStyle/>
          <a:p>
            <a:pPr algn="ctr"/>
            <a:r>
              <a:rPr lang="en-US" sz="1800" dirty="0" smtClean="0">
                <a:latin typeface="Arial"/>
                <a:cs typeface="Arial"/>
              </a:rPr>
              <a:t>96</a:t>
            </a:r>
            <a:endParaRPr lang="en-US" sz="1800" dirty="0">
              <a:latin typeface="Arial"/>
              <a:cs typeface="Arial"/>
            </a:endParaRPr>
          </a:p>
        </p:txBody>
      </p:sp>
      <p:sp>
        <p:nvSpPr>
          <p:cNvPr id="378" name="TextBox 377"/>
          <p:cNvSpPr txBox="1"/>
          <p:nvPr/>
        </p:nvSpPr>
        <p:spPr>
          <a:xfrm>
            <a:off x="37133618" y="30084151"/>
            <a:ext cx="513974" cy="276999"/>
          </a:xfrm>
          <a:prstGeom prst="rect">
            <a:avLst/>
          </a:prstGeom>
          <a:noFill/>
        </p:spPr>
        <p:txBody>
          <a:bodyPr wrap="square" lIns="0" tIns="0" rIns="0" bIns="0" rtlCol="0">
            <a:spAutoFit/>
          </a:bodyPr>
          <a:lstStyle/>
          <a:p>
            <a:pPr algn="ctr"/>
            <a:r>
              <a:rPr lang="en-US" sz="1800" dirty="0" smtClean="0">
                <a:latin typeface="Arial"/>
                <a:cs typeface="Arial"/>
              </a:rPr>
              <a:t>120</a:t>
            </a:r>
            <a:endParaRPr lang="en-US" sz="1800" dirty="0">
              <a:latin typeface="Arial"/>
              <a:cs typeface="Arial"/>
            </a:endParaRPr>
          </a:p>
        </p:txBody>
      </p:sp>
      <p:sp>
        <p:nvSpPr>
          <p:cNvPr id="380" name="TextBox 379"/>
          <p:cNvSpPr txBox="1"/>
          <p:nvPr/>
        </p:nvSpPr>
        <p:spPr>
          <a:xfrm>
            <a:off x="27809637" y="29772980"/>
            <a:ext cx="478352" cy="276999"/>
          </a:xfrm>
          <a:prstGeom prst="rect">
            <a:avLst/>
          </a:prstGeom>
          <a:noFill/>
        </p:spPr>
        <p:txBody>
          <a:bodyPr wrap="square" lIns="0" tIns="0" rIns="0" bIns="0" rtlCol="0">
            <a:spAutoFit/>
          </a:bodyPr>
          <a:lstStyle/>
          <a:p>
            <a:pPr algn="r"/>
            <a:r>
              <a:rPr lang="en-US" sz="1800" dirty="0" smtClean="0">
                <a:latin typeface="Arial"/>
                <a:cs typeface="Arial"/>
              </a:rPr>
              <a:t>−1.0</a:t>
            </a:r>
            <a:endParaRPr lang="en-US" sz="1800" dirty="0">
              <a:latin typeface="Arial"/>
              <a:cs typeface="Arial"/>
            </a:endParaRPr>
          </a:p>
        </p:txBody>
      </p:sp>
      <p:sp>
        <p:nvSpPr>
          <p:cNvPr id="381" name="TextBox 380"/>
          <p:cNvSpPr txBox="1"/>
          <p:nvPr/>
        </p:nvSpPr>
        <p:spPr>
          <a:xfrm>
            <a:off x="27809637" y="29280757"/>
            <a:ext cx="478352" cy="276999"/>
          </a:xfrm>
          <a:prstGeom prst="rect">
            <a:avLst/>
          </a:prstGeom>
          <a:noFill/>
        </p:spPr>
        <p:txBody>
          <a:bodyPr wrap="square" lIns="0" tIns="0" rIns="0" bIns="0" rtlCol="0">
            <a:spAutoFit/>
          </a:bodyPr>
          <a:lstStyle/>
          <a:p>
            <a:pPr algn="r"/>
            <a:r>
              <a:rPr lang="en-US" sz="1800" dirty="0" smtClean="0">
                <a:latin typeface="Arial"/>
                <a:cs typeface="Arial"/>
              </a:rPr>
              <a:t>−0.5</a:t>
            </a:r>
            <a:endParaRPr lang="en-US" sz="1800" dirty="0">
              <a:latin typeface="Arial"/>
              <a:cs typeface="Arial"/>
            </a:endParaRPr>
          </a:p>
        </p:txBody>
      </p:sp>
      <p:sp>
        <p:nvSpPr>
          <p:cNvPr id="382" name="TextBox 381"/>
          <p:cNvSpPr txBox="1"/>
          <p:nvPr/>
        </p:nvSpPr>
        <p:spPr>
          <a:xfrm>
            <a:off x="27805172" y="28792329"/>
            <a:ext cx="478352" cy="276999"/>
          </a:xfrm>
          <a:prstGeom prst="rect">
            <a:avLst/>
          </a:prstGeom>
          <a:noFill/>
        </p:spPr>
        <p:txBody>
          <a:bodyPr wrap="square" lIns="0" tIns="0" rIns="0" bIns="0" rtlCol="0">
            <a:spAutoFit/>
          </a:bodyPr>
          <a:lstStyle/>
          <a:p>
            <a:pPr algn="r"/>
            <a:r>
              <a:rPr lang="en-US" sz="1800" dirty="0" smtClean="0">
                <a:latin typeface="Arial"/>
                <a:cs typeface="Arial"/>
              </a:rPr>
              <a:t>0.0</a:t>
            </a:r>
            <a:endParaRPr lang="en-US" sz="1800" dirty="0">
              <a:latin typeface="Arial"/>
              <a:cs typeface="Arial"/>
            </a:endParaRPr>
          </a:p>
        </p:txBody>
      </p:sp>
      <p:sp>
        <p:nvSpPr>
          <p:cNvPr id="383" name="TextBox 382"/>
          <p:cNvSpPr txBox="1"/>
          <p:nvPr/>
        </p:nvSpPr>
        <p:spPr>
          <a:xfrm>
            <a:off x="27809637" y="28291717"/>
            <a:ext cx="478352" cy="276999"/>
          </a:xfrm>
          <a:prstGeom prst="rect">
            <a:avLst/>
          </a:prstGeom>
          <a:noFill/>
        </p:spPr>
        <p:txBody>
          <a:bodyPr wrap="square" lIns="0" tIns="0" rIns="0" bIns="0" rtlCol="0">
            <a:spAutoFit/>
          </a:bodyPr>
          <a:lstStyle/>
          <a:p>
            <a:pPr algn="r"/>
            <a:r>
              <a:rPr lang="en-US" sz="1800" dirty="0" smtClean="0">
                <a:latin typeface="Arial"/>
                <a:cs typeface="Arial"/>
              </a:rPr>
              <a:t>0.5</a:t>
            </a:r>
            <a:endParaRPr lang="en-US" sz="1800" dirty="0">
              <a:latin typeface="Arial"/>
              <a:cs typeface="Arial"/>
            </a:endParaRPr>
          </a:p>
        </p:txBody>
      </p:sp>
      <p:sp>
        <p:nvSpPr>
          <p:cNvPr id="384" name="TextBox 383"/>
          <p:cNvSpPr txBox="1"/>
          <p:nvPr/>
        </p:nvSpPr>
        <p:spPr>
          <a:xfrm>
            <a:off x="27809637" y="27817041"/>
            <a:ext cx="478352" cy="276999"/>
          </a:xfrm>
          <a:prstGeom prst="rect">
            <a:avLst/>
          </a:prstGeom>
          <a:noFill/>
        </p:spPr>
        <p:txBody>
          <a:bodyPr wrap="square" lIns="0" tIns="0" rIns="0" bIns="0" rtlCol="0">
            <a:spAutoFit/>
          </a:bodyPr>
          <a:lstStyle/>
          <a:p>
            <a:pPr algn="r"/>
            <a:r>
              <a:rPr lang="en-US" sz="1800" dirty="0" smtClean="0">
                <a:latin typeface="Arial"/>
                <a:cs typeface="Arial"/>
              </a:rPr>
              <a:t>1.0</a:t>
            </a:r>
            <a:endParaRPr lang="en-US" sz="1800" dirty="0">
              <a:latin typeface="Arial"/>
              <a:cs typeface="Arial"/>
            </a:endParaRPr>
          </a:p>
        </p:txBody>
      </p:sp>
      <p:sp>
        <p:nvSpPr>
          <p:cNvPr id="385" name="TextBox 384"/>
          <p:cNvSpPr txBox="1"/>
          <p:nvPr/>
        </p:nvSpPr>
        <p:spPr>
          <a:xfrm>
            <a:off x="27805172" y="27306777"/>
            <a:ext cx="478352" cy="276999"/>
          </a:xfrm>
          <a:prstGeom prst="rect">
            <a:avLst/>
          </a:prstGeom>
          <a:noFill/>
        </p:spPr>
        <p:txBody>
          <a:bodyPr wrap="square" lIns="0" tIns="0" rIns="0" bIns="0" rtlCol="0">
            <a:spAutoFit/>
          </a:bodyPr>
          <a:lstStyle/>
          <a:p>
            <a:pPr algn="r"/>
            <a:r>
              <a:rPr lang="en-US" sz="1800" dirty="0" smtClean="0">
                <a:latin typeface="Arial"/>
                <a:cs typeface="Arial"/>
              </a:rPr>
              <a:t>1.5</a:t>
            </a:r>
            <a:endParaRPr lang="en-US" sz="1800" dirty="0">
              <a:latin typeface="Arial"/>
              <a:cs typeface="Arial"/>
            </a:endParaRPr>
          </a:p>
        </p:txBody>
      </p:sp>
      <p:sp>
        <p:nvSpPr>
          <p:cNvPr id="386" name="TextBox 385"/>
          <p:cNvSpPr txBox="1"/>
          <p:nvPr/>
        </p:nvSpPr>
        <p:spPr>
          <a:xfrm>
            <a:off x="27804255" y="26824176"/>
            <a:ext cx="478352" cy="276999"/>
          </a:xfrm>
          <a:prstGeom prst="rect">
            <a:avLst/>
          </a:prstGeom>
          <a:noFill/>
        </p:spPr>
        <p:txBody>
          <a:bodyPr wrap="square" lIns="0" tIns="0" rIns="0" bIns="0" rtlCol="0">
            <a:spAutoFit/>
          </a:bodyPr>
          <a:lstStyle/>
          <a:p>
            <a:pPr algn="r"/>
            <a:r>
              <a:rPr lang="en-US" sz="1800" dirty="0" smtClean="0">
                <a:latin typeface="Arial"/>
                <a:cs typeface="Arial"/>
              </a:rPr>
              <a:t>2.0</a:t>
            </a:r>
            <a:endParaRPr lang="en-US" sz="1800" dirty="0">
              <a:latin typeface="Arial"/>
              <a:cs typeface="Arial"/>
            </a:endParaRPr>
          </a:p>
        </p:txBody>
      </p:sp>
      <p:sp>
        <p:nvSpPr>
          <p:cNvPr id="390" name="TextBox 389"/>
          <p:cNvSpPr txBox="1"/>
          <p:nvPr/>
        </p:nvSpPr>
        <p:spPr>
          <a:xfrm>
            <a:off x="37878057" y="26835492"/>
            <a:ext cx="5778985" cy="2862322"/>
          </a:xfrm>
          <a:prstGeom prst="rect">
            <a:avLst/>
          </a:prstGeom>
          <a:noFill/>
        </p:spPr>
        <p:txBody>
          <a:bodyPr wrap="square" rtlCol="0">
            <a:spAutoFit/>
          </a:bodyPr>
          <a:lstStyle/>
          <a:p>
            <a:r>
              <a:rPr lang="en-US" sz="2000" b="1" dirty="0">
                <a:latin typeface="Arial"/>
                <a:cs typeface="Arial"/>
              </a:rPr>
              <a:t>Figure 8</a:t>
            </a:r>
            <a:r>
              <a:rPr lang="en-US" sz="2000" dirty="0" smtClean="0">
                <a:latin typeface="Arial"/>
                <a:cs typeface="Arial"/>
              </a:rPr>
              <a:t>. Median value of average standardized anomaly of ensemble spread of 500-hPa geopotential height within 1000 km of AC centers at each forecast hour (0–</a:t>
            </a:r>
            <a:r>
              <a:rPr lang="en-US" sz="2000" dirty="0" smtClean="0">
                <a:latin typeface="Arial"/>
                <a:cs typeface="Arial"/>
              </a:rPr>
              <a:t>120 </a:t>
            </a:r>
            <a:r>
              <a:rPr lang="en-US" sz="2000" dirty="0" smtClean="0">
                <a:latin typeface="Arial"/>
                <a:cs typeface="Arial"/>
              </a:rPr>
              <a:t>h, every 12 h) for low skill forecasts (red line), high skill forecasts (blue line), and any forecast in the climatology (black line). </a:t>
            </a:r>
            <a:r>
              <a:rPr lang="en-US" sz="2000" dirty="0">
                <a:solidFill>
                  <a:prstClr val="black"/>
                </a:solidFill>
                <a:latin typeface="Arial"/>
                <a:cs typeface="Arial"/>
              </a:rPr>
              <a:t>AC center is as described in Fig. 7</a:t>
            </a:r>
            <a:r>
              <a:rPr lang="en-US" sz="2000" dirty="0" smtClean="0">
                <a:solidFill>
                  <a:prstClr val="black"/>
                </a:solidFill>
                <a:latin typeface="Arial"/>
                <a:cs typeface="Arial"/>
              </a:rPr>
              <a:t>.</a:t>
            </a:r>
            <a:r>
              <a:rPr lang="en-US" sz="2000" dirty="0" smtClean="0">
                <a:latin typeface="Arial"/>
                <a:cs typeface="Arial"/>
              </a:rPr>
              <a:t> Shading is IQR and dots indicate </a:t>
            </a:r>
            <a:r>
              <a:rPr lang="en-US" sz="2000" dirty="0">
                <a:solidFill>
                  <a:prstClr val="black"/>
                </a:solidFill>
                <a:latin typeface="Arial"/>
                <a:cs typeface="Arial"/>
              </a:rPr>
              <a:t>statistically significant differences </a:t>
            </a:r>
            <a:r>
              <a:rPr lang="en-US" sz="2000" dirty="0" smtClean="0">
                <a:solidFill>
                  <a:prstClr val="black"/>
                </a:solidFill>
                <a:latin typeface="Arial"/>
                <a:cs typeface="Arial"/>
              </a:rPr>
              <a:t>as described in Fig. 2. </a:t>
            </a:r>
            <a:endParaRPr lang="en-US" sz="2000" dirty="0">
              <a:latin typeface="Arial"/>
              <a:cs typeface="Arial"/>
            </a:endParaRPr>
          </a:p>
        </p:txBody>
      </p:sp>
      <p:grpSp>
        <p:nvGrpSpPr>
          <p:cNvPr id="39" name="Group 38"/>
          <p:cNvGrpSpPr/>
          <p:nvPr/>
        </p:nvGrpSpPr>
        <p:grpSpPr>
          <a:xfrm>
            <a:off x="15079217" y="7965580"/>
            <a:ext cx="12020522" cy="13180297"/>
            <a:chOff x="15402107" y="8435960"/>
            <a:chExt cx="12020522" cy="13180297"/>
          </a:xfrm>
        </p:grpSpPr>
        <p:pic>
          <p:nvPicPr>
            <p:cNvPr id="653" name="Picture 652" descr="track_frequency_all_ACs_no_c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403560" y="8904789"/>
              <a:ext cx="5922484" cy="5503337"/>
            </a:xfrm>
            <a:prstGeom prst="rect">
              <a:avLst/>
            </a:prstGeom>
          </p:spPr>
        </p:pic>
        <p:pic>
          <p:nvPicPr>
            <p:cNvPr id="656" name="Picture 655" descr="track_frequency_ACs_low_skill_10per_aa_spread_aa_rmse_v2_noCB.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498691" y="8903438"/>
              <a:ext cx="5923938" cy="5504688"/>
            </a:xfrm>
            <a:prstGeom prst="rect">
              <a:avLst/>
            </a:prstGeom>
          </p:spPr>
        </p:pic>
        <p:pic>
          <p:nvPicPr>
            <p:cNvPr id="672" name="Picture 671" descr="track_frequency_ACs_high_skill_10per_aa_spread_aa_rmse_v2_noCB.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402107" y="15627783"/>
              <a:ext cx="5923937" cy="5504688"/>
            </a:xfrm>
            <a:prstGeom prst="rect">
              <a:avLst/>
            </a:prstGeom>
          </p:spPr>
        </p:pic>
        <p:sp>
          <p:nvSpPr>
            <p:cNvPr id="890" name="TextBox 889"/>
            <p:cNvSpPr txBox="1"/>
            <p:nvPr/>
          </p:nvSpPr>
          <p:spPr>
            <a:xfrm>
              <a:off x="15756442" y="8437431"/>
              <a:ext cx="5274849" cy="307777"/>
            </a:xfrm>
            <a:prstGeom prst="rect">
              <a:avLst/>
            </a:prstGeom>
            <a:noFill/>
          </p:spPr>
          <p:txBody>
            <a:bodyPr wrap="square" lIns="0" tIns="0" rIns="0" bIns="0" rtlCol="0">
              <a:spAutoFit/>
            </a:bodyPr>
            <a:lstStyle/>
            <a:p>
              <a:pPr algn="ctr"/>
              <a:r>
                <a:rPr lang="en-US" sz="2000" dirty="0" smtClean="0">
                  <a:latin typeface="Arial"/>
                  <a:cs typeface="Arial"/>
                </a:rPr>
                <a:t>(a) Climatology (N = 2549) </a:t>
              </a:r>
              <a:endParaRPr lang="en-US" sz="2000" dirty="0">
                <a:latin typeface="Arial"/>
                <a:cs typeface="Arial"/>
              </a:endParaRPr>
            </a:p>
          </p:txBody>
        </p:sp>
        <p:sp>
          <p:nvSpPr>
            <p:cNvPr id="891" name="TextBox 890"/>
            <p:cNvSpPr txBox="1"/>
            <p:nvPr/>
          </p:nvSpPr>
          <p:spPr>
            <a:xfrm>
              <a:off x="21847593" y="8435960"/>
              <a:ext cx="5274849" cy="307777"/>
            </a:xfrm>
            <a:prstGeom prst="rect">
              <a:avLst/>
            </a:prstGeom>
            <a:noFill/>
          </p:spPr>
          <p:txBody>
            <a:bodyPr wrap="square" lIns="0" tIns="0" rIns="0" bIns="0" rtlCol="0">
              <a:spAutoFit/>
            </a:bodyPr>
            <a:lstStyle/>
            <a:p>
              <a:pPr algn="ctr"/>
              <a:r>
                <a:rPr lang="en-US" sz="2000" dirty="0" smtClean="0">
                  <a:latin typeface="Arial"/>
                  <a:cs typeface="Arial"/>
                </a:rPr>
                <a:t>(b) Low Skill (N = 676) </a:t>
              </a:r>
              <a:endParaRPr lang="en-US" sz="2000" dirty="0">
                <a:latin typeface="Arial"/>
                <a:cs typeface="Arial"/>
              </a:endParaRPr>
            </a:p>
          </p:txBody>
        </p:sp>
        <p:sp>
          <p:nvSpPr>
            <p:cNvPr id="892" name="TextBox 891"/>
            <p:cNvSpPr txBox="1"/>
            <p:nvPr/>
          </p:nvSpPr>
          <p:spPr>
            <a:xfrm>
              <a:off x="15756442" y="15179991"/>
              <a:ext cx="5274849" cy="307777"/>
            </a:xfrm>
            <a:prstGeom prst="rect">
              <a:avLst/>
            </a:prstGeom>
            <a:noFill/>
          </p:spPr>
          <p:txBody>
            <a:bodyPr wrap="square" lIns="0" tIns="0" rIns="0" bIns="0" rtlCol="0">
              <a:spAutoFit/>
            </a:bodyPr>
            <a:lstStyle/>
            <a:p>
              <a:pPr algn="ctr"/>
              <a:r>
                <a:rPr lang="en-US" sz="2000" dirty="0" smtClean="0">
                  <a:latin typeface="Arial"/>
                  <a:cs typeface="Arial"/>
                </a:rPr>
                <a:t>(c) High Skill (N = 606) </a:t>
              </a:r>
              <a:endParaRPr lang="en-US" sz="2000" dirty="0">
                <a:latin typeface="Arial"/>
                <a:cs typeface="Arial"/>
              </a:endParaRPr>
            </a:p>
          </p:txBody>
        </p:sp>
        <p:sp>
          <p:nvSpPr>
            <p:cNvPr id="893" name="TextBox 892"/>
            <p:cNvSpPr txBox="1"/>
            <p:nvPr/>
          </p:nvSpPr>
          <p:spPr>
            <a:xfrm>
              <a:off x="21845946" y="15179991"/>
              <a:ext cx="5274849" cy="307777"/>
            </a:xfrm>
            <a:prstGeom prst="rect">
              <a:avLst/>
            </a:prstGeom>
            <a:noFill/>
          </p:spPr>
          <p:txBody>
            <a:bodyPr wrap="square" lIns="0" tIns="0" rIns="0" bIns="0" rtlCol="0">
              <a:spAutoFit/>
            </a:bodyPr>
            <a:lstStyle/>
            <a:p>
              <a:pPr algn="ctr"/>
              <a:r>
                <a:rPr lang="en-US" sz="2000" dirty="0" smtClean="0">
                  <a:latin typeface="Arial"/>
                  <a:cs typeface="Arial"/>
                </a:rPr>
                <a:t>(d) Low skill minus </a:t>
              </a:r>
              <a:r>
                <a:rPr lang="en-US" sz="2000" dirty="0">
                  <a:latin typeface="Arial"/>
                  <a:cs typeface="Arial"/>
                </a:rPr>
                <a:t>h</a:t>
              </a:r>
              <a:r>
                <a:rPr lang="en-US" sz="2000" dirty="0" smtClean="0">
                  <a:latin typeface="Arial"/>
                  <a:cs typeface="Arial"/>
                </a:rPr>
                <a:t>igh </a:t>
              </a:r>
              <a:r>
                <a:rPr lang="en-US" sz="2000" dirty="0">
                  <a:latin typeface="Arial"/>
                  <a:cs typeface="Arial"/>
                </a:rPr>
                <a:t>s</a:t>
              </a:r>
              <a:r>
                <a:rPr lang="en-US" sz="2000" dirty="0" smtClean="0">
                  <a:latin typeface="Arial"/>
                  <a:cs typeface="Arial"/>
                </a:rPr>
                <a:t>kill</a:t>
              </a:r>
              <a:endParaRPr lang="en-US" sz="2000" dirty="0">
                <a:latin typeface="Arial"/>
                <a:cs typeface="Arial"/>
              </a:endParaRPr>
            </a:p>
          </p:txBody>
        </p:sp>
        <p:pic>
          <p:nvPicPr>
            <p:cNvPr id="935" name="Picture 934" descr="track_frequency_differences_low_vs_high_skill_10per_aa_spread_aa_rmse_v2_AGU_noCB.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487610" y="15627783"/>
              <a:ext cx="5923937" cy="5504688"/>
            </a:xfrm>
            <a:prstGeom prst="rect">
              <a:avLst/>
            </a:prstGeom>
          </p:spPr>
        </p:pic>
        <p:grpSp>
          <p:nvGrpSpPr>
            <p:cNvPr id="945" name="Group 944"/>
            <p:cNvGrpSpPr/>
            <p:nvPr/>
          </p:nvGrpSpPr>
          <p:grpSpPr>
            <a:xfrm>
              <a:off x="21671379" y="21251688"/>
              <a:ext cx="5607402" cy="364456"/>
              <a:chOff x="21671379" y="21251688"/>
              <a:chExt cx="5607402" cy="364456"/>
            </a:xfrm>
          </p:grpSpPr>
          <p:pic>
            <p:nvPicPr>
              <p:cNvPr id="872" name="Picture 871" descr="track_density_normalized_differences_low_vs_high_skill.png"/>
              <p:cNvPicPr>
                <a:picLocks/>
              </p:cNvPicPr>
              <p:nvPr/>
            </p:nvPicPr>
            <p:blipFill rotWithShape="1">
              <a:blip r:embed="rId23">
                <a:extLst>
                  <a:ext uri="{28A0092B-C50C-407E-A947-70E740481C1C}">
                    <a14:useLocalDpi xmlns:a14="http://schemas.microsoft.com/office/drawing/2010/main" val="0"/>
                  </a:ext>
                </a:extLst>
              </a:blip>
              <a:srcRect l="6910" t="95787" r="8691" b="1945"/>
              <a:stretch/>
            </p:blipFill>
            <p:spPr>
              <a:xfrm>
                <a:off x="21671379" y="21251688"/>
                <a:ext cx="5607402" cy="205737"/>
              </a:xfrm>
              <a:prstGeom prst="rect">
                <a:avLst/>
              </a:prstGeom>
            </p:spPr>
          </p:pic>
          <p:sp>
            <p:nvSpPr>
              <p:cNvPr id="874" name="TextBox 873"/>
              <p:cNvSpPr txBox="1"/>
              <p:nvPr/>
            </p:nvSpPr>
            <p:spPr>
              <a:xfrm>
                <a:off x="24968982" y="21457410"/>
                <a:ext cx="252147" cy="153888"/>
              </a:xfrm>
              <a:prstGeom prst="rect">
                <a:avLst/>
              </a:prstGeom>
              <a:noFill/>
            </p:spPr>
            <p:txBody>
              <a:bodyPr wrap="square" lIns="0" tIns="0" rIns="0" bIns="0" rtlCol="0">
                <a:spAutoFit/>
              </a:bodyPr>
              <a:lstStyle/>
              <a:p>
                <a:pPr algn="ctr"/>
                <a:r>
                  <a:rPr lang="en-US" sz="1000" dirty="0" smtClean="0">
                    <a:latin typeface="Arial"/>
                    <a:cs typeface="Arial"/>
                  </a:rPr>
                  <a:t>.01</a:t>
                </a:r>
                <a:endParaRPr lang="en-US" sz="1050" dirty="0">
                  <a:latin typeface="Arial"/>
                  <a:cs typeface="Arial"/>
                </a:endParaRPr>
              </a:p>
            </p:txBody>
          </p:sp>
          <p:sp>
            <p:nvSpPr>
              <p:cNvPr id="875" name="TextBox 874"/>
              <p:cNvSpPr txBox="1"/>
              <p:nvPr/>
            </p:nvSpPr>
            <p:spPr>
              <a:xfrm>
                <a:off x="24580575" y="21457425"/>
                <a:ext cx="414028" cy="153888"/>
              </a:xfrm>
              <a:prstGeom prst="rect">
                <a:avLst/>
              </a:prstGeom>
              <a:noFill/>
            </p:spPr>
            <p:txBody>
              <a:bodyPr wrap="square" lIns="0" tIns="0" rIns="0" bIns="0" rtlCol="0">
                <a:spAutoFit/>
              </a:bodyPr>
              <a:lstStyle/>
              <a:p>
                <a:pPr algn="ctr"/>
                <a:r>
                  <a:rPr lang="en-US" sz="1000" dirty="0" smtClean="0">
                    <a:latin typeface="Arial"/>
                    <a:cs typeface="Arial"/>
                  </a:rPr>
                  <a:t>.005</a:t>
                </a:r>
                <a:endParaRPr lang="en-US" sz="1050" dirty="0">
                  <a:latin typeface="Arial"/>
                  <a:cs typeface="Arial"/>
                </a:endParaRPr>
              </a:p>
            </p:txBody>
          </p:sp>
          <p:sp>
            <p:nvSpPr>
              <p:cNvPr id="876" name="TextBox 875"/>
              <p:cNvSpPr txBox="1"/>
              <p:nvPr/>
            </p:nvSpPr>
            <p:spPr>
              <a:xfrm>
                <a:off x="25276886" y="21454423"/>
                <a:ext cx="252147" cy="153888"/>
              </a:xfrm>
              <a:prstGeom prst="rect">
                <a:avLst/>
              </a:prstGeom>
              <a:noFill/>
            </p:spPr>
            <p:txBody>
              <a:bodyPr wrap="square" lIns="0" tIns="0" rIns="0" bIns="0" rtlCol="0">
                <a:spAutoFit/>
              </a:bodyPr>
              <a:lstStyle/>
              <a:p>
                <a:pPr algn="ctr"/>
                <a:r>
                  <a:rPr lang="en-US" sz="1000" dirty="0" smtClean="0">
                    <a:latin typeface="Arial"/>
                    <a:cs typeface="Arial"/>
                  </a:rPr>
                  <a:t>.02</a:t>
                </a:r>
                <a:endParaRPr lang="en-US" sz="1050" dirty="0">
                  <a:latin typeface="Arial"/>
                  <a:cs typeface="Arial"/>
                </a:endParaRPr>
              </a:p>
            </p:txBody>
          </p:sp>
          <p:sp>
            <p:nvSpPr>
              <p:cNvPr id="392" name="TextBox 391"/>
              <p:cNvSpPr txBox="1"/>
              <p:nvPr/>
            </p:nvSpPr>
            <p:spPr>
              <a:xfrm>
                <a:off x="24359210" y="21454423"/>
                <a:ext cx="236007" cy="153888"/>
              </a:xfrm>
              <a:prstGeom prst="rect">
                <a:avLst/>
              </a:prstGeom>
              <a:noFill/>
            </p:spPr>
            <p:txBody>
              <a:bodyPr wrap="square" lIns="0" tIns="0" rIns="0" bIns="0" rtlCol="0">
                <a:spAutoFit/>
              </a:bodyPr>
              <a:lstStyle/>
              <a:p>
                <a:pPr algn="ctr"/>
                <a:r>
                  <a:rPr lang="en-US" sz="1000" dirty="0" smtClean="0">
                    <a:latin typeface="Arial"/>
                    <a:cs typeface="Arial"/>
                  </a:rPr>
                  <a:t>0</a:t>
                </a:r>
                <a:endParaRPr lang="en-US" sz="1050" dirty="0">
                  <a:latin typeface="Arial"/>
                  <a:cs typeface="Arial"/>
                </a:endParaRPr>
              </a:p>
            </p:txBody>
          </p:sp>
          <p:sp>
            <p:nvSpPr>
              <p:cNvPr id="393" name="TextBox 392"/>
              <p:cNvSpPr txBox="1"/>
              <p:nvPr/>
            </p:nvSpPr>
            <p:spPr>
              <a:xfrm>
                <a:off x="25588356" y="21457425"/>
                <a:ext cx="252147" cy="153888"/>
              </a:xfrm>
              <a:prstGeom prst="rect">
                <a:avLst/>
              </a:prstGeom>
              <a:noFill/>
            </p:spPr>
            <p:txBody>
              <a:bodyPr wrap="square" lIns="0" tIns="0" rIns="0" bIns="0" rtlCol="0">
                <a:spAutoFit/>
              </a:bodyPr>
              <a:lstStyle/>
              <a:p>
                <a:pPr algn="ctr"/>
                <a:r>
                  <a:rPr lang="en-US" sz="1000" dirty="0" smtClean="0">
                    <a:latin typeface="Arial"/>
                    <a:cs typeface="Arial"/>
                  </a:rPr>
                  <a:t>.03</a:t>
                </a:r>
                <a:endParaRPr lang="en-US" sz="1050" dirty="0">
                  <a:latin typeface="Arial"/>
                  <a:cs typeface="Arial"/>
                </a:endParaRPr>
              </a:p>
            </p:txBody>
          </p:sp>
          <p:sp>
            <p:nvSpPr>
              <p:cNvPr id="394" name="TextBox 393"/>
              <p:cNvSpPr txBox="1"/>
              <p:nvPr/>
            </p:nvSpPr>
            <p:spPr>
              <a:xfrm>
                <a:off x="25901565" y="21462256"/>
                <a:ext cx="252147" cy="153888"/>
              </a:xfrm>
              <a:prstGeom prst="rect">
                <a:avLst/>
              </a:prstGeom>
              <a:noFill/>
            </p:spPr>
            <p:txBody>
              <a:bodyPr wrap="square" lIns="0" tIns="0" rIns="0" bIns="0" rtlCol="0">
                <a:spAutoFit/>
              </a:bodyPr>
              <a:lstStyle/>
              <a:p>
                <a:pPr algn="ctr"/>
                <a:r>
                  <a:rPr lang="en-US" sz="1000" dirty="0" smtClean="0">
                    <a:latin typeface="Arial"/>
                    <a:cs typeface="Arial"/>
                  </a:rPr>
                  <a:t>.04</a:t>
                </a:r>
                <a:endParaRPr lang="en-US" sz="1050" dirty="0">
                  <a:latin typeface="Arial"/>
                  <a:cs typeface="Arial"/>
                </a:endParaRPr>
              </a:p>
            </p:txBody>
          </p:sp>
          <p:sp>
            <p:nvSpPr>
              <p:cNvPr id="395" name="TextBox 394"/>
              <p:cNvSpPr txBox="1"/>
              <p:nvPr/>
            </p:nvSpPr>
            <p:spPr>
              <a:xfrm>
                <a:off x="26215648" y="21460768"/>
                <a:ext cx="252147" cy="153888"/>
              </a:xfrm>
              <a:prstGeom prst="rect">
                <a:avLst/>
              </a:prstGeom>
              <a:noFill/>
            </p:spPr>
            <p:txBody>
              <a:bodyPr wrap="square" lIns="0" tIns="0" rIns="0" bIns="0" rtlCol="0">
                <a:spAutoFit/>
              </a:bodyPr>
              <a:lstStyle/>
              <a:p>
                <a:pPr algn="ctr"/>
                <a:r>
                  <a:rPr lang="en-US" sz="1000" dirty="0" smtClean="0">
                    <a:latin typeface="Arial"/>
                    <a:cs typeface="Arial"/>
                  </a:rPr>
                  <a:t>.05</a:t>
                </a:r>
                <a:endParaRPr lang="en-US" sz="1050" dirty="0">
                  <a:latin typeface="Arial"/>
                  <a:cs typeface="Arial"/>
                </a:endParaRPr>
              </a:p>
            </p:txBody>
          </p:sp>
          <p:sp>
            <p:nvSpPr>
              <p:cNvPr id="396" name="TextBox 395"/>
              <p:cNvSpPr txBox="1"/>
              <p:nvPr/>
            </p:nvSpPr>
            <p:spPr>
              <a:xfrm>
                <a:off x="26522094" y="21459202"/>
                <a:ext cx="252147" cy="153888"/>
              </a:xfrm>
              <a:prstGeom prst="rect">
                <a:avLst/>
              </a:prstGeom>
              <a:noFill/>
            </p:spPr>
            <p:txBody>
              <a:bodyPr wrap="square" lIns="0" tIns="0" rIns="0" bIns="0" rtlCol="0">
                <a:spAutoFit/>
              </a:bodyPr>
              <a:lstStyle/>
              <a:p>
                <a:pPr algn="ctr"/>
                <a:r>
                  <a:rPr lang="en-US" sz="1000" dirty="0" smtClean="0">
                    <a:latin typeface="Arial"/>
                    <a:cs typeface="Arial"/>
                  </a:rPr>
                  <a:t>.06</a:t>
                </a:r>
                <a:endParaRPr lang="en-US" sz="1050" dirty="0">
                  <a:latin typeface="Arial"/>
                  <a:cs typeface="Arial"/>
                </a:endParaRPr>
              </a:p>
            </p:txBody>
          </p:sp>
          <p:sp>
            <p:nvSpPr>
              <p:cNvPr id="397" name="TextBox 396"/>
              <p:cNvSpPr txBox="1"/>
              <p:nvPr/>
            </p:nvSpPr>
            <p:spPr>
              <a:xfrm>
                <a:off x="26836177" y="21457410"/>
                <a:ext cx="252147" cy="153888"/>
              </a:xfrm>
              <a:prstGeom prst="rect">
                <a:avLst/>
              </a:prstGeom>
              <a:noFill/>
            </p:spPr>
            <p:txBody>
              <a:bodyPr wrap="square" lIns="0" tIns="0" rIns="0" bIns="0" rtlCol="0">
                <a:spAutoFit/>
              </a:bodyPr>
              <a:lstStyle/>
              <a:p>
                <a:pPr algn="ctr"/>
                <a:r>
                  <a:rPr lang="en-US" sz="1000" dirty="0" smtClean="0">
                    <a:latin typeface="Arial"/>
                    <a:cs typeface="Arial"/>
                  </a:rPr>
                  <a:t>.08</a:t>
                </a:r>
                <a:endParaRPr lang="en-US" sz="1050" dirty="0">
                  <a:latin typeface="Arial"/>
                  <a:cs typeface="Arial"/>
                </a:endParaRPr>
              </a:p>
            </p:txBody>
          </p:sp>
          <p:sp>
            <p:nvSpPr>
              <p:cNvPr id="398" name="TextBox 397"/>
              <p:cNvSpPr txBox="1"/>
              <p:nvPr/>
            </p:nvSpPr>
            <p:spPr>
              <a:xfrm>
                <a:off x="23955953" y="21461794"/>
                <a:ext cx="414028" cy="153888"/>
              </a:xfrm>
              <a:prstGeom prst="rect">
                <a:avLst/>
              </a:prstGeom>
              <a:noFill/>
            </p:spPr>
            <p:txBody>
              <a:bodyPr wrap="square" lIns="0" tIns="0" rIns="0" bIns="0" rtlCol="0">
                <a:spAutoFit/>
              </a:bodyPr>
              <a:lstStyle/>
              <a:p>
                <a:pPr algn="ctr"/>
                <a:r>
                  <a:rPr lang="en-US" sz="1000" dirty="0" smtClean="0">
                    <a:latin typeface="Arial"/>
                    <a:cs typeface="Arial"/>
                  </a:rPr>
                  <a:t>−.005</a:t>
                </a:r>
                <a:endParaRPr lang="en-US" sz="1050" dirty="0">
                  <a:latin typeface="Arial"/>
                  <a:cs typeface="Arial"/>
                </a:endParaRPr>
              </a:p>
            </p:txBody>
          </p:sp>
          <p:sp>
            <p:nvSpPr>
              <p:cNvPr id="399" name="TextBox 398"/>
              <p:cNvSpPr txBox="1"/>
              <p:nvPr/>
            </p:nvSpPr>
            <p:spPr>
              <a:xfrm>
                <a:off x="23672924" y="21461794"/>
                <a:ext cx="359886" cy="153888"/>
              </a:xfrm>
              <a:prstGeom prst="rect">
                <a:avLst/>
              </a:prstGeom>
              <a:noFill/>
            </p:spPr>
            <p:txBody>
              <a:bodyPr wrap="square" lIns="0" tIns="0" rIns="0" bIns="0" rtlCol="0">
                <a:spAutoFit/>
              </a:bodyPr>
              <a:lstStyle/>
              <a:p>
                <a:pPr algn="ctr"/>
                <a:r>
                  <a:rPr lang="en-US" sz="1000" dirty="0" smtClean="0">
                    <a:latin typeface="Arial"/>
                    <a:cs typeface="Arial"/>
                  </a:rPr>
                  <a:t>−.01</a:t>
                </a:r>
                <a:endParaRPr lang="en-US" sz="1050" dirty="0">
                  <a:latin typeface="Arial"/>
                  <a:cs typeface="Arial"/>
                </a:endParaRPr>
              </a:p>
            </p:txBody>
          </p:sp>
          <p:sp>
            <p:nvSpPr>
              <p:cNvPr id="400" name="TextBox 399"/>
              <p:cNvSpPr txBox="1"/>
              <p:nvPr/>
            </p:nvSpPr>
            <p:spPr>
              <a:xfrm>
                <a:off x="23360968" y="21460306"/>
                <a:ext cx="359886" cy="153888"/>
              </a:xfrm>
              <a:prstGeom prst="rect">
                <a:avLst/>
              </a:prstGeom>
              <a:noFill/>
            </p:spPr>
            <p:txBody>
              <a:bodyPr wrap="square" lIns="0" tIns="0" rIns="0" bIns="0" rtlCol="0">
                <a:spAutoFit/>
              </a:bodyPr>
              <a:lstStyle/>
              <a:p>
                <a:pPr algn="ctr"/>
                <a:r>
                  <a:rPr lang="en-US" sz="1000" dirty="0" smtClean="0">
                    <a:latin typeface="Arial"/>
                    <a:cs typeface="Arial"/>
                  </a:rPr>
                  <a:t>−.02</a:t>
                </a:r>
                <a:endParaRPr lang="en-US" sz="1050" dirty="0">
                  <a:latin typeface="Arial"/>
                  <a:cs typeface="Arial"/>
                </a:endParaRPr>
              </a:p>
            </p:txBody>
          </p:sp>
          <p:sp>
            <p:nvSpPr>
              <p:cNvPr id="401" name="TextBox 400"/>
              <p:cNvSpPr txBox="1"/>
              <p:nvPr/>
            </p:nvSpPr>
            <p:spPr>
              <a:xfrm>
                <a:off x="23054736" y="21458818"/>
                <a:ext cx="359886" cy="153888"/>
              </a:xfrm>
              <a:prstGeom prst="rect">
                <a:avLst/>
              </a:prstGeom>
              <a:noFill/>
            </p:spPr>
            <p:txBody>
              <a:bodyPr wrap="square" lIns="0" tIns="0" rIns="0" bIns="0" rtlCol="0">
                <a:spAutoFit/>
              </a:bodyPr>
              <a:lstStyle/>
              <a:p>
                <a:pPr algn="ctr"/>
                <a:r>
                  <a:rPr lang="en-US" sz="1000" dirty="0" smtClean="0">
                    <a:latin typeface="Arial"/>
                    <a:cs typeface="Arial"/>
                  </a:rPr>
                  <a:t>−.03</a:t>
                </a:r>
                <a:endParaRPr lang="en-US" sz="1050" dirty="0">
                  <a:latin typeface="Arial"/>
                  <a:cs typeface="Arial"/>
                </a:endParaRPr>
              </a:p>
            </p:txBody>
          </p:sp>
          <p:sp>
            <p:nvSpPr>
              <p:cNvPr id="402" name="TextBox 401"/>
              <p:cNvSpPr txBox="1"/>
              <p:nvPr/>
            </p:nvSpPr>
            <p:spPr>
              <a:xfrm>
                <a:off x="22742215" y="21457330"/>
                <a:ext cx="359886" cy="153888"/>
              </a:xfrm>
              <a:prstGeom prst="rect">
                <a:avLst/>
              </a:prstGeom>
              <a:noFill/>
            </p:spPr>
            <p:txBody>
              <a:bodyPr wrap="square" lIns="0" tIns="0" rIns="0" bIns="0" rtlCol="0">
                <a:spAutoFit/>
              </a:bodyPr>
              <a:lstStyle/>
              <a:p>
                <a:pPr algn="ctr"/>
                <a:r>
                  <a:rPr lang="en-US" sz="1000" dirty="0" smtClean="0">
                    <a:latin typeface="Arial"/>
                    <a:cs typeface="Arial"/>
                  </a:rPr>
                  <a:t>−.04</a:t>
                </a:r>
                <a:endParaRPr lang="en-US" sz="1050" dirty="0">
                  <a:latin typeface="Arial"/>
                  <a:cs typeface="Arial"/>
                </a:endParaRPr>
              </a:p>
            </p:txBody>
          </p:sp>
          <p:sp>
            <p:nvSpPr>
              <p:cNvPr id="403" name="TextBox 402"/>
              <p:cNvSpPr txBox="1"/>
              <p:nvPr/>
            </p:nvSpPr>
            <p:spPr>
              <a:xfrm>
                <a:off x="22430078" y="21461794"/>
                <a:ext cx="359886" cy="153888"/>
              </a:xfrm>
              <a:prstGeom prst="rect">
                <a:avLst/>
              </a:prstGeom>
              <a:noFill/>
            </p:spPr>
            <p:txBody>
              <a:bodyPr wrap="square" lIns="0" tIns="0" rIns="0" bIns="0" rtlCol="0">
                <a:spAutoFit/>
              </a:bodyPr>
              <a:lstStyle/>
              <a:p>
                <a:pPr algn="ctr"/>
                <a:r>
                  <a:rPr lang="en-US" sz="1000" dirty="0" smtClean="0">
                    <a:latin typeface="Arial"/>
                    <a:cs typeface="Arial"/>
                  </a:rPr>
                  <a:t>−.05</a:t>
                </a:r>
                <a:endParaRPr lang="en-US" sz="1050" dirty="0">
                  <a:latin typeface="Arial"/>
                  <a:cs typeface="Arial"/>
                </a:endParaRPr>
              </a:p>
            </p:txBody>
          </p:sp>
          <p:sp>
            <p:nvSpPr>
              <p:cNvPr id="404" name="TextBox 403"/>
              <p:cNvSpPr txBox="1"/>
              <p:nvPr/>
            </p:nvSpPr>
            <p:spPr>
              <a:xfrm>
                <a:off x="22122571" y="21460306"/>
                <a:ext cx="359886" cy="153888"/>
              </a:xfrm>
              <a:prstGeom prst="rect">
                <a:avLst/>
              </a:prstGeom>
              <a:noFill/>
            </p:spPr>
            <p:txBody>
              <a:bodyPr wrap="square" lIns="0" tIns="0" rIns="0" bIns="0" rtlCol="0">
                <a:spAutoFit/>
              </a:bodyPr>
              <a:lstStyle/>
              <a:p>
                <a:pPr algn="ctr"/>
                <a:r>
                  <a:rPr lang="en-US" sz="1000" dirty="0" smtClean="0">
                    <a:latin typeface="Arial"/>
                    <a:cs typeface="Arial"/>
                  </a:rPr>
                  <a:t>−.06</a:t>
                </a:r>
                <a:endParaRPr lang="en-US" sz="1050" dirty="0">
                  <a:latin typeface="Arial"/>
                  <a:cs typeface="Arial"/>
                </a:endParaRPr>
              </a:p>
            </p:txBody>
          </p:sp>
          <p:sp>
            <p:nvSpPr>
              <p:cNvPr id="405" name="TextBox 404"/>
              <p:cNvSpPr txBox="1"/>
              <p:nvPr/>
            </p:nvSpPr>
            <p:spPr>
              <a:xfrm>
                <a:off x="21804230" y="21462256"/>
                <a:ext cx="359886" cy="153888"/>
              </a:xfrm>
              <a:prstGeom prst="rect">
                <a:avLst/>
              </a:prstGeom>
              <a:noFill/>
            </p:spPr>
            <p:txBody>
              <a:bodyPr wrap="square" lIns="0" tIns="0" rIns="0" bIns="0" rtlCol="0">
                <a:spAutoFit/>
              </a:bodyPr>
              <a:lstStyle/>
              <a:p>
                <a:pPr algn="ctr"/>
                <a:r>
                  <a:rPr lang="en-US" sz="1000" dirty="0" smtClean="0">
                    <a:latin typeface="Arial"/>
                    <a:cs typeface="Arial"/>
                  </a:rPr>
                  <a:t>−.08</a:t>
                </a:r>
                <a:endParaRPr lang="en-US" sz="1050" dirty="0">
                  <a:latin typeface="Arial"/>
                  <a:cs typeface="Arial"/>
                </a:endParaRPr>
              </a:p>
            </p:txBody>
          </p:sp>
        </p:grpSp>
        <p:grpSp>
          <p:nvGrpSpPr>
            <p:cNvPr id="936" name="Group 935"/>
            <p:cNvGrpSpPr/>
            <p:nvPr/>
          </p:nvGrpSpPr>
          <p:grpSpPr>
            <a:xfrm>
              <a:off x="15588509" y="21248040"/>
              <a:ext cx="5605272" cy="368217"/>
              <a:chOff x="16035629" y="21248040"/>
              <a:chExt cx="5605272" cy="368217"/>
            </a:xfrm>
          </p:grpSpPr>
          <p:pic>
            <p:nvPicPr>
              <p:cNvPr id="869" name="Picture 868" descr="track_frequency_all_ACs.png"/>
              <p:cNvPicPr>
                <a:picLocks/>
              </p:cNvPicPr>
              <p:nvPr/>
            </p:nvPicPr>
            <p:blipFill rotWithShape="1">
              <a:blip r:embed="rId24">
                <a:extLst>
                  <a:ext uri="{28A0092B-C50C-407E-A947-70E740481C1C}">
                    <a14:useLocalDpi xmlns:a14="http://schemas.microsoft.com/office/drawing/2010/main" val="0"/>
                  </a:ext>
                </a:extLst>
              </a:blip>
              <a:srcRect l="6957" t="95510" r="8617" b="2037"/>
              <a:stretch/>
            </p:blipFill>
            <p:spPr>
              <a:xfrm>
                <a:off x="16035629" y="21248040"/>
                <a:ext cx="5605272" cy="210312"/>
              </a:xfrm>
              <a:prstGeom prst="rect">
                <a:avLst/>
              </a:prstGeom>
            </p:spPr>
          </p:pic>
          <p:sp>
            <p:nvSpPr>
              <p:cNvPr id="406" name="TextBox 405"/>
              <p:cNvSpPr txBox="1"/>
              <p:nvPr/>
            </p:nvSpPr>
            <p:spPr>
              <a:xfrm>
                <a:off x="16208845" y="21462369"/>
                <a:ext cx="359886" cy="153888"/>
              </a:xfrm>
              <a:prstGeom prst="rect">
                <a:avLst/>
              </a:prstGeom>
              <a:noFill/>
            </p:spPr>
            <p:txBody>
              <a:bodyPr wrap="square" lIns="0" tIns="0" rIns="0" bIns="0" rtlCol="0">
                <a:spAutoFit/>
              </a:bodyPr>
              <a:lstStyle/>
              <a:p>
                <a:pPr algn="ctr"/>
                <a:r>
                  <a:rPr lang="en-US" sz="1000" dirty="0" smtClean="0">
                    <a:latin typeface="Arial"/>
                    <a:cs typeface="Arial"/>
                  </a:rPr>
                  <a:t>.005</a:t>
                </a:r>
                <a:endParaRPr lang="en-US" sz="1050" dirty="0">
                  <a:latin typeface="Arial"/>
                  <a:cs typeface="Arial"/>
                </a:endParaRPr>
              </a:p>
            </p:txBody>
          </p:sp>
          <p:sp>
            <p:nvSpPr>
              <p:cNvPr id="407" name="TextBox 406"/>
              <p:cNvSpPr txBox="1"/>
              <p:nvPr/>
            </p:nvSpPr>
            <p:spPr>
              <a:xfrm>
                <a:off x="16579096"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.01</a:t>
                </a:r>
                <a:endParaRPr lang="en-US" sz="1050" dirty="0">
                  <a:latin typeface="Arial"/>
                  <a:cs typeface="Arial"/>
                </a:endParaRPr>
              </a:p>
            </p:txBody>
          </p:sp>
          <p:sp>
            <p:nvSpPr>
              <p:cNvPr id="408" name="TextBox 407"/>
              <p:cNvSpPr txBox="1"/>
              <p:nvPr/>
            </p:nvSpPr>
            <p:spPr>
              <a:xfrm>
                <a:off x="16922431"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.02</a:t>
                </a:r>
                <a:endParaRPr lang="en-US" sz="1050" dirty="0">
                  <a:latin typeface="Arial"/>
                  <a:cs typeface="Arial"/>
                </a:endParaRPr>
              </a:p>
            </p:txBody>
          </p:sp>
          <p:sp>
            <p:nvSpPr>
              <p:cNvPr id="409" name="TextBox 408"/>
              <p:cNvSpPr txBox="1"/>
              <p:nvPr/>
            </p:nvSpPr>
            <p:spPr>
              <a:xfrm>
                <a:off x="17279085"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.03</a:t>
                </a:r>
                <a:endParaRPr lang="en-US" sz="1050" dirty="0">
                  <a:latin typeface="Arial"/>
                  <a:cs typeface="Arial"/>
                </a:endParaRPr>
              </a:p>
            </p:txBody>
          </p:sp>
          <p:sp>
            <p:nvSpPr>
              <p:cNvPr id="410" name="TextBox 409"/>
              <p:cNvSpPr txBox="1"/>
              <p:nvPr/>
            </p:nvSpPr>
            <p:spPr>
              <a:xfrm>
                <a:off x="17630205"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.04</a:t>
                </a:r>
                <a:endParaRPr lang="en-US" sz="1050" dirty="0">
                  <a:latin typeface="Arial"/>
                  <a:cs typeface="Arial"/>
                </a:endParaRPr>
              </a:p>
            </p:txBody>
          </p:sp>
          <p:sp>
            <p:nvSpPr>
              <p:cNvPr id="411" name="TextBox 410"/>
              <p:cNvSpPr txBox="1"/>
              <p:nvPr/>
            </p:nvSpPr>
            <p:spPr>
              <a:xfrm>
                <a:off x="17975656"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.05</a:t>
                </a:r>
                <a:endParaRPr lang="en-US" sz="1050" dirty="0">
                  <a:latin typeface="Arial"/>
                  <a:cs typeface="Arial"/>
                </a:endParaRPr>
              </a:p>
            </p:txBody>
          </p:sp>
          <p:sp>
            <p:nvSpPr>
              <p:cNvPr id="412" name="TextBox 411"/>
              <p:cNvSpPr txBox="1"/>
              <p:nvPr/>
            </p:nvSpPr>
            <p:spPr>
              <a:xfrm>
                <a:off x="18324538"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.06</a:t>
                </a:r>
                <a:endParaRPr lang="en-US" sz="1050" dirty="0">
                  <a:latin typeface="Arial"/>
                  <a:cs typeface="Arial"/>
                </a:endParaRPr>
              </a:p>
            </p:txBody>
          </p:sp>
          <p:sp>
            <p:nvSpPr>
              <p:cNvPr id="413" name="TextBox 412"/>
              <p:cNvSpPr txBox="1"/>
              <p:nvPr/>
            </p:nvSpPr>
            <p:spPr>
              <a:xfrm>
                <a:off x="18680004"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.07</a:t>
                </a:r>
                <a:endParaRPr lang="en-US" sz="1050" dirty="0">
                  <a:latin typeface="Arial"/>
                  <a:cs typeface="Arial"/>
                </a:endParaRPr>
              </a:p>
            </p:txBody>
          </p:sp>
          <p:sp>
            <p:nvSpPr>
              <p:cNvPr id="414" name="TextBox 413"/>
              <p:cNvSpPr txBox="1"/>
              <p:nvPr/>
            </p:nvSpPr>
            <p:spPr>
              <a:xfrm>
                <a:off x="19024348" y="21459202"/>
                <a:ext cx="317600" cy="153888"/>
              </a:xfrm>
              <a:prstGeom prst="rect">
                <a:avLst/>
              </a:prstGeom>
              <a:noFill/>
            </p:spPr>
            <p:txBody>
              <a:bodyPr wrap="square" lIns="0" tIns="0" rIns="0" bIns="0" rtlCol="0">
                <a:spAutoFit/>
              </a:bodyPr>
              <a:lstStyle/>
              <a:p>
                <a:pPr algn="ctr"/>
                <a:r>
                  <a:rPr lang="en-US" sz="1000" dirty="0" smtClean="0">
                    <a:latin typeface="Arial"/>
                    <a:cs typeface="Arial"/>
                  </a:rPr>
                  <a:t>.08</a:t>
                </a:r>
                <a:endParaRPr lang="en-US" sz="1050" dirty="0">
                  <a:latin typeface="Arial"/>
                  <a:cs typeface="Arial"/>
                </a:endParaRPr>
              </a:p>
            </p:txBody>
          </p:sp>
          <p:sp>
            <p:nvSpPr>
              <p:cNvPr id="415" name="TextBox 414"/>
              <p:cNvSpPr txBox="1"/>
              <p:nvPr/>
            </p:nvSpPr>
            <p:spPr>
              <a:xfrm>
                <a:off x="19373293"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.09</a:t>
                </a:r>
                <a:endParaRPr lang="en-US" sz="1050" dirty="0">
                  <a:latin typeface="Arial"/>
                  <a:cs typeface="Arial"/>
                </a:endParaRPr>
              </a:p>
            </p:txBody>
          </p:sp>
          <p:sp>
            <p:nvSpPr>
              <p:cNvPr id="416" name="TextBox 415"/>
              <p:cNvSpPr txBox="1"/>
              <p:nvPr/>
            </p:nvSpPr>
            <p:spPr>
              <a:xfrm>
                <a:off x="19720514"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.10</a:t>
                </a:r>
                <a:endParaRPr lang="en-US" sz="1050" dirty="0">
                  <a:latin typeface="Arial"/>
                  <a:cs typeface="Arial"/>
                </a:endParaRPr>
              </a:p>
            </p:txBody>
          </p:sp>
          <p:sp>
            <p:nvSpPr>
              <p:cNvPr id="417" name="TextBox 416"/>
              <p:cNvSpPr txBox="1"/>
              <p:nvPr/>
            </p:nvSpPr>
            <p:spPr>
              <a:xfrm>
                <a:off x="20076885"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.12</a:t>
                </a:r>
                <a:endParaRPr lang="en-US" sz="1050" dirty="0">
                  <a:latin typeface="Arial"/>
                  <a:cs typeface="Arial"/>
                </a:endParaRPr>
              </a:p>
            </p:txBody>
          </p:sp>
          <p:sp>
            <p:nvSpPr>
              <p:cNvPr id="418" name="TextBox 417"/>
              <p:cNvSpPr txBox="1"/>
              <p:nvPr/>
            </p:nvSpPr>
            <p:spPr>
              <a:xfrm>
                <a:off x="20422960"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.14</a:t>
                </a:r>
                <a:endParaRPr lang="en-US" sz="1050" dirty="0">
                  <a:latin typeface="Arial"/>
                  <a:cs typeface="Arial"/>
                </a:endParaRPr>
              </a:p>
            </p:txBody>
          </p:sp>
          <p:sp>
            <p:nvSpPr>
              <p:cNvPr id="419" name="TextBox 418"/>
              <p:cNvSpPr txBox="1"/>
              <p:nvPr/>
            </p:nvSpPr>
            <p:spPr>
              <a:xfrm>
                <a:off x="20770890"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.16</a:t>
                </a:r>
                <a:endParaRPr lang="en-US" sz="1050" dirty="0">
                  <a:latin typeface="Arial"/>
                  <a:cs typeface="Arial"/>
                </a:endParaRPr>
              </a:p>
            </p:txBody>
          </p:sp>
          <p:sp>
            <p:nvSpPr>
              <p:cNvPr id="420" name="TextBox 419"/>
              <p:cNvSpPr txBox="1"/>
              <p:nvPr/>
            </p:nvSpPr>
            <p:spPr>
              <a:xfrm>
                <a:off x="21119536"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.18</a:t>
                </a:r>
                <a:endParaRPr lang="en-US" sz="1050" dirty="0">
                  <a:latin typeface="Arial"/>
                  <a:cs typeface="Arial"/>
                </a:endParaRPr>
              </a:p>
            </p:txBody>
          </p:sp>
        </p:grpSp>
        <p:grpSp>
          <p:nvGrpSpPr>
            <p:cNvPr id="423" name="Group 422"/>
            <p:cNvGrpSpPr/>
            <p:nvPr/>
          </p:nvGrpSpPr>
          <p:grpSpPr>
            <a:xfrm>
              <a:off x="21674377" y="14559832"/>
              <a:ext cx="5605272" cy="368217"/>
              <a:chOff x="16035629" y="21248040"/>
              <a:chExt cx="5605272" cy="368217"/>
            </a:xfrm>
          </p:grpSpPr>
          <p:pic>
            <p:nvPicPr>
              <p:cNvPr id="424" name="Picture 423" descr="track_frequency_all_ACs.png"/>
              <p:cNvPicPr>
                <a:picLocks/>
              </p:cNvPicPr>
              <p:nvPr/>
            </p:nvPicPr>
            <p:blipFill rotWithShape="1">
              <a:blip r:embed="rId24">
                <a:extLst>
                  <a:ext uri="{28A0092B-C50C-407E-A947-70E740481C1C}">
                    <a14:useLocalDpi xmlns:a14="http://schemas.microsoft.com/office/drawing/2010/main" val="0"/>
                  </a:ext>
                </a:extLst>
              </a:blip>
              <a:srcRect l="6957" t="95510" r="8617" b="2037"/>
              <a:stretch/>
            </p:blipFill>
            <p:spPr>
              <a:xfrm>
                <a:off x="16035629" y="21248040"/>
                <a:ext cx="5605272" cy="210312"/>
              </a:xfrm>
              <a:prstGeom prst="rect">
                <a:avLst/>
              </a:prstGeom>
            </p:spPr>
          </p:pic>
          <p:sp>
            <p:nvSpPr>
              <p:cNvPr id="425" name="TextBox 424"/>
              <p:cNvSpPr txBox="1"/>
              <p:nvPr/>
            </p:nvSpPr>
            <p:spPr>
              <a:xfrm>
                <a:off x="16208845" y="21462369"/>
                <a:ext cx="359886" cy="153888"/>
              </a:xfrm>
              <a:prstGeom prst="rect">
                <a:avLst/>
              </a:prstGeom>
              <a:noFill/>
            </p:spPr>
            <p:txBody>
              <a:bodyPr wrap="square" lIns="0" tIns="0" rIns="0" bIns="0" rtlCol="0">
                <a:spAutoFit/>
              </a:bodyPr>
              <a:lstStyle/>
              <a:p>
                <a:pPr algn="ctr"/>
                <a:r>
                  <a:rPr lang="en-US" sz="1000" dirty="0" smtClean="0">
                    <a:latin typeface="Arial"/>
                    <a:cs typeface="Arial"/>
                  </a:rPr>
                  <a:t>.005</a:t>
                </a:r>
                <a:endParaRPr lang="en-US" sz="1050" dirty="0">
                  <a:latin typeface="Arial"/>
                  <a:cs typeface="Arial"/>
                </a:endParaRPr>
              </a:p>
            </p:txBody>
          </p:sp>
          <p:sp>
            <p:nvSpPr>
              <p:cNvPr id="426" name="TextBox 425"/>
              <p:cNvSpPr txBox="1"/>
              <p:nvPr/>
            </p:nvSpPr>
            <p:spPr>
              <a:xfrm>
                <a:off x="16579096"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.01</a:t>
                </a:r>
                <a:endParaRPr lang="en-US" sz="1050" dirty="0">
                  <a:latin typeface="Arial"/>
                  <a:cs typeface="Arial"/>
                </a:endParaRPr>
              </a:p>
            </p:txBody>
          </p:sp>
          <p:sp>
            <p:nvSpPr>
              <p:cNvPr id="427" name="TextBox 426"/>
              <p:cNvSpPr txBox="1"/>
              <p:nvPr/>
            </p:nvSpPr>
            <p:spPr>
              <a:xfrm>
                <a:off x="16922431"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.02</a:t>
                </a:r>
                <a:endParaRPr lang="en-US" sz="1050" dirty="0">
                  <a:latin typeface="Arial"/>
                  <a:cs typeface="Arial"/>
                </a:endParaRPr>
              </a:p>
            </p:txBody>
          </p:sp>
          <p:sp>
            <p:nvSpPr>
              <p:cNvPr id="428" name="TextBox 427"/>
              <p:cNvSpPr txBox="1"/>
              <p:nvPr/>
            </p:nvSpPr>
            <p:spPr>
              <a:xfrm>
                <a:off x="17279085"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.03</a:t>
                </a:r>
                <a:endParaRPr lang="en-US" sz="1050" dirty="0">
                  <a:latin typeface="Arial"/>
                  <a:cs typeface="Arial"/>
                </a:endParaRPr>
              </a:p>
            </p:txBody>
          </p:sp>
          <p:sp>
            <p:nvSpPr>
              <p:cNvPr id="429" name="TextBox 428"/>
              <p:cNvSpPr txBox="1"/>
              <p:nvPr/>
            </p:nvSpPr>
            <p:spPr>
              <a:xfrm>
                <a:off x="17630205"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.04</a:t>
                </a:r>
                <a:endParaRPr lang="en-US" sz="1050" dirty="0">
                  <a:latin typeface="Arial"/>
                  <a:cs typeface="Arial"/>
                </a:endParaRPr>
              </a:p>
            </p:txBody>
          </p:sp>
          <p:sp>
            <p:nvSpPr>
              <p:cNvPr id="430" name="TextBox 429"/>
              <p:cNvSpPr txBox="1"/>
              <p:nvPr/>
            </p:nvSpPr>
            <p:spPr>
              <a:xfrm>
                <a:off x="17975656"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.05</a:t>
                </a:r>
                <a:endParaRPr lang="en-US" sz="1050" dirty="0">
                  <a:latin typeface="Arial"/>
                  <a:cs typeface="Arial"/>
                </a:endParaRPr>
              </a:p>
            </p:txBody>
          </p:sp>
          <p:sp>
            <p:nvSpPr>
              <p:cNvPr id="431" name="TextBox 430"/>
              <p:cNvSpPr txBox="1"/>
              <p:nvPr/>
            </p:nvSpPr>
            <p:spPr>
              <a:xfrm>
                <a:off x="18324538"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.06</a:t>
                </a:r>
                <a:endParaRPr lang="en-US" sz="1050" dirty="0">
                  <a:latin typeface="Arial"/>
                  <a:cs typeface="Arial"/>
                </a:endParaRPr>
              </a:p>
            </p:txBody>
          </p:sp>
          <p:sp>
            <p:nvSpPr>
              <p:cNvPr id="432" name="TextBox 431"/>
              <p:cNvSpPr txBox="1"/>
              <p:nvPr/>
            </p:nvSpPr>
            <p:spPr>
              <a:xfrm>
                <a:off x="18680004"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.07</a:t>
                </a:r>
                <a:endParaRPr lang="en-US" sz="1050" dirty="0">
                  <a:latin typeface="Arial"/>
                  <a:cs typeface="Arial"/>
                </a:endParaRPr>
              </a:p>
            </p:txBody>
          </p:sp>
          <p:sp>
            <p:nvSpPr>
              <p:cNvPr id="433" name="TextBox 432"/>
              <p:cNvSpPr txBox="1"/>
              <p:nvPr/>
            </p:nvSpPr>
            <p:spPr>
              <a:xfrm>
                <a:off x="19024348" y="21459202"/>
                <a:ext cx="317600" cy="153888"/>
              </a:xfrm>
              <a:prstGeom prst="rect">
                <a:avLst/>
              </a:prstGeom>
              <a:noFill/>
            </p:spPr>
            <p:txBody>
              <a:bodyPr wrap="square" lIns="0" tIns="0" rIns="0" bIns="0" rtlCol="0">
                <a:spAutoFit/>
              </a:bodyPr>
              <a:lstStyle/>
              <a:p>
                <a:pPr algn="ctr"/>
                <a:r>
                  <a:rPr lang="en-US" sz="1000" dirty="0" smtClean="0">
                    <a:latin typeface="Arial"/>
                    <a:cs typeface="Arial"/>
                  </a:rPr>
                  <a:t>.08</a:t>
                </a:r>
                <a:endParaRPr lang="en-US" sz="1050" dirty="0">
                  <a:latin typeface="Arial"/>
                  <a:cs typeface="Arial"/>
                </a:endParaRPr>
              </a:p>
            </p:txBody>
          </p:sp>
          <p:sp>
            <p:nvSpPr>
              <p:cNvPr id="434" name="TextBox 433"/>
              <p:cNvSpPr txBox="1"/>
              <p:nvPr/>
            </p:nvSpPr>
            <p:spPr>
              <a:xfrm>
                <a:off x="19373293"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.09</a:t>
                </a:r>
                <a:endParaRPr lang="en-US" sz="1050" dirty="0">
                  <a:latin typeface="Arial"/>
                  <a:cs typeface="Arial"/>
                </a:endParaRPr>
              </a:p>
            </p:txBody>
          </p:sp>
          <p:sp>
            <p:nvSpPr>
              <p:cNvPr id="435" name="TextBox 434"/>
              <p:cNvSpPr txBox="1"/>
              <p:nvPr/>
            </p:nvSpPr>
            <p:spPr>
              <a:xfrm>
                <a:off x="19720514"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.10</a:t>
                </a:r>
                <a:endParaRPr lang="en-US" sz="1050" dirty="0">
                  <a:latin typeface="Arial"/>
                  <a:cs typeface="Arial"/>
                </a:endParaRPr>
              </a:p>
            </p:txBody>
          </p:sp>
          <p:sp>
            <p:nvSpPr>
              <p:cNvPr id="436" name="TextBox 435"/>
              <p:cNvSpPr txBox="1"/>
              <p:nvPr/>
            </p:nvSpPr>
            <p:spPr>
              <a:xfrm>
                <a:off x="20076885"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.12</a:t>
                </a:r>
                <a:endParaRPr lang="en-US" sz="1050" dirty="0">
                  <a:latin typeface="Arial"/>
                  <a:cs typeface="Arial"/>
                </a:endParaRPr>
              </a:p>
            </p:txBody>
          </p:sp>
          <p:sp>
            <p:nvSpPr>
              <p:cNvPr id="437" name="TextBox 436"/>
              <p:cNvSpPr txBox="1"/>
              <p:nvPr/>
            </p:nvSpPr>
            <p:spPr>
              <a:xfrm>
                <a:off x="20422960"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.14</a:t>
                </a:r>
                <a:endParaRPr lang="en-US" sz="1050" dirty="0">
                  <a:latin typeface="Arial"/>
                  <a:cs typeface="Arial"/>
                </a:endParaRPr>
              </a:p>
            </p:txBody>
          </p:sp>
          <p:sp>
            <p:nvSpPr>
              <p:cNvPr id="438" name="TextBox 437"/>
              <p:cNvSpPr txBox="1"/>
              <p:nvPr/>
            </p:nvSpPr>
            <p:spPr>
              <a:xfrm>
                <a:off x="20770890"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.16</a:t>
                </a:r>
                <a:endParaRPr lang="en-US" sz="1050" dirty="0">
                  <a:latin typeface="Arial"/>
                  <a:cs typeface="Arial"/>
                </a:endParaRPr>
              </a:p>
            </p:txBody>
          </p:sp>
          <p:sp>
            <p:nvSpPr>
              <p:cNvPr id="440" name="TextBox 439"/>
              <p:cNvSpPr txBox="1"/>
              <p:nvPr/>
            </p:nvSpPr>
            <p:spPr>
              <a:xfrm>
                <a:off x="21119536"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.18</a:t>
                </a:r>
                <a:endParaRPr lang="en-US" sz="1050" dirty="0">
                  <a:latin typeface="Arial"/>
                  <a:cs typeface="Arial"/>
                </a:endParaRPr>
              </a:p>
            </p:txBody>
          </p:sp>
        </p:grpSp>
        <p:grpSp>
          <p:nvGrpSpPr>
            <p:cNvPr id="441" name="Group 440"/>
            <p:cNvGrpSpPr/>
            <p:nvPr/>
          </p:nvGrpSpPr>
          <p:grpSpPr>
            <a:xfrm>
              <a:off x="15583226" y="14559832"/>
              <a:ext cx="5605272" cy="368217"/>
              <a:chOff x="16035629" y="21248040"/>
              <a:chExt cx="5605272" cy="368217"/>
            </a:xfrm>
          </p:grpSpPr>
          <p:pic>
            <p:nvPicPr>
              <p:cNvPr id="442" name="Picture 441" descr="track_frequency_all_ACs.png"/>
              <p:cNvPicPr>
                <a:picLocks/>
              </p:cNvPicPr>
              <p:nvPr/>
            </p:nvPicPr>
            <p:blipFill rotWithShape="1">
              <a:blip r:embed="rId24">
                <a:extLst>
                  <a:ext uri="{28A0092B-C50C-407E-A947-70E740481C1C}">
                    <a14:useLocalDpi xmlns:a14="http://schemas.microsoft.com/office/drawing/2010/main" val="0"/>
                  </a:ext>
                </a:extLst>
              </a:blip>
              <a:srcRect l="6957" t="95510" r="8617" b="2037"/>
              <a:stretch/>
            </p:blipFill>
            <p:spPr>
              <a:xfrm>
                <a:off x="16035629" y="21248040"/>
                <a:ext cx="5605272" cy="210312"/>
              </a:xfrm>
              <a:prstGeom prst="rect">
                <a:avLst/>
              </a:prstGeom>
            </p:spPr>
          </p:pic>
          <p:sp>
            <p:nvSpPr>
              <p:cNvPr id="443" name="TextBox 442"/>
              <p:cNvSpPr txBox="1"/>
              <p:nvPr/>
            </p:nvSpPr>
            <p:spPr>
              <a:xfrm>
                <a:off x="16208845" y="21462369"/>
                <a:ext cx="359886" cy="153888"/>
              </a:xfrm>
              <a:prstGeom prst="rect">
                <a:avLst/>
              </a:prstGeom>
              <a:noFill/>
            </p:spPr>
            <p:txBody>
              <a:bodyPr wrap="square" lIns="0" tIns="0" rIns="0" bIns="0" rtlCol="0">
                <a:spAutoFit/>
              </a:bodyPr>
              <a:lstStyle/>
              <a:p>
                <a:pPr algn="ctr"/>
                <a:r>
                  <a:rPr lang="en-US" sz="1000" dirty="0" smtClean="0">
                    <a:latin typeface="Arial"/>
                    <a:cs typeface="Arial"/>
                  </a:rPr>
                  <a:t>.005</a:t>
                </a:r>
                <a:endParaRPr lang="en-US" sz="1050" dirty="0">
                  <a:latin typeface="Arial"/>
                  <a:cs typeface="Arial"/>
                </a:endParaRPr>
              </a:p>
            </p:txBody>
          </p:sp>
          <p:sp>
            <p:nvSpPr>
              <p:cNvPr id="444" name="TextBox 443"/>
              <p:cNvSpPr txBox="1"/>
              <p:nvPr/>
            </p:nvSpPr>
            <p:spPr>
              <a:xfrm>
                <a:off x="16579096"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.01</a:t>
                </a:r>
                <a:endParaRPr lang="en-US" sz="1050" dirty="0">
                  <a:latin typeface="Arial"/>
                  <a:cs typeface="Arial"/>
                </a:endParaRPr>
              </a:p>
            </p:txBody>
          </p:sp>
          <p:sp>
            <p:nvSpPr>
              <p:cNvPr id="445" name="TextBox 444"/>
              <p:cNvSpPr txBox="1"/>
              <p:nvPr/>
            </p:nvSpPr>
            <p:spPr>
              <a:xfrm>
                <a:off x="16922431"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.015</a:t>
                </a:r>
                <a:endParaRPr lang="en-US" sz="1050" dirty="0">
                  <a:latin typeface="Arial"/>
                  <a:cs typeface="Arial"/>
                </a:endParaRPr>
              </a:p>
            </p:txBody>
          </p:sp>
          <p:sp>
            <p:nvSpPr>
              <p:cNvPr id="446" name="TextBox 445"/>
              <p:cNvSpPr txBox="1"/>
              <p:nvPr/>
            </p:nvSpPr>
            <p:spPr>
              <a:xfrm>
                <a:off x="17279085"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.02</a:t>
                </a:r>
                <a:endParaRPr lang="en-US" sz="1050" dirty="0">
                  <a:latin typeface="Arial"/>
                  <a:cs typeface="Arial"/>
                </a:endParaRPr>
              </a:p>
            </p:txBody>
          </p:sp>
          <p:sp>
            <p:nvSpPr>
              <p:cNvPr id="447" name="TextBox 446"/>
              <p:cNvSpPr txBox="1"/>
              <p:nvPr/>
            </p:nvSpPr>
            <p:spPr>
              <a:xfrm>
                <a:off x="17630205" y="21462369"/>
                <a:ext cx="317600" cy="153888"/>
              </a:xfrm>
              <a:prstGeom prst="rect">
                <a:avLst/>
              </a:prstGeom>
              <a:noFill/>
            </p:spPr>
            <p:txBody>
              <a:bodyPr wrap="square" lIns="0" tIns="0" rIns="0" bIns="0" rtlCol="0">
                <a:spAutoFit/>
              </a:bodyPr>
              <a:lstStyle/>
              <a:p>
                <a:pPr algn="ctr"/>
                <a:r>
                  <a:rPr lang="en-US" sz="1000" dirty="0" smtClean="0">
                    <a:latin typeface="Arial"/>
                    <a:cs typeface="Arial"/>
                  </a:rPr>
                  <a:t>.025</a:t>
                </a:r>
                <a:endParaRPr lang="en-US" sz="1050" dirty="0">
                  <a:latin typeface="Arial"/>
                  <a:cs typeface="Arial"/>
                </a:endParaRPr>
              </a:p>
            </p:txBody>
          </p:sp>
          <p:sp>
            <p:nvSpPr>
              <p:cNvPr id="448" name="TextBox 447"/>
              <p:cNvSpPr txBox="1"/>
              <p:nvPr/>
            </p:nvSpPr>
            <p:spPr>
              <a:xfrm>
                <a:off x="17975656"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.03</a:t>
                </a:r>
                <a:endParaRPr lang="en-US" sz="1050" dirty="0">
                  <a:latin typeface="Arial"/>
                  <a:cs typeface="Arial"/>
                </a:endParaRPr>
              </a:p>
            </p:txBody>
          </p:sp>
          <p:sp>
            <p:nvSpPr>
              <p:cNvPr id="449" name="TextBox 448"/>
              <p:cNvSpPr txBox="1"/>
              <p:nvPr/>
            </p:nvSpPr>
            <p:spPr>
              <a:xfrm>
                <a:off x="18324538"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.04</a:t>
                </a:r>
                <a:endParaRPr lang="en-US" sz="1050" dirty="0">
                  <a:latin typeface="Arial"/>
                  <a:cs typeface="Arial"/>
                </a:endParaRPr>
              </a:p>
            </p:txBody>
          </p:sp>
          <p:sp>
            <p:nvSpPr>
              <p:cNvPr id="450" name="TextBox 449"/>
              <p:cNvSpPr txBox="1"/>
              <p:nvPr/>
            </p:nvSpPr>
            <p:spPr>
              <a:xfrm>
                <a:off x="18680004"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.05</a:t>
                </a:r>
                <a:endParaRPr lang="en-US" sz="1050" dirty="0">
                  <a:latin typeface="Arial"/>
                  <a:cs typeface="Arial"/>
                </a:endParaRPr>
              </a:p>
            </p:txBody>
          </p:sp>
          <p:sp>
            <p:nvSpPr>
              <p:cNvPr id="451" name="TextBox 450"/>
              <p:cNvSpPr txBox="1"/>
              <p:nvPr/>
            </p:nvSpPr>
            <p:spPr>
              <a:xfrm>
                <a:off x="19024348" y="21459202"/>
                <a:ext cx="317600" cy="153888"/>
              </a:xfrm>
              <a:prstGeom prst="rect">
                <a:avLst/>
              </a:prstGeom>
              <a:noFill/>
            </p:spPr>
            <p:txBody>
              <a:bodyPr wrap="square" lIns="0" tIns="0" rIns="0" bIns="0" rtlCol="0">
                <a:spAutoFit/>
              </a:bodyPr>
              <a:lstStyle/>
              <a:p>
                <a:pPr algn="ctr"/>
                <a:r>
                  <a:rPr lang="en-US" sz="1000" dirty="0" smtClean="0">
                    <a:latin typeface="Arial"/>
                    <a:cs typeface="Arial"/>
                  </a:rPr>
                  <a:t>.06</a:t>
                </a:r>
                <a:endParaRPr lang="en-US" sz="1050" dirty="0">
                  <a:latin typeface="Arial"/>
                  <a:cs typeface="Arial"/>
                </a:endParaRPr>
              </a:p>
            </p:txBody>
          </p:sp>
          <p:sp>
            <p:nvSpPr>
              <p:cNvPr id="452" name="TextBox 451"/>
              <p:cNvSpPr txBox="1"/>
              <p:nvPr/>
            </p:nvSpPr>
            <p:spPr>
              <a:xfrm>
                <a:off x="19373293"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.07</a:t>
                </a:r>
                <a:endParaRPr lang="en-US" sz="1050" dirty="0">
                  <a:latin typeface="Arial"/>
                  <a:cs typeface="Arial"/>
                </a:endParaRPr>
              </a:p>
            </p:txBody>
          </p:sp>
          <p:sp>
            <p:nvSpPr>
              <p:cNvPr id="453" name="TextBox 452"/>
              <p:cNvSpPr txBox="1"/>
              <p:nvPr/>
            </p:nvSpPr>
            <p:spPr>
              <a:xfrm>
                <a:off x="19720514"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.08</a:t>
                </a:r>
                <a:endParaRPr lang="en-US" sz="1050" dirty="0">
                  <a:latin typeface="Arial"/>
                  <a:cs typeface="Arial"/>
                </a:endParaRPr>
              </a:p>
            </p:txBody>
          </p:sp>
          <p:sp>
            <p:nvSpPr>
              <p:cNvPr id="454" name="TextBox 453"/>
              <p:cNvSpPr txBox="1"/>
              <p:nvPr/>
            </p:nvSpPr>
            <p:spPr>
              <a:xfrm>
                <a:off x="20076885"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.09</a:t>
                </a:r>
                <a:endParaRPr lang="en-US" sz="1050" dirty="0">
                  <a:latin typeface="Arial"/>
                  <a:cs typeface="Arial"/>
                </a:endParaRPr>
              </a:p>
            </p:txBody>
          </p:sp>
          <p:sp>
            <p:nvSpPr>
              <p:cNvPr id="455" name="TextBox 454"/>
              <p:cNvSpPr txBox="1"/>
              <p:nvPr/>
            </p:nvSpPr>
            <p:spPr>
              <a:xfrm>
                <a:off x="20422960"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.10</a:t>
                </a:r>
                <a:endParaRPr lang="en-US" sz="1050" dirty="0">
                  <a:latin typeface="Arial"/>
                  <a:cs typeface="Arial"/>
                </a:endParaRPr>
              </a:p>
            </p:txBody>
          </p:sp>
          <p:sp>
            <p:nvSpPr>
              <p:cNvPr id="456" name="TextBox 455"/>
              <p:cNvSpPr txBox="1"/>
              <p:nvPr/>
            </p:nvSpPr>
            <p:spPr>
              <a:xfrm>
                <a:off x="20770890"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.11</a:t>
                </a:r>
                <a:endParaRPr lang="en-US" sz="1050" dirty="0">
                  <a:latin typeface="Arial"/>
                  <a:cs typeface="Arial"/>
                </a:endParaRPr>
              </a:p>
            </p:txBody>
          </p:sp>
          <p:sp>
            <p:nvSpPr>
              <p:cNvPr id="457" name="TextBox 456"/>
              <p:cNvSpPr txBox="1"/>
              <p:nvPr/>
            </p:nvSpPr>
            <p:spPr>
              <a:xfrm>
                <a:off x="21119536" y="21457279"/>
                <a:ext cx="317600" cy="153888"/>
              </a:xfrm>
              <a:prstGeom prst="rect">
                <a:avLst/>
              </a:prstGeom>
              <a:noFill/>
            </p:spPr>
            <p:txBody>
              <a:bodyPr wrap="square" lIns="0" tIns="0" rIns="0" bIns="0" rtlCol="0">
                <a:spAutoFit/>
              </a:bodyPr>
              <a:lstStyle/>
              <a:p>
                <a:pPr algn="ctr"/>
                <a:r>
                  <a:rPr lang="en-US" sz="1000" dirty="0" smtClean="0">
                    <a:latin typeface="Arial"/>
                    <a:cs typeface="Arial"/>
                  </a:rPr>
                  <a:t>.12</a:t>
                </a:r>
                <a:endParaRPr lang="en-US" sz="1050" dirty="0">
                  <a:latin typeface="Arial"/>
                  <a:cs typeface="Arial"/>
                </a:endParaRPr>
              </a:p>
            </p:txBody>
          </p:sp>
        </p:grpSp>
      </p:grpSp>
      <p:sp>
        <p:nvSpPr>
          <p:cNvPr id="458" name="TextBox 457"/>
          <p:cNvSpPr txBox="1"/>
          <p:nvPr/>
        </p:nvSpPr>
        <p:spPr>
          <a:xfrm>
            <a:off x="14801331" y="21290340"/>
            <a:ext cx="12610217" cy="1015663"/>
          </a:xfrm>
          <a:prstGeom prst="rect">
            <a:avLst/>
          </a:prstGeom>
          <a:noFill/>
        </p:spPr>
        <p:txBody>
          <a:bodyPr wrap="square" rtlCol="0">
            <a:spAutoFit/>
          </a:bodyPr>
          <a:lstStyle/>
          <a:p>
            <a:r>
              <a:rPr lang="en-US" sz="2000" b="1" dirty="0">
                <a:latin typeface="Arial"/>
                <a:cs typeface="Arial"/>
              </a:rPr>
              <a:t>Figure 4</a:t>
            </a:r>
            <a:r>
              <a:rPr lang="en-US" sz="2000" dirty="0" smtClean="0">
                <a:latin typeface="Arial"/>
                <a:cs typeface="Arial"/>
              </a:rPr>
              <a:t>. AC track frequency for (a) climatology, (b) low skill periods, and (c) high skill periods, given as total number of ACs within 500 km of a grid point, divided by the total number of days in period. (d) Difference in AC track frequency between low and high skill periods [(b)−(c)].</a:t>
            </a:r>
            <a:endParaRPr lang="en-US" sz="2000" baseline="-25000" dirty="0">
              <a:latin typeface="Arial"/>
              <a:cs typeface="Arial"/>
            </a:endParaRPr>
          </a:p>
        </p:txBody>
      </p:sp>
      <p:grpSp>
        <p:nvGrpSpPr>
          <p:cNvPr id="948" name="Group 947"/>
          <p:cNvGrpSpPr/>
          <p:nvPr/>
        </p:nvGrpSpPr>
        <p:grpSpPr>
          <a:xfrm>
            <a:off x="21750566" y="4400871"/>
            <a:ext cx="5596404" cy="3158101"/>
            <a:chOff x="22052293" y="4457951"/>
            <a:chExt cx="5596404" cy="3158101"/>
          </a:xfrm>
        </p:grpSpPr>
        <p:pic>
          <p:nvPicPr>
            <p:cNvPr id="790" name="Picture 789" descr="frequency_all_ACs_low_vs_high_vs_climo_v2_updated_noLabels.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482457" y="4792797"/>
              <a:ext cx="5166240" cy="2574732"/>
            </a:xfrm>
            <a:prstGeom prst="rect">
              <a:avLst/>
            </a:prstGeom>
          </p:spPr>
        </p:pic>
        <p:sp>
          <p:nvSpPr>
            <p:cNvPr id="791" name="TextBox 790"/>
            <p:cNvSpPr txBox="1"/>
            <p:nvPr/>
          </p:nvSpPr>
          <p:spPr>
            <a:xfrm>
              <a:off x="22644452" y="4457951"/>
              <a:ext cx="4809617" cy="276999"/>
            </a:xfrm>
            <a:prstGeom prst="rect">
              <a:avLst/>
            </a:prstGeom>
            <a:noFill/>
          </p:spPr>
          <p:txBody>
            <a:bodyPr wrap="square" lIns="0" tIns="0" rIns="0" bIns="0" rtlCol="0">
              <a:spAutoFit/>
            </a:bodyPr>
            <a:lstStyle/>
            <a:p>
              <a:pPr algn="ctr"/>
              <a:r>
                <a:rPr lang="en-US" sz="1800" dirty="0" smtClean="0">
                  <a:latin typeface="Arial"/>
                  <a:cs typeface="Arial"/>
                </a:rPr>
                <a:t>Frequency of ACs (number of ACs day</a:t>
              </a:r>
              <a:r>
                <a:rPr lang="en-US" sz="1800" baseline="30000" dirty="0" smtClean="0">
                  <a:latin typeface="Arial"/>
                  <a:cs typeface="Arial"/>
                </a:rPr>
                <a:t>−1</a:t>
              </a:r>
              <a:r>
                <a:rPr lang="en-US" sz="1800" dirty="0" smtClean="0">
                  <a:latin typeface="Arial"/>
                  <a:cs typeface="Arial"/>
                </a:rPr>
                <a:t>)</a:t>
              </a:r>
              <a:endParaRPr lang="en-US" sz="1800" dirty="0">
                <a:latin typeface="Arial"/>
                <a:cs typeface="Arial"/>
              </a:endParaRPr>
            </a:p>
          </p:txBody>
        </p:sp>
        <p:sp>
          <p:nvSpPr>
            <p:cNvPr id="794" name="TextBox 793"/>
            <p:cNvSpPr txBox="1"/>
            <p:nvPr/>
          </p:nvSpPr>
          <p:spPr>
            <a:xfrm>
              <a:off x="22052293" y="4782379"/>
              <a:ext cx="364898" cy="246221"/>
            </a:xfrm>
            <a:prstGeom prst="rect">
              <a:avLst/>
            </a:prstGeom>
            <a:noFill/>
          </p:spPr>
          <p:txBody>
            <a:bodyPr wrap="square" lIns="0" tIns="0" rIns="0" bIns="0" rtlCol="0">
              <a:spAutoFit/>
            </a:bodyPr>
            <a:lstStyle/>
            <a:p>
              <a:pPr algn="r"/>
              <a:r>
                <a:rPr lang="en-US" sz="1600" dirty="0" smtClean="0">
                  <a:latin typeface="Arial"/>
                  <a:cs typeface="Arial"/>
                </a:rPr>
                <a:t>1</a:t>
              </a:r>
              <a:endParaRPr lang="en-US" sz="1600" dirty="0">
                <a:latin typeface="Arial"/>
                <a:cs typeface="Arial"/>
              </a:endParaRPr>
            </a:p>
          </p:txBody>
        </p:sp>
        <p:sp>
          <p:nvSpPr>
            <p:cNvPr id="795" name="TextBox 794"/>
            <p:cNvSpPr txBox="1"/>
            <p:nvPr/>
          </p:nvSpPr>
          <p:spPr>
            <a:xfrm>
              <a:off x="22052293" y="5252695"/>
              <a:ext cx="364898" cy="246221"/>
            </a:xfrm>
            <a:prstGeom prst="rect">
              <a:avLst/>
            </a:prstGeom>
            <a:noFill/>
          </p:spPr>
          <p:txBody>
            <a:bodyPr wrap="square" lIns="0" tIns="0" rIns="0" bIns="0" rtlCol="0">
              <a:spAutoFit/>
            </a:bodyPr>
            <a:lstStyle/>
            <a:p>
              <a:pPr algn="r"/>
              <a:r>
                <a:rPr lang="en-US" sz="1600" dirty="0" smtClean="0">
                  <a:latin typeface="Arial"/>
                  <a:cs typeface="Arial"/>
                </a:rPr>
                <a:t>0.8</a:t>
              </a:r>
              <a:endParaRPr lang="en-US" sz="1600" dirty="0">
                <a:latin typeface="Arial"/>
                <a:cs typeface="Arial"/>
              </a:endParaRPr>
            </a:p>
          </p:txBody>
        </p:sp>
        <p:sp>
          <p:nvSpPr>
            <p:cNvPr id="796" name="TextBox 795"/>
            <p:cNvSpPr txBox="1"/>
            <p:nvPr/>
          </p:nvSpPr>
          <p:spPr>
            <a:xfrm>
              <a:off x="22056548" y="5724142"/>
              <a:ext cx="364898" cy="246221"/>
            </a:xfrm>
            <a:prstGeom prst="rect">
              <a:avLst/>
            </a:prstGeom>
            <a:noFill/>
          </p:spPr>
          <p:txBody>
            <a:bodyPr wrap="square" lIns="0" tIns="0" rIns="0" bIns="0" rtlCol="0">
              <a:spAutoFit/>
            </a:bodyPr>
            <a:lstStyle/>
            <a:p>
              <a:pPr algn="r"/>
              <a:r>
                <a:rPr lang="en-US" sz="1600" dirty="0" smtClean="0">
                  <a:latin typeface="Arial"/>
                  <a:cs typeface="Arial"/>
                </a:rPr>
                <a:t>0.6</a:t>
              </a:r>
              <a:endParaRPr lang="en-US" sz="1600" dirty="0">
                <a:latin typeface="Arial"/>
                <a:cs typeface="Arial"/>
              </a:endParaRPr>
            </a:p>
          </p:txBody>
        </p:sp>
        <p:sp>
          <p:nvSpPr>
            <p:cNvPr id="797" name="TextBox 796"/>
            <p:cNvSpPr txBox="1"/>
            <p:nvPr/>
          </p:nvSpPr>
          <p:spPr>
            <a:xfrm>
              <a:off x="22067157" y="6196006"/>
              <a:ext cx="364898" cy="246221"/>
            </a:xfrm>
            <a:prstGeom prst="rect">
              <a:avLst/>
            </a:prstGeom>
            <a:noFill/>
          </p:spPr>
          <p:txBody>
            <a:bodyPr wrap="square" lIns="0" tIns="0" rIns="0" bIns="0" rtlCol="0">
              <a:spAutoFit/>
            </a:bodyPr>
            <a:lstStyle/>
            <a:p>
              <a:pPr algn="r"/>
              <a:r>
                <a:rPr lang="en-US" sz="1600" dirty="0" smtClean="0">
                  <a:latin typeface="Arial"/>
                  <a:cs typeface="Arial"/>
                </a:rPr>
                <a:t>0.4</a:t>
              </a:r>
              <a:endParaRPr lang="en-US" sz="1600" dirty="0">
                <a:latin typeface="Arial"/>
                <a:cs typeface="Arial"/>
              </a:endParaRPr>
            </a:p>
          </p:txBody>
        </p:sp>
        <p:sp>
          <p:nvSpPr>
            <p:cNvPr id="798" name="TextBox 797"/>
            <p:cNvSpPr txBox="1"/>
            <p:nvPr/>
          </p:nvSpPr>
          <p:spPr>
            <a:xfrm>
              <a:off x="22056548" y="6666917"/>
              <a:ext cx="364898" cy="246221"/>
            </a:xfrm>
            <a:prstGeom prst="rect">
              <a:avLst/>
            </a:prstGeom>
            <a:noFill/>
          </p:spPr>
          <p:txBody>
            <a:bodyPr wrap="square" lIns="0" tIns="0" rIns="0" bIns="0" rtlCol="0">
              <a:spAutoFit/>
            </a:bodyPr>
            <a:lstStyle/>
            <a:p>
              <a:pPr algn="r"/>
              <a:r>
                <a:rPr lang="en-US" sz="1600" dirty="0" smtClean="0">
                  <a:latin typeface="Arial"/>
                  <a:cs typeface="Arial"/>
                </a:rPr>
                <a:t>0.2</a:t>
              </a:r>
              <a:endParaRPr lang="en-US" sz="1600" dirty="0">
                <a:latin typeface="Arial"/>
                <a:cs typeface="Arial"/>
              </a:endParaRPr>
            </a:p>
          </p:txBody>
        </p:sp>
        <p:sp>
          <p:nvSpPr>
            <p:cNvPr id="799" name="TextBox 798"/>
            <p:cNvSpPr txBox="1"/>
            <p:nvPr/>
          </p:nvSpPr>
          <p:spPr>
            <a:xfrm>
              <a:off x="22067157" y="7144631"/>
              <a:ext cx="364898" cy="246221"/>
            </a:xfrm>
            <a:prstGeom prst="rect">
              <a:avLst/>
            </a:prstGeom>
            <a:noFill/>
          </p:spPr>
          <p:txBody>
            <a:bodyPr wrap="square" lIns="0" tIns="0" rIns="0" bIns="0" rtlCol="0">
              <a:spAutoFit/>
            </a:bodyPr>
            <a:lstStyle/>
            <a:p>
              <a:pPr algn="r"/>
              <a:r>
                <a:rPr lang="en-US" sz="1600" dirty="0" smtClean="0">
                  <a:latin typeface="Arial"/>
                  <a:cs typeface="Arial"/>
                </a:rPr>
                <a:t>0</a:t>
              </a:r>
              <a:endParaRPr lang="en-US" sz="1600" dirty="0">
                <a:latin typeface="Arial"/>
                <a:cs typeface="Arial"/>
              </a:endParaRPr>
            </a:p>
          </p:txBody>
        </p:sp>
        <p:sp>
          <p:nvSpPr>
            <p:cNvPr id="801" name="TextBox 800"/>
            <p:cNvSpPr txBox="1"/>
            <p:nvPr/>
          </p:nvSpPr>
          <p:spPr>
            <a:xfrm>
              <a:off x="24538132" y="7339053"/>
              <a:ext cx="1070819" cy="276999"/>
            </a:xfrm>
            <a:prstGeom prst="rect">
              <a:avLst/>
            </a:prstGeom>
            <a:noFill/>
          </p:spPr>
          <p:txBody>
            <a:bodyPr wrap="square" lIns="0" tIns="0" rIns="0" bIns="0" rtlCol="0">
              <a:spAutoFit/>
            </a:bodyPr>
            <a:lstStyle/>
            <a:p>
              <a:pPr algn="ctr"/>
              <a:r>
                <a:rPr lang="en-US" sz="1800" dirty="0" smtClean="0">
                  <a:latin typeface="Arial"/>
                  <a:cs typeface="Arial"/>
                </a:rPr>
                <a:t>low</a:t>
              </a:r>
              <a:endParaRPr lang="en-US" sz="1800" dirty="0">
                <a:latin typeface="Arial"/>
                <a:cs typeface="Arial"/>
              </a:endParaRPr>
            </a:p>
          </p:txBody>
        </p:sp>
        <p:sp>
          <p:nvSpPr>
            <p:cNvPr id="802" name="TextBox 801"/>
            <p:cNvSpPr txBox="1"/>
            <p:nvPr/>
          </p:nvSpPr>
          <p:spPr>
            <a:xfrm>
              <a:off x="26035332" y="7337742"/>
              <a:ext cx="1070819" cy="276999"/>
            </a:xfrm>
            <a:prstGeom prst="rect">
              <a:avLst/>
            </a:prstGeom>
            <a:noFill/>
          </p:spPr>
          <p:txBody>
            <a:bodyPr wrap="square" lIns="0" tIns="0" rIns="0" bIns="0" rtlCol="0">
              <a:spAutoFit/>
            </a:bodyPr>
            <a:lstStyle/>
            <a:p>
              <a:pPr algn="ctr"/>
              <a:r>
                <a:rPr lang="en-US" sz="1800" dirty="0" smtClean="0">
                  <a:latin typeface="Arial"/>
                  <a:cs typeface="Arial"/>
                </a:rPr>
                <a:t>high</a:t>
              </a:r>
              <a:endParaRPr lang="en-US" sz="1800" dirty="0">
                <a:latin typeface="Arial"/>
                <a:cs typeface="Arial"/>
              </a:endParaRPr>
            </a:p>
          </p:txBody>
        </p:sp>
        <p:sp>
          <p:nvSpPr>
            <p:cNvPr id="459" name="TextBox 458"/>
            <p:cNvSpPr txBox="1"/>
            <p:nvPr/>
          </p:nvSpPr>
          <p:spPr>
            <a:xfrm>
              <a:off x="23026962" y="7337742"/>
              <a:ext cx="1070819" cy="276999"/>
            </a:xfrm>
            <a:prstGeom prst="rect">
              <a:avLst/>
            </a:prstGeom>
            <a:noFill/>
          </p:spPr>
          <p:txBody>
            <a:bodyPr wrap="square" lIns="0" tIns="0" rIns="0" bIns="0" rtlCol="0">
              <a:spAutoFit/>
            </a:bodyPr>
            <a:lstStyle/>
            <a:p>
              <a:pPr algn="ctr"/>
              <a:r>
                <a:rPr lang="en-US" sz="1800" dirty="0" err="1" smtClean="0">
                  <a:latin typeface="Arial"/>
                  <a:cs typeface="Arial"/>
                </a:rPr>
                <a:t>climo</a:t>
              </a:r>
              <a:endParaRPr lang="en-US" sz="1800" dirty="0">
                <a:latin typeface="Arial"/>
                <a:cs typeface="Arial"/>
              </a:endParaRPr>
            </a:p>
          </p:txBody>
        </p:sp>
      </p:grpSp>
      <p:grpSp>
        <p:nvGrpSpPr>
          <p:cNvPr id="462" name="Group 461"/>
          <p:cNvGrpSpPr/>
          <p:nvPr/>
        </p:nvGrpSpPr>
        <p:grpSpPr>
          <a:xfrm>
            <a:off x="28093637" y="17374761"/>
            <a:ext cx="9065980" cy="455605"/>
            <a:chOff x="28093637" y="9680739"/>
            <a:chExt cx="9065980" cy="455605"/>
          </a:xfrm>
        </p:grpSpPr>
        <p:pic>
          <p:nvPicPr>
            <p:cNvPr id="463" name="Picture 462" descr="v_wind_anomaly_high_skill_case_intTime_1832808_valid_20090206_0000.png"/>
            <p:cNvPicPr>
              <a:picLocks/>
            </p:cNvPicPr>
            <p:nvPr/>
          </p:nvPicPr>
          <p:blipFill rotWithShape="1">
            <a:blip r:embed="rId14">
              <a:extLst>
                <a:ext uri="{28A0092B-C50C-407E-A947-70E740481C1C}">
                  <a14:useLocalDpi xmlns:a14="http://schemas.microsoft.com/office/drawing/2010/main" val="0"/>
                </a:ext>
              </a:extLst>
            </a:blip>
            <a:srcRect l="6089" t="95324" r="7151" b="1879"/>
            <a:stretch/>
          </p:blipFill>
          <p:spPr>
            <a:xfrm>
              <a:off x="28093637" y="9680739"/>
              <a:ext cx="9065980" cy="246888"/>
            </a:xfrm>
            <a:prstGeom prst="rect">
              <a:avLst/>
            </a:prstGeom>
          </p:spPr>
        </p:pic>
        <p:sp>
          <p:nvSpPr>
            <p:cNvPr id="464" name="TextBox 463"/>
            <p:cNvSpPr txBox="1"/>
            <p:nvPr/>
          </p:nvSpPr>
          <p:spPr>
            <a:xfrm>
              <a:off x="28993964" y="9919323"/>
              <a:ext cx="338126" cy="215444"/>
            </a:xfrm>
            <a:prstGeom prst="rect">
              <a:avLst/>
            </a:prstGeom>
            <a:noFill/>
          </p:spPr>
          <p:txBody>
            <a:bodyPr wrap="square" lIns="0" tIns="0" rIns="0" bIns="0" rtlCol="0">
              <a:spAutoFit/>
            </a:bodyPr>
            <a:lstStyle/>
            <a:p>
              <a:pPr algn="ctr"/>
              <a:r>
                <a:rPr lang="en-US" sz="1400" dirty="0">
                  <a:latin typeface="Arial"/>
                  <a:cs typeface="Arial"/>
                </a:rPr>
                <a:t>0.5</a:t>
              </a:r>
            </a:p>
          </p:txBody>
        </p:sp>
        <p:sp>
          <p:nvSpPr>
            <p:cNvPr id="465" name="TextBox 464"/>
            <p:cNvSpPr txBox="1"/>
            <p:nvPr/>
          </p:nvSpPr>
          <p:spPr>
            <a:xfrm>
              <a:off x="29974114" y="9919323"/>
              <a:ext cx="333250" cy="215444"/>
            </a:xfrm>
            <a:prstGeom prst="rect">
              <a:avLst/>
            </a:prstGeom>
            <a:noFill/>
          </p:spPr>
          <p:txBody>
            <a:bodyPr wrap="square" lIns="0" tIns="0" rIns="0" bIns="0" rtlCol="0">
              <a:spAutoFit/>
            </a:bodyPr>
            <a:lstStyle/>
            <a:p>
              <a:pPr algn="ctr"/>
              <a:r>
                <a:rPr lang="en-US" sz="1400" dirty="0">
                  <a:latin typeface="Arial"/>
                  <a:cs typeface="Arial"/>
                </a:rPr>
                <a:t>1</a:t>
              </a:r>
            </a:p>
          </p:txBody>
        </p:sp>
        <p:sp>
          <p:nvSpPr>
            <p:cNvPr id="466" name="TextBox 465"/>
            <p:cNvSpPr txBox="1"/>
            <p:nvPr/>
          </p:nvSpPr>
          <p:spPr>
            <a:xfrm>
              <a:off x="30949287" y="9919323"/>
              <a:ext cx="338126" cy="215444"/>
            </a:xfrm>
            <a:prstGeom prst="rect">
              <a:avLst/>
            </a:prstGeom>
            <a:noFill/>
          </p:spPr>
          <p:txBody>
            <a:bodyPr wrap="square" lIns="0" tIns="0" rIns="0" bIns="0" rtlCol="0">
              <a:spAutoFit/>
            </a:bodyPr>
            <a:lstStyle/>
            <a:p>
              <a:pPr algn="ctr"/>
              <a:r>
                <a:rPr lang="en-US" sz="1400" dirty="0">
                  <a:latin typeface="Arial"/>
                  <a:cs typeface="Arial"/>
                </a:rPr>
                <a:t>1.5</a:t>
              </a:r>
            </a:p>
          </p:txBody>
        </p:sp>
        <p:sp>
          <p:nvSpPr>
            <p:cNvPr id="467" name="TextBox 466"/>
            <p:cNvSpPr txBox="1"/>
            <p:nvPr/>
          </p:nvSpPr>
          <p:spPr>
            <a:xfrm>
              <a:off x="31935563" y="9919323"/>
              <a:ext cx="333250" cy="215444"/>
            </a:xfrm>
            <a:prstGeom prst="rect">
              <a:avLst/>
            </a:prstGeom>
            <a:noFill/>
          </p:spPr>
          <p:txBody>
            <a:bodyPr wrap="square" lIns="0" tIns="0" rIns="0" bIns="0" rtlCol="0">
              <a:spAutoFit/>
            </a:bodyPr>
            <a:lstStyle/>
            <a:p>
              <a:pPr algn="ctr"/>
              <a:r>
                <a:rPr lang="en-US" sz="1400" dirty="0">
                  <a:latin typeface="Arial"/>
                  <a:cs typeface="Arial"/>
                </a:rPr>
                <a:t>2</a:t>
              </a:r>
            </a:p>
          </p:txBody>
        </p:sp>
        <p:sp>
          <p:nvSpPr>
            <p:cNvPr id="468" name="TextBox 467"/>
            <p:cNvSpPr txBox="1"/>
            <p:nvPr/>
          </p:nvSpPr>
          <p:spPr>
            <a:xfrm>
              <a:off x="32905980" y="9919323"/>
              <a:ext cx="333250" cy="215444"/>
            </a:xfrm>
            <a:prstGeom prst="rect">
              <a:avLst/>
            </a:prstGeom>
            <a:noFill/>
          </p:spPr>
          <p:txBody>
            <a:bodyPr wrap="square" lIns="0" tIns="0" rIns="0" bIns="0" rtlCol="0">
              <a:spAutoFit/>
            </a:bodyPr>
            <a:lstStyle/>
            <a:p>
              <a:pPr algn="ctr"/>
              <a:r>
                <a:rPr lang="en-US" sz="1400" dirty="0">
                  <a:latin typeface="Arial"/>
                  <a:cs typeface="Arial"/>
                </a:rPr>
                <a:t>3</a:t>
              </a:r>
            </a:p>
          </p:txBody>
        </p:sp>
        <p:sp>
          <p:nvSpPr>
            <p:cNvPr id="469" name="TextBox 468"/>
            <p:cNvSpPr txBox="1"/>
            <p:nvPr/>
          </p:nvSpPr>
          <p:spPr>
            <a:xfrm>
              <a:off x="33885016" y="9919323"/>
              <a:ext cx="333250" cy="215444"/>
            </a:xfrm>
            <a:prstGeom prst="rect">
              <a:avLst/>
            </a:prstGeom>
            <a:noFill/>
          </p:spPr>
          <p:txBody>
            <a:bodyPr wrap="square" lIns="0" tIns="0" rIns="0" bIns="0" rtlCol="0">
              <a:spAutoFit/>
            </a:bodyPr>
            <a:lstStyle/>
            <a:p>
              <a:pPr algn="ctr"/>
              <a:r>
                <a:rPr lang="en-US" sz="1400" dirty="0">
                  <a:latin typeface="Arial"/>
                  <a:cs typeface="Arial"/>
                </a:rPr>
                <a:t>4</a:t>
              </a:r>
            </a:p>
          </p:txBody>
        </p:sp>
        <p:sp>
          <p:nvSpPr>
            <p:cNvPr id="470" name="TextBox 469"/>
            <p:cNvSpPr txBox="1"/>
            <p:nvPr/>
          </p:nvSpPr>
          <p:spPr>
            <a:xfrm>
              <a:off x="34859231" y="9920900"/>
              <a:ext cx="338126" cy="215444"/>
            </a:xfrm>
            <a:prstGeom prst="rect">
              <a:avLst/>
            </a:prstGeom>
            <a:noFill/>
          </p:spPr>
          <p:txBody>
            <a:bodyPr wrap="square" lIns="0" tIns="0" rIns="0" bIns="0" rtlCol="0">
              <a:spAutoFit/>
            </a:bodyPr>
            <a:lstStyle/>
            <a:p>
              <a:pPr algn="ctr"/>
              <a:r>
                <a:rPr lang="en-US" sz="1400" dirty="0">
                  <a:latin typeface="Arial"/>
                  <a:cs typeface="Arial"/>
                </a:rPr>
                <a:t>5</a:t>
              </a:r>
            </a:p>
          </p:txBody>
        </p:sp>
        <p:sp>
          <p:nvSpPr>
            <p:cNvPr id="471" name="TextBox 470"/>
            <p:cNvSpPr txBox="1"/>
            <p:nvPr/>
          </p:nvSpPr>
          <p:spPr>
            <a:xfrm>
              <a:off x="35843993" y="9919323"/>
              <a:ext cx="333250" cy="215444"/>
            </a:xfrm>
            <a:prstGeom prst="rect">
              <a:avLst/>
            </a:prstGeom>
            <a:noFill/>
          </p:spPr>
          <p:txBody>
            <a:bodyPr wrap="square" lIns="0" tIns="0" rIns="0" bIns="0" rtlCol="0">
              <a:spAutoFit/>
            </a:bodyPr>
            <a:lstStyle/>
            <a:p>
              <a:pPr algn="ctr"/>
              <a:r>
                <a:rPr lang="en-US" sz="1400" dirty="0">
                  <a:latin typeface="Arial"/>
                  <a:cs typeface="Arial"/>
                </a:rPr>
                <a:t>6</a:t>
              </a:r>
            </a:p>
          </p:txBody>
        </p:sp>
      </p:grpSp>
      <p:grpSp>
        <p:nvGrpSpPr>
          <p:cNvPr id="473" name="Group 472"/>
          <p:cNvGrpSpPr/>
          <p:nvPr/>
        </p:nvGrpSpPr>
        <p:grpSpPr>
          <a:xfrm>
            <a:off x="38034828" y="17485762"/>
            <a:ext cx="5075595" cy="276999"/>
            <a:chOff x="38233838" y="9880725"/>
            <a:chExt cx="5075595" cy="276999"/>
          </a:xfrm>
        </p:grpSpPr>
        <p:cxnSp>
          <p:nvCxnSpPr>
            <p:cNvPr id="474" name="Straight Connector 473"/>
            <p:cNvCxnSpPr/>
            <p:nvPr/>
          </p:nvCxnSpPr>
          <p:spPr>
            <a:xfrm flipV="1">
              <a:off x="38233838" y="10034042"/>
              <a:ext cx="577805" cy="1"/>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5" name="TextBox 474"/>
            <p:cNvSpPr txBox="1"/>
            <p:nvPr/>
          </p:nvSpPr>
          <p:spPr>
            <a:xfrm>
              <a:off x="38895463" y="9880725"/>
              <a:ext cx="938370" cy="276999"/>
            </a:xfrm>
            <a:prstGeom prst="rect">
              <a:avLst/>
            </a:prstGeom>
            <a:noFill/>
          </p:spPr>
          <p:txBody>
            <a:bodyPr wrap="square" lIns="0" tIns="0" rIns="0" bIns="0" rtlCol="0">
              <a:spAutoFit/>
            </a:bodyPr>
            <a:lstStyle/>
            <a:p>
              <a:r>
                <a:rPr lang="en-US" sz="1800" dirty="0" err="1" smtClean="0">
                  <a:latin typeface="Arial"/>
                  <a:cs typeface="Arial"/>
                </a:rPr>
                <a:t>climo</a:t>
              </a:r>
              <a:endParaRPr lang="en-US" sz="1800" dirty="0">
                <a:latin typeface="Arial"/>
                <a:cs typeface="Arial"/>
              </a:endParaRPr>
            </a:p>
          </p:txBody>
        </p:sp>
        <p:cxnSp>
          <p:nvCxnSpPr>
            <p:cNvPr id="476" name="Straight Connector 475"/>
            <p:cNvCxnSpPr/>
            <p:nvPr/>
          </p:nvCxnSpPr>
          <p:spPr>
            <a:xfrm flipV="1">
              <a:off x="39811486" y="10044957"/>
              <a:ext cx="577805" cy="1"/>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40472213" y="9880725"/>
              <a:ext cx="940053" cy="276999"/>
            </a:xfrm>
            <a:prstGeom prst="rect">
              <a:avLst/>
            </a:prstGeom>
            <a:noFill/>
          </p:spPr>
          <p:txBody>
            <a:bodyPr wrap="square" lIns="0" tIns="0" rIns="0" bIns="0" rtlCol="0">
              <a:spAutoFit/>
            </a:bodyPr>
            <a:lstStyle/>
            <a:p>
              <a:r>
                <a:rPr lang="en-US" sz="1800" dirty="0" smtClean="0">
                  <a:latin typeface="Arial"/>
                  <a:cs typeface="Arial"/>
                </a:rPr>
                <a:t>low skill</a:t>
              </a:r>
              <a:endParaRPr lang="en-US" sz="1800" dirty="0">
                <a:latin typeface="Arial"/>
                <a:cs typeface="Arial"/>
              </a:endParaRPr>
            </a:p>
          </p:txBody>
        </p:sp>
        <p:cxnSp>
          <p:nvCxnSpPr>
            <p:cNvPr id="478" name="Straight Connector 477"/>
            <p:cNvCxnSpPr/>
            <p:nvPr/>
          </p:nvCxnSpPr>
          <p:spPr>
            <a:xfrm flipV="1">
              <a:off x="41708341" y="10044972"/>
              <a:ext cx="577805" cy="1"/>
            </a:xfrm>
            <a:prstGeom prst="line">
              <a:avLst/>
            </a:prstGeom>
            <a:ln w="63500">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79" name="TextBox 478"/>
            <p:cNvSpPr txBox="1"/>
            <p:nvPr/>
          </p:nvSpPr>
          <p:spPr>
            <a:xfrm>
              <a:off x="42369380" y="9880725"/>
              <a:ext cx="940053" cy="276999"/>
            </a:xfrm>
            <a:prstGeom prst="rect">
              <a:avLst/>
            </a:prstGeom>
            <a:noFill/>
          </p:spPr>
          <p:txBody>
            <a:bodyPr wrap="square" lIns="0" tIns="0" rIns="0" bIns="0" rtlCol="0">
              <a:spAutoFit/>
            </a:bodyPr>
            <a:lstStyle/>
            <a:p>
              <a:r>
                <a:rPr lang="en-US" sz="1800" dirty="0" smtClean="0">
                  <a:latin typeface="Arial"/>
                  <a:cs typeface="Arial"/>
                </a:rPr>
                <a:t>high skill</a:t>
              </a:r>
              <a:endParaRPr lang="en-US" sz="1800" dirty="0">
                <a:latin typeface="Arial"/>
                <a:cs typeface="Arial"/>
              </a:endParaRPr>
            </a:p>
          </p:txBody>
        </p:sp>
      </p:grpSp>
      <p:grpSp>
        <p:nvGrpSpPr>
          <p:cNvPr id="509" name="Group 508"/>
          <p:cNvGrpSpPr/>
          <p:nvPr/>
        </p:nvGrpSpPr>
        <p:grpSpPr>
          <a:xfrm>
            <a:off x="28665054" y="27093875"/>
            <a:ext cx="1443675" cy="877602"/>
            <a:chOff x="8311693" y="27588658"/>
            <a:chExt cx="1443675" cy="877602"/>
          </a:xfrm>
        </p:grpSpPr>
        <p:cxnSp>
          <p:nvCxnSpPr>
            <p:cNvPr id="510" name="Straight Connector 509"/>
            <p:cNvCxnSpPr/>
            <p:nvPr/>
          </p:nvCxnSpPr>
          <p:spPr>
            <a:xfrm flipV="1">
              <a:off x="8311693" y="27737784"/>
              <a:ext cx="465185" cy="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1" name="TextBox 510"/>
            <p:cNvSpPr txBox="1"/>
            <p:nvPr/>
          </p:nvSpPr>
          <p:spPr>
            <a:xfrm>
              <a:off x="8815315" y="27588658"/>
              <a:ext cx="938370" cy="276999"/>
            </a:xfrm>
            <a:prstGeom prst="rect">
              <a:avLst/>
            </a:prstGeom>
            <a:noFill/>
          </p:spPr>
          <p:txBody>
            <a:bodyPr wrap="square" lIns="0" tIns="0" rIns="0" bIns="0" rtlCol="0">
              <a:spAutoFit/>
            </a:bodyPr>
            <a:lstStyle/>
            <a:p>
              <a:r>
                <a:rPr lang="en-US" sz="1800" dirty="0" err="1" smtClean="0">
                  <a:latin typeface="Arial"/>
                  <a:cs typeface="Arial"/>
                </a:rPr>
                <a:t>climo</a:t>
              </a:r>
              <a:endParaRPr lang="en-US" sz="1800" dirty="0">
                <a:latin typeface="Arial"/>
                <a:cs typeface="Arial"/>
              </a:endParaRPr>
            </a:p>
          </p:txBody>
        </p:sp>
        <p:sp>
          <p:nvSpPr>
            <p:cNvPr id="512" name="TextBox 511"/>
            <p:cNvSpPr txBox="1"/>
            <p:nvPr/>
          </p:nvSpPr>
          <p:spPr>
            <a:xfrm>
              <a:off x="8812640" y="27894032"/>
              <a:ext cx="940053" cy="276999"/>
            </a:xfrm>
            <a:prstGeom prst="rect">
              <a:avLst/>
            </a:prstGeom>
            <a:noFill/>
          </p:spPr>
          <p:txBody>
            <a:bodyPr wrap="square" lIns="0" tIns="0" rIns="0" bIns="0" rtlCol="0">
              <a:spAutoFit/>
            </a:bodyPr>
            <a:lstStyle/>
            <a:p>
              <a:r>
                <a:rPr lang="en-US" sz="1800" dirty="0" smtClean="0">
                  <a:latin typeface="Arial"/>
                  <a:cs typeface="Arial"/>
                </a:rPr>
                <a:t>low skill</a:t>
              </a:r>
              <a:endParaRPr lang="en-US" sz="1800" dirty="0">
                <a:latin typeface="Arial"/>
                <a:cs typeface="Arial"/>
              </a:endParaRPr>
            </a:p>
          </p:txBody>
        </p:sp>
        <p:sp>
          <p:nvSpPr>
            <p:cNvPr id="513" name="TextBox 512"/>
            <p:cNvSpPr txBox="1"/>
            <p:nvPr/>
          </p:nvSpPr>
          <p:spPr>
            <a:xfrm>
              <a:off x="8815315" y="28189261"/>
              <a:ext cx="940053" cy="276999"/>
            </a:xfrm>
            <a:prstGeom prst="rect">
              <a:avLst/>
            </a:prstGeom>
            <a:noFill/>
          </p:spPr>
          <p:txBody>
            <a:bodyPr wrap="square" lIns="0" tIns="0" rIns="0" bIns="0" rtlCol="0">
              <a:spAutoFit/>
            </a:bodyPr>
            <a:lstStyle/>
            <a:p>
              <a:r>
                <a:rPr lang="en-US" sz="1800" dirty="0" smtClean="0">
                  <a:latin typeface="Arial"/>
                  <a:cs typeface="Arial"/>
                </a:rPr>
                <a:t>high skill</a:t>
              </a:r>
              <a:endParaRPr lang="en-US" sz="1800" dirty="0">
                <a:latin typeface="Arial"/>
                <a:cs typeface="Arial"/>
              </a:endParaRPr>
            </a:p>
          </p:txBody>
        </p:sp>
        <p:cxnSp>
          <p:nvCxnSpPr>
            <p:cNvPr id="514" name="Straight Connector 513"/>
            <p:cNvCxnSpPr/>
            <p:nvPr/>
          </p:nvCxnSpPr>
          <p:spPr>
            <a:xfrm>
              <a:off x="8311693" y="28032532"/>
              <a:ext cx="465185"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p:cNvCxnSpPr/>
            <p:nvPr/>
          </p:nvCxnSpPr>
          <p:spPr>
            <a:xfrm flipV="1">
              <a:off x="8311693" y="28323328"/>
              <a:ext cx="465185" cy="2"/>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516" name="TextBox 515"/>
          <p:cNvSpPr txBox="1"/>
          <p:nvPr/>
        </p:nvSpPr>
        <p:spPr>
          <a:xfrm>
            <a:off x="14628441" y="23245899"/>
            <a:ext cx="12901415" cy="8948595"/>
          </a:xfrm>
          <a:prstGeom prst="rect">
            <a:avLst/>
          </a:prstGeom>
          <a:noFill/>
          <a:ln w="38100">
            <a:noFill/>
          </a:ln>
        </p:spPr>
        <p:txBody>
          <a:bodyPr wrap="square" lIns="83814" tIns="41907" rIns="83814" bIns="41907" rtlCol="0">
            <a:spAutoFit/>
          </a:bodyPr>
          <a:lstStyle/>
          <a:p>
            <a:pPr marL="457200" indent="-457200">
              <a:buFont typeface="Arial"/>
              <a:buChar char="•"/>
            </a:pPr>
            <a:r>
              <a:rPr lang="en-US" sz="2400" dirty="0" smtClean="0">
                <a:latin typeface="Arial"/>
                <a:cs typeface="Arial"/>
              </a:rPr>
              <a:t>There is more variability in σ</a:t>
            </a:r>
            <a:r>
              <a:rPr lang="en-US" sz="2400" baseline="-25000" dirty="0" smtClean="0">
                <a:latin typeface="Arial"/>
                <a:cs typeface="Arial"/>
              </a:rPr>
              <a:t>spread</a:t>
            </a:r>
            <a:r>
              <a:rPr lang="en-US" sz="2400" dirty="0" smtClean="0">
                <a:latin typeface="Arial"/>
                <a:cs typeface="Arial"/>
              </a:rPr>
              <a:t> </a:t>
            </a:r>
            <a:r>
              <a:rPr lang="en-US" sz="2400" dirty="0">
                <a:latin typeface="Arial"/>
                <a:cs typeface="Arial"/>
              </a:rPr>
              <a:t>and </a:t>
            </a:r>
            <a:r>
              <a:rPr lang="en-US" sz="2400" dirty="0" smtClean="0">
                <a:latin typeface="Arial"/>
                <a:cs typeface="Arial"/>
              </a:rPr>
              <a:t>σ</a:t>
            </a:r>
            <a:r>
              <a:rPr lang="en-US" sz="2400" baseline="-25000" dirty="0" smtClean="0">
                <a:latin typeface="Arial"/>
                <a:cs typeface="Arial"/>
              </a:rPr>
              <a:t>RMSE</a:t>
            </a:r>
            <a:r>
              <a:rPr lang="en-US" sz="2400" dirty="0" smtClean="0">
                <a:latin typeface="Arial"/>
                <a:cs typeface="Arial"/>
              </a:rPr>
              <a:t> for low skill days compared to high skill days, with some low skill days characterized by very large values of σ</a:t>
            </a:r>
            <a:r>
              <a:rPr lang="en-US" sz="2400" baseline="-25000" dirty="0" smtClean="0">
                <a:latin typeface="Arial"/>
                <a:cs typeface="Arial"/>
              </a:rPr>
              <a:t>spread</a:t>
            </a:r>
            <a:r>
              <a:rPr lang="en-US" sz="2400" dirty="0" smtClean="0">
                <a:latin typeface="Arial"/>
                <a:cs typeface="Arial"/>
              </a:rPr>
              <a:t> </a:t>
            </a:r>
            <a:r>
              <a:rPr lang="en-US" sz="2400" dirty="0">
                <a:latin typeface="Arial"/>
                <a:cs typeface="Arial"/>
              </a:rPr>
              <a:t>and </a:t>
            </a:r>
            <a:r>
              <a:rPr lang="en-US" sz="2400" dirty="0" smtClean="0">
                <a:latin typeface="Arial"/>
                <a:cs typeface="Arial"/>
              </a:rPr>
              <a:t>σ</a:t>
            </a:r>
            <a:r>
              <a:rPr lang="en-US" sz="2400" baseline="-25000" dirty="0" smtClean="0">
                <a:latin typeface="Arial"/>
                <a:cs typeface="Arial"/>
              </a:rPr>
              <a:t>RMSE</a:t>
            </a:r>
            <a:r>
              <a:rPr lang="en-US" sz="2400" dirty="0" smtClean="0">
                <a:latin typeface="Arial"/>
                <a:cs typeface="Arial"/>
              </a:rPr>
              <a:t> (Fig. 1).</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Forecast skill of the synoptic-scale flow over the Arctic becomes </a:t>
            </a:r>
            <a:r>
              <a:rPr lang="en-US" sz="2400" dirty="0">
                <a:latin typeface="Arial"/>
                <a:cs typeface="Arial"/>
              </a:rPr>
              <a:t>anomalously lower and </a:t>
            </a:r>
            <a:r>
              <a:rPr lang="en-US" sz="2400" dirty="0" smtClean="0">
                <a:latin typeface="Arial"/>
                <a:cs typeface="Arial"/>
              </a:rPr>
              <a:t>higher relative to climatology </a:t>
            </a:r>
            <a:r>
              <a:rPr lang="en-US" sz="2400" dirty="0">
                <a:latin typeface="Arial"/>
                <a:cs typeface="Arial"/>
              </a:rPr>
              <a:t>throughout the low and high skill forecasts</a:t>
            </a:r>
            <a:r>
              <a:rPr lang="en-US" sz="2400" dirty="0" smtClean="0">
                <a:latin typeface="Arial"/>
                <a:cs typeface="Arial"/>
              </a:rPr>
              <a:t> </a:t>
            </a:r>
            <a:r>
              <a:rPr lang="en-US" sz="2400" dirty="0">
                <a:latin typeface="Arial"/>
                <a:cs typeface="Arial"/>
              </a:rPr>
              <a:t>leading up to low and high skill days, </a:t>
            </a:r>
            <a:r>
              <a:rPr lang="en-US" sz="2400" dirty="0" smtClean="0">
                <a:latin typeface="Arial"/>
                <a:cs typeface="Arial"/>
              </a:rPr>
              <a:t>respectively (Figs. 2a,b).</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AC </a:t>
            </a:r>
            <a:r>
              <a:rPr lang="en-US" sz="2400" dirty="0">
                <a:latin typeface="Arial"/>
                <a:cs typeface="Arial"/>
              </a:rPr>
              <a:t>frequency is higher for low skill periods compared to high skill </a:t>
            </a:r>
            <a:r>
              <a:rPr lang="en-US" sz="2400" dirty="0" smtClean="0">
                <a:latin typeface="Arial"/>
                <a:cs typeface="Arial"/>
              </a:rPr>
              <a:t>periods (Table 1, Fig. 3).</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ACs during </a:t>
            </a:r>
            <a:r>
              <a:rPr lang="en-US" sz="2400" dirty="0">
                <a:latin typeface="Arial"/>
                <a:cs typeface="Arial"/>
              </a:rPr>
              <a:t>low skill periods occur more frequently over eastern </a:t>
            </a:r>
            <a:r>
              <a:rPr lang="en-US" sz="2400" dirty="0" smtClean="0">
                <a:latin typeface="Arial"/>
                <a:cs typeface="Arial"/>
              </a:rPr>
              <a:t>Eurasia</a:t>
            </a:r>
            <a:r>
              <a:rPr lang="en-US" sz="2400" dirty="0">
                <a:latin typeface="Arial"/>
                <a:cs typeface="Arial"/>
              </a:rPr>
              <a:t> </a:t>
            </a:r>
            <a:r>
              <a:rPr lang="en-US" sz="2400" dirty="0" smtClean="0">
                <a:latin typeface="Arial"/>
                <a:cs typeface="Arial"/>
              </a:rPr>
              <a:t>and </a:t>
            </a:r>
            <a:r>
              <a:rPr lang="en-US" sz="2400" dirty="0">
                <a:latin typeface="Arial"/>
                <a:cs typeface="Arial"/>
              </a:rPr>
              <a:t>much of the Arctic Ocean relative to </a:t>
            </a:r>
            <a:r>
              <a:rPr lang="en-US" sz="2400" dirty="0" smtClean="0">
                <a:latin typeface="Arial"/>
                <a:cs typeface="Arial"/>
              </a:rPr>
              <a:t>ACs during </a:t>
            </a:r>
            <a:r>
              <a:rPr lang="en-US" sz="2400" dirty="0">
                <a:latin typeface="Arial"/>
                <a:cs typeface="Arial"/>
              </a:rPr>
              <a:t>high skill </a:t>
            </a:r>
            <a:r>
              <a:rPr lang="en-US" sz="2400" dirty="0" smtClean="0">
                <a:latin typeface="Arial"/>
                <a:cs typeface="Arial"/>
              </a:rPr>
              <a:t>periods (Figs. 4b,d).</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ACs during </a:t>
            </a:r>
            <a:r>
              <a:rPr lang="en-US" sz="2400" dirty="0">
                <a:latin typeface="Arial"/>
                <a:cs typeface="Arial"/>
              </a:rPr>
              <a:t>high skill periods occur more frequently over the </a:t>
            </a:r>
            <a:r>
              <a:rPr lang="en-US" sz="2400" dirty="0" smtClean="0">
                <a:latin typeface="Arial"/>
                <a:cs typeface="Arial"/>
              </a:rPr>
              <a:t>North </a:t>
            </a:r>
            <a:r>
              <a:rPr lang="en-US" sz="2400" dirty="0">
                <a:latin typeface="Arial"/>
                <a:cs typeface="Arial"/>
              </a:rPr>
              <a:t>Atlantic, </a:t>
            </a:r>
            <a:r>
              <a:rPr lang="en-US" sz="2400" dirty="0" smtClean="0">
                <a:latin typeface="Arial"/>
                <a:cs typeface="Arial"/>
              </a:rPr>
              <a:t>Barents Sea, </a:t>
            </a:r>
            <a:r>
              <a:rPr lang="en-US" sz="2400" dirty="0">
                <a:latin typeface="Arial"/>
                <a:cs typeface="Arial"/>
              </a:rPr>
              <a:t>and western Eurasia relative to </a:t>
            </a:r>
            <a:r>
              <a:rPr lang="en-US" sz="2400" dirty="0" smtClean="0">
                <a:latin typeface="Arial"/>
                <a:cs typeface="Arial"/>
              </a:rPr>
              <a:t>ACs during </a:t>
            </a:r>
            <a:r>
              <a:rPr lang="en-US" sz="2400" dirty="0">
                <a:latin typeface="Arial"/>
                <a:cs typeface="Arial"/>
              </a:rPr>
              <a:t>low skill </a:t>
            </a:r>
            <a:r>
              <a:rPr lang="en-US" sz="2400" dirty="0" smtClean="0">
                <a:latin typeface="Arial"/>
                <a:cs typeface="Arial"/>
              </a:rPr>
              <a:t>periods (Figs. 4c,d).</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a:latin typeface="Arial"/>
                <a:cs typeface="Arial"/>
              </a:rPr>
              <a:t>There tends to be significantly amplified and </a:t>
            </a:r>
            <a:r>
              <a:rPr lang="en-US" sz="2400" dirty="0" err="1">
                <a:latin typeface="Arial"/>
                <a:cs typeface="Arial"/>
              </a:rPr>
              <a:t>deamplified</a:t>
            </a:r>
            <a:r>
              <a:rPr lang="en-US" sz="2400" dirty="0">
                <a:latin typeface="Arial"/>
                <a:cs typeface="Arial"/>
              </a:rPr>
              <a:t> synoptic-scale flow over the Arctic relative to climatology during low and high skill periods, </a:t>
            </a:r>
            <a:r>
              <a:rPr lang="en-US" sz="2400" dirty="0" smtClean="0">
                <a:latin typeface="Arial"/>
                <a:cs typeface="Arial"/>
              </a:rPr>
              <a:t>respectively (Figs. 5a–c).</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a:latin typeface="Arial"/>
                <a:cs typeface="Arial"/>
              </a:rPr>
              <a:t>There tends to be significantly large and small amounts of moisture over the Arctic relative to climatology during low and high skill periods, </a:t>
            </a:r>
            <a:r>
              <a:rPr lang="en-US" sz="2400" dirty="0" smtClean="0">
                <a:latin typeface="Arial"/>
                <a:cs typeface="Arial"/>
              </a:rPr>
              <a:t>respectively (Figs. 6a–c).</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ACs during low skill periods tend to be embedded </a:t>
            </a:r>
            <a:r>
              <a:rPr lang="en-US" sz="2400" dirty="0" smtClean="0">
                <a:latin typeface="Arial"/>
                <a:cs typeface="Arial"/>
              </a:rPr>
              <a:t>within </a:t>
            </a:r>
            <a:r>
              <a:rPr lang="en-US" sz="2400" dirty="0" smtClean="0">
                <a:latin typeface="Arial"/>
                <a:cs typeface="Arial"/>
              </a:rPr>
              <a:t>a region of more amplified flow, tend to be associated with larger amounts of moisture, and tend to be stronger relative to ACs during high skill periods (Figs. 7a–c).</a:t>
            </a:r>
          </a:p>
          <a:p>
            <a:pPr marL="457200" indent="-457200">
              <a:lnSpc>
                <a:spcPct val="50000"/>
              </a:lnSpc>
              <a:buFont typeface="Arial"/>
              <a:buChar char="•"/>
            </a:pPr>
            <a:endParaRPr lang="en-US" sz="2400" dirty="0" smtClean="0">
              <a:latin typeface="Arial"/>
              <a:cs typeface="Arial"/>
            </a:endParaRPr>
          </a:p>
          <a:p>
            <a:pPr marL="457200" indent="-457200">
              <a:buFont typeface="Arial"/>
              <a:buChar char="•"/>
            </a:pPr>
            <a:r>
              <a:rPr lang="en-US" sz="2400" dirty="0" smtClean="0">
                <a:latin typeface="Arial"/>
                <a:cs typeface="Arial"/>
              </a:rPr>
              <a:t>The forecast skill of the synoptic-scale flow surrounding ACs tends to become anomalously lower and higher relative to climatology throughout </a:t>
            </a:r>
            <a:r>
              <a:rPr lang="en-US" sz="2400" dirty="0">
                <a:latin typeface="Arial"/>
                <a:cs typeface="Arial"/>
              </a:rPr>
              <a:t>the low and high skill forecasts leading up to low and high skill days, </a:t>
            </a:r>
            <a:r>
              <a:rPr lang="en-US" sz="2400" dirty="0" smtClean="0">
                <a:latin typeface="Arial"/>
                <a:cs typeface="Arial"/>
              </a:rPr>
              <a:t>respectively (Fig. 8). </a:t>
            </a:r>
          </a:p>
        </p:txBody>
      </p:sp>
      <p:grpSp>
        <p:nvGrpSpPr>
          <p:cNvPr id="59" name="Group 58"/>
          <p:cNvGrpSpPr/>
          <p:nvPr/>
        </p:nvGrpSpPr>
        <p:grpSpPr>
          <a:xfrm>
            <a:off x="462887" y="25711680"/>
            <a:ext cx="6688633" cy="5229116"/>
            <a:chOff x="462887" y="25711680"/>
            <a:chExt cx="6688633" cy="5229116"/>
          </a:xfrm>
        </p:grpSpPr>
        <p:pic>
          <p:nvPicPr>
            <p:cNvPr id="57" name="Picture 56" descr="evolution_aa_spread_stndAnom_low_high_1985to2017climo_poster_sig_noLabels_to120h.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49483" y="26071084"/>
              <a:ext cx="6246741" cy="4297680"/>
            </a:xfrm>
            <a:prstGeom prst="rect">
              <a:avLst/>
            </a:prstGeom>
          </p:spPr>
        </p:pic>
        <p:sp>
          <p:nvSpPr>
            <p:cNvPr id="318" name="TextBox 317"/>
            <p:cNvSpPr txBox="1"/>
            <p:nvPr/>
          </p:nvSpPr>
          <p:spPr>
            <a:xfrm>
              <a:off x="856438"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0</a:t>
              </a:r>
              <a:endParaRPr lang="en-US" sz="1800" dirty="0">
                <a:latin typeface="Arial"/>
                <a:cs typeface="Arial"/>
              </a:endParaRPr>
            </a:p>
          </p:txBody>
        </p:sp>
        <p:sp>
          <p:nvSpPr>
            <p:cNvPr id="320" name="TextBox 319"/>
            <p:cNvSpPr txBox="1"/>
            <p:nvPr/>
          </p:nvSpPr>
          <p:spPr>
            <a:xfrm>
              <a:off x="2026852"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321" name="TextBox 320"/>
            <p:cNvSpPr txBox="1"/>
            <p:nvPr/>
          </p:nvSpPr>
          <p:spPr>
            <a:xfrm>
              <a:off x="3189653"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48</a:t>
              </a:r>
              <a:endParaRPr lang="en-US" sz="1800" dirty="0">
                <a:latin typeface="Arial"/>
                <a:cs typeface="Arial"/>
              </a:endParaRPr>
            </a:p>
          </p:txBody>
        </p:sp>
        <p:sp>
          <p:nvSpPr>
            <p:cNvPr id="324" name="TextBox 323"/>
            <p:cNvSpPr txBox="1"/>
            <p:nvPr/>
          </p:nvSpPr>
          <p:spPr>
            <a:xfrm>
              <a:off x="4361772"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72</a:t>
              </a:r>
              <a:endParaRPr lang="en-US" sz="1800" dirty="0">
                <a:latin typeface="Arial"/>
                <a:cs typeface="Arial"/>
              </a:endParaRPr>
            </a:p>
          </p:txBody>
        </p:sp>
        <p:sp>
          <p:nvSpPr>
            <p:cNvPr id="325" name="TextBox 324"/>
            <p:cNvSpPr txBox="1"/>
            <p:nvPr/>
          </p:nvSpPr>
          <p:spPr>
            <a:xfrm>
              <a:off x="5467762" y="30310331"/>
              <a:ext cx="513974" cy="276999"/>
            </a:xfrm>
            <a:prstGeom prst="rect">
              <a:avLst/>
            </a:prstGeom>
            <a:noFill/>
          </p:spPr>
          <p:txBody>
            <a:bodyPr wrap="square" lIns="0" tIns="0" rIns="0" bIns="0" rtlCol="0">
              <a:spAutoFit/>
            </a:bodyPr>
            <a:lstStyle/>
            <a:p>
              <a:pPr algn="ctr"/>
              <a:r>
                <a:rPr lang="en-US" sz="1800" dirty="0" smtClean="0">
                  <a:latin typeface="Arial"/>
                  <a:cs typeface="Arial"/>
                </a:rPr>
                <a:t>96</a:t>
              </a:r>
              <a:endParaRPr lang="en-US" sz="1800" dirty="0">
                <a:latin typeface="Arial"/>
                <a:cs typeface="Arial"/>
              </a:endParaRPr>
            </a:p>
          </p:txBody>
        </p:sp>
        <p:sp>
          <p:nvSpPr>
            <p:cNvPr id="330" name="TextBox 329"/>
            <p:cNvSpPr txBox="1"/>
            <p:nvPr/>
          </p:nvSpPr>
          <p:spPr>
            <a:xfrm>
              <a:off x="6637546" y="30306127"/>
              <a:ext cx="513974" cy="276999"/>
            </a:xfrm>
            <a:prstGeom prst="rect">
              <a:avLst/>
            </a:prstGeom>
            <a:noFill/>
          </p:spPr>
          <p:txBody>
            <a:bodyPr wrap="square" lIns="0" tIns="0" rIns="0" bIns="0" rtlCol="0">
              <a:spAutoFit/>
            </a:bodyPr>
            <a:lstStyle/>
            <a:p>
              <a:pPr algn="ctr"/>
              <a:r>
                <a:rPr lang="en-US" sz="1800" dirty="0" smtClean="0">
                  <a:latin typeface="Arial"/>
                  <a:cs typeface="Arial"/>
                </a:rPr>
                <a:t>120</a:t>
              </a:r>
              <a:endParaRPr lang="en-US" sz="1800" dirty="0">
                <a:latin typeface="Arial"/>
                <a:cs typeface="Arial"/>
              </a:endParaRPr>
            </a:p>
          </p:txBody>
        </p:sp>
        <p:sp>
          <p:nvSpPr>
            <p:cNvPr id="363" name="TextBox 362"/>
            <p:cNvSpPr txBox="1"/>
            <p:nvPr/>
          </p:nvSpPr>
          <p:spPr>
            <a:xfrm>
              <a:off x="1058673" y="25711680"/>
              <a:ext cx="5825131" cy="446276"/>
            </a:xfrm>
            <a:prstGeom prst="rect">
              <a:avLst/>
            </a:prstGeom>
            <a:noFill/>
            <a:ln w="9525">
              <a:noFill/>
            </a:ln>
          </p:spPr>
          <p:txBody>
            <a:bodyPr wrap="square" bIns="91440" rtlCol="0">
              <a:spAutoFit/>
            </a:bodyPr>
            <a:lstStyle/>
            <a:p>
              <a:pPr algn="ctr"/>
              <a:r>
                <a:rPr lang="en-US" sz="2000" dirty="0" smtClean="0">
                  <a:latin typeface="Arial"/>
                  <a:cs typeface="Arial"/>
                </a:rPr>
                <a:t>(a) σ</a:t>
              </a:r>
              <a:r>
                <a:rPr lang="en-US" sz="2000" baseline="-25000" dirty="0" smtClean="0">
                  <a:latin typeface="Arial"/>
                  <a:cs typeface="Arial"/>
                </a:rPr>
                <a:t>spread</a:t>
              </a:r>
              <a:endParaRPr lang="en-US" sz="2000" baseline="-25000" dirty="0">
                <a:latin typeface="Arial"/>
                <a:cs typeface="Arial"/>
              </a:endParaRPr>
            </a:p>
          </p:txBody>
        </p:sp>
        <p:sp>
          <p:nvSpPr>
            <p:cNvPr id="365" name="TextBox 364"/>
            <p:cNvSpPr txBox="1"/>
            <p:nvPr/>
          </p:nvSpPr>
          <p:spPr>
            <a:xfrm>
              <a:off x="1012186" y="30633019"/>
              <a:ext cx="5871618" cy="307777"/>
            </a:xfrm>
            <a:prstGeom prst="rect">
              <a:avLst/>
            </a:prstGeom>
            <a:noFill/>
          </p:spPr>
          <p:txBody>
            <a:bodyPr wrap="square" lIns="0" tIns="0" rIns="0" bIns="0" rtlCol="0">
              <a:spAutoFit/>
            </a:bodyPr>
            <a:lstStyle/>
            <a:p>
              <a:pPr algn="ctr"/>
              <a:r>
                <a:rPr lang="en-US" sz="2000" dirty="0" smtClean="0">
                  <a:latin typeface="Arial"/>
                  <a:cs typeface="Arial"/>
                </a:rPr>
                <a:t>Forecast hour</a:t>
              </a:r>
              <a:endParaRPr lang="en-US" sz="2000" dirty="0">
                <a:latin typeface="Arial"/>
                <a:cs typeface="Arial"/>
              </a:endParaRPr>
            </a:p>
          </p:txBody>
        </p:sp>
        <p:grpSp>
          <p:nvGrpSpPr>
            <p:cNvPr id="501" name="Group 500"/>
            <p:cNvGrpSpPr/>
            <p:nvPr/>
          </p:nvGrpSpPr>
          <p:grpSpPr>
            <a:xfrm>
              <a:off x="1194666" y="26360508"/>
              <a:ext cx="1443675" cy="877602"/>
              <a:chOff x="8311693" y="27588658"/>
              <a:chExt cx="1443675" cy="877602"/>
            </a:xfrm>
          </p:grpSpPr>
          <p:cxnSp>
            <p:nvCxnSpPr>
              <p:cNvPr id="503" name="Straight Connector 502"/>
              <p:cNvCxnSpPr/>
              <p:nvPr/>
            </p:nvCxnSpPr>
            <p:spPr>
              <a:xfrm flipV="1">
                <a:off x="8311693" y="27737784"/>
                <a:ext cx="465185" cy="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4" name="TextBox 503"/>
              <p:cNvSpPr txBox="1"/>
              <p:nvPr/>
            </p:nvSpPr>
            <p:spPr>
              <a:xfrm>
                <a:off x="8815315" y="27588658"/>
                <a:ext cx="938370" cy="276999"/>
              </a:xfrm>
              <a:prstGeom prst="rect">
                <a:avLst/>
              </a:prstGeom>
              <a:noFill/>
            </p:spPr>
            <p:txBody>
              <a:bodyPr wrap="square" lIns="0" tIns="0" rIns="0" bIns="0" rtlCol="0">
                <a:spAutoFit/>
              </a:bodyPr>
              <a:lstStyle/>
              <a:p>
                <a:r>
                  <a:rPr lang="en-US" sz="1800" dirty="0" err="1" smtClean="0">
                    <a:latin typeface="Arial"/>
                    <a:cs typeface="Arial"/>
                  </a:rPr>
                  <a:t>climo</a:t>
                </a:r>
                <a:endParaRPr lang="en-US" sz="1800" dirty="0">
                  <a:latin typeface="Arial"/>
                  <a:cs typeface="Arial"/>
                </a:endParaRPr>
              </a:p>
            </p:txBody>
          </p:sp>
          <p:sp>
            <p:nvSpPr>
              <p:cNvPr id="505" name="TextBox 504"/>
              <p:cNvSpPr txBox="1"/>
              <p:nvPr/>
            </p:nvSpPr>
            <p:spPr>
              <a:xfrm>
                <a:off x="8812640" y="27894032"/>
                <a:ext cx="940053" cy="276999"/>
              </a:xfrm>
              <a:prstGeom prst="rect">
                <a:avLst/>
              </a:prstGeom>
              <a:noFill/>
            </p:spPr>
            <p:txBody>
              <a:bodyPr wrap="square" lIns="0" tIns="0" rIns="0" bIns="0" rtlCol="0">
                <a:spAutoFit/>
              </a:bodyPr>
              <a:lstStyle/>
              <a:p>
                <a:r>
                  <a:rPr lang="en-US" sz="1800" dirty="0" smtClean="0">
                    <a:latin typeface="Arial"/>
                    <a:cs typeface="Arial"/>
                  </a:rPr>
                  <a:t>low skill</a:t>
                </a:r>
                <a:endParaRPr lang="en-US" sz="1800" dirty="0">
                  <a:latin typeface="Arial"/>
                  <a:cs typeface="Arial"/>
                </a:endParaRPr>
              </a:p>
            </p:txBody>
          </p:sp>
          <p:sp>
            <p:nvSpPr>
              <p:cNvPr id="506" name="TextBox 505"/>
              <p:cNvSpPr txBox="1"/>
              <p:nvPr/>
            </p:nvSpPr>
            <p:spPr>
              <a:xfrm>
                <a:off x="8815315" y="28189261"/>
                <a:ext cx="940053" cy="276999"/>
              </a:xfrm>
              <a:prstGeom prst="rect">
                <a:avLst/>
              </a:prstGeom>
              <a:noFill/>
            </p:spPr>
            <p:txBody>
              <a:bodyPr wrap="square" lIns="0" tIns="0" rIns="0" bIns="0" rtlCol="0">
                <a:spAutoFit/>
              </a:bodyPr>
              <a:lstStyle/>
              <a:p>
                <a:r>
                  <a:rPr lang="en-US" sz="1800" dirty="0" smtClean="0">
                    <a:latin typeface="Arial"/>
                    <a:cs typeface="Arial"/>
                  </a:rPr>
                  <a:t>high skill</a:t>
                </a:r>
                <a:endParaRPr lang="en-US" sz="1800" dirty="0">
                  <a:latin typeface="Arial"/>
                  <a:cs typeface="Arial"/>
                </a:endParaRPr>
              </a:p>
            </p:txBody>
          </p:sp>
          <p:cxnSp>
            <p:nvCxnSpPr>
              <p:cNvPr id="507" name="Straight Connector 506"/>
              <p:cNvCxnSpPr/>
              <p:nvPr/>
            </p:nvCxnSpPr>
            <p:spPr>
              <a:xfrm>
                <a:off x="8311693" y="28032532"/>
                <a:ext cx="465185"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flipV="1">
                <a:off x="8311693" y="28323328"/>
                <a:ext cx="465185" cy="2"/>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521" name="TextBox 520"/>
            <p:cNvSpPr txBox="1"/>
            <p:nvPr/>
          </p:nvSpPr>
          <p:spPr>
            <a:xfrm>
              <a:off x="462887" y="30032892"/>
              <a:ext cx="387070" cy="276999"/>
            </a:xfrm>
            <a:prstGeom prst="rect">
              <a:avLst/>
            </a:prstGeom>
            <a:noFill/>
          </p:spPr>
          <p:txBody>
            <a:bodyPr wrap="square" lIns="0" tIns="0" rIns="0" bIns="0" rtlCol="0">
              <a:spAutoFit/>
            </a:bodyPr>
            <a:lstStyle/>
            <a:p>
              <a:pPr algn="r"/>
              <a:r>
                <a:rPr lang="en-US" sz="1800" dirty="0" smtClean="0">
                  <a:latin typeface="Arial"/>
                  <a:cs typeface="Arial"/>
                </a:rPr>
                <a:t>−2</a:t>
              </a:r>
              <a:endParaRPr lang="en-US" sz="1800" dirty="0">
                <a:latin typeface="Arial"/>
                <a:cs typeface="Arial"/>
              </a:endParaRPr>
            </a:p>
          </p:txBody>
        </p:sp>
        <p:sp>
          <p:nvSpPr>
            <p:cNvPr id="522" name="TextBox 521"/>
            <p:cNvSpPr txBox="1"/>
            <p:nvPr/>
          </p:nvSpPr>
          <p:spPr>
            <a:xfrm>
              <a:off x="462887" y="29260851"/>
              <a:ext cx="387070" cy="276999"/>
            </a:xfrm>
            <a:prstGeom prst="rect">
              <a:avLst/>
            </a:prstGeom>
            <a:noFill/>
          </p:spPr>
          <p:txBody>
            <a:bodyPr wrap="square" lIns="0" tIns="0" rIns="0" bIns="0" rtlCol="0">
              <a:spAutoFit/>
            </a:bodyPr>
            <a:lstStyle/>
            <a:p>
              <a:pPr algn="r"/>
              <a:r>
                <a:rPr lang="en-US" sz="1800" dirty="0" smtClean="0">
                  <a:latin typeface="Arial"/>
                  <a:cs typeface="Arial"/>
                </a:rPr>
                <a:t>−1</a:t>
              </a:r>
              <a:endParaRPr lang="en-US" sz="1800" dirty="0">
                <a:latin typeface="Arial"/>
                <a:cs typeface="Arial"/>
              </a:endParaRPr>
            </a:p>
          </p:txBody>
        </p:sp>
        <p:sp>
          <p:nvSpPr>
            <p:cNvPr id="523" name="TextBox 522"/>
            <p:cNvSpPr txBox="1"/>
            <p:nvPr/>
          </p:nvSpPr>
          <p:spPr>
            <a:xfrm>
              <a:off x="462887" y="28483142"/>
              <a:ext cx="387070" cy="276999"/>
            </a:xfrm>
            <a:prstGeom prst="rect">
              <a:avLst/>
            </a:prstGeom>
            <a:noFill/>
          </p:spPr>
          <p:txBody>
            <a:bodyPr wrap="square" lIns="0" tIns="0" rIns="0" bIns="0" rtlCol="0">
              <a:spAutoFit/>
            </a:bodyPr>
            <a:lstStyle/>
            <a:p>
              <a:pPr algn="r"/>
              <a:r>
                <a:rPr lang="en-US" sz="1800" dirty="0">
                  <a:latin typeface="Arial"/>
                  <a:cs typeface="Arial"/>
                </a:rPr>
                <a:t>0</a:t>
              </a:r>
            </a:p>
          </p:txBody>
        </p:sp>
        <p:sp>
          <p:nvSpPr>
            <p:cNvPr id="524" name="TextBox 523"/>
            <p:cNvSpPr txBox="1"/>
            <p:nvPr/>
          </p:nvSpPr>
          <p:spPr>
            <a:xfrm>
              <a:off x="462887" y="27700005"/>
              <a:ext cx="387070" cy="276999"/>
            </a:xfrm>
            <a:prstGeom prst="rect">
              <a:avLst/>
            </a:prstGeom>
            <a:noFill/>
          </p:spPr>
          <p:txBody>
            <a:bodyPr wrap="square" lIns="0" tIns="0" rIns="0" bIns="0" rtlCol="0">
              <a:spAutoFit/>
            </a:bodyPr>
            <a:lstStyle/>
            <a:p>
              <a:pPr algn="r"/>
              <a:r>
                <a:rPr lang="en-US" sz="1800" dirty="0" smtClean="0">
                  <a:latin typeface="Arial"/>
                  <a:cs typeface="Arial"/>
                </a:rPr>
                <a:t>1</a:t>
              </a:r>
              <a:endParaRPr lang="en-US" sz="1800" dirty="0">
                <a:latin typeface="Arial"/>
                <a:cs typeface="Arial"/>
              </a:endParaRPr>
            </a:p>
          </p:txBody>
        </p:sp>
        <p:sp>
          <p:nvSpPr>
            <p:cNvPr id="525" name="TextBox 524"/>
            <p:cNvSpPr txBox="1"/>
            <p:nvPr/>
          </p:nvSpPr>
          <p:spPr>
            <a:xfrm>
              <a:off x="462887" y="26922938"/>
              <a:ext cx="387070" cy="276999"/>
            </a:xfrm>
            <a:prstGeom prst="rect">
              <a:avLst/>
            </a:prstGeom>
            <a:noFill/>
          </p:spPr>
          <p:txBody>
            <a:bodyPr wrap="square" lIns="0" tIns="0" rIns="0" bIns="0" rtlCol="0">
              <a:spAutoFit/>
            </a:bodyPr>
            <a:lstStyle/>
            <a:p>
              <a:pPr algn="r"/>
              <a:r>
                <a:rPr lang="en-US" sz="1800" dirty="0">
                  <a:latin typeface="Arial"/>
                  <a:cs typeface="Arial"/>
                </a:rPr>
                <a:t>2</a:t>
              </a:r>
            </a:p>
          </p:txBody>
        </p:sp>
        <p:sp>
          <p:nvSpPr>
            <p:cNvPr id="526" name="TextBox 525"/>
            <p:cNvSpPr txBox="1"/>
            <p:nvPr/>
          </p:nvSpPr>
          <p:spPr>
            <a:xfrm>
              <a:off x="462887" y="26134898"/>
              <a:ext cx="387070" cy="276999"/>
            </a:xfrm>
            <a:prstGeom prst="rect">
              <a:avLst/>
            </a:prstGeom>
            <a:noFill/>
          </p:spPr>
          <p:txBody>
            <a:bodyPr wrap="square" lIns="0" tIns="0" rIns="0" bIns="0" rtlCol="0">
              <a:spAutoFit/>
            </a:bodyPr>
            <a:lstStyle/>
            <a:p>
              <a:pPr algn="r"/>
              <a:r>
                <a:rPr lang="en-US" sz="1800" dirty="0" smtClean="0">
                  <a:latin typeface="Arial"/>
                  <a:cs typeface="Arial"/>
                </a:rPr>
                <a:t>3</a:t>
              </a:r>
              <a:endParaRPr lang="en-US" sz="1800" dirty="0">
                <a:latin typeface="Arial"/>
                <a:cs typeface="Arial"/>
              </a:endParaRPr>
            </a:p>
          </p:txBody>
        </p:sp>
      </p:grpSp>
      <p:grpSp>
        <p:nvGrpSpPr>
          <p:cNvPr id="60" name="Group 59"/>
          <p:cNvGrpSpPr/>
          <p:nvPr/>
        </p:nvGrpSpPr>
        <p:grpSpPr>
          <a:xfrm>
            <a:off x="7285439" y="25711680"/>
            <a:ext cx="6718456" cy="5236253"/>
            <a:chOff x="7285439" y="25711680"/>
            <a:chExt cx="6718456" cy="5236253"/>
          </a:xfrm>
        </p:grpSpPr>
        <p:pic>
          <p:nvPicPr>
            <p:cNvPr id="58" name="Picture 57" descr="evolution_aa_rmse_stndAnom_low_high_1985to2017climo_poster_sig_noLabels_to120h.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694954" y="26071084"/>
              <a:ext cx="6246742" cy="4297680"/>
            </a:xfrm>
            <a:prstGeom prst="rect">
              <a:avLst/>
            </a:prstGeom>
          </p:spPr>
        </p:pic>
        <p:sp>
          <p:nvSpPr>
            <p:cNvPr id="311" name="TextBox 310"/>
            <p:cNvSpPr txBox="1"/>
            <p:nvPr/>
          </p:nvSpPr>
          <p:spPr>
            <a:xfrm>
              <a:off x="7285439" y="30029128"/>
              <a:ext cx="387070" cy="276999"/>
            </a:xfrm>
            <a:prstGeom prst="rect">
              <a:avLst/>
            </a:prstGeom>
            <a:noFill/>
          </p:spPr>
          <p:txBody>
            <a:bodyPr wrap="square" lIns="0" tIns="0" rIns="0" bIns="0" rtlCol="0">
              <a:spAutoFit/>
            </a:bodyPr>
            <a:lstStyle/>
            <a:p>
              <a:pPr algn="r"/>
              <a:r>
                <a:rPr lang="en-US" sz="1800" dirty="0" smtClean="0">
                  <a:latin typeface="Arial"/>
                  <a:cs typeface="Arial"/>
                </a:rPr>
                <a:t>−2</a:t>
              </a:r>
              <a:endParaRPr lang="en-US" sz="1800" dirty="0">
                <a:latin typeface="Arial"/>
                <a:cs typeface="Arial"/>
              </a:endParaRPr>
            </a:p>
          </p:txBody>
        </p:sp>
        <p:sp>
          <p:nvSpPr>
            <p:cNvPr id="312" name="TextBox 311"/>
            <p:cNvSpPr txBox="1"/>
            <p:nvPr/>
          </p:nvSpPr>
          <p:spPr>
            <a:xfrm>
              <a:off x="7285439" y="29257087"/>
              <a:ext cx="387070" cy="276999"/>
            </a:xfrm>
            <a:prstGeom prst="rect">
              <a:avLst/>
            </a:prstGeom>
            <a:noFill/>
          </p:spPr>
          <p:txBody>
            <a:bodyPr wrap="square" lIns="0" tIns="0" rIns="0" bIns="0" rtlCol="0">
              <a:spAutoFit/>
            </a:bodyPr>
            <a:lstStyle/>
            <a:p>
              <a:pPr algn="r"/>
              <a:r>
                <a:rPr lang="en-US" sz="1800" dirty="0" smtClean="0">
                  <a:latin typeface="Arial"/>
                  <a:cs typeface="Arial"/>
                </a:rPr>
                <a:t>−1</a:t>
              </a:r>
              <a:endParaRPr lang="en-US" sz="1800" dirty="0">
                <a:latin typeface="Arial"/>
                <a:cs typeface="Arial"/>
              </a:endParaRPr>
            </a:p>
          </p:txBody>
        </p:sp>
        <p:sp>
          <p:nvSpPr>
            <p:cNvPr id="313" name="TextBox 312"/>
            <p:cNvSpPr txBox="1"/>
            <p:nvPr/>
          </p:nvSpPr>
          <p:spPr>
            <a:xfrm>
              <a:off x="7285439" y="28479378"/>
              <a:ext cx="387070" cy="276999"/>
            </a:xfrm>
            <a:prstGeom prst="rect">
              <a:avLst/>
            </a:prstGeom>
            <a:noFill/>
          </p:spPr>
          <p:txBody>
            <a:bodyPr wrap="square" lIns="0" tIns="0" rIns="0" bIns="0" rtlCol="0">
              <a:spAutoFit/>
            </a:bodyPr>
            <a:lstStyle/>
            <a:p>
              <a:pPr algn="r"/>
              <a:r>
                <a:rPr lang="en-US" sz="1800" dirty="0">
                  <a:latin typeface="Arial"/>
                  <a:cs typeface="Arial"/>
                </a:rPr>
                <a:t>0</a:t>
              </a:r>
            </a:p>
          </p:txBody>
        </p:sp>
        <p:sp>
          <p:nvSpPr>
            <p:cNvPr id="314" name="TextBox 313"/>
            <p:cNvSpPr txBox="1"/>
            <p:nvPr/>
          </p:nvSpPr>
          <p:spPr>
            <a:xfrm>
              <a:off x="7285439" y="27696241"/>
              <a:ext cx="387070" cy="276999"/>
            </a:xfrm>
            <a:prstGeom prst="rect">
              <a:avLst/>
            </a:prstGeom>
            <a:noFill/>
          </p:spPr>
          <p:txBody>
            <a:bodyPr wrap="square" lIns="0" tIns="0" rIns="0" bIns="0" rtlCol="0">
              <a:spAutoFit/>
            </a:bodyPr>
            <a:lstStyle/>
            <a:p>
              <a:pPr algn="r"/>
              <a:r>
                <a:rPr lang="en-US" sz="1800" dirty="0" smtClean="0">
                  <a:latin typeface="Arial"/>
                  <a:cs typeface="Arial"/>
                </a:rPr>
                <a:t>1</a:t>
              </a:r>
              <a:endParaRPr lang="en-US" sz="1800" dirty="0">
                <a:latin typeface="Arial"/>
                <a:cs typeface="Arial"/>
              </a:endParaRPr>
            </a:p>
          </p:txBody>
        </p:sp>
        <p:sp>
          <p:nvSpPr>
            <p:cNvPr id="315" name="TextBox 314"/>
            <p:cNvSpPr txBox="1"/>
            <p:nvPr/>
          </p:nvSpPr>
          <p:spPr>
            <a:xfrm>
              <a:off x="7285439" y="26919174"/>
              <a:ext cx="387070" cy="276999"/>
            </a:xfrm>
            <a:prstGeom prst="rect">
              <a:avLst/>
            </a:prstGeom>
            <a:noFill/>
          </p:spPr>
          <p:txBody>
            <a:bodyPr wrap="square" lIns="0" tIns="0" rIns="0" bIns="0" rtlCol="0">
              <a:spAutoFit/>
            </a:bodyPr>
            <a:lstStyle/>
            <a:p>
              <a:pPr algn="r"/>
              <a:r>
                <a:rPr lang="en-US" sz="1800" dirty="0">
                  <a:latin typeface="Arial"/>
                  <a:cs typeface="Arial"/>
                </a:rPr>
                <a:t>2</a:t>
              </a:r>
            </a:p>
          </p:txBody>
        </p:sp>
        <p:sp>
          <p:nvSpPr>
            <p:cNvPr id="316" name="TextBox 315"/>
            <p:cNvSpPr txBox="1"/>
            <p:nvPr/>
          </p:nvSpPr>
          <p:spPr>
            <a:xfrm>
              <a:off x="7285439" y="26131134"/>
              <a:ext cx="387070" cy="276999"/>
            </a:xfrm>
            <a:prstGeom prst="rect">
              <a:avLst/>
            </a:prstGeom>
            <a:noFill/>
          </p:spPr>
          <p:txBody>
            <a:bodyPr wrap="square" lIns="0" tIns="0" rIns="0" bIns="0" rtlCol="0">
              <a:spAutoFit/>
            </a:bodyPr>
            <a:lstStyle/>
            <a:p>
              <a:pPr algn="r"/>
              <a:r>
                <a:rPr lang="en-US" sz="1800" dirty="0" smtClean="0">
                  <a:latin typeface="Arial"/>
                  <a:cs typeface="Arial"/>
                </a:rPr>
                <a:t>3</a:t>
              </a:r>
              <a:endParaRPr lang="en-US" sz="1800" dirty="0">
                <a:latin typeface="Arial"/>
                <a:cs typeface="Arial"/>
              </a:endParaRPr>
            </a:p>
          </p:txBody>
        </p:sp>
        <p:sp>
          <p:nvSpPr>
            <p:cNvPr id="364" name="TextBox 363"/>
            <p:cNvSpPr txBox="1"/>
            <p:nvPr/>
          </p:nvSpPr>
          <p:spPr>
            <a:xfrm>
              <a:off x="7893485" y="25711680"/>
              <a:ext cx="5846311" cy="446276"/>
            </a:xfrm>
            <a:prstGeom prst="rect">
              <a:avLst/>
            </a:prstGeom>
            <a:noFill/>
            <a:ln w="9525">
              <a:noFill/>
            </a:ln>
          </p:spPr>
          <p:txBody>
            <a:bodyPr wrap="square" bIns="91440" rtlCol="0">
              <a:spAutoFit/>
            </a:bodyPr>
            <a:lstStyle/>
            <a:p>
              <a:pPr algn="ctr"/>
              <a:r>
                <a:rPr lang="en-US" sz="2000" dirty="0" smtClean="0">
                  <a:latin typeface="Arial"/>
                  <a:cs typeface="Arial"/>
                </a:rPr>
                <a:t>(b) σ</a:t>
              </a:r>
              <a:r>
                <a:rPr lang="en-US" sz="2000" baseline="-25000" dirty="0" smtClean="0">
                  <a:latin typeface="Arial"/>
                  <a:cs typeface="Arial"/>
                </a:rPr>
                <a:t>RMSE</a:t>
              </a:r>
              <a:endParaRPr lang="en-US" sz="2000" baseline="-25000" dirty="0">
                <a:latin typeface="Arial"/>
                <a:cs typeface="Arial"/>
              </a:endParaRPr>
            </a:p>
          </p:txBody>
        </p:sp>
        <p:sp>
          <p:nvSpPr>
            <p:cNvPr id="366" name="TextBox 365"/>
            <p:cNvSpPr txBox="1"/>
            <p:nvPr/>
          </p:nvSpPr>
          <p:spPr>
            <a:xfrm>
              <a:off x="7893485" y="30640156"/>
              <a:ext cx="5846311" cy="307777"/>
            </a:xfrm>
            <a:prstGeom prst="rect">
              <a:avLst/>
            </a:prstGeom>
            <a:noFill/>
          </p:spPr>
          <p:txBody>
            <a:bodyPr wrap="square" lIns="0" tIns="0" rIns="0" bIns="0" rtlCol="0">
              <a:spAutoFit/>
            </a:bodyPr>
            <a:lstStyle/>
            <a:p>
              <a:pPr algn="ctr"/>
              <a:r>
                <a:rPr lang="en-US" sz="2000" dirty="0" smtClean="0">
                  <a:latin typeface="Arial"/>
                  <a:cs typeface="Arial"/>
                </a:rPr>
                <a:t>Forecast hour</a:t>
              </a:r>
              <a:endParaRPr lang="en-US" sz="2000" dirty="0">
                <a:latin typeface="Arial"/>
                <a:cs typeface="Arial"/>
              </a:endParaRPr>
            </a:p>
          </p:txBody>
        </p:sp>
        <p:grpSp>
          <p:nvGrpSpPr>
            <p:cNvPr id="38" name="Group 37"/>
            <p:cNvGrpSpPr/>
            <p:nvPr/>
          </p:nvGrpSpPr>
          <p:grpSpPr>
            <a:xfrm>
              <a:off x="8042743" y="26357713"/>
              <a:ext cx="1443675" cy="877602"/>
              <a:chOff x="8311693" y="27588658"/>
              <a:chExt cx="1443675" cy="877602"/>
            </a:xfrm>
          </p:grpSpPr>
          <p:cxnSp>
            <p:nvCxnSpPr>
              <p:cNvPr id="488" name="Straight Connector 487"/>
              <p:cNvCxnSpPr/>
              <p:nvPr/>
            </p:nvCxnSpPr>
            <p:spPr>
              <a:xfrm flipV="1">
                <a:off x="8311693" y="27737784"/>
                <a:ext cx="465185" cy="2"/>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9" name="TextBox 488"/>
              <p:cNvSpPr txBox="1"/>
              <p:nvPr/>
            </p:nvSpPr>
            <p:spPr>
              <a:xfrm>
                <a:off x="8815315" y="27588658"/>
                <a:ext cx="938370" cy="276999"/>
              </a:xfrm>
              <a:prstGeom prst="rect">
                <a:avLst/>
              </a:prstGeom>
              <a:noFill/>
            </p:spPr>
            <p:txBody>
              <a:bodyPr wrap="square" lIns="0" tIns="0" rIns="0" bIns="0" rtlCol="0">
                <a:spAutoFit/>
              </a:bodyPr>
              <a:lstStyle/>
              <a:p>
                <a:r>
                  <a:rPr lang="en-US" sz="1800" dirty="0" err="1" smtClean="0">
                    <a:latin typeface="Arial"/>
                    <a:cs typeface="Arial"/>
                  </a:rPr>
                  <a:t>climo</a:t>
                </a:r>
                <a:endParaRPr lang="en-US" sz="1800" dirty="0">
                  <a:latin typeface="Arial"/>
                  <a:cs typeface="Arial"/>
                </a:endParaRPr>
              </a:p>
            </p:txBody>
          </p:sp>
          <p:sp>
            <p:nvSpPr>
              <p:cNvPr id="491" name="TextBox 490"/>
              <p:cNvSpPr txBox="1"/>
              <p:nvPr/>
            </p:nvSpPr>
            <p:spPr>
              <a:xfrm>
                <a:off x="8812640" y="27894032"/>
                <a:ext cx="940053" cy="276999"/>
              </a:xfrm>
              <a:prstGeom prst="rect">
                <a:avLst/>
              </a:prstGeom>
              <a:noFill/>
            </p:spPr>
            <p:txBody>
              <a:bodyPr wrap="square" lIns="0" tIns="0" rIns="0" bIns="0" rtlCol="0">
                <a:spAutoFit/>
              </a:bodyPr>
              <a:lstStyle/>
              <a:p>
                <a:r>
                  <a:rPr lang="en-US" sz="1800" dirty="0" smtClean="0">
                    <a:latin typeface="Arial"/>
                    <a:cs typeface="Arial"/>
                  </a:rPr>
                  <a:t>low skill</a:t>
                </a:r>
                <a:endParaRPr lang="en-US" sz="1800" dirty="0">
                  <a:latin typeface="Arial"/>
                  <a:cs typeface="Arial"/>
                </a:endParaRPr>
              </a:p>
            </p:txBody>
          </p:sp>
          <p:sp>
            <p:nvSpPr>
              <p:cNvPr id="493" name="TextBox 492"/>
              <p:cNvSpPr txBox="1"/>
              <p:nvPr/>
            </p:nvSpPr>
            <p:spPr>
              <a:xfrm>
                <a:off x="8815315" y="28189261"/>
                <a:ext cx="940053" cy="276999"/>
              </a:xfrm>
              <a:prstGeom prst="rect">
                <a:avLst/>
              </a:prstGeom>
              <a:noFill/>
            </p:spPr>
            <p:txBody>
              <a:bodyPr wrap="square" lIns="0" tIns="0" rIns="0" bIns="0" rtlCol="0">
                <a:spAutoFit/>
              </a:bodyPr>
              <a:lstStyle/>
              <a:p>
                <a:r>
                  <a:rPr lang="en-US" sz="1800" dirty="0" smtClean="0">
                    <a:latin typeface="Arial"/>
                    <a:cs typeface="Arial"/>
                  </a:rPr>
                  <a:t>high skill</a:t>
                </a:r>
                <a:endParaRPr lang="en-US" sz="1800" dirty="0">
                  <a:latin typeface="Arial"/>
                  <a:cs typeface="Arial"/>
                </a:endParaRPr>
              </a:p>
            </p:txBody>
          </p:sp>
          <p:cxnSp>
            <p:nvCxnSpPr>
              <p:cNvPr id="495" name="Straight Connector 494"/>
              <p:cNvCxnSpPr/>
              <p:nvPr/>
            </p:nvCxnSpPr>
            <p:spPr>
              <a:xfrm>
                <a:off x="8311693" y="28032532"/>
                <a:ext cx="465185" cy="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6" name="Straight Connector 495"/>
              <p:cNvCxnSpPr/>
              <p:nvPr/>
            </p:nvCxnSpPr>
            <p:spPr>
              <a:xfrm flipV="1">
                <a:off x="8311693" y="28323328"/>
                <a:ext cx="465185" cy="2"/>
              </a:xfrm>
              <a:prstGeom prst="line">
                <a:avLst/>
              </a:prstGeom>
              <a:ln w="38100">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527" name="TextBox 526"/>
            <p:cNvSpPr txBox="1"/>
            <p:nvPr/>
          </p:nvSpPr>
          <p:spPr>
            <a:xfrm>
              <a:off x="7703984"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0</a:t>
              </a:r>
              <a:endParaRPr lang="en-US" sz="1800" dirty="0">
                <a:latin typeface="Arial"/>
                <a:cs typeface="Arial"/>
              </a:endParaRPr>
            </a:p>
          </p:txBody>
        </p:sp>
        <p:sp>
          <p:nvSpPr>
            <p:cNvPr id="528" name="TextBox 527"/>
            <p:cNvSpPr txBox="1"/>
            <p:nvPr/>
          </p:nvSpPr>
          <p:spPr>
            <a:xfrm>
              <a:off x="8870566"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24</a:t>
              </a:r>
              <a:endParaRPr lang="en-US" sz="1800" dirty="0">
                <a:latin typeface="Arial"/>
                <a:cs typeface="Arial"/>
              </a:endParaRPr>
            </a:p>
          </p:txBody>
        </p:sp>
        <p:sp>
          <p:nvSpPr>
            <p:cNvPr id="529" name="TextBox 528"/>
            <p:cNvSpPr txBox="1"/>
            <p:nvPr/>
          </p:nvSpPr>
          <p:spPr>
            <a:xfrm>
              <a:off x="10039548"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48</a:t>
              </a:r>
              <a:endParaRPr lang="en-US" sz="1800" dirty="0">
                <a:latin typeface="Arial"/>
                <a:cs typeface="Arial"/>
              </a:endParaRPr>
            </a:p>
          </p:txBody>
        </p:sp>
        <p:sp>
          <p:nvSpPr>
            <p:cNvPr id="530" name="TextBox 529"/>
            <p:cNvSpPr txBox="1"/>
            <p:nvPr/>
          </p:nvSpPr>
          <p:spPr>
            <a:xfrm>
              <a:off x="11208609" y="30310331"/>
              <a:ext cx="387070" cy="276999"/>
            </a:xfrm>
            <a:prstGeom prst="rect">
              <a:avLst/>
            </a:prstGeom>
            <a:noFill/>
          </p:spPr>
          <p:txBody>
            <a:bodyPr wrap="square" lIns="0" tIns="0" rIns="0" bIns="0" rtlCol="0">
              <a:spAutoFit/>
            </a:bodyPr>
            <a:lstStyle/>
            <a:p>
              <a:pPr algn="ctr"/>
              <a:r>
                <a:rPr lang="en-US" sz="1800" dirty="0" smtClean="0">
                  <a:latin typeface="Arial"/>
                  <a:cs typeface="Arial"/>
                </a:rPr>
                <a:t>72</a:t>
              </a:r>
              <a:endParaRPr lang="en-US" sz="1800" dirty="0">
                <a:latin typeface="Arial"/>
                <a:cs typeface="Arial"/>
              </a:endParaRPr>
            </a:p>
          </p:txBody>
        </p:sp>
        <p:sp>
          <p:nvSpPr>
            <p:cNvPr id="532" name="TextBox 531"/>
            <p:cNvSpPr txBox="1"/>
            <p:nvPr/>
          </p:nvSpPr>
          <p:spPr>
            <a:xfrm>
              <a:off x="12313956" y="30310331"/>
              <a:ext cx="513974" cy="276999"/>
            </a:xfrm>
            <a:prstGeom prst="rect">
              <a:avLst/>
            </a:prstGeom>
            <a:noFill/>
          </p:spPr>
          <p:txBody>
            <a:bodyPr wrap="square" lIns="0" tIns="0" rIns="0" bIns="0" rtlCol="0">
              <a:spAutoFit/>
            </a:bodyPr>
            <a:lstStyle/>
            <a:p>
              <a:pPr algn="ctr"/>
              <a:r>
                <a:rPr lang="en-US" sz="1800" dirty="0" smtClean="0">
                  <a:latin typeface="Arial"/>
                  <a:cs typeface="Arial"/>
                </a:rPr>
                <a:t>96</a:t>
              </a:r>
              <a:endParaRPr lang="en-US" sz="1800" dirty="0">
                <a:latin typeface="Arial"/>
                <a:cs typeface="Arial"/>
              </a:endParaRPr>
            </a:p>
          </p:txBody>
        </p:sp>
        <p:sp>
          <p:nvSpPr>
            <p:cNvPr id="533" name="TextBox 532"/>
            <p:cNvSpPr txBox="1"/>
            <p:nvPr/>
          </p:nvSpPr>
          <p:spPr>
            <a:xfrm>
              <a:off x="13489921" y="30306127"/>
              <a:ext cx="513974" cy="276999"/>
            </a:xfrm>
            <a:prstGeom prst="rect">
              <a:avLst/>
            </a:prstGeom>
            <a:noFill/>
          </p:spPr>
          <p:txBody>
            <a:bodyPr wrap="square" lIns="0" tIns="0" rIns="0" bIns="0" rtlCol="0">
              <a:spAutoFit/>
            </a:bodyPr>
            <a:lstStyle/>
            <a:p>
              <a:pPr algn="ctr"/>
              <a:r>
                <a:rPr lang="en-US" sz="1800" dirty="0" smtClean="0">
                  <a:latin typeface="Arial"/>
                  <a:cs typeface="Arial"/>
                </a:rPr>
                <a:t>120</a:t>
              </a:r>
              <a:endParaRPr lang="en-US" sz="1800" dirty="0">
                <a:latin typeface="Arial"/>
                <a:cs typeface="Arial"/>
              </a:endParaRPr>
            </a:p>
          </p:txBody>
        </p:sp>
      </p:grpSp>
      <p:grpSp>
        <p:nvGrpSpPr>
          <p:cNvPr id="54" name="Group 53"/>
          <p:cNvGrpSpPr/>
          <p:nvPr/>
        </p:nvGrpSpPr>
        <p:grpSpPr>
          <a:xfrm>
            <a:off x="32717065" y="5194960"/>
            <a:ext cx="4559275" cy="4240504"/>
            <a:chOff x="32717065" y="5194960"/>
            <a:chExt cx="4559275" cy="4240504"/>
          </a:xfrm>
        </p:grpSpPr>
        <p:pic>
          <p:nvPicPr>
            <p:cNvPr id="900" name="Picture 899" descr="v_wind_anomaly_high_skill_case_intTime_1855344_valid_20110903_0000_no_cb.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717065" y="5194960"/>
              <a:ext cx="4559275" cy="4240504"/>
            </a:xfrm>
            <a:prstGeom prst="rect">
              <a:avLst/>
            </a:prstGeom>
          </p:spPr>
        </p:pic>
        <p:sp>
          <p:nvSpPr>
            <p:cNvPr id="540" name="Oval 539"/>
            <p:cNvSpPr>
              <a:spLocks noChangeAspect="1"/>
            </p:cNvSpPr>
            <p:nvPr/>
          </p:nvSpPr>
          <p:spPr>
            <a:xfrm>
              <a:off x="34000707" y="6364435"/>
              <a:ext cx="1961511" cy="1913316"/>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7" name="TextBox 346"/>
          <p:cNvSpPr txBox="1"/>
          <p:nvPr/>
        </p:nvSpPr>
        <p:spPr>
          <a:xfrm>
            <a:off x="38184398" y="12206144"/>
            <a:ext cx="312221" cy="326243"/>
          </a:xfrm>
          <a:prstGeom prst="rect">
            <a:avLst/>
          </a:prstGeom>
          <a:noFill/>
          <a:ln w="9525">
            <a:noFill/>
          </a:ln>
        </p:spPr>
        <p:txBody>
          <a:bodyPr wrap="square" lIns="0" tIns="0" rIns="0" bIns="18288" rtlCol="0" anchor="ctr">
            <a:spAutoFit/>
          </a:bodyPr>
          <a:lstStyle/>
          <a:p>
            <a:pPr algn="ctr"/>
            <a:r>
              <a:rPr lang="en-US" sz="2000" dirty="0" smtClean="0">
                <a:latin typeface="Arial"/>
                <a:cs typeface="Arial"/>
              </a:rPr>
              <a:t>(c)</a:t>
            </a:r>
            <a:endParaRPr lang="en-US" sz="2000" dirty="0">
              <a:latin typeface="Arial"/>
              <a:cs typeface="Arial"/>
            </a:endParaRPr>
          </a:p>
        </p:txBody>
      </p:sp>
      <p:sp>
        <p:nvSpPr>
          <p:cNvPr id="349" name="TextBox 348"/>
          <p:cNvSpPr txBox="1"/>
          <p:nvPr/>
        </p:nvSpPr>
        <p:spPr>
          <a:xfrm>
            <a:off x="38278938" y="4489374"/>
            <a:ext cx="312221" cy="326243"/>
          </a:xfrm>
          <a:prstGeom prst="rect">
            <a:avLst/>
          </a:prstGeom>
          <a:noFill/>
          <a:ln w="9525">
            <a:noFill/>
          </a:ln>
        </p:spPr>
        <p:txBody>
          <a:bodyPr wrap="square" lIns="0" tIns="0" rIns="0" bIns="18288" rtlCol="0" anchor="ctr">
            <a:spAutoFit/>
          </a:bodyPr>
          <a:lstStyle/>
          <a:p>
            <a:pPr algn="ctr"/>
            <a:r>
              <a:rPr lang="en-US" sz="2000" dirty="0" smtClean="0">
                <a:latin typeface="Arial"/>
                <a:cs typeface="Arial"/>
              </a:rPr>
              <a:t>(c)</a:t>
            </a:r>
            <a:endParaRPr lang="en-US" sz="2000" dirty="0">
              <a:latin typeface="Arial"/>
              <a:cs typeface="Arial"/>
            </a:endParaRPr>
          </a:p>
        </p:txBody>
      </p:sp>
    </p:spTree>
    <p:extLst>
      <p:ext uri="{BB962C8B-B14F-4D97-AF65-F5344CB8AC3E}">
        <p14:creationId xmlns:p14="http://schemas.microsoft.com/office/powerpoint/2010/main" val="9092938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46581</TotalTime>
  <Words>2472</Words>
  <Application>Microsoft Macintosh PowerPoint</Application>
  <PresentationFormat>Custom</PresentationFormat>
  <Paragraphs>330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Rencurrel</dc:creator>
  <cp:lastModifiedBy>Kevin Biernat</cp:lastModifiedBy>
  <cp:revision>841</cp:revision>
  <cp:lastPrinted>2017-12-06T21:26:09Z</cp:lastPrinted>
  <dcterms:created xsi:type="dcterms:W3CDTF">2015-11-02T00:35:42Z</dcterms:created>
  <dcterms:modified xsi:type="dcterms:W3CDTF">2019-12-04T17:09:15Z</dcterms:modified>
</cp:coreProperties>
</file>