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8" r:id="rId5"/>
    <p:sldId id="342" r:id="rId6"/>
    <p:sldId id="346" r:id="rId7"/>
    <p:sldId id="347" r:id="rId8"/>
    <p:sldId id="343" r:id="rId9"/>
    <p:sldId id="345" r:id="rId10"/>
    <p:sldId id="350" r:id="rId11"/>
    <p:sldId id="344" r:id="rId12"/>
    <p:sldId id="349" r:id="rId13"/>
    <p:sldId id="265" r:id="rId14"/>
    <p:sldId id="351" r:id="rId15"/>
    <p:sldId id="34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00D5"/>
    <a:srgbClr val="BD0004"/>
    <a:srgbClr val="2ECD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494" autoAdjust="0"/>
  </p:normalViewPr>
  <p:slideViewPr>
    <p:cSldViewPr snapToGrid="0" snapToObjects="1">
      <p:cViewPr varScale="1">
        <p:scale>
          <a:sx n="128" d="100"/>
          <a:sy n="128" d="100"/>
        </p:scale>
        <p:origin x="-8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C4830-0712-6140-A0D3-DA9F62A50492}" type="datetimeFigureOut">
              <a:rPr lang="en-US" smtClean="0"/>
              <a:t>12/5/19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03FB7-866F-494B-BCD1-63223EE7B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05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B0D6-3A32-4344-947C-280B6712DD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15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B0D6-3A32-4344-947C-280B6712DD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141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B0D6-3A32-4344-947C-280B6712DD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151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B0D6-3A32-4344-947C-280B6712DD0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141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B0D6-3A32-4344-947C-280B6712DD0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141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B0D6-3A32-4344-947C-280B6712DD0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141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B0D6-3A32-4344-947C-280B6712DD0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14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B0D6-3A32-4344-947C-280B6712DD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14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B0D6-3A32-4344-947C-280B6712DD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14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B0D6-3A32-4344-947C-280B6712DD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14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B0D6-3A32-4344-947C-280B6712DD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15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B0D6-3A32-4344-947C-280B6712DD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38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B0D6-3A32-4344-947C-280B6712DD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38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B0D6-3A32-4344-947C-280B6712DD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15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B0D6-3A32-4344-947C-280B6712DD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14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45F0-40DD-2C40-BE10-312761516C01}" type="datetimeFigureOut">
              <a:rPr lang="en-US" smtClean="0"/>
              <a:t>12/5/19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8020-EC8A-7F45-A94E-17B9AC543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51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45F0-40DD-2C40-BE10-312761516C01}" type="datetimeFigureOut">
              <a:rPr lang="en-US" smtClean="0"/>
              <a:t>12/5/19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8020-EC8A-7F45-A94E-17B9AC543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763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45F0-40DD-2C40-BE10-312761516C01}" type="datetimeFigureOut">
              <a:rPr lang="en-US" smtClean="0"/>
              <a:t>12/5/19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8020-EC8A-7F45-A94E-17B9AC543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23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45F0-40DD-2C40-BE10-312761516C01}" type="datetimeFigureOut">
              <a:rPr lang="en-US" smtClean="0"/>
              <a:t>12/5/19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8020-EC8A-7F45-A94E-17B9AC543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859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45F0-40DD-2C40-BE10-312761516C01}" type="datetimeFigureOut">
              <a:rPr lang="en-US" smtClean="0"/>
              <a:t>12/5/19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8020-EC8A-7F45-A94E-17B9AC543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06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45F0-40DD-2C40-BE10-312761516C01}" type="datetimeFigureOut">
              <a:rPr lang="en-US" smtClean="0"/>
              <a:t>12/5/19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8020-EC8A-7F45-A94E-17B9AC543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04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45F0-40DD-2C40-BE10-312761516C01}" type="datetimeFigureOut">
              <a:rPr lang="en-US" smtClean="0"/>
              <a:t>12/5/19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8020-EC8A-7F45-A94E-17B9AC543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57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45F0-40DD-2C40-BE10-312761516C01}" type="datetimeFigureOut">
              <a:rPr lang="en-US" smtClean="0"/>
              <a:t>12/5/19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8020-EC8A-7F45-A94E-17B9AC543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85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45F0-40DD-2C40-BE10-312761516C01}" type="datetimeFigureOut">
              <a:rPr lang="en-US" smtClean="0"/>
              <a:t>12/5/19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8020-EC8A-7F45-A94E-17B9AC543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32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45F0-40DD-2C40-BE10-312761516C01}" type="datetimeFigureOut">
              <a:rPr lang="en-US" smtClean="0"/>
              <a:t>12/5/19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8020-EC8A-7F45-A94E-17B9AC543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73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45F0-40DD-2C40-BE10-312761516C01}" type="datetimeFigureOut">
              <a:rPr lang="en-US" smtClean="0"/>
              <a:t>12/5/19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8020-EC8A-7F45-A94E-17B9AC543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64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F45F0-40DD-2C40-BE10-312761516C01}" type="datetimeFigureOut">
              <a:rPr lang="en-US" smtClean="0"/>
              <a:t>12/5/19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C8020-EC8A-7F45-A94E-17B9AC543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63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nsidc.org/greenland-today/" TargetMode="Externa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1637"/>
            <a:ext cx="9135245" cy="2383764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/>
                <a:cs typeface="Arial"/>
              </a:rPr>
              <a:t>Phenomenological and Predictability Studies of the Structure and Evolution of </a:t>
            </a:r>
            <a:r>
              <a:rPr lang="en-US" sz="3200" b="1" dirty="0" smtClean="0">
                <a:solidFill>
                  <a:srgbClr val="FF0000"/>
                </a:solidFill>
                <a:latin typeface="Arial"/>
                <a:cs typeface="Arial"/>
              </a:rPr>
              <a:t>Arctic Cyclones</a:t>
            </a:r>
            <a:r>
              <a:rPr lang="en-US" sz="32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/>
                <a:cs typeface="Arial"/>
              </a:rPr>
              <a:t>and Tropopause </a:t>
            </a:r>
            <a:r>
              <a:rPr lang="en-US" sz="3200" b="1" dirty="0">
                <a:solidFill>
                  <a:srgbClr val="FF0000"/>
                </a:solidFill>
                <a:latin typeface="Arial"/>
                <a:cs typeface="Arial"/>
              </a:rPr>
              <a:t>Polar Vortices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3057418"/>
            <a:ext cx="9135245" cy="362060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Lance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 Bosart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Daniel Keyser, and Kevin Biernat</a:t>
            </a:r>
            <a:endParaRPr lang="en-US" sz="2400" b="1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Atmospheric and Environmental Sciences </a:t>
            </a:r>
          </a:p>
          <a:p>
            <a:r>
              <a:rPr lang="en-US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at Albany, State University of New York</a:t>
            </a:r>
          </a:p>
          <a:p>
            <a:endParaRPr lang="en-US" sz="20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Tuesday 10 </a:t>
            </a:r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 </a:t>
            </a:r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en-US" sz="24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 </a:t>
            </a:r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 Meeting</a:t>
            </a:r>
          </a:p>
          <a:p>
            <a:endParaRPr lang="en-US" sz="24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Supported by ONR Grant </a:t>
            </a: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N00014-18-1-2200</a:t>
            </a:r>
            <a:endParaRPr lang="en-US" sz="2000" dirty="0">
              <a:solidFill>
                <a:schemeClr val="tx1"/>
              </a:solidFill>
              <a:latin typeface="Arial"/>
              <a:cs typeface="Arial"/>
            </a:endParaRPr>
          </a:p>
          <a:p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endParaRPr lang="en-US" sz="2000" dirty="0">
              <a:solidFill>
                <a:schemeClr val="tx1"/>
              </a:solidFill>
              <a:latin typeface="Helvetica"/>
              <a:cs typeface="Helvetica"/>
            </a:endParaRPr>
          </a:p>
          <a:p>
            <a:endParaRPr lang="en-US" sz="2000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endParaRPr lang="en-US" sz="2800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endParaRPr lang="en-US" sz="2800" i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12095" y="271637"/>
            <a:ext cx="916228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-9107" y="2655401"/>
            <a:ext cx="916228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09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9107" y="657205"/>
            <a:ext cx="916228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80293" y="-33716"/>
            <a:ext cx="8848817" cy="7222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 Track Frequency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1916" y="6312531"/>
            <a:ext cx="8261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Difference in AC track density (</a:t>
            </a:r>
            <a:r>
              <a:rPr lang="en-US" dirty="0">
                <a:latin typeface="Arial"/>
                <a:cs typeface="Arial"/>
              </a:rPr>
              <a:t>number of ACs day</a:t>
            </a:r>
            <a:r>
              <a:rPr lang="en-US" baseline="30000" dirty="0">
                <a:latin typeface="Arial"/>
                <a:cs typeface="Arial"/>
              </a:rPr>
              <a:t>−1</a:t>
            </a:r>
            <a:r>
              <a:rPr lang="en-US" dirty="0">
                <a:latin typeface="Arial"/>
                <a:cs typeface="Arial"/>
              </a:rPr>
              <a:t>) 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069991" y="725437"/>
            <a:ext cx="4994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Low skill </a:t>
            </a:r>
            <a:r>
              <a:rPr lang="en-US" b="1" dirty="0" smtClean="0">
                <a:latin typeface="Arial"/>
                <a:cs typeface="Arial"/>
              </a:rPr>
              <a:t>minus 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high skill</a:t>
            </a:r>
            <a:endParaRPr lang="en-US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42581" y="5809621"/>
            <a:ext cx="7260336" cy="309463"/>
            <a:chOff x="1361698" y="5809621"/>
            <a:chExt cx="7260336" cy="309463"/>
          </a:xfrm>
        </p:grpSpPr>
        <p:pic>
          <p:nvPicPr>
            <p:cNvPr id="4" name="Picture 3" descr="track_density_normalized_differences_low_vs_high_skill.png"/>
            <p:cNvPicPr>
              <a:picLocks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0" t="95787" r="8691" b="1945"/>
            <a:stretch/>
          </p:blipFill>
          <p:spPr>
            <a:xfrm>
              <a:off x="1361698" y="5809621"/>
              <a:ext cx="7260336" cy="146304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4845112" y="5965196"/>
              <a:ext cx="29197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dirty="0" smtClean="0">
                  <a:latin typeface="Arial"/>
                  <a:cs typeface="Arial"/>
                </a:rPr>
                <a:t>0</a:t>
              </a:r>
              <a:endParaRPr lang="en-US" sz="1100" dirty="0">
                <a:latin typeface="Arial"/>
                <a:cs typeface="Arial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648201" y="5965196"/>
              <a:ext cx="29197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dirty="0" smtClean="0">
                  <a:latin typeface="Arial"/>
                  <a:cs typeface="Arial"/>
                </a:rPr>
                <a:t>0.01</a:t>
              </a:r>
              <a:endParaRPr lang="en-US" sz="1050" dirty="0">
                <a:latin typeface="Arial"/>
                <a:cs typeface="Arial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213319" y="5965196"/>
              <a:ext cx="362012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dirty="0" smtClean="0">
                  <a:latin typeface="Arial"/>
                  <a:cs typeface="Arial"/>
                </a:rPr>
                <a:t>0.005</a:t>
              </a:r>
              <a:endParaRPr lang="en-US" sz="1050" dirty="0">
                <a:latin typeface="Arial"/>
                <a:cs typeface="Arial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48251" y="5965196"/>
              <a:ext cx="29197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dirty="0" smtClean="0">
                  <a:latin typeface="Arial"/>
                  <a:cs typeface="Arial"/>
                </a:rPr>
                <a:t>0.02</a:t>
              </a:r>
              <a:endParaRPr lang="en-US" sz="1050" dirty="0">
                <a:latin typeface="Arial"/>
                <a:cs typeface="Arial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454651" y="5965196"/>
              <a:ext cx="29197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dirty="0" smtClean="0">
                  <a:latin typeface="Arial"/>
                  <a:cs typeface="Arial"/>
                </a:rPr>
                <a:t>0.03</a:t>
              </a:r>
              <a:endParaRPr lang="en-US" sz="1050" dirty="0">
                <a:latin typeface="Arial"/>
                <a:cs typeface="Arial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857876" y="5965196"/>
              <a:ext cx="29197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dirty="0" smtClean="0">
                  <a:latin typeface="Arial"/>
                  <a:cs typeface="Arial"/>
                </a:rPr>
                <a:t>0.04</a:t>
              </a:r>
              <a:endParaRPr lang="en-US" sz="1050" dirty="0">
                <a:latin typeface="Arial"/>
                <a:cs typeface="Arial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257864" y="5965196"/>
              <a:ext cx="29197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dirty="0" smtClean="0">
                  <a:latin typeface="Arial"/>
                  <a:cs typeface="Arial"/>
                </a:rPr>
                <a:t>0.06</a:t>
              </a:r>
              <a:endParaRPr lang="en-US" sz="1050" dirty="0">
                <a:latin typeface="Arial"/>
                <a:cs typeface="Arial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661089" y="5965196"/>
              <a:ext cx="29197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dirty="0" smtClean="0">
                  <a:latin typeface="Arial"/>
                  <a:cs typeface="Arial"/>
                </a:rPr>
                <a:t>0.08</a:t>
              </a:r>
              <a:endParaRPr lang="en-US" sz="1050" dirty="0">
                <a:latin typeface="Arial"/>
                <a:cs typeface="Arial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064314" y="5965196"/>
              <a:ext cx="29197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dirty="0" smtClean="0">
                  <a:latin typeface="Arial"/>
                  <a:cs typeface="Arial"/>
                </a:rPr>
                <a:t>0.1</a:t>
              </a:r>
              <a:endParaRPr lang="en-US" sz="1050" dirty="0">
                <a:latin typeface="Arial"/>
                <a:cs typeface="Arial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409951" y="5965196"/>
              <a:ext cx="36213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dirty="0" smtClean="0">
                  <a:latin typeface="Arial"/>
                  <a:cs typeface="Arial"/>
                </a:rPr>
                <a:t>-0.005</a:t>
              </a:r>
              <a:endParaRPr lang="en-US" sz="1050" dirty="0">
                <a:latin typeface="Arial"/>
                <a:cs typeface="Arial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994025" y="5965196"/>
              <a:ext cx="384299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dirty="0" smtClean="0">
                  <a:latin typeface="Arial"/>
                  <a:cs typeface="Arial"/>
                </a:rPr>
                <a:t>-0.01</a:t>
              </a:r>
              <a:endParaRPr lang="en-US" sz="1050" dirty="0">
                <a:latin typeface="Arial"/>
                <a:cs typeface="Arial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638549" y="5965196"/>
              <a:ext cx="29197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dirty="0" smtClean="0">
                  <a:latin typeface="Arial"/>
                  <a:cs typeface="Arial"/>
                </a:rPr>
                <a:t>-0.02</a:t>
              </a:r>
              <a:endParaRPr lang="en-US" sz="1050" dirty="0">
                <a:latin typeface="Arial"/>
                <a:cs typeface="Arial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232149" y="5965196"/>
              <a:ext cx="29197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dirty="0" smtClean="0">
                  <a:latin typeface="Arial"/>
                  <a:cs typeface="Arial"/>
                </a:rPr>
                <a:t>-0.03</a:t>
              </a:r>
              <a:endParaRPr lang="en-US" sz="1050" dirty="0">
                <a:latin typeface="Arial"/>
                <a:cs typeface="Arial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832037" y="5965196"/>
              <a:ext cx="29197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dirty="0" smtClean="0">
                  <a:latin typeface="Arial"/>
                  <a:cs typeface="Arial"/>
                </a:rPr>
                <a:t>-0.04</a:t>
              </a:r>
              <a:endParaRPr lang="en-US" sz="1050" dirty="0">
                <a:latin typeface="Arial"/>
                <a:cs typeface="Arial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428874" y="5965196"/>
              <a:ext cx="29197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dirty="0" smtClean="0">
                  <a:latin typeface="Arial"/>
                  <a:cs typeface="Arial"/>
                </a:rPr>
                <a:t>-0.06</a:t>
              </a:r>
              <a:endParaRPr lang="en-US" sz="1050" dirty="0">
                <a:latin typeface="Arial"/>
                <a:cs typeface="Arial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025649" y="5965196"/>
              <a:ext cx="29197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dirty="0" smtClean="0">
                  <a:latin typeface="Arial"/>
                  <a:cs typeface="Arial"/>
                </a:rPr>
                <a:t>-0.08</a:t>
              </a:r>
              <a:endParaRPr lang="en-US" sz="1050" dirty="0">
                <a:latin typeface="Arial"/>
                <a:cs typeface="Arial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625599" y="5965196"/>
              <a:ext cx="29197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dirty="0" smtClean="0">
                  <a:latin typeface="Arial"/>
                  <a:cs typeface="Arial"/>
                </a:rPr>
                <a:t>-0.1</a:t>
              </a:r>
              <a:endParaRPr lang="en-US" sz="1050" dirty="0">
                <a:latin typeface="Arial"/>
                <a:cs typeface="Arial"/>
              </a:endParaRPr>
            </a:p>
          </p:txBody>
        </p:sp>
      </p:grpSp>
      <p:pic>
        <p:nvPicPr>
          <p:cNvPr id="3" name="Picture 2" descr="track_frequency_differences_low_vs_high_skill_10per_aa_spread_aa_rmse_v2_noC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303" y="1129319"/>
            <a:ext cx="4930054" cy="458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979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1637"/>
            <a:ext cx="9135245" cy="2383764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/>
                <a:cs typeface="Arial"/>
              </a:rPr>
              <a:t>Diagnosing Factors Influencing the Forecast Skill of Two Intense Arctic Cyclones in     Early June 2018 </a:t>
            </a:r>
            <a:endParaRPr lang="en-US" sz="32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3057418"/>
            <a:ext cx="9135245" cy="3620602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Kevin Biernat, Lance F. Bosart, and Daniel Keyser</a:t>
            </a:r>
            <a:endParaRPr lang="en-US" sz="2400" b="1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Atmospheric and Environmental Sciences </a:t>
            </a:r>
          </a:p>
          <a:p>
            <a:r>
              <a:rPr lang="en-US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at Albany, State University of New York</a:t>
            </a:r>
          </a:p>
          <a:p>
            <a:endParaRPr lang="en-US" sz="20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Thursday 12 </a:t>
            </a:r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 </a:t>
            </a:r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en-US" sz="24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 </a:t>
            </a:r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 </a:t>
            </a:r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 Presentation No.: A41O-2807</a:t>
            </a:r>
            <a:endParaRPr lang="en-US" sz="24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Supported by ONR Grant </a:t>
            </a: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N00014-18-1-2200</a:t>
            </a:r>
            <a:endParaRPr lang="en-US" sz="2000" dirty="0">
              <a:solidFill>
                <a:schemeClr val="tx1"/>
              </a:solidFill>
              <a:latin typeface="Arial"/>
              <a:cs typeface="Arial"/>
            </a:endParaRPr>
          </a:p>
          <a:p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endParaRPr lang="en-US" sz="2000" dirty="0">
              <a:solidFill>
                <a:schemeClr val="tx1"/>
              </a:solidFill>
              <a:latin typeface="Helvetica"/>
              <a:cs typeface="Helvetica"/>
            </a:endParaRPr>
          </a:p>
          <a:p>
            <a:endParaRPr lang="en-US" sz="2000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endParaRPr lang="en-US" sz="2800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endParaRPr lang="en-US" sz="2800" i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12095" y="271637"/>
            <a:ext cx="916228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-9107" y="2655401"/>
            <a:ext cx="916228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270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9107" y="657205"/>
            <a:ext cx="916228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80293" y="-33716"/>
            <a:ext cx="8848817" cy="7222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Ensemble Sensitivity Analysis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42" descr="g300_sensitivity_initialized_20180602_1200_f72_valid_20180605_120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94"/>
          <a:stretch/>
        </p:blipFill>
        <p:spPr>
          <a:xfrm>
            <a:off x="3930652" y="838778"/>
            <a:ext cx="5063584" cy="471341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44" name="Picture 43" descr="Screen Shot 2018-09-10 at 12.38.5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59" y="2052833"/>
            <a:ext cx="2230385" cy="8185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219" y="2969100"/>
            <a:ext cx="3006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(e.g., </a:t>
            </a:r>
            <a:r>
              <a:rPr lang="en-US" sz="1400" dirty="0" err="1" smtClean="0">
                <a:latin typeface="Arial"/>
                <a:cs typeface="Arial"/>
              </a:rPr>
              <a:t>Ancell</a:t>
            </a:r>
            <a:r>
              <a:rPr lang="en-US" sz="1400" dirty="0" smtClean="0">
                <a:latin typeface="Arial"/>
                <a:cs typeface="Arial"/>
              </a:rPr>
              <a:t> and Hakim 2007;                            </a:t>
            </a:r>
          </a:p>
          <a:p>
            <a:r>
              <a:rPr lang="en-US" sz="1400" dirty="0" smtClean="0">
                <a:latin typeface="Arial"/>
                <a:cs typeface="Arial"/>
              </a:rPr>
              <a:t>         Torn and Hakim 2008) 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0293" y="3586359"/>
            <a:ext cx="37352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/>
                <a:cs typeface="Arial"/>
              </a:rPr>
              <a:t>Forecast metric (</a:t>
            </a:r>
            <a:r>
              <a:rPr lang="en-US" sz="1400" b="1" i="1" dirty="0" smtClean="0">
                <a:latin typeface="Arial"/>
                <a:cs typeface="Arial"/>
              </a:rPr>
              <a:t>J</a:t>
            </a:r>
            <a:r>
              <a:rPr lang="en-US" sz="1400" b="1" dirty="0" smtClean="0">
                <a:latin typeface="Arial"/>
                <a:cs typeface="Arial"/>
              </a:rPr>
              <a:t>):                                    </a:t>
            </a:r>
            <a:r>
              <a:rPr lang="en-US" sz="1400" dirty="0" smtClean="0">
                <a:latin typeface="Arial"/>
                <a:cs typeface="Arial"/>
              </a:rPr>
              <a:t>Avg. SLP within 750-km circle surrounding ERA5 position of AC (black dot) at           1200 UTC 7 June (120 h)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11243" y="6320521"/>
            <a:ext cx="28382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/>
                <a:cs typeface="Arial"/>
              </a:rPr>
              <a:t>Shading: </a:t>
            </a:r>
            <a:r>
              <a:rPr lang="en-US" sz="1400" dirty="0">
                <a:latin typeface="Arial"/>
                <a:cs typeface="Arial"/>
              </a:rPr>
              <a:t>(−1) </a:t>
            </a:r>
            <a:r>
              <a:rPr lang="en-US" sz="1400" dirty="0" smtClean="0">
                <a:latin typeface="Arial"/>
                <a:cs typeface="Arial"/>
              </a:rPr>
              <a:t>× Sensitivity (hPa)</a:t>
            </a:r>
            <a:endParaRPr lang="en-US" sz="1400" dirty="0">
              <a:latin typeface="Arial"/>
              <a:cs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99611" y="6489798"/>
            <a:ext cx="427082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26693" y="6207605"/>
            <a:ext cx="2668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Ensemble mean 300-hPa</a:t>
            </a:r>
          </a:p>
          <a:p>
            <a:r>
              <a:rPr lang="en-US" sz="1400" dirty="0" smtClean="0">
                <a:latin typeface="Arial"/>
                <a:cs typeface="Arial"/>
              </a:rPr>
              <a:t>geopotential height (dam)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159919" y="6207605"/>
            <a:ext cx="2921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/>
                <a:cs typeface="Arial"/>
              </a:rPr>
              <a:t>Stippling: </a:t>
            </a:r>
            <a:r>
              <a:rPr lang="en-US" sz="1400" dirty="0" smtClean="0">
                <a:latin typeface="Arial"/>
                <a:cs typeface="Arial"/>
              </a:rPr>
              <a:t>Statistical significance </a:t>
            </a:r>
          </a:p>
          <a:p>
            <a:r>
              <a:rPr lang="en-US" sz="1400" dirty="0" smtClean="0">
                <a:latin typeface="Arial"/>
                <a:cs typeface="Arial"/>
              </a:rPr>
              <a:t>at 95% confidence level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80293" y="4639472"/>
            <a:ext cx="37352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/>
                <a:cs typeface="Arial"/>
              </a:rPr>
              <a:t>Model state variable (</a:t>
            </a:r>
            <a:r>
              <a:rPr lang="en-US" sz="1400" b="1" i="1" dirty="0" smtClean="0">
                <a:latin typeface="Arial"/>
                <a:cs typeface="Arial"/>
              </a:rPr>
              <a:t>x</a:t>
            </a:r>
            <a:r>
              <a:rPr lang="en-US" sz="1400" b="1" i="1" baseline="-25000" dirty="0" smtClean="0">
                <a:latin typeface="Arial"/>
                <a:cs typeface="Arial"/>
              </a:rPr>
              <a:t>i</a:t>
            </a:r>
            <a:r>
              <a:rPr lang="en-US" sz="1400" b="1" dirty="0" smtClean="0">
                <a:latin typeface="Arial"/>
                <a:cs typeface="Arial"/>
              </a:rPr>
              <a:t>)</a:t>
            </a:r>
            <a:r>
              <a:rPr lang="en-US" sz="1400" dirty="0" smtClean="0">
                <a:latin typeface="Arial"/>
                <a:cs typeface="Arial"/>
              </a:rPr>
              <a:t>:                 </a:t>
            </a:r>
          </a:p>
          <a:p>
            <a:r>
              <a:rPr lang="en-US" sz="1400" dirty="0" smtClean="0">
                <a:latin typeface="Arial"/>
                <a:cs typeface="Arial"/>
              </a:rPr>
              <a:t>300-hPa geopotential height at                  1200 UTC 5 June (72h)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595923" y="3429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77212" y="709104"/>
            <a:ext cx="384074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/>
                <a:cs typeface="Arial"/>
              </a:rPr>
              <a:t>Forecast:</a:t>
            </a:r>
          </a:p>
          <a:p>
            <a:r>
              <a:rPr lang="en-US" sz="1400" dirty="0" smtClean="0">
                <a:latin typeface="Arial"/>
                <a:cs typeface="Arial"/>
              </a:rPr>
              <a:t>Used forecast from ECMWF EPS initialized at 1200 UTC 2 June 2018, which is 120 h prior to time of peak intensity of 2nd AC in ERA5 (1200 UTC 7 June; 962 hPa)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930653" y="5635166"/>
            <a:ext cx="5063584" cy="338710"/>
            <a:chOff x="3930653" y="5641646"/>
            <a:chExt cx="5063584" cy="338710"/>
          </a:xfrm>
        </p:grpSpPr>
        <p:pic>
          <p:nvPicPr>
            <p:cNvPr id="83" name="Picture 82" descr="slp_position_sensitivity_initialized_20180602_1200_f72_valid_20180605_1200.png"/>
            <p:cNvPicPr>
              <a:picLocks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" t="94681" r="491" b="2499"/>
            <a:stretch/>
          </p:blipFill>
          <p:spPr>
            <a:xfrm>
              <a:off x="3930653" y="5641646"/>
              <a:ext cx="5063584" cy="14698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4166228" y="5795690"/>
              <a:ext cx="38228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 smtClean="0">
                  <a:latin typeface="Arial"/>
                  <a:cs typeface="Arial"/>
                </a:rPr>
                <a:t>−3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587386" y="5795690"/>
              <a:ext cx="38228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 smtClean="0">
                  <a:latin typeface="Arial"/>
                  <a:cs typeface="Arial"/>
                </a:rPr>
                <a:t>−2.4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008544" y="5791543"/>
              <a:ext cx="38228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 smtClean="0">
                  <a:latin typeface="Arial"/>
                  <a:cs typeface="Arial"/>
                </a:rPr>
                <a:t>−1.8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420819" y="5795690"/>
              <a:ext cx="38228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 smtClean="0">
                  <a:latin typeface="Arial"/>
                  <a:cs typeface="Arial"/>
                </a:rPr>
                <a:t>−1.2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845353" y="5795690"/>
              <a:ext cx="38228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 smtClean="0">
                  <a:latin typeface="Arial"/>
                  <a:cs typeface="Arial"/>
                </a:rPr>
                <a:t>−0.6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269887" y="5795690"/>
              <a:ext cx="38228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 smtClean="0">
                  <a:latin typeface="Arial"/>
                  <a:cs typeface="Arial"/>
                </a:rPr>
                <a:t>0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684566" y="5795690"/>
              <a:ext cx="38228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 smtClean="0">
                  <a:latin typeface="Arial"/>
                  <a:cs typeface="Arial"/>
                </a:rPr>
                <a:t>0.6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7112203" y="5791543"/>
              <a:ext cx="38228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 smtClean="0">
                  <a:latin typeface="Arial"/>
                  <a:cs typeface="Arial"/>
                </a:rPr>
                <a:t>1.2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7533493" y="5795690"/>
              <a:ext cx="38228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 smtClean="0">
                  <a:latin typeface="Arial"/>
                  <a:cs typeface="Arial"/>
                </a:rPr>
                <a:t>1.8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7951548" y="5795690"/>
              <a:ext cx="38228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 smtClean="0">
                  <a:latin typeface="Arial"/>
                  <a:cs typeface="Arial"/>
                </a:rPr>
                <a:t>2.4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8376081" y="5791543"/>
              <a:ext cx="38228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 smtClean="0">
                  <a:latin typeface="Arial"/>
                  <a:cs typeface="Arial"/>
                </a:rPr>
                <a:t>3</a:t>
              </a:r>
              <a:endParaRPr lang="en-US" sz="1200" dirty="0">
                <a:latin typeface="Arial"/>
                <a:cs typeface="Arial"/>
              </a:endParaRPr>
            </a:p>
          </p:txBody>
        </p:sp>
      </p:grpSp>
      <p:sp>
        <p:nvSpPr>
          <p:cNvPr id="20" name="5-Point Star 19"/>
          <p:cNvSpPr>
            <a:spLocks noChangeAspect="1"/>
          </p:cNvSpPr>
          <p:nvPr/>
        </p:nvSpPr>
        <p:spPr>
          <a:xfrm>
            <a:off x="7018604" y="3091423"/>
            <a:ext cx="384048" cy="384048"/>
          </a:xfrm>
          <a:prstGeom prst="star5">
            <a:avLst/>
          </a:prstGeom>
          <a:solidFill>
            <a:srgbClr val="FFFF00"/>
          </a:solidFill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5-Point Star 93"/>
          <p:cNvSpPr>
            <a:spLocks noChangeAspect="1"/>
          </p:cNvSpPr>
          <p:nvPr/>
        </p:nvSpPr>
        <p:spPr>
          <a:xfrm>
            <a:off x="239535" y="5650442"/>
            <a:ext cx="292608" cy="292608"/>
          </a:xfrm>
          <a:prstGeom prst="star5">
            <a:avLst/>
          </a:prstGeom>
          <a:solidFill>
            <a:srgbClr val="FFFF00"/>
          </a:solidFill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626693" y="5552192"/>
            <a:ext cx="2876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Ensemble mean position of AC at 1200 UTC 5 June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8655676" y="5789210"/>
            <a:ext cx="38228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 smtClean="0">
                <a:latin typeface="Arial"/>
                <a:cs typeface="Arial"/>
              </a:rPr>
              <a:t>hPa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30651" y="838778"/>
            <a:ext cx="2412999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1200 UTC 5 June (72 h)</a:t>
            </a:r>
            <a:endParaRPr 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4555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9734"/>
            <a:ext cx="8229600" cy="602826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/>
                <a:cs typeface="Arial"/>
              </a:rPr>
              <a:t>The role of longitudinally localized incursions of warm, moist air from middle latitudes in disrupting the tropospheric polar vortex and in reconfiguring the large-scale baroclinicity over the Arctic. 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Arial"/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/>
                <a:cs typeface="Arial"/>
              </a:rPr>
              <a:t>The influence of reconfigurations of large-scale baroclinicity, high-latitude ridge amplification and blocking, sea ice and snow cover boundaries, and radiative processes on the genesis and evolution of TPVs and Arctic cyclones. </a:t>
            </a:r>
          </a:p>
          <a:p>
            <a:pPr marL="514350" indent="-457200"/>
            <a:endParaRPr lang="en-US" sz="24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marL="457200" lvl="1" indent="0"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9107" y="657205"/>
            <a:ext cx="916228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293" y="-33716"/>
            <a:ext cx="8116979" cy="72222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Future Research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914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9734"/>
            <a:ext cx="8229600" cy="6028266"/>
          </a:xfrm>
        </p:spPr>
        <p:txBody>
          <a:bodyPr>
            <a:normAutofit/>
          </a:bodyPr>
          <a:lstStyle/>
          <a:p>
            <a:pPr marL="400050"/>
            <a:r>
              <a:rPr lang="en-US" sz="2400" dirty="0" smtClean="0">
                <a:latin typeface="Arial"/>
                <a:cs typeface="Arial"/>
              </a:rPr>
              <a:t>Mansour </a:t>
            </a:r>
            <a:r>
              <a:rPr lang="en-US" sz="2400" dirty="0" err="1">
                <a:latin typeface="Arial"/>
                <a:cs typeface="Arial"/>
              </a:rPr>
              <a:t>Riachy</a:t>
            </a:r>
            <a:r>
              <a:rPr lang="en-US" sz="2400" dirty="0">
                <a:latin typeface="Arial"/>
                <a:cs typeface="Arial"/>
              </a:rPr>
              <a:t> will </a:t>
            </a:r>
            <a:r>
              <a:rPr lang="en-US" sz="2400" dirty="0" smtClean="0">
                <a:latin typeface="Arial"/>
                <a:cs typeface="Arial"/>
              </a:rPr>
              <a:t>address research </a:t>
            </a:r>
            <a:r>
              <a:rPr lang="en-US" sz="2400" dirty="0">
                <a:latin typeface="Arial"/>
                <a:cs typeface="Arial"/>
              </a:rPr>
              <a:t>topics 1 and 2 by focusing on how </a:t>
            </a:r>
            <a:r>
              <a:rPr lang="en-US" sz="2400" dirty="0" smtClean="0">
                <a:latin typeface="Arial"/>
                <a:cs typeface="Arial"/>
              </a:rPr>
              <a:t>ACs </a:t>
            </a:r>
            <a:r>
              <a:rPr lang="en-US" sz="2400" dirty="0">
                <a:latin typeface="Arial"/>
                <a:cs typeface="Arial"/>
              </a:rPr>
              <a:t>modify the tropospheric polar vortex by quantifying the strength, configuration, and waviness of its equatorward edge in terms of sinuosity. </a:t>
            </a:r>
            <a:r>
              <a:rPr lang="en-US" sz="2400" dirty="0" smtClean="0">
                <a:latin typeface="Arial"/>
                <a:cs typeface="Arial"/>
              </a:rPr>
              <a:t>Sinuosity climatologies </a:t>
            </a:r>
            <a:r>
              <a:rPr lang="en-US" sz="2400" dirty="0">
                <a:latin typeface="Arial"/>
                <a:cs typeface="Arial"/>
              </a:rPr>
              <a:t>at </a:t>
            </a:r>
            <a:r>
              <a:rPr lang="en-US" sz="2400" dirty="0" smtClean="0">
                <a:latin typeface="Arial"/>
                <a:cs typeface="Arial"/>
              </a:rPr>
              <a:t>lower- and upper</a:t>
            </a:r>
            <a:r>
              <a:rPr lang="en-US" sz="2400" dirty="0">
                <a:latin typeface="Arial"/>
                <a:cs typeface="Arial"/>
              </a:rPr>
              <a:t>-tropospheric </a:t>
            </a:r>
            <a:r>
              <a:rPr lang="en-US" sz="2400" dirty="0" smtClean="0">
                <a:latin typeface="Arial"/>
                <a:cs typeface="Arial"/>
              </a:rPr>
              <a:t>levels </a:t>
            </a:r>
            <a:r>
              <a:rPr lang="en-US" sz="2400" dirty="0">
                <a:latin typeface="Arial"/>
                <a:cs typeface="Arial"/>
              </a:rPr>
              <a:t>will be </a:t>
            </a:r>
            <a:r>
              <a:rPr lang="en-US" sz="2400" dirty="0" smtClean="0">
                <a:latin typeface="Arial"/>
                <a:cs typeface="Arial"/>
              </a:rPr>
              <a:t>constructed and will be used to relate AC track, intensity, and life cycle to characteristic evolutions of various sectors of the tropospheric polar vortex.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9107" y="657205"/>
            <a:ext cx="916228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293" y="-33716"/>
            <a:ext cx="8116979" cy="72222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Future Research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657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9734"/>
            <a:ext cx="8229600" cy="59344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400" dirty="0" smtClean="0">
                <a:latin typeface="Arial"/>
                <a:cs typeface="Arial"/>
              </a:rPr>
              <a:t>The </a:t>
            </a:r>
            <a:r>
              <a:rPr lang="en-US" sz="2400" dirty="0">
                <a:latin typeface="Arial"/>
                <a:cs typeface="Arial"/>
              </a:rPr>
              <a:t>dependence of predictability horizons of </a:t>
            </a:r>
            <a:r>
              <a:rPr lang="en-US" sz="2400" dirty="0" smtClean="0">
                <a:latin typeface="Arial"/>
                <a:cs typeface="Arial"/>
              </a:rPr>
              <a:t>TPVs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and Arctic cyclones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on </a:t>
            </a:r>
            <a:r>
              <a:rPr lang="en-US" sz="2400" dirty="0">
                <a:latin typeface="Arial"/>
                <a:cs typeface="Arial"/>
              </a:rPr>
              <a:t>model uncertainty on synoptic-to-</a:t>
            </a:r>
            <a:r>
              <a:rPr lang="en-US" sz="2400" dirty="0" err="1">
                <a:latin typeface="Arial"/>
                <a:cs typeface="Arial"/>
              </a:rPr>
              <a:t>subseasonal</a:t>
            </a:r>
            <a:r>
              <a:rPr lang="en-US" sz="2400" dirty="0">
                <a:latin typeface="Arial"/>
                <a:cs typeface="Arial"/>
              </a:rPr>
              <a:t> time scales as determined through the synoptic evaluation of the forecast skill of deterministic and ensemble prediction systems.</a:t>
            </a:r>
            <a:r>
              <a:rPr lang="en-US" sz="2400" dirty="0" smtClean="0">
                <a:effectLst/>
                <a:latin typeface="Arial"/>
                <a:cs typeface="Arial"/>
              </a:rPr>
              <a:t> </a:t>
            </a:r>
            <a:endParaRPr lang="en-US" sz="2400" dirty="0" smtClean="0">
              <a:effectLst/>
              <a:latin typeface="Arial"/>
              <a:cs typeface="Arial"/>
            </a:endParaRPr>
          </a:p>
          <a:p>
            <a:pPr marL="457200" indent="-457200">
              <a:buFont typeface="+mj-lt"/>
              <a:buAutoNum type="arabicPeriod" startAt="3"/>
            </a:pPr>
            <a:endParaRPr lang="en-US" sz="2400" dirty="0">
              <a:latin typeface="Arial"/>
              <a:cs typeface="Arial"/>
            </a:endParaRPr>
          </a:p>
          <a:p>
            <a:pPr marL="512064" indent="-457200">
              <a:spcBef>
                <a:spcPts val="480"/>
              </a:spcBef>
            </a:pPr>
            <a:r>
              <a:rPr lang="en-US" sz="2400" dirty="0" smtClean="0">
                <a:latin typeface="Arial"/>
                <a:cs typeface="Arial"/>
              </a:rPr>
              <a:t>Kevin </a:t>
            </a:r>
            <a:r>
              <a:rPr lang="en-US" sz="2400" dirty="0">
                <a:latin typeface="Arial"/>
                <a:cs typeface="Arial"/>
              </a:rPr>
              <a:t>Biernat will </a:t>
            </a:r>
            <a:r>
              <a:rPr lang="en-US" sz="2400" dirty="0" smtClean="0">
                <a:latin typeface="Arial"/>
                <a:cs typeface="Arial"/>
              </a:rPr>
              <a:t>address research </a:t>
            </a:r>
            <a:r>
              <a:rPr lang="en-US" sz="2400" dirty="0">
                <a:latin typeface="Arial"/>
                <a:cs typeface="Arial"/>
              </a:rPr>
              <a:t>topic 3 by performing synoptic-dynamic case studies of difficult-to-forecast </a:t>
            </a:r>
            <a:r>
              <a:rPr lang="en-US" sz="2400" dirty="0" smtClean="0">
                <a:latin typeface="Arial"/>
                <a:cs typeface="Arial"/>
              </a:rPr>
              <a:t>ACs to </a:t>
            </a:r>
            <a:r>
              <a:rPr lang="en-US" sz="2400" dirty="0">
                <a:latin typeface="Arial"/>
                <a:cs typeface="Arial"/>
              </a:rPr>
              <a:t>assess their predictability in terms of model forecast skill derived from operational ensemble prediction systems. </a:t>
            </a:r>
            <a:r>
              <a:rPr lang="en-US" sz="2400" dirty="0" smtClean="0">
                <a:latin typeface="Arial"/>
                <a:cs typeface="Arial"/>
              </a:rPr>
              <a:t>The </a:t>
            </a:r>
            <a:r>
              <a:rPr lang="en-US" sz="2400" dirty="0">
                <a:latin typeface="Arial"/>
                <a:cs typeface="Arial"/>
              </a:rPr>
              <a:t>envisioned assessment of predictability will include comparisons of </a:t>
            </a:r>
            <a:r>
              <a:rPr lang="en-US" sz="2400" dirty="0" smtClean="0">
                <a:latin typeface="Arial"/>
                <a:cs typeface="Arial"/>
              </a:rPr>
              <a:t>ACs between </a:t>
            </a:r>
            <a:r>
              <a:rPr lang="en-US" sz="2400" dirty="0">
                <a:latin typeface="Arial"/>
                <a:cs typeface="Arial"/>
              </a:rPr>
              <a:t>periods of low- and high-forecast skill of the synoptic-scale flow. </a:t>
            </a:r>
            <a:endParaRPr lang="en-US" sz="2400" dirty="0">
              <a:latin typeface="Arial"/>
              <a:cs typeface="Arial"/>
            </a:endParaRPr>
          </a:p>
          <a:p>
            <a:pPr marL="457200" indent="-457200">
              <a:buFont typeface="+mj-lt"/>
              <a:buAutoNum type="arabicPeriod" startAt="3"/>
            </a:pPr>
            <a:endParaRPr lang="en-US" sz="2400" dirty="0" smtClean="0">
              <a:effectLst/>
              <a:latin typeface="Arial"/>
              <a:cs typeface="Arial"/>
            </a:endParaRPr>
          </a:p>
          <a:p>
            <a:pPr marL="0" indent="0">
              <a:buNone/>
            </a:pPr>
            <a:endParaRPr lang="en-US" sz="24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400" dirty="0">
              <a:latin typeface="Arial"/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latin typeface="Arial"/>
              <a:cs typeface="Arial"/>
            </a:endParaRPr>
          </a:p>
          <a:p>
            <a:pPr lvl="1"/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9107" y="657205"/>
            <a:ext cx="916228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0293" y="-33716"/>
            <a:ext cx="8116979" cy="72222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Future Research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182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9734"/>
            <a:ext cx="8229600" cy="59344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/>
                <a:cs typeface="Arial"/>
              </a:rPr>
              <a:t>This project addresses three research topics concerned with improving prediction of Arctic cyclones and related </a:t>
            </a:r>
            <a:r>
              <a:rPr lang="en-US" sz="2400" dirty="0" smtClean="0">
                <a:latin typeface="Arial"/>
                <a:cs typeface="Arial"/>
              </a:rPr>
              <a:t>phenomena.  </a:t>
            </a:r>
            <a:endParaRPr lang="en-US" sz="24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/>
                <a:cs typeface="Arial"/>
              </a:rPr>
              <a:t>This project is expected to contribute to advances in the understanding and prediction </a:t>
            </a:r>
            <a:r>
              <a:rPr lang="en-US" sz="2400" dirty="0" smtClean="0">
                <a:latin typeface="Arial"/>
                <a:cs typeface="Arial"/>
              </a:rPr>
              <a:t>of tropopause polar vortices (TPVs)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and Arctic cyclones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on </a:t>
            </a:r>
            <a:r>
              <a:rPr lang="en-US" sz="2400" dirty="0">
                <a:latin typeface="Arial"/>
                <a:cs typeface="Arial"/>
              </a:rPr>
              <a:t>synoptic-to-</a:t>
            </a:r>
            <a:r>
              <a:rPr lang="en-US" sz="2400" dirty="0" err="1">
                <a:latin typeface="Arial"/>
                <a:cs typeface="Arial"/>
              </a:rPr>
              <a:t>subseasonal</a:t>
            </a:r>
            <a:r>
              <a:rPr lang="en-US" sz="2400" dirty="0">
                <a:latin typeface="Arial"/>
                <a:cs typeface="Arial"/>
              </a:rPr>
              <a:t> time scales</a:t>
            </a:r>
            <a:r>
              <a:rPr lang="en-US" sz="2400" dirty="0" smtClean="0">
                <a:latin typeface="Arial"/>
                <a:cs typeface="Arial"/>
              </a:rPr>
              <a:t>.</a:t>
            </a:r>
          </a:p>
          <a:p>
            <a:endParaRPr lang="en-US" sz="2400" dirty="0">
              <a:latin typeface="Arial"/>
              <a:cs typeface="Arial"/>
            </a:endParaRPr>
          </a:p>
          <a:p>
            <a:r>
              <a:rPr lang="en-US" sz="2400" dirty="0">
                <a:latin typeface="Arial"/>
                <a:cs typeface="Arial"/>
              </a:rPr>
              <a:t>This project is being conducted by the PI (Lance Bosart), Co-PI (Dan Keyser), and two DAES graduate students (Kevin Biernat and Mansour </a:t>
            </a:r>
            <a:r>
              <a:rPr lang="en-US" sz="2400" dirty="0" err="1">
                <a:latin typeface="Arial"/>
                <a:cs typeface="Arial"/>
              </a:rPr>
              <a:t>Riachy</a:t>
            </a:r>
            <a:r>
              <a:rPr lang="en-US" sz="2400" dirty="0">
                <a:latin typeface="Arial"/>
                <a:cs typeface="Arial"/>
              </a:rPr>
              <a:t>) in collaboration with Steven </a:t>
            </a:r>
            <a:r>
              <a:rPr lang="en-US" sz="2400" dirty="0" err="1">
                <a:latin typeface="Arial"/>
                <a:cs typeface="Arial"/>
              </a:rPr>
              <a:t>Cavallo</a:t>
            </a:r>
            <a:r>
              <a:rPr lang="en-US" sz="2400" dirty="0">
                <a:latin typeface="Arial"/>
                <a:cs typeface="Arial"/>
              </a:rPr>
              <a:t>, Jim Doyle, Andrea Lang, and Ryan Torn.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9107" y="657205"/>
            <a:ext cx="916228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293" y="-33716"/>
            <a:ext cx="8116979" cy="72222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Objective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812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9734"/>
            <a:ext cx="8229600" cy="59344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Arial"/>
                <a:cs typeface="Arial"/>
              </a:rPr>
              <a:t>The </a:t>
            </a:r>
            <a:r>
              <a:rPr lang="en-US" sz="2400" dirty="0">
                <a:latin typeface="Arial"/>
                <a:cs typeface="Arial"/>
              </a:rPr>
              <a:t>role of longitudinally localized incursions of warm, moist air from middle latitudes in disrupting the tropospheric polar vortex and in reconfiguring the large-scale baroclinicity over the Arctic. </a:t>
            </a:r>
            <a:endParaRPr lang="en-US" sz="2400" dirty="0" smtClean="0">
              <a:latin typeface="Arial"/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Arial"/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/>
                <a:cs typeface="Arial"/>
              </a:rPr>
              <a:t>The influence of reconfigurations of large-scale baroclinicity, high-latitude ridge amplification and blocking, sea ice and snow cover boundaries, and radiative processes on the genesis and evolution of </a:t>
            </a:r>
            <a:r>
              <a:rPr lang="en-US" sz="2400" dirty="0" smtClean="0">
                <a:latin typeface="Arial"/>
                <a:cs typeface="Arial"/>
              </a:rPr>
              <a:t>TPVs and </a:t>
            </a:r>
            <a:r>
              <a:rPr lang="en-US" sz="2400" dirty="0">
                <a:latin typeface="Arial"/>
                <a:cs typeface="Arial"/>
              </a:rPr>
              <a:t>Arctic </a:t>
            </a:r>
            <a:r>
              <a:rPr lang="en-US" sz="2400" dirty="0" smtClean="0">
                <a:latin typeface="Arial"/>
                <a:cs typeface="Arial"/>
              </a:rPr>
              <a:t>cyclones. 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Arial"/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Arial"/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latin typeface="Arial"/>
              <a:cs typeface="Arial"/>
            </a:endParaRPr>
          </a:p>
          <a:p>
            <a:pPr lvl="1"/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9107" y="657205"/>
            <a:ext cx="916228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293" y="-33716"/>
            <a:ext cx="8116979" cy="72222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Topics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271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9734"/>
            <a:ext cx="8229600" cy="59344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400" dirty="0" smtClean="0">
                <a:latin typeface="Arial"/>
                <a:cs typeface="Arial"/>
              </a:rPr>
              <a:t>The </a:t>
            </a:r>
            <a:r>
              <a:rPr lang="en-US" sz="2400" dirty="0">
                <a:latin typeface="Arial"/>
                <a:cs typeface="Arial"/>
              </a:rPr>
              <a:t>dependence of predictability horizons of </a:t>
            </a:r>
            <a:r>
              <a:rPr lang="en-US" sz="2400" dirty="0" smtClean="0">
                <a:latin typeface="Arial"/>
                <a:cs typeface="Arial"/>
              </a:rPr>
              <a:t>TPVs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and Arctic cyclones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on </a:t>
            </a:r>
            <a:r>
              <a:rPr lang="en-US" sz="2400" dirty="0">
                <a:latin typeface="Arial"/>
                <a:cs typeface="Arial"/>
              </a:rPr>
              <a:t>model uncertainty on synoptic-to-</a:t>
            </a:r>
            <a:r>
              <a:rPr lang="en-US" sz="2400" dirty="0" err="1">
                <a:latin typeface="Arial"/>
                <a:cs typeface="Arial"/>
              </a:rPr>
              <a:t>subseasonal</a:t>
            </a:r>
            <a:r>
              <a:rPr lang="en-US" sz="2400" dirty="0">
                <a:latin typeface="Arial"/>
                <a:cs typeface="Arial"/>
              </a:rPr>
              <a:t> time scales as determined through the synoptic evaluation of the forecast skill of deterministic and ensemble prediction systems.</a:t>
            </a:r>
            <a:r>
              <a:rPr lang="en-US" sz="2400" dirty="0" smtClean="0">
                <a:effectLst/>
                <a:latin typeface="Arial"/>
                <a:cs typeface="Arial"/>
              </a:rPr>
              <a:t> </a:t>
            </a:r>
          </a:p>
          <a:p>
            <a:pPr marL="0" indent="0">
              <a:buNone/>
            </a:pPr>
            <a:endParaRPr lang="en-US" sz="24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400" dirty="0">
              <a:latin typeface="Arial"/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latin typeface="Arial"/>
              <a:cs typeface="Arial"/>
            </a:endParaRPr>
          </a:p>
          <a:p>
            <a:pPr lvl="1"/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9107" y="657205"/>
            <a:ext cx="916228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293" y="-33716"/>
            <a:ext cx="8116979" cy="72222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Topics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525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1637"/>
            <a:ext cx="9135245" cy="2383764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/>
                <a:cs typeface="Arial"/>
              </a:rPr>
              <a:t>Large-Scale Midlatitude–Polar Flow Interactions Leading to Rapid Surface Ice Melt over Greenland and Sea Ice Volume Loss over the Arctic Ocean in June 2019  </a:t>
            </a:r>
            <a:endParaRPr lang="en-US" sz="32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3057418"/>
            <a:ext cx="9135245" cy="3620602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Lance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 Bosart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Kevin Biernat, and Daniel Keyser</a:t>
            </a:r>
            <a:endParaRPr lang="en-US" sz="2400" b="1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Atmospheric and Environmental Sciences </a:t>
            </a:r>
          </a:p>
          <a:p>
            <a:r>
              <a:rPr lang="en-US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at Albany, State University of New York</a:t>
            </a:r>
          </a:p>
          <a:p>
            <a:endParaRPr lang="en-US" sz="20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Thursday 12 </a:t>
            </a:r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 </a:t>
            </a:r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en-US" sz="24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 </a:t>
            </a:r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 </a:t>
            </a:r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 Presentation No.: A43B-06</a:t>
            </a:r>
            <a:endParaRPr lang="en-US" sz="24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Supported by ONR Grant </a:t>
            </a: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N00014-18-1-2200</a:t>
            </a:r>
            <a:endParaRPr lang="en-US" sz="2000" dirty="0">
              <a:solidFill>
                <a:schemeClr val="tx1"/>
              </a:solidFill>
              <a:latin typeface="Arial"/>
              <a:cs typeface="Arial"/>
            </a:endParaRPr>
          </a:p>
          <a:p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endParaRPr lang="en-US" sz="2000" dirty="0">
              <a:solidFill>
                <a:schemeClr val="tx1"/>
              </a:solidFill>
              <a:latin typeface="Helvetica"/>
              <a:cs typeface="Helvetica"/>
            </a:endParaRPr>
          </a:p>
          <a:p>
            <a:endParaRPr lang="en-US" sz="2000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endParaRPr lang="en-US" sz="2800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endParaRPr lang="en-US" sz="2800" i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12095" y="271637"/>
            <a:ext cx="916228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-9107" y="2655401"/>
            <a:ext cx="916228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034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ontent Placeholder 2"/>
          <p:cNvSpPr txBox="1">
            <a:spLocks/>
          </p:cNvSpPr>
          <p:nvPr/>
        </p:nvSpPr>
        <p:spPr>
          <a:xfrm>
            <a:off x="127000" y="5964604"/>
            <a:ext cx="8915400" cy="803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0273" y="5789937"/>
            <a:ext cx="89027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600" dirty="0">
              <a:latin typeface="Arial"/>
              <a:cs typeface="Arial"/>
            </a:endParaRPr>
          </a:p>
          <a:p>
            <a:pPr algn="ctr"/>
            <a:r>
              <a:rPr lang="en-US" sz="1600" dirty="0" smtClean="0">
                <a:latin typeface="Arial"/>
                <a:cs typeface="Arial"/>
              </a:rPr>
              <a:t>Source</a:t>
            </a:r>
            <a:r>
              <a:rPr lang="en-US" sz="1600" dirty="0">
                <a:latin typeface="Arial"/>
                <a:cs typeface="Arial"/>
              </a:rPr>
              <a:t>: </a:t>
            </a:r>
            <a:r>
              <a:rPr lang="en-US" sz="1600" dirty="0" smtClean="0">
                <a:latin typeface="Arial"/>
                <a:cs typeface="Arial"/>
              </a:rPr>
              <a:t>NSIDC/Thomas Mote, University of Georgia;</a:t>
            </a:r>
          </a:p>
          <a:p>
            <a:pPr algn="ctr"/>
            <a:r>
              <a:rPr lang="en-US" sz="1600" dirty="0">
                <a:hlinkClick r:id="rId3"/>
              </a:rPr>
              <a:t>http://nsidc.org/greenland-today/</a:t>
            </a:r>
            <a:endParaRPr lang="en-US" sz="1600" dirty="0"/>
          </a:p>
          <a:p>
            <a:endParaRPr lang="en-US" sz="1600" dirty="0">
              <a:latin typeface="Arial"/>
              <a:cs typeface="Arial"/>
            </a:endParaRPr>
          </a:p>
        </p:txBody>
      </p:sp>
      <p:pic>
        <p:nvPicPr>
          <p:cNvPr id="2" name="Picture 1" descr="greenland_daily_melt_plo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45" y="803218"/>
            <a:ext cx="8636494" cy="527785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-9107" y="657205"/>
            <a:ext cx="916228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80293" y="-33716"/>
            <a:ext cx="8848817" cy="7222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Greenland Ice Melt Extent in 2019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066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/>
          <p:cNvCxnSpPr/>
          <p:nvPr/>
        </p:nvCxnSpPr>
        <p:spPr>
          <a:xfrm>
            <a:off x="-12095" y="5846515"/>
            <a:ext cx="91622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-14916" y="6803242"/>
            <a:ext cx="91622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4578976" y="5838150"/>
            <a:ext cx="0" cy="9595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321667" y="5184775"/>
            <a:ext cx="8531352" cy="388891"/>
            <a:chOff x="308967" y="5235575"/>
            <a:chExt cx="8531352" cy="388891"/>
          </a:xfrm>
        </p:grpSpPr>
        <p:pic>
          <p:nvPicPr>
            <p:cNvPr id="2" name="Picture 1" descr="pw_anom_12.png"/>
            <p:cNvPicPr>
              <a:picLocks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" t="93843" r="156" b="3056"/>
            <a:stretch/>
          </p:blipFill>
          <p:spPr>
            <a:xfrm>
              <a:off x="308967" y="5235575"/>
              <a:ext cx="8531352" cy="192024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561130" y="5439597"/>
              <a:ext cx="36632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 smtClean="0">
                  <a:latin typeface="Arial"/>
                  <a:cs typeface="Arial"/>
                </a:rPr>
                <a:t>−6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978254" y="5439597"/>
              <a:ext cx="36632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 smtClean="0">
                  <a:latin typeface="Arial"/>
                  <a:cs typeface="Arial"/>
                </a:rPr>
                <a:t>−5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08078" y="5439597"/>
              <a:ext cx="36632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 smtClean="0">
                  <a:latin typeface="Arial"/>
                  <a:cs typeface="Arial"/>
                </a:rPr>
                <a:t>−4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832540" y="5439597"/>
              <a:ext cx="36632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 smtClean="0">
                  <a:latin typeface="Arial"/>
                  <a:cs typeface="Arial"/>
                </a:rPr>
                <a:t>−3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259189" y="5439597"/>
              <a:ext cx="36632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 smtClean="0">
                  <a:latin typeface="Arial"/>
                  <a:cs typeface="Arial"/>
                </a:rPr>
                <a:t>−2.5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684639" y="5439597"/>
              <a:ext cx="36632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 smtClean="0">
                  <a:latin typeface="Arial"/>
                  <a:cs typeface="Arial"/>
                </a:rPr>
                <a:t>−2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109101" y="5439800"/>
              <a:ext cx="36632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 smtClean="0">
                  <a:latin typeface="Arial"/>
                  <a:cs typeface="Arial"/>
                </a:rPr>
                <a:t>−1.5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540901" y="5439597"/>
              <a:ext cx="36632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 smtClean="0">
                  <a:latin typeface="Arial"/>
                  <a:cs typeface="Arial"/>
                </a:rPr>
                <a:t>−1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967550" y="5439597"/>
              <a:ext cx="36632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 smtClean="0">
                  <a:latin typeface="Arial"/>
                  <a:cs typeface="Arial"/>
                </a:rPr>
                <a:t>−0.5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389359" y="5438462"/>
              <a:ext cx="36632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 smtClean="0">
                  <a:latin typeface="Arial"/>
                  <a:cs typeface="Arial"/>
                </a:rPr>
                <a:t>0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813821" y="5439800"/>
              <a:ext cx="36632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 smtClean="0">
                  <a:latin typeface="Arial"/>
                  <a:cs typeface="Arial"/>
                </a:rPr>
                <a:t>0.5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239271" y="5439800"/>
              <a:ext cx="36632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 smtClean="0">
                  <a:latin typeface="Arial"/>
                  <a:cs typeface="Arial"/>
                </a:rPr>
                <a:t>1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667896" y="5438369"/>
              <a:ext cx="36632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 smtClean="0">
                  <a:latin typeface="Arial"/>
                  <a:cs typeface="Arial"/>
                </a:rPr>
                <a:t>1.5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093346" y="5438369"/>
              <a:ext cx="36632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 smtClean="0">
                  <a:latin typeface="Arial"/>
                  <a:cs typeface="Arial"/>
                </a:rPr>
                <a:t>2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519995" y="5439800"/>
              <a:ext cx="36632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 smtClean="0">
                  <a:latin typeface="Arial"/>
                  <a:cs typeface="Arial"/>
                </a:rPr>
                <a:t>2.5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945445" y="5439800"/>
              <a:ext cx="36632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375269" y="5439800"/>
              <a:ext cx="36632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 smtClean="0">
                  <a:latin typeface="Arial"/>
                  <a:cs typeface="Arial"/>
                </a:rPr>
                <a:t>4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801918" y="5439800"/>
              <a:ext cx="36632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>
                  <a:latin typeface="Arial"/>
                  <a:cs typeface="Arial"/>
                </a:rPr>
                <a:t>5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224193" y="5438369"/>
              <a:ext cx="36632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 smtClean="0">
                  <a:latin typeface="Arial"/>
                  <a:cs typeface="Arial"/>
                </a:rPr>
                <a:t>6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541693" y="5439800"/>
              <a:ext cx="21392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 err="1" smtClean="0">
                  <a:latin typeface="Arial"/>
                  <a:cs typeface="Arial"/>
                </a:rPr>
                <a:t>σ</a:t>
              </a:r>
              <a:endParaRPr lang="en-US" sz="1200" dirty="0">
                <a:latin typeface="Arial"/>
                <a:cs typeface="Arial"/>
              </a:endParaRPr>
            </a:p>
          </p:txBody>
        </p:sp>
      </p:grpSp>
      <p:cxnSp>
        <p:nvCxnSpPr>
          <p:cNvPr id="32" name="Straight Connector 31"/>
          <p:cNvCxnSpPr/>
          <p:nvPr/>
        </p:nvCxnSpPr>
        <p:spPr>
          <a:xfrm>
            <a:off x="-9107" y="657205"/>
            <a:ext cx="916228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itle 1"/>
          <p:cNvSpPr txBox="1">
            <a:spLocks/>
          </p:cNvSpPr>
          <p:nvPr/>
        </p:nvSpPr>
        <p:spPr>
          <a:xfrm>
            <a:off x="80293" y="-33716"/>
            <a:ext cx="9025147" cy="7222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Standardized Anomalies for 1200 UTC 12 June 2019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pw_anom_20190612_12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9" y="807822"/>
            <a:ext cx="4526465" cy="419709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4" name="Picture 3" descr="500g_anom_20190612_120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744" y="807822"/>
            <a:ext cx="4526465" cy="419709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48" name="Content Placeholder 2"/>
          <p:cNvSpPr txBox="1">
            <a:spLocks/>
          </p:cNvSpPr>
          <p:nvPr/>
        </p:nvSpPr>
        <p:spPr>
          <a:xfrm>
            <a:off x="0" y="5838150"/>
            <a:ext cx="4547120" cy="942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700-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hPa 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geo. height (dam, black) and                wind (</a:t>
            </a:r>
            <a:r>
              <a:rPr lang="en-US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, flags and barbs), and               standardized anomalies of PW (</a:t>
            </a:r>
            <a:r>
              <a:rPr lang="en-US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, shaded)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4602019" y="5855094"/>
            <a:ext cx="4547120" cy="942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500-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hPa 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geo. height (dam, black),</a:t>
            </a:r>
            <a:r>
              <a:rPr lang="en-US" sz="1500" dirty="0" smtClean="0">
                <a:latin typeface="Arial"/>
                <a:cs typeface="Arial"/>
              </a:rPr>
              <a:t> 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wind (</a:t>
            </a:r>
            <a:r>
              <a:rPr lang="en-US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, flags and barbs), and standardized anomalies of         geo. height (</a:t>
            </a:r>
            <a:r>
              <a:rPr lang="en-US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, shaded)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481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1637"/>
            <a:ext cx="9135245" cy="2383764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/>
                <a:cs typeface="Arial"/>
              </a:rPr>
              <a:t>Examining the Forecast Skill of the </a:t>
            </a:r>
            <a:br>
              <a:rPr lang="en-US" sz="3200" b="1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sz="3200" b="1" dirty="0" smtClean="0">
                <a:solidFill>
                  <a:srgbClr val="FF0000"/>
                </a:solidFill>
                <a:latin typeface="Arial"/>
                <a:cs typeface="Arial"/>
              </a:rPr>
              <a:t>Synoptic-Scale Flow Associated with</a:t>
            </a:r>
            <a:br>
              <a:rPr lang="en-US" sz="3200" b="1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sz="3200" b="1" dirty="0" smtClean="0">
                <a:solidFill>
                  <a:srgbClr val="FF0000"/>
                </a:solidFill>
                <a:latin typeface="Arial"/>
                <a:cs typeface="Arial"/>
              </a:rPr>
              <a:t>Arctic Cyclones</a:t>
            </a:r>
            <a:endParaRPr lang="en-US" sz="32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3057418"/>
            <a:ext cx="9135245" cy="3620602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 Keyser, Kevin Biernat, and Lance F. Bosart</a:t>
            </a:r>
            <a:endParaRPr lang="en-US" sz="2400" b="1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Atmospheric and Environmental Sciences </a:t>
            </a:r>
          </a:p>
          <a:p>
            <a:r>
              <a:rPr lang="en-US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at Albany, State University of New York</a:t>
            </a:r>
          </a:p>
          <a:p>
            <a:endParaRPr lang="en-US" sz="20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Thursday 12 </a:t>
            </a:r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 </a:t>
            </a:r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en-US" sz="24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 </a:t>
            </a:r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 </a:t>
            </a:r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 Presentation No.: A41O-2811</a:t>
            </a:r>
            <a:endParaRPr lang="en-US" sz="24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Supported by ONR Grant </a:t>
            </a: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N00014-18-1-2200</a:t>
            </a:r>
            <a:endParaRPr lang="en-US" sz="2000" dirty="0">
              <a:solidFill>
                <a:schemeClr val="tx1"/>
              </a:solidFill>
              <a:latin typeface="Arial"/>
              <a:cs typeface="Arial"/>
            </a:endParaRPr>
          </a:p>
          <a:p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endParaRPr lang="en-US" sz="2000" dirty="0">
              <a:solidFill>
                <a:schemeClr val="tx1"/>
              </a:solidFill>
              <a:latin typeface="Helvetica"/>
              <a:cs typeface="Helvetica"/>
            </a:endParaRPr>
          </a:p>
          <a:p>
            <a:endParaRPr lang="en-US" sz="2000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endParaRPr lang="en-US" sz="2800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endParaRPr lang="en-US" sz="2800" i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12095" y="271637"/>
            <a:ext cx="916228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-9107" y="2655401"/>
            <a:ext cx="916228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441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9107" y="657205"/>
            <a:ext cx="916228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80293" y="-33716"/>
            <a:ext cx="8848817" cy="7222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 Track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Frequency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2731" y="793991"/>
            <a:ext cx="4397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Low skill (N = 676) </a:t>
            </a:r>
            <a:endParaRPr 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25997" y="6081581"/>
            <a:ext cx="8261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Total number of </a:t>
            </a:r>
            <a:r>
              <a:rPr lang="en-US" dirty="0" smtClean="0">
                <a:latin typeface="Arial"/>
                <a:cs typeface="Arial"/>
              </a:rPr>
              <a:t>ACs within </a:t>
            </a:r>
            <a:r>
              <a:rPr lang="en-US" dirty="0" smtClean="0">
                <a:latin typeface="Arial"/>
                <a:cs typeface="Arial"/>
              </a:rPr>
              <a:t>500 km of a grid point,                                     divided by number of days </a:t>
            </a:r>
            <a:r>
              <a:rPr lang="en-US" dirty="0">
                <a:latin typeface="Arial"/>
                <a:cs typeface="Arial"/>
              </a:rPr>
              <a:t>in period (number of ACs day</a:t>
            </a:r>
            <a:r>
              <a:rPr lang="en-US" baseline="30000" dirty="0">
                <a:latin typeface="Arial"/>
                <a:cs typeface="Arial"/>
              </a:rPr>
              <a:t>−1</a:t>
            </a:r>
            <a:r>
              <a:rPr lang="en-US" dirty="0">
                <a:latin typeface="Arial"/>
                <a:cs typeface="Arial"/>
              </a:rPr>
              <a:t>)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4683195" y="5609941"/>
            <a:ext cx="4401423" cy="296756"/>
            <a:chOff x="4683195" y="5534491"/>
            <a:chExt cx="4401423" cy="296756"/>
          </a:xfrm>
        </p:grpSpPr>
        <p:sp>
          <p:nvSpPr>
            <p:cNvPr id="27" name="TextBox 26"/>
            <p:cNvSpPr txBox="1"/>
            <p:nvPr/>
          </p:nvSpPr>
          <p:spPr>
            <a:xfrm>
              <a:off x="4752215" y="5707161"/>
              <a:ext cx="417777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800" dirty="0" smtClean="0">
                  <a:latin typeface="Arial"/>
                  <a:cs typeface="Arial"/>
                </a:rPr>
                <a:t>0.005</a:t>
              </a:r>
              <a:endParaRPr lang="en-US" sz="900" dirty="0">
                <a:latin typeface="Arial"/>
                <a:cs typeface="Arial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080720" y="5708136"/>
              <a:ext cx="30658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800" dirty="0" smtClean="0">
                  <a:latin typeface="Arial"/>
                  <a:cs typeface="Arial"/>
                </a:rPr>
                <a:t>0.01</a:t>
              </a:r>
              <a:endParaRPr lang="en-US" sz="800" dirty="0">
                <a:latin typeface="Arial"/>
                <a:cs typeface="Arial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45776" y="5708136"/>
              <a:ext cx="325857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800" dirty="0" smtClean="0">
                  <a:latin typeface="Arial"/>
                  <a:cs typeface="Arial"/>
                </a:rPr>
                <a:t>0.02</a:t>
              </a:r>
              <a:endParaRPr lang="en-US" sz="800" dirty="0">
                <a:latin typeface="Arial"/>
                <a:cs typeface="Arial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663620" y="5707161"/>
              <a:ext cx="240134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800" dirty="0" smtClean="0">
                  <a:latin typeface="Arial"/>
                  <a:cs typeface="Arial"/>
                </a:rPr>
                <a:t>0.03</a:t>
              </a:r>
              <a:endParaRPr lang="en-US" sz="800" dirty="0">
                <a:latin typeface="Arial"/>
                <a:cs typeface="Arial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216707" y="5707083"/>
              <a:ext cx="236968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800" dirty="0" smtClean="0">
                  <a:latin typeface="Arial"/>
                  <a:cs typeface="Arial"/>
                </a:rPr>
                <a:t>0.05</a:t>
              </a:r>
              <a:endParaRPr lang="en-US" sz="800" dirty="0">
                <a:latin typeface="Arial"/>
                <a:cs typeface="Arial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477732" y="5707083"/>
              <a:ext cx="255593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800" dirty="0" smtClean="0">
                  <a:latin typeface="Arial"/>
                  <a:cs typeface="Arial"/>
                </a:rPr>
                <a:t>0.06</a:t>
              </a:r>
              <a:endParaRPr lang="en-US" sz="800" dirty="0">
                <a:latin typeface="Arial"/>
                <a:cs typeface="Arial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755036" y="5707083"/>
              <a:ext cx="25399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800" dirty="0" smtClean="0">
                  <a:latin typeface="Arial"/>
                  <a:cs typeface="Arial"/>
                </a:rPr>
                <a:t>0.07</a:t>
              </a:r>
              <a:endParaRPr lang="en-US" sz="800" dirty="0">
                <a:latin typeface="Arial"/>
                <a:cs typeface="Arial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034354" y="5707083"/>
              <a:ext cx="241064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800" dirty="0" smtClean="0">
                  <a:latin typeface="Arial"/>
                  <a:cs typeface="Arial"/>
                </a:rPr>
                <a:t>0.08</a:t>
              </a:r>
              <a:endParaRPr lang="en-US" sz="800" dirty="0">
                <a:latin typeface="Arial"/>
                <a:cs typeface="Arial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294143" y="5708136"/>
              <a:ext cx="269805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800" dirty="0" smtClean="0">
                  <a:latin typeface="Arial"/>
                  <a:cs typeface="Arial"/>
                </a:rPr>
                <a:t>0.09</a:t>
              </a:r>
              <a:endParaRPr lang="en-US" sz="800" dirty="0">
                <a:latin typeface="Arial"/>
                <a:cs typeface="Arial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567566" y="5707083"/>
              <a:ext cx="264077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800" dirty="0" smtClean="0">
                  <a:latin typeface="Arial"/>
                  <a:cs typeface="Arial"/>
                </a:rPr>
                <a:t>0.1</a:t>
              </a:r>
              <a:endParaRPr lang="en-US" sz="800" dirty="0">
                <a:latin typeface="Arial"/>
                <a:cs typeface="Arial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849733" y="5708136"/>
              <a:ext cx="256885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800" dirty="0" smtClean="0">
                  <a:latin typeface="Arial"/>
                  <a:cs typeface="Arial"/>
                </a:rPr>
                <a:t>0.12</a:t>
              </a:r>
              <a:endParaRPr lang="en-US" sz="800" dirty="0">
                <a:latin typeface="Arial"/>
                <a:cs typeface="Arial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124198" y="5707083"/>
              <a:ext cx="252005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800" dirty="0" smtClean="0">
                  <a:latin typeface="Arial"/>
                  <a:cs typeface="Arial"/>
                </a:rPr>
                <a:t>0.14</a:t>
              </a:r>
              <a:endParaRPr lang="en-US" sz="800" dirty="0">
                <a:latin typeface="Arial"/>
                <a:cs typeface="Arial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383949" y="5707005"/>
              <a:ext cx="290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800" dirty="0" smtClean="0">
                  <a:latin typeface="Arial"/>
                  <a:cs typeface="Arial"/>
                </a:rPr>
                <a:t>0.16</a:t>
              </a:r>
              <a:endParaRPr lang="en-US" sz="800" dirty="0">
                <a:latin typeface="Arial"/>
                <a:cs typeface="Arial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651571" y="5707005"/>
              <a:ext cx="307998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800" dirty="0" smtClean="0">
                  <a:latin typeface="Arial"/>
                  <a:cs typeface="Arial"/>
                </a:rPr>
                <a:t>0.18</a:t>
              </a:r>
              <a:endParaRPr lang="en-US" sz="800" dirty="0">
                <a:latin typeface="Arial"/>
                <a:cs typeface="Arial"/>
              </a:endParaRPr>
            </a:p>
          </p:txBody>
        </p:sp>
        <p:pic>
          <p:nvPicPr>
            <p:cNvPr id="61" name="Picture 60" descr="track_frequency_all_ACs.png"/>
            <p:cNvPicPr>
              <a:picLocks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57" t="95510" r="8617" b="2037"/>
            <a:stretch/>
          </p:blipFill>
          <p:spPr>
            <a:xfrm>
              <a:off x="4683195" y="5534491"/>
              <a:ext cx="4401423" cy="168276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5937093" y="5708136"/>
              <a:ext cx="25176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800" dirty="0" smtClean="0">
                  <a:latin typeface="Arial"/>
                  <a:cs typeface="Arial"/>
                </a:rPr>
                <a:t>0.04</a:t>
              </a:r>
              <a:endParaRPr lang="en-US" sz="800" dirty="0">
                <a:latin typeface="Arial"/>
                <a:cs typeface="Arial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93942" y="5609941"/>
            <a:ext cx="4401423" cy="296756"/>
            <a:chOff x="4683195" y="5534491"/>
            <a:chExt cx="4401423" cy="296756"/>
          </a:xfrm>
        </p:grpSpPr>
        <p:sp>
          <p:nvSpPr>
            <p:cNvPr id="64" name="TextBox 63"/>
            <p:cNvSpPr txBox="1"/>
            <p:nvPr/>
          </p:nvSpPr>
          <p:spPr>
            <a:xfrm>
              <a:off x="4752215" y="5707161"/>
              <a:ext cx="417777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800" dirty="0" smtClean="0">
                  <a:latin typeface="Arial"/>
                  <a:cs typeface="Arial"/>
                </a:rPr>
                <a:t>0.005</a:t>
              </a:r>
              <a:endParaRPr lang="en-US" sz="900" dirty="0">
                <a:latin typeface="Arial"/>
                <a:cs typeface="Arial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080720" y="5708136"/>
              <a:ext cx="30658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800" dirty="0" smtClean="0">
                  <a:latin typeface="Arial"/>
                  <a:cs typeface="Arial"/>
                </a:rPr>
                <a:t>0.01</a:t>
              </a:r>
              <a:endParaRPr lang="en-US" sz="800" dirty="0">
                <a:latin typeface="Arial"/>
                <a:cs typeface="Arial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345776" y="5708136"/>
              <a:ext cx="325857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800" dirty="0" smtClean="0">
                  <a:latin typeface="Arial"/>
                  <a:cs typeface="Arial"/>
                </a:rPr>
                <a:t>0.02</a:t>
              </a:r>
              <a:endParaRPr lang="en-US" sz="800" dirty="0">
                <a:latin typeface="Arial"/>
                <a:cs typeface="Arial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663620" y="5707161"/>
              <a:ext cx="240134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800" dirty="0" smtClean="0">
                  <a:latin typeface="Arial"/>
                  <a:cs typeface="Arial"/>
                </a:rPr>
                <a:t>0.03</a:t>
              </a:r>
              <a:endParaRPr lang="en-US" sz="800" dirty="0">
                <a:latin typeface="Arial"/>
                <a:cs typeface="Arial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216707" y="5707083"/>
              <a:ext cx="236968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800" dirty="0" smtClean="0">
                  <a:latin typeface="Arial"/>
                  <a:cs typeface="Arial"/>
                </a:rPr>
                <a:t>0.05</a:t>
              </a:r>
              <a:endParaRPr lang="en-US" sz="800" dirty="0">
                <a:latin typeface="Arial"/>
                <a:cs typeface="Arial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477732" y="5707083"/>
              <a:ext cx="255593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800" dirty="0" smtClean="0">
                  <a:latin typeface="Arial"/>
                  <a:cs typeface="Arial"/>
                </a:rPr>
                <a:t>0.06</a:t>
              </a:r>
              <a:endParaRPr lang="en-US" sz="800" dirty="0">
                <a:latin typeface="Arial"/>
                <a:cs typeface="Arial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755036" y="5707083"/>
              <a:ext cx="25399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800" dirty="0" smtClean="0">
                  <a:latin typeface="Arial"/>
                  <a:cs typeface="Arial"/>
                </a:rPr>
                <a:t>0.07</a:t>
              </a:r>
              <a:endParaRPr lang="en-US" sz="800" dirty="0">
                <a:latin typeface="Arial"/>
                <a:cs typeface="Arial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034354" y="5707083"/>
              <a:ext cx="241064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800" dirty="0" smtClean="0">
                  <a:latin typeface="Arial"/>
                  <a:cs typeface="Arial"/>
                </a:rPr>
                <a:t>0.08</a:t>
              </a:r>
              <a:endParaRPr lang="en-US" sz="800" dirty="0">
                <a:latin typeface="Arial"/>
                <a:cs typeface="Arial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294143" y="5708136"/>
              <a:ext cx="269805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800" dirty="0" smtClean="0">
                  <a:latin typeface="Arial"/>
                  <a:cs typeface="Arial"/>
                </a:rPr>
                <a:t>0.09</a:t>
              </a:r>
              <a:endParaRPr lang="en-US" sz="800" dirty="0">
                <a:latin typeface="Arial"/>
                <a:cs typeface="Arial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567566" y="5707083"/>
              <a:ext cx="264077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800" dirty="0" smtClean="0">
                  <a:latin typeface="Arial"/>
                  <a:cs typeface="Arial"/>
                </a:rPr>
                <a:t>0.1</a:t>
              </a:r>
              <a:endParaRPr lang="en-US" sz="800" dirty="0">
                <a:latin typeface="Arial"/>
                <a:cs typeface="Arial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849733" y="5708136"/>
              <a:ext cx="256885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800" dirty="0" smtClean="0">
                  <a:latin typeface="Arial"/>
                  <a:cs typeface="Arial"/>
                </a:rPr>
                <a:t>0.12</a:t>
              </a:r>
              <a:endParaRPr lang="en-US" sz="800" dirty="0">
                <a:latin typeface="Arial"/>
                <a:cs typeface="Arial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124198" y="5707083"/>
              <a:ext cx="252005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800" dirty="0" smtClean="0">
                  <a:latin typeface="Arial"/>
                  <a:cs typeface="Arial"/>
                </a:rPr>
                <a:t>0.14</a:t>
              </a:r>
              <a:endParaRPr lang="en-US" sz="800" dirty="0">
                <a:latin typeface="Arial"/>
                <a:cs typeface="Arial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383949" y="5707005"/>
              <a:ext cx="290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800" dirty="0" smtClean="0">
                  <a:latin typeface="Arial"/>
                  <a:cs typeface="Arial"/>
                </a:rPr>
                <a:t>0.16</a:t>
              </a:r>
              <a:endParaRPr lang="en-US" sz="800" dirty="0">
                <a:latin typeface="Arial"/>
                <a:cs typeface="Arial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651571" y="5707005"/>
              <a:ext cx="307998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800" dirty="0" smtClean="0">
                  <a:latin typeface="Arial"/>
                  <a:cs typeface="Arial"/>
                </a:rPr>
                <a:t>0.18</a:t>
              </a:r>
              <a:endParaRPr lang="en-US" sz="800" dirty="0">
                <a:latin typeface="Arial"/>
                <a:cs typeface="Arial"/>
              </a:endParaRPr>
            </a:p>
          </p:txBody>
        </p:sp>
        <p:pic>
          <p:nvPicPr>
            <p:cNvPr id="78" name="Picture 77" descr="track_frequency_all_ACs.png"/>
            <p:cNvPicPr>
              <a:picLocks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57" t="95510" r="8617" b="2037"/>
            <a:stretch/>
          </p:blipFill>
          <p:spPr>
            <a:xfrm>
              <a:off x="4683195" y="5534491"/>
              <a:ext cx="4401423" cy="168276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5937093" y="5708136"/>
              <a:ext cx="25176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800" dirty="0" smtClean="0">
                  <a:latin typeface="Arial"/>
                  <a:cs typeface="Arial"/>
                </a:rPr>
                <a:t>0.04</a:t>
              </a:r>
              <a:endParaRPr lang="en-US" sz="800" dirty="0">
                <a:latin typeface="Arial"/>
                <a:cs typeface="Arial"/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4592853" y="793991"/>
            <a:ext cx="455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High skill (N = 606) </a:t>
            </a:r>
            <a:endParaRPr lang="en-US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pic>
        <p:nvPicPr>
          <p:cNvPr id="2" name="Picture 1" descr="track_frequency_ACs_low_skill_10per_aa_spread_aa_rmse_v2_noC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3" y="1219700"/>
            <a:ext cx="4477394" cy="4160520"/>
          </a:xfrm>
          <a:prstGeom prst="rect">
            <a:avLst/>
          </a:prstGeom>
        </p:spPr>
      </p:pic>
      <p:pic>
        <p:nvPicPr>
          <p:cNvPr id="3" name="Picture 2" descr="track_frequency_ACs_high_skill_10per_aa_spread_aa_rmse_v2_noCB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495" y="1219700"/>
            <a:ext cx="4477394" cy="416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40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12641</TotalTime>
  <Words>1183</Words>
  <Application>Microsoft Macintosh PowerPoint</Application>
  <PresentationFormat>On-screen Show (4:3)</PresentationFormat>
  <Paragraphs>217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Phenomenological and Predictability Studies of the Structure and Evolution of Arctic Cyclones and Tropopause Polar Vortices</vt:lpstr>
      <vt:lpstr>Project Objective</vt:lpstr>
      <vt:lpstr>Research Topics</vt:lpstr>
      <vt:lpstr>Research Topics</vt:lpstr>
      <vt:lpstr>Large-Scale Midlatitude–Polar Flow Interactions Leading to Rapid Surface Ice Melt over Greenland and Sea Ice Volume Loss over the Arctic Ocean in June 2019  </vt:lpstr>
      <vt:lpstr>PowerPoint Presentation</vt:lpstr>
      <vt:lpstr>PowerPoint Presentation</vt:lpstr>
      <vt:lpstr>Examining the Forecast Skill of the  Synoptic-Scale Flow Associated with Arctic Cyclones</vt:lpstr>
      <vt:lpstr>PowerPoint Presentation</vt:lpstr>
      <vt:lpstr>PowerPoint Presentation</vt:lpstr>
      <vt:lpstr>Diagnosing Factors Influencing the Forecast Skill of Two Intense Arctic Cyclones in     Early June 2018 </vt:lpstr>
      <vt:lpstr>PowerPoint Presentation</vt:lpstr>
      <vt:lpstr>Proposed Future Research</vt:lpstr>
      <vt:lpstr>Proposed Future Research</vt:lpstr>
      <vt:lpstr>Proposed Future Research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Phenomenological and Predictability Studies of the Structure and Evolution of                  Arctic Cyclones, Polar Lows, and                   Tropopause Polar Vortices</dc:title>
  <dc:creator>Kevin Biernat</dc:creator>
  <cp:lastModifiedBy>Kevin Biernat</cp:lastModifiedBy>
  <cp:revision>187</cp:revision>
  <dcterms:created xsi:type="dcterms:W3CDTF">2018-05-15T16:55:59Z</dcterms:created>
  <dcterms:modified xsi:type="dcterms:W3CDTF">2019-12-07T15:13:02Z</dcterms:modified>
</cp:coreProperties>
</file>