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7" r:id="rId2"/>
    <p:sldId id="258" r:id="rId3"/>
    <p:sldId id="262" r:id="rId4"/>
    <p:sldId id="264" r:id="rId5"/>
    <p:sldId id="263" r:id="rId6"/>
    <p:sldId id="267" r:id="rId7"/>
    <p:sldId id="270" r:id="rId8"/>
    <p:sldId id="269" r:id="rId9"/>
    <p:sldId id="268" r:id="rId10"/>
    <p:sldId id="266" r:id="rId11"/>
    <p:sldId id="296" r:id="rId12"/>
    <p:sldId id="298" r:id="rId13"/>
    <p:sldId id="274" r:id="rId14"/>
    <p:sldId id="275" r:id="rId15"/>
    <p:sldId id="291" r:id="rId16"/>
    <p:sldId id="273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276" r:id="rId42"/>
    <p:sldId id="304" r:id="rId43"/>
    <p:sldId id="277" r:id="rId44"/>
    <p:sldId id="293" r:id="rId45"/>
    <p:sldId id="282" r:id="rId46"/>
    <p:sldId id="284" r:id="rId47"/>
    <p:sldId id="294" r:id="rId48"/>
    <p:sldId id="292" r:id="rId49"/>
    <p:sldId id="305" r:id="rId50"/>
    <p:sldId id="300" r:id="rId51"/>
    <p:sldId id="306" r:id="rId52"/>
    <p:sldId id="336" r:id="rId53"/>
    <p:sldId id="338" r:id="rId54"/>
    <p:sldId id="339" r:id="rId55"/>
    <p:sldId id="340" r:id="rId56"/>
    <p:sldId id="348" r:id="rId57"/>
    <p:sldId id="341" r:id="rId58"/>
    <p:sldId id="343" r:id="rId59"/>
    <p:sldId id="345" r:id="rId60"/>
    <p:sldId id="347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B006D"/>
    <a:srgbClr val="2B074C"/>
    <a:srgbClr val="A3363B"/>
    <a:srgbClr val="1171FF"/>
    <a:srgbClr val="F9202B"/>
    <a:srgbClr val="27E505"/>
    <a:srgbClr val="8056D2"/>
    <a:srgbClr val="C1AD83"/>
    <a:srgbClr val="22C709"/>
    <a:srgbClr val="FFF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1/20/17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nickszap/tpvTrack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the Equatorward Transport of Tropopause Polar Vortices and the Development of Cold Air Outbreaks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Daniel Keyser, and Lance F. 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28th Conference on Weather Analysis and Forecasting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24th Conference on Numerical Weather Prediction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January 2017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Seattle, WA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30% of their lifetimes poleward of 65°N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6 hours poleward of 65°N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into middle latitudes over central and eastern North America</a:t>
            </a:r>
          </a:p>
          <a:p>
            <a:pPr marL="514350" lvl="1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55°N between 120°W and 50°W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598855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55°N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940" y="796628"/>
            <a:ext cx="4323903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(N = 2749)</a:t>
            </a: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8543" y="798095"/>
            <a:ext cx="4308864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(N = 4740)</a:t>
            </a: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tpv_unique_density_500km_gte2d_30perLife_gt65N_transport_lt55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/>
          <a:stretch/>
        </p:blipFill>
        <p:spPr>
          <a:xfrm>
            <a:off x="188544" y="1226917"/>
            <a:ext cx="4309511" cy="4507992"/>
          </a:xfrm>
          <a:prstGeom prst="rect">
            <a:avLst/>
          </a:prstGeom>
        </p:spPr>
      </p:pic>
      <p:pic>
        <p:nvPicPr>
          <p:cNvPr id="16" name="Picture 15" descr="cp_unique_density_500km_gte2d_250-310_gte6hOfLife_gt65N_transport_lt55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/>
          <a:stretch/>
        </p:blipFill>
        <p:spPr>
          <a:xfrm>
            <a:off x="4643039" y="1226917"/>
            <a:ext cx="4325815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940" y="796628"/>
            <a:ext cx="4323903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(N = 776)</a:t>
            </a: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8543" y="798095"/>
            <a:ext cx="4308864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(N = 1262)</a:t>
            </a: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p_unique_density_500km_gte2d_240-310_gte6hOfLife_gt65N_transport_lt55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/>
          <a:stretch/>
        </p:blipFill>
        <p:spPr>
          <a:xfrm>
            <a:off x="4640940" y="1209862"/>
            <a:ext cx="4323903" cy="4530955"/>
          </a:xfrm>
          <a:prstGeom prst="rect">
            <a:avLst/>
          </a:prstGeom>
        </p:spPr>
      </p:pic>
      <p:pic>
        <p:nvPicPr>
          <p:cNvPr id="13" name="Picture 12" descr="tpv_unique_density_500km_gte2d_240-310_30perLife_gt65N_transport_lt55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"/>
          <a:stretch/>
        </p:blipFill>
        <p:spPr>
          <a:xfrm>
            <a:off x="188543" y="1199100"/>
            <a:ext cx="4313114" cy="453542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88543" y="5988553"/>
            <a:ext cx="8866405" cy="8462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cold pools (right) within 500 km of each grid point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0.5°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TPVs and cold pools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move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of 55°N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between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120°W and 50°W during 1979–2015</a:t>
            </a: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3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Zachary Murphy </a:t>
            </a:r>
          </a:p>
          <a:p>
            <a:pPr>
              <a:lnSpc>
                <a:spcPct val="50000"/>
              </a:lnSpc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poster 966 in Bosart Symposium Poster Session 1 on 25 January 2017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regions encompassing central and eastern United States (US)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an NCEI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p_track_1250km_circle_8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"/>
          <a:stretch/>
        </p:blipFill>
        <p:spPr>
          <a:xfrm>
            <a:off x="806442" y="3244202"/>
            <a:ext cx="3543706" cy="2871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1250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775574" y="2914799"/>
            <a:ext cx="35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0600 UTC 10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82969" y="6099537"/>
            <a:ext cx="4009132" cy="681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NCEI regions and 1250-km radius circle surrounding cold pool thickness minimum (blue dot)</a:t>
            </a:r>
            <a:endParaRPr lang="en-US" sz="13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4621869" y="6109051"/>
            <a:ext cx="3861962" cy="681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shaded), 700-hPa wind (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cold pool location (white dot), and cold pool track (green line)  </a:t>
            </a:r>
            <a:endParaRPr lang="en-US" sz="13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68418" y="3218046"/>
            <a:ext cx="456429" cy="2956484"/>
            <a:chOff x="8368418" y="3184626"/>
            <a:chExt cx="456429" cy="2956484"/>
          </a:xfrm>
        </p:grpSpPr>
        <p:pic>
          <p:nvPicPr>
            <p:cNvPr id="36" name="Picture 35"/>
            <p:cNvPicPr>
              <a:picLocks/>
            </p:cNvPicPr>
            <p:nvPr/>
          </p:nvPicPr>
          <p:blipFill rotWithShape="1">
            <a:blip r:embed="rId3"/>
            <a:srcRect t="96189" r="289" b="1864"/>
            <a:stretch/>
          </p:blipFill>
          <p:spPr>
            <a:xfrm rot="16200000">
              <a:off x="7091428" y="4565370"/>
              <a:ext cx="2852928" cy="9144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8518696" y="548684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518696" y="567635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524291" y="5868690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518696" y="530287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518696" y="5111942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518696" y="4922033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518696" y="4733054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518696" y="454380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530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518696" y="435605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540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518696" y="4165760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24291" y="3976212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518696" y="378928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518696" y="359703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524291" y="3415282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518696" y="3220861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368418" y="6017999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572260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20476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77296" y="4751446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92681" y="5515222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34164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5177" y="5366311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4" name="Picture 13" descr="Jan_1982_cp_8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5275"/>
          <a:stretch/>
        </p:blipFill>
        <p:spPr>
          <a:xfrm>
            <a:off x="4775575" y="3241051"/>
            <a:ext cx="3547248" cy="2871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611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rai_cps_caos_A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8003" r="1290" b="12035"/>
          <a:stretch/>
        </p:blipFill>
        <p:spPr>
          <a:xfrm>
            <a:off x="461765" y="984839"/>
            <a:ext cx="4086959" cy="278892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959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2432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466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1597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7579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851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15" name="Picture 14" descr="erai_cps_caos_percentages_AM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7696" r="1530" b="11956"/>
          <a:stretch/>
        </p:blipFill>
        <p:spPr>
          <a:xfrm>
            <a:off x="5033976" y="980569"/>
            <a:ext cx="4067622" cy="279806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85611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09223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34499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8302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46564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7947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9458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7227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3261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824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302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666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5148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301996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52666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50783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2002309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861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7185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72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500 km of one another for at least two consecutive days to be identified as a match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 out of a total of 1262 TPVs or 27.5% match with at least one cold 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 out of a total of 776 cold pools or 44.8% match with at least one TPV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a TPV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" name="Picture 2" descr="erai_caos_tpvs_cps_A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8003" r="1596" b="12557"/>
          <a:stretch/>
        </p:blipFill>
        <p:spPr>
          <a:xfrm>
            <a:off x="443026" y="992229"/>
            <a:ext cx="4092196" cy="2770632"/>
          </a:xfrm>
          <a:prstGeom prst="rect">
            <a:avLst/>
          </a:prstGeom>
        </p:spPr>
      </p:pic>
      <p:pic>
        <p:nvPicPr>
          <p:cNvPr id="4" name="Picture 3" descr="erai_tpvs_cps_caos_percentages_AM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t="8168" r="1593" b="12478"/>
          <a:stretch/>
        </p:blipFill>
        <p:spPr>
          <a:xfrm>
            <a:off x="5005296" y="992229"/>
            <a:ext cx="4100298" cy="2770632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a TPV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85611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09223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34499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88124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46564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0209" y="3021822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22067" y="353709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22067" y="250621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17429" y="199396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28191" y="147433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10973" y="963510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19959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42432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1597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77579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618512" y="3701447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10501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7923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4653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82563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9346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53623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6888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44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spatial overlap and temporal coincidence of TPV and cold pool in Jan 1982 CAO case suggests that the TPV and cold pool are dynamically linked, demonstrating that: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equatorward transport of TPVs can lead to CAO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greater number and higher percentage of CAOs linked to cold pools over northern regions of US compared to southern regions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8097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 out of a total of 1262 TPVs or 27.5% match with at least one cold pool</a:t>
            </a:r>
          </a:p>
          <a:p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TPVs that do not match with cold pools may still contribute to CAO development</a:t>
            </a:r>
          </a:p>
          <a:p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greater number and higher percentage of CAOs linked to cold pools associated with TPVs over northern regions of US compared to southern regions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moderate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proportion of CAOs,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2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15469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Zachary Murphy, and Philippe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Papin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greater number and higher percentage of CAOs linked to cold pools associated with TPVs over northern regions of US compared to southern regions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moderate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proportion of CAOs,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7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7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3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14858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7533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74866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31276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03084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49119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18998" y="300055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3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-18998" y="248024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6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18998" y="194702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9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1435" y="143211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-18998" y="905099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15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18998" y="350762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91892" y="4172478"/>
            <a:ext cx="340722" cy="165191"/>
          </a:xfrm>
          <a:prstGeom prst="rect">
            <a:avLst/>
          </a:prstGeom>
          <a:solidFill>
            <a:srgbClr val="3B006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819132" y="3994166"/>
            <a:ext cx="39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additional unique CAOs linked to </a:t>
            </a:r>
          </a:p>
          <a:p>
            <a:r>
              <a:rPr lang="en-US" sz="1400" dirty="0" smtClean="0">
                <a:latin typeface="Arial"/>
                <a:cs typeface="Arial"/>
              </a:rPr>
              <a:t>at least one cold pool associated with a TPV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47778" y="717066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Additional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17840" y="1046146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0971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to Cold Pool Circle Radius Threshold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erai_additional_tpvs_caos_gt1250k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8213" r="1357" b="12638"/>
          <a:stretch/>
        </p:blipFill>
        <p:spPr>
          <a:xfrm>
            <a:off x="494322" y="940443"/>
            <a:ext cx="4126994" cy="2798064"/>
          </a:xfrm>
          <a:prstGeom prst="rect">
            <a:avLst/>
          </a:prstGeom>
        </p:spPr>
      </p:pic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124348" y="4737497"/>
            <a:ext cx="8736615" cy="1993261"/>
          </a:xfrm>
        </p:spPr>
        <p:txBody>
          <a:bodyPr>
            <a:noAutofit/>
          </a:bodyPr>
          <a:lstStyle/>
          <a:p>
            <a:pPr indent="-285750">
              <a:lnSpc>
                <a:spcPct val="110000"/>
              </a:lnSpc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dditional unique CAOs that are identified as CAOs linked to cold pools associated with TPVs in other regions using the 1250-km cold pool radius, but not in these regions, even though the dates of all of these CAOs overlap</a:t>
            </a:r>
          </a:p>
          <a:p>
            <a:pPr indent="-285750">
              <a:lnSpc>
                <a:spcPct val="5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10000"/>
              </a:lnSpc>
            </a:pP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these regions, these additional CAOs are only identified using a radius 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1500 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km, 1750 km, or 2000 km for the cold pool circle </a:t>
            </a:r>
          </a:p>
        </p:txBody>
      </p:sp>
    </p:spTree>
    <p:extLst>
      <p:ext uri="{BB962C8B-B14F-4D97-AF65-F5344CB8AC3E}">
        <p14:creationId xmlns:p14="http://schemas.microsoft.com/office/powerpoint/2010/main" val="8154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following slide shows the number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linked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TPVs not associated with cold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pools</a:t>
            </a:r>
          </a:p>
          <a:p>
            <a:pPr>
              <a:lnSpc>
                <a:spcPct val="50000"/>
              </a:lnSpc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are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those that are not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 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list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unique CAOs linked to cold pools associated with TPVs discussed in main presentation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 that a circle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radius 1250 km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surrounding DT theta minimum of TPV must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overlap at least one grid point (using a 0.5° grid) of region for at least one time stamp (6 h interval) during CAO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0971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TPVs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1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14858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7533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74866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31276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03084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49119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96882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24251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5704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079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80377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220800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10849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7227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3957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824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302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666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5148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303123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541689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51159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9479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7488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058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213013"/>
            <a:ext cx="340722" cy="165191"/>
          </a:xfrm>
          <a:prstGeom prst="rect">
            <a:avLst/>
          </a:prstGeom>
          <a:solidFill>
            <a:srgbClr val="A3363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5029052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</a:t>
            </a:r>
            <a:r>
              <a:rPr lang="en-US" sz="1400" dirty="0" smtClean="0">
                <a:latin typeface="Arial"/>
                <a:cs typeface="Arial"/>
              </a:rPr>
              <a:t>unique </a:t>
            </a:r>
            <a:r>
              <a:rPr lang="en-US" sz="1400" dirty="0" smtClean="0">
                <a:latin typeface="Arial"/>
                <a:cs typeface="Arial"/>
              </a:rPr>
              <a:t>CAOs </a:t>
            </a:r>
            <a:r>
              <a:rPr lang="en-US" sz="1400" dirty="0" smtClean="0">
                <a:latin typeface="Arial"/>
                <a:cs typeface="Arial"/>
              </a:rPr>
              <a:t>linked </a:t>
            </a:r>
            <a:r>
              <a:rPr lang="en-US" sz="1400" dirty="0" smtClean="0">
                <a:latin typeface="Arial"/>
                <a:cs typeface="Arial"/>
              </a:rPr>
              <a:t>to at least one TPV with no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98855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72746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</a:t>
            </a:r>
            <a:r>
              <a:rPr lang="en-US" sz="1400" dirty="0" smtClean="0">
                <a:latin typeface="Arial"/>
                <a:cs typeface="Arial"/>
              </a:rPr>
              <a:t>unique CAOs </a:t>
            </a:r>
            <a:r>
              <a:rPr lang="en-US" sz="1400" dirty="0" smtClean="0">
                <a:latin typeface="Arial"/>
                <a:cs typeface="Arial"/>
              </a:rPr>
              <a:t>linked to at least one TPV with no cold pool </a:t>
            </a:r>
            <a:r>
              <a:rPr lang="en-US" sz="1400" dirty="0" smtClean="0">
                <a:latin typeface="Arial"/>
                <a:cs typeface="Arial"/>
              </a:rPr>
              <a:t>             [</a:t>
            </a:r>
            <a:r>
              <a:rPr lang="en-US" sz="1400" dirty="0" smtClean="0">
                <a:latin typeface="Arial"/>
                <a:cs typeface="Arial"/>
              </a:rPr>
              <a:t>(red/blue)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</a:t>
            </a:r>
            <a:r>
              <a:rPr lang="en-US" sz="1200" dirty="0" smtClean="0">
                <a:latin typeface="Arial"/>
                <a:cs typeface="Arial"/>
              </a:rPr>
              <a:t>Linked </a:t>
            </a:r>
            <a:r>
              <a:rPr lang="en-US" sz="1200" dirty="0" smtClean="0">
                <a:latin typeface="Arial"/>
                <a:cs typeface="Arial"/>
              </a:rPr>
              <a:t>to TPVs with No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39472" y="722763"/>
            <a:ext cx="4306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</a:t>
            </a:r>
            <a:r>
              <a:rPr lang="en-US" sz="1200" dirty="0" smtClean="0">
                <a:latin typeface="Arial"/>
                <a:cs typeface="Arial"/>
              </a:rPr>
              <a:t>Linked </a:t>
            </a:r>
            <a:r>
              <a:rPr lang="en-US" sz="1200" dirty="0" smtClean="0">
                <a:latin typeface="Arial"/>
                <a:cs typeface="Arial"/>
              </a:rPr>
              <a:t>to TPVs with No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0971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TPVs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AO_CAOWithTPV_noCP_gt65N_only_1250km_onl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8148" r="1936" b="12371"/>
          <a:stretch/>
        </p:blipFill>
        <p:spPr>
          <a:xfrm>
            <a:off x="441006" y="973551"/>
            <a:ext cx="4111223" cy="2798064"/>
          </a:xfrm>
          <a:prstGeom prst="rect">
            <a:avLst/>
          </a:prstGeom>
        </p:spPr>
      </p:pic>
      <p:pic>
        <p:nvPicPr>
          <p:cNvPr id="9" name="Picture 8" descr="erai_tpvs_caos_noCP_percentages_AM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t="8156" r="2001" b="12292"/>
          <a:stretch/>
        </p:blipFill>
        <p:spPr>
          <a:xfrm>
            <a:off x="5053311" y="983746"/>
            <a:ext cx="4073262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that is linked to a TPV  not associated with a cold pool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TPV contributes to 21–24 Jan 2005 CAO over Northeast region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5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2005012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-3315" y="945077"/>
            <a:ext cx="4563473" cy="402454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hickness_20050121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5320"/>
          <a:stretch/>
        </p:blipFill>
        <p:spPr>
          <a:xfrm>
            <a:off x="4583598" y="945077"/>
            <a:ext cx="4556015" cy="402454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316614" y="232375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2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-2157" y="945075"/>
            <a:ext cx="4563472" cy="4024547"/>
          </a:xfrm>
          <a:prstGeom prst="rect">
            <a:avLst/>
          </a:prstGeom>
        </p:spPr>
      </p:pic>
      <p:pic>
        <p:nvPicPr>
          <p:cNvPr id="3" name="Picture 2" descr="thickness_20050122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80052" y="943594"/>
            <a:ext cx="4565152" cy="402602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501762" y="2962395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171"/>
          <a:stretch/>
        </p:blipFill>
        <p:spPr>
          <a:xfrm>
            <a:off x="-3899" y="941833"/>
            <a:ext cx="4565023" cy="4032504"/>
          </a:xfrm>
          <a:prstGeom prst="rect">
            <a:avLst/>
          </a:prstGeom>
        </p:spPr>
      </p:pic>
      <p:pic>
        <p:nvPicPr>
          <p:cNvPr id="3" name="Picture 2" descr="thickness_2005012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69808" y="941833"/>
            <a:ext cx="4572495" cy="403250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136649" y="3633673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1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denotes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5170"/>
          <a:stretch/>
        </p:blipFill>
        <p:spPr>
          <a:xfrm>
            <a:off x="-4395" y="931070"/>
            <a:ext cx="4569742" cy="4043268"/>
          </a:xfrm>
          <a:prstGeom prst="rect">
            <a:avLst/>
          </a:prstGeom>
        </p:spPr>
      </p:pic>
      <p:pic>
        <p:nvPicPr>
          <p:cNvPr id="3" name="Picture 2" descr="thickness_2005012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74486" y="936664"/>
            <a:ext cx="4572495" cy="403250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735298" y="330593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4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linked to a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not associated with a TPV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contributes to 4–15 Oct 2000 CAO over much of central and eastern 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2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No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2000100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185"/>
          <a:stretch/>
        </p:blipFill>
        <p:spPr>
          <a:xfrm>
            <a:off x="2988" y="936664"/>
            <a:ext cx="4564375" cy="4032504"/>
          </a:xfrm>
          <a:prstGeom prst="rect">
            <a:avLst/>
          </a:prstGeom>
        </p:spPr>
      </p:pic>
      <p:pic>
        <p:nvPicPr>
          <p:cNvPr id="5" name="Picture 4" descr="thick_2000100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245" y="936665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No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-3031" y="936991"/>
            <a:ext cx="4579219" cy="4032504"/>
          </a:xfrm>
          <a:prstGeom prst="rect">
            <a:avLst/>
          </a:prstGeom>
        </p:spPr>
      </p:pic>
      <p:pic>
        <p:nvPicPr>
          <p:cNvPr id="3" name="Picture 2" descr="thick_2000100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4746" y="936991"/>
            <a:ext cx="457178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1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No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hick_20001005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259" y="936991"/>
            <a:ext cx="4571786" cy="4032504"/>
          </a:xfrm>
          <a:prstGeom prst="rect">
            <a:avLst/>
          </a:prstGeom>
        </p:spPr>
      </p:pic>
      <p:pic>
        <p:nvPicPr>
          <p:cNvPr id="5" name="Picture 4" descr="DT_theta_20001005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185"/>
          <a:stretch/>
        </p:blipFill>
        <p:spPr>
          <a:xfrm>
            <a:off x="-3233" y="938793"/>
            <a:ext cx="4569742" cy="40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No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-857" y="938369"/>
            <a:ext cx="4579219" cy="4032504"/>
          </a:xfrm>
          <a:prstGeom prst="rect">
            <a:avLst/>
          </a:prstGeom>
        </p:spPr>
      </p:pic>
      <p:pic>
        <p:nvPicPr>
          <p:cNvPr id="6" name="Picture 5" descr="thick_20001006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b="5276"/>
          <a:stretch/>
        </p:blipFill>
        <p:spPr>
          <a:xfrm>
            <a:off x="4574043" y="938369"/>
            <a:ext cx="456774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No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2000100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185"/>
          <a:stretch/>
        </p:blipFill>
        <p:spPr>
          <a:xfrm>
            <a:off x="1002" y="938369"/>
            <a:ext cx="4564376" cy="4032504"/>
          </a:xfrm>
          <a:prstGeom prst="rect">
            <a:avLst/>
          </a:prstGeom>
        </p:spPr>
      </p:pic>
      <p:pic>
        <p:nvPicPr>
          <p:cNvPr id="4" name="Picture 3" descr="thick_20001007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2887" y="938370"/>
            <a:ext cx="457178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No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185"/>
          <a:stretch/>
        </p:blipFill>
        <p:spPr>
          <a:xfrm>
            <a:off x="3874" y="938371"/>
            <a:ext cx="4571785" cy="4032504"/>
          </a:xfrm>
          <a:prstGeom prst="rect">
            <a:avLst/>
          </a:prstGeom>
        </p:spPr>
      </p:pic>
      <p:pic>
        <p:nvPicPr>
          <p:cNvPr id="5" name="Picture 4" descr="thick_20001008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0824" y="938371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2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with no linkage to a cold pool or TPV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CAO occurs during 12–15 Dec 1997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South region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3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3752" y="938371"/>
            <a:ext cx="4571786" cy="4032504"/>
          </a:xfrm>
          <a:prstGeom prst="rect">
            <a:avLst/>
          </a:prstGeom>
        </p:spPr>
      </p:pic>
      <p:pic>
        <p:nvPicPr>
          <p:cNvPr id="4" name="Picture 3" descr="thickness_19971211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890" y="938371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denotes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ickness_19971212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4569891" y="938371"/>
            <a:ext cx="4579220" cy="4032504"/>
          </a:xfrm>
          <a:prstGeom prst="rect">
            <a:avLst/>
          </a:prstGeom>
        </p:spPr>
      </p:pic>
      <p:pic>
        <p:nvPicPr>
          <p:cNvPr id="5" name="Picture 4" descr="DT_theta_19971212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091" y="938371"/>
            <a:ext cx="4571786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3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b="5427"/>
          <a:stretch/>
        </p:blipFill>
        <p:spPr>
          <a:xfrm>
            <a:off x="-4756" y="938371"/>
            <a:ext cx="4588350" cy="4032504"/>
          </a:xfrm>
          <a:prstGeom prst="rect">
            <a:avLst/>
          </a:prstGeom>
        </p:spPr>
      </p:pic>
      <p:pic>
        <p:nvPicPr>
          <p:cNvPr id="4" name="Picture 3" descr="thickness_1997121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 b="5238"/>
          <a:stretch/>
        </p:blipFill>
        <p:spPr>
          <a:xfrm>
            <a:off x="4589252" y="938372"/>
            <a:ext cx="4557913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8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ickness_1997121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8976" y="938372"/>
            <a:ext cx="4571785" cy="4032504"/>
          </a:xfrm>
          <a:prstGeom prst="rect">
            <a:avLst/>
          </a:prstGeom>
        </p:spPr>
      </p:pic>
      <p:pic>
        <p:nvPicPr>
          <p:cNvPr id="5" name="Picture 4" descr="DT_theta_1997121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-2364" y="938372"/>
            <a:ext cx="4571786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0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5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2988" y="941217"/>
            <a:ext cx="4575988" cy="4029659"/>
          </a:xfrm>
          <a:prstGeom prst="rect">
            <a:avLst/>
          </a:prstGeom>
        </p:spPr>
      </p:pic>
      <p:pic>
        <p:nvPicPr>
          <p:cNvPr id="4" name="Picture 3" descr="thickness_19971215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4578976" y="941217"/>
            <a:ext cx="4575988" cy="4029659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5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17473</TotalTime>
  <Words>6386</Words>
  <Application>Microsoft Macintosh PowerPoint</Application>
  <PresentationFormat>On-screen Show (4:3)</PresentationFormat>
  <Paragraphs>1924</Paragraphs>
  <Slides>73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Linkages Between the Equatorward Transport of Tropopause Polar Vortices and the Development of Cold Air Outbreaks</vt:lpstr>
      <vt:lpstr>What are Tropopause Polar Vortices (TPVs)?</vt:lpstr>
      <vt:lpstr>Motivation</vt:lpstr>
      <vt:lpstr>Motivation</vt:lpstr>
      <vt:lpstr>Motivation</vt:lpstr>
      <vt:lpstr>Example: 9–12 Jan 1982 CAO </vt:lpstr>
      <vt:lpstr>Example: 9–12 Jan 1982 CAO </vt:lpstr>
      <vt:lpstr>Example: 9–12 Jan 1982 CAO </vt:lpstr>
      <vt:lpstr>Example: 9–12 Jan 1982 CAO 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Cold Pools Associated with TPVs</vt:lpstr>
      <vt:lpstr>CAOs Linked to Cold Pools Associated with TPVs</vt:lpstr>
      <vt:lpstr>CAOs Linked to Cold Pools Associated with TPVs</vt:lpstr>
      <vt:lpstr>Conclusions </vt:lpstr>
      <vt:lpstr>Conclusions</vt:lpstr>
      <vt:lpstr>Conclusions</vt:lpstr>
      <vt:lpstr>Conclusions</vt:lpstr>
      <vt:lpstr>PowerPoint Presentation</vt:lpstr>
      <vt:lpstr>Sensitivity to Cold Pool Circle Radius Threshold</vt:lpstr>
      <vt:lpstr>CAOs Linked to TPVs with No Cold Pool</vt:lpstr>
      <vt:lpstr>CAOs Linked to TPVs with No Cold Pool</vt:lpstr>
      <vt:lpstr>PowerPoint Presentation</vt:lpstr>
      <vt:lpstr>TPV with No Cold Pool</vt:lpstr>
      <vt:lpstr>TPV with No Cold Pool</vt:lpstr>
      <vt:lpstr>TPV with No Cold Pool</vt:lpstr>
      <vt:lpstr>TPV with No Cold Pool</vt:lpstr>
      <vt:lpstr>PowerPoint Presentation</vt:lpstr>
      <vt:lpstr>Cold Pool with No TPV</vt:lpstr>
      <vt:lpstr>Cold Pool with No TPV</vt:lpstr>
      <vt:lpstr>Cold Pool with No TPV</vt:lpstr>
      <vt:lpstr>Cold Pool with No TPV</vt:lpstr>
      <vt:lpstr>Cold Pool with No TPV</vt:lpstr>
      <vt:lpstr>Cold Pool with No TPV</vt:lpstr>
      <vt:lpstr>PowerPoint Presentation</vt:lpstr>
      <vt:lpstr>CAO with No Cold Pool or TPV</vt:lpstr>
      <vt:lpstr>CAO with No Cold Pool or TPV</vt:lpstr>
      <vt:lpstr>CAO with No Cold Pool or TPV</vt:lpstr>
      <vt:lpstr>CAO with No Cold Pool or TPV</vt:lpstr>
      <vt:lpstr>CAO with No Cold Pool or TPV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352</cp:revision>
  <dcterms:created xsi:type="dcterms:W3CDTF">2017-01-09T15:55:11Z</dcterms:created>
  <dcterms:modified xsi:type="dcterms:W3CDTF">2017-01-22T01:43:47Z</dcterms:modified>
</cp:coreProperties>
</file>