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60EB3"/>
    <a:srgbClr val="4B1966"/>
    <a:srgbClr val="FF515B"/>
    <a:srgbClr val="20FFFF"/>
    <a:srgbClr val="F90106"/>
    <a:srgbClr val="BF0003"/>
    <a:srgbClr val="3C3C3C"/>
    <a:srgbClr val="760001"/>
    <a:srgbClr val="33DC2D"/>
    <a:srgbClr val="22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1608" autoAdjust="0"/>
  </p:normalViewPr>
  <p:slideViewPr>
    <p:cSldViewPr snapToGrid="0" snapToObjects="1">
      <p:cViewPr varScale="1">
        <p:scale>
          <a:sx n="23" d="100"/>
          <a:sy n="23" d="100"/>
        </p:scale>
        <p:origin x="-3000" y="-176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9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hyperlink" Target="http://nsidc.org/greenland-today/" TargetMode="External"/><Relationship Id="rId8" Type="http://schemas.openxmlformats.org/officeDocument/2006/relationships/image" Target="../media/image5.gif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gif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Greenland_map_g500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9066" r="2950" b="562"/>
          <a:stretch/>
        </p:blipFill>
        <p:spPr>
          <a:xfrm>
            <a:off x="24909293" y="28720920"/>
            <a:ext cx="3735790" cy="38633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224625" y="11522769"/>
            <a:ext cx="9717399" cy="2115958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Purpose: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upstream antecedent atmospheric conditions associated with massive Greenland surface ice melt event of June 2019.</a:t>
            </a:r>
          </a:p>
          <a:p>
            <a:pPr>
              <a:lnSpc>
                <a:spcPct val="50000"/>
              </a:lnSpc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CFSR gridded analyses at 0.5° resolution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2010).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11595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0090"/>
                </a:solidFill>
                <a:latin typeface="Arial"/>
                <a:cs typeface="Arial"/>
              </a:rPr>
              <a:t>Large-Scale Midlatitude–Polar Flow Interactions Leading to Rapid Surface Ice Melt</a:t>
            </a:r>
          </a:p>
          <a:p>
            <a:pPr algn="ctr"/>
            <a:r>
              <a:rPr lang="en-US" sz="6600" b="1" dirty="0" smtClean="0">
                <a:solidFill>
                  <a:srgbClr val="000090"/>
                </a:solidFill>
                <a:latin typeface="Arial"/>
                <a:cs typeface="Arial"/>
              </a:rPr>
              <a:t>over Greenland and Sea Ice Volume Loss over the Arctic Ocean in June 2019 </a:t>
            </a:r>
            <a:endParaRPr lang="en-US" sz="6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4223" y="2264324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   Lance F. Bosart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Kevin A. Biernat, and Daniel Keyser</a:t>
            </a:r>
            <a:endParaRPr lang="en-US" sz="4400" baseline="30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04766" y="2431124"/>
            <a:ext cx="9254224" cy="946407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2800" i="1" dirty="0" smtClean="0">
                <a:latin typeface="Arial"/>
                <a:cs typeface="Arial"/>
              </a:rPr>
              <a:t>Department of Atmospheric and Environmental Sciences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133216" y="13921303"/>
            <a:ext cx="9808808" cy="5950011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33216" y="13921303"/>
            <a:ext cx="981340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Negative NAO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02" y="4227307"/>
            <a:ext cx="9750215" cy="82329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Background</a:t>
            </a:r>
            <a:r>
              <a:rPr lang="en-US" sz="2400" b="1" dirty="0">
                <a:latin typeface="Arial"/>
                <a:cs typeface="Arial"/>
              </a:rPr>
              <a:t>:</a:t>
            </a:r>
            <a:r>
              <a:rPr lang="en-US" sz="2400" dirty="0" smtClean="0">
                <a:latin typeface="Arial"/>
                <a:cs typeface="Arial"/>
              </a:rPr>
              <a:t> Massive Greenland surface ice melt event occurred in June </a:t>
            </a:r>
            <a:r>
              <a:rPr lang="en-US" sz="2400" dirty="0" smtClean="0">
                <a:latin typeface="Arial"/>
                <a:cs typeface="Arial"/>
              </a:rPr>
              <a:t>2019.</a:t>
            </a:r>
            <a:endParaRPr lang="en-US" sz="2400" dirty="0" smtClean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33216" y="3550111"/>
            <a:ext cx="9813402" cy="64633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Background, Purpose, and Data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0108692" y="3557854"/>
            <a:ext cx="11745408" cy="2042008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0108692" y="3550110"/>
            <a:ext cx="11745408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Upstream North Pacific Flow Evolution 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2009240" y="3550108"/>
            <a:ext cx="11768486" cy="2042783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TextBox 438"/>
          <p:cNvSpPr txBox="1"/>
          <p:nvPr/>
        </p:nvSpPr>
        <p:spPr>
          <a:xfrm>
            <a:off x="31209048" y="1660905"/>
            <a:ext cx="6754311" cy="103874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000" b="1" dirty="0" smtClean="0">
                <a:latin typeface="Arial"/>
                <a:cs typeface="Arial"/>
              </a:rPr>
              <a:t>Poster number: 628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105835" y="2607627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33217" y="31567625"/>
            <a:ext cx="9808808" cy="53189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Acknowledgement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10108693" y="24073596"/>
            <a:ext cx="18837707" cy="867070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sp>
        <p:nvSpPr>
          <p:cNvPr id="581" name="TextBox 580"/>
          <p:cNvSpPr txBox="1"/>
          <p:nvPr/>
        </p:nvSpPr>
        <p:spPr>
          <a:xfrm>
            <a:off x="10268201" y="2959148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r"/>
            <a:r>
              <a:rPr lang="en-US" sz="2800" dirty="0" smtClean="0">
                <a:latin typeface="Arial"/>
                <a:cs typeface="Arial"/>
              </a:rPr>
              <a:t>Presented at 100th AMS Annual Meeting on 14 January 2020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6230226" y="2959148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lbosart@albany.edu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216" y="3550718"/>
            <a:ext cx="9808808" cy="10241558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TextBox 893"/>
          <p:cNvSpPr txBox="1"/>
          <p:nvPr/>
        </p:nvSpPr>
        <p:spPr>
          <a:xfrm>
            <a:off x="29108400" y="24099106"/>
            <a:ext cx="1468722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Discussion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5" name="Rectangle 894"/>
          <p:cNvSpPr/>
          <p:nvPr/>
        </p:nvSpPr>
        <p:spPr>
          <a:xfrm>
            <a:off x="29108400" y="24073596"/>
            <a:ext cx="14687226" cy="867070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extBox 300"/>
          <p:cNvSpPr txBox="1"/>
          <p:nvPr/>
        </p:nvSpPr>
        <p:spPr>
          <a:xfrm>
            <a:off x="293338" y="18735385"/>
            <a:ext cx="9445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(a) NAO index from Climate Prediction Center, and (b)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26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April–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June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2019 time-mean 300-hPa geopotential height (dam, black) and time-mean standardized anomalies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geopotential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height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29226767" y="24830416"/>
            <a:ext cx="14572356" cy="7840600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massive Greenland surface ice melt event of June 2019 (Fig. 1) occurs during a persistent negative NAO regime that began in late April 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dirty="0" smtClean="0">
                <a:latin typeface="Arial"/>
                <a:cs typeface="Arial"/>
              </a:rPr>
              <a:t>Fig. </a:t>
            </a:r>
            <a:r>
              <a:rPr lang="en-US" sz="2400" dirty="0" smtClean="0">
                <a:latin typeface="Arial"/>
                <a:cs typeface="Arial"/>
              </a:rPr>
              <a:t>2)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melt event is linked to a Tibetan </a:t>
            </a:r>
            <a:r>
              <a:rPr lang="en-US" sz="2400" dirty="0">
                <a:latin typeface="Arial"/>
                <a:cs typeface="Arial"/>
              </a:rPr>
              <a:t>Plateau “heat burst</a:t>
            </a:r>
            <a:r>
              <a:rPr lang="en-US" sz="2400" dirty="0" smtClean="0">
                <a:latin typeface="Arial"/>
                <a:cs typeface="Arial"/>
              </a:rPr>
              <a:t>” that triggers NPAC </a:t>
            </a:r>
            <a:r>
              <a:rPr lang="en-US" sz="2400" dirty="0">
                <a:latin typeface="Arial"/>
                <a:cs typeface="Arial"/>
              </a:rPr>
              <a:t>Rossby wave </a:t>
            </a:r>
            <a:r>
              <a:rPr lang="en-US" sz="2400" dirty="0" smtClean="0">
                <a:latin typeface="Arial"/>
                <a:cs typeface="Arial"/>
              </a:rPr>
              <a:t>breaking, which subsequently leads to EPAC </a:t>
            </a:r>
            <a:r>
              <a:rPr lang="en-US" sz="2400" dirty="0">
                <a:latin typeface="Arial"/>
                <a:cs typeface="Arial"/>
              </a:rPr>
              <a:t>ridging, a CA tropical moisture surge, and a deepening progressive western North American trough (Figs. 3a–h</a:t>
            </a:r>
            <a:r>
              <a:rPr lang="en-US" sz="2400" dirty="0" smtClean="0">
                <a:latin typeface="Arial"/>
                <a:cs typeface="Arial"/>
              </a:rPr>
              <a:t>).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 </a:t>
            </a:r>
            <a:r>
              <a:rPr lang="en-US" sz="2400" dirty="0">
                <a:latin typeface="Arial"/>
                <a:cs typeface="Arial"/>
              </a:rPr>
              <a:t>progressive </a:t>
            </a:r>
            <a:r>
              <a:rPr lang="en-US" sz="2400" dirty="0" smtClean="0">
                <a:latin typeface="Arial"/>
                <a:cs typeface="Arial"/>
              </a:rPr>
              <a:t>western </a:t>
            </a:r>
            <a:r>
              <a:rPr lang="en-US" sz="2400" dirty="0">
                <a:latin typeface="Arial"/>
                <a:cs typeface="Arial"/>
              </a:rPr>
              <a:t>North </a:t>
            </a:r>
            <a:r>
              <a:rPr lang="en-US" sz="2400" dirty="0" smtClean="0">
                <a:latin typeface="Arial"/>
                <a:cs typeface="Arial"/>
              </a:rPr>
              <a:t>American trough </a:t>
            </a:r>
            <a:r>
              <a:rPr lang="en-US" sz="2400" dirty="0">
                <a:latin typeface="Arial"/>
                <a:cs typeface="Arial"/>
              </a:rPr>
              <a:t>eventually interacts with a trough over the MS Valley </a:t>
            </a:r>
            <a:r>
              <a:rPr lang="en-US" sz="2400" dirty="0" smtClean="0">
                <a:latin typeface="Arial"/>
                <a:cs typeface="Arial"/>
              </a:rPr>
              <a:t>and the trough interaction </a:t>
            </a:r>
            <a:r>
              <a:rPr lang="en-US" sz="2400" dirty="0">
                <a:latin typeface="Arial"/>
                <a:cs typeface="Arial"/>
              </a:rPr>
              <a:t>produces a strong moist southerly flow that allows deep tropical moisture to </a:t>
            </a:r>
            <a:r>
              <a:rPr lang="en-US" sz="2400" dirty="0" smtClean="0">
                <a:latin typeface="Arial"/>
                <a:cs typeface="Arial"/>
              </a:rPr>
              <a:t>reach northeast Canada (Figs. 4a–h). 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Strong ridging occurs over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Canada ahead of </a:t>
            </a:r>
            <a:r>
              <a:rPr lang="en-US" sz="2400" dirty="0" smtClean="0">
                <a:latin typeface="Arial"/>
                <a:cs typeface="Arial"/>
              </a:rPr>
              <a:t>a now negatively tilted trough over the Great Lakes </a:t>
            </a:r>
            <a:r>
              <a:rPr lang="en-US" sz="2400" dirty="0">
                <a:latin typeface="Arial"/>
                <a:cs typeface="Arial"/>
              </a:rPr>
              <a:t>lifting to the </a:t>
            </a:r>
            <a:r>
              <a:rPr lang="en-US" sz="2400" dirty="0" smtClean="0">
                <a:latin typeface="Arial"/>
                <a:cs typeface="Arial"/>
              </a:rPr>
              <a:t>northeast, and strong ridging </a:t>
            </a:r>
            <a:r>
              <a:rPr lang="en-US" sz="2400" dirty="0">
                <a:latin typeface="Arial"/>
                <a:cs typeface="Arial"/>
              </a:rPr>
              <a:t>occurs over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Greenland to the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of a cutoff cyclone that forms to the </a:t>
            </a:r>
            <a:r>
              <a:rPr lang="en-US" sz="2400" dirty="0" smtClean="0">
                <a:latin typeface="Arial"/>
                <a:cs typeface="Arial"/>
              </a:rPr>
              <a:t>northeast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Labrador (Figs. 5a–h).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Both ridging events are associated with the transport of deep tropical moisture toward the </a:t>
            </a: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(Figs. 5a–</a:t>
            </a:r>
            <a:r>
              <a:rPr lang="en-US" sz="2400" dirty="0" smtClean="0">
                <a:latin typeface="Arial"/>
                <a:cs typeface="Arial"/>
              </a:rPr>
              <a:t>h; Figs. 7a,b).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Negative PV advection by the nondivergent and irrotational winds </a:t>
            </a:r>
            <a:r>
              <a:rPr lang="en-US" sz="2400" dirty="0" smtClean="0">
                <a:latin typeface="Arial"/>
                <a:cs typeface="Arial"/>
              </a:rPr>
              <a:t>contribute to building the </a:t>
            </a:r>
            <a:r>
              <a:rPr lang="en-US" sz="2400" dirty="0">
                <a:latin typeface="Arial"/>
                <a:cs typeface="Arial"/>
              </a:rPr>
              <a:t>Canada and Greenland </a:t>
            </a:r>
            <a:r>
              <a:rPr lang="en-US" sz="2400" dirty="0" smtClean="0">
                <a:latin typeface="Arial"/>
                <a:cs typeface="Arial"/>
              </a:rPr>
              <a:t>ridges (Figs. 6a–d).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Greenland ridge 500-hPa </a:t>
            </a:r>
            <a:r>
              <a:rPr lang="en-US" sz="2400" dirty="0" smtClean="0">
                <a:latin typeface="Arial"/>
                <a:cs typeface="Arial"/>
              </a:rPr>
              <a:t>geopotential height</a:t>
            </a:r>
            <a:r>
              <a:rPr lang="en-US" sz="2400" dirty="0">
                <a:latin typeface="Arial"/>
                <a:cs typeface="Arial"/>
              </a:rPr>
              <a:t>, 1000–500-hPa thickness, and 850-hPa temperature values reach 588 dam, 566 dam, and </a:t>
            </a:r>
            <a:r>
              <a:rPr lang="en-US" sz="2400" dirty="0" smtClean="0">
                <a:latin typeface="Arial"/>
                <a:cs typeface="Arial"/>
              </a:rPr>
              <a:t>15°C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(Figs. 8a–b), and a deep layer of above-freezing temperatures extends from the surface to near 600 hPa (Fig. </a:t>
            </a:r>
            <a:r>
              <a:rPr lang="en-US" sz="2400" dirty="0">
                <a:latin typeface="Arial"/>
                <a:cs typeface="Arial"/>
              </a:rPr>
              <a:t>8</a:t>
            </a:r>
            <a:r>
              <a:rPr lang="en-US" sz="2400" dirty="0" smtClean="0">
                <a:latin typeface="Arial"/>
                <a:cs typeface="Arial"/>
              </a:rPr>
              <a:t>c).</a:t>
            </a:r>
          </a:p>
        </p:txBody>
      </p:sp>
      <p:pic>
        <p:nvPicPr>
          <p:cNvPr id="350" name="Picture 349" descr="greenland_daily_melt_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/>
          <a:stretch/>
        </p:blipFill>
        <p:spPr>
          <a:xfrm>
            <a:off x="587855" y="5135272"/>
            <a:ext cx="8818531" cy="5702294"/>
          </a:xfrm>
          <a:prstGeom prst="rect">
            <a:avLst/>
          </a:prstGeom>
        </p:spPr>
      </p:pic>
      <p:sp>
        <p:nvSpPr>
          <p:cNvPr id="351" name="TextBox 350"/>
          <p:cNvSpPr txBox="1"/>
          <p:nvPr/>
        </p:nvSpPr>
        <p:spPr>
          <a:xfrm>
            <a:off x="694522" y="10787342"/>
            <a:ext cx="85533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1. </a:t>
            </a:r>
            <a:r>
              <a:rPr lang="en-US" sz="2000" dirty="0" smtClean="0">
                <a:latin typeface="Arial"/>
                <a:cs typeface="Arial"/>
              </a:rPr>
              <a:t>Greenland Melt extent (%) during 2019. Source: NSIDC/Thomas Mote, University of Georgia; </a:t>
            </a:r>
            <a:r>
              <a:rPr lang="en-US" sz="2000" dirty="0">
                <a:latin typeface="Arial"/>
                <a:cs typeface="Arial"/>
                <a:hlinkClick r:id="rId7"/>
              </a:rPr>
              <a:t>http://nsidc.org/greenland-today</a:t>
            </a:r>
            <a:r>
              <a:rPr lang="en-US" sz="2000" dirty="0" smtClean="0">
                <a:latin typeface="Arial"/>
                <a:cs typeface="Arial"/>
                <a:hlinkClick r:id="rId7"/>
              </a:rPr>
              <a:t>/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52" name="Picture 351" descr="NAO_index_CPC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4" y="14720371"/>
            <a:ext cx="4889340" cy="3777016"/>
          </a:xfrm>
          <a:prstGeom prst="rect">
            <a:avLst/>
          </a:prstGeom>
        </p:spPr>
      </p:pic>
      <p:pic>
        <p:nvPicPr>
          <p:cNvPr id="353" name="Picture 352" descr="mean_stndAnom_300Z_26Apr_to_23Jun_2019_ABcolors_smth_withExtraLabe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79" y="14720371"/>
            <a:ext cx="3894503" cy="3777016"/>
          </a:xfrm>
          <a:prstGeom prst="rect">
            <a:avLst/>
          </a:prstGeom>
        </p:spPr>
      </p:pic>
      <p:sp>
        <p:nvSpPr>
          <p:cNvPr id="472" name="TextBox 471"/>
          <p:cNvSpPr txBox="1"/>
          <p:nvPr/>
        </p:nvSpPr>
        <p:spPr>
          <a:xfrm>
            <a:off x="133217" y="32122663"/>
            <a:ext cx="9813402" cy="618112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err="1">
                <a:latin typeface="Arial"/>
                <a:cs typeface="Arial"/>
              </a:rPr>
              <a:t>Saha</a:t>
            </a:r>
            <a:r>
              <a:rPr lang="en-US" sz="1200" dirty="0">
                <a:latin typeface="Arial"/>
                <a:cs typeface="Arial"/>
              </a:rPr>
              <a:t>, S., and Coauthors, 2010: The NCEP Climate Forecast System Reanalysis. </a:t>
            </a:r>
            <a:r>
              <a:rPr lang="en-US" sz="1200" i="1" dirty="0">
                <a:latin typeface="Arial"/>
                <a:cs typeface="Arial"/>
              </a:rPr>
              <a:t>Bull. Amer. Meteor. Soc.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91</a:t>
            </a:r>
            <a:r>
              <a:rPr lang="en-US" sz="1200" dirty="0">
                <a:latin typeface="Arial"/>
                <a:cs typeface="Arial"/>
              </a:rPr>
              <a:t>, 1015–</a:t>
            </a:r>
            <a:r>
              <a:rPr lang="en-US" sz="1200" dirty="0" smtClean="0">
                <a:latin typeface="Arial"/>
                <a:cs typeface="Arial"/>
              </a:rPr>
              <a:t>1057.</a:t>
            </a:r>
            <a:endParaRPr lang="en-US" sz="1200" dirty="0">
              <a:latin typeface="Arial"/>
              <a:cs typeface="Arial"/>
            </a:endParaRPr>
          </a:p>
          <a:p>
            <a:pPr marL="285750" indent="-285750">
              <a:lnSpc>
                <a:spcPct val="50000"/>
              </a:lnSpc>
              <a:buFont typeface="Arial"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Special thanks </a:t>
            </a:r>
            <a:r>
              <a:rPr lang="en-US" sz="1200" dirty="0" smtClean="0">
                <a:latin typeface="Arial"/>
                <a:cs typeface="Arial"/>
              </a:rPr>
              <a:t>to Alicia Bentley for scripts to generates </a:t>
            </a:r>
            <a:r>
              <a:rPr lang="en-US" sz="1200" dirty="0" smtClean="0">
                <a:latin typeface="Arial"/>
                <a:cs typeface="Arial"/>
              </a:rPr>
              <a:t>CFSR </a:t>
            </a:r>
            <a:r>
              <a:rPr lang="en-US" sz="1200" dirty="0" smtClean="0">
                <a:latin typeface="Arial"/>
                <a:cs typeface="Arial"/>
              </a:rPr>
              <a:t>analyses.</a:t>
            </a:r>
            <a:endParaRPr lang="en-US" sz="12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494" name="TextBox 493"/>
          <p:cNvSpPr txBox="1"/>
          <p:nvPr/>
        </p:nvSpPr>
        <p:spPr>
          <a:xfrm>
            <a:off x="22009240" y="3545665"/>
            <a:ext cx="11768486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North America Flow Evolution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33936472" y="3545665"/>
            <a:ext cx="9862653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Northeast Canada and Greenland Ridging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35" name="Rectangle 534"/>
          <p:cNvSpPr/>
          <p:nvPr/>
        </p:nvSpPr>
        <p:spPr>
          <a:xfrm>
            <a:off x="33936472" y="3557853"/>
            <a:ext cx="9862651" cy="2042008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266083" y="22178550"/>
            <a:ext cx="5691815" cy="356087"/>
            <a:chOff x="10221257" y="22293261"/>
            <a:chExt cx="5691815" cy="356087"/>
          </a:xfrm>
        </p:grpSpPr>
        <p:sp>
          <p:nvSpPr>
            <p:cNvPr id="551" name="TextBox 550"/>
            <p:cNvSpPr txBox="1"/>
            <p:nvPr/>
          </p:nvSpPr>
          <p:spPr>
            <a:xfrm>
              <a:off x="10810274" y="22494515"/>
              <a:ext cx="35159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553" name="TextBox 552"/>
            <p:cNvSpPr txBox="1"/>
            <p:nvPr/>
          </p:nvSpPr>
          <p:spPr>
            <a:xfrm>
              <a:off x="11305919" y="22494515"/>
              <a:ext cx="3812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555" name="TextBox 554"/>
            <p:cNvSpPr txBox="1"/>
            <p:nvPr/>
          </p:nvSpPr>
          <p:spPr>
            <a:xfrm>
              <a:off x="11833491" y="22495375"/>
              <a:ext cx="35744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557" name="TextBox 556"/>
            <p:cNvSpPr txBox="1"/>
            <p:nvPr/>
          </p:nvSpPr>
          <p:spPr>
            <a:xfrm>
              <a:off x="12340433" y="22495375"/>
              <a:ext cx="36781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559" name="TextBox 558"/>
            <p:cNvSpPr txBox="1"/>
            <p:nvPr/>
          </p:nvSpPr>
          <p:spPr>
            <a:xfrm>
              <a:off x="12861897" y="22495375"/>
              <a:ext cx="33934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561" name="TextBox 560"/>
            <p:cNvSpPr txBox="1"/>
            <p:nvPr/>
          </p:nvSpPr>
          <p:spPr>
            <a:xfrm>
              <a:off x="13357906" y="22495375"/>
              <a:ext cx="37524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562" name="TextBox 561"/>
            <p:cNvSpPr txBox="1"/>
            <p:nvPr/>
          </p:nvSpPr>
          <p:spPr>
            <a:xfrm>
              <a:off x="13857223" y="22495375"/>
              <a:ext cx="40141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348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4" name="TextBox 563"/>
            <p:cNvSpPr txBox="1"/>
            <p:nvPr/>
          </p:nvSpPr>
          <p:spPr>
            <a:xfrm>
              <a:off x="14382979" y="22495375"/>
              <a:ext cx="36977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6" name="TextBox 565"/>
            <p:cNvSpPr txBox="1"/>
            <p:nvPr/>
          </p:nvSpPr>
          <p:spPr>
            <a:xfrm>
              <a:off x="14896111" y="22495375"/>
              <a:ext cx="37142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372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8" name="TextBox 567"/>
            <p:cNvSpPr txBox="1"/>
            <p:nvPr/>
          </p:nvSpPr>
          <p:spPr>
            <a:xfrm>
              <a:off x="15410898" y="22495460"/>
              <a:ext cx="36524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384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9" name="TextBox 568"/>
            <p:cNvSpPr txBox="1"/>
            <p:nvPr/>
          </p:nvSpPr>
          <p:spPr>
            <a:xfrm>
              <a:off x="10297709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570" name="Picture 569" descr="dt_2pvu_10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0221257" y="22293261"/>
              <a:ext cx="5626913" cy="192024"/>
            </a:xfrm>
            <a:prstGeom prst="rect">
              <a:avLst/>
            </a:prstGeom>
          </p:spPr>
        </p:pic>
        <p:sp>
          <p:nvSpPr>
            <p:cNvPr id="571" name="TextBox 570"/>
            <p:cNvSpPr txBox="1"/>
            <p:nvPr/>
          </p:nvSpPr>
          <p:spPr>
            <a:xfrm>
              <a:off x="15763508" y="22494515"/>
              <a:ext cx="14956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K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41304" y="22178550"/>
            <a:ext cx="5623560" cy="357561"/>
            <a:chOff x="16041304" y="22293261"/>
            <a:chExt cx="5623560" cy="357561"/>
          </a:xfrm>
        </p:grpSpPr>
        <p:sp>
          <p:nvSpPr>
            <p:cNvPr id="574" name="TextBox 573"/>
            <p:cNvSpPr txBox="1"/>
            <p:nvPr/>
          </p:nvSpPr>
          <p:spPr>
            <a:xfrm>
              <a:off x="16339986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75" name="TextBox 574"/>
            <p:cNvSpPr txBox="1"/>
            <p:nvPr/>
          </p:nvSpPr>
          <p:spPr>
            <a:xfrm>
              <a:off x="16800505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76" name="TextBox 575"/>
            <p:cNvSpPr txBox="1"/>
            <p:nvPr/>
          </p:nvSpPr>
          <p:spPr>
            <a:xfrm>
              <a:off x="17271022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77" name="TextBox 576"/>
            <p:cNvSpPr txBox="1"/>
            <p:nvPr/>
          </p:nvSpPr>
          <p:spPr>
            <a:xfrm>
              <a:off x="17732063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78" name="TextBox 577"/>
            <p:cNvSpPr txBox="1"/>
            <p:nvPr/>
          </p:nvSpPr>
          <p:spPr>
            <a:xfrm>
              <a:off x="18204504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9" name="TextBox 578"/>
            <p:cNvSpPr txBox="1"/>
            <p:nvPr/>
          </p:nvSpPr>
          <p:spPr>
            <a:xfrm>
              <a:off x="18666932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19136726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82" name="TextBox 581"/>
            <p:cNvSpPr txBox="1"/>
            <p:nvPr/>
          </p:nvSpPr>
          <p:spPr>
            <a:xfrm>
              <a:off x="19601824" y="2249546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583" name="TextBox 582"/>
            <p:cNvSpPr txBox="1"/>
            <p:nvPr/>
          </p:nvSpPr>
          <p:spPr>
            <a:xfrm>
              <a:off x="20062574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585" name="TextBox 584"/>
            <p:cNvSpPr txBox="1"/>
            <p:nvPr/>
          </p:nvSpPr>
          <p:spPr>
            <a:xfrm>
              <a:off x="20530697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586" name="TextBox 585"/>
            <p:cNvSpPr txBox="1"/>
            <p:nvPr/>
          </p:nvSpPr>
          <p:spPr>
            <a:xfrm>
              <a:off x="21006013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587" name="TextBox 586"/>
            <p:cNvSpPr txBox="1"/>
            <p:nvPr/>
          </p:nvSpPr>
          <p:spPr>
            <a:xfrm>
              <a:off x="21330412" y="22485285"/>
              <a:ext cx="30456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mm</a:t>
              </a:r>
              <a:endParaRPr lang="en-US" sz="1000" baseline="30000" dirty="0">
                <a:latin typeface="Arial"/>
                <a:cs typeface="Arial"/>
              </a:endParaRPr>
            </a:p>
          </p:txBody>
        </p:sp>
        <p:pic>
          <p:nvPicPr>
            <p:cNvPr id="588" name="Picture 587" descr="700wind_pw_107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6041304" y="22293261"/>
              <a:ext cx="5623560" cy="19202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2193063" y="22178056"/>
            <a:ext cx="5950966" cy="357970"/>
            <a:chOff x="22193063" y="22292852"/>
            <a:chExt cx="5950966" cy="357970"/>
          </a:xfrm>
        </p:grpSpPr>
        <p:pic>
          <p:nvPicPr>
            <p:cNvPr id="590" name="Picture 589" descr="rel_vort_7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2193063" y="22292852"/>
              <a:ext cx="5623560" cy="192024"/>
            </a:xfrm>
            <a:prstGeom prst="rect">
              <a:avLst/>
            </a:prstGeom>
          </p:spPr>
        </p:pic>
        <p:sp>
          <p:nvSpPr>
            <p:cNvPr id="591" name="TextBox 590"/>
            <p:cNvSpPr txBox="1"/>
            <p:nvPr/>
          </p:nvSpPr>
          <p:spPr>
            <a:xfrm>
              <a:off x="22636102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92" name="TextBox 591"/>
            <p:cNvSpPr txBox="1"/>
            <p:nvPr/>
          </p:nvSpPr>
          <p:spPr>
            <a:xfrm>
              <a:off x="23261153" y="2249537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593" name="TextBox 592"/>
            <p:cNvSpPr txBox="1"/>
            <p:nvPr/>
          </p:nvSpPr>
          <p:spPr>
            <a:xfrm>
              <a:off x="23882757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24509393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25134322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596" name="TextBox 595"/>
            <p:cNvSpPr txBox="1"/>
            <p:nvPr/>
          </p:nvSpPr>
          <p:spPr>
            <a:xfrm>
              <a:off x="25755807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26382085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598" name="TextBox 597"/>
            <p:cNvSpPr txBox="1"/>
            <p:nvPr/>
          </p:nvSpPr>
          <p:spPr>
            <a:xfrm>
              <a:off x="27007129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599" name="TextBox 598"/>
            <p:cNvSpPr txBox="1"/>
            <p:nvPr/>
          </p:nvSpPr>
          <p:spPr>
            <a:xfrm>
              <a:off x="27381808" y="22496934"/>
              <a:ext cx="7622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10</a:t>
              </a:r>
              <a:r>
                <a:rPr lang="en-US" sz="1000" baseline="30000" dirty="0">
                  <a:latin typeface="Arial"/>
                  <a:cs typeface="Arial"/>
                </a:rPr>
                <a:t>−5</a:t>
              </a:r>
              <a:r>
                <a:rPr lang="en-US" sz="1000" dirty="0">
                  <a:latin typeface="Arial"/>
                  <a:cs typeface="Arial"/>
                </a:rPr>
                <a:t> s</a:t>
              </a:r>
              <a:r>
                <a:rPr lang="en-US" sz="10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001889" y="22178056"/>
            <a:ext cx="5646835" cy="346406"/>
            <a:chOff x="28001889" y="22292852"/>
            <a:chExt cx="5646835" cy="346406"/>
          </a:xfrm>
        </p:grpSpPr>
        <p:pic>
          <p:nvPicPr>
            <p:cNvPr id="601" name="Picture 600" descr="pw_anom_12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28001889" y="22292852"/>
              <a:ext cx="5623560" cy="192024"/>
            </a:xfrm>
            <a:prstGeom prst="rect">
              <a:avLst/>
            </a:prstGeom>
          </p:spPr>
        </p:pic>
        <p:sp>
          <p:nvSpPr>
            <p:cNvPr id="602" name="TextBox 601"/>
            <p:cNvSpPr txBox="1"/>
            <p:nvPr/>
          </p:nvSpPr>
          <p:spPr>
            <a:xfrm>
              <a:off x="28099934" y="2248487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604" name="TextBox 603"/>
            <p:cNvSpPr txBox="1"/>
            <p:nvPr/>
          </p:nvSpPr>
          <p:spPr>
            <a:xfrm>
              <a:off x="28381361" y="2248487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605" name="TextBox 604"/>
            <p:cNvSpPr txBox="1"/>
            <p:nvPr/>
          </p:nvSpPr>
          <p:spPr>
            <a:xfrm>
              <a:off x="28664900" y="2248487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606" name="TextBox 605"/>
            <p:cNvSpPr txBox="1"/>
            <p:nvPr/>
          </p:nvSpPr>
          <p:spPr>
            <a:xfrm>
              <a:off x="28946400" y="224846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607" name="TextBox 606"/>
            <p:cNvSpPr txBox="1"/>
            <p:nvPr/>
          </p:nvSpPr>
          <p:spPr>
            <a:xfrm>
              <a:off x="29226767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608" name="TextBox 607"/>
            <p:cNvSpPr txBox="1"/>
            <p:nvPr/>
          </p:nvSpPr>
          <p:spPr>
            <a:xfrm>
              <a:off x="29505931" y="224846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29787440" y="224846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612" name="TextBox 611"/>
            <p:cNvSpPr txBox="1"/>
            <p:nvPr/>
          </p:nvSpPr>
          <p:spPr>
            <a:xfrm>
              <a:off x="30069628" y="2248458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613" name="TextBox 612"/>
            <p:cNvSpPr txBox="1"/>
            <p:nvPr/>
          </p:nvSpPr>
          <p:spPr>
            <a:xfrm>
              <a:off x="30353327" y="2248437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30632169" y="2248448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615" name="TextBox 614"/>
            <p:cNvSpPr txBox="1"/>
            <p:nvPr/>
          </p:nvSpPr>
          <p:spPr>
            <a:xfrm>
              <a:off x="30912698" y="2248437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619" name="TextBox 618"/>
            <p:cNvSpPr txBox="1"/>
            <p:nvPr/>
          </p:nvSpPr>
          <p:spPr>
            <a:xfrm>
              <a:off x="31192838" y="2248537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1" name="TextBox 620"/>
            <p:cNvSpPr txBox="1"/>
            <p:nvPr/>
          </p:nvSpPr>
          <p:spPr>
            <a:xfrm>
              <a:off x="31475190" y="2248458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22" name="TextBox 621"/>
            <p:cNvSpPr txBox="1"/>
            <p:nvPr/>
          </p:nvSpPr>
          <p:spPr>
            <a:xfrm>
              <a:off x="31757673" y="2248437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3" name="TextBox 622"/>
            <p:cNvSpPr txBox="1"/>
            <p:nvPr/>
          </p:nvSpPr>
          <p:spPr>
            <a:xfrm>
              <a:off x="32034713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4" name="TextBox 623"/>
            <p:cNvSpPr txBox="1"/>
            <p:nvPr/>
          </p:nvSpPr>
          <p:spPr>
            <a:xfrm>
              <a:off x="32318363" y="2248528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32597154" y="2248373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6" name="TextBox 625"/>
            <p:cNvSpPr txBox="1"/>
            <p:nvPr/>
          </p:nvSpPr>
          <p:spPr>
            <a:xfrm>
              <a:off x="32881149" y="2248373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33156837" y="2248373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28" name="TextBox 627"/>
            <p:cNvSpPr txBox="1"/>
            <p:nvPr/>
          </p:nvSpPr>
          <p:spPr>
            <a:xfrm>
              <a:off x="33434800" y="22483733"/>
              <a:ext cx="2139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latin typeface="Arial"/>
                  <a:cs typeface="Arial"/>
                </a:rPr>
                <a:t>σ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069973" y="22179693"/>
            <a:ext cx="5090270" cy="356418"/>
            <a:chOff x="34069973" y="22294404"/>
            <a:chExt cx="5090270" cy="356418"/>
          </a:xfrm>
        </p:grpSpPr>
        <p:pic>
          <p:nvPicPr>
            <p:cNvPr id="630" name="Picture 629" descr="rel_vort_7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34069973" y="22294404"/>
              <a:ext cx="4709160" cy="190881"/>
            </a:xfrm>
            <a:prstGeom prst="rect">
              <a:avLst/>
            </a:prstGeom>
          </p:spPr>
        </p:pic>
        <p:sp>
          <p:nvSpPr>
            <p:cNvPr id="633" name="TextBox 632"/>
            <p:cNvSpPr txBox="1"/>
            <p:nvPr/>
          </p:nvSpPr>
          <p:spPr>
            <a:xfrm>
              <a:off x="34409910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37" name="TextBox 636"/>
            <p:cNvSpPr txBox="1"/>
            <p:nvPr/>
          </p:nvSpPr>
          <p:spPr>
            <a:xfrm>
              <a:off x="34936548" y="2249369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35459741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35978586" y="2249236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640" name="TextBox 639"/>
            <p:cNvSpPr txBox="1"/>
            <p:nvPr/>
          </p:nvSpPr>
          <p:spPr>
            <a:xfrm>
              <a:off x="36505108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641" name="TextBox 640"/>
            <p:cNvSpPr txBox="1"/>
            <p:nvPr/>
          </p:nvSpPr>
          <p:spPr>
            <a:xfrm>
              <a:off x="37023492" y="2249693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642" name="TextBox 641"/>
            <p:cNvSpPr txBox="1"/>
            <p:nvPr/>
          </p:nvSpPr>
          <p:spPr>
            <a:xfrm>
              <a:off x="37547715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643" name="TextBox 642"/>
            <p:cNvSpPr txBox="1"/>
            <p:nvPr/>
          </p:nvSpPr>
          <p:spPr>
            <a:xfrm>
              <a:off x="38072582" y="2249471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644" name="TextBox 643"/>
            <p:cNvSpPr txBox="1"/>
            <p:nvPr/>
          </p:nvSpPr>
          <p:spPr>
            <a:xfrm>
              <a:off x="38398022" y="22492238"/>
              <a:ext cx="7622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10</a:t>
              </a:r>
              <a:r>
                <a:rPr lang="en-US" sz="1000" baseline="30000" dirty="0">
                  <a:latin typeface="Arial"/>
                  <a:cs typeface="Arial"/>
                </a:rPr>
                <a:t>−5</a:t>
              </a:r>
              <a:r>
                <a:rPr lang="en-US" sz="1000" dirty="0">
                  <a:latin typeface="Arial"/>
                  <a:cs typeface="Arial"/>
                </a:rPr>
                <a:t> s</a:t>
              </a:r>
              <a:r>
                <a:rPr lang="en-US" sz="10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914762" y="22192326"/>
            <a:ext cx="4709160" cy="345525"/>
            <a:chOff x="38914762" y="22307037"/>
            <a:chExt cx="4709160" cy="345525"/>
          </a:xfrm>
        </p:grpSpPr>
        <p:pic>
          <p:nvPicPr>
            <p:cNvPr id="646" name="Picture 645" descr="pw_anom_12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8914762" y="22307037"/>
              <a:ext cx="4709160" cy="176696"/>
            </a:xfrm>
            <a:prstGeom prst="rect">
              <a:avLst/>
            </a:prstGeom>
          </p:spPr>
        </p:pic>
        <p:sp>
          <p:nvSpPr>
            <p:cNvPr id="647" name="TextBox 646"/>
            <p:cNvSpPr txBox="1"/>
            <p:nvPr/>
          </p:nvSpPr>
          <p:spPr>
            <a:xfrm>
              <a:off x="38972360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39202159" y="2249583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650" name="TextBox 649"/>
            <p:cNvSpPr txBox="1"/>
            <p:nvPr/>
          </p:nvSpPr>
          <p:spPr>
            <a:xfrm>
              <a:off x="39438073" y="2249583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651" name="TextBox 650"/>
            <p:cNvSpPr txBox="1"/>
            <p:nvPr/>
          </p:nvSpPr>
          <p:spPr>
            <a:xfrm>
              <a:off x="39675123" y="2249451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652" name="TextBox 651"/>
            <p:cNvSpPr txBox="1"/>
            <p:nvPr/>
          </p:nvSpPr>
          <p:spPr>
            <a:xfrm>
              <a:off x="39912028" y="224943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654" name="TextBox 653"/>
            <p:cNvSpPr txBox="1"/>
            <p:nvPr/>
          </p:nvSpPr>
          <p:spPr>
            <a:xfrm>
              <a:off x="40145754" y="224941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>
              <a:off x="40379638" y="224943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657" name="TextBox 656"/>
            <p:cNvSpPr txBox="1"/>
            <p:nvPr/>
          </p:nvSpPr>
          <p:spPr>
            <a:xfrm>
              <a:off x="40618563" y="224943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658" name="TextBox 657"/>
            <p:cNvSpPr txBox="1"/>
            <p:nvPr/>
          </p:nvSpPr>
          <p:spPr>
            <a:xfrm>
              <a:off x="40850275" y="2249537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659" name="TextBox 658"/>
            <p:cNvSpPr txBox="1"/>
            <p:nvPr/>
          </p:nvSpPr>
          <p:spPr>
            <a:xfrm>
              <a:off x="41087842" y="2249867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660" name="TextBox 659"/>
            <p:cNvSpPr txBox="1"/>
            <p:nvPr/>
          </p:nvSpPr>
          <p:spPr>
            <a:xfrm>
              <a:off x="41321804" y="2249537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661" name="TextBox 660"/>
            <p:cNvSpPr txBox="1"/>
            <p:nvPr/>
          </p:nvSpPr>
          <p:spPr>
            <a:xfrm>
              <a:off x="41556436" y="224941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2" name="TextBox 661"/>
            <p:cNvSpPr txBox="1"/>
            <p:nvPr/>
          </p:nvSpPr>
          <p:spPr>
            <a:xfrm>
              <a:off x="41791163" y="2249236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63" name="TextBox 662"/>
            <p:cNvSpPr txBox="1"/>
            <p:nvPr/>
          </p:nvSpPr>
          <p:spPr>
            <a:xfrm>
              <a:off x="42026021" y="224941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4" name="TextBox 663"/>
            <p:cNvSpPr txBox="1"/>
            <p:nvPr/>
          </p:nvSpPr>
          <p:spPr>
            <a:xfrm>
              <a:off x="42264961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65" name="TextBox 664"/>
            <p:cNvSpPr txBox="1"/>
            <p:nvPr/>
          </p:nvSpPr>
          <p:spPr>
            <a:xfrm>
              <a:off x="42497811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66" name="TextBox 665"/>
            <p:cNvSpPr txBox="1"/>
            <p:nvPr/>
          </p:nvSpPr>
          <p:spPr>
            <a:xfrm>
              <a:off x="42735327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67" name="TextBox 666"/>
            <p:cNvSpPr txBox="1"/>
            <p:nvPr/>
          </p:nvSpPr>
          <p:spPr>
            <a:xfrm>
              <a:off x="42971697" y="2249223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68" name="TextBox 667"/>
            <p:cNvSpPr txBox="1"/>
            <p:nvPr/>
          </p:nvSpPr>
          <p:spPr>
            <a:xfrm>
              <a:off x="43202935" y="2248524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</a:p>
          </p:txBody>
        </p:sp>
      </p:grpSp>
      <p:sp>
        <p:nvSpPr>
          <p:cNvPr id="669" name="TextBox 668"/>
          <p:cNvSpPr txBox="1"/>
          <p:nvPr/>
        </p:nvSpPr>
        <p:spPr>
          <a:xfrm>
            <a:off x="43467775" y="22368557"/>
            <a:ext cx="2139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err="1">
                <a:latin typeface="Arial"/>
                <a:cs typeface="Arial"/>
              </a:rPr>
              <a:t>σ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70" name="TextBox 669"/>
          <p:cNvSpPr txBox="1"/>
          <p:nvPr/>
        </p:nvSpPr>
        <p:spPr>
          <a:xfrm>
            <a:off x="10245304" y="22639136"/>
            <a:ext cx="11491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θ (K, shaded)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and wind 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, flags and barbs), and 925–850-hPa ζ (10</a:t>
            </a:r>
            <a:r>
              <a:rPr lang="en-US" sz="2000" baseline="30000" dirty="0" smtClean="0">
                <a:latin typeface="Arial"/>
                <a:cs typeface="Arial"/>
              </a:rPr>
              <a:t>−5 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(right) 700-hPa geopotential height (dam, black), temperature (K, red), </a:t>
            </a:r>
            <a:r>
              <a:rPr lang="en-US" sz="2000" dirty="0">
                <a:latin typeface="Arial"/>
                <a:cs typeface="Arial"/>
              </a:rPr>
              <a:t>and wind (</a:t>
            </a:r>
            <a:r>
              <a:rPr lang="en-US" sz="2000" dirty="0" err="1">
                <a:latin typeface="Arial"/>
                <a:cs typeface="Arial"/>
              </a:rPr>
              <a:t>kt</a:t>
            </a:r>
            <a:r>
              <a:rPr lang="en-US" sz="2000" dirty="0">
                <a:latin typeface="Arial"/>
                <a:cs typeface="Arial"/>
              </a:rPr>
              <a:t>, flags and barbs), </a:t>
            </a:r>
            <a:r>
              <a:rPr lang="en-US" sz="2000" dirty="0" smtClean="0">
                <a:latin typeface="Arial"/>
                <a:cs typeface="Arial"/>
              </a:rPr>
              <a:t>and PW (mm, shaded).</a:t>
            </a:r>
          </a:p>
        </p:txBody>
      </p:sp>
      <p:sp>
        <p:nvSpPr>
          <p:cNvPr id="671" name="TextBox 670"/>
          <p:cNvSpPr txBox="1"/>
          <p:nvPr/>
        </p:nvSpPr>
        <p:spPr>
          <a:xfrm>
            <a:off x="22126651" y="22639136"/>
            <a:ext cx="11491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(left) </a:t>
            </a:r>
            <a:r>
              <a:rPr lang="en-US" sz="2000" dirty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00-hPa </a:t>
            </a:r>
            <a:r>
              <a:rPr lang="en-US" sz="2000" dirty="0">
                <a:latin typeface="Arial"/>
                <a:cs typeface="Arial"/>
              </a:rPr>
              <a:t>ζ (10</a:t>
            </a:r>
            <a:r>
              <a:rPr lang="en-US" sz="2000" baseline="30000" dirty="0">
                <a:latin typeface="Arial"/>
                <a:cs typeface="Arial"/>
              </a:rPr>
              <a:t>−5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, geopotential height (dam, black), temperature (K, red), ascent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5 × 10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3</a:t>
            </a:r>
            <a:r>
              <a:rPr lang="en-US" sz="2000" dirty="0" smtClean="0">
                <a:latin typeface="Arial"/>
                <a:cs typeface="Arial"/>
              </a:rPr>
              <a:t> hPa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blue), </a:t>
            </a:r>
            <a:r>
              <a:rPr lang="en-US" sz="2000" dirty="0" smtClean="0">
                <a:latin typeface="Arial"/>
                <a:cs typeface="Arial"/>
              </a:rPr>
              <a:t>and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wind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kt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 (right) </a:t>
            </a:r>
            <a:r>
              <a:rPr lang="en-US" sz="2000" dirty="0">
                <a:latin typeface="Arial"/>
                <a:cs typeface="Arial"/>
              </a:rPr>
              <a:t>700-hPa geopotential height (dam, black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 smtClean="0">
                <a:latin typeface="Arial"/>
                <a:cs typeface="Arial"/>
              </a:rPr>
              <a:t>and </a:t>
            </a:r>
            <a:r>
              <a:rPr lang="en-US" sz="2000" dirty="0">
                <a:latin typeface="Arial"/>
                <a:cs typeface="Arial"/>
              </a:rPr>
              <a:t>wind (</a:t>
            </a:r>
            <a:r>
              <a:rPr lang="en-US" sz="2000" dirty="0" err="1">
                <a:latin typeface="Arial"/>
                <a:cs typeface="Arial"/>
              </a:rPr>
              <a:t>kt</a:t>
            </a:r>
            <a:r>
              <a:rPr lang="en-US" sz="2000" dirty="0">
                <a:latin typeface="Arial"/>
                <a:cs typeface="Arial"/>
              </a:rPr>
              <a:t>, flags and barbs), and </a:t>
            </a:r>
            <a:r>
              <a:rPr lang="en-US" sz="2000" dirty="0" smtClean="0">
                <a:latin typeface="Arial"/>
                <a:cs typeface="Arial"/>
              </a:rPr>
              <a:t>standardized anomalies of PW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shaded)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73" name="TextBox 672"/>
          <p:cNvSpPr txBox="1"/>
          <p:nvPr/>
        </p:nvSpPr>
        <p:spPr>
          <a:xfrm>
            <a:off x="34070271" y="22593111"/>
            <a:ext cx="9609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. (left) 500-hPa ζ (10</a:t>
            </a:r>
            <a:r>
              <a:rPr lang="en-US" sz="2000" baseline="30000" dirty="0" smtClean="0">
                <a:latin typeface="Arial"/>
                <a:cs typeface="Arial"/>
              </a:rPr>
              <a:t>−5 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r>
              <a:rPr lang="en-US" sz="2000" baseline="30000" dirty="0" smtClean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, geopotential height (dam, black), temperature (K, red), </a:t>
            </a:r>
            <a:r>
              <a:rPr lang="en-US" sz="2000" dirty="0" smtClean="0">
                <a:latin typeface="Arial"/>
                <a:cs typeface="Arial"/>
              </a:rPr>
              <a:t>ascent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5 × 10</a:t>
            </a:r>
            <a:r>
              <a:rPr lang="en-US" sz="2000" baseline="30000" dirty="0">
                <a:latin typeface="Arial"/>
                <a:cs typeface="Arial"/>
              </a:rPr>
              <a:t>−3</a:t>
            </a:r>
            <a:r>
              <a:rPr lang="en-US" sz="2000" dirty="0">
                <a:latin typeface="Arial"/>
                <a:cs typeface="Arial"/>
              </a:rPr>
              <a:t> 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blue), </a:t>
            </a:r>
            <a:r>
              <a:rPr lang="en-US" sz="2000" dirty="0" smtClean="0">
                <a:latin typeface="Arial"/>
                <a:cs typeface="Arial"/>
              </a:rPr>
              <a:t>and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wind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, flags and barbs); </a:t>
            </a:r>
            <a:r>
              <a:rPr lang="en-US" sz="2000" dirty="0" smtClean="0">
                <a:latin typeface="Arial"/>
                <a:cs typeface="Arial"/>
              </a:rPr>
              <a:t>                (</a:t>
            </a:r>
            <a:r>
              <a:rPr lang="en-US" sz="2000" dirty="0" smtClean="0">
                <a:latin typeface="Arial"/>
                <a:cs typeface="Arial"/>
              </a:rPr>
              <a:t>right) 700-hPa geopotential height (dam, black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 smtClean="0">
                <a:latin typeface="Arial"/>
                <a:cs typeface="Arial"/>
              </a:rPr>
              <a:t>and wind 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 smtClean="0">
                <a:latin typeface="Arial"/>
                <a:cs typeface="Arial"/>
              </a:rPr>
              <a:t>and standardized anomalies of PW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74" name="TextBox 673"/>
          <p:cNvSpPr txBox="1"/>
          <p:nvPr/>
        </p:nvSpPr>
        <p:spPr>
          <a:xfrm>
            <a:off x="10108692" y="24095989"/>
            <a:ext cx="18837708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Trajectories, Time Series, and Sounding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75" name="Picture 674" descr="2019061300.04339.skewt.parc.gif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8"/>
          <a:stretch/>
        </p:blipFill>
        <p:spPr>
          <a:xfrm>
            <a:off x="24708094" y="24808569"/>
            <a:ext cx="4182192" cy="3788111"/>
          </a:xfrm>
          <a:prstGeom prst="rect">
            <a:avLst/>
          </a:prstGeom>
        </p:spPr>
      </p:pic>
      <p:sp>
        <p:nvSpPr>
          <p:cNvPr id="678" name="TextBox 677"/>
          <p:cNvSpPr txBox="1"/>
          <p:nvPr/>
        </p:nvSpPr>
        <p:spPr>
          <a:xfrm>
            <a:off x="133216" y="19993016"/>
            <a:ext cx="981340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Potential Vorticity (PV) Advection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83" name="Rectangle 682"/>
          <p:cNvSpPr/>
          <p:nvPr/>
        </p:nvSpPr>
        <p:spPr>
          <a:xfrm>
            <a:off x="133216" y="20023715"/>
            <a:ext cx="9813401" cy="1141532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4" name="Group 683"/>
          <p:cNvGrpSpPr/>
          <p:nvPr/>
        </p:nvGrpSpPr>
        <p:grpSpPr>
          <a:xfrm>
            <a:off x="734234" y="29805631"/>
            <a:ext cx="8850720" cy="360293"/>
            <a:chOff x="204380" y="5421651"/>
            <a:chExt cx="8850720" cy="360293"/>
          </a:xfrm>
        </p:grpSpPr>
        <p:sp>
          <p:nvSpPr>
            <p:cNvPr id="685" name="TextBox 684"/>
            <p:cNvSpPr txBox="1"/>
            <p:nvPr/>
          </p:nvSpPr>
          <p:spPr>
            <a:xfrm>
              <a:off x="494643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686" name="TextBox 685"/>
            <p:cNvSpPr txBox="1"/>
            <p:nvPr/>
          </p:nvSpPr>
          <p:spPr>
            <a:xfrm>
              <a:off x="978442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687" name="TextBox 686"/>
            <p:cNvSpPr txBox="1"/>
            <p:nvPr/>
          </p:nvSpPr>
          <p:spPr>
            <a:xfrm>
              <a:off x="1446366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688" name="TextBox 687"/>
            <p:cNvSpPr txBox="1"/>
            <p:nvPr/>
          </p:nvSpPr>
          <p:spPr>
            <a:xfrm>
              <a:off x="1921628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689" name="TextBox 688"/>
            <p:cNvSpPr txBox="1"/>
            <p:nvPr/>
          </p:nvSpPr>
          <p:spPr>
            <a:xfrm>
              <a:off x="2389552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690" name="TextBox 689"/>
            <p:cNvSpPr txBox="1"/>
            <p:nvPr/>
          </p:nvSpPr>
          <p:spPr>
            <a:xfrm>
              <a:off x="2864814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691" name="TextBox 690"/>
            <p:cNvSpPr txBox="1"/>
            <p:nvPr/>
          </p:nvSpPr>
          <p:spPr>
            <a:xfrm>
              <a:off x="3334714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692" name="TextBox 691"/>
            <p:cNvSpPr txBox="1"/>
            <p:nvPr/>
          </p:nvSpPr>
          <p:spPr>
            <a:xfrm>
              <a:off x="3812163" y="562785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693" name="TextBox 692"/>
            <p:cNvSpPr txBox="1"/>
            <p:nvPr/>
          </p:nvSpPr>
          <p:spPr>
            <a:xfrm>
              <a:off x="4284772" y="562671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694" name="TextBox 693"/>
            <p:cNvSpPr txBox="1"/>
            <p:nvPr/>
          </p:nvSpPr>
          <p:spPr>
            <a:xfrm>
              <a:off x="4756859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695" name="TextBox 694"/>
            <p:cNvSpPr txBox="1"/>
            <p:nvPr/>
          </p:nvSpPr>
          <p:spPr>
            <a:xfrm>
              <a:off x="5233109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96" name="TextBox 695"/>
            <p:cNvSpPr txBox="1"/>
            <p:nvPr/>
          </p:nvSpPr>
          <p:spPr>
            <a:xfrm>
              <a:off x="5703009" y="562662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97" name="TextBox 696"/>
            <p:cNvSpPr txBox="1"/>
            <p:nvPr/>
          </p:nvSpPr>
          <p:spPr>
            <a:xfrm>
              <a:off x="6182434" y="562662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698" name="TextBox 697"/>
            <p:cNvSpPr txBox="1"/>
            <p:nvPr/>
          </p:nvSpPr>
          <p:spPr>
            <a:xfrm>
              <a:off x="6656708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699" name="TextBox 698"/>
            <p:cNvSpPr txBox="1"/>
            <p:nvPr/>
          </p:nvSpPr>
          <p:spPr>
            <a:xfrm>
              <a:off x="7127807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700" name="TextBox 699"/>
            <p:cNvSpPr txBox="1"/>
            <p:nvPr/>
          </p:nvSpPr>
          <p:spPr>
            <a:xfrm>
              <a:off x="7595731" y="562805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701" name="TextBox 700"/>
            <p:cNvSpPr txBox="1"/>
            <p:nvPr/>
          </p:nvSpPr>
          <p:spPr>
            <a:xfrm>
              <a:off x="8075156" y="5626625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702" name="TextBox 701"/>
            <p:cNvSpPr txBox="1"/>
            <p:nvPr/>
          </p:nvSpPr>
          <p:spPr>
            <a:xfrm>
              <a:off x="8437106" y="5628056"/>
              <a:ext cx="61799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PVU </a:t>
              </a:r>
              <a:r>
                <a:rPr lang="en-US" sz="1000" dirty="0" smtClean="0">
                  <a:latin typeface="Arial"/>
                  <a:cs typeface="Arial"/>
                </a:rPr>
                <a:t>day</a:t>
              </a:r>
              <a:r>
                <a:rPr lang="en-US" sz="1000" baseline="30000" dirty="0" smtClean="0">
                  <a:latin typeface="Arial"/>
                  <a:cs typeface="Arial"/>
                </a:rPr>
                <a:t>−</a:t>
              </a:r>
              <a:r>
                <a:rPr lang="en-US" sz="1000" baseline="30000" dirty="0">
                  <a:latin typeface="Arial"/>
                  <a:cs typeface="Arial"/>
                </a:rPr>
                <a:t>1</a:t>
              </a:r>
            </a:p>
          </p:txBody>
        </p:sp>
        <p:pic>
          <p:nvPicPr>
            <p:cNvPr id="703" name="Picture 702" descr="irrotWind_pvAdv_areaavg_300_80.png"/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704" name="TextBox 703"/>
          <p:cNvSpPr txBox="1"/>
          <p:nvPr/>
        </p:nvSpPr>
        <p:spPr>
          <a:xfrm>
            <a:off x="304862" y="30289326"/>
            <a:ext cx="9464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6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(left)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300–200-hPa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PV (PVU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gray)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nondivergent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wind (m s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nondivergent wind (PVU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shaded)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600–400-hPa </a:t>
            </a:r>
            <a:r>
              <a:rPr lang="en-US" sz="2000" dirty="0" smtClean="0">
                <a:latin typeface="Arial"/>
                <a:cs typeface="Arial"/>
              </a:rPr>
              <a:t>ascent </a:t>
            </a:r>
            <a:r>
              <a:rPr lang="en-US" sz="2000" dirty="0">
                <a:latin typeface="Arial"/>
                <a:cs typeface="Arial"/>
              </a:rPr>
              <a:t>(5 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 smtClean="0">
                <a:latin typeface="Arial"/>
                <a:cs typeface="Arial"/>
              </a:rPr>
              <a:t>hPa 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red</a:t>
            </a:r>
            <a:r>
              <a:rPr lang="en-US" sz="2000" dirty="0" smtClean="0">
                <a:latin typeface="Arial"/>
                <a:cs typeface="Arial"/>
              </a:rPr>
              <a:t>); (right) As in (left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 smtClean="0">
                <a:latin typeface="Arial"/>
                <a:cs typeface="Arial"/>
              </a:rPr>
              <a:t>but for irrotational wind.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" name="Picture 7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43700" y="24830416"/>
            <a:ext cx="4271389" cy="5302915"/>
          </a:xfrm>
          <a:prstGeom prst="rect">
            <a:avLst/>
          </a:prstGeom>
        </p:spPr>
      </p:pic>
      <p:pic>
        <p:nvPicPr>
          <p:cNvPr id="707" name="Picture 70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76148" y="24830416"/>
            <a:ext cx="4271389" cy="5302915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10247968" y="30199601"/>
            <a:ext cx="8888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7</a:t>
            </a:r>
            <a:r>
              <a:rPr lang="en-US" sz="2000" dirty="0" smtClean="0">
                <a:latin typeface="Arial"/>
                <a:cs typeface="Arial"/>
              </a:rPr>
              <a:t>. (</a:t>
            </a:r>
            <a:r>
              <a:rPr lang="en-US" sz="2000" dirty="0" smtClean="0">
                <a:latin typeface="Arial"/>
                <a:cs typeface="Arial"/>
              </a:rPr>
              <a:t>a) Forward trajectories starting at 0000 UTC 2 June and (b) backward trajectories ending at 0000 UTC 13 June. Source: NOAA HYSPLIT.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10242784" y="31028710"/>
            <a:ext cx="90472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8</a:t>
            </a:r>
            <a:r>
              <a:rPr lang="en-US" sz="2000" dirty="0" smtClean="0">
                <a:latin typeface="Arial"/>
                <a:cs typeface="Arial"/>
              </a:rPr>
              <a:t>. (a) Time series of (a) 500-hPa geopotential height (dam) and      1000–500-hPa thickness (dam)</a:t>
            </a:r>
            <a:r>
              <a:rPr lang="en-US" sz="2000" dirty="0" smtClean="0">
                <a:latin typeface="Arial"/>
                <a:cs typeface="Arial"/>
              </a:rPr>
              <a:t>, and (b) 850-hPa temperature (K) and wind (</a:t>
            </a:r>
            <a:r>
              <a:rPr lang="en-US" sz="2000" dirty="0" err="1" smtClean="0">
                <a:latin typeface="Arial"/>
                <a:cs typeface="Arial"/>
              </a:rPr>
              <a:t>kt</a:t>
            </a:r>
            <a:r>
              <a:rPr lang="en-US" sz="2000" dirty="0" smtClean="0">
                <a:latin typeface="Arial"/>
                <a:cs typeface="Arial"/>
              </a:rPr>
              <a:t>), for yellow star location in (d). (c) 0000 UTC 13 June 2019 sounding for Ittoqqortoormitt, Greenland [red star location in (d)] (source: University of Wyoming). (d) 500-hPa geopotential height (dam) at 0000 UTC 13 June 2019.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9334342" y="24821172"/>
            <a:ext cx="5286623" cy="3775509"/>
            <a:chOff x="19513934" y="24821172"/>
            <a:chExt cx="5286623" cy="3775509"/>
          </a:xfrm>
        </p:grpSpPr>
        <p:pic>
          <p:nvPicPr>
            <p:cNvPr id="19" name="Picture 18" descr="g500_and_thickness_time_series_noLabels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4106" y="24821172"/>
              <a:ext cx="4929036" cy="33911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857148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0513302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1170076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1825833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2492948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3147843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3806179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4466062" y="2818793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0009548" y="28412015"/>
              <a:ext cx="461609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Day in June 2019 labeled at 0000 UTC</a:t>
              </a:r>
              <a:endParaRPr lang="en-US" sz="1100" b="1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19513934" y="27965186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530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19513934" y="27456775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540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19513934" y="2694492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19513934" y="26429630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9513934" y="25917779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19513934" y="25402484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9513934" y="24886288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590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334342" y="28734575"/>
            <a:ext cx="5286889" cy="3797859"/>
            <a:chOff x="19513934" y="28734575"/>
            <a:chExt cx="5286889" cy="3797859"/>
          </a:xfrm>
        </p:grpSpPr>
        <p:grpSp>
          <p:nvGrpSpPr>
            <p:cNvPr id="22" name="Group 21"/>
            <p:cNvGrpSpPr/>
            <p:nvPr/>
          </p:nvGrpSpPr>
          <p:grpSpPr>
            <a:xfrm>
              <a:off x="19750622" y="28734575"/>
              <a:ext cx="5050201" cy="3797859"/>
              <a:chOff x="19750622" y="28672625"/>
              <a:chExt cx="5050201" cy="3797859"/>
            </a:xfrm>
          </p:grpSpPr>
          <p:pic>
            <p:nvPicPr>
              <p:cNvPr id="20" name="Picture 19" descr="t850_and_wind_time_series_noLabels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50622" y="28672625"/>
                <a:ext cx="5038344" cy="3389642"/>
              </a:xfrm>
              <a:prstGeom prst="rect">
                <a:avLst/>
              </a:prstGeom>
            </p:spPr>
          </p:pic>
          <p:sp>
            <p:nvSpPr>
              <p:cNvPr id="216" name="TextBox 215"/>
              <p:cNvSpPr txBox="1"/>
              <p:nvPr/>
            </p:nvSpPr>
            <p:spPr>
              <a:xfrm>
                <a:off x="19857414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10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20513568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11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21170342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21826099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13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22493214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14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23148109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15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23806445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24466328" y="32061737"/>
                <a:ext cx="334495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17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20009814" y="32285818"/>
                <a:ext cx="461609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 smtClean="0">
                    <a:latin typeface="Arial"/>
                    <a:cs typeface="Arial"/>
                  </a:rPr>
                  <a:t>Day in June 2019 labeled at 0000 UTC</a:t>
                </a:r>
                <a:endParaRPr lang="en-US" sz="11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226" name="TextBox 225"/>
            <p:cNvSpPr txBox="1"/>
            <p:nvPr/>
          </p:nvSpPr>
          <p:spPr>
            <a:xfrm>
              <a:off x="19513934" y="31879021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19513934" y="31439035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19513934" y="31002989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9513934" y="30558740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9513934" y="30120545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19513934" y="29679492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9513934" y="29248031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9513934" y="28803783"/>
              <a:ext cx="33449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36" name="5-Point Star 235"/>
          <p:cNvSpPr>
            <a:spLocks noChangeAspect="1"/>
          </p:cNvSpPr>
          <p:nvPr/>
        </p:nvSpPr>
        <p:spPr>
          <a:xfrm rot="10800000" flipV="1">
            <a:off x="27653001" y="30639757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5-Point Star 236"/>
          <p:cNvSpPr>
            <a:spLocks noChangeAspect="1"/>
          </p:cNvSpPr>
          <p:nvPr/>
        </p:nvSpPr>
        <p:spPr>
          <a:xfrm rot="10800000" flipV="1">
            <a:off x="27780053" y="30299891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8" name="Straight Connector 237"/>
          <p:cNvCxnSpPr/>
          <p:nvPr/>
        </p:nvCxnSpPr>
        <p:spPr>
          <a:xfrm>
            <a:off x="20077811" y="27755479"/>
            <a:ext cx="484632" cy="0"/>
          </a:xfrm>
          <a:prstGeom prst="line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9" name="TextBox 238"/>
          <p:cNvSpPr txBox="1"/>
          <p:nvPr/>
        </p:nvSpPr>
        <p:spPr>
          <a:xfrm>
            <a:off x="20605357" y="27524646"/>
            <a:ext cx="238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500-hPa geopotential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height </a:t>
            </a:r>
            <a:r>
              <a:rPr lang="en-US" sz="1200" dirty="0">
                <a:latin typeface="Arial"/>
                <a:cs typeface="Arial"/>
              </a:rPr>
              <a:t>(dam)</a:t>
            </a:r>
          </a:p>
        </p:txBody>
      </p:sp>
      <p:cxnSp>
        <p:nvCxnSpPr>
          <p:cNvPr id="240" name="Straight Connector 239"/>
          <p:cNvCxnSpPr/>
          <p:nvPr/>
        </p:nvCxnSpPr>
        <p:spPr>
          <a:xfrm>
            <a:off x="22512506" y="27755479"/>
            <a:ext cx="489088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TextBox 240"/>
          <p:cNvSpPr txBox="1"/>
          <p:nvPr/>
        </p:nvSpPr>
        <p:spPr>
          <a:xfrm>
            <a:off x="23001594" y="27524646"/>
            <a:ext cx="132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1000–500-hPa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thickness </a:t>
            </a:r>
            <a:r>
              <a:rPr lang="en-US" sz="1200" dirty="0">
                <a:latin typeface="Arial"/>
                <a:cs typeface="Arial"/>
              </a:rPr>
              <a:t>(dam)</a:t>
            </a:r>
          </a:p>
        </p:txBody>
      </p:sp>
      <p:cxnSp>
        <p:nvCxnSpPr>
          <p:cNvPr id="246" name="Straight Connector 245"/>
          <p:cNvCxnSpPr/>
          <p:nvPr/>
        </p:nvCxnSpPr>
        <p:spPr>
          <a:xfrm>
            <a:off x="22692553" y="29515526"/>
            <a:ext cx="484632" cy="0"/>
          </a:xfrm>
          <a:prstGeom prst="line">
            <a:avLst/>
          </a:prstGeom>
          <a:ln w="317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>
            <a:off x="23177184" y="29295192"/>
            <a:ext cx="1348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850-hPa temperature (K)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22918501" y="29863481"/>
            <a:ext cx="167850" cy="305257"/>
            <a:chOff x="3759200" y="6167484"/>
            <a:chExt cx="219075" cy="398416"/>
          </a:xfrm>
        </p:grpSpPr>
        <p:cxnSp>
          <p:nvCxnSpPr>
            <p:cNvPr id="250" name="Straight Connector 249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" name="TextBox 251"/>
          <p:cNvSpPr txBox="1"/>
          <p:nvPr/>
        </p:nvSpPr>
        <p:spPr>
          <a:xfrm>
            <a:off x="23177184" y="29776331"/>
            <a:ext cx="1667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850-hPa        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wind </a:t>
            </a:r>
            <a:r>
              <a:rPr lang="en-US" sz="1200" dirty="0">
                <a:latin typeface="Arial"/>
                <a:cs typeface="Arial"/>
              </a:rPr>
              <a:t>(</a:t>
            </a:r>
            <a:r>
              <a:rPr lang="en-US" sz="1200" dirty="0" err="1">
                <a:latin typeface="Arial"/>
                <a:cs typeface="Arial"/>
              </a:rPr>
              <a:t>kt</a:t>
            </a:r>
            <a:r>
              <a:rPr lang="en-US" sz="1200" dirty="0">
                <a:latin typeface="Arial"/>
                <a:cs typeface="Arial"/>
              </a:rPr>
              <a:t>)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241894" y="4297664"/>
            <a:ext cx="11492625" cy="17774037"/>
            <a:chOff x="10241894" y="4297664"/>
            <a:chExt cx="11492625" cy="17774037"/>
          </a:xfrm>
        </p:grpSpPr>
        <p:pic>
          <p:nvPicPr>
            <p:cNvPr id="482" name="Picture 481" descr="dt_2pvu_20190603_0000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4297664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3" name="Picture 482" descr="700wind_pw_20190603_0000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4" y="4297664"/>
              <a:ext cx="573429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4" name="Picture 483" descr="dt_2pvu_20190605_0000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8744250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5" name="Picture 484" descr="700wind_pw_20190605_0000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5" y="8744250"/>
              <a:ext cx="573429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6" name="Picture 485" descr="dt_2pvu_20190607_0000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13192143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87" name="Picture 486" descr="700wind_pw_20190607_0000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4" y="13192143"/>
              <a:ext cx="573429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90" name="Picture 489" descr="dt_2pvu_20190609_0000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784" y="17636861"/>
              <a:ext cx="574621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92" name="Picture 491" descr="700wind_pw_20190609_0000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225" y="17636861"/>
              <a:ext cx="573429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59" name="TextBox 258"/>
            <p:cNvSpPr txBox="1"/>
            <p:nvPr/>
          </p:nvSpPr>
          <p:spPr>
            <a:xfrm>
              <a:off x="10241894" y="429766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3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16000224" y="429766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3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10243700" y="8744250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5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16002030" y="8744250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5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10241894" y="13188615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16000224" y="13188615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10243700" y="1763768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9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16002030" y="1763768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9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2142933" y="4297664"/>
            <a:ext cx="11512207" cy="17773684"/>
            <a:chOff x="22142933" y="4297664"/>
            <a:chExt cx="11512207" cy="17773684"/>
          </a:xfrm>
        </p:grpSpPr>
        <p:pic>
          <p:nvPicPr>
            <p:cNvPr id="498" name="Picture 497" descr="rel_vort_20190603_0000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4297664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99" name="Picture 498" descr="pw_anom_20190603_0000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4098" y="4297664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17" name="Picture 516" descr="rel_vort_20190605_0000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8744250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18" name="Picture 517" descr="pw_anom_20190605_0000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5385" y="8744250"/>
              <a:ext cx="5749751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19" name="Picture 518" descr="rel_vort_20190607_0000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13190379"/>
              <a:ext cx="5749754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20" name="Picture 519" descr="pw_anom_20190607_00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5384" y="13190379"/>
              <a:ext cx="5749752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31" name="Picture 530" descr="rel_vort_20190609_0000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2933" y="17636508"/>
              <a:ext cx="5749751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34" name="Picture 533" descr="pw_anom_20190609_0000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5387" y="17636508"/>
              <a:ext cx="5749753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67" name="TextBox 266"/>
            <p:cNvSpPr txBox="1"/>
            <p:nvPr/>
          </p:nvSpPr>
          <p:spPr>
            <a:xfrm>
              <a:off x="22142933" y="4299783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3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27901263" y="4299783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3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22144739" y="874319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5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27903069" y="874319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5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22142933" y="1319073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27901263" y="13190734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22144739" y="17636628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9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27903069" y="17636628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9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4069972" y="4297664"/>
            <a:ext cx="9575609" cy="17774037"/>
            <a:chOff x="34069972" y="4297664"/>
            <a:chExt cx="9575609" cy="17774037"/>
          </a:xfrm>
        </p:grpSpPr>
        <p:pic>
          <p:nvPicPr>
            <p:cNvPr id="541" name="Picture 540" descr="rel_vort_20190610_0000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4297664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2" name="Picture 541" descr="pw_anom_20190610_0000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715" y="4297664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3" name="Picture 542" descr="rel_vort_20190611_0000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8744250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4" name="Picture 543" descr="pw_anom_20190611_0000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1784" y="8744250"/>
              <a:ext cx="478286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5" name="Picture 544" descr="rel_vort_20190612_0000.pn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13192143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6" name="Picture 545" descr="pw_anom_20190612_0000.pn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364" y="13192143"/>
              <a:ext cx="4782867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7" name="Picture 546" descr="rel_vort_20190613_0000.png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9973" y="17636861"/>
              <a:ext cx="478286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48" name="Picture 547" descr="pw_anom_20190613_0000.pn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1786" y="17636861"/>
              <a:ext cx="478286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7" name="TextBox 276"/>
            <p:cNvSpPr txBox="1"/>
            <p:nvPr/>
          </p:nvSpPr>
          <p:spPr>
            <a:xfrm>
              <a:off x="34069972" y="8741075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11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8859189" y="8741075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11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34070272" y="4298080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10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8862814" y="4301405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10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4069972" y="13187836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38862364" y="13187836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4070075" y="17634509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13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8862467" y="17634509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13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52123" y="20766420"/>
            <a:ext cx="9577787" cy="8883687"/>
            <a:chOff x="277878" y="20729066"/>
            <a:chExt cx="9577787" cy="8883687"/>
          </a:xfrm>
        </p:grpSpPr>
        <p:pic>
          <p:nvPicPr>
            <p:cNvPr id="679" name="Picture 678" descr="nondivWind_pvAdv_areavavg_300_20190609_0000.png"/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277878" y="20729066"/>
              <a:ext cx="478185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80" name="Picture 679" descr="irrotWind_pvAdv_areaavg_300_60.png"/>
            <p:cNvPicPr>
              <a:picLocks noChangeAspect="1"/>
            </p:cNvPicPr>
            <p:nvPr/>
          </p:nvPicPr>
          <p:blipFill rotWithShape="1"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5073810" y="20729066"/>
              <a:ext cx="478185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81" name="Picture 680" descr="nondivWind_pvAdv_areavavg_300_20190611_0000.png"/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278026" y="25177913"/>
              <a:ext cx="4781856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82" name="Picture 681" descr="irrotWind_pvAdv_areaavg_300_68.png"/>
            <p:cNvPicPr>
              <a:picLocks noChangeAspect="1"/>
            </p:cNvPicPr>
            <p:nvPr/>
          </p:nvPicPr>
          <p:blipFill rotWithShape="1"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5" r="12361"/>
            <a:stretch/>
          </p:blipFill>
          <p:spPr>
            <a:xfrm>
              <a:off x="5072841" y="25177913"/>
              <a:ext cx="4781855" cy="443484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86" name="TextBox 285"/>
            <p:cNvSpPr txBox="1"/>
            <p:nvPr/>
          </p:nvSpPr>
          <p:spPr>
            <a:xfrm>
              <a:off x="277878" y="25177913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11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5073810" y="25177913"/>
              <a:ext cx="292512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11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278026" y="20729066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9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5069124" y="20729066"/>
              <a:ext cx="2869694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</a:t>
              </a:r>
              <a:r>
                <a:rPr lang="en-US" sz="1800" dirty="0" smtClean="0">
                  <a:latin typeface="Arial"/>
                  <a:cs typeface="Arial"/>
                </a:rPr>
                <a:t>00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9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June</a:t>
              </a:r>
              <a:r>
                <a:rPr lang="en-US" sz="1800" dirty="0" smtClean="0">
                  <a:latin typeface="Arial"/>
                  <a:cs typeface="Arial"/>
                </a:rPr>
                <a:t> 2019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247825" y="14720373"/>
            <a:ext cx="539321" cy="3777014"/>
            <a:chOff x="9270554" y="14720373"/>
            <a:chExt cx="539321" cy="3777014"/>
          </a:xfrm>
        </p:grpSpPr>
        <p:pic>
          <p:nvPicPr>
            <p:cNvPr id="356" name="Picture 355" descr="pw_anom_12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7447071" y="16543856"/>
              <a:ext cx="3777014" cy="130047"/>
            </a:xfrm>
            <a:prstGeom prst="rect">
              <a:avLst/>
            </a:prstGeom>
          </p:spPr>
        </p:pic>
        <p:sp>
          <p:nvSpPr>
            <p:cNvPr id="290" name="TextBox 289"/>
            <p:cNvSpPr txBox="1"/>
            <p:nvPr/>
          </p:nvSpPr>
          <p:spPr>
            <a:xfrm>
              <a:off x="9443551" y="1484113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9443551" y="1502764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2.5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9443551" y="15215642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9443551" y="1539788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9443551" y="1558736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9443551" y="1577404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9443551" y="15967568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0.75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9443551" y="1615550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8" name="TextBox 297"/>
            <p:cNvSpPr txBox="1"/>
            <p:nvPr/>
          </p:nvSpPr>
          <p:spPr>
            <a:xfrm>
              <a:off x="9443551" y="1634344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>
                  <a:latin typeface="Arial"/>
                  <a:cs typeface="Arial"/>
                </a:rPr>
                <a:t>0</a:t>
              </a:r>
              <a:r>
                <a:rPr lang="en-US" sz="1000" dirty="0" smtClean="0">
                  <a:latin typeface="Arial"/>
                  <a:cs typeface="Arial"/>
                </a:rPr>
                <a:t>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9443551" y="16531383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9443551" y="16719321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−0.25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9443551" y="16916024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9443551" y="1710133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−0.75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9443551" y="1729315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9443551" y="17478790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−1.25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9443551" y="17664177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9443551" y="1785620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9443551" y="18038686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−2.5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9443551" y="18232319"/>
              <a:ext cx="36632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smtClean="0">
                  <a:latin typeface="Arial"/>
                  <a:cs typeface="Arial"/>
                </a:rPr>
                <a:t>−3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sp>
        <p:nvSpPr>
          <p:cNvPr id="310" name="TextBox 309"/>
          <p:cNvSpPr txBox="1"/>
          <p:nvPr/>
        </p:nvSpPr>
        <p:spPr>
          <a:xfrm>
            <a:off x="653936" y="15108768"/>
            <a:ext cx="403579" cy="29546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5349873" y="14813302"/>
            <a:ext cx="403579" cy="29546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10429296" y="25370490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14858897" y="25370490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19843830" y="24981781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19843830" y="28894737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25084367" y="25067779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24906118" y="28716375"/>
            <a:ext cx="403579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(d)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18" name="5-Point Star 317"/>
          <p:cNvSpPr>
            <a:spLocks noChangeAspect="1"/>
          </p:cNvSpPr>
          <p:nvPr/>
        </p:nvSpPr>
        <p:spPr>
          <a:xfrm rot="10800000" flipV="1">
            <a:off x="24090386" y="28958951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5-Point Star 318"/>
          <p:cNvSpPr>
            <a:spLocks noChangeAspect="1"/>
          </p:cNvSpPr>
          <p:nvPr/>
        </p:nvSpPr>
        <p:spPr>
          <a:xfrm rot="10800000" flipV="1">
            <a:off x="24090387" y="25043480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5-Point Star 319"/>
          <p:cNvSpPr>
            <a:spLocks noChangeAspect="1"/>
          </p:cNvSpPr>
          <p:nvPr/>
        </p:nvSpPr>
        <p:spPr>
          <a:xfrm rot="10800000" flipV="1">
            <a:off x="28001889" y="25122266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00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50709</TotalTime>
  <Words>1355</Words>
  <Application>Microsoft Macintosh PowerPoint</Application>
  <PresentationFormat>Custom</PresentationFormat>
  <Paragraphs>244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953</cp:revision>
  <cp:lastPrinted>2017-12-06T21:26:09Z</cp:lastPrinted>
  <dcterms:created xsi:type="dcterms:W3CDTF">2015-11-02T00:35:42Z</dcterms:created>
  <dcterms:modified xsi:type="dcterms:W3CDTF">2019-12-19T17:13:20Z</dcterms:modified>
</cp:coreProperties>
</file>