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853" r:id="rId3"/>
    <p:sldId id="641" r:id="rId4"/>
    <p:sldId id="645" r:id="rId5"/>
    <p:sldId id="780" r:id="rId6"/>
    <p:sldId id="648" r:id="rId7"/>
    <p:sldId id="875" r:id="rId8"/>
    <p:sldId id="878" r:id="rId9"/>
    <p:sldId id="874" r:id="rId10"/>
    <p:sldId id="808" r:id="rId11"/>
    <p:sldId id="873" r:id="rId12"/>
    <p:sldId id="790" r:id="rId13"/>
    <p:sldId id="791" r:id="rId14"/>
    <p:sldId id="812" r:id="rId15"/>
    <p:sldId id="732" r:id="rId16"/>
    <p:sldId id="733" r:id="rId17"/>
    <p:sldId id="866" r:id="rId18"/>
    <p:sldId id="872" r:id="rId19"/>
    <p:sldId id="804" r:id="rId20"/>
    <p:sldId id="806" r:id="rId21"/>
    <p:sldId id="867" r:id="rId22"/>
    <p:sldId id="876" r:id="rId23"/>
    <p:sldId id="877" r:id="rId24"/>
    <p:sldId id="870" r:id="rId25"/>
    <p:sldId id="871" r:id="rId26"/>
    <p:sldId id="754" r:id="rId27"/>
    <p:sldId id="7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60065"/>
    <a:srgbClr val="878787"/>
    <a:srgbClr val="A4A4A4"/>
    <a:srgbClr val="7200FF"/>
    <a:srgbClr val="8A14FF"/>
    <a:srgbClr val="9D0000"/>
    <a:srgbClr val="00C800"/>
    <a:srgbClr val="0E71FF"/>
    <a:srgbClr val="FC0007"/>
    <a:srgbClr val="155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0164" autoAdjust="0"/>
  </p:normalViewPr>
  <p:slideViewPr>
    <p:cSldViewPr snapToGrid="0" snapToObjects="1">
      <p:cViewPr varScale="1">
        <p:scale>
          <a:sx n="97" d="100"/>
          <a:sy n="97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3BEE-20BD-7A45-8E4B-8F4C2E1FFC4F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A230-956B-6645-A968-A4EE0A5C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6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D6F1-54CA-1A4F-8C66-2DFE7378633E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B3B2-FB0E-4B41-A793-6CF3F50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1913"/>
            <a:ext cx="9135245" cy="2243171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/>
                <a:cs typeface="Arial"/>
              </a:rPr>
              <a:t>Examining the Forecast Skill of the Synoptic-Scale Flow Associated with     Arctic Cyclones </a:t>
            </a:r>
            <a:endParaRPr lang="en-US" sz="3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06619"/>
            <a:ext cx="9135245" cy="362060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Keyser,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A.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Biernat, 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F.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Bosart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Sciences 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at Albany, SUNY</a:t>
            </a:r>
          </a:p>
          <a:p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33rd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Conference on Climate Variability and Change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Boston, MA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14 January 2020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095" y="33191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9107" y="2575084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quency_all_ACs_low_vs_high_vs_climo_v2_updated_noLab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05" y="1386490"/>
            <a:ext cx="4556617" cy="37856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7288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Frequency of ACs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00188"/>
              </p:ext>
            </p:extLst>
          </p:nvPr>
        </p:nvGraphicFramePr>
        <p:xfrm>
          <a:off x="89803" y="1526496"/>
          <a:ext cx="3825079" cy="353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403"/>
                <a:gridCol w="1296232"/>
                <a:gridCol w="1466444"/>
              </a:tblGrid>
              <a:tr h="10057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Period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Number of days in period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Number</a:t>
                      </a:r>
                      <a:r>
                        <a:rPr lang="en-US" sz="1800" b="1" baseline="0" dirty="0" smtClean="0">
                          <a:latin typeface="Arial"/>
                          <a:cs typeface="Arial"/>
                        </a:rPr>
                        <a:t> of ACs in period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53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Climo</a:t>
                      </a:r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4018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2549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skill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801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676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4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High skill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800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606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17068" y="1064924"/>
            <a:ext cx="426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Frequency of ACs (number of ACs day</a:t>
            </a:r>
            <a:r>
              <a:rPr lang="en-US" baseline="30000" dirty="0" smtClean="0">
                <a:latin typeface="Arial"/>
                <a:cs typeface="Arial"/>
              </a:rPr>
              <a:t>−1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017" y="5806011"/>
            <a:ext cx="85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Frequency = number of ACs within period / number of days within period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2583" y="5124856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climo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9467" y="5124856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low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3107" y="5124856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high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4973" y="4878801"/>
            <a:ext cx="504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4973" y="4187260"/>
            <a:ext cx="504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4973" y="3496629"/>
            <a:ext cx="504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4973" y="2802833"/>
            <a:ext cx="504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4973" y="2105367"/>
            <a:ext cx="504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4973" y="1408771"/>
            <a:ext cx="504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1.0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75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ACs during low skill periods occur more frequently over eastern Eurasia and much of the Arctic Ocean relative to ACs during high skill </a:t>
            </a:r>
            <a:r>
              <a:rPr lang="en-US" sz="2400" dirty="0" smtClean="0">
                <a:latin typeface="Arial"/>
                <a:cs typeface="Arial"/>
              </a:rPr>
              <a:t>periods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ACs </a:t>
            </a:r>
            <a:r>
              <a:rPr lang="en-US" sz="2400" dirty="0">
                <a:latin typeface="Arial"/>
                <a:cs typeface="Arial"/>
              </a:rPr>
              <a:t>during high skill periods occur more frequently over the North Atlantic, Barents Sea, and western Eurasia relative to ACs during low skill </a:t>
            </a:r>
            <a:r>
              <a:rPr lang="en-US" sz="2400" dirty="0" smtClean="0">
                <a:latin typeface="Arial"/>
                <a:cs typeface="Arial"/>
              </a:rPr>
              <a:t>periods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Track Frequency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1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Track Frequency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731" y="793991"/>
            <a:ext cx="439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Low skill (N = 676)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5997" y="6081581"/>
            <a:ext cx="826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Total number of ACs within 500 km of a grid point                                      divided by number of days </a:t>
            </a:r>
            <a:r>
              <a:rPr lang="en-US" dirty="0">
                <a:latin typeface="Arial"/>
                <a:cs typeface="Arial"/>
              </a:rPr>
              <a:t>in period (number of ACs day</a:t>
            </a:r>
            <a:r>
              <a:rPr lang="en-US" baseline="30000" dirty="0">
                <a:latin typeface="Arial"/>
                <a:cs typeface="Arial"/>
              </a:rPr>
              <a:t>−1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83195" y="5609941"/>
            <a:ext cx="4401423" cy="296756"/>
            <a:chOff x="4683195" y="5534491"/>
            <a:chExt cx="4401423" cy="296756"/>
          </a:xfrm>
        </p:grpSpPr>
        <p:sp>
          <p:nvSpPr>
            <p:cNvPr id="27" name="TextBox 26"/>
            <p:cNvSpPr txBox="1"/>
            <p:nvPr/>
          </p:nvSpPr>
          <p:spPr>
            <a:xfrm>
              <a:off x="4752215" y="5707161"/>
              <a:ext cx="4177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0.005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80720" y="5708136"/>
              <a:ext cx="3065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45776" y="5708136"/>
              <a:ext cx="32585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3620" y="5707161"/>
              <a:ext cx="24013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0.03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16707" y="5707083"/>
              <a:ext cx="23696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0.05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732" y="5707083"/>
              <a:ext cx="2555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55036" y="5707083"/>
              <a:ext cx="25399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0.07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34354" y="5707083"/>
              <a:ext cx="2410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0.08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94143" y="5708136"/>
              <a:ext cx="2698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0.09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67566" y="5707083"/>
              <a:ext cx="2640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49733" y="5708136"/>
              <a:ext cx="25688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24198" y="5707083"/>
              <a:ext cx="2520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0.14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3949" y="5707005"/>
              <a:ext cx="290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51571" y="5707005"/>
              <a:ext cx="3079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0.18</a:t>
              </a:r>
              <a:endParaRPr lang="en-US" sz="800" dirty="0">
                <a:latin typeface="Arial"/>
                <a:cs typeface="Arial"/>
              </a:endParaRPr>
            </a:p>
          </p:txBody>
        </p:sp>
        <p:pic>
          <p:nvPicPr>
            <p:cNvPr id="61" name="Picture 60" descr="track_frequency_all_ACs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7" t="95510" r="8617" b="2037"/>
            <a:stretch/>
          </p:blipFill>
          <p:spPr>
            <a:xfrm>
              <a:off x="4683195" y="5534491"/>
              <a:ext cx="4401423" cy="16827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5937093" y="5708136"/>
              <a:ext cx="25176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0.04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3942" y="5609941"/>
            <a:ext cx="4401423" cy="296756"/>
            <a:chOff x="4683195" y="5534491"/>
            <a:chExt cx="4401423" cy="296756"/>
          </a:xfrm>
        </p:grpSpPr>
        <p:sp>
          <p:nvSpPr>
            <p:cNvPr id="64" name="TextBox 63"/>
            <p:cNvSpPr txBox="1"/>
            <p:nvPr/>
          </p:nvSpPr>
          <p:spPr>
            <a:xfrm>
              <a:off x="4752215" y="5707161"/>
              <a:ext cx="4177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0.005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0720" y="5708136"/>
              <a:ext cx="3065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45776" y="5708136"/>
              <a:ext cx="32585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3620" y="5707161"/>
              <a:ext cx="24013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0.03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16707" y="5707083"/>
              <a:ext cx="23696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0.05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7732" y="5707083"/>
              <a:ext cx="2555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5036" y="5707083"/>
              <a:ext cx="25399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0.07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34354" y="5707083"/>
              <a:ext cx="2410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0.08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94143" y="5708136"/>
              <a:ext cx="2698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0.09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67566" y="5707083"/>
              <a:ext cx="2640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49733" y="5708136"/>
              <a:ext cx="25688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24198" y="5707083"/>
              <a:ext cx="2520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0.14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83949" y="5707005"/>
              <a:ext cx="290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651571" y="5707005"/>
              <a:ext cx="3079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0.18</a:t>
              </a:r>
              <a:endParaRPr lang="en-US" sz="800" dirty="0">
                <a:latin typeface="Arial"/>
                <a:cs typeface="Arial"/>
              </a:endParaRPr>
            </a:p>
          </p:txBody>
        </p:sp>
        <p:pic>
          <p:nvPicPr>
            <p:cNvPr id="78" name="Picture 77" descr="track_frequency_all_ACs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7" t="95510" r="8617" b="2037"/>
            <a:stretch/>
          </p:blipFill>
          <p:spPr>
            <a:xfrm>
              <a:off x="4683195" y="5534491"/>
              <a:ext cx="4401423" cy="16827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937093" y="5708136"/>
              <a:ext cx="25176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0.04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592853" y="793991"/>
            <a:ext cx="455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High skill (N = 606)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Picture 1" descr="track_frequency_ACs_low_skill_10per_aa_spread_aa_rmse_v2_noC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" y="1219700"/>
            <a:ext cx="4477394" cy="4160520"/>
          </a:xfrm>
          <a:prstGeom prst="rect">
            <a:avLst/>
          </a:prstGeom>
        </p:spPr>
      </p:pic>
      <p:pic>
        <p:nvPicPr>
          <p:cNvPr id="3" name="Picture 2" descr="track_frequency_ACs_high_skill_10per_aa_spread_aa_rmse_v2_noC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95" y="1219700"/>
            <a:ext cx="447739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7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Track Frequency Difference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916" y="6312531"/>
            <a:ext cx="826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Difference in AC track frequency (</a:t>
            </a:r>
            <a:r>
              <a:rPr lang="en-US" dirty="0">
                <a:latin typeface="Arial"/>
                <a:cs typeface="Arial"/>
              </a:rPr>
              <a:t>number of ACs day</a:t>
            </a:r>
            <a:r>
              <a:rPr lang="en-US" baseline="30000" dirty="0">
                <a:latin typeface="Arial"/>
                <a:cs typeface="Arial"/>
              </a:rPr>
              <a:t>−1</a:t>
            </a:r>
            <a:r>
              <a:rPr lang="en-US" dirty="0">
                <a:latin typeface="Arial"/>
                <a:cs typeface="Arial"/>
              </a:rPr>
              <a:t>)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9991" y="725437"/>
            <a:ext cx="49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Low skill </a:t>
            </a:r>
            <a:r>
              <a:rPr lang="en-US" b="1" dirty="0" smtClean="0">
                <a:latin typeface="Arial"/>
                <a:cs typeface="Arial"/>
              </a:rPr>
              <a:t>minus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high skill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2581" y="5809621"/>
            <a:ext cx="7260336" cy="309463"/>
            <a:chOff x="1361698" y="5809621"/>
            <a:chExt cx="7260336" cy="309463"/>
          </a:xfrm>
        </p:grpSpPr>
        <p:pic>
          <p:nvPicPr>
            <p:cNvPr id="4" name="Picture 3" descr="track_density_normalized_differences_low_vs_high_ski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" t="95787" r="8691" b="1945"/>
            <a:stretch/>
          </p:blipFill>
          <p:spPr>
            <a:xfrm>
              <a:off x="1361698" y="5809621"/>
              <a:ext cx="7260336" cy="14630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845112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48201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0.01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13319" y="5965196"/>
              <a:ext cx="36201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0.005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8251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0.02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54651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0.03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7876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0.04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57864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0.06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6108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0.08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64314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0.1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09951" y="5965196"/>
              <a:ext cx="3621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-0.005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94025" y="5965196"/>
              <a:ext cx="3842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-0.01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3854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-0.02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214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-0.03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32037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-0.04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28874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-0.06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2564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-0.08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2559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-0.1</a:t>
              </a:r>
              <a:endParaRPr lang="en-US" sz="1050" dirty="0">
                <a:latin typeface="Arial"/>
                <a:cs typeface="Arial"/>
              </a:endParaRPr>
            </a:p>
          </p:txBody>
        </p:sp>
      </p:grpSp>
      <p:pic>
        <p:nvPicPr>
          <p:cNvPr id="3" name="Picture 2" descr="track_frequency_differences_low_vs_high_skill_10per_aa_spread_aa_rmse_v2_noC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03" y="1129319"/>
            <a:ext cx="4930054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There tends </a:t>
            </a:r>
            <a:r>
              <a:rPr lang="en-US" sz="2400" dirty="0">
                <a:latin typeface="Arial"/>
                <a:cs typeface="Arial"/>
              </a:rPr>
              <a:t>to be significantly amplified and </a:t>
            </a:r>
            <a:r>
              <a:rPr lang="en-US" sz="2400" dirty="0" err="1">
                <a:latin typeface="Arial"/>
                <a:cs typeface="Arial"/>
              </a:rPr>
              <a:t>deamplified</a:t>
            </a:r>
            <a:r>
              <a:rPr lang="en-US" sz="2400" dirty="0">
                <a:latin typeface="Arial"/>
                <a:cs typeface="Arial"/>
              </a:rPr>
              <a:t> synoptic-scale flow over the Arctic relative to climatology during low and high skill periods, </a:t>
            </a:r>
            <a:r>
              <a:rPr lang="en-US" sz="2400" dirty="0" smtClean="0">
                <a:latin typeface="Arial"/>
                <a:cs typeface="Arial"/>
              </a:rPr>
              <a:t>respectively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Amplitude over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Calculated absolute value of standardized </a:t>
            </a:r>
            <a:r>
              <a:rPr lang="en-US" sz="2400" dirty="0">
                <a:latin typeface="Arial"/>
                <a:cs typeface="Arial"/>
              </a:rPr>
              <a:t>anomaly of 500-hPa v-wind </a:t>
            </a:r>
            <a:r>
              <a:rPr lang="en-US" sz="2400" dirty="0" smtClean="0">
                <a:latin typeface="Arial"/>
                <a:cs typeface="Arial"/>
              </a:rPr>
              <a:t>(hereafter σ</a:t>
            </a:r>
            <a:r>
              <a:rPr lang="en-US" sz="2400" baseline="-25000" dirty="0" smtClean="0">
                <a:latin typeface="Arial"/>
                <a:cs typeface="Arial"/>
              </a:rPr>
              <a:t>v</a:t>
            </a:r>
            <a:r>
              <a:rPr lang="en-US" sz="2400" dirty="0" smtClean="0">
                <a:latin typeface="Arial"/>
                <a:cs typeface="Arial"/>
              </a:rPr>
              <a:t>) using </a:t>
            </a:r>
            <a:r>
              <a:rPr lang="en-US" sz="2400" dirty="0">
                <a:latin typeface="Arial"/>
                <a:cs typeface="Arial"/>
              </a:rPr>
              <a:t>ERA</a:t>
            </a:r>
            <a:r>
              <a:rPr lang="en-US" sz="2400" dirty="0" smtClean="0">
                <a:latin typeface="Arial"/>
                <a:cs typeface="Arial"/>
              </a:rPr>
              <a:t>-Interim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Calculated area average of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over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 Arctic (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≥ 70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°N)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for low and high skill periods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Amplitude over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_wind_anomaly_high_skill_case_intTime_1855344_valid_20110903_0000_no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8" y="1421879"/>
            <a:ext cx="4522436" cy="4206240"/>
          </a:xfrm>
          <a:prstGeom prst="rect">
            <a:avLst/>
          </a:prstGeom>
        </p:spPr>
      </p:pic>
      <p:pic>
        <p:nvPicPr>
          <p:cNvPr id="3" name="Picture 2" descr="v_wind_anomaly_low_skill_case_intTime_1899048_valid_20160828_0000_no_c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" y="1421879"/>
            <a:ext cx="4522436" cy="42062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Amplitude over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753562"/>
            <a:ext cx="45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Low skill (avg. σ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= 1.14) </a:t>
            </a:r>
            <a:endParaRPr lang="en-US" b="1" baseline="-25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i="1" dirty="0" smtClean="0">
                <a:latin typeface="Arial"/>
                <a:cs typeface="Arial"/>
              </a:rPr>
              <a:t>0000 UTC 28 Aug 2016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0497" y="753562"/>
            <a:ext cx="45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High skill (avg. σ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0.45)</a:t>
            </a:r>
          </a:p>
          <a:p>
            <a:pPr algn="ctr"/>
            <a:r>
              <a:rPr lang="en-US" i="1" dirty="0" smtClean="0">
                <a:latin typeface="Arial"/>
                <a:cs typeface="Arial"/>
              </a:rPr>
              <a:t>0000 UTC 3 Sep 2011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20" y="6165065"/>
            <a:ext cx="900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500-hPa geopotential height (dam, black), wind (flags and barbs, m s</a:t>
            </a:r>
            <a:r>
              <a:rPr lang="en-US" baseline="30000" dirty="0" smtClean="0">
                <a:latin typeface="Arial"/>
                <a:cs typeface="Arial"/>
              </a:rPr>
              <a:t>−1</a:t>
            </a:r>
            <a:r>
              <a:rPr lang="en-US" dirty="0" smtClean="0">
                <a:latin typeface="Arial"/>
                <a:cs typeface="Arial"/>
              </a:rPr>
              <a:t>),                                and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σ</a:t>
            </a:r>
            <a:r>
              <a:rPr lang="en-US" baseline="-2500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b="1" baseline="-25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(shading) from ERA-Interim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v_wind_anomaly_high_skill_case_intTime_1832808_valid_20090206_0000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95324" r="7151" b="1879"/>
          <a:stretch/>
        </p:blipFill>
        <p:spPr>
          <a:xfrm>
            <a:off x="243209" y="5761579"/>
            <a:ext cx="8778000" cy="182880"/>
          </a:xfrm>
          <a:prstGeom prst="rect">
            <a:avLst/>
          </a:prstGeom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1324084" y="2574522"/>
            <a:ext cx="1920240" cy="1920240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884648" y="2570614"/>
            <a:ext cx="1920240" cy="1920240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10800" y="5934841"/>
            <a:ext cx="338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894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6297" y="5934841"/>
            <a:ext cx="338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1.5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3391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3549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3721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9073" y="5934841"/>
            <a:ext cx="338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7647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556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_500_abs_stndAnom_70to90_v2_noLab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3" y="1057584"/>
            <a:ext cx="8366760" cy="39044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6370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Amplitude over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0461" y="6184137"/>
            <a:ext cx="355238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0166" y="6013222"/>
            <a:ext cx="15261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low-skill median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10461" y="6526126"/>
            <a:ext cx="355238" cy="0"/>
          </a:xfrm>
          <a:prstGeom prst="line">
            <a:avLst/>
          </a:prstGeom>
          <a:ln w="444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0166" y="6356266"/>
            <a:ext cx="20974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high-skill median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69422" y="5840780"/>
            <a:ext cx="13409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/>
                <a:cs typeface="Arial"/>
              </a:rPr>
              <a:t>shading: </a:t>
            </a:r>
            <a:r>
              <a:rPr lang="en-US" sz="1500" dirty="0">
                <a:latin typeface="Arial"/>
                <a:cs typeface="Arial"/>
              </a:rPr>
              <a:t>i</a:t>
            </a:r>
            <a:r>
              <a:rPr lang="en-US" sz="1500" dirty="0" smtClean="0">
                <a:latin typeface="Arial"/>
                <a:cs typeface="Arial"/>
              </a:rPr>
              <a:t>nterquartile range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110461" y="5854921"/>
            <a:ext cx="355238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00654" y="5682469"/>
            <a:ext cx="2522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1985–2017 </a:t>
            </a:r>
            <a:r>
              <a:rPr lang="en-US" sz="1500" dirty="0" err="1" smtClean="0">
                <a:latin typeface="Arial"/>
                <a:cs typeface="Arial"/>
              </a:rPr>
              <a:t>climo</a:t>
            </a:r>
            <a:r>
              <a:rPr lang="en-US" sz="1500" dirty="0" smtClean="0">
                <a:latin typeface="Arial"/>
                <a:cs typeface="Arial"/>
              </a:rPr>
              <a:t> median</a:t>
            </a:r>
            <a:endParaRPr lang="en-US" sz="1500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94196" y="5708753"/>
            <a:ext cx="2483800" cy="1015663"/>
            <a:chOff x="5582098" y="5730277"/>
            <a:chExt cx="2483800" cy="1015663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582098" y="6068680"/>
              <a:ext cx="155448" cy="157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582098" y="6298601"/>
              <a:ext cx="155448" cy="1571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49197" y="5730277"/>
              <a:ext cx="23167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Arial"/>
                  <a:cs typeface="Arial"/>
                </a:rPr>
                <a:t>statistically significant difference between        low/high skill median        and </a:t>
              </a:r>
              <a:r>
                <a:rPr lang="en-US" sz="1500" dirty="0" err="1" smtClean="0">
                  <a:latin typeface="Arial"/>
                  <a:cs typeface="Arial"/>
                </a:rPr>
                <a:t>climo</a:t>
              </a:r>
              <a:r>
                <a:rPr lang="en-US" sz="1500" dirty="0" smtClean="0">
                  <a:latin typeface="Arial"/>
                  <a:cs typeface="Arial"/>
                </a:rPr>
                <a:t> median</a:t>
              </a:r>
              <a:endParaRPr lang="en-US" sz="1500" dirty="0">
                <a:latin typeface="Arial"/>
                <a:cs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50899" y="760274"/>
            <a:ext cx="779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Area average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σ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b="1" baseline="-25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over </a:t>
            </a:r>
            <a:r>
              <a:rPr lang="en-US" dirty="0">
                <a:latin typeface="Arial"/>
                <a:cs typeface="Arial"/>
              </a:rPr>
              <a:t>the Arctic (</a:t>
            </a:r>
            <a:r>
              <a:rPr lang="en-US" dirty="0" smtClean="0">
                <a:latin typeface="Arial"/>
                <a:cs typeface="Arial"/>
              </a:rPr>
              <a:t>≥ 70</a:t>
            </a:r>
            <a:r>
              <a:rPr lang="en-US" dirty="0">
                <a:latin typeface="Arial"/>
                <a:cs typeface="Arial"/>
              </a:rPr>
              <a:t>°N)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121" y="5147746"/>
            <a:ext cx="798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Hours relative to 0000 UTC of low and high skill days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83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-120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6405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-96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7851" y="4870747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-72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6879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-48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9075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-24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790" y="4865152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155" y="4546398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155" y="3991416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155" y="3430928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0.7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155" y="2876147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155" y="2317477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155" y="1758677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.0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155" y="1201364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1.1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69258" y="4865152"/>
            <a:ext cx="4442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84850" y="1337752"/>
            <a:ext cx="0" cy="33387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3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There </a:t>
            </a:r>
            <a:r>
              <a:rPr lang="en-US" sz="2400" dirty="0">
                <a:latin typeface="Arial"/>
                <a:cs typeface="Arial"/>
              </a:rPr>
              <a:t>tends to be significantly large and small amounts of moisture over the Arctic relative to climatology during low and high skill periods, </a:t>
            </a:r>
            <a:r>
              <a:rPr lang="en-US" sz="2400" dirty="0" smtClean="0">
                <a:latin typeface="Arial"/>
                <a:cs typeface="Arial"/>
              </a:rPr>
              <a:t>respectively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in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6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Calculated standardized anomaly of PW (hereafter σ</a:t>
            </a:r>
            <a:r>
              <a:rPr lang="en-US" sz="2400" baseline="-25000" dirty="0" smtClean="0">
                <a:latin typeface="Arial"/>
                <a:cs typeface="Arial"/>
              </a:rPr>
              <a:t>PW</a:t>
            </a:r>
            <a:r>
              <a:rPr lang="en-US" sz="2400" dirty="0" smtClean="0">
                <a:latin typeface="Arial"/>
                <a:cs typeface="Arial"/>
              </a:rPr>
              <a:t>)  using </a:t>
            </a:r>
            <a:r>
              <a:rPr lang="en-US" sz="2400" dirty="0">
                <a:latin typeface="Arial"/>
                <a:cs typeface="Arial"/>
              </a:rPr>
              <a:t>ERA</a:t>
            </a:r>
            <a:r>
              <a:rPr lang="en-US" sz="2400" dirty="0" smtClean="0">
                <a:latin typeface="Arial"/>
                <a:cs typeface="Arial"/>
              </a:rPr>
              <a:t>-Interim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Calculated area average of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positive values of </a:t>
            </a:r>
            <a:r>
              <a:rPr lang="en-US" sz="2400" dirty="0">
                <a:latin typeface="Arial"/>
                <a:cs typeface="Arial"/>
              </a:rPr>
              <a:t>σ</a:t>
            </a:r>
            <a:r>
              <a:rPr lang="en-US" sz="2400" baseline="-25000" dirty="0">
                <a:latin typeface="Arial"/>
                <a:cs typeface="Arial"/>
              </a:rPr>
              <a:t>PW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 over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 Arctic (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≥ 70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°N)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for low and high skill periods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in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7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Motivation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73977"/>
            <a:ext cx="8351358" cy="574413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Arctic cyclones (ACs)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synoptic-scale cyclones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originate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the Arctic or move into the Arctic from lower latitudes (e.g., Crawford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Serreze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ACs may </a:t>
            </a:r>
            <a:r>
              <a:rPr lang="en-US" sz="2400" dirty="0">
                <a:latin typeface="Arial"/>
                <a:cs typeface="Arial"/>
              </a:rPr>
              <a:t>be associated with the poleward advection of warm, moist air, </a:t>
            </a:r>
            <a:r>
              <a:rPr lang="en-US" sz="2400" dirty="0" smtClean="0">
                <a:latin typeface="Arial"/>
                <a:cs typeface="Arial"/>
              </a:rPr>
              <a:t>which can contribute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dirty="0" smtClean="0">
                <a:latin typeface="Arial"/>
                <a:cs typeface="Arial"/>
              </a:rPr>
              <a:t>alterations </a:t>
            </a:r>
            <a:r>
              <a:rPr lang="en-US" sz="2400" dirty="0">
                <a:latin typeface="Arial"/>
                <a:cs typeface="Arial"/>
              </a:rPr>
              <a:t>of the synoptic-scale flow over the </a:t>
            </a:r>
            <a:r>
              <a:rPr lang="en-US" sz="2400" dirty="0" smtClean="0">
                <a:latin typeface="Arial"/>
                <a:cs typeface="Arial"/>
              </a:rPr>
              <a:t>Arctic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/>
                <a:cs typeface="Arial"/>
              </a:rPr>
              <a:t>It is anticipated that relatively low forecast skill of the synoptic-scale flow over the Arctic may be attributed in part to forecast error growth accompanying alterations of the synoptic-scale flow induced by </a:t>
            </a:r>
            <a:r>
              <a:rPr lang="en-US" sz="2400" dirty="0" smtClean="0">
                <a:latin typeface="Arial"/>
                <a:cs typeface="Arial"/>
              </a:rPr>
              <a:t>ACs 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7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wat_anomaly_high_skill_case_intTime_1855344_valid_20110903_0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93" y="1421879"/>
            <a:ext cx="4522436" cy="4206240"/>
          </a:xfrm>
          <a:prstGeom prst="rect">
            <a:avLst/>
          </a:prstGeom>
        </p:spPr>
      </p:pic>
      <p:pic>
        <p:nvPicPr>
          <p:cNvPr id="2" name="Picture 1" descr="pwat_anomaly_low_skill_case_intTime_1899048_valid_20160828_0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" y="1421879"/>
            <a:ext cx="4522436" cy="42062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in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753562"/>
            <a:ext cx="45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Low skill (avg. positive σ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PW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= 1.82) </a:t>
            </a:r>
            <a:endParaRPr lang="en-US" b="1" baseline="-25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i="1" dirty="0" smtClean="0">
                <a:latin typeface="Arial"/>
                <a:cs typeface="Arial"/>
              </a:rPr>
              <a:t>0000 UTC 28 Aug 2016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0497" y="753562"/>
            <a:ext cx="45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High skill (avg. positive σ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PW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0.63)</a:t>
            </a:r>
          </a:p>
          <a:p>
            <a:pPr algn="ctr"/>
            <a:r>
              <a:rPr lang="en-US" i="1" dirty="0" smtClean="0">
                <a:latin typeface="Arial"/>
                <a:cs typeface="Arial"/>
              </a:rPr>
              <a:t>0000 UTC 3 Sep 2011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20" y="6165065"/>
            <a:ext cx="900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7</a:t>
            </a:r>
            <a:r>
              <a:rPr lang="en-US" dirty="0" smtClean="0">
                <a:latin typeface="Arial"/>
                <a:cs typeface="Arial"/>
              </a:rPr>
              <a:t>00-hPa geopotential height (dam, black) and wind (flags and barbs, m s</a:t>
            </a:r>
            <a:r>
              <a:rPr lang="en-US" baseline="30000" dirty="0" smtClean="0">
                <a:latin typeface="Arial"/>
                <a:cs typeface="Arial"/>
              </a:rPr>
              <a:t>−1</a:t>
            </a:r>
            <a:r>
              <a:rPr lang="en-US" dirty="0" smtClean="0">
                <a:latin typeface="Arial"/>
                <a:cs typeface="Arial"/>
              </a:rPr>
              <a:t>),                                and positive σ</a:t>
            </a:r>
            <a:r>
              <a:rPr lang="en-US" baseline="-25000" dirty="0" smtClean="0">
                <a:latin typeface="Arial"/>
                <a:cs typeface="Arial"/>
              </a:rPr>
              <a:t>PW</a:t>
            </a:r>
            <a:r>
              <a:rPr lang="en-US" b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(shading) from ERA-Interim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v_wind_anomaly_high_skill_case_intTime_1832808_valid_20090206_0000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95324" r="7151" b="1879"/>
          <a:stretch/>
        </p:blipFill>
        <p:spPr>
          <a:xfrm>
            <a:off x="243209" y="5761579"/>
            <a:ext cx="8778000" cy="182880"/>
          </a:xfrm>
          <a:prstGeom prst="rect">
            <a:avLst/>
          </a:prstGeom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1324084" y="2574522"/>
            <a:ext cx="1920240" cy="1920240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884648" y="2570614"/>
            <a:ext cx="1920240" cy="1920240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10800" y="5934841"/>
            <a:ext cx="338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894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6297" y="5934841"/>
            <a:ext cx="338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1.5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3391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3549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3721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9073" y="5934841"/>
            <a:ext cx="338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7647" y="5934841"/>
            <a:ext cx="333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5665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wat_stndAnom_pos_aa_70to90_v2_noLab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6" y="1041709"/>
            <a:ext cx="8366760" cy="39044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6370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in Arctic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0461" y="6184137"/>
            <a:ext cx="355238" cy="0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0166" y="6013222"/>
            <a:ext cx="15261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low-skill median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10461" y="6526126"/>
            <a:ext cx="355238" cy="0"/>
          </a:xfrm>
          <a:prstGeom prst="line">
            <a:avLst/>
          </a:prstGeom>
          <a:ln w="444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0166" y="6356266"/>
            <a:ext cx="20974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high-skill median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69422" y="5840780"/>
            <a:ext cx="13409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/>
                <a:cs typeface="Arial"/>
              </a:rPr>
              <a:t>shading: </a:t>
            </a:r>
            <a:r>
              <a:rPr lang="en-US" sz="1500" dirty="0">
                <a:latin typeface="Arial"/>
                <a:cs typeface="Arial"/>
              </a:rPr>
              <a:t>i</a:t>
            </a:r>
            <a:r>
              <a:rPr lang="en-US" sz="1500" dirty="0" smtClean="0">
                <a:latin typeface="Arial"/>
                <a:cs typeface="Arial"/>
              </a:rPr>
              <a:t>nterquartile range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110461" y="5854921"/>
            <a:ext cx="355238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00654" y="5682469"/>
            <a:ext cx="2522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1985–2017 </a:t>
            </a:r>
            <a:r>
              <a:rPr lang="en-US" sz="1500" dirty="0" err="1" smtClean="0">
                <a:latin typeface="Arial"/>
                <a:cs typeface="Arial"/>
              </a:rPr>
              <a:t>climo</a:t>
            </a:r>
            <a:r>
              <a:rPr lang="en-US" sz="1500" dirty="0" smtClean="0">
                <a:latin typeface="Arial"/>
                <a:cs typeface="Arial"/>
              </a:rPr>
              <a:t> median</a:t>
            </a:r>
            <a:endParaRPr lang="en-US" sz="1500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94196" y="5708753"/>
            <a:ext cx="2483800" cy="1015663"/>
            <a:chOff x="5582098" y="5730277"/>
            <a:chExt cx="2483800" cy="1015663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582098" y="6068680"/>
              <a:ext cx="155448" cy="157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582098" y="6298601"/>
              <a:ext cx="155448" cy="1571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49197" y="5730277"/>
              <a:ext cx="23167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Arial"/>
                  <a:cs typeface="Arial"/>
                </a:rPr>
                <a:t>statistically significant difference between        low/high skill median        and </a:t>
              </a:r>
              <a:r>
                <a:rPr lang="en-US" sz="1500" dirty="0" err="1" smtClean="0">
                  <a:latin typeface="Arial"/>
                  <a:cs typeface="Arial"/>
                </a:rPr>
                <a:t>climo</a:t>
              </a:r>
              <a:r>
                <a:rPr lang="en-US" sz="1500" dirty="0" smtClean="0">
                  <a:latin typeface="Arial"/>
                  <a:cs typeface="Arial"/>
                </a:rPr>
                <a:t> median</a:t>
              </a:r>
              <a:endParaRPr lang="en-US" sz="1500" dirty="0">
                <a:latin typeface="Arial"/>
                <a:cs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5499" y="760274"/>
            <a:ext cx="782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Area average of positive </a:t>
            </a:r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σ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  <a:cs typeface="Arial"/>
              </a:rPr>
              <a:t>PW</a:t>
            </a:r>
            <a:r>
              <a:rPr lang="en-US" b="1" baseline="-25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over </a:t>
            </a:r>
            <a:r>
              <a:rPr lang="en-US" dirty="0">
                <a:latin typeface="Arial"/>
                <a:cs typeface="Arial"/>
              </a:rPr>
              <a:t>the Arctic (</a:t>
            </a:r>
            <a:r>
              <a:rPr lang="en-US" dirty="0" smtClean="0">
                <a:latin typeface="Arial"/>
                <a:cs typeface="Arial"/>
              </a:rPr>
              <a:t>≥ 70</a:t>
            </a:r>
            <a:r>
              <a:rPr lang="en-US" dirty="0">
                <a:latin typeface="Arial"/>
                <a:cs typeface="Arial"/>
              </a:rPr>
              <a:t>°N)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121" y="5147746"/>
            <a:ext cx="798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Hours relative to 0000 UTC of low and high skill days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83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-120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6405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-96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7851" y="4870747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-72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6879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-48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9075" y="4869879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-24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790" y="4865152"/>
            <a:ext cx="80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155" y="4530523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155" y="3693298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0.8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633" y="2860313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1.0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155" y="2021929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1.2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633" y="1186515"/>
            <a:ext cx="4664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1.4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69258" y="4865152"/>
            <a:ext cx="4442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384850" y="1328227"/>
            <a:ext cx="0" cy="33387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0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ACs </a:t>
            </a:r>
            <a:r>
              <a:rPr lang="en-US" sz="2400" dirty="0">
                <a:latin typeface="Arial"/>
                <a:cs typeface="Arial"/>
              </a:rPr>
              <a:t>during low skill periods tend to be embedded within a region of more amplified flow, tend to be associated with larger amounts of moisture, and tend to be stronger relative to ACs during high skill </a:t>
            </a:r>
            <a:r>
              <a:rPr lang="en-US" sz="2400" dirty="0" smtClean="0">
                <a:latin typeface="Arial"/>
                <a:cs typeface="Arial"/>
              </a:rPr>
              <a:t>periods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Characteristics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7288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Average σ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Surrounding ACs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7008164" y="4594731"/>
            <a:ext cx="162832" cy="164592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200645" y="4482804"/>
            <a:ext cx="152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mean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33826" y="852782"/>
            <a:ext cx="268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H</a:t>
            </a:r>
            <a:r>
              <a:rPr lang="en-US" sz="2000" b="1" dirty="0" smtClean="0">
                <a:latin typeface="Arial"/>
                <a:cs typeface="Arial"/>
              </a:rPr>
              <a:t>ighest </a:t>
            </a:r>
            <a:r>
              <a:rPr lang="en-US" sz="2000" b="1" dirty="0">
                <a:latin typeface="Arial"/>
                <a:cs typeface="Arial"/>
              </a:rPr>
              <a:t>value of average σ</a:t>
            </a:r>
            <a:r>
              <a:rPr lang="en-US" sz="2000" b="1" baseline="-25000" dirty="0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within 1000 km of AC centers in the </a:t>
            </a:r>
            <a:r>
              <a:rPr lang="en-US" sz="2000" b="1" dirty="0" smtClean="0">
                <a:latin typeface="Arial"/>
                <a:cs typeface="Arial"/>
              </a:rPr>
              <a:t>Arctic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47522" y="2614063"/>
            <a:ext cx="1480468" cy="1714211"/>
            <a:chOff x="6886424" y="1283672"/>
            <a:chExt cx="1480468" cy="1714211"/>
          </a:xfrm>
        </p:grpSpPr>
        <p:sp>
          <p:nvSpPr>
            <p:cNvPr id="122" name="Rectangle 121"/>
            <p:cNvSpPr/>
            <p:nvPr/>
          </p:nvSpPr>
          <p:spPr>
            <a:xfrm>
              <a:off x="6886424" y="1753689"/>
              <a:ext cx="585102" cy="76180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stCxn id="122" idx="1"/>
              <a:endCxn id="122" idx="3"/>
            </p:cNvCxnSpPr>
            <p:nvPr/>
          </p:nvCxnSpPr>
          <p:spPr>
            <a:xfrm>
              <a:off x="6886424" y="2134591"/>
              <a:ext cx="58510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7480006" y="1587801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7</a:t>
              </a:r>
              <a:r>
                <a:rPr lang="en-US" sz="1600" dirty="0" smtClean="0">
                  <a:latin typeface="Arial"/>
                  <a:cs typeface="Arial"/>
                </a:rPr>
                <a:t>5%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80006" y="1966744"/>
              <a:ext cx="886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median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80006" y="2351163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25%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117" name="Straight Connector 116"/>
            <p:cNvCxnSpPr>
              <a:stCxn id="122" idx="0"/>
            </p:cNvCxnSpPr>
            <p:nvPr/>
          </p:nvCxnSpPr>
          <p:spPr>
            <a:xfrm flipV="1">
              <a:off x="7178975" y="1445912"/>
              <a:ext cx="0" cy="30777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7176880" y="2519686"/>
              <a:ext cx="318" cy="30777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020048" y="2823270"/>
              <a:ext cx="2899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467828" y="1283672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95%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80006" y="2659329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5%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025128" y="1458193"/>
              <a:ext cx="2899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371545" y="4950814"/>
            <a:ext cx="2684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Differences in mean value between each </a:t>
            </a:r>
            <a:r>
              <a:rPr lang="en-US" sz="1600" dirty="0" smtClean="0">
                <a:latin typeface="Arial"/>
                <a:cs typeface="Arial"/>
              </a:rPr>
              <a:t>category are </a:t>
            </a:r>
            <a:r>
              <a:rPr lang="en-US" sz="1600" dirty="0">
                <a:latin typeface="Arial"/>
                <a:cs typeface="Arial"/>
              </a:rPr>
              <a:t>statistically significant at 95% confidence </a:t>
            </a:r>
            <a:r>
              <a:rPr lang="en-US" sz="1600" dirty="0" smtClean="0">
                <a:latin typeface="Arial"/>
                <a:cs typeface="Arial"/>
              </a:rPr>
              <a:t>level using bootstrap resampling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5674" y="770642"/>
            <a:ext cx="6043214" cy="5759135"/>
            <a:chOff x="290528" y="770642"/>
            <a:chExt cx="6043214" cy="5759135"/>
          </a:xfrm>
        </p:grpSpPr>
        <p:sp>
          <p:nvSpPr>
            <p:cNvPr id="80" name="TextBox 79"/>
            <p:cNvSpPr txBox="1"/>
            <p:nvPr/>
          </p:nvSpPr>
          <p:spPr>
            <a:xfrm>
              <a:off x="1265343" y="5975779"/>
              <a:ext cx="118533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climo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(N=2549)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42262" y="5975779"/>
              <a:ext cx="9691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low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(N=676)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31811" y="5975779"/>
              <a:ext cx="9691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high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(N=606)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 descr="highest_abs_v500_stndAnom_climo_low_high_python_v2_during_skill_periods_inArctic_talk_noLabel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08" y="816274"/>
              <a:ext cx="5725434" cy="5194498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290528" y="1479719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1.6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90528" y="770642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1.8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528" y="2176221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1.4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0528" y="3575565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528" y="4279358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0.8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0528" y="4973842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0.6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0528" y="2876654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1.2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0528" y="5682705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0.4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48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7288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Average Positive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Surrounding ACs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7008164" y="4594731"/>
            <a:ext cx="162832" cy="164592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200645" y="4482804"/>
            <a:ext cx="152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mean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33826" y="852782"/>
            <a:ext cx="2684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H</a:t>
            </a:r>
            <a:r>
              <a:rPr lang="en-US" sz="2000" b="1" dirty="0" smtClean="0">
                <a:latin typeface="Arial"/>
                <a:cs typeface="Arial"/>
              </a:rPr>
              <a:t>ighest </a:t>
            </a:r>
            <a:r>
              <a:rPr lang="en-US" sz="2000" b="1" dirty="0">
                <a:latin typeface="Arial"/>
                <a:cs typeface="Arial"/>
              </a:rPr>
              <a:t>value of average </a:t>
            </a:r>
            <a:r>
              <a:rPr lang="en-US" sz="2000" b="1" dirty="0" smtClean="0">
                <a:latin typeface="Arial"/>
                <a:cs typeface="Arial"/>
              </a:rPr>
              <a:t>positive </a:t>
            </a:r>
            <a:r>
              <a:rPr lang="en-US" sz="2000" b="1" dirty="0" err="1" smtClean="0">
                <a:latin typeface="Arial"/>
                <a:cs typeface="Arial"/>
              </a:rPr>
              <a:t>σ</a:t>
            </a:r>
            <a:r>
              <a:rPr lang="en-US" sz="2000" b="1" baseline="-25000" dirty="0" err="1" smtClean="0">
                <a:latin typeface="Arial"/>
                <a:cs typeface="Arial"/>
              </a:rPr>
              <a:t>PW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within 1000 km of AC centers in the </a:t>
            </a:r>
            <a:r>
              <a:rPr lang="en-US" sz="2000" b="1" dirty="0" smtClean="0">
                <a:latin typeface="Arial"/>
                <a:cs typeface="Arial"/>
              </a:rPr>
              <a:t>Arctic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47522" y="2614063"/>
            <a:ext cx="1480468" cy="1714211"/>
            <a:chOff x="6886424" y="1283672"/>
            <a:chExt cx="1480468" cy="1714211"/>
          </a:xfrm>
        </p:grpSpPr>
        <p:sp>
          <p:nvSpPr>
            <p:cNvPr id="122" name="Rectangle 121"/>
            <p:cNvSpPr/>
            <p:nvPr/>
          </p:nvSpPr>
          <p:spPr>
            <a:xfrm>
              <a:off x="6886424" y="1753689"/>
              <a:ext cx="585102" cy="76180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stCxn id="122" idx="1"/>
              <a:endCxn id="122" idx="3"/>
            </p:cNvCxnSpPr>
            <p:nvPr/>
          </p:nvCxnSpPr>
          <p:spPr>
            <a:xfrm>
              <a:off x="6886424" y="2134591"/>
              <a:ext cx="58510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7480006" y="1587801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7</a:t>
              </a:r>
              <a:r>
                <a:rPr lang="en-US" sz="1600" dirty="0" smtClean="0">
                  <a:latin typeface="Arial"/>
                  <a:cs typeface="Arial"/>
                </a:rPr>
                <a:t>5%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80006" y="1966744"/>
              <a:ext cx="886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median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80006" y="2351163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25%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117" name="Straight Connector 116"/>
            <p:cNvCxnSpPr>
              <a:stCxn id="122" idx="0"/>
            </p:cNvCxnSpPr>
            <p:nvPr/>
          </p:nvCxnSpPr>
          <p:spPr>
            <a:xfrm flipV="1">
              <a:off x="7178975" y="1445912"/>
              <a:ext cx="0" cy="30777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7176880" y="2519686"/>
              <a:ext cx="318" cy="30777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020048" y="2823270"/>
              <a:ext cx="2899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467828" y="1283672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95%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80006" y="2659329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5%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025128" y="1458193"/>
              <a:ext cx="2899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371545" y="4950814"/>
            <a:ext cx="2684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Differences in mean value between each </a:t>
            </a:r>
            <a:r>
              <a:rPr lang="en-US" sz="1600" dirty="0" smtClean="0">
                <a:latin typeface="Arial"/>
                <a:cs typeface="Arial"/>
              </a:rPr>
              <a:t>category are </a:t>
            </a:r>
            <a:r>
              <a:rPr lang="en-US" sz="1600" dirty="0">
                <a:latin typeface="Arial"/>
                <a:cs typeface="Arial"/>
              </a:rPr>
              <a:t>statistically significant at 95% confidence </a:t>
            </a:r>
            <a:r>
              <a:rPr lang="en-US" sz="1600" dirty="0" smtClean="0">
                <a:latin typeface="Arial"/>
                <a:cs typeface="Arial"/>
              </a:rPr>
              <a:t>level using bootstrap resampling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1867" y="767887"/>
            <a:ext cx="6065569" cy="5761890"/>
            <a:chOff x="266721" y="767887"/>
            <a:chExt cx="6065569" cy="5761890"/>
          </a:xfrm>
        </p:grpSpPr>
        <p:pic>
          <p:nvPicPr>
            <p:cNvPr id="3" name="Picture 2" descr="highest_pos_pwat_stndAnom_climo_low_high_python_v2_during_skill_periods_inArctic_talk_noLabels_wMean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33" y="812073"/>
              <a:ext cx="5724657" cy="519379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266721" y="1750574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2.0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66721" y="767887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2.5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721" y="3720697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721" y="4694049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0.5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721" y="2728831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1.5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721" y="5680978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0.0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65343" y="5975779"/>
              <a:ext cx="118533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climo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(N=2549)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2262" y="5975779"/>
              <a:ext cx="9691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low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(N=676)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31811" y="5975779"/>
              <a:ext cx="9691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high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(N=606)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8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7288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Intensity of ACs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7008164" y="4594731"/>
            <a:ext cx="162832" cy="164592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200645" y="4482804"/>
            <a:ext cx="152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mean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33826" y="852782"/>
            <a:ext cx="268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</a:t>
            </a:r>
            <a:r>
              <a:rPr lang="en-US" sz="2000" b="1" dirty="0" smtClean="0">
                <a:latin typeface="Arial"/>
                <a:cs typeface="Arial"/>
              </a:rPr>
              <a:t>owest </a:t>
            </a:r>
            <a:r>
              <a:rPr lang="en-US" sz="2000" b="1" dirty="0">
                <a:latin typeface="Arial"/>
                <a:cs typeface="Arial"/>
              </a:rPr>
              <a:t>standardized anomaly of SLP </a:t>
            </a:r>
            <a:r>
              <a:rPr lang="en-US" sz="2000" b="1" dirty="0" smtClean="0">
                <a:latin typeface="Arial"/>
                <a:cs typeface="Arial"/>
              </a:rPr>
              <a:t>at </a:t>
            </a:r>
            <a:r>
              <a:rPr lang="en-US" sz="2000" b="1" dirty="0">
                <a:latin typeface="Arial"/>
                <a:cs typeface="Arial"/>
              </a:rPr>
              <a:t>AC </a:t>
            </a:r>
            <a:r>
              <a:rPr lang="en-US" sz="2000" b="1" dirty="0" smtClean="0">
                <a:latin typeface="Arial"/>
                <a:cs typeface="Arial"/>
              </a:rPr>
              <a:t>center in Arctic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47522" y="2614063"/>
            <a:ext cx="1480468" cy="1714211"/>
            <a:chOff x="6886424" y="1283672"/>
            <a:chExt cx="1480468" cy="1714211"/>
          </a:xfrm>
        </p:grpSpPr>
        <p:sp>
          <p:nvSpPr>
            <p:cNvPr id="122" name="Rectangle 121"/>
            <p:cNvSpPr/>
            <p:nvPr/>
          </p:nvSpPr>
          <p:spPr>
            <a:xfrm>
              <a:off x="6886424" y="1753689"/>
              <a:ext cx="585102" cy="76180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stCxn id="122" idx="1"/>
              <a:endCxn id="122" idx="3"/>
            </p:cNvCxnSpPr>
            <p:nvPr/>
          </p:nvCxnSpPr>
          <p:spPr>
            <a:xfrm>
              <a:off x="6886424" y="2134591"/>
              <a:ext cx="58510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7480006" y="1587801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7</a:t>
              </a:r>
              <a:r>
                <a:rPr lang="en-US" sz="1600" dirty="0" smtClean="0">
                  <a:latin typeface="Arial"/>
                  <a:cs typeface="Arial"/>
                </a:rPr>
                <a:t>5%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80006" y="1966744"/>
              <a:ext cx="886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median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80006" y="2351163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25%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117" name="Straight Connector 116"/>
            <p:cNvCxnSpPr>
              <a:stCxn id="122" idx="0"/>
            </p:cNvCxnSpPr>
            <p:nvPr/>
          </p:nvCxnSpPr>
          <p:spPr>
            <a:xfrm flipV="1">
              <a:off x="7178975" y="1445912"/>
              <a:ext cx="0" cy="30777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7176880" y="2519686"/>
              <a:ext cx="318" cy="30777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020048" y="2823270"/>
              <a:ext cx="2899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467828" y="1283672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95%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80006" y="2659329"/>
              <a:ext cx="632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5%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025128" y="1458193"/>
              <a:ext cx="2899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371545" y="4950814"/>
            <a:ext cx="2684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Differences in mean value between each </a:t>
            </a:r>
            <a:r>
              <a:rPr lang="en-US" sz="1600" dirty="0" smtClean="0">
                <a:latin typeface="Arial"/>
                <a:cs typeface="Arial"/>
              </a:rPr>
              <a:t>category are </a:t>
            </a:r>
            <a:r>
              <a:rPr lang="en-US" sz="1600" dirty="0">
                <a:latin typeface="Arial"/>
                <a:cs typeface="Arial"/>
              </a:rPr>
              <a:t>statistically significant at 95% confidence </a:t>
            </a:r>
            <a:r>
              <a:rPr lang="en-US" sz="1600" dirty="0" smtClean="0">
                <a:latin typeface="Arial"/>
                <a:cs typeface="Arial"/>
              </a:rPr>
              <a:t>level using bootstrap resampling, except between climatology and low skill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439" y="780960"/>
            <a:ext cx="6252859" cy="5748817"/>
            <a:chOff x="80293" y="780960"/>
            <a:chExt cx="6252859" cy="5748817"/>
          </a:xfrm>
        </p:grpSpPr>
        <p:pic>
          <p:nvPicPr>
            <p:cNvPr id="3" name="Picture 2" descr="pmin_stndAnom_climo_low_high_python_v2_during_skill_periods_inArctic_talk_noLabel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38" y="815057"/>
              <a:ext cx="5732314" cy="519379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80293" y="1400976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−0.5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9926" y="780960"/>
              <a:ext cx="3409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0.0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073" y="2005022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−1.0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073" y="2608304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−1.5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073" y="3230720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−2.0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073" y="3834882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−2.5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073" y="4453481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−3.0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073" y="5076154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−3.5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2073" y="5673712"/>
              <a:ext cx="4987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−4.0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65343" y="5975779"/>
              <a:ext cx="118533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climo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(N=2549)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2262" y="5975779"/>
              <a:ext cx="9691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low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(N=676)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23456" y="5975779"/>
              <a:ext cx="9691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high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(N=606)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31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AC frequency is higher for </a:t>
            </a:r>
            <a:r>
              <a:rPr lang="en-US" sz="2400" dirty="0">
                <a:latin typeface="Arial"/>
                <a:cs typeface="Arial"/>
              </a:rPr>
              <a:t>low </a:t>
            </a:r>
            <a:r>
              <a:rPr lang="en-US" sz="2400" dirty="0" smtClean="0">
                <a:latin typeface="Arial"/>
                <a:cs typeface="Arial"/>
              </a:rPr>
              <a:t>skill </a:t>
            </a:r>
            <a:r>
              <a:rPr lang="en-US" sz="2400" dirty="0">
                <a:latin typeface="Arial"/>
                <a:cs typeface="Arial"/>
              </a:rPr>
              <a:t>periods compared to </a:t>
            </a:r>
            <a:r>
              <a:rPr lang="en-US" sz="2400" dirty="0" smtClean="0">
                <a:latin typeface="Arial"/>
                <a:cs typeface="Arial"/>
              </a:rPr>
              <a:t>high skill periods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ACs during </a:t>
            </a:r>
            <a:r>
              <a:rPr lang="en-US" sz="2400" dirty="0">
                <a:latin typeface="Arial"/>
                <a:cs typeface="Arial"/>
              </a:rPr>
              <a:t>low skill periods </a:t>
            </a:r>
            <a:r>
              <a:rPr lang="en-US" sz="2400" dirty="0" smtClean="0">
                <a:latin typeface="Arial"/>
                <a:cs typeface="Arial"/>
              </a:rPr>
              <a:t>occur more frequently </a:t>
            </a:r>
            <a:r>
              <a:rPr lang="en-US" sz="2400" dirty="0">
                <a:latin typeface="Arial"/>
                <a:cs typeface="Arial"/>
              </a:rPr>
              <a:t>over </a:t>
            </a:r>
            <a:r>
              <a:rPr lang="en-US" sz="2400" dirty="0" smtClean="0">
                <a:latin typeface="Arial"/>
                <a:cs typeface="Arial"/>
              </a:rPr>
              <a:t>eastern Eurasia and </a:t>
            </a:r>
            <a:r>
              <a:rPr lang="en-US" sz="2400" dirty="0">
                <a:latin typeface="Arial"/>
                <a:cs typeface="Arial"/>
              </a:rPr>
              <a:t>much of </a:t>
            </a:r>
            <a:r>
              <a:rPr lang="en-US" sz="2400" dirty="0" smtClean="0">
                <a:latin typeface="Arial"/>
                <a:cs typeface="Arial"/>
              </a:rPr>
              <a:t>the Arctic </a:t>
            </a:r>
            <a:r>
              <a:rPr lang="en-US" sz="2400" dirty="0">
                <a:latin typeface="Arial"/>
                <a:cs typeface="Arial"/>
              </a:rPr>
              <a:t>Ocean relative to </a:t>
            </a:r>
            <a:r>
              <a:rPr lang="en-US" sz="2400" dirty="0" smtClean="0">
                <a:latin typeface="Arial"/>
                <a:cs typeface="Arial"/>
              </a:rPr>
              <a:t>ACs during </a:t>
            </a:r>
            <a:r>
              <a:rPr lang="en-US" sz="2400" dirty="0">
                <a:latin typeface="Arial"/>
                <a:cs typeface="Arial"/>
              </a:rPr>
              <a:t>high skill periods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ACs during </a:t>
            </a:r>
            <a:r>
              <a:rPr lang="en-US" sz="2400" dirty="0">
                <a:latin typeface="Arial"/>
                <a:cs typeface="Arial"/>
              </a:rPr>
              <a:t>high skill periods </a:t>
            </a:r>
            <a:r>
              <a:rPr lang="en-US" sz="2400" dirty="0" smtClean="0">
                <a:latin typeface="Arial"/>
                <a:cs typeface="Arial"/>
              </a:rPr>
              <a:t>occur more frequently </a:t>
            </a:r>
            <a:r>
              <a:rPr lang="en-US" sz="2400" dirty="0">
                <a:latin typeface="Arial"/>
                <a:cs typeface="Arial"/>
              </a:rPr>
              <a:t>over the </a:t>
            </a:r>
            <a:r>
              <a:rPr lang="en-US" sz="2400" dirty="0" smtClean="0">
                <a:latin typeface="Arial"/>
                <a:cs typeface="Arial"/>
              </a:rPr>
              <a:t>North Atlantic, Barents Seas, and western Eurasia </a:t>
            </a:r>
            <a:r>
              <a:rPr lang="en-US" sz="2400" dirty="0">
                <a:latin typeface="Arial"/>
                <a:cs typeface="Arial"/>
              </a:rPr>
              <a:t>relative to </a:t>
            </a:r>
            <a:r>
              <a:rPr lang="en-US" sz="2400" dirty="0" smtClean="0">
                <a:latin typeface="Arial"/>
                <a:cs typeface="Arial"/>
              </a:rPr>
              <a:t>ACs during </a:t>
            </a:r>
            <a:r>
              <a:rPr lang="en-US" sz="2400" dirty="0">
                <a:latin typeface="Arial"/>
                <a:cs typeface="Arial"/>
              </a:rPr>
              <a:t>low skill </a:t>
            </a:r>
            <a:r>
              <a:rPr lang="en-US" sz="2400" dirty="0" smtClean="0">
                <a:latin typeface="Arial"/>
                <a:cs typeface="Arial"/>
              </a:rPr>
              <a:t>periods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ACs during low skill periods tend to be embedded within a region of more amplified flow, tend to be associated with larger amounts of moisture, and tend to be stronger relative to ACs during high skill </a:t>
            </a:r>
            <a:r>
              <a:rPr lang="en-US" sz="2400" dirty="0" smtClean="0">
                <a:latin typeface="Arial"/>
                <a:cs typeface="Arial"/>
              </a:rPr>
              <a:t>periods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7349958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4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Arial"/>
                <a:cs typeface="Arial"/>
              </a:rPr>
              <a:t>Crawford, A., and M. </a:t>
            </a:r>
            <a:r>
              <a:rPr lang="en-US" sz="1700" dirty="0" err="1">
                <a:latin typeface="Arial"/>
                <a:cs typeface="Arial"/>
              </a:rPr>
              <a:t>Serreze</a:t>
            </a:r>
            <a:r>
              <a:rPr lang="en-US" sz="1700" dirty="0">
                <a:latin typeface="Arial"/>
                <a:cs typeface="Arial"/>
              </a:rPr>
              <a:t>, 2016: Does the summer Arctic frontal zone </a:t>
            </a:r>
            <a:r>
              <a:rPr lang="en-US" sz="1700" dirty="0" smtClean="0">
                <a:latin typeface="Arial"/>
                <a:cs typeface="Arial"/>
              </a:rPr>
              <a:t>	    	    influence Arctic </a:t>
            </a:r>
            <a:r>
              <a:rPr lang="en-US" sz="1700" dirty="0">
                <a:latin typeface="Arial"/>
                <a:cs typeface="Arial"/>
              </a:rPr>
              <a:t>Ocean cyclone activity? </a:t>
            </a:r>
            <a:r>
              <a:rPr lang="en-US" sz="1700" i="1" dirty="0">
                <a:latin typeface="Arial"/>
                <a:cs typeface="Arial"/>
              </a:rPr>
              <a:t>J. Climate,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b="1" dirty="0">
                <a:latin typeface="Arial"/>
                <a:cs typeface="Arial"/>
              </a:rPr>
              <a:t>29,</a:t>
            </a:r>
            <a:r>
              <a:rPr lang="en-US" sz="1700" dirty="0">
                <a:latin typeface="Arial"/>
                <a:cs typeface="Arial"/>
              </a:rPr>
              <a:t> 4977–4993</a:t>
            </a:r>
            <a:r>
              <a:rPr lang="en-US" sz="1700" dirty="0" smtClean="0">
                <a:latin typeface="Arial"/>
                <a:cs typeface="Arial"/>
              </a:rPr>
              <a:t>.</a:t>
            </a:r>
          </a:p>
          <a:p>
            <a:endParaRPr lang="en-US" sz="1700" dirty="0">
              <a:latin typeface="Arial"/>
              <a:cs typeface="Arial"/>
            </a:endParaRPr>
          </a:p>
          <a:p>
            <a:r>
              <a:rPr lang="en-US" sz="1700" dirty="0">
                <a:latin typeface="Arial"/>
                <a:cs typeface="Arial"/>
              </a:rPr>
              <a:t>Dee, D. P., and Coauthors, 2011: The ERA-Interim reanalysis: Configuration and </a:t>
            </a:r>
            <a:r>
              <a:rPr lang="en-US" sz="1700" dirty="0" smtClean="0">
                <a:latin typeface="Arial"/>
                <a:cs typeface="Arial"/>
              </a:rPr>
              <a:t>	    performance of </a:t>
            </a:r>
            <a:r>
              <a:rPr lang="en-US" sz="1700" dirty="0">
                <a:latin typeface="Arial"/>
                <a:cs typeface="Arial"/>
              </a:rPr>
              <a:t>the data assimilation system. </a:t>
            </a:r>
            <a:r>
              <a:rPr lang="en-US" sz="1700" i="1" dirty="0">
                <a:latin typeface="Arial"/>
                <a:cs typeface="Arial"/>
              </a:rPr>
              <a:t>Quart. J. Roy. Meteor. Soc</a:t>
            </a:r>
            <a:r>
              <a:rPr lang="en-US" sz="1700" dirty="0">
                <a:latin typeface="Arial"/>
                <a:cs typeface="Arial"/>
              </a:rPr>
              <a:t>., </a:t>
            </a:r>
            <a:r>
              <a:rPr lang="en-US" sz="1700" dirty="0" smtClean="0">
                <a:latin typeface="Arial"/>
                <a:cs typeface="Arial"/>
              </a:rPr>
              <a:t>       	    </a:t>
            </a:r>
            <a:r>
              <a:rPr lang="en-US" sz="1700" b="1" dirty="0" smtClean="0">
                <a:latin typeface="Arial"/>
                <a:cs typeface="Arial"/>
              </a:rPr>
              <a:t>137</a:t>
            </a:r>
            <a:r>
              <a:rPr lang="en-US" sz="1700" dirty="0">
                <a:latin typeface="Arial"/>
                <a:cs typeface="Arial"/>
              </a:rPr>
              <a:t>, 553–597.</a:t>
            </a:r>
          </a:p>
          <a:p>
            <a:pPr marL="0" indent="0">
              <a:buNone/>
            </a:pPr>
            <a:endParaRPr lang="en-US" sz="1700" dirty="0">
              <a:latin typeface="Arial"/>
              <a:cs typeface="Arial"/>
            </a:endParaRPr>
          </a:p>
          <a:p>
            <a:r>
              <a:rPr lang="en-US" sz="1700" dirty="0" smtClean="0">
                <a:latin typeface="Arial"/>
                <a:cs typeface="Arial"/>
              </a:rPr>
              <a:t>Hamill</a:t>
            </a:r>
            <a:r>
              <a:rPr lang="en-US" sz="1700" dirty="0">
                <a:latin typeface="Arial"/>
                <a:cs typeface="Arial"/>
              </a:rPr>
              <a:t>, T. M., </a:t>
            </a:r>
            <a:r>
              <a:rPr lang="en-US" sz="1700" dirty="0" smtClean="0">
                <a:latin typeface="Arial"/>
                <a:cs typeface="Arial"/>
              </a:rPr>
              <a:t>G</a:t>
            </a:r>
            <a:r>
              <a:rPr lang="en-US" sz="1700" dirty="0">
                <a:latin typeface="Arial"/>
                <a:cs typeface="Arial"/>
              </a:rPr>
              <a:t>. T. Bates, J. S. Whitaker, D. R. Murray, M. </a:t>
            </a:r>
            <a:r>
              <a:rPr lang="en-US" sz="1700" dirty="0" err="1">
                <a:latin typeface="Arial"/>
                <a:cs typeface="Arial"/>
              </a:rPr>
              <a:t>Fiorino</a:t>
            </a:r>
            <a:r>
              <a:rPr lang="en-US" sz="1700" dirty="0">
                <a:latin typeface="Arial"/>
                <a:cs typeface="Arial"/>
              </a:rPr>
              <a:t>, T. J.  </a:t>
            </a:r>
            <a:r>
              <a:rPr lang="en-US" sz="1700" dirty="0" smtClean="0">
                <a:latin typeface="Arial"/>
                <a:cs typeface="Arial"/>
              </a:rPr>
              <a:t>  	    	    </a:t>
            </a:r>
            <a:r>
              <a:rPr lang="en-US" sz="1700" dirty="0" err="1" smtClean="0">
                <a:latin typeface="Arial"/>
                <a:cs typeface="Arial"/>
              </a:rPr>
              <a:t>Galarneau</a:t>
            </a:r>
            <a:r>
              <a:rPr lang="en-US" sz="1700" dirty="0" smtClean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Jr., Y. Zhu, and W. </a:t>
            </a:r>
            <a:r>
              <a:rPr lang="en-US" sz="1700" dirty="0" err="1" smtClean="0">
                <a:latin typeface="Arial"/>
                <a:cs typeface="Arial"/>
              </a:rPr>
              <a:t>Lapenta</a:t>
            </a:r>
            <a:r>
              <a:rPr lang="en-US" sz="1700" dirty="0">
                <a:latin typeface="Arial"/>
                <a:cs typeface="Arial"/>
              </a:rPr>
              <a:t>, 2013: NOAA’s second</a:t>
            </a:r>
            <a:r>
              <a:rPr lang="en-US" sz="1700" dirty="0" smtClean="0">
                <a:latin typeface="Arial"/>
                <a:cs typeface="Arial"/>
              </a:rPr>
              <a:t>-generation 		    global </a:t>
            </a:r>
            <a:r>
              <a:rPr lang="en-US" sz="1700" dirty="0">
                <a:latin typeface="Arial"/>
                <a:cs typeface="Arial"/>
              </a:rPr>
              <a:t>medium-range ensemble reforecast dataset. </a:t>
            </a:r>
            <a:r>
              <a:rPr lang="en-US" sz="1700" i="1" dirty="0" smtClean="0">
                <a:latin typeface="Arial"/>
                <a:cs typeface="Arial"/>
              </a:rPr>
              <a:t>Bull. Amer</a:t>
            </a:r>
            <a:r>
              <a:rPr lang="en-US" sz="1700" i="1" dirty="0">
                <a:latin typeface="Arial"/>
                <a:cs typeface="Arial"/>
              </a:rPr>
              <a:t>. Meteor. Soc.</a:t>
            </a:r>
            <a:r>
              <a:rPr lang="en-US" sz="1700" dirty="0">
                <a:latin typeface="Arial"/>
                <a:cs typeface="Arial"/>
              </a:rPr>
              <a:t>, </a:t>
            </a:r>
            <a:r>
              <a:rPr lang="en-US" sz="1700" dirty="0" smtClean="0">
                <a:latin typeface="Arial"/>
                <a:cs typeface="Arial"/>
              </a:rPr>
              <a:t>	    </a:t>
            </a:r>
            <a:r>
              <a:rPr lang="en-US" sz="1700" b="1" dirty="0" smtClean="0">
                <a:latin typeface="Arial"/>
                <a:cs typeface="Arial"/>
              </a:rPr>
              <a:t>94</a:t>
            </a:r>
            <a:r>
              <a:rPr lang="en-US" sz="1700" dirty="0">
                <a:latin typeface="Arial"/>
                <a:cs typeface="Arial"/>
              </a:rPr>
              <a:t>, 1553–1565. </a:t>
            </a:r>
            <a:endParaRPr lang="en-US" sz="17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 dirty="0" smtClean="0">
              <a:latin typeface="Arial"/>
              <a:cs typeface="Arial"/>
            </a:endParaRPr>
          </a:p>
          <a:p>
            <a:r>
              <a:rPr lang="en-US" sz="1700" dirty="0" smtClean="0">
                <a:latin typeface="Arial"/>
                <a:cs typeface="Arial"/>
              </a:rPr>
              <a:t>Moore, </a:t>
            </a:r>
            <a:r>
              <a:rPr lang="en-US" sz="1700" dirty="0">
                <a:latin typeface="Arial"/>
                <a:cs typeface="Arial"/>
              </a:rPr>
              <a:t>B</a:t>
            </a:r>
            <a:r>
              <a:rPr lang="en-US" sz="1700" dirty="0" smtClean="0">
                <a:latin typeface="Arial"/>
                <a:cs typeface="Arial"/>
              </a:rPr>
              <a:t>. </a:t>
            </a:r>
            <a:r>
              <a:rPr lang="en-US" sz="1700" dirty="0">
                <a:latin typeface="Arial"/>
                <a:cs typeface="Arial"/>
              </a:rPr>
              <a:t>J</a:t>
            </a:r>
            <a:r>
              <a:rPr lang="en-US" sz="1700" dirty="0" smtClean="0">
                <a:latin typeface="Arial"/>
                <a:cs typeface="Arial"/>
              </a:rPr>
              <a:t>.</a:t>
            </a:r>
            <a:r>
              <a:rPr lang="en-US" sz="1700" dirty="0">
                <a:latin typeface="Arial"/>
                <a:cs typeface="Arial"/>
              </a:rPr>
              <a:t>, 2017: </a:t>
            </a:r>
            <a:r>
              <a:rPr lang="en-US" sz="1700" dirty="0" smtClean="0">
                <a:latin typeface="Arial"/>
                <a:cs typeface="Arial"/>
              </a:rPr>
              <a:t>Rossby wave breaking and widespread extreme precipitation 	    events in the central and eastern U.S. Ph.D. dissertation, University </a:t>
            </a:r>
            <a:r>
              <a:rPr lang="en-US" sz="1700" dirty="0">
                <a:latin typeface="Arial"/>
                <a:cs typeface="Arial"/>
              </a:rPr>
              <a:t>at </a:t>
            </a:r>
            <a:r>
              <a:rPr lang="en-US" sz="1700" dirty="0" smtClean="0">
                <a:latin typeface="Arial"/>
                <a:cs typeface="Arial"/>
              </a:rPr>
              <a:t>      	    Albany</a:t>
            </a:r>
            <a:r>
              <a:rPr lang="en-US" sz="1700" dirty="0">
                <a:latin typeface="Arial"/>
                <a:cs typeface="Arial"/>
              </a:rPr>
              <a:t>, State University of New York, Albany,</a:t>
            </a:r>
            <a:r>
              <a:rPr lang="en-US" sz="1700" b="1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NY, </a:t>
            </a:r>
            <a:r>
              <a:rPr lang="en-US" sz="1700" dirty="0" smtClean="0">
                <a:latin typeface="Arial"/>
                <a:cs typeface="Arial"/>
              </a:rPr>
              <a:t>182 </a:t>
            </a:r>
            <a:r>
              <a:rPr lang="en-US" sz="1700" dirty="0">
                <a:latin typeface="Arial"/>
                <a:cs typeface="Arial"/>
              </a:rPr>
              <a:t>pp.</a:t>
            </a:r>
          </a:p>
          <a:p>
            <a:pPr marL="0" indent="0">
              <a:buNone/>
            </a:pPr>
            <a:endParaRPr lang="en-US" sz="1700" dirty="0">
              <a:latin typeface="Arial"/>
              <a:cs typeface="Arial"/>
            </a:endParaRPr>
          </a:p>
          <a:p>
            <a:r>
              <a:rPr lang="en-US" sz="1700" dirty="0">
                <a:latin typeface="Arial"/>
                <a:cs typeface="Arial"/>
              </a:rPr>
              <a:t> Sprenger, M., and Coauthors, 2017: Global climatologies of Eulerian and 	       	    </a:t>
            </a:r>
            <a:r>
              <a:rPr lang="en-US" sz="1700" dirty="0" err="1">
                <a:latin typeface="Arial"/>
                <a:cs typeface="Arial"/>
              </a:rPr>
              <a:t>Lagrangian</a:t>
            </a:r>
            <a:r>
              <a:rPr lang="en-US" sz="1700" dirty="0">
                <a:latin typeface="Arial"/>
                <a:cs typeface="Arial"/>
              </a:rPr>
              <a:t> flow features based on ERA-Interim. </a:t>
            </a:r>
            <a:r>
              <a:rPr lang="en-US" sz="1700" i="1" dirty="0">
                <a:latin typeface="Arial"/>
                <a:cs typeface="Arial"/>
              </a:rPr>
              <a:t>Bull. Amer. Meteor. Soc.</a:t>
            </a:r>
            <a:r>
              <a:rPr lang="en-US" sz="1700" dirty="0">
                <a:latin typeface="Arial"/>
                <a:cs typeface="Arial"/>
              </a:rPr>
              <a:t>,	       	    </a:t>
            </a:r>
            <a:r>
              <a:rPr lang="en-US" sz="1700" b="1" dirty="0">
                <a:latin typeface="Arial"/>
                <a:cs typeface="Arial"/>
              </a:rPr>
              <a:t>98</a:t>
            </a:r>
            <a:r>
              <a:rPr lang="en-US" sz="1700" dirty="0">
                <a:latin typeface="Arial"/>
                <a:cs typeface="Arial"/>
              </a:rPr>
              <a:t>, 1739–1748.</a:t>
            </a: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12" y="-33716"/>
            <a:ext cx="9063706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2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Investigate </a:t>
            </a:r>
            <a:r>
              <a:rPr lang="en-US" sz="2400" dirty="0">
                <a:latin typeface="Arial"/>
                <a:cs typeface="Arial"/>
              </a:rPr>
              <a:t>whether there are differences in the frequency, location, and intensity of ACs, and </a:t>
            </a:r>
            <a:r>
              <a:rPr lang="en-US" sz="2400" dirty="0" smtClean="0">
                <a:latin typeface="Arial"/>
                <a:cs typeface="Arial"/>
              </a:rPr>
              <a:t>in the synoptic</a:t>
            </a:r>
            <a:r>
              <a:rPr lang="en-US" sz="2400" dirty="0">
                <a:latin typeface="Arial"/>
                <a:cs typeface="Arial"/>
              </a:rPr>
              <a:t>-scale flow patterns associated with ACs, between periods of low and high forecast skill of the synoptic-scale flow over the Arctic.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0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Created a 2007–2017 AC climatology by obtaining cyclone tracks from 1</a:t>
            </a:r>
            <a:r>
              <a:rPr lang="en-US" sz="2400" dirty="0" smtClean="0">
                <a:latin typeface="Arial"/>
                <a:cs typeface="Arial"/>
              </a:rPr>
              <a:t>° </a:t>
            </a:r>
            <a:r>
              <a:rPr lang="en-US" sz="2400" dirty="0">
                <a:latin typeface="Arial"/>
                <a:cs typeface="Arial"/>
              </a:rPr>
              <a:t>ERA-</a:t>
            </a:r>
            <a:r>
              <a:rPr lang="en-US" sz="2400" dirty="0" smtClean="0">
                <a:latin typeface="Arial"/>
                <a:cs typeface="Arial"/>
              </a:rPr>
              <a:t>Interim (Dee et al. 2011) </a:t>
            </a:r>
            <a:r>
              <a:rPr lang="en-US" sz="2400" dirty="0">
                <a:latin typeface="Arial"/>
                <a:cs typeface="Arial"/>
              </a:rPr>
              <a:t>cyclone climatology </a:t>
            </a:r>
            <a:r>
              <a:rPr lang="en-US" sz="2400" dirty="0" smtClean="0">
                <a:latin typeface="Arial"/>
                <a:cs typeface="Arial"/>
              </a:rPr>
              <a:t>prepared by </a:t>
            </a:r>
            <a:r>
              <a:rPr lang="en-US" sz="2400" dirty="0">
                <a:latin typeface="Arial"/>
                <a:cs typeface="Arial"/>
              </a:rPr>
              <a:t>Sprenger et al. (2017) 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ACs are deemed </a:t>
            </a:r>
            <a:r>
              <a:rPr lang="en-US" sz="2400" dirty="0">
                <a:latin typeface="Arial"/>
                <a:cs typeface="Arial"/>
              </a:rPr>
              <a:t>cyclones that </a:t>
            </a:r>
            <a:r>
              <a:rPr lang="en-US" sz="2400" dirty="0" smtClean="0">
                <a:latin typeface="Arial"/>
                <a:cs typeface="Arial"/>
              </a:rPr>
              <a:t>last ≥ 2 d and </a:t>
            </a:r>
            <a:r>
              <a:rPr lang="en-US" sz="2400" dirty="0">
                <a:latin typeface="Arial"/>
                <a:cs typeface="Arial"/>
              </a:rPr>
              <a:t>spend at least </a:t>
            </a:r>
            <a:r>
              <a:rPr lang="en-US" sz="2400" dirty="0" smtClean="0">
                <a:latin typeface="Arial"/>
                <a:cs typeface="Arial"/>
              </a:rPr>
              <a:t>some </a:t>
            </a:r>
            <a:r>
              <a:rPr lang="en-US" sz="2400" dirty="0">
                <a:latin typeface="Arial"/>
                <a:cs typeface="Arial"/>
              </a:rPr>
              <a:t>portion of their lifetimes </a:t>
            </a:r>
            <a:r>
              <a:rPr lang="en-US" sz="2400" dirty="0" smtClean="0">
                <a:latin typeface="Arial"/>
                <a:cs typeface="Arial"/>
              </a:rPr>
              <a:t>in </a:t>
            </a:r>
            <a:r>
              <a:rPr lang="en-US" sz="2400" dirty="0">
                <a:latin typeface="Arial"/>
                <a:cs typeface="Arial"/>
              </a:rPr>
              <a:t>the Arctic (</a:t>
            </a:r>
            <a:r>
              <a:rPr lang="en-US" sz="2400" dirty="0" smtClean="0">
                <a:latin typeface="Arial"/>
                <a:cs typeface="Arial"/>
              </a:rPr>
              <a:t>&gt; 70</a:t>
            </a:r>
            <a:r>
              <a:rPr lang="en-US" sz="2400" dirty="0">
                <a:latin typeface="Arial"/>
                <a:cs typeface="Arial"/>
              </a:rPr>
              <a:t>°N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00050" lvl="1" indent="0">
              <a:buNone/>
            </a:pPr>
            <a:endParaRPr lang="en-US" sz="2200" dirty="0" smtClean="0">
              <a:solidFill>
                <a:srgbClr val="0E00FF"/>
              </a:solidFill>
              <a:latin typeface="Arial"/>
              <a:cs typeface="Arial"/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Arial"/>
              <a:cs typeface="Arial"/>
            </a:endParaRPr>
          </a:p>
          <a:p>
            <a:pPr lvl="1"/>
            <a:endParaRPr lang="en-US" sz="2200" dirty="0">
              <a:latin typeface="Arial"/>
              <a:cs typeface="Arial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9063706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Methods: AC Identification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Utilized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orecasts of 500-hPa geopotential height initialized at 0000 UTC during 2007–2017 from 11-member GEFS reforecast dataset v2 (Hamill et al. 2013)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Calculated area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dirty="0" smtClean="0">
                <a:latin typeface="Arial"/>
                <a:cs typeface="Arial"/>
              </a:rPr>
              <a:t>averaged ensemble forecast spread of 500-hPa geopotential height over the Arctic </a:t>
            </a:r>
            <a:r>
              <a:rPr lang="en-US" sz="2400" dirty="0">
                <a:latin typeface="Arial"/>
                <a:cs typeface="Arial"/>
              </a:rPr>
              <a:t>(≥70°N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Calculated area-averaged root mean square error (RMSE) of 500-hPa geopotential height over the Arctic, using ERA-Interim as verification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Calculated </a:t>
            </a:r>
            <a:r>
              <a:rPr lang="en-US" sz="2400" dirty="0">
                <a:latin typeface="Arial"/>
                <a:cs typeface="Arial"/>
              </a:rPr>
              <a:t>standardized anomaly of area-averaged ensemble spread (σ</a:t>
            </a:r>
            <a:r>
              <a:rPr lang="en-US" sz="2400" baseline="-25000" dirty="0">
                <a:latin typeface="Arial"/>
                <a:cs typeface="Arial"/>
              </a:rPr>
              <a:t>spread</a:t>
            </a:r>
            <a:r>
              <a:rPr lang="en-US" sz="2400" dirty="0">
                <a:latin typeface="Arial"/>
                <a:cs typeface="Arial"/>
              </a:rPr>
              <a:t>) and of area-averaged RMSE (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  <a:latin typeface="Arial"/>
                <a:cs typeface="Arial"/>
              </a:rPr>
              <a:t>RMSE</a:t>
            </a:r>
            <a:r>
              <a:rPr lang="en-US" sz="2400" dirty="0">
                <a:latin typeface="Arial"/>
                <a:cs typeface="Arial"/>
              </a:rPr>
              <a:t>) following Moore (2017)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8884344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Methods: Forecast Skill Evaluation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Forecast </a:t>
            </a:r>
            <a:r>
              <a:rPr lang="en-US" sz="2400" dirty="0">
                <a:latin typeface="Arial"/>
                <a:cs typeface="Arial"/>
              </a:rPr>
              <a:t>days valid at day 5 associated with the top and bottom </a:t>
            </a:r>
            <a:r>
              <a:rPr lang="en-US" sz="2400" dirty="0" smtClean="0">
                <a:latin typeface="Arial"/>
                <a:cs typeface="Arial"/>
              </a:rPr>
              <a:t>10%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spread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RMSE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are referred </a:t>
            </a:r>
            <a:r>
              <a:rPr lang="en-US" sz="2400" dirty="0">
                <a:latin typeface="Arial"/>
                <a:cs typeface="Arial"/>
              </a:rPr>
              <a:t>to as </a:t>
            </a:r>
            <a:r>
              <a:rPr lang="en-US" sz="2400" b="1" dirty="0" smtClean="0">
                <a:latin typeface="Arial"/>
                <a:cs typeface="Arial"/>
              </a:rPr>
              <a:t>low </a:t>
            </a:r>
            <a:r>
              <a:rPr lang="en-US" sz="2400" b="1" dirty="0">
                <a:latin typeface="Arial"/>
                <a:cs typeface="Arial"/>
              </a:rPr>
              <a:t>and high </a:t>
            </a:r>
            <a:r>
              <a:rPr lang="en-US" sz="2400" b="1" dirty="0" smtClean="0">
                <a:latin typeface="Arial"/>
                <a:cs typeface="Arial"/>
              </a:rPr>
              <a:t>skill days</a:t>
            </a:r>
            <a:r>
              <a:rPr lang="en-US" sz="2400" b="1" i="1" dirty="0" smtClean="0">
                <a:latin typeface="Arial"/>
                <a:cs typeface="Arial"/>
              </a:rPr>
              <a:t>, </a:t>
            </a:r>
            <a:r>
              <a:rPr lang="en-US" sz="2400" dirty="0" smtClean="0">
                <a:latin typeface="Arial"/>
                <a:cs typeface="Arial"/>
              </a:rPr>
              <a:t>respectively 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orecasts </a:t>
            </a:r>
            <a:r>
              <a:rPr lang="en-US" sz="2400" dirty="0">
                <a:latin typeface="Arial"/>
                <a:cs typeface="Arial"/>
              </a:rPr>
              <a:t>initialized five days prior to low and high skill days </a:t>
            </a:r>
            <a:r>
              <a:rPr lang="en-US" sz="2400" dirty="0" smtClean="0">
                <a:latin typeface="Arial"/>
                <a:cs typeface="Arial"/>
              </a:rPr>
              <a:t>are referred </a:t>
            </a:r>
            <a:r>
              <a:rPr lang="en-US" sz="2400" dirty="0">
                <a:latin typeface="Arial"/>
                <a:cs typeface="Arial"/>
              </a:rPr>
              <a:t>to as </a:t>
            </a:r>
            <a:r>
              <a:rPr lang="en-US" sz="2400" b="1" dirty="0">
                <a:latin typeface="Arial"/>
                <a:cs typeface="Arial"/>
              </a:rPr>
              <a:t>low and high skill forecasts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smtClean="0">
                <a:latin typeface="Arial"/>
                <a:cs typeface="Arial"/>
              </a:rPr>
              <a:t>respectively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Time periods through day 5 encompassed by low and high skill forecasts are referred to as </a:t>
            </a:r>
            <a:r>
              <a:rPr lang="en-US" sz="2400" b="1" dirty="0">
                <a:latin typeface="Arial"/>
                <a:cs typeface="Arial"/>
              </a:rPr>
              <a:t>low and high skill </a:t>
            </a:r>
            <a:r>
              <a:rPr lang="en-US" sz="2400" b="1" dirty="0" smtClean="0">
                <a:latin typeface="Arial"/>
                <a:cs typeface="Arial"/>
              </a:rPr>
              <a:t>periods</a:t>
            </a:r>
            <a:r>
              <a:rPr lang="en-US" sz="2400" dirty="0" smtClean="0">
                <a:latin typeface="Arial"/>
                <a:cs typeface="Arial"/>
              </a:rPr>
              <a:t>, respectively</a:t>
            </a:r>
            <a:endParaRPr lang="en-US" sz="2400" dirty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ACs that </a:t>
            </a:r>
            <a:r>
              <a:rPr lang="en-US" sz="2400" dirty="0">
                <a:latin typeface="Arial"/>
                <a:cs typeface="Arial"/>
              </a:rPr>
              <a:t>exist in the Arctic (</a:t>
            </a:r>
            <a:r>
              <a:rPr lang="en-US" sz="2400" dirty="0" smtClean="0">
                <a:latin typeface="Arial"/>
                <a:cs typeface="Arial"/>
              </a:rPr>
              <a:t>&gt; 70</a:t>
            </a:r>
            <a:r>
              <a:rPr lang="en-US" sz="2400" dirty="0">
                <a:latin typeface="Arial"/>
                <a:cs typeface="Arial"/>
              </a:rPr>
              <a:t>°N) </a:t>
            </a:r>
            <a:r>
              <a:rPr lang="en-US" sz="2400" dirty="0" smtClean="0">
                <a:latin typeface="Arial"/>
                <a:cs typeface="Arial"/>
              </a:rPr>
              <a:t>within </a:t>
            </a:r>
            <a:r>
              <a:rPr lang="en-US" sz="2400" dirty="0">
                <a:latin typeface="Arial"/>
                <a:cs typeface="Arial"/>
              </a:rPr>
              <a:t>the low and high </a:t>
            </a:r>
            <a:r>
              <a:rPr lang="en-US" sz="2400" dirty="0" smtClean="0">
                <a:latin typeface="Arial"/>
                <a:cs typeface="Arial"/>
              </a:rPr>
              <a:t>skill </a:t>
            </a:r>
            <a:r>
              <a:rPr lang="en-US" sz="2400" dirty="0">
                <a:latin typeface="Arial"/>
                <a:cs typeface="Arial"/>
              </a:rPr>
              <a:t>periods </a:t>
            </a:r>
            <a:r>
              <a:rPr lang="en-US" sz="2400" dirty="0" smtClean="0">
                <a:latin typeface="Arial"/>
                <a:cs typeface="Arial"/>
              </a:rPr>
              <a:t>are selected for further analysis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endParaRPr lang="en-US" sz="2400" b="1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294" y="-33716"/>
            <a:ext cx="8884344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Methods: Forecast Skill Evaluation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6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There </a:t>
            </a:r>
            <a:r>
              <a:rPr lang="en-US" sz="2400" dirty="0">
                <a:latin typeface="Arial"/>
                <a:cs typeface="Arial"/>
              </a:rPr>
              <a:t>is </a:t>
            </a:r>
            <a:r>
              <a:rPr lang="en-US" sz="2400" dirty="0" smtClean="0">
                <a:latin typeface="Arial"/>
                <a:cs typeface="Arial"/>
              </a:rPr>
              <a:t>greater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variability in σ</a:t>
            </a:r>
            <a:r>
              <a:rPr lang="en-US" sz="2400" baseline="-25000" dirty="0">
                <a:latin typeface="Arial"/>
                <a:cs typeface="Arial"/>
              </a:rPr>
              <a:t>spread</a:t>
            </a:r>
            <a:r>
              <a:rPr lang="en-US" sz="2400" dirty="0">
                <a:latin typeface="Arial"/>
                <a:cs typeface="Arial"/>
              </a:rPr>
              <a:t> and </a:t>
            </a:r>
            <a:r>
              <a:rPr lang="en-US" sz="2400" dirty="0" err="1">
                <a:latin typeface="Arial"/>
                <a:cs typeface="Arial"/>
              </a:rPr>
              <a:t>σ</a:t>
            </a:r>
            <a:r>
              <a:rPr lang="en-US" sz="2400" baseline="-25000" dirty="0" err="1">
                <a:latin typeface="Arial"/>
                <a:cs typeface="Arial"/>
              </a:rPr>
              <a:t>RMSE</a:t>
            </a:r>
            <a:r>
              <a:rPr lang="en-US" sz="2400" dirty="0">
                <a:latin typeface="Arial"/>
                <a:cs typeface="Arial"/>
              </a:rPr>
              <a:t> for low skill days compared to high skill days, with some low skill days characterized by very large values of σ</a:t>
            </a:r>
            <a:r>
              <a:rPr lang="en-US" sz="2400" baseline="-25000" dirty="0">
                <a:latin typeface="Arial"/>
                <a:cs typeface="Arial"/>
              </a:rPr>
              <a:t>spread</a:t>
            </a:r>
            <a:r>
              <a:rPr lang="en-US" sz="2400" dirty="0">
                <a:latin typeface="Arial"/>
                <a:cs typeface="Arial"/>
              </a:rPr>
              <a:t> and </a:t>
            </a:r>
            <a:r>
              <a:rPr lang="en-US" sz="2400" dirty="0" err="1">
                <a:latin typeface="Arial"/>
                <a:cs typeface="Arial"/>
              </a:rPr>
              <a:t>σ</a:t>
            </a:r>
            <a:r>
              <a:rPr lang="en-US" sz="2400" baseline="-25000" dirty="0" err="1">
                <a:latin typeface="Arial"/>
                <a:cs typeface="Arial"/>
              </a:rPr>
              <a:t>RMSE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4" y="-33716"/>
            <a:ext cx="8884344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Skill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0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9701" y="677493"/>
            <a:ext cx="8530582" cy="4961716"/>
            <a:chOff x="45316" y="664535"/>
            <a:chExt cx="8530582" cy="4961716"/>
          </a:xfrm>
        </p:grpSpPr>
        <p:sp>
          <p:nvSpPr>
            <p:cNvPr id="10" name="TextBox 9"/>
            <p:cNvSpPr txBox="1"/>
            <p:nvPr/>
          </p:nvSpPr>
          <p:spPr>
            <a:xfrm>
              <a:off x="1027315" y="5226141"/>
              <a:ext cx="7311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"/>
                  <a:cs typeface="Arial"/>
                </a:rPr>
                <a:t>σ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/>
                  <a:cs typeface="Arial"/>
                </a:rPr>
                <a:t>RMSE</a:t>
              </a:r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1722970" y="2669104"/>
              <a:ext cx="3936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σ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spread</a:t>
              </a:r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6" name="Picture 5" descr="scatter_plot_aa_rmse_anomaly_vs_aa_spread_anomaly_v2_updated_no_label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28" y="664535"/>
              <a:ext cx="7796970" cy="44118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6081" y="4262792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dirty="0" smtClean="0">
                  <a:latin typeface="Arial"/>
                  <a:cs typeface="Arial"/>
                </a:rPr>
                <a:t>−2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6081" y="3386746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dirty="0" smtClean="0">
                  <a:latin typeface="Arial"/>
                  <a:cs typeface="Arial"/>
                </a:rPr>
                <a:t>0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081" y="2501750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6081" y="1625109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dirty="0" smtClean="0">
                  <a:latin typeface="Arial"/>
                  <a:cs typeface="Arial"/>
                </a:rPr>
                <a:t>4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8979" y="5034978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−2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46668" y="5034978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0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3512" y="5034978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2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9472" y="5034978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4585" y="5034978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6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37778" y="5034978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6081" y="749252"/>
              <a:ext cx="4028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dirty="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14615" y="902055"/>
              <a:ext cx="1205394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r</a:t>
              </a:r>
              <a:r>
                <a:rPr lang="en-US" sz="2000" baseline="30000" dirty="0" smtClean="0">
                  <a:latin typeface="Arial"/>
                  <a:cs typeface="Arial"/>
                </a:rPr>
                <a:t>2</a:t>
              </a:r>
              <a:r>
                <a:rPr lang="en-US" sz="2000" dirty="0" smtClean="0">
                  <a:latin typeface="Arial"/>
                  <a:cs typeface="Arial"/>
                </a:rPr>
                <a:t> = 0.57 </a:t>
              </a:r>
              <a:endParaRPr lang="en-US" sz="2000" dirty="0">
                <a:latin typeface="Arial"/>
                <a:cs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307241" y="3811396"/>
              <a:ext cx="3191288" cy="1026102"/>
              <a:chOff x="5600153" y="4531221"/>
              <a:chExt cx="3191288" cy="102610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600153" y="4531221"/>
                <a:ext cx="3031288" cy="10261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32450" y="4951979"/>
                <a:ext cx="129142" cy="12914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98610" y="4831549"/>
                <a:ext cx="289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High skill days (N = 226)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32450" y="4662497"/>
                <a:ext cx="129142" cy="129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898610" y="4531221"/>
                <a:ext cx="289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Low skill days (N = 215) 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32450" y="5263140"/>
                <a:ext cx="129142" cy="129142"/>
              </a:xfrm>
              <a:prstGeom prst="ellipse">
                <a:avLst/>
              </a:prstGeom>
              <a:solidFill>
                <a:srgbClr val="87878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98610" y="5145094"/>
                <a:ext cx="289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All other days (N = 3577)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80294" y="-33716"/>
            <a:ext cx="8884344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Skill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13" y="5802301"/>
            <a:ext cx="89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ay</a:t>
            </a:r>
            <a:r>
              <a:rPr lang="en-US" dirty="0">
                <a:latin typeface="Arial"/>
                <a:cs typeface="Arial"/>
              </a:rPr>
              <a:t>-5 </a:t>
            </a:r>
            <a:r>
              <a:rPr lang="en-US" dirty="0" err="1">
                <a:latin typeface="Arial"/>
                <a:cs typeface="Arial"/>
              </a:rPr>
              <a:t>σ</a:t>
            </a:r>
            <a:r>
              <a:rPr lang="en-US" baseline="-25000" dirty="0" err="1">
                <a:latin typeface="Arial"/>
                <a:cs typeface="Arial"/>
              </a:rPr>
              <a:t>RMSE</a:t>
            </a:r>
            <a:r>
              <a:rPr lang="en-US" dirty="0">
                <a:latin typeface="Arial"/>
                <a:cs typeface="Arial"/>
              </a:rPr>
              <a:t> and σ</a:t>
            </a:r>
            <a:r>
              <a:rPr lang="en-US" baseline="-25000" dirty="0">
                <a:latin typeface="Arial"/>
                <a:cs typeface="Arial"/>
              </a:rPr>
              <a:t>spread </a:t>
            </a:r>
            <a:r>
              <a:rPr lang="en-US" dirty="0">
                <a:latin typeface="Arial"/>
                <a:cs typeface="Arial"/>
              </a:rPr>
              <a:t>from low and high skill forecasts valid at 0000 UTC </a:t>
            </a:r>
            <a:r>
              <a:rPr lang="en-US" dirty="0" smtClean="0">
                <a:latin typeface="Arial"/>
                <a:cs typeface="Arial"/>
              </a:rPr>
              <a:t>on </a:t>
            </a:r>
            <a:r>
              <a:rPr lang="en-US" dirty="0">
                <a:latin typeface="Arial"/>
                <a:cs typeface="Arial"/>
              </a:rPr>
              <a:t>low skill days (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US" dirty="0">
                <a:latin typeface="Arial"/>
                <a:cs typeface="Arial"/>
              </a:rPr>
              <a:t>) and high skill days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blue</a:t>
            </a:r>
            <a:r>
              <a:rPr lang="en-US" dirty="0">
                <a:latin typeface="Arial"/>
                <a:cs typeface="Arial"/>
              </a:rPr>
              <a:t>), respectively, and from all other 2007–2017 forecasts valid at 0000 UTC </a:t>
            </a:r>
            <a:r>
              <a:rPr lang="en-US" dirty="0" smtClean="0">
                <a:latin typeface="Arial"/>
                <a:cs typeface="Arial"/>
              </a:rPr>
              <a:t>on </a:t>
            </a:r>
            <a:r>
              <a:rPr lang="en-US" dirty="0">
                <a:latin typeface="Arial"/>
                <a:cs typeface="Arial"/>
              </a:rPr>
              <a:t>all other days 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gray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10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978"/>
            <a:ext cx="8229600" cy="59840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AC </a:t>
            </a:r>
            <a:r>
              <a:rPr lang="en-US" sz="2400" dirty="0">
                <a:latin typeface="Arial"/>
                <a:cs typeface="Arial"/>
              </a:rPr>
              <a:t>frequency is higher for low skill periods compared to high skill </a:t>
            </a:r>
            <a:r>
              <a:rPr lang="en-US" sz="2400" dirty="0" smtClean="0">
                <a:latin typeface="Arial"/>
                <a:cs typeface="Arial"/>
              </a:rPr>
              <a:t>periods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907288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Frequency of ACs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5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129258</TotalTime>
  <Words>1734</Words>
  <Application>Microsoft Macintosh PowerPoint</Application>
  <PresentationFormat>On-screen Show (4:3)</PresentationFormat>
  <Paragraphs>382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Examining the Forecast Skill of the Synoptic-Scale Flow Associated with     Arctic Cyclones </vt:lpstr>
      <vt:lpstr>Motivation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 Characteristics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Linkages Between Tropopause Polar Vortices and the Great Arctic Cyclone of August 2012  </dc:title>
  <dc:creator>Kevin Biernat</dc:creator>
  <cp:lastModifiedBy>Kevin Biernat</cp:lastModifiedBy>
  <cp:revision>1374</cp:revision>
  <dcterms:created xsi:type="dcterms:W3CDTF">2018-03-04T15:15:25Z</dcterms:created>
  <dcterms:modified xsi:type="dcterms:W3CDTF">2019-12-19T15:40:43Z</dcterms:modified>
</cp:coreProperties>
</file>