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C00002"/>
    <a:srgbClr val="560EB3"/>
    <a:srgbClr val="4B1966"/>
    <a:srgbClr val="FF515B"/>
    <a:srgbClr val="20FFFF"/>
    <a:srgbClr val="F90106"/>
    <a:srgbClr val="BF0003"/>
    <a:srgbClr val="3C3C3C"/>
    <a:srgbClr val="760001"/>
    <a:srgbClr val="33D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87353" autoAdjust="0"/>
  </p:normalViewPr>
  <p:slideViewPr>
    <p:cSldViewPr snapToGrid="0" snapToObjects="1">
      <p:cViewPr varScale="1">
        <p:scale>
          <a:sx n="17" d="100"/>
          <a:sy n="17" d="100"/>
        </p:scale>
        <p:origin x="-2664" y="-128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fig2_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1453" y="19262510"/>
            <a:ext cx="15324282" cy="12920472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96403" y="9595823"/>
            <a:ext cx="14262013" cy="1024125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algn="ctr">
              <a:lnSpc>
                <a:spcPct val="50000"/>
              </a:lnSpc>
            </a:pP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Evaluation of Arctic forecast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</a:p>
          <a:p>
            <a:pPr algn="ctr"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day-5 forecasts of 500-hPa geopotential height initialized at 0000 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(June, July, and August)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2007–2017 from 11-member GEFS reforecast dataset v2 (Hamill et al. 2013)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standardized anomaly of area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-averaged root mean square error (RMSE; ERA-Interim used as verification) of 500-hPa geopotential height over the Arctic (≥ 70°N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following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Moore (2017)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forecast days valid at day 5 associated with the top and bottom 10% of aforementioned standardized anomaly as low-skill days and high-skill days, respectively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forecasts initialized five days prior to low-skill days and high-skill days as low-skill forecasts and high-skill forecasts, respectively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Refer to time periods through day 5 encompassed by low-skill forecasts and high-skill forecasts as low-skill periods and high-skill periods, respectively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</a:p>
          <a:p>
            <a:pPr algn="ctr">
              <a:lnSpc>
                <a:spcPct val="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 a 2007–2017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 AC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climatology by obtaining cyclone tracks from 1° ERA-Interim (Dee et al. 2011) cyclone climatology prepared by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Sprenger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2017), and requiring cyclones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 last ≥ 2 days and spend at least some portion of their lifetimes in the Arctic (&gt; 70°N)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Track ACs in forecasts from GEFS reforecast dataset v2 initialized 120 h prior to time of lowest sea level pressure (SLP) of ACs when located in the Arctic during low-skill periods and high-skill periods using an objective cyclone tracking algorithm (Crawford et al. 2020)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Calculate 120-h intensity RMSE (ERA-Interim used as verification) based on minimum SLP of ACs at aforementioned time of lowest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SLP, and refer to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ACs associated with the top 25% of 120-h intensity RMSE for low-skill periods and high-skill periods as low-skill ACs for these respective periods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8446" y="340804"/>
            <a:ext cx="38609862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0090"/>
                </a:solidFill>
                <a:latin typeface="Arial"/>
                <a:cs typeface="Arial"/>
              </a:rPr>
              <a:t>Composite Analyses of Low-Skill Arctic Cyclones During Summer </a:t>
            </a:r>
            <a:endParaRPr lang="en-US" sz="7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5220" y="1711651"/>
            <a:ext cx="18736541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Kevin A. Biernat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Daniel Keyser, and Lance F. Bosart</a:t>
            </a:r>
            <a:endParaRPr lang="en-US" sz="4400" baseline="30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04766" y="1878451"/>
            <a:ext cx="9254224" cy="946407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2800" i="1" dirty="0" smtClean="0">
                <a:latin typeface="Arial"/>
                <a:cs typeface="Arial"/>
              </a:rPr>
              <a:t>Department of Atmospheric and Environmental Sciences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229937"/>
            <a:ext cx="3830336" cy="283598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Rectangle 104"/>
          <p:cNvSpPr/>
          <p:nvPr/>
        </p:nvSpPr>
        <p:spPr>
          <a:xfrm>
            <a:off x="196403" y="20655000"/>
            <a:ext cx="14262016" cy="1212123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20008669"/>
            <a:ext cx="14267792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Discussion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401" y="3958369"/>
            <a:ext cx="14262015" cy="488594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(ACs) are synoptic-scale low pressure systems that frequently form over the Arctic or move into the Arctic from Eurasia during summer (e.g., Crawford and </a:t>
            </a:r>
            <a:r>
              <a:rPr lang="en-US" sz="2400" dirty="0" err="1">
                <a:latin typeface="Arial"/>
                <a:cs typeface="Arial"/>
              </a:rPr>
              <a:t>Serreze</a:t>
            </a:r>
            <a:r>
              <a:rPr lang="en-US" sz="2400" dirty="0">
                <a:latin typeface="Arial"/>
                <a:cs typeface="Arial"/>
              </a:rPr>
              <a:t> 2016</a:t>
            </a:r>
            <a:r>
              <a:rPr lang="en-US" sz="2400" dirty="0" smtClean="0">
                <a:latin typeface="Arial"/>
                <a:cs typeface="Arial"/>
              </a:rPr>
              <a:t>).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Interactions </a:t>
            </a:r>
            <a:r>
              <a:rPr lang="en-US" sz="2400" dirty="0">
                <a:latin typeface="Arial"/>
                <a:cs typeface="Arial"/>
              </a:rPr>
              <a:t>between ACs and the synoptic-scale flow over the Arctic, baroclinic processes, and latent heating may influence the evolution of ACs and the synoptic-scale flow over the Arctic (e.g., </a:t>
            </a:r>
            <a:r>
              <a:rPr lang="en-US" sz="2400" dirty="0" smtClean="0">
                <a:latin typeface="Arial"/>
                <a:cs typeface="Arial"/>
              </a:rPr>
              <a:t>Tao et al. 2017; </a:t>
            </a:r>
            <a:r>
              <a:rPr lang="en-US" sz="2400" dirty="0" err="1" smtClean="0">
                <a:latin typeface="Arial"/>
                <a:cs typeface="Arial"/>
              </a:rPr>
              <a:t>Yamagami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et al. 2017)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It is anticipated that relatively low forecast skill of ACs and the synoptic-scale flow over the Arctic may be attributed in part to forecast error growth accompanying interactions between ACs and the synoptic-scale flow over the Arctic, baroclinic processes, and latent heating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purpose of this study is to examine dynamical and thermodynamic quantities characterizing the Arctic environment and low-skill ACs during periods of low and high forecast skill of the synoptic-scale flow over the Arctic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96403" y="3271335"/>
            <a:ext cx="1426201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8919610"/>
            <a:ext cx="1426201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4667639" y="3271334"/>
            <a:ext cx="16056784" cy="1473483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4667639" y="3271335"/>
            <a:ext cx="16056784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Quantities characterizing the Arctic environment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0925491" y="3550110"/>
            <a:ext cx="12796228" cy="2638293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0925490" y="3271335"/>
            <a:ext cx="12796227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Example low-skill AC during a low-skill period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1257107" y="1282024"/>
            <a:ext cx="6973569" cy="103874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000" b="1" dirty="0" smtClean="0">
                <a:latin typeface="Arial"/>
                <a:cs typeface="Arial"/>
              </a:rPr>
              <a:t>Poster number: 747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1255245" y="2183923"/>
            <a:ext cx="68870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</a:t>
            </a:r>
            <a:r>
              <a:rPr lang="en-US" sz="2400" dirty="0" smtClean="0">
                <a:latin typeface="Arial"/>
                <a:cs typeface="Arial"/>
              </a:rPr>
              <a:t>2200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260700" y="1068258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29" name="TextBox 328"/>
          <p:cNvSpPr txBox="1"/>
          <p:nvPr/>
        </p:nvSpPr>
        <p:spPr>
          <a:xfrm>
            <a:off x="30925492" y="30655819"/>
            <a:ext cx="12796225" cy="2115958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Crawford, A. D., and M. C. </a:t>
            </a:r>
            <a:r>
              <a:rPr lang="en-US" sz="1200" dirty="0" err="1">
                <a:latin typeface="Arial"/>
                <a:cs typeface="Arial"/>
              </a:rPr>
              <a:t>Serreze</a:t>
            </a:r>
            <a:r>
              <a:rPr lang="en-US" sz="1200" dirty="0">
                <a:latin typeface="Arial"/>
                <a:cs typeface="Arial"/>
              </a:rPr>
              <a:t>, 2016: Does the summer Arctic frontal zone influence Arctic Ocean cyclone activity? </a:t>
            </a:r>
            <a:r>
              <a:rPr lang="en-US" sz="1200" i="1" dirty="0">
                <a:latin typeface="Arial"/>
                <a:cs typeface="Arial"/>
              </a:rPr>
              <a:t>J. Climate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29</a:t>
            </a:r>
            <a:r>
              <a:rPr lang="en-US" sz="1200" dirty="0">
                <a:latin typeface="Arial"/>
                <a:cs typeface="Arial"/>
              </a:rPr>
              <a:t>, 4977–4993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Crawford, A. D., K. E. Alley, A. M. Cooke, and M. C. </a:t>
            </a:r>
            <a:r>
              <a:rPr lang="en-US" sz="1200" dirty="0" err="1">
                <a:latin typeface="Arial"/>
                <a:cs typeface="Arial"/>
              </a:rPr>
              <a:t>Serreze</a:t>
            </a:r>
            <a:r>
              <a:rPr lang="en-US" sz="1200" dirty="0">
                <a:latin typeface="Arial"/>
                <a:cs typeface="Arial"/>
              </a:rPr>
              <a:t>, 2020: Synoptic Climatology of rain-on-snow events in Alaska. </a:t>
            </a:r>
            <a:r>
              <a:rPr lang="en-US" sz="1200" i="1" dirty="0">
                <a:latin typeface="Arial"/>
                <a:cs typeface="Arial"/>
              </a:rPr>
              <a:t>Mon. </a:t>
            </a:r>
            <a:r>
              <a:rPr lang="en-US" sz="1200" i="1" dirty="0" err="1">
                <a:latin typeface="Arial"/>
                <a:cs typeface="Arial"/>
              </a:rPr>
              <a:t>Wea</a:t>
            </a:r>
            <a:r>
              <a:rPr lang="en-US" sz="1200" i="1" dirty="0">
                <a:latin typeface="Arial"/>
                <a:cs typeface="Arial"/>
              </a:rPr>
              <a:t>. Rev.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148</a:t>
            </a:r>
            <a:r>
              <a:rPr lang="en-US" sz="1200" dirty="0">
                <a:latin typeface="Arial"/>
                <a:cs typeface="Arial"/>
              </a:rPr>
              <a:t>, 1275–1295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Dee, D. P., and Coauthors, 2011: The ERA-Interim reanalysis: Configuration and performance of the data assimilation system. </a:t>
            </a:r>
            <a:r>
              <a:rPr lang="en-US" sz="1200" i="1" dirty="0">
                <a:latin typeface="Arial"/>
                <a:cs typeface="Arial"/>
              </a:rPr>
              <a:t>Quart. J. Roy. Meteor. Soc.</a:t>
            </a:r>
            <a:r>
              <a:rPr lang="en-US" sz="1200" dirty="0">
                <a:latin typeface="Arial"/>
                <a:cs typeface="Arial"/>
              </a:rPr>
              <a:t>,</a:t>
            </a:r>
            <a:r>
              <a:rPr lang="en-US" sz="1200" b="1" dirty="0">
                <a:latin typeface="Arial"/>
                <a:cs typeface="Arial"/>
              </a:rPr>
              <a:t>137</a:t>
            </a:r>
            <a:r>
              <a:rPr lang="en-US" sz="1200" dirty="0">
                <a:latin typeface="Arial"/>
                <a:cs typeface="Arial"/>
              </a:rPr>
              <a:t>, 553–597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Hamill, T. M., G. T. Bates, J. S. Whitaker, D. R. Murray, M. </a:t>
            </a:r>
            <a:r>
              <a:rPr lang="en-US" sz="1200" dirty="0" err="1">
                <a:latin typeface="Arial"/>
                <a:cs typeface="Arial"/>
              </a:rPr>
              <a:t>Fiorino</a:t>
            </a:r>
            <a:r>
              <a:rPr lang="en-US" sz="1200" dirty="0">
                <a:latin typeface="Arial"/>
                <a:cs typeface="Arial"/>
              </a:rPr>
              <a:t>, T. J. </a:t>
            </a:r>
            <a:r>
              <a:rPr lang="en-US" sz="1200" dirty="0" err="1">
                <a:latin typeface="Arial"/>
                <a:cs typeface="Arial"/>
              </a:rPr>
              <a:t>Galarneau</a:t>
            </a:r>
            <a:r>
              <a:rPr lang="en-US" sz="1200" dirty="0">
                <a:latin typeface="Arial"/>
                <a:cs typeface="Arial"/>
              </a:rPr>
              <a:t> Jr., Y. Zhu, and W. </a:t>
            </a:r>
            <a:r>
              <a:rPr lang="en-US" sz="1200" dirty="0" err="1">
                <a:latin typeface="Arial"/>
                <a:cs typeface="Arial"/>
              </a:rPr>
              <a:t>Lapenta</a:t>
            </a:r>
            <a:r>
              <a:rPr lang="en-US" sz="1200" dirty="0">
                <a:latin typeface="Arial"/>
                <a:cs typeface="Arial"/>
              </a:rPr>
              <a:t>, 2013: NOAA’s second-generation global medium-range ensemble reforecast dataset. </a:t>
            </a:r>
            <a:r>
              <a:rPr lang="en-US" sz="1200" i="1" dirty="0">
                <a:latin typeface="Arial"/>
                <a:cs typeface="Arial"/>
              </a:rPr>
              <a:t>Bull. Amer. Meteor. Soc.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94</a:t>
            </a:r>
            <a:r>
              <a:rPr lang="en-US" sz="1200" dirty="0">
                <a:latin typeface="Arial"/>
                <a:cs typeface="Arial"/>
              </a:rPr>
              <a:t>, 1553–1565. 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Moore, B. J., 2017: Rossby wave breaking and widespread extreme precipitation events in the central and eastern U.S. Ph.D. dissertation, University at  Albany, State University of New York, Albany, NY, 182 pp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Sprenger</a:t>
            </a:r>
            <a:r>
              <a:rPr lang="en-US" sz="1200" dirty="0">
                <a:latin typeface="Arial"/>
                <a:cs typeface="Arial"/>
              </a:rPr>
              <a:t>, M., and Coauthors, 2017: Global climatologies of Eulerian and </a:t>
            </a:r>
            <a:r>
              <a:rPr lang="en-US" sz="1200" dirty="0" err="1">
                <a:latin typeface="Arial"/>
                <a:cs typeface="Arial"/>
              </a:rPr>
              <a:t>Lagrangian</a:t>
            </a:r>
            <a:r>
              <a:rPr lang="en-US" sz="1200" dirty="0">
                <a:latin typeface="Arial"/>
                <a:cs typeface="Arial"/>
              </a:rPr>
              <a:t> flow features based on ERA-Interim. </a:t>
            </a:r>
            <a:r>
              <a:rPr lang="en-US" sz="1200" i="1" dirty="0">
                <a:latin typeface="Arial"/>
                <a:cs typeface="Arial"/>
              </a:rPr>
              <a:t>Bull. Amer. Meteor. Soc.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98</a:t>
            </a:r>
            <a:r>
              <a:rPr lang="en-US" sz="1200" dirty="0">
                <a:latin typeface="Arial"/>
                <a:cs typeface="Arial"/>
              </a:rPr>
              <a:t>, 1739–1748</a:t>
            </a:r>
            <a:r>
              <a:rPr lang="en-US" sz="1200" dirty="0" smtClean="0">
                <a:latin typeface="Arial"/>
                <a:cs typeface="Arial"/>
              </a:rPr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>
                <a:latin typeface="Arial"/>
                <a:cs typeface="Arial"/>
              </a:rPr>
              <a:t>Tao, W., J. Zhang, Y. Fu, and X. Zhang, 2017: Driving roles of tropospheric and stratospheric thermal anomalies in intensification and persistence of the Arctic </a:t>
            </a:r>
            <a:r>
              <a:rPr lang="en-US" sz="1200" dirty="0" err="1">
                <a:latin typeface="Arial"/>
                <a:cs typeface="Arial"/>
              </a:rPr>
              <a:t>superstorm</a:t>
            </a:r>
            <a:r>
              <a:rPr lang="en-US" sz="1200" dirty="0">
                <a:latin typeface="Arial"/>
                <a:cs typeface="Arial"/>
              </a:rPr>
              <a:t> in 2012. </a:t>
            </a:r>
            <a:r>
              <a:rPr lang="en-US" sz="1200" i="1" dirty="0" err="1">
                <a:latin typeface="Arial"/>
                <a:cs typeface="Arial"/>
              </a:rPr>
              <a:t>Geophys</a:t>
            </a:r>
            <a:r>
              <a:rPr lang="en-US" sz="1200" i="1" dirty="0">
                <a:latin typeface="Arial"/>
                <a:cs typeface="Arial"/>
              </a:rPr>
              <a:t>. Res. </a:t>
            </a:r>
            <a:r>
              <a:rPr lang="en-US" sz="1200" i="1" dirty="0" err="1">
                <a:latin typeface="Arial"/>
                <a:cs typeface="Arial"/>
              </a:rPr>
              <a:t>Lett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44</a:t>
            </a:r>
            <a:r>
              <a:rPr lang="en-US" sz="1200" dirty="0">
                <a:latin typeface="Arial"/>
                <a:cs typeface="Arial"/>
              </a:rPr>
              <a:t>, 10017–10025</a:t>
            </a:r>
            <a:r>
              <a:rPr lang="en-US" sz="1200" dirty="0" smtClean="0">
                <a:latin typeface="Arial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200" dirty="0" err="1">
                <a:latin typeface="Arial"/>
                <a:cs typeface="Arial"/>
              </a:rPr>
              <a:t>Yamagami</a:t>
            </a:r>
            <a:r>
              <a:rPr lang="en-US" sz="1200" dirty="0">
                <a:latin typeface="Arial"/>
                <a:cs typeface="Arial"/>
              </a:rPr>
              <a:t>, A., M. </a:t>
            </a:r>
            <a:r>
              <a:rPr lang="en-US" sz="1200" dirty="0" err="1">
                <a:latin typeface="Arial"/>
                <a:cs typeface="Arial"/>
              </a:rPr>
              <a:t>Matsueda</a:t>
            </a:r>
            <a:r>
              <a:rPr lang="en-US" sz="1200" dirty="0">
                <a:latin typeface="Arial"/>
                <a:cs typeface="Arial"/>
              </a:rPr>
              <a:t>, and H. L. Tanaka, 2017: Extreme Arctic cyclone in August 2016. </a:t>
            </a:r>
            <a:r>
              <a:rPr lang="en-US" sz="1200" i="1" dirty="0">
                <a:latin typeface="Arial"/>
                <a:cs typeface="Arial"/>
              </a:rPr>
              <a:t>Atmos. Sci. </a:t>
            </a:r>
            <a:r>
              <a:rPr lang="en-US" sz="1200" i="1" dirty="0" err="1">
                <a:latin typeface="Arial"/>
                <a:cs typeface="Arial"/>
              </a:rPr>
              <a:t>Lett</a:t>
            </a:r>
            <a:r>
              <a:rPr lang="en-US" sz="1200" i="1" dirty="0">
                <a:latin typeface="Arial"/>
                <a:cs typeface="Arial"/>
              </a:rPr>
              <a:t>.</a:t>
            </a:r>
            <a:r>
              <a:rPr lang="en-US" sz="1200" dirty="0">
                <a:latin typeface="Arial"/>
                <a:cs typeface="Arial"/>
              </a:rPr>
              <a:t>, </a:t>
            </a:r>
            <a:r>
              <a:rPr lang="en-US" sz="1200" b="1" dirty="0">
                <a:latin typeface="Arial"/>
                <a:cs typeface="Arial"/>
              </a:rPr>
              <a:t>18</a:t>
            </a:r>
            <a:r>
              <a:rPr lang="en-US" sz="1200" dirty="0">
                <a:latin typeface="Arial"/>
                <a:cs typeface="Arial"/>
              </a:rPr>
              <a:t>, 307–314</a:t>
            </a:r>
            <a:r>
              <a:rPr lang="en-US" sz="1200" dirty="0" smtClean="0">
                <a:latin typeface="Arial"/>
                <a:cs typeface="Arial"/>
              </a:rPr>
              <a:t>.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30925491" y="30123927"/>
            <a:ext cx="12796226" cy="53189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63" name="Picture 62" descr="Office_of_Naval_Research_Official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880" y="440347"/>
            <a:ext cx="5295531" cy="2414642"/>
          </a:xfrm>
          <a:prstGeom prst="rect">
            <a:avLst/>
          </a:prstGeom>
        </p:spPr>
      </p:pic>
      <p:sp>
        <p:nvSpPr>
          <p:cNvPr id="581" name="TextBox 580"/>
          <p:cNvSpPr txBox="1"/>
          <p:nvPr/>
        </p:nvSpPr>
        <p:spPr>
          <a:xfrm>
            <a:off x="10415064" y="2406475"/>
            <a:ext cx="11030854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r"/>
            <a:r>
              <a:rPr lang="en-US" sz="2800" dirty="0" smtClean="0">
                <a:latin typeface="Arial"/>
                <a:cs typeface="Arial"/>
              </a:rPr>
              <a:t>Presented at 101st AMS Annual Meeting on 14 January 2021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6230226" y="2406475"/>
            <a:ext cx="569294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smtClean="0">
                <a:solidFill>
                  <a:srgbClr val="FF0000"/>
                </a:solidFill>
                <a:latin typeface="Arial"/>
                <a:cs typeface="Arial"/>
              </a:rPr>
              <a:t>kbiernat@albany.edu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01" y="3271335"/>
            <a:ext cx="14262016" cy="551387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Rectangle 602"/>
          <p:cNvSpPr/>
          <p:nvPr/>
        </p:nvSpPr>
        <p:spPr>
          <a:xfrm>
            <a:off x="200139" y="8918366"/>
            <a:ext cx="14258277" cy="10853057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4" name="TextBox 893"/>
          <p:cNvSpPr txBox="1"/>
          <p:nvPr/>
        </p:nvSpPr>
        <p:spPr>
          <a:xfrm>
            <a:off x="14678530" y="18196853"/>
            <a:ext cx="1605678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Quantities characterizing low-skill ACs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95" name="Rectangle 894"/>
          <p:cNvSpPr/>
          <p:nvPr/>
        </p:nvSpPr>
        <p:spPr>
          <a:xfrm>
            <a:off x="14678531" y="18196853"/>
            <a:ext cx="16056785" cy="1457492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2" name="TextBox 301"/>
          <p:cNvSpPr txBox="1"/>
          <p:nvPr/>
        </p:nvSpPr>
        <p:spPr>
          <a:xfrm>
            <a:off x="14783945" y="17223981"/>
            <a:ext cx="1583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FIG. 1.</a:t>
            </a:r>
            <a:r>
              <a:rPr lang="en-US" sz="2000" dirty="0">
                <a:latin typeface="Arial"/>
                <a:cs typeface="Arial"/>
              </a:rPr>
              <a:t> Distribution of selected quantities area-averaged over the Arctic (≥ 70°N) during low-skill periods (red), high-skill periods (blue), and the 2007–2017 climatology (black). There are 101 low-skill days and 101 high-skill days. Data source: ERA-Interim.</a:t>
            </a:r>
          </a:p>
        </p:txBody>
      </p:sp>
      <p:pic>
        <p:nvPicPr>
          <p:cNvPr id="18" name="Picture 17" descr="fig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684" y="4084990"/>
            <a:ext cx="12362727" cy="13000315"/>
          </a:xfrm>
          <a:prstGeom prst="rect">
            <a:avLst/>
          </a:prstGeom>
        </p:spPr>
      </p:pic>
      <p:sp>
        <p:nvSpPr>
          <p:cNvPr id="382" name="TextBox 381"/>
          <p:cNvSpPr txBox="1"/>
          <p:nvPr/>
        </p:nvSpPr>
        <p:spPr>
          <a:xfrm>
            <a:off x="31030756" y="17254946"/>
            <a:ext cx="125968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FIG. </a:t>
            </a:r>
            <a:r>
              <a:rPr lang="en-US" sz="2000" b="1" dirty="0" smtClean="0">
                <a:latin typeface="Arial"/>
                <a:cs typeface="Arial"/>
              </a:rPr>
              <a:t>3.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ERA-Interim analyses valid at 0000 UTC 14 Aug 2016. The cyan dot shows the location of </a:t>
            </a:r>
            <a:r>
              <a:rPr lang="en-US" sz="2000" dirty="0" smtClean="0">
                <a:latin typeface="Arial"/>
                <a:cs typeface="Arial"/>
              </a:rPr>
              <a:t>an </a:t>
            </a:r>
            <a:r>
              <a:rPr lang="en-US" sz="2000" dirty="0">
                <a:latin typeface="Arial"/>
                <a:cs typeface="Arial"/>
              </a:rPr>
              <a:t>example low-skill </a:t>
            </a:r>
            <a:r>
              <a:rPr lang="en-US" sz="2000" dirty="0" smtClean="0">
                <a:latin typeface="Arial"/>
                <a:cs typeface="Arial"/>
              </a:rPr>
              <a:t>AC occurring at the aforementioned time during a low-skill period, and </a:t>
            </a:r>
            <a:r>
              <a:rPr lang="en-US" sz="2000" dirty="0">
                <a:latin typeface="Arial"/>
                <a:cs typeface="Arial"/>
              </a:rPr>
              <a:t>the 1000-km radius black circle surrounding the location of the AC shows where the area-averaged quantities given in Table 1 are calculated. 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(a) 300-hPa wind speed 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precipitable water </a:t>
            </a:r>
            <a:r>
              <a:rPr lang="en-US" sz="2000" dirty="0">
                <a:latin typeface="Arial"/>
                <a:cs typeface="Arial"/>
              </a:rPr>
              <a:t>(mm, shaded), 1000–500-hPa thickness (dam, dashed red and blue), and SLP (hPa, black)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(b) 500-hPa relative vorticity </a:t>
            </a:r>
            <a:r>
              <a:rPr lang="en-US" sz="2000" dirty="0" smtClean="0">
                <a:latin typeface="Arial"/>
                <a:cs typeface="Arial"/>
              </a:rPr>
              <a:t>(10</a:t>
            </a:r>
            <a:r>
              <a:rPr lang="en-US" sz="2000" baseline="30000" dirty="0" smtClean="0">
                <a:latin typeface="Arial"/>
                <a:cs typeface="Arial"/>
              </a:rPr>
              <a:t>−5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</a:t>
            </a:r>
            <a:r>
              <a:rPr lang="en-US" sz="2000" dirty="0">
                <a:latin typeface="Arial"/>
                <a:cs typeface="Arial"/>
              </a:rPr>
              <a:t>geopotential height (</a:t>
            </a:r>
            <a:r>
              <a:rPr lang="en-US" sz="2000" dirty="0" smtClean="0">
                <a:latin typeface="Arial"/>
                <a:cs typeface="Arial"/>
              </a:rPr>
              <a:t>dam, black)</a:t>
            </a:r>
            <a:r>
              <a:rPr lang="en-US" sz="2000" dirty="0">
                <a:latin typeface="Arial"/>
                <a:cs typeface="Arial"/>
              </a:rPr>
              <a:t>, and wind 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flags and </a:t>
            </a:r>
            <a:r>
              <a:rPr lang="en-US" sz="2000" dirty="0" smtClean="0">
                <a:latin typeface="Arial"/>
                <a:cs typeface="Arial"/>
              </a:rPr>
              <a:t>barbs).</a:t>
            </a:r>
          </a:p>
          <a:p>
            <a:pPr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(c) Absolute value of standardized anomaly of 500-hPa v wind 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shaded), and 500-hPa geopotential height (</a:t>
            </a:r>
            <a:r>
              <a:rPr lang="en-US" sz="2000" dirty="0" smtClean="0">
                <a:latin typeface="Arial"/>
                <a:cs typeface="Arial"/>
              </a:rPr>
              <a:t>dam, black)</a:t>
            </a:r>
            <a:r>
              <a:rPr lang="en-US" sz="2000" dirty="0">
                <a:latin typeface="Arial"/>
                <a:cs typeface="Arial"/>
              </a:rPr>
              <a:t> and wind 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flags and </a:t>
            </a:r>
            <a:r>
              <a:rPr lang="en-US" sz="2000" dirty="0" smtClean="0">
                <a:latin typeface="Arial"/>
                <a:cs typeface="Arial"/>
              </a:rPr>
              <a:t>barbs).</a:t>
            </a:r>
            <a:r>
              <a:rPr lang="en-US" sz="2000" dirty="0">
                <a:latin typeface="Arial"/>
                <a:cs typeface="Arial"/>
              </a:rPr>
              <a:t>   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Arial"/>
                <a:cs typeface="Arial"/>
              </a:rPr>
              <a:t>      </a:t>
            </a:r>
          </a:p>
          <a:p>
            <a:r>
              <a:rPr lang="en-US" sz="2000" dirty="0">
                <a:latin typeface="Arial"/>
                <a:cs typeface="Arial"/>
              </a:rPr>
              <a:t>(d) 850–600-hPa </a:t>
            </a:r>
            <a:r>
              <a:rPr lang="en-US" sz="2000" dirty="0" err="1">
                <a:latin typeface="Arial"/>
                <a:cs typeface="Arial"/>
              </a:rPr>
              <a:t>Eady</a:t>
            </a:r>
            <a:r>
              <a:rPr lang="en-US" sz="2000" dirty="0">
                <a:latin typeface="Arial"/>
                <a:cs typeface="Arial"/>
              </a:rPr>
              <a:t> growth rate </a:t>
            </a:r>
            <a:r>
              <a:rPr lang="en-US" sz="2000" dirty="0" smtClean="0">
                <a:latin typeface="Arial"/>
                <a:cs typeface="Arial"/>
              </a:rPr>
              <a:t>(day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 </a:t>
            </a:r>
            <a:r>
              <a:rPr lang="en-US" sz="2000" dirty="0">
                <a:latin typeface="Arial"/>
                <a:cs typeface="Arial"/>
              </a:rPr>
              <a:t>and SLP (hPa, black).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Arial"/>
                <a:cs typeface="Arial"/>
              </a:rPr>
              <a:t> </a:t>
            </a:r>
          </a:p>
          <a:p>
            <a:r>
              <a:rPr lang="en-US" sz="2000" dirty="0">
                <a:latin typeface="Arial"/>
                <a:cs typeface="Arial"/>
              </a:rPr>
              <a:t>(e) IVT </a:t>
            </a:r>
            <a:r>
              <a:rPr lang="en-US" sz="2000" dirty="0" smtClean="0">
                <a:latin typeface="Arial"/>
                <a:cs typeface="Arial"/>
              </a:rPr>
              <a:t>(kg m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>
                <a:latin typeface="Arial"/>
                <a:cs typeface="Arial"/>
              </a:rPr>
              <a:t>shaded and </a:t>
            </a:r>
            <a:r>
              <a:rPr lang="en-US" sz="2000" dirty="0" smtClean="0">
                <a:latin typeface="Arial"/>
                <a:cs typeface="Arial"/>
              </a:rPr>
              <a:t>vectors) </a:t>
            </a:r>
            <a:r>
              <a:rPr lang="en-US" sz="2000" dirty="0">
                <a:latin typeface="Arial"/>
                <a:cs typeface="Arial"/>
              </a:rPr>
              <a:t>and 700-hPa geopotential height (dam, black).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latin typeface="Arial"/>
                <a:cs typeface="Arial"/>
              </a:rPr>
              <a:t> </a:t>
            </a:r>
          </a:p>
          <a:p>
            <a:r>
              <a:rPr lang="en-US" sz="2000" dirty="0">
                <a:latin typeface="Arial"/>
                <a:cs typeface="Arial"/>
              </a:rPr>
              <a:t>(f) Negative 800–600-hPa </a:t>
            </a:r>
            <a:r>
              <a:rPr lang="en-US" sz="2000" dirty="0" err="1">
                <a:latin typeface="Arial"/>
                <a:cs typeface="Arial"/>
              </a:rPr>
              <a:t>ω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(red </a:t>
            </a:r>
            <a:r>
              <a:rPr lang="en-US" sz="2000" dirty="0">
                <a:latin typeface="Arial"/>
                <a:cs typeface="Arial"/>
              </a:rPr>
              <a:t>contours every 2 x </a:t>
            </a:r>
            <a:r>
              <a:rPr lang="en-US" sz="2000" dirty="0" smtClean="0">
                <a:latin typeface="Arial"/>
                <a:cs typeface="Arial"/>
              </a:rPr>
              <a:t>10</a:t>
            </a:r>
            <a:r>
              <a:rPr lang="en-US" sz="2000" baseline="30000" dirty="0" smtClean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</a:t>
            </a:r>
            <a:r>
              <a:rPr lang="en-US" sz="2000" dirty="0" smtClean="0">
                <a:latin typeface="Arial"/>
                <a:cs typeface="Arial"/>
              </a:rPr>
              <a:t>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 350–250-hPa divergence </a:t>
            </a:r>
            <a:r>
              <a:rPr lang="en-US" sz="2000" dirty="0" smtClean="0">
                <a:latin typeface="Arial"/>
                <a:cs typeface="Arial"/>
              </a:rPr>
              <a:t>(10</a:t>
            </a:r>
            <a:r>
              <a:rPr lang="en-US" sz="2000" baseline="30000" dirty="0" smtClean="0">
                <a:latin typeface="Arial"/>
                <a:cs typeface="Arial"/>
              </a:rPr>
              <a:t>−6</a:t>
            </a:r>
            <a:r>
              <a:rPr lang="en-US" sz="2000" dirty="0" smtClean="0">
                <a:latin typeface="Arial"/>
                <a:cs typeface="Arial"/>
              </a:rPr>
              <a:t>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shaded), </a:t>
            </a:r>
            <a:r>
              <a:rPr lang="en-US" sz="2000" dirty="0">
                <a:latin typeface="Arial"/>
                <a:cs typeface="Arial"/>
              </a:rPr>
              <a:t>irrotational wind </a:t>
            </a:r>
            <a:r>
              <a:rPr lang="en-US" sz="2000" dirty="0" smtClean="0">
                <a:latin typeface="Arial"/>
                <a:cs typeface="Arial"/>
              </a:rPr>
              <a:t>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vectors), </a:t>
            </a:r>
            <a:r>
              <a:rPr lang="en-US" sz="2000" dirty="0">
                <a:latin typeface="Arial"/>
                <a:cs typeface="Arial"/>
              </a:rPr>
              <a:t>and potential vorticity (PVU, gray)</a:t>
            </a:r>
            <a:r>
              <a:rPr lang="en-US" sz="2000" dirty="0" smtClean="0">
                <a:latin typeface="Arial"/>
                <a:cs typeface="Arial"/>
              </a:rPr>
              <a:t>.</a:t>
            </a:r>
            <a:endParaRPr lang="en-US" sz="2000" dirty="0">
              <a:latin typeface="Arial"/>
              <a:cs typeface="Arial"/>
            </a:endParaRPr>
          </a:p>
        </p:txBody>
      </p:sp>
      <p:graphicFrame>
        <p:nvGraphicFramePr>
          <p:cNvPr id="383" name="Table 3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081523"/>
              </p:ext>
            </p:extLst>
          </p:nvPr>
        </p:nvGraphicFramePr>
        <p:xfrm>
          <a:off x="31104847" y="24165093"/>
          <a:ext cx="12422872" cy="5503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9961"/>
                <a:gridCol w="1993996"/>
                <a:gridCol w="3798915"/>
              </a:tblGrid>
              <a:tr h="1111436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Value at        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   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0000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UTC              14 Aug 2016</a:t>
                      </a:r>
                      <a:endParaRPr lang="en-US" sz="2000" b="1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Most extreme value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(compare to red category in Fig. 2)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37473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Min SLP (hPa)</a:t>
                      </a:r>
                      <a:endParaRPr lang="en-US" sz="2000" b="1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dirty="0" smtClean="0">
                          <a:latin typeface="Arial"/>
                          <a:cs typeface="Arial"/>
                        </a:rPr>
                        <a:t>984.4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>
                          <a:latin typeface="Arial"/>
                          <a:cs typeface="Arial"/>
                        </a:rPr>
                        <a:t>967.3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5105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abs. value of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stnd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anom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 of               500-hPa v wind (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20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latin typeface="Arial"/>
                          <a:cs typeface="Arial"/>
                        </a:rPr>
                        <a:t>1.01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1.60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4680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850–600-hPa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Eady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growth rate (day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 smtClean="0">
                          <a:latin typeface="Arial"/>
                          <a:cs typeface="Arial"/>
                        </a:rPr>
                        <a:t>0.85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0.92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1186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IVT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(kg m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s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latin typeface="Arial"/>
                          <a:cs typeface="Arial"/>
                        </a:rPr>
                        <a:t>314.0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000" dirty="0" smtClean="0">
                          <a:latin typeface="Arial"/>
                          <a:cs typeface="Arial"/>
                        </a:rPr>
                        <a:t>323.0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60900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Area</a:t>
                      </a:r>
                      <a:r>
                        <a:rPr lang="en-US" sz="2000" b="1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-average n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egative 800–600-hPa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ω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(10</a:t>
                      </a:r>
                      <a:r>
                        <a:rPr lang="en-US" sz="2000" b="1" baseline="30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−3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hPa s</a:t>
                      </a:r>
                      <a:r>
                        <a:rPr lang="en-US" sz="2000" b="1" baseline="300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−2.41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−2.58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9672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350–250-hPa divergence (10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−6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 s</a:t>
                      </a:r>
                      <a:r>
                        <a:rPr lang="en-US" sz="2000" b="1" baseline="30000" dirty="0" smtClean="0">
                          <a:latin typeface="Arial"/>
                          <a:cs typeface="Arial"/>
                        </a:rPr>
                        <a:t>−1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Arial"/>
                          <a:cs typeface="Arial"/>
                        </a:rPr>
                        <a:t>12.0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12.0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83126">
                <a:tc>
                  <a:txBody>
                    <a:bodyPr/>
                    <a:lstStyle/>
                    <a:p>
                      <a:pPr marL="0" marR="0" indent="0" algn="ctr" defTabSz="219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Area-average 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stnd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</a:t>
                      </a:r>
                      <a:r>
                        <a:rPr lang="en-US" sz="2000" b="1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b="1" baseline="0" dirty="0" err="1" smtClean="0">
                          <a:latin typeface="Arial"/>
                          <a:cs typeface="Arial"/>
                        </a:rPr>
                        <a:t>a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nom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. of 120-h RMSE of          500-hPa geo. height (</a:t>
                      </a:r>
                      <a:r>
                        <a:rPr lang="en-US" sz="2000" b="1" dirty="0" err="1" smtClean="0">
                          <a:latin typeface="Arial"/>
                          <a:cs typeface="Arial"/>
                        </a:rPr>
                        <a:t>σ</a:t>
                      </a:r>
                      <a:r>
                        <a:rPr lang="en-US" sz="2000" b="1" dirty="0" smtClean="0"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0.79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/>
                          <a:cs typeface="Arial"/>
                        </a:rPr>
                        <a:t>1.86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4" name="TextBox 383"/>
          <p:cNvSpPr txBox="1"/>
          <p:nvPr/>
        </p:nvSpPr>
        <p:spPr>
          <a:xfrm>
            <a:off x="31030756" y="22768397"/>
            <a:ext cx="1259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</a:t>
            </a:r>
            <a:r>
              <a:rPr lang="en-US" sz="2000" dirty="0">
                <a:latin typeface="Arial"/>
                <a:cs typeface="Arial"/>
              </a:rPr>
              <a:t> Same quantities as in Fig. </a:t>
            </a:r>
            <a:r>
              <a:rPr lang="en-US" sz="2000" dirty="0" smtClean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 characterizing the example low-skill AC. The value of these quantities at 0000 UTC 14 Aug 2016 and the most extreme value of these quantities when the </a:t>
            </a:r>
            <a:r>
              <a:rPr lang="en-US" sz="2000" dirty="0" smtClean="0">
                <a:latin typeface="Arial"/>
                <a:cs typeface="Arial"/>
              </a:rPr>
              <a:t>AC </a:t>
            </a:r>
            <a:r>
              <a:rPr lang="en-US" sz="2000" dirty="0">
                <a:latin typeface="Arial"/>
                <a:cs typeface="Arial"/>
              </a:rPr>
              <a:t>is located in the Arctic during the low-skill period </a:t>
            </a:r>
            <a:r>
              <a:rPr lang="en-US" sz="2000" dirty="0" smtClean="0">
                <a:latin typeface="Arial"/>
                <a:cs typeface="Arial"/>
              </a:rPr>
              <a:t>are </a:t>
            </a:r>
            <a:r>
              <a:rPr lang="en-US" sz="2000" dirty="0">
                <a:latin typeface="Arial"/>
                <a:cs typeface="Arial"/>
              </a:rPr>
              <a:t>given. The area-averaged quantities are calculated within 1000 km of the location of minimum SLP of the AC </a:t>
            </a:r>
            <a:r>
              <a:rPr lang="en-US" sz="2000" dirty="0" smtClean="0">
                <a:latin typeface="Arial"/>
                <a:cs typeface="Arial"/>
              </a:rPr>
              <a:t>(within </a:t>
            </a:r>
            <a:r>
              <a:rPr lang="en-US" sz="2000" dirty="0">
                <a:latin typeface="Arial"/>
                <a:cs typeface="Arial"/>
              </a:rPr>
              <a:t>the black circle shown in </a:t>
            </a:r>
            <a:r>
              <a:rPr lang="en-US" sz="2000" dirty="0" smtClean="0">
                <a:latin typeface="Arial"/>
                <a:cs typeface="Arial"/>
              </a:rPr>
              <a:t>Figs. 3c–f </a:t>
            </a:r>
            <a:r>
              <a:rPr lang="en-US" sz="2000" dirty="0">
                <a:latin typeface="Arial"/>
                <a:cs typeface="Arial"/>
              </a:rPr>
              <a:t>for 0000 UTC 14 Aug 2016).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25251007" y="28146789"/>
            <a:ext cx="54498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FIG. </a:t>
            </a:r>
            <a:r>
              <a:rPr lang="en-US" sz="2000" b="1" dirty="0" smtClean="0">
                <a:latin typeface="Arial"/>
                <a:cs typeface="Arial"/>
              </a:rPr>
              <a:t>2.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Distribution of the most extreme value of </a:t>
            </a:r>
            <a:r>
              <a:rPr lang="en-US" sz="2000" dirty="0" smtClean="0">
                <a:latin typeface="Arial"/>
                <a:cs typeface="Arial"/>
              </a:rPr>
              <a:t>selected </a:t>
            </a:r>
            <a:r>
              <a:rPr lang="en-US" sz="2000" dirty="0">
                <a:latin typeface="Arial"/>
                <a:cs typeface="Arial"/>
              </a:rPr>
              <a:t>quantities characterizing low-skill ACs when located in the Arctic during low-skill periods (red) and high-skill periods (blue), and characterizing all ACs in the 2007–2017 climatology when located in the Arctic (gray). The quantities given in (b)–(g) are area-averaged within 1000 km of the location of minimum SLP of the ACs. There are 56 low-skill ACs during low-skill periods, 39 low-skill ACs during </a:t>
            </a:r>
            <a:r>
              <a:rPr lang="en-US" sz="2000" dirty="0" smtClean="0">
                <a:latin typeface="Arial"/>
                <a:cs typeface="Arial"/>
              </a:rPr>
              <a:t>high-skill </a:t>
            </a:r>
            <a:r>
              <a:rPr lang="en-US" sz="2000" dirty="0">
                <a:latin typeface="Arial"/>
                <a:cs typeface="Arial"/>
              </a:rPr>
              <a:t>periods, and 730 ACs in the 2007–2017 climatology. Data sources: 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dirty="0">
                <a:latin typeface="Arial"/>
                <a:cs typeface="Arial"/>
              </a:rPr>
              <a:t>a)–(f) ERA-Interim and (g) GEFS reforecast dataset v2. </a:t>
            </a:r>
          </a:p>
        </p:txBody>
      </p:sp>
      <p:sp>
        <p:nvSpPr>
          <p:cNvPr id="395" name="5-Point Star 394"/>
          <p:cNvSpPr/>
          <p:nvPr/>
        </p:nvSpPr>
        <p:spPr>
          <a:xfrm>
            <a:off x="22071501" y="31295019"/>
            <a:ext cx="298411" cy="298411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0219274" y="28073853"/>
            <a:ext cx="4920415" cy="4470332"/>
            <a:chOff x="20203595" y="28007009"/>
            <a:chExt cx="4920415" cy="4470332"/>
          </a:xfrm>
        </p:grpSpPr>
        <p:grpSp>
          <p:nvGrpSpPr>
            <p:cNvPr id="27" name="Group 26"/>
            <p:cNvGrpSpPr/>
            <p:nvPr/>
          </p:nvGrpSpPr>
          <p:grpSpPr>
            <a:xfrm>
              <a:off x="20261594" y="28931532"/>
              <a:ext cx="1849652" cy="1995294"/>
              <a:chOff x="20261594" y="28745921"/>
              <a:chExt cx="1849652" cy="1995294"/>
            </a:xfrm>
          </p:grpSpPr>
          <p:sp>
            <p:nvSpPr>
              <p:cNvPr id="407" name="TextBox 406"/>
              <p:cNvSpPr txBox="1"/>
              <p:nvPr/>
            </p:nvSpPr>
            <p:spPr>
              <a:xfrm>
                <a:off x="21074057" y="29575727"/>
                <a:ext cx="10371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20854783" y="28745921"/>
                <a:ext cx="7563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grpSp>
            <p:nvGrpSpPr>
              <p:cNvPr id="409" name="Group 408"/>
              <p:cNvGrpSpPr/>
              <p:nvPr/>
            </p:nvGrpSpPr>
            <p:grpSpPr>
              <a:xfrm>
                <a:off x="20261594" y="28915465"/>
                <a:ext cx="805982" cy="1664526"/>
                <a:chOff x="25471671" y="28716191"/>
                <a:chExt cx="1806352" cy="3383137"/>
              </a:xfrm>
            </p:grpSpPr>
            <p:sp>
              <p:nvSpPr>
                <p:cNvPr id="412" name="Rectangle 411"/>
                <p:cNvSpPr/>
                <p:nvPr/>
              </p:nvSpPr>
              <p:spPr>
                <a:xfrm>
                  <a:off x="25471671" y="29447902"/>
                  <a:ext cx="1806352" cy="1918514"/>
                </a:xfrm>
                <a:prstGeom prst="rect">
                  <a:avLst/>
                </a:prstGeom>
                <a:noFill/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13" name="Straight Connector 412"/>
                <p:cNvCxnSpPr>
                  <a:stCxn id="412" idx="1"/>
                  <a:endCxn id="412" idx="3"/>
                </p:cNvCxnSpPr>
                <p:nvPr/>
              </p:nvCxnSpPr>
              <p:spPr>
                <a:xfrm>
                  <a:off x="25471671" y="30407159"/>
                  <a:ext cx="1806352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 flipV="1">
                  <a:off x="26359557" y="28716191"/>
                  <a:ext cx="318" cy="71519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/>
                <p:cNvCxnSpPr/>
                <p:nvPr/>
              </p:nvCxnSpPr>
              <p:spPr>
                <a:xfrm>
                  <a:off x="25918634" y="28716191"/>
                  <a:ext cx="882481" cy="439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/>
                <p:cNvCxnSpPr/>
                <p:nvPr/>
              </p:nvCxnSpPr>
              <p:spPr>
                <a:xfrm flipV="1">
                  <a:off x="26359239" y="31384133"/>
                  <a:ext cx="318" cy="715195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/>
                <p:cNvCxnSpPr/>
                <p:nvPr/>
              </p:nvCxnSpPr>
              <p:spPr>
                <a:xfrm>
                  <a:off x="25918634" y="32079414"/>
                  <a:ext cx="882481" cy="439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0" name="TextBox 409"/>
              <p:cNvSpPr txBox="1"/>
              <p:nvPr/>
            </p:nvSpPr>
            <p:spPr>
              <a:xfrm>
                <a:off x="21074057" y="29108773"/>
                <a:ext cx="71457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/>
                    <a:cs typeface="Arial"/>
                  </a:rPr>
                  <a:t>7</a:t>
                </a:r>
                <a:r>
                  <a:rPr lang="en-US" sz="1600" dirty="0" smtClean="0">
                    <a:latin typeface="Arial"/>
                    <a:cs typeface="Arial"/>
                  </a:rPr>
                  <a:t>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21074058" y="30041684"/>
                <a:ext cx="7145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25%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20854783" y="30402661"/>
                <a:ext cx="6058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5%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0203596" y="31111917"/>
              <a:ext cx="1816440" cy="770267"/>
              <a:chOff x="20232903" y="30926306"/>
              <a:chExt cx="1816440" cy="770267"/>
            </a:xfrm>
          </p:grpSpPr>
          <p:sp>
            <p:nvSpPr>
              <p:cNvPr id="403" name="Oval 402"/>
              <p:cNvSpPr>
                <a:spLocks noChangeAspect="1"/>
              </p:cNvSpPr>
              <p:nvPr/>
            </p:nvSpPr>
            <p:spPr>
              <a:xfrm>
                <a:off x="20261594" y="30989405"/>
                <a:ext cx="219456" cy="219456"/>
              </a:xfrm>
              <a:prstGeom prst="ellipse">
                <a:avLst/>
              </a:prstGeom>
              <a:noFill/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20522442" y="30926306"/>
                <a:ext cx="12661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mean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01" name="5-Point Star 400"/>
              <p:cNvSpPr>
                <a:spLocks noChangeAspect="1"/>
              </p:cNvSpPr>
              <p:nvPr/>
            </p:nvSpPr>
            <p:spPr>
              <a:xfrm>
                <a:off x="20232903" y="31394859"/>
                <a:ext cx="274320" cy="274320"/>
              </a:xfrm>
              <a:prstGeom prst="star5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20522443" y="31358019"/>
                <a:ext cx="15269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min and max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96" name="TextBox 395"/>
            <p:cNvSpPr txBox="1"/>
            <p:nvPr/>
          </p:nvSpPr>
          <p:spPr>
            <a:xfrm>
              <a:off x="22359014" y="30415238"/>
              <a:ext cx="244348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Statistically significant difference between mean value of red/blue category and mean value of gray category at 95% confidence level using bootstrap resampling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22359015" y="28518462"/>
              <a:ext cx="27649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Gray: </a:t>
              </a:r>
              <a:r>
                <a: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All ACs in 2007–2017 climatology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398" name="TextBox 397"/>
            <p:cNvSpPr txBox="1"/>
            <p:nvPr/>
          </p:nvSpPr>
          <p:spPr>
            <a:xfrm>
              <a:off x="22359013" y="29112156"/>
              <a:ext cx="244348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Red: </a:t>
              </a:r>
              <a:r>
                <a:rPr lang="en-US" sz="1600" dirty="0" smtClean="0">
                  <a:solidFill>
                    <a:srgbClr val="FF0000"/>
                  </a:solidFill>
                  <a:latin typeface="Arial"/>
                  <a:cs typeface="Arial"/>
                </a:rPr>
                <a:t>Low-skill ACs during low-skill periods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399" name="TextBox 398"/>
            <p:cNvSpPr txBox="1"/>
            <p:nvPr/>
          </p:nvSpPr>
          <p:spPr>
            <a:xfrm>
              <a:off x="22359015" y="29731376"/>
              <a:ext cx="244348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Blue: </a:t>
              </a:r>
              <a:r>
                <a:rPr lang="en-US" sz="1600" dirty="0" smtClean="0">
                  <a:solidFill>
                    <a:srgbClr val="0000FF"/>
                  </a:solidFill>
                  <a:latin typeface="Arial"/>
                  <a:cs typeface="Arial"/>
                </a:rPr>
                <a:t>Low-skill ACs  during high-skill periods</a:t>
              </a:r>
              <a:endParaRPr lang="en-US" sz="16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400" name="TextBox 399"/>
            <p:cNvSpPr txBox="1"/>
            <p:nvPr/>
          </p:nvSpPr>
          <p:spPr>
            <a:xfrm>
              <a:off x="20203595" y="28007009"/>
              <a:ext cx="48338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Arial"/>
                  <a:cs typeface="Arial"/>
                </a:rPr>
                <a:t>Legend</a:t>
              </a:r>
              <a:endParaRPr lang="en-US" sz="24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fig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61" y="4089847"/>
            <a:ext cx="15608889" cy="12817658"/>
          </a:xfrm>
          <a:prstGeom prst="rect">
            <a:avLst/>
          </a:prstGeom>
        </p:spPr>
      </p:pic>
      <p:sp>
        <p:nvSpPr>
          <p:cNvPr id="419" name="TextBox 418"/>
          <p:cNvSpPr txBox="1"/>
          <p:nvPr/>
        </p:nvSpPr>
        <p:spPr>
          <a:xfrm>
            <a:off x="22765987" y="13251628"/>
            <a:ext cx="773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Legend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20" name="TextBox 419"/>
          <p:cNvSpPr txBox="1"/>
          <p:nvPr/>
        </p:nvSpPr>
        <p:spPr>
          <a:xfrm>
            <a:off x="22683025" y="15449257"/>
            <a:ext cx="310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S</a:t>
            </a:r>
            <a:r>
              <a:rPr lang="en-US" sz="1800" b="1" dirty="0" smtClean="0">
                <a:latin typeface="Arial"/>
                <a:cs typeface="Arial"/>
              </a:rPr>
              <a:t>hading: </a:t>
            </a:r>
            <a:r>
              <a:rPr lang="en-US" sz="1800" dirty="0">
                <a:latin typeface="Arial"/>
                <a:cs typeface="Arial"/>
              </a:rPr>
              <a:t>I</a:t>
            </a:r>
            <a:r>
              <a:rPr lang="en-US" sz="1800" dirty="0" smtClean="0">
                <a:latin typeface="Arial"/>
                <a:cs typeface="Arial"/>
              </a:rPr>
              <a:t>nterquartile range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424" name="Straight Connector 423"/>
          <p:cNvCxnSpPr/>
          <p:nvPr/>
        </p:nvCxnSpPr>
        <p:spPr>
          <a:xfrm>
            <a:off x="22765987" y="14647493"/>
            <a:ext cx="717179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5" name="TextBox 424"/>
          <p:cNvSpPr txBox="1"/>
          <p:nvPr/>
        </p:nvSpPr>
        <p:spPr>
          <a:xfrm>
            <a:off x="23620627" y="14466851"/>
            <a:ext cx="23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L</a:t>
            </a:r>
            <a:r>
              <a:rPr lang="en-US" sz="1800" dirty="0" smtClean="0">
                <a:latin typeface="Arial"/>
                <a:cs typeface="Arial"/>
              </a:rPr>
              <a:t>ow-skill mean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426" name="Straight Connector 425"/>
          <p:cNvCxnSpPr/>
          <p:nvPr/>
        </p:nvCxnSpPr>
        <p:spPr>
          <a:xfrm>
            <a:off x="22765987" y="14157576"/>
            <a:ext cx="717179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7" name="TextBox 426"/>
          <p:cNvSpPr txBox="1"/>
          <p:nvPr/>
        </p:nvSpPr>
        <p:spPr>
          <a:xfrm>
            <a:off x="23620627" y="13971877"/>
            <a:ext cx="268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2007–2017 </a:t>
            </a:r>
            <a:r>
              <a:rPr lang="en-US" sz="1800" dirty="0" err="1" smtClean="0">
                <a:latin typeface="Arial"/>
                <a:cs typeface="Arial"/>
              </a:rPr>
              <a:t>climo</a:t>
            </a:r>
            <a:r>
              <a:rPr lang="en-US" sz="1800" dirty="0" smtClean="0">
                <a:latin typeface="Arial"/>
                <a:cs typeface="Arial"/>
              </a:rPr>
              <a:t> mean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28" name="TextBox 427"/>
          <p:cNvSpPr txBox="1"/>
          <p:nvPr/>
        </p:nvSpPr>
        <p:spPr>
          <a:xfrm>
            <a:off x="23620628" y="14962087"/>
            <a:ext cx="239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H</a:t>
            </a:r>
            <a:r>
              <a:rPr lang="en-US" sz="1800" dirty="0" smtClean="0">
                <a:latin typeface="Arial"/>
                <a:cs typeface="Arial"/>
              </a:rPr>
              <a:t>igh-skill mean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429" name="Straight Connector 428"/>
          <p:cNvCxnSpPr/>
          <p:nvPr/>
        </p:nvCxnSpPr>
        <p:spPr>
          <a:xfrm>
            <a:off x="22765987" y="15147786"/>
            <a:ext cx="717179" cy="0"/>
          </a:xfrm>
          <a:prstGeom prst="line">
            <a:avLst/>
          </a:prstGeom>
          <a:ln w="508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1" name="Oval 430"/>
          <p:cNvSpPr>
            <a:spLocks noChangeAspect="1"/>
          </p:cNvSpPr>
          <p:nvPr/>
        </p:nvSpPr>
        <p:spPr>
          <a:xfrm>
            <a:off x="26868061" y="14697062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2" name="TextBox 431"/>
          <p:cNvSpPr txBox="1"/>
          <p:nvPr/>
        </p:nvSpPr>
        <p:spPr>
          <a:xfrm>
            <a:off x="27226830" y="14216876"/>
            <a:ext cx="31995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S</a:t>
            </a:r>
            <a:r>
              <a:rPr lang="en-US" sz="1800" dirty="0" smtClean="0">
                <a:latin typeface="Arial"/>
                <a:cs typeface="Arial"/>
              </a:rPr>
              <a:t>tatistically significant difference between low/high skill mean and </a:t>
            </a:r>
            <a:r>
              <a:rPr lang="en-US" sz="1800" dirty="0" err="1" smtClean="0">
                <a:latin typeface="Arial"/>
                <a:cs typeface="Arial"/>
              </a:rPr>
              <a:t>climo</a:t>
            </a:r>
            <a:r>
              <a:rPr lang="en-US" sz="1800" dirty="0" smtClean="0">
                <a:latin typeface="Arial"/>
                <a:cs typeface="Arial"/>
              </a:rPr>
              <a:t> mean at 95% confidence level using bootstrap resampling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33" name="Oval 432"/>
          <p:cNvSpPr>
            <a:spLocks noChangeAspect="1"/>
          </p:cNvSpPr>
          <p:nvPr/>
        </p:nvSpPr>
        <p:spPr>
          <a:xfrm>
            <a:off x="26868061" y="15048994"/>
            <a:ext cx="228600" cy="2286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TextBox 434"/>
          <p:cNvSpPr txBox="1"/>
          <p:nvPr/>
        </p:nvSpPr>
        <p:spPr>
          <a:xfrm>
            <a:off x="200139" y="20692938"/>
            <a:ext cx="14262015" cy="12272580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There </a:t>
            </a:r>
            <a:r>
              <a:rPr lang="en-US" sz="2400" dirty="0">
                <a:latin typeface="Arial"/>
                <a:cs typeface="Arial"/>
              </a:rPr>
              <a:t>tends to be statistically significantly amplified synoptic-scale flow (Fig. 1a), and statistically significantly high values of lower-to-midtropospheric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 (Fig. 1b), IVT (Fig. 1c), lower-to-midtropospheric ascent (Fig. 1d), and upper-tropospheric divergence (Fig. 1e) over the Arctic during low-skill </a:t>
            </a:r>
            <a:r>
              <a:rPr lang="en-US" sz="2400" dirty="0" smtClean="0">
                <a:latin typeface="Arial"/>
                <a:cs typeface="Arial"/>
              </a:rPr>
              <a:t>periods, with opposite results during high-skill periods.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 smtClean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Low-skill ACs during low-skill periods tend to be stronger (Fig. </a:t>
            </a:r>
            <a:r>
              <a:rPr lang="en-US" sz="2400" dirty="0" smtClean="0">
                <a:latin typeface="Arial"/>
                <a:cs typeface="Arial"/>
              </a:rPr>
              <a:t>2a</a:t>
            </a:r>
            <a:r>
              <a:rPr lang="en-US" sz="2400" dirty="0">
                <a:latin typeface="Arial"/>
                <a:cs typeface="Arial"/>
              </a:rPr>
              <a:t>), and embedded within a region of more amplified synoptic-scale flow (Fig. </a:t>
            </a:r>
            <a:r>
              <a:rPr lang="en-US" sz="2400" dirty="0" smtClean="0">
                <a:latin typeface="Arial"/>
                <a:cs typeface="Arial"/>
              </a:rPr>
              <a:t>2b</a:t>
            </a:r>
            <a:r>
              <a:rPr lang="en-US" sz="2400" dirty="0">
                <a:latin typeface="Arial"/>
                <a:cs typeface="Arial"/>
              </a:rPr>
              <a:t>), higher values of lower-to-midtropospheric 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 (Fig. </a:t>
            </a:r>
            <a:r>
              <a:rPr lang="en-US" sz="2400" dirty="0" smtClean="0">
                <a:latin typeface="Arial"/>
                <a:cs typeface="Arial"/>
              </a:rPr>
              <a:t>2c</a:t>
            </a:r>
            <a:r>
              <a:rPr lang="en-US" sz="2400" dirty="0">
                <a:latin typeface="Arial"/>
                <a:cs typeface="Arial"/>
              </a:rPr>
              <a:t>), higher values of IVT (Fig. </a:t>
            </a:r>
            <a:r>
              <a:rPr lang="en-US" sz="2400" dirty="0" smtClean="0">
                <a:latin typeface="Arial"/>
                <a:cs typeface="Arial"/>
              </a:rPr>
              <a:t>2d</a:t>
            </a:r>
            <a:r>
              <a:rPr lang="en-US" sz="2400" dirty="0">
                <a:latin typeface="Arial"/>
                <a:cs typeface="Arial"/>
              </a:rPr>
              <a:t>), higher values of lower-to-midtropospheric ascent (Fig. </a:t>
            </a:r>
            <a:r>
              <a:rPr lang="en-US" sz="2400" dirty="0" smtClean="0">
                <a:latin typeface="Arial"/>
                <a:cs typeface="Arial"/>
              </a:rPr>
              <a:t>2e</a:t>
            </a:r>
            <a:r>
              <a:rPr lang="en-US" sz="2400" dirty="0">
                <a:latin typeface="Arial"/>
                <a:cs typeface="Arial"/>
              </a:rPr>
              <a:t>), higher values of upper-tropospheric divergence (Fig. </a:t>
            </a:r>
            <a:r>
              <a:rPr lang="en-US" sz="2400" dirty="0" smtClean="0">
                <a:latin typeface="Arial"/>
                <a:cs typeface="Arial"/>
              </a:rPr>
              <a:t>2f</a:t>
            </a:r>
            <a:r>
              <a:rPr lang="en-US" sz="2400" dirty="0">
                <a:latin typeface="Arial"/>
                <a:cs typeface="Arial"/>
              </a:rPr>
              <a:t>), and lower forecast skill of the synoptic-scale flow (Fig. </a:t>
            </a:r>
            <a:r>
              <a:rPr lang="en-US" sz="2400" dirty="0" smtClean="0">
                <a:latin typeface="Arial"/>
                <a:cs typeface="Arial"/>
              </a:rPr>
              <a:t>2g</a:t>
            </a:r>
            <a:r>
              <a:rPr lang="en-US" sz="2400" dirty="0">
                <a:latin typeface="Arial"/>
                <a:cs typeface="Arial"/>
              </a:rPr>
              <a:t>) compared to low-skill ACs during high-skill periods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Statistically significantly high values of IVT (Fig. </a:t>
            </a:r>
            <a:r>
              <a:rPr lang="en-US" sz="2400" dirty="0" smtClean="0">
                <a:latin typeface="Arial"/>
                <a:cs typeface="Arial"/>
              </a:rPr>
              <a:t>2d</a:t>
            </a:r>
            <a:r>
              <a:rPr lang="en-US" sz="2400" dirty="0">
                <a:latin typeface="Arial"/>
                <a:cs typeface="Arial"/>
              </a:rPr>
              <a:t>), lower-to-midtropospheric ascent (Fig. </a:t>
            </a:r>
            <a:r>
              <a:rPr lang="en-US" sz="2400" dirty="0" smtClean="0">
                <a:latin typeface="Arial"/>
                <a:cs typeface="Arial"/>
              </a:rPr>
              <a:t>2e</a:t>
            </a:r>
            <a:r>
              <a:rPr lang="en-US" sz="2400" dirty="0">
                <a:latin typeface="Arial"/>
                <a:cs typeface="Arial"/>
              </a:rPr>
              <a:t>), and upper-tropospheric divergence (Fig. </a:t>
            </a:r>
            <a:r>
              <a:rPr lang="en-US" sz="2400" dirty="0" smtClean="0">
                <a:latin typeface="Arial"/>
                <a:cs typeface="Arial"/>
              </a:rPr>
              <a:t>2f</a:t>
            </a:r>
            <a:r>
              <a:rPr lang="en-US" sz="2400" dirty="0">
                <a:latin typeface="Arial"/>
                <a:cs typeface="Arial"/>
              </a:rPr>
              <a:t>) surrounding low-skill ACs during low-skill periods suggest that there may be anomalously high values of latent heating surrounding these ACs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aforementioned latent heating and statistically significantly high values of lower-to-midtropospheric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 surrounding low-skill ACs during low-skill periods (Fig. </a:t>
            </a:r>
            <a:r>
              <a:rPr lang="en-US" sz="2400" dirty="0" smtClean="0">
                <a:latin typeface="Arial"/>
                <a:cs typeface="Arial"/>
              </a:rPr>
              <a:t>2c</a:t>
            </a:r>
            <a:r>
              <a:rPr lang="en-US" sz="2400" dirty="0">
                <a:latin typeface="Arial"/>
                <a:cs typeface="Arial"/>
              </a:rPr>
              <a:t>) likely contribute to these ACs being statistically significantly strong (Fig. </a:t>
            </a:r>
            <a:r>
              <a:rPr lang="en-US" sz="2400" dirty="0" smtClean="0">
                <a:latin typeface="Arial"/>
                <a:cs typeface="Arial"/>
              </a:rPr>
              <a:t>2a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Forecast error growth that may accompany 1) the interaction of low-skill ACs during low-skill periods with the synoptic-scale flow, 2) baroclinic processes (related to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rate), and 3) latent heating may contribute to the low forecast skill of these ACs and to the statistically significantly low forecast skill of the synoptic-scale flow surrounding these ACs (Fig. </a:t>
            </a:r>
            <a:r>
              <a:rPr lang="en-US" sz="2400" dirty="0" smtClean="0">
                <a:latin typeface="Arial"/>
                <a:cs typeface="Arial"/>
              </a:rPr>
              <a:t>2g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An </a:t>
            </a:r>
            <a:r>
              <a:rPr lang="en-US" sz="2400" dirty="0">
                <a:latin typeface="Arial"/>
                <a:cs typeface="Arial"/>
              </a:rPr>
              <a:t>example low-skill </a:t>
            </a:r>
            <a:r>
              <a:rPr lang="en-US" sz="2400" dirty="0" smtClean="0">
                <a:latin typeface="Arial"/>
                <a:cs typeface="Arial"/>
              </a:rPr>
              <a:t>AC during a low-skill period </a:t>
            </a:r>
            <a:r>
              <a:rPr lang="en-US" sz="2400" dirty="0">
                <a:latin typeface="Arial"/>
                <a:cs typeface="Arial"/>
              </a:rPr>
              <a:t>intensifies </a:t>
            </a:r>
            <a:r>
              <a:rPr lang="en-US" sz="2400" dirty="0" smtClean="0">
                <a:latin typeface="Arial"/>
                <a:cs typeface="Arial"/>
              </a:rPr>
              <a:t>in a region of strong baroclinicity (Fig. 3a) downstream </a:t>
            </a:r>
            <a:r>
              <a:rPr lang="en-US" sz="2400" dirty="0">
                <a:latin typeface="Arial"/>
                <a:cs typeface="Arial"/>
              </a:rPr>
              <a:t>of a midtropospheric vorticity maximum (Fig. </a:t>
            </a:r>
            <a:r>
              <a:rPr lang="en-US" sz="2400" dirty="0" smtClean="0">
                <a:latin typeface="Arial"/>
                <a:cs typeface="Arial"/>
              </a:rPr>
              <a:t>3b</a:t>
            </a:r>
            <a:r>
              <a:rPr lang="en-US" sz="2400" dirty="0">
                <a:latin typeface="Arial"/>
                <a:cs typeface="Arial"/>
              </a:rPr>
              <a:t>) </a:t>
            </a:r>
            <a:r>
              <a:rPr lang="en-US" sz="2400" dirty="0" smtClean="0">
                <a:latin typeface="Arial"/>
                <a:cs typeface="Arial"/>
              </a:rPr>
              <a:t>as </a:t>
            </a:r>
            <a:r>
              <a:rPr lang="en-US" sz="2400" dirty="0">
                <a:latin typeface="Arial"/>
                <a:cs typeface="Arial"/>
              </a:rPr>
              <a:t>the AC interacts with moderately amplified synoptic-scale flow (Fig. </a:t>
            </a:r>
            <a:r>
              <a:rPr lang="en-US" sz="2400" dirty="0" smtClean="0">
                <a:latin typeface="Arial"/>
                <a:cs typeface="Arial"/>
              </a:rPr>
              <a:t>3c</a:t>
            </a:r>
            <a:r>
              <a:rPr lang="en-US" sz="2400" dirty="0">
                <a:latin typeface="Arial"/>
                <a:cs typeface="Arial"/>
              </a:rPr>
              <a:t>; Table 1)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Relatively high lower-to-midtropospheric </a:t>
            </a:r>
            <a:r>
              <a:rPr lang="en-US" sz="2400" dirty="0" err="1">
                <a:latin typeface="Arial"/>
                <a:cs typeface="Arial"/>
              </a:rPr>
              <a:t>Eady</a:t>
            </a:r>
            <a:r>
              <a:rPr lang="en-US" sz="2400" dirty="0">
                <a:latin typeface="Arial"/>
                <a:cs typeface="Arial"/>
              </a:rPr>
              <a:t> growth rates associated with the strong baroclinicity (Fig. </a:t>
            </a:r>
            <a:r>
              <a:rPr lang="en-US" sz="2400" dirty="0" smtClean="0">
                <a:latin typeface="Arial"/>
                <a:cs typeface="Arial"/>
              </a:rPr>
              <a:t>3d</a:t>
            </a:r>
            <a:r>
              <a:rPr lang="en-US" sz="2400" dirty="0">
                <a:latin typeface="Arial"/>
                <a:cs typeface="Arial"/>
              </a:rPr>
              <a:t>; Table 1), midtropospheric forcing for ascent (suggested by Fig. </a:t>
            </a:r>
            <a:r>
              <a:rPr lang="en-US" sz="2400" dirty="0" smtClean="0">
                <a:latin typeface="Arial"/>
                <a:cs typeface="Arial"/>
              </a:rPr>
              <a:t>3b</a:t>
            </a:r>
            <a:r>
              <a:rPr lang="en-US" sz="2400" dirty="0">
                <a:latin typeface="Arial"/>
                <a:cs typeface="Arial"/>
              </a:rPr>
              <a:t>), upper-tropospheric jet coupling (Fig. </a:t>
            </a:r>
            <a:r>
              <a:rPr lang="en-US" sz="2400" dirty="0" smtClean="0">
                <a:latin typeface="Arial"/>
                <a:cs typeface="Arial"/>
              </a:rPr>
              <a:t>3a</a:t>
            </a:r>
            <a:r>
              <a:rPr lang="en-US" sz="2400" dirty="0">
                <a:latin typeface="Arial"/>
                <a:cs typeface="Arial"/>
              </a:rPr>
              <a:t>), and relatively high values of IVT (Fig. </a:t>
            </a:r>
            <a:r>
              <a:rPr lang="en-US" sz="2400" dirty="0" smtClean="0">
                <a:latin typeface="Arial"/>
                <a:cs typeface="Arial"/>
              </a:rPr>
              <a:t>3e</a:t>
            </a:r>
            <a:r>
              <a:rPr lang="en-US" sz="2400" dirty="0">
                <a:latin typeface="Arial"/>
                <a:cs typeface="Arial"/>
              </a:rPr>
              <a:t>; Table 1) likely support the relatively high values of lower-to-midtropospheric ascent and upper-tropospheric divergence in the vicinity of the example low-skill AC (Fig. </a:t>
            </a:r>
            <a:r>
              <a:rPr lang="en-US" sz="2400" dirty="0" smtClean="0">
                <a:latin typeface="Arial"/>
                <a:cs typeface="Arial"/>
              </a:rPr>
              <a:t>3f</a:t>
            </a:r>
            <a:r>
              <a:rPr lang="en-US" sz="2400" dirty="0">
                <a:latin typeface="Arial"/>
                <a:cs typeface="Arial"/>
              </a:rPr>
              <a:t>; Table 1) and the concomitant intensification of the AC</a:t>
            </a:r>
            <a:r>
              <a:rPr lang="en-US" sz="2400" dirty="0" smtClean="0">
                <a:latin typeface="Arial"/>
                <a:cs typeface="Arial"/>
              </a:rPr>
              <a:t>.</a:t>
            </a:r>
          </a:p>
          <a:p>
            <a:pPr marL="457200" lvl="0" indent="-457200">
              <a:lnSpc>
                <a:spcPct val="50000"/>
              </a:lnSpc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457200" lvl="0" indent="-4572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most extreme </a:t>
            </a:r>
            <a:r>
              <a:rPr lang="en-US" sz="2400" dirty="0" smtClean="0">
                <a:latin typeface="Arial"/>
                <a:cs typeface="Arial"/>
              </a:rPr>
              <a:t>values </a:t>
            </a:r>
            <a:r>
              <a:rPr lang="en-US" sz="2400" dirty="0">
                <a:latin typeface="Arial"/>
                <a:cs typeface="Arial"/>
              </a:rPr>
              <a:t>of the quantities </a:t>
            </a:r>
            <a:r>
              <a:rPr lang="en-US" sz="2400" dirty="0" smtClean="0">
                <a:latin typeface="Arial"/>
                <a:cs typeface="Arial"/>
              </a:rPr>
              <a:t>for </a:t>
            </a:r>
            <a:r>
              <a:rPr lang="en-US" sz="2400" dirty="0">
                <a:latin typeface="Arial"/>
                <a:cs typeface="Arial"/>
              </a:rPr>
              <a:t>the example low-skill AC given in Table 1 </a:t>
            </a:r>
            <a:r>
              <a:rPr lang="en-US" sz="2400" dirty="0" smtClean="0">
                <a:latin typeface="Arial"/>
                <a:cs typeface="Arial"/>
              </a:rPr>
              <a:t>are </a:t>
            </a:r>
            <a:r>
              <a:rPr lang="en-US" sz="2400" dirty="0">
                <a:latin typeface="Arial"/>
                <a:cs typeface="Arial"/>
              </a:rPr>
              <a:t>high with respect to the corresponding distributions for low-skill ACs during low-skill periods given in Fig. </a:t>
            </a:r>
            <a:r>
              <a:rPr lang="en-US" sz="2400" dirty="0" smtClean="0">
                <a:latin typeface="Arial"/>
                <a:cs typeface="Arial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54032</TotalTime>
  <Words>797</Words>
  <Application>Microsoft Macintosh PowerPoint</Application>
  <PresentationFormat>Custom</PresentationFormat>
  <Paragraphs>125</Paragraphs>
  <Slides>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1141</cp:revision>
  <cp:lastPrinted>2017-12-06T21:26:09Z</cp:lastPrinted>
  <dcterms:created xsi:type="dcterms:W3CDTF">2015-11-02T00:35:42Z</dcterms:created>
  <dcterms:modified xsi:type="dcterms:W3CDTF">2020-12-09T21:42:00Z</dcterms:modified>
</cp:coreProperties>
</file>