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94" r:id="rId2"/>
    <p:sldId id="258" r:id="rId3"/>
    <p:sldId id="338" r:id="rId4"/>
    <p:sldId id="323" r:id="rId5"/>
    <p:sldId id="333" r:id="rId6"/>
    <p:sldId id="334" r:id="rId7"/>
    <p:sldId id="271" r:id="rId8"/>
    <p:sldId id="273" r:id="rId9"/>
    <p:sldId id="274" r:id="rId10"/>
    <p:sldId id="341" r:id="rId11"/>
    <p:sldId id="345" r:id="rId12"/>
    <p:sldId id="344" r:id="rId13"/>
    <p:sldId id="343" r:id="rId14"/>
    <p:sldId id="330" r:id="rId15"/>
    <p:sldId id="342" r:id="rId16"/>
    <p:sldId id="337" r:id="rId17"/>
    <p:sldId id="339" r:id="rId18"/>
    <p:sldId id="340" r:id="rId1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56" d="100"/>
          <a:sy n="156" d="100"/>
        </p:scale>
        <p:origin x="-592" y="-104"/>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notesMaster" Target="notesMasters/notesMaster1.xml"/><Relationship Id="rId21" Type="http://schemas.openxmlformats.org/officeDocument/2006/relationships/printerSettings" Target="printerSettings/printerSettings1.bin"/><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719AF6-4483-F542-8678-B5002C855E57}" type="datetimeFigureOut">
              <a:rPr lang="en-US" smtClean="0"/>
              <a:t>1/15/22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6ACC872-BB29-8444-BB3B-ED6D59B6FA53}" type="slidenum">
              <a:rPr lang="en-US" smtClean="0"/>
              <a:t>‹#›</a:t>
            </a:fld>
            <a:endParaRPr lang="en-US"/>
          </a:p>
        </p:txBody>
      </p:sp>
    </p:spTree>
    <p:extLst>
      <p:ext uri="{BB962C8B-B14F-4D97-AF65-F5344CB8AC3E}">
        <p14:creationId xmlns:p14="http://schemas.microsoft.com/office/powerpoint/2010/main" val="253768582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a:t>
            </a:fld>
            <a:endParaRPr lang="en-US"/>
          </a:p>
        </p:txBody>
      </p:sp>
    </p:spTree>
    <p:extLst>
      <p:ext uri="{BB962C8B-B14F-4D97-AF65-F5344CB8AC3E}">
        <p14:creationId xmlns:p14="http://schemas.microsoft.com/office/powerpoint/2010/main" val="3685915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A8945A-0ED1-9B40-BC3A-10D2D5100A3B}" type="slidenum">
              <a:rPr lang="en-US" smtClean="0"/>
              <a:t>10</a:t>
            </a:fld>
            <a:endParaRPr lang="en-US"/>
          </a:p>
        </p:txBody>
      </p:sp>
    </p:spTree>
    <p:extLst>
      <p:ext uri="{BB962C8B-B14F-4D97-AF65-F5344CB8AC3E}">
        <p14:creationId xmlns:p14="http://schemas.microsoft.com/office/powerpoint/2010/main" val="2533612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A8945A-0ED1-9B40-BC3A-10D2D5100A3B}" type="slidenum">
              <a:rPr lang="en-US" smtClean="0"/>
              <a:t>11</a:t>
            </a:fld>
            <a:endParaRPr lang="en-US"/>
          </a:p>
        </p:txBody>
      </p:sp>
    </p:spTree>
    <p:extLst>
      <p:ext uri="{BB962C8B-B14F-4D97-AF65-F5344CB8AC3E}">
        <p14:creationId xmlns:p14="http://schemas.microsoft.com/office/powerpoint/2010/main" val="2533612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A8945A-0ED1-9B40-BC3A-10D2D5100A3B}" type="slidenum">
              <a:rPr lang="en-US" smtClean="0"/>
              <a:t>12</a:t>
            </a:fld>
            <a:endParaRPr lang="en-US"/>
          </a:p>
        </p:txBody>
      </p:sp>
    </p:spTree>
    <p:extLst>
      <p:ext uri="{BB962C8B-B14F-4D97-AF65-F5344CB8AC3E}">
        <p14:creationId xmlns:p14="http://schemas.microsoft.com/office/powerpoint/2010/main" val="2533612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A8945A-0ED1-9B40-BC3A-10D2D5100A3B}" type="slidenum">
              <a:rPr lang="en-US" smtClean="0"/>
              <a:t>13</a:t>
            </a:fld>
            <a:endParaRPr lang="en-US"/>
          </a:p>
        </p:txBody>
      </p:sp>
    </p:spTree>
    <p:extLst>
      <p:ext uri="{BB962C8B-B14F-4D97-AF65-F5344CB8AC3E}">
        <p14:creationId xmlns:p14="http://schemas.microsoft.com/office/powerpoint/2010/main" val="25336128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A8945A-0ED1-9B40-BC3A-10D2D5100A3B}" type="slidenum">
              <a:rPr lang="en-US" smtClean="0"/>
              <a:t>14</a:t>
            </a:fld>
            <a:endParaRPr lang="en-US"/>
          </a:p>
        </p:txBody>
      </p:sp>
    </p:spTree>
    <p:extLst>
      <p:ext uri="{BB962C8B-B14F-4D97-AF65-F5344CB8AC3E}">
        <p14:creationId xmlns:p14="http://schemas.microsoft.com/office/powerpoint/2010/main" val="25336128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A8945A-0ED1-9B40-BC3A-10D2D5100A3B}" type="slidenum">
              <a:rPr lang="en-US" smtClean="0"/>
              <a:t>15</a:t>
            </a:fld>
            <a:endParaRPr lang="en-US"/>
          </a:p>
        </p:txBody>
      </p:sp>
    </p:spTree>
    <p:extLst>
      <p:ext uri="{BB962C8B-B14F-4D97-AF65-F5344CB8AC3E}">
        <p14:creationId xmlns:p14="http://schemas.microsoft.com/office/powerpoint/2010/main" val="2533612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B4EA7AC-B955-164A-965E-F6C258665625}" type="datetimeFigureOut">
              <a:rPr lang="en-US" smtClean="0"/>
              <a:t>1/15/22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F99E6E-ADBC-5A41-948E-2966D8A8CDA3}" type="slidenum">
              <a:rPr lang="en-US" smtClean="0"/>
              <a:t>‹#›</a:t>
            </a:fld>
            <a:endParaRPr lang="en-US"/>
          </a:p>
        </p:txBody>
      </p:sp>
    </p:spTree>
    <p:extLst>
      <p:ext uri="{BB962C8B-B14F-4D97-AF65-F5344CB8AC3E}">
        <p14:creationId xmlns:p14="http://schemas.microsoft.com/office/powerpoint/2010/main" val="467727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4EA7AC-B955-164A-965E-F6C258665625}" type="datetimeFigureOut">
              <a:rPr lang="en-US" smtClean="0"/>
              <a:t>1/15/22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F99E6E-ADBC-5A41-948E-2966D8A8CDA3}" type="slidenum">
              <a:rPr lang="en-US" smtClean="0"/>
              <a:t>‹#›</a:t>
            </a:fld>
            <a:endParaRPr lang="en-US"/>
          </a:p>
        </p:txBody>
      </p:sp>
    </p:spTree>
    <p:extLst>
      <p:ext uri="{BB962C8B-B14F-4D97-AF65-F5344CB8AC3E}">
        <p14:creationId xmlns:p14="http://schemas.microsoft.com/office/powerpoint/2010/main" val="18887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4EA7AC-B955-164A-965E-F6C258665625}" type="datetimeFigureOut">
              <a:rPr lang="en-US" smtClean="0"/>
              <a:t>1/15/22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F99E6E-ADBC-5A41-948E-2966D8A8CDA3}" type="slidenum">
              <a:rPr lang="en-US" smtClean="0"/>
              <a:t>‹#›</a:t>
            </a:fld>
            <a:endParaRPr lang="en-US"/>
          </a:p>
        </p:txBody>
      </p:sp>
    </p:spTree>
    <p:extLst>
      <p:ext uri="{BB962C8B-B14F-4D97-AF65-F5344CB8AC3E}">
        <p14:creationId xmlns:p14="http://schemas.microsoft.com/office/powerpoint/2010/main" val="269713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4EA7AC-B955-164A-965E-F6C258665625}" type="datetimeFigureOut">
              <a:rPr lang="en-US" smtClean="0"/>
              <a:t>1/15/22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F99E6E-ADBC-5A41-948E-2966D8A8CDA3}" type="slidenum">
              <a:rPr lang="en-US" smtClean="0"/>
              <a:t>‹#›</a:t>
            </a:fld>
            <a:endParaRPr lang="en-US"/>
          </a:p>
        </p:txBody>
      </p:sp>
    </p:spTree>
    <p:extLst>
      <p:ext uri="{BB962C8B-B14F-4D97-AF65-F5344CB8AC3E}">
        <p14:creationId xmlns:p14="http://schemas.microsoft.com/office/powerpoint/2010/main" val="7918600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B4EA7AC-B955-164A-965E-F6C258665625}" type="datetimeFigureOut">
              <a:rPr lang="en-US" smtClean="0"/>
              <a:t>1/15/22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F99E6E-ADBC-5A41-948E-2966D8A8CDA3}" type="slidenum">
              <a:rPr lang="en-US" smtClean="0"/>
              <a:t>‹#›</a:t>
            </a:fld>
            <a:endParaRPr lang="en-US"/>
          </a:p>
        </p:txBody>
      </p:sp>
    </p:spTree>
    <p:extLst>
      <p:ext uri="{BB962C8B-B14F-4D97-AF65-F5344CB8AC3E}">
        <p14:creationId xmlns:p14="http://schemas.microsoft.com/office/powerpoint/2010/main" val="40684632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B4EA7AC-B955-164A-965E-F6C258665625}" type="datetimeFigureOut">
              <a:rPr lang="en-US" smtClean="0"/>
              <a:t>1/15/22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F99E6E-ADBC-5A41-948E-2966D8A8CDA3}" type="slidenum">
              <a:rPr lang="en-US" smtClean="0"/>
              <a:t>‹#›</a:t>
            </a:fld>
            <a:endParaRPr lang="en-US"/>
          </a:p>
        </p:txBody>
      </p:sp>
    </p:spTree>
    <p:extLst>
      <p:ext uri="{BB962C8B-B14F-4D97-AF65-F5344CB8AC3E}">
        <p14:creationId xmlns:p14="http://schemas.microsoft.com/office/powerpoint/2010/main" val="156333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B4EA7AC-B955-164A-965E-F6C258665625}" type="datetimeFigureOut">
              <a:rPr lang="en-US" smtClean="0"/>
              <a:t>1/15/22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F99E6E-ADBC-5A41-948E-2966D8A8CDA3}" type="slidenum">
              <a:rPr lang="en-US" smtClean="0"/>
              <a:t>‹#›</a:t>
            </a:fld>
            <a:endParaRPr lang="en-US"/>
          </a:p>
        </p:txBody>
      </p:sp>
    </p:spTree>
    <p:extLst>
      <p:ext uri="{BB962C8B-B14F-4D97-AF65-F5344CB8AC3E}">
        <p14:creationId xmlns:p14="http://schemas.microsoft.com/office/powerpoint/2010/main" val="18520702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B4EA7AC-B955-164A-965E-F6C258665625}" type="datetimeFigureOut">
              <a:rPr lang="en-US" smtClean="0"/>
              <a:t>1/15/22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F99E6E-ADBC-5A41-948E-2966D8A8CDA3}" type="slidenum">
              <a:rPr lang="en-US" smtClean="0"/>
              <a:t>‹#›</a:t>
            </a:fld>
            <a:endParaRPr lang="en-US"/>
          </a:p>
        </p:txBody>
      </p:sp>
    </p:spTree>
    <p:extLst>
      <p:ext uri="{BB962C8B-B14F-4D97-AF65-F5344CB8AC3E}">
        <p14:creationId xmlns:p14="http://schemas.microsoft.com/office/powerpoint/2010/main" val="222634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4EA7AC-B955-164A-965E-F6C258665625}" type="datetimeFigureOut">
              <a:rPr lang="en-US" smtClean="0"/>
              <a:t>1/15/22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F99E6E-ADBC-5A41-948E-2966D8A8CDA3}" type="slidenum">
              <a:rPr lang="en-US" smtClean="0"/>
              <a:t>‹#›</a:t>
            </a:fld>
            <a:endParaRPr lang="en-US"/>
          </a:p>
        </p:txBody>
      </p:sp>
    </p:spTree>
    <p:extLst>
      <p:ext uri="{BB962C8B-B14F-4D97-AF65-F5344CB8AC3E}">
        <p14:creationId xmlns:p14="http://schemas.microsoft.com/office/powerpoint/2010/main" val="117100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4EA7AC-B955-164A-965E-F6C258665625}" type="datetimeFigureOut">
              <a:rPr lang="en-US" smtClean="0"/>
              <a:t>1/15/22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F99E6E-ADBC-5A41-948E-2966D8A8CDA3}" type="slidenum">
              <a:rPr lang="en-US" smtClean="0"/>
              <a:t>‹#›</a:t>
            </a:fld>
            <a:endParaRPr lang="en-US"/>
          </a:p>
        </p:txBody>
      </p:sp>
    </p:spTree>
    <p:extLst>
      <p:ext uri="{BB962C8B-B14F-4D97-AF65-F5344CB8AC3E}">
        <p14:creationId xmlns:p14="http://schemas.microsoft.com/office/powerpoint/2010/main" val="2332512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4EA7AC-B955-164A-965E-F6C258665625}" type="datetimeFigureOut">
              <a:rPr lang="en-US" smtClean="0"/>
              <a:t>1/15/22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F99E6E-ADBC-5A41-948E-2966D8A8CDA3}" type="slidenum">
              <a:rPr lang="en-US" smtClean="0"/>
              <a:t>‹#›</a:t>
            </a:fld>
            <a:endParaRPr lang="en-US"/>
          </a:p>
        </p:txBody>
      </p:sp>
    </p:spTree>
    <p:extLst>
      <p:ext uri="{BB962C8B-B14F-4D97-AF65-F5344CB8AC3E}">
        <p14:creationId xmlns:p14="http://schemas.microsoft.com/office/powerpoint/2010/main" val="379307683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B4EA7AC-B955-164A-965E-F6C258665625}" type="datetimeFigureOut">
              <a:rPr lang="en-US" smtClean="0"/>
              <a:t>1/15/22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4DF99E6E-ADBC-5A41-948E-2966D8A8CDA3}" type="slidenum">
              <a:rPr lang="en-US" smtClean="0"/>
              <a:t>‹#›</a:t>
            </a:fld>
            <a:endParaRPr lang="en-US"/>
          </a:p>
        </p:txBody>
      </p:sp>
    </p:spTree>
    <p:extLst>
      <p:ext uri="{BB962C8B-B14F-4D97-AF65-F5344CB8AC3E}">
        <p14:creationId xmlns:p14="http://schemas.microsoft.com/office/powerpoint/2010/main" val="11498292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8" Type="http://schemas.openxmlformats.org/officeDocument/2006/relationships/image" Target="../media/image16.png"/><Relationship Id="rId9"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 Id="rId9"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png"/><Relationship Id="rId8" Type="http://schemas.openxmlformats.org/officeDocument/2006/relationships/image" Target="../media/image22.png"/><Relationship Id="rId9"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29.png"/><Relationship Id="rId9"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 y="126767"/>
            <a:ext cx="9135245" cy="1787823"/>
          </a:xfrm>
        </p:spPr>
        <p:txBody>
          <a:bodyPr>
            <a:noAutofit/>
          </a:bodyPr>
          <a:lstStyle/>
          <a:p>
            <a:r>
              <a:rPr lang="en-US" sz="3200" b="1" dirty="0" smtClean="0">
                <a:solidFill>
                  <a:srgbClr val="FF0000"/>
                </a:solidFill>
                <a:latin typeface="Arial"/>
                <a:cs typeface="Arial"/>
              </a:rPr>
              <a:t>A Diagnosis of Factors Influencing the Forecast Skill of an Intense Arctic Cyclone during August 2016</a:t>
            </a:r>
            <a:endParaRPr lang="en-US" sz="3200" b="1" dirty="0">
              <a:solidFill>
                <a:srgbClr val="FF0000"/>
              </a:solidFill>
              <a:latin typeface="Arial"/>
              <a:cs typeface="Arial"/>
            </a:endParaRPr>
          </a:p>
        </p:txBody>
      </p:sp>
      <p:sp>
        <p:nvSpPr>
          <p:cNvPr id="3" name="Subtitle 2"/>
          <p:cNvSpPr>
            <a:spLocks noGrp="1"/>
          </p:cNvSpPr>
          <p:nvPr>
            <p:ph type="subTitle" idx="1"/>
          </p:nvPr>
        </p:nvSpPr>
        <p:spPr>
          <a:xfrm>
            <a:off x="-1" y="2013791"/>
            <a:ext cx="9135245" cy="3039921"/>
          </a:xfrm>
        </p:spPr>
        <p:txBody>
          <a:bodyPr>
            <a:noAutofit/>
          </a:bodyPr>
          <a:lstStyle/>
          <a:p>
            <a:r>
              <a:rPr lang="en-US" sz="2400" b="1" dirty="0" smtClean="0">
                <a:solidFill>
                  <a:schemeClr val="tx1"/>
                </a:solidFill>
                <a:latin typeface="Arial" panose="020B0604020202020204" pitchFamily="34" charset="0"/>
                <a:cs typeface="Arial" panose="020B0604020202020204" pitchFamily="34" charset="0"/>
              </a:rPr>
              <a:t>Kevin A. Biernat, Lance F. Bosart, and Daniel Keyser</a:t>
            </a:r>
            <a:endParaRPr lang="en-US" sz="2400" b="1" dirty="0">
              <a:solidFill>
                <a:schemeClr val="tx1"/>
              </a:solidFill>
              <a:latin typeface="Arial" panose="020B0604020202020204" pitchFamily="34" charset="0"/>
              <a:cs typeface="Arial" panose="020B0604020202020204" pitchFamily="34" charset="0"/>
            </a:endParaRPr>
          </a:p>
          <a:p>
            <a:r>
              <a:rPr lang="en-US" sz="1800" i="1" dirty="0" smtClean="0">
                <a:solidFill>
                  <a:schemeClr val="tx1"/>
                </a:solidFill>
                <a:latin typeface="Arial" panose="020B0604020202020204" pitchFamily="34" charset="0"/>
                <a:cs typeface="Arial" panose="020B0604020202020204" pitchFamily="34" charset="0"/>
              </a:rPr>
              <a:t>Department of Atmospheric and Environmental Sciences                                         University at Albany, State University of New York</a:t>
            </a:r>
          </a:p>
          <a:p>
            <a:endParaRPr lang="en-US" sz="1800" i="1" dirty="0" smtClean="0">
              <a:solidFill>
                <a:schemeClr val="tx1"/>
              </a:solidFill>
              <a:latin typeface="Arial" panose="020B0604020202020204" pitchFamily="34" charset="0"/>
              <a:cs typeface="Arial" panose="020B0604020202020204" pitchFamily="34" charset="0"/>
            </a:endParaRPr>
          </a:p>
          <a:p>
            <a:r>
              <a:rPr lang="en-US" sz="1800" b="1" dirty="0" smtClean="0">
                <a:solidFill>
                  <a:srgbClr val="0000FF"/>
                </a:solidFill>
                <a:latin typeface="Arial" panose="020B0604020202020204" pitchFamily="34" charset="0"/>
                <a:cs typeface="Arial" panose="020B0604020202020204" pitchFamily="34" charset="0"/>
              </a:rPr>
              <a:t>35th AMS Conference on Climate Variability and Change </a:t>
            </a:r>
          </a:p>
          <a:p>
            <a:r>
              <a:rPr lang="en-US" sz="1800" b="1" dirty="0" smtClean="0">
                <a:solidFill>
                  <a:srgbClr val="0000FF"/>
                </a:solidFill>
                <a:latin typeface="Arial" panose="020B0604020202020204" pitchFamily="34" charset="0"/>
                <a:cs typeface="Arial" panose="020B0604020202020204" pitchFamily="34" charset="0"/>
              </a:rPr>
              <a:t>Wednesday 26 January 2022</a:t>
            </a:r>
          </a:p>
          <a:p>
            <a:endParaRPr lang="en-US" sz="1800" dirty="0" smtClean="0">
              <a:solidFill>
                <a:srgbClr val="0000FF"/>
              </a:solidFill>
              <a:latin typeface="Arial" panose="020B0604020202020204" pitchFamily="34" charset="0"/>
              <a:cs typeface="Arial" panose="020B0604020202020204" pitchFamily="34" charset="0"/>
            </a:endParaRPr>
          </a:p>
          <a:p>
            <a:r>
              <a:rPr lang="en-US" sz="1800" dirty="0">
                <a:solidFill>
                  <a:schemeClr val="tx1"/>
                </a:solidFill>
                <a:latin typeface="Arial" panose="020B0604020202020204" pitchFamily="34" charset="0"/>
                <a:cs typeface="Arial" panose="020B0604020202020204" pitchFamily="34" charset="0"/>
              </a:rPr>
              <a:t>Research s</a:t>
            </a:r>
            <a:r>
              <a:rPr lang="en-US" sz="1800" dirty="0" smtClean="0">
                <a:solidFill>
                  <a:schemeClr val="tx1"/>
                </a:solidFill>
                <a:latin typeface="Arial" panose="020B0604020202020204" pitchFamily="34" charset="0"/>
                <a:cs typeface="Arial" panose="020B0604020202020204" pitchFamily="34" charset="0"/>
              </a:rPr>
              <a:t>upported by ONR Grant </a:t>
            </a:r>
            <a:r>
              <a:rPr lang="en-US" sz="1800" dirty="0" smtClean="0">
                <a:solidFill>
                  <a:schemeClr val="tx1"/>
                </a:solidFill>
                <a:latin typeface="Arial"/>
                <a:cs typeface="Arial"/>
              </a:rPr>
              <a:t>N00014-18-1-2200</a:t>
            </a:r>
            <a:endParaRPr lang="en-US" sz="1800" dirty="0">
              <a:solidFill>
                <a:schemeClr val="tx1"/>
              </a:solidFill>
              <a:latin typeface="Arial"/>
              <a:cs typeface="Arial"/>
            </a:endParaRPr>
          </a:p>
          <a:p>
            <a:endParaRPr lang="en-US" sz="1800" dirty="0">
              <a:solidFill>
                <a:schemeClr val="tx1"/>
              </a:solidFill>
              <a:latin typeface="Arial" panose="020B0604020202020204" pitchFamily="34" charset="0"/>
              <a:cs typeface="Arial" panose="020B0604020202020204" pitchFamily="34" charset="0"/>
            </a:endParaRPr>
          </a:p>
          <a:p>
            <a:endParaRPr lang="en-US" sz="1800" dirty="0" smtClean="0">
              <a:solidFill>
                <a:schemeClr val="tx1"/>
              </a:solidFill>
              <a:latin typeface="Helvetica"/>
              <a:cs typeface="Helvetica"/>
            </a:endParaRPr>
          </a:p>
          <a:p>
            <a:endParaRPr lang="en-US" sz="1800" dirty="0">
              <a:solidFill>
                <a:schemeClr val="tx1"/>
              </a:solidFill>
              <a:latin typeface="Helvetica"/>
              <a:cs typeface="Helvetica"/>
            </a:endParaRPr>
          </a:p>
          <a:p>
            <a:endParaRPr lang="en-US" sz="1800" dirty="0" smtClean="0">
              <a:solidFill>
                <a:schemeClr val="tx1"/>
              </a:solidFill>
              <a:latin typeface="Helvetica"/>
              <a:cs typeface="Helvetica"/>
            </a:endParaRPr>
          </a:p>
          <a:p>
            <a:endParaRPr lang="en-US" sz="1800" dirty="0" smtClean="0">
              <a:solidFill>
                <a:schemeClr val="tx1"/>
              </a:solidFill>
              <a:latin typeface="Helvetica"/>
              <a:cs typeface="Helvetica"/>
            </a:endParaRPr>
          </a:p>
          <a:p>
            <a:endParaRPr lang="en-US" sz="1800" i="1" dirty="0">
              <a:solidFill>
                <a:schemeClr val="tx1"/>
              </a:solidFill>
              <a:latin typeface="Helvetica"/>
              <a:cs typeface="Helvetica"/>
            </a:endParaRPr>
          </a:p>
        </p:txBody>
      </p:sp>
      <p:cxnSp>
        <p:nvCxnSpPr>
          <p:cNvPr id="5" name="Straight Connector 4"/>
          <p:cNvCxnSpPr/>
          <p:nvPr/>
        </p:nvCxnSpPr>
        <p:spPr>
          <a:xfrm>
            <a:off x="-12095" y="126766"/>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9107" y="1914589"/>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8364994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a_pv_cfd_250hPa_200km_aa_slp_700km_sens_meanOnly_initialized_20160810_0000_f108_valid_20160814_12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9450" y="2369773"/>
            <a:ext cx="2801529" cy="2304288"/>
          </a:xfrm>
          <a:prstGeom prst="rect">
            <a:avLst/>
          </a:prstGeom>
          <a:ln w="9525">
            <a:solidFill>
              <a:schemeClr val="tx1"/>
            </a:solidFill>
          </a:ln>
        </p:spPr>
      </p:pic>
      <p:pic>
        <p:nvPicPr>
          <p:cNvPr id="18" name="Picture 17" descr="aa_pv_cfd_250hPa_200km_aa_slp_700km_sens_meanOnly_initialized_20160810_0000_f96_valid_20160814_00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4134" y="2369773"/>
            <a:ext cx="2801529" cy="2304288"/>
          </a:xfrm>
          <a:prstGeom prst="rect">
            <a:avLst/>
          </a:prstGeom>
          <a:ln w="9525">
            <a:solidFill>
              <a:schemeClr val="tx1"/>
            </a:solidFill>
          </a:ln>
        </p:spPr>
      </p:pic>
      <p:pic>
        <p:nvPicPr>
          <p:cNvPr id="17" name="Picture 16" descr="aa_pv_cfd_250hPa_200km_aa_slp_700km_sens_meanOnly_initialized_20160810_0000_f84_valid_20160813_12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23" y="2369773"/>
            <a:ext cx="2801529" cy="2304288"/>
          </a:xfrm>
          <a:prstGeom prst="rect">
            <a:avLst/>
          </a:prstGeom>
          <a:ln w="9525">
            <a:solidFill>
              <a:schemeClr val="tx1"/>
            </a:solidFill>
          </a:ln>
        </p:spPr>
      </p:pic>
      <p:pic>
        <p:nvPicPr>
          <p:cNvPr id="16" name="Picture 15" descr="aa_pv_cfd_250hPa_200km_aa_slp_700km_sens_meanOnly_initialized_20160810_0000_f72_valid_20160813_00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79450" y="53274"/>
            <a:ext cx="2801529" cy="2304288"/>
          </a:xfrm>
          <a:prstGeom prst="rect">
            <a:avLst/>
          </a:prstGeom>
          <a:ln w="9525">
            <a:solidFill>
              <a:schemeClr val="tx1"/>
            </a:solidFill>
          </a:ln>
        </p:spPr>
      </p:pic>
      <p:pic>
        <p:nvPicPr>
          <p:cNvPr id="15" name="Picture 14" descr="aa_pv_cfd_250hPa_200km_aa_slp_700km_sens_meanOnly_initialized_20160810_0000_f60_valid_20160812_1200.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64134" y="53274"/>
            <a:ext cx="2801529" cy="2304288"/>
          </a:xfrm>
          <a:prstGeom prst="rect">
            <a:avLst/>
          </a:prstGeom>
          <a:ln w="9525">
            <a:solidFill>
              <a:schemeClr val="tx1"/>
            </a:solidFill>
          </a:ln>
        </p:spPr>
      </p:pic>
      <p:pic>
        <p:nvPicPr>
          <p:cNvPr id="14" name="Picture 13" descr="aa_pv_cfd_250hPa_200km_aa_slp_700km_sens_meanOnly_initialized_20160810_0000_f48_valid_20160812_0000.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323" y="53274"/>
            <a:ext cx="2801529" cy="2304288"/>
          </a:xfrm>
          <a:prstGeom prst="rect">
            <a:avLst/>
          </a:prstGeom>
          <a:ln w="9525">
            <a:solidFill>
              <a:schemeClr val="tx1"/>
            </a:solidFill>
          </a:ln>
        </p:spPr>
      </p:pic>
      <p:cxnSp>
        <p:nvCxnSpPr>
          <p:cNvPr id="37" name="Straight Connector 36"/>
          <p:cNvCxnSpPr/>
          <p:nvPr/>
        </p:nvCxnSpPr>
        <p:spPr>
          <a:xfrm>
            <a:off x="217959" y="4922117"/>
            <a:ext cx="35164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684981" y="4738155"/>
            <a:ext cx="2546814" cy="338554"/>
          </a:xfrm>
          <a:prstGeom prst="rect">
            <a:avLst/>
          </a:prstGeom>
          <a:noFill/>
        </p:spPr>
        <p:txBody>
          <a:bodyPr wrap="square" lIns="0" tIns="0" rIns="0" bIns="0" rtlCol="0">
            <a:spAutoFit/>
          </a:bodyPr>
          <a:lstStyle/>
          <a:p>
            <a:r>
              <a:rPr lang="en-US" sz="1100" dirty="0" smtClean="0">
                <a:latin typeface="Arial"/>
                <a:cs typeface="Arial"/>
              </a:rPr>
              <a:t>Ensemble mean 200-km area-averaged 250-hPa potential vorticity (PV; PVU)</a:t>
            </a:r>
          </a:p>
        </p:txBody>
      </p:sp>
      <p:sp>
        <p:nvSpPr>
          <p:cNvPr id="41" name="TextBox 40"/>
          <p:cNvSpPr txBox="1"/>
          <p:nvPr/>
        </p:nvSpPr>
        <p:spPr>
          <a:xfrm>
            <a:off x="5679450" y="2362209"/>
            <a:ext cx="1875368" cy="187744"/>
          </a:xfrm>
          <a:prstGeom prst="rect">
            <a:avLst/>
          </a:prstGeom>
          <a:solidFill>
            <a:schemeClr val="bg1"/>
          </a:solidFill>
          <a:ln>
            <a:solidFill>
              <a:schemeClr val="tx1"/>
            </a:solidFill>
          </a:ln>
        </p:spPr>
        <p:txBody>
          <a:bodyPr wrap="square" lIns="0" tIns="0" rIns="0" bIns="18288" rtlCol="0">
            <a:spAutoFit/>
          </a:bodyPr>
          <a:lstStyle/>
          <a:p>
            <a:pPr algn="ctr"/>
            <a:r>
              <a:rPr lang="en-US" sz="1100" dirty="0" smtClean="0">
                <a:latin typeface="Arial"/>
                <a:cs typeface="Arial"/>
              </a:rPr>
              <a:t>(f) 1200 UTC 14 Aug (108 h) </a:t>
            </a:r>
            <a:endParaRPr lang="en-US" sz="1100" dirty="0">
              <a:latin typeface="Arial"/>
              <a:cs typeface="Arial"/>
            </a:endParaRPr>
          </a:p>
        </p:txBody>
      </p:sp>
      <p:sp>
        <p:nvSpPr>
          <p:cNvPr id="42" name="TextBox 41"/>
          <p:cNvSpPr txBox="1"/>
          <p:nvPr/>
        </p:nvSpPr>
        <p:spPr>
          <a:xfrm>
            <a:off x="2860959" y="2363624"/>
            <a:ext cx="1844392" cy="187744"/>
          </a:xfrm>
          <a:prstGeom prst="rect">
            <a:avLst/>
          </a:prstGeom>
          <a:solidFill>
            <a:schemeClr val="bg1"/>
          </a:solidFill>
          <a:ln>
            <a:solidFill>
              <a:schemeClr val="tx1"/>
            </a:solidFill>
          </a:ln>
        </p:spPr>
        <p:txBody>
          <a:bodyPr wrap="square" lIns="0" tIns="0" rIns="0" bIns="18288" rtlCol="0">
            <a:spAutoFit/>
          </a:bodyPr>
          <a:lstStyle/>
          <a:p>
            <a:pPr algn="ctr"/>
            <a:r>
              <a:rPr lang="en-US" sz="1100" dirty="0" smtClean="0">
                <a:latin typeface="Arial"/>
                <a:cs typeface="Arial"/>
              </a:rPr>
              <a:t>(e) 0000 UTC 14 Aug (96 h) </a:t>
            </a:r>
            <a:endParaRPr lang="en-US" sz="1100" dirty="0">
              <a:latin typeface="Arial"/>
              <a:cs typeface="Arial"/>
            </a:endParaRPr>
          </a:p>
        </p:txBody>
      </p:sp>
      <p:sp>
        <p:nvSpPr>
          <p:cNvPr id="45" name="TextBox 44"/>
          <p:cNvSpPr txBox="1"/>
          <p:nvPr/>
        </p:nvSpPr>
        <p:spPr>
          <a:xfrm>
            <a:off x="50882" y="2363017"/>
            <a:ext cx="1828717" cy="187744"/>
          </a:xfrm>
          <a:prstGeom prst="rect">
            <a:avLst/>
          </a:prstGeom>
          <a:solidFill>
            <a:schemeClr val="bg1"/>
          </a:solidFill>
          <a:ln>
            <a:solidFill>
              <a:schemeClr val="tx1"/>
            </a:solidFill>
          </a:ln>
        </p:spPr>
        <p:txBody>
          <a:bodyPr wrap="square" lIns="0" tIns="0" rIns="0" bIns="18288" rtlCol="0">
            <a:spAutoFit/>
          </a:bodyPr>
          <a:lstStyle/>
          <a:p>
            <a:pPr algn="ctr"/>
            <a:r>
              <a:rPr lang="en-US" sz="1100" dirty="0" smtClean="0">
                <a:latin typeface="Arial"/>
                <a:cs typeface="Arial"/>
              </a:rPr>
              <a:t>(d) 1200 UTC 13 Aug (84 h) </a:t>
            </a:r>
            <a:endParaRPr lang="en-US" sz="1100" dirty="0">
              <a:latin typeface="Arial"/>
              <a:cs typeface="Arial"/>
            </a:endParaRPr>
          </a:p>
        </p:txBody>
      </p:sp>
      <p:sp>
        <p:nvSpPr>
          <p:cNvPr id="46" name="TextBox 45"/>
          <p:cNvSpPr txBox="1"/>
          <p:nvPr/>
        </p:nvSpPr>
        <p:spPr>
          <a:xfrm>
            <a:off x="5675184" y="50099"/>
            <a:ext cx="1840042" cy="187744"/>
          </a:xfrm>
          <a:prstGeom prst="rect">
            <a:avLst/>
          </a:prstGeom>
          <a:solidFill>
            <a:schemeClr val="bg1"/>
          </a:solidFill>
          <a:ln>
            <a:solidFill>
              <a:schemeClr val="tx1"/>
            </a:solidFill>
          </a:ln>
        </p:spPr>
        <p:txBody>
          <a:bodyPr wrap="square" lIns="0" tIns="0" rIns="0" bIns="18288" rtlCol="0">
            <a:spAutoFit/>
          </a:bodyPr>
          <a:lstStyle/>
          <a:p>
            <a:pPr algn="ctr"/>
            <a:r>
              <a:rPr lang="en-US" sz="1100" dirty="0" smtClean="0">
                <a:latin typeface="Arial"/>
                <a:cs typeface="Arial"/>
              </a:rPr>
              <a:t>(c) 0000 UTC 13 Aug (72 h) </a:t>
            </a:r>
            <a:endParaRPr lang="en-US" sz="1100" dirty="0">
              <a:latin typeface="Arial"/>
              <a:cs typeface="Arial"/>
            </a:endParaRPr>
          </a:p>
        </p:txBody>
      </p:sp>
      <p:sp>
        <p:nvSpPr>
          <p:cNvPr id="47" name="TextBox 46"/>
          <p:cNvSpPr txBox="1"/>
          <p:nvPr/>
        </p:nvSpPr>
        <p:spPr>
          <a:xfrm>
            <a:off x="2860959" y="50099"/>
            <a:ext cx="1821552" cy="187744"/>
          </a:xfrm>
          <a:prstGeom prst="rect">
            <a:avLst/>
          </a:prstGeom>
          <a:solidFill>
            <a:schemeClr val="bg1"/>
          </a:solidFill>
          <a:ln>
            <a:solidFill>
              <a:schemeClr val="tx1"/>
            </a:solidFill>
          </a:ln>
        </p:spPr>
        <p:txBody>
          <a:bodyPr wrap="square" lIns="0" tIns="0" rIns="0" bIns="18288" rtlCol="0">
            <a:spAutoFit/>
          </a:bodyPr>
          <a:lstStyle/>
          <a:p>
            <a:pPr algn="ctr"/>
            <a:r>
              <a:rPr lang="en-US" sz="1100" dirty="0" smtClean="0">
                <a:latin typeface="Arial"/>
                <a:cs typeface="Arial"/>
              </a:rPr>
              <a:t>(b) 1200 UTC 12 Aug (60 h) </a:t>
            </a:r>
            <a:endParaRPr lang="en-US" sz="1100" dirty="0">
              <a:latin typeface="Arial"/>
              <a:cs typeface="Arial"/>
            </a:endParaRPr>
          </a:p>
        </p:txBody>
      </p:sp>
      <p:sp>
        <p:nvSpPr>
          <p:cNvPr id="49" name="TextBox 48"/>
          <p:cNvSpPr txBox="1"/>
          <p:nvPr/>
        </p:nvSpPr>
        <p:spPr>
          <a:xfrm>
            <a:off x="50882" y="50099"/>
            <a:ext cx="1828717" cy="187744"/>
          </a:xfrm>
          <a:prstGeom prst="rect">
            <a:avLst/>
          </a:prstGeom>
          <a:solidFill>
            <a:schemeClr val="bg1"/>
          </a:solidFill>
          <a:ln>
            <a:solidFill>
              <a:schemeClr val="tx1"/>
            </a:solidFill>
          </a:ln>
        </p:spPr>
        <p:txBody>
          <a:bodyPr wrap="square" lIns="0" tIns="0" rIns="0" bIns="18288" rtlCol="0">
            <a:spAutoFit/>
          </a:bodyPr>
          <a:lstStyle/>
          <a:p>
            <a:pPr algn="ctr"/>
            <a:r>
              <a:rPr lang="en-US" sz="1100" dirty="0" smtClean="0">
                <a:latin typeface="Arial"/>
                <a:cs typeface="Arial"/>
              </a:rPr>
              <a:t>(a) 0000 UTC 12 Aug (48 h) </a:t>
            </a:r>
            <a:endParaRPr lang="en-US" sz="1100" dirty="0">
              <a:latin typeface="Arial"/>
              <a:cs typeface="Arial"/>
            </a:endParaRPr>
          </a:p>
        </p:txBody>
      </p:sp>
    </p:spTree>
    <p:extLst>
      <p:ext uri="{BB962C8B-B14F-4D97-AF65-F5344CB8AC3E}">
        <p14:creationId xmlns:p14="http://schemas.microsoft.com/office/powerpoint/2010/main" val="362703924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a_pv_cfd_250hPa_200km_aa_slp_700km_sens_noSig_initialized_20160810_0000_f108_valid_20160814_12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8358" y="2369773"/>
            <a:ext cx="2801529" cy="2304288"/>
          </a:xfrm>
          <a:prstGeom prst="rect">
            <a:avLst/>
          </a:prstGeom>
          <a:ln w="9525">
            <a:solidFill>
              <a:schemeClr val="tx1"/>
            </a:solidFill>
          </a:ln>
        </p:spPr>
      </p:pic>
      <p:pic>
        <p:nvPicPr>
          <p:cNvPr id="12" name="Picture 11" descr="aa_pv_cfd_250hPa_200km_aa_slp_700km_sens_noSig_initialized_20160810_0000_f96_valid_20160814_00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4134" y="2369559"/>
            <a:ext cx="2801529" cy="2304288"/>
          </a:xfrm>
          <a:prstGeom prst="rect">
            <a:avLst/>
          </a:prstGeom>
          <a:ln w="9525">
            <a:solidFill>
              <a:schemeClr val="tx1"/>
            </a:solidFill>
          </a:ln>
        </p:spPr>
      </p:pic>
      <p:pic>
        <p:nvPicPr>
          <p:cNvPr id="11" name="Picture 10" descr="aa_pv_cfd_250hPa_200km_aa_slp_700km_sens_noSig_initialized_20160810_0000_f84_valid_20160813_12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23" y="2369773"/>
            <a:ext cx="2801529" cy="2304288"/>
          </a:xfrm>
          <a:prstGeom prst="rect">
            <a:avLst/>
          </a:prstGeom>
          <a:ln w="9525">
            <a:solidFill>
              <a:schemeClr val="tx1"/>
            </a:solidFill>
          </a:ln>
        </p:spPr>
      </p:pic>
      <p:pic>
        <p:nvPicPr>
          <p:cNvPr id="10" name="Picture 9" descr="aa_pv_cfd_250hPa_200km_aa_slp_700km_sens_noSig_initialized_20160810_0000_f72_valid_20160813_00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79450" y="51571"/>
            <a:ext cx="2801529" cy="2304288"/>
          </a:xfrm>
          <a:prstGeom prst="rect">
            <a:avLst/>
          </a:prstGeom>
          <a:ln w="9525">
            <a:solidFill>
              <a:schemeClr val="tx1"/>
            </a:solidFill>
          </a:ln>
        </p:spPr>
      </p:pic>
      <p:pic>
        <p:nvPicPr>
          <p:cNvPr id="9" name="Picture 8" descr="aa_pv_cfd_250hPa_200km_aa_slp_700km_sens_noSig_initialized_20160810_0000_f60_valid_20160812_1200.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64241" y="52571"/>
            <a:ext cx="2801529" cy="2304288"/>
          </a:xfrm>
          <a:prstGeom prst="rect">
            <a:avLst/>
          </a:prstGeom>
          <a:ln w="9525">
            <a:solidFill>
              <a:schemeClr val="tx1"/>
            </a:solidFill>
          </a:ln>
        </p:spPr>
      </p:pic>
      <p:pic>
        <p:nvPicPr>
          <p:cNvPr id="8" name="Picture 7" descr="aa_pv_cfd_250hPa_200km_aa_slp_700km_sens_noSig_initialized_20160810_0000_f48_valid_20160812_0000.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882" y="52571"/>
            <a:ext cx="2801529" cy="2304288"/>
          </a:xfrm>
          <a:prstGeom prst="rect">
            <a:avLst/>
          </a:prstGeom>
          <a:ln w="9525">
            <a:solidFill>
              <a:schemeClr val="tx1"/>
            </a:solidFill>
          </a:ln>
        </p:spPr>
      </p:pic>
      <p:cxnSp>
        <p:nvCxnSpPr>
          <p:cNvPr id="37" name="Straight Connector 36"/>
          <p:cNvCxnSpPr/>
          <p:nvPr/>
        </p:nvCxnSpPr>
        <p:spPr>
          <a:xfrm>
            <a:off x="217959" y="4922117"/>
            <a:ext cx="35164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684981" y="4738155"/>
            <a:ext cx="2546814" cy="338554"/>
          </a:xfrm>
          <a:prstGeom prst="rect">
            <a:avLst/>
          </a:prstGeom>
          <a:noFill/>
        </p:spPr>
        <p:txBody>
          <a:bodyPr wrap="square" lIns="0" tIns="0" rIns="0" bIns="0" rtlCol="0">
            <a:spAutoFit/>
          </a:bodyPr>
          <a:lstStyle/>
          <a:p>
            <a:r>
              <a:rPr lang="en-US" sz="1100" dirty="0" smtClean="0">
                <a:latin typeface="Arial"/>
                <a:cs typeface="Arial"/>
              </a:rPr>
              <a:t>Ensemble mean 200-km area-averaged 250-hPa potential vorticity (PV; PVU)</a:t>
            </a:r>
          </a:p>
        </p:txBody>
      </p:sp>
      <p:grpSp>
        <p:nvGrpSpPr>
          <p:cNvPr id="44" name="Group 43"/>
          <p:cNvGrpSpPr/>
          <p:nvPr/>
        </p:nvGrpSpPr>
        <p:grpSpPr>
          <a:xfrm>
            <a:off x="8583100" y="172896"/>
            <a:ext cx="521212" cy="4393311"/>
            <a:chOff x="8389108" y="294816"/>
            <a:chExt cx="521212" cy="4393311"/>
          </a:xfrm>
        </p:grpSpPr>
        <p:pic>
          <p:nvPicPr>
            <p:cNvPr id="43" name="Picture 42" descr="g500_aa_slp_700km_sens_initialized_20160810_0000_f0_valid_20160810_0000.png"/>
            <p:cNvPicPr>
              <a:picLocks/>
            </p:cNvPicPr>
            <p:nvPr/>
          </p:nvPicPr>
          <p:blipFill rotWithShape="1">
            <a:blip r:embed="rId9">
              <a:extLst>
                <a:ext uri="{28A0092B-C50C-407E-A947-70E740481C1C}">
                  <a14:useLocalDpi xmlns:a14="http://schemas.microsoft.com/office/drawing/2010/main" val="0"/>
                </a:ext>
              </a:extLst>
            </a:blip>
            <a:srcRect l="434" t="94411" r="391" b="2643"/>
            <a:stretch/>
          </p:blipFill>
          <p:spPr>
            <a:xfrm rot="16200000">
              <a:off x="6361228" y="2322697"/>
              <a:ext cx="4207349" cy="151588"/>
            </a:xfrm>
            <a:prstGeom prst="rect">
              <a:avLst/>
            </a:prstGeom>
          </p:spPr>
        </p:pic>
        <p:sp>
          <p:nvSpPr>
            <p:cNvPr id="48" name="TextBox 47"/>
            <p:cNvSpPr txBox="1"/>
            <p:nvPr/>
          </p:nvSpPr>
          <p:spPr>
            <a:xfrm>
              <a:off x="8574114" y="4065509"/>
              <a:ext cx="336206" cy="169277"/>
            </a:xfrm>
            <a:prstGeom prst="rect">
              <a:avLst/>
            </a:prstGeom>
            <a:noFill/>
          </p:spPr>
          <p:txBody>
            <a:bodyPr wrap="square" lIns="0" tIns="0" rIns="0" bIns="0" rtlCol="0">
              <a:spAutoFit/>
            </a:bodyPr>
            <a:lstStyle/>
            <a:p>
              <a:r>
                <a:rPr lang="en-US" sz="1100" dirty="0" smtClean="0">
                  <a:latin typeface="Arial"/>
                  <a:cs typeface="Arial"/>
                </a:rPr>
                <a:t>−3</a:t>
              </a:r>
              <a:endParaRPr lang="en-US" sz="1100" dirty="0">
                <a:latin typeface="Arial"/>
                <a:cs typeface="Arial"/>
              </a:endParaRPr>
            </a:p>
          </p:txBody>
        </p:sp>
        <p:sp>
          <p:nvSpPr>
            <p:cNvPr id="53" name="TextBox 52"/>
            <p:cNvSpPr txBox="1"/>
            <p:nvPr/>
          </p:nvSpPr>
          <p:spPr>
            <a:xfrm>
              <a:off x="8574114" y="3716602"/>
              <a:ext cx="336206" cy="169277"/>
            </a:xfrm>
            <a:prstGeom prst="rect">
              <a:avLst/>
            </a:prstGeom>
            <a:noFill/>
          </p:spPr>
          <p:txBody>
            <a:bodyPr wrap="square" lIns="0" tIns="0" rIns="0" bIns="0" rtlCol="0">
              <a:spAutoFit/>
            </a:bodyPr>
            <a:lstStyle/>
            <a:p>
              <a:r>
                <a:rPr lang="en-US" sz="1100" dirty="0" smtClean="0">
                  <a:latin typeface="Arial"/>
                  <a:cs typeface="Arial"/>
                </a:rPr>
                <a:t>−2.4</a:t>
              </a:r>
              <a:endParaRPr lang="en-US" sz="1100" dirty="0">
                <a:latin typeface="Arial"/>
                <a:cs typeface="Arial"/>
              </a:endParaRPr>
            </a:p>
          </p:txBody>
        </p:sp>
        <p:sp>
          <p:nvSpPr>
            <p:cNvPr id="54" name="TextBox 53"/>
            <p:cNvSpPr txBox="1"/>
            <p:nvPr/>
          </p:nvSpPr>
          <p:spPr>
            <a:xfrm>
              <a:off x="8574114" y="3367695"/>
              <a:ext cx="336206" cy="169277"/>
            </a:xfrm>
            <a:prstGeom prst="rect">
              <a:avLst/>
            </a:prstGeom>
            <a:noFill/>
          </p:spPr>
          <p:txBody>
            <a:bodyPr wrap="square" lIns="0" tIns="0" rIns="0" bIns="0" rtlCol="0">
              <a:spAutoFit/>
            </a:bodyPr>
            <a:lstStyle/>
            <a:p>
              <a:r>
                <a:rPr lang="en-US" sz="1100" dirty="0" smtClean="0">
                  <a:latin typeface="Arial"/>
                  <a:cs typeface="Arial"/>
                </a:rPr>
                <a:t>−1.8</a:t>
              </a:r>
              <a:endParaRPr lang="en-US" sz="1100" dirty="0">
                <a:latin typeface="Arial"/>
                <a:cs typeface="Arial"/>
              </a:endParaRPr>
            </a:p>
          </p:txBody>
        </p:sp>
        <p:sp>
          <p:nvSpPr>
            <p:cNvPr id="55" name="TextBox 54"/>
            <p:cNvSpPr txBox="1"/>
            <p:nvPr/>
          </p:nvSpPr>
          <p:spPr>
            <a:xfrm>
              <a:off x="8574114" y="3018972"/>
              <a:ext cx="336206" cy="169277"/>
            </a:xfrm>
            <a:prstGeom prst="rect">
              <a:avLst/>
            </a:prstGeom>
            <a:noFill/>
          </p:spPr>
          <p:txBody>
            <a:bodyPr wrap="square" lIns="0" tIns="0" rIns="0" bIns="0" rtlCol="0">
              <a:spAutoFit/>
            </a:bodyPr>
            <a:lstStyle/>
            <a:p>
              <a:r>
                <a:rPr lang="en-US" sz="1100" dirty="0" smtClean="0">
                  <a:latin typeface="Arial"/>
                  <a:cs typeface="Arial"/>
                </a:rPr>
                <a:t>−1.2</a:t>
              </a:r>
              <a:endParaRPr lang="en-US" sz="1100" dirty="0">
                <a:latin typeface="Arial"/>
                <a:cs typeface="Arial"/>
              </a:endParaRPr>
            </a:p>
          </p:txBody>
        </p:sp>
        <p:sp>
          <p:nvSpPr>
            <p:cNvPr id="56" name="TextBox 55"/>
            <p:cNvSpPr txBox="1"/>
            <p:nvPr/>
          </p:nvSpPr>
          <p:spPr>
            <a:xfrm>
              <a:off x="8574114" y="2669880"/>
              <a:ext cx="336206" cy="169277"/>
            </a:xfrm>
            <a:prstGeom prst="rect">
              <a:avLst/>
            </a:prstGeom>
            <a:noFill/>
          </p:spPr>
          <p:txBody>
            <a:bodyPr wrap="square" lIns="0" tIns="0" rIns="0" bIns="0" rtlCol="0">
              <a:spAutoFit/>
            </a:bodyPr>
            <a:lstStyle/>
            <a:p>
              <a:r>
                <a:rPr lang="en-US" sz="1100" dirty="0" smtClean="0">
                  <a:latin typeface="Arial"/>
                  <a:cs typeface="Arial"/>
                </a:rPr>
                <a:t>−0.6</a:t>
              </a:r>
              <a:endParaRPr lang="en-US" sz="1100" dirty="0">
                <a:latin typeface="Arial"/>
                <a:cs typeface="Arial"/>
              </a:endParaRPr>
            </a:p>
          </p:txBody>
        </p:sp>
        <p:sp>
          <p:nvSpPr>
            <p:cNvPr id="57" name="TextBox 56"/>
            <p:cNvSpPr txBox="1"/>
            <p:nvPr/>
          </p:nvSpPr>
          <p:spPr>
            <a:xfrm>
              <a:off x="8574114" y="2317443"/>
              <a:ext cx="273051" cy="169277"/>
            </a:xfrm>
            <a:prstGeom prst="rect">
              <a:avLst/>
            </a:prstGeom>
            <a:noFill/>
          </p:spPr>
          <p:txBody>
            <a:bodyPr wrap="square" lIns="0" tIns="0" rIns="0" bIns="0" rtlCol="0">
              <a:spAutoFit/>
            </a:bodyPr>
            <a:lstStyle/>
            <a:p>
              <a:r>
                <a:rPr lang="en-US" sz="1100" dirty="0" smtClean="0">
                  <a:latin typeface="Arial"/>
                  <a:cs typeface="Arial"/>
                </a:rPr>
                <a:t>0</a:t>
              </a:r>
              <a:endParaRPr lang="en-US" sz="1100" dirty="0">
                <a:latin typeface="Arial"/>
                <a:cs typeface="Arial"/>
              </a:endParaRPr>
            </a:p>
          </p:txBody>
        </p:sp>
        <p:sp>
          <p:nvSpPr>
            <p:cNvPr id="58" name="TextBox 57"/>
            <p:cNvSpPr txBox="1"/>
            <p:nvPr/>
          </p:nvSpPr>
          <p:spPr>
            <a:xfrm>
              <a:off x="8574114" y="1968350"/>
              <a:ext cx="273051" cy="169277"/>
            </a:xfrm>
            <a:prstGeom prst="rect">
              <a:avLst/>
            </a:prstGeom>
            <a:noFill/>
          </p:spPr>
          <p:txBody>
            <a:bodyPr wrap="square" lIns="0" tIns="0" rIns="0" bIns="0" rtlCol="0">
              <a:spAutoFit/>
            </a:bodyPr>
            <a:lstStyle/>
            <a:p>
              <a:r>
                <a:rPr lang="en-US" sz="1100" dirty="0" smtClean="0">
                  <a:latin typeface="Arial"/>
                  <a:cs typeface="Arial"/>
                </a:rPr>
                <a:t>0.6</a:t>
              </a:r>
              <a:endParaRPr lang="en-US" sz="1100" dirty="0">
                <a:latin typeface="Arial"/>
                <a:cs typeface="Arial"/>
              </a:endParaRPr>
            </a:p>
          </p:txBody>
        </p:sp>
        <p:sp>
          <p:nvSpPr>
            <p:cNvPr id="59" name="TextBox 58"/>
            <p:cNvSpPr txBox="1"/>
            <p:nvPr/>
          </p:nvSpPr>
          <p:spPr>
            <a:xfrm>
              <a:off x="8574114" y="1619627"/>
              <a:ext cx="273051" cy="169277"/>
            </a:xfrm>
            <a:prstGeom prst="rect">
              <a:avLst/>
            </a:prstGeom>
            <a:noFill/>
          </p:spPr>
          <p:txBody>
            <a:bodyPr wrap="square" lIns="0" tIns="0" rIns="0" bIns="0" rtlCol="0">
              <a:spAutoFit/>
            </a:bodyPr>
            <a:lstStyle/>
            <a:p>
              <a:r>
                <a:rPr lang="en-US" sz="1100" dirty="0" smtClean="0">
                  <a:latin typeface="Arial"/>
                  <a:cs typeface="Arial"/>
                </a:rPr>
                <a:t>1.2</a:t>
              </a:r>
              <a:endParaRPr lang="en-US" sz="1100" dirty="0">
                <a:latin typeface="Arial"/>
                <a:cs typeface="Arial"/>
              </a:endParaRPr>
            </a:p>
          </p:txBody>
        </p:sp>
        <p:sp>
          <p:nvSpPr>
            <p:cNvPr id="60" name="TextBox 59"/>
            <p:cNvSpPr txBox="1"/>
            <p:nvPr/>
          </p:nvSpPr>
          <p:spPr>
            <a:xfrm>
              <a:off x="8574114" y="1270718"/>
              <a:ext cx="273051" cy="169277"/>
            </a:xfrm>
            <a:prstGeom prst="rect">
              <a:avLst/>
            </a:prstGeom>
            <a:noFill/>
          </p:spPr>
          <p:txBody>
            <a:bodyPr wrap="square" lIns="0" tIns="0" rIns="0" bIns="0" rtlCol="0">
              <a:spAutoFit/>
            </a:bodyPr>
            <a:lstStyle/>
            <a:p>
              <a:r>
                <a:rPr lang="en-US" sz="1100" dirty="0" smtClean="0">
                  <a:latin typeface="Arial"/>
                  <a:cs typeface="Arial"/>
                </a:rPr>
                <a:t>1.8</a:t>
              </a:r>
              <a:endParaRPr lang="en-US" sz="1100" dirty="0">
                <a:latin typeface="Arial"/>
                <a:cs typeface="Arial"/>
              </a:endParaRPr>
            </a:p>
          </p:txBody>
        </p:sp>
        <p:sp>
          <p:nvSpPr>
            <p:cNvPr id="61" name="TextBox 60"/>
            <p:cNvSpPr txBox="1"/>
            <p:nvPr/>
          </p:nvSpPr>
          <p:spPr>
            <a:xfrm>
              <a:off x="8574114" y="921627"/>
              <a:ext cx="273051" cy="169277"/>
            </a:xfrm>
            <a:prstGeom prst="rect">
              <a:avLst/>
            </a:prstGeom>
            <a:noFill/>
          </p:spPr>
          <p:txBody>
            <a:bodyPr wrap="square" lIns="0" tIns="0" rIns="0" bIns="0" rtlCol="0">
              <a:spAutoFit/>
            </a:bodyPr>
            <a:lstStyle/>
            <a:p>
              <a:r>
                <a:rPr lang="en-US" sz="1100" dirty="0" smtClean="0">
                  <a:latin typeface="Arial"/>
                  <a:cs typeface="Arial"/>
                </a:rPr>
                <a:t>2.4</a:t>
              </a:r>
              <a:endParaRPr lang="en-US" sz="1100" dirty="0">
                <a:latin typeface="Arial"/>
                <a:cs typeface="Arial"/>
              </a:endParaRPr>
            </a:p>
          </p:txBody>
        </p:sp>
        <p:sp>
          <p:nvSpPr>
            <p:cNvPr id="62" name="TextBox 61"/>
            <p:cNvSpPr txBox="1"/>
            <p:nvPr/>
          </p:nvSpPr>
          <p:spPr>
            <a:xfrm>
              <a:off x="8574114" y="572720"/>
              <a:ext cx="273051" cy="169277"/>
            </a:xfrm>
            <a:prstGeom prst="rect">
              <a:avLst/>
            </a:prstGeom>
            <a:noFill/>
          </p:spPr>
          <p:txBody>
            <a:bodyPr wrap="square" lIns="0" tIns="0" rIns="0" bIns="0" rtlCol="0">
              <a:spAutoFit/>
            </a:bodyPr>
            <a:lstStyle/>
            <a:p>
              <a:r>
                <a:rPr lang="en-US" sz="1100" dirty="0" smtClean="0">
                  <a:latin typeface="Arial"/>
                  <a:cs typeface="Arial"/>
                </a:rPr>
                <a:t>3.0</a:t>
              </a:r>
              <a:endParaRPr lang="en-US" sz="1100" dirty="0">
                <a:latin typeface="Arial"/>
                <a:cs typeface="Arial"/>
              </a:endParaRPr>
            </a:p>
          </p:txBody>
        </p:sp>
        <p:sp>
          <p:nvSpPr>
            <p:cNvPr id="63" name="TextBox 62"/>
            <p:cNvSpPr txBox="1"/>
            <p:nvPr/>
          </p:nvSpPr>
          <p:spPr>
            <a:xfrm flipH="1">
              <a:off x="8389108" y="4518850"/>
              <a:ext cx="390684" cy="169277"/>
            </a:xfrm>
            <a:prstGeom prst="rect">
              <a:avLst/>
            </a:prstGeom>
            <a:noFill/>
          </p:spPr>
          <p:txBody>
            <a:bodyPr wrap="square" lIns="0" tIns="0" rIns="0" bIns="0" rtlCol="0">
              <a:spAutoFit/>
            </a:bodyPr>
            <a:lstStyle/>
            <a:p>
              <a:r>
                <a:rPr lang="en-US" sz="1100" dirty="0" smtClean="0">
                  <a:latin typeface="Arial"/>
                  <a:cs typeface="Arial"/>
                </a:rPr>
                <a:t>(hPa)</a:t>
              </a:r>
              <a:endParaRPr lang="en-US" sz="1100" dirty="0">
                <a:latin typeface="Arial"/>
                <a:cs typeface="Arial"/>
              </a:endParaRPr>
            </a:p>
          </p:txBody>
        </p:sp>
      </p:grpSp>
      <p:sp>
        <p:nvSpPr>
          <p:cNvPr id="65" name="TextBox 64"/>
          <p:cNvSpPr txBox="1"/>
          <p:nvPr/>
        </p:nvSpPr>
        <p:spPr>
          <a:xfrm>
            <a:off x="3604403" y="4738155"/>
            <a:ext cx="2347507" cy="338554"/>
          </a:xfrm>
          <a:prstGeom prst="rect">
            <a:avLst/>
          </a:prstGeom>
          <a:noFill/>
        </p:spPr>
        <p:txBody>
          <a:bodyPr wrap="square" lIns="0" tIns="0" rIns="0" bIns="0" rtlCol="0">
            <a:spAutoFit/>
          </a:bodyPr>
          <a:lstStyle/>
          <a:p>
            <a:r>
              <a:rPr lang="en-US" sz="1100" b="1" dirty="0" smtClean="0">
                <a:latin typeface="Arial"/>
                <a:cs typeface="Arial"/>
              </a:rPr>
              <a:t>Shading: </a:t>
            </a:r>
            <a:r>
              <a:rPr lang="en-US" sz="1100" dirty="0" smtClean="0">
                <a:latin typeface="Arial"/>
                <a:cs typeface="Arial"/>
              </a:rPr>
              <a:t>Sensitivity of </a:t>
            </a:r>
            <a:r>
              <a:rPr lang="en-US" sz="1100" i="1" dirty="0" smtClean="0">
                <a:latin typeface="Arial"/>
                <a:cs typeface="Arial"/>
              </a:rPr>
              <a:t>J</a:t>
            </a:r>
            <a:r>
              <a:rPr lang="en-US" sz="1100" baseline="-25000" dirty="0" smtClean="0">
                <a:latin typeface="Arial"/>
                <a:cs typeface="Arial"/>
              </a:rPr>
              <a:t>AC</a:t>
            </a:r>
            <a:r>
              <a:rPr lang="en-US" sz="1100" dirty="0" smtClean="0">
                <a:latin typeface="Arial"/>
                <a:cs typeface="Arial"/>
              </a:rPr>
              <a:t> to 200-km area-averaged 250-hPa PV (hPa)</a:t>
            </a:r>
          </a:p>
        </p:txBody>
      </p:sp>
      <p:sp>
        <p:nvSpPr>
          <p:cNvPr id="41" name="TextBox 40"/>
          <p:cNvSpPr txBox="1"/>
          <p:nvPr/>
        </p:nvSpPr>
        <p:spPr>
          <a:xfrm>
            <a:off x="5679450" y="2362209"/>
            <a:ext cx="1875368" cy="187744"/>
          </a:xfrm>
          <a:prstGeom prst="rect">
            <a:avLst/>
          </a:prstGeom>
          <a:solidFill>
            <a:schemeClr val="bg1"/>
          </a:solidFill>
          <a:ln>
            <a:solidFill>
              <a:schemeClr val="tx1"/>
            </a:solidFill>
          </a:ln>
        </p:spPr>
        <p:txBody>
          <a:bodyPr wrap="square" lIns="0" tIns="0" rIns="0" bIns="18288" rtlCol="0">
            <a:spAutoFit/>
          </a:bodyPr>
          <a:lstStyle/>
          <a:p>
            <a:pPr algn="ctr"/>
            <a:r>
              <a:rPr lang="en-US" sz="1100" dirty="0" smtClean="0">
                <a:latin typeface="Arial"/>
                <a:cs typeface="Arial"/>
              </a:rPr>
              <a:t>(f) 1200 UTC 14 Aug (108 h) </a:t>
            </a:r>
            <a:endParaRPr lang="en-US" sz="1100" dirty="0">
              <a:latin typeface="Arial"/>
              <a:cs typeface="Arial"/>
            </a:endParaRPr>
          </a:p>
        </p:txBody>
      </p:sp>
      <p:sp>
        <p:nvSpPr>
          <p:cNvPr id="42" name="TextBox 41"/>
          <p:cNvSpPr txBox="1"/>
          <p:nvPr/>
        </p:nvSpPr>
        <p:spPr>
          <a:xfrm>
            <a:off x="2860959" y="2363624"/>
            <a:ext cx="1844392" cy="187744"/>
          </a:xfrm>
          <a:prstGeom prst="rect">
            <a:avLst/>
          </a:prstGeom>
          <a:solidFill>
            <a:schemeClr val="bg1"/>
          </a:solidFill>
          <a:ln>
            <a:solidFill>
              <a:schemeClr val="tx1"/>
            </a:solidFill>
          </a:ln>
        </p:spPr>
        <p:txBody>
          <a:bodyPr wrap="square" lIns="0" tIns="0" rIns="0" bIns="18288" rtlCol="0">
            <a:spAutoFit/>
          </a:bodyPr>
          <a:lstStyle/>
          <a:p>
            <a:pPr algn="ctr"/>
            <a:r>
              <a:rPr lang="en-US" sz="1100" dirty="0" smtClean="0">
                <a:latin typeface="Arial"/>
                <a:cs typeface="Arial"/>
              </a:rPr>
              <a:t>(e) 0000 UTC 14 Aug (96 h) </a:t>
            </a:r>
            <a:endParaRPr lang="en-US" sz="1100" dirty="0">
              <a:latin typeface="Arial"/>
              <a:cs typeface="Arial"/>
            </a:endParaRPr>
          </a:p>
        </p:txBody>
      </p:sp>
      <p:sp>
        <p:nvSpPr>
          <p:cNvPr id="45" name="TextBox 44"/>
          <p:cNvSpPr txBox="1"/>
          <p:nvPr/>
        </p:nvSpPr>
        <p:spPr>
          <a:xfrm>
            <a:off x="50882" y="2363017"/>
            <a:ext cx="1828717" cy="187744"/>
          </a:xfrm>
          <a:prstGeom prst="rect">
            <a:avLst/>
          </a:prstGeom>
          <a:solidFill>
            <a:schemeClr val="bg1"/>
          </a:solidFill>
          <a:ln>
            <a:solidFill>
              <a:schemeClr val="tx1"/>
            </a:solidFill>
          </a:ln>
        </p:spPr>
        <p:txBody>
          <a:bodyPr wrap="square" lIns="0" tIns="0" rIns="0" bIns="18288" rtlCol="0">
            <a:spAutoFit/>
          </a:bodyPr>
          <a:lstStyle/>
          <a:p>
            <a:pPr algn="ctr"/>
            <a:r>
              <a:rPr lang="en-US" sz="1100" dirty="0" smtClean="0">
                <a:latin typeface="Arial"/>
                <a:cs typeface="Arial"/>
              </a:rPr>
              <a:t>(d) 1200 UTC 13 Aug (84 h) </a:t>
            </a:r>
            <a:endParaRPr lang="en-US" sz="1100" dirty="0">
              <a:latin typeface="Arial"/>
              <a:cs typeface="Arial"/>
            </a:endParaRPr>
          </a:p>
        </p:txBody>
      </p:sp>
      <p:sp>
        <p:nvSpPr>
          <p:cNvPr id="46" name="TextBox 45"/>
          <p:cNvSpPr txBox="1"/>
          <p:nvPr/>
        </p:nvSpPr>
        <p:spPr>
          <a:xfrm>
            <a:off x="5675184" y="50099"/>
            <a:ext cx="1840042" cy="187744"/>
          </a:xfrm>
          <a:prstGeom prst="rect">
            <a:avLst/>
          </a:prstGeom>
          <a:solidFill>
            <a:schemeClr val="bg1"/>
          </a:solidFill>
          <a:ln>
            <a:solidFill>
              <a:schemeClr val="tx1"/>
            </a:solidFill>
          </a:ln>
        </p:spPr>
        <p:txBody>
          <a:bodyPr wrap="square" lIns="0" tIns="0" rIns="0" bIns="18288" rtlCol="0">
            <a:spAutoFit/>
          </a:bodyPr>
          <a:lstStyle/>
          <a:p>
            <a:pPr algn="ctr"/>
            <a:r>
              <a:rPr lang="en-US" sz="1100" dirty="0" smtClean="0">
                <a:latin typeface="Arial"/>
                <a:cs typeface="Arial"/>
              </a:rPr>
              <a:t>(c) 0000 UTC 13 Aug (72 h) </a:t>
            </a:r>
            <a:endParaRPr lang="en-US" sz="1100" dirty="0">
              <a:latin typeface="Arial"/>
              <a:cs typeface="Arial"/>
            </a:endParaRPr>
          </a:p>
        </p:txBody>
      </p:sp>
      <p:sp>
        <p:nvSpPr>
          <p:cNvPr id="47" name="TextBox 46"/>
          <p:cNvSpPr txBox="1"/>
          <p:nvPr/>
        </p:nvSpPr>
        <p:spPr>
          <a:xfrm>
            <a:off x="2860959" y="50099"/>
            <a:ext cx="1821552" cy="187744"/>
          </a:xfrm>
          <a:prstGeom prst="rect">
            <a:avLst/>
          </a:prstGeom>
          <a:solidFill>
            <a:schemeClr val="bg1"/>
          </a:solidFill>
          <a:ln>
            <a:solidFill>
              <a:schemeClr val="tx1"/>
            </a:solidFill>
          </a:ln>
        </p:spPr>
        <p:txBody>
          <a:bodyPr wrap="square" lIns="0" tIns="0" rIns="0" bIns="18288" rtlCol="0">
            <a:spAutoFit/>
          </a:bodyPr>
          <a:lstStyle/>
          <a:p>
            <a:pPr algn="ctr"/>
            <a:r>
              <a:rPr lang="en-US" sz="1100" dirty="0" smtClean="0">
                <a:latin typeface="Arial"/>
                <a:cs typeface="Arial"/>
              </a:rPr>
              <a:t>(b) 1200 UTC 12 Aug (60 h) </a:t>
            </a:r>
            <a:endParaRPr lang="en-US" sz="1100" dirty="0">
              <a:latin typeface="Arial"/>
              <a:cs typeface="Arial"/>
            </a:endParaRPr>
          </a:p>
        </p:txBody>
      </p:sp>
      <p:sp>
        <p:nvSpPr>
          <p:cNvPr id="49" name="TextBox 48"/>
          <p:cNvSpPr txBox="1"/>
          <p:nvPr/>
        </p:nvSpPr>
        <p:spPr>
          <a:xfrm>
            <a:off x="50882" y="50099"/>
            <a:ext cx="1828717" cy="187744"/>
          </a:xfrm>
          <a:prstGeom prst="rect">
            <a:avLst/>
          </a:prstGeom>
          <a:solidFill>
            <a:schemeClr val="bg1"/>
          </a:solidFill>
          <a:ln>
            <a:solidFill>
              <a:schemeClr val="tx1"/>
            </a:solidFill>
          </a:ln>
        </p:spPr>
        <p:txBody>
          <a:bodyPr wrap="square" lIns="0" tIns="0" rIns="0" bIns="18288" rtlCol="0">
            <a:spAutoFit/>
          </a:bodyPr>
          <a:lstStyle/>
          <a:p>
            <a:pPr algn="ctr"/>
            <a:r>
              <a:rPr lang="en-US" sz="1100" dirty="0" smtClean="0">
                <a:latin typeface="Arial"/>
                <a:cs typeface="Arial"/>
              </a:rPr>
              <a:t>(a) 0000 UTC 12 Aug (48 h) </a:t>
            </a:r>
            <a:endParaRPr lang="en-US" sz="1100" dirty="0">
              <a:latin typeface="Arial"/>
              <a:cs typeface="Arial"/>
            </a:endParaRPr>
          </a:p>
        </p:txBody>
      </p:sp>
    </p:spTree>
    <p:extLst>
      <p:ext uri="{BB962C8B-B14F-4D97-AF65-F5344CB8AC3E}">
        <p14:creationId xmlns:p14="http://schemas.microsoft.com/office/powerpoint/2010/main" val="230409212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a_pv_cfd_250hPa_200km_aa_slp_700km_sens_initialized_20160810_0000_f108_valid_20160814_12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8358" y="2369559"/>
            <a:ext cx="2801529" cy="2304288"/>
          </a:xfrm>
          <a:prstGeom prst="rect">
            <a:avLst/>
          </a:prstGeom>
          <a:ln w="9525">
            <a:solidFill>
              <a:schemeClr val="tx1"/>
            </a:solidFill>
          </a:ln>
        </p:spPr>
      </p:pic>
      <p:pic>
        <p:nvPicPr>
          <p:cNvPr id="6" name="Picture 5" descr="aa_pv_cfd_250hPa_200km_aa_slp_700km_sens_initialized_20160810_0000_f96_valid_20160814_00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4241" y="2369773"/>
            <a:ext cx="2801529" cy="2304288"/>
          </a:xfrm>
          <a:prstGeom prst="rect">
            <a:avLst/>
          </a:prstGeom>
          <a:ln w="9525">
            <a:solidFill>
              <a:schemeClr val="tx1"/>
            </a:solidFill>
          </a:ln>
        </p:spPr>
      </p:pic>
      <p:pic>
        <p:nvPicPr>
          <p:cNvPr id="5" name="Picture 4" descr="aa_pv_cfd_250hPa_200km_aa_slp_700km_sens_initialized_20160810_0000_f84_valid_20160813_12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23" y="2369559"/>
            <a:ext cx="2801529" cy="2304288"/>
          </a:xfrm>
          <a:prstGeom prst="rect">
            <a:avLst/>
          </a:prstGeom>
          <a:ln w="9525">
            <a:solidFill>
              <a:schemeClr val="tx1"/>
            </a:solidFill>
          </a:ln>
        </p:spPr>
      </p:pic>
      <p:pic>
        <p:nvPicPr>
          <p:cNvPr id="4" name="Picture 3" descr="aa_pv_cfd_250hPa_200km_aa_slp_700km_sens_initialized_20160810_0000_f72_valid_20160813_00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79450" y="51146"/>
            <a:ext cx="2801529" cy="2304288"/>
          </a:xfrm>
          <a:prstGeom prst="rect">
            <a:avLst/>
          </a:prstGeom>
          <a:ln w="9525">
            <a:solidFill>
              <a:schemeClr val="tx1"/>
            </a:solidFill>
          </a:ln>
        </p:spPr>
      </p:pic>
      <p:pic>
        <p:nvPicPr>
          <p:cNvPr id="3" name="Picture 2" descr="aa_pv_cfd_250hPa_200km_aa_slp_700km_sens_initialized_20160810_0000_f60_valid_20160812_1200.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64552" y="52571"/>
            <a:ext cx="2801529" cy="2304288"/>
          </a:xfrm>
          <a:prstGeom prst="rect">
            <a:avLst/>
          </a:prstGeom>
          <a:ln w="9525">
            <a:solidFill>
              <a:schemeClr val="tx1"/>
            </a:solidFill>
          </a:ln>
        </p:spPr>
      </p:pic>
      <p:pic>
        <p:nvPicPr>
          <p:cNvPr id="2" name="Picture 1" descr="aa_pv_cfd_250hPa_200km_aa_slp_700km_sens_initialized_20160810_0000_f48_valid_20160812_0000.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323" y="52571"/>
            <a:ext cx="2801529" cy="2304288"/>
          </a:xfrm>
          <a:prstGeom prst="rect">
            <a:avLst/>
          </a:prstGeom>
          <a:ln w="9525">
            <a:solidFill>
              <a:schemeClr val="tx1"/>
            </a:solidFill>
          </a:ln>
        </p:spPr>
      </p:pic>
      <p:cxnSp>
        <p:nvCxnSpPr>
          <p:cNvPr id="37" name="Straight Connector 36"/>
          <p:cNvCxnSpPr/>
          <p:nvPr/>
        </p:nvCxnSpPr>
        <p:spPr>
          <a:xfrm>
            <a:off x="217959" y="4922117"/>
            <a:ext cx="35164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684981" y="4738155"/>
            <a:ext cx="2546814" cy="338554"/>
          </a:xfrm>
          <a:prstGeom prst="rect">
            <a:avLst/>
          </a:prstGeom>
          <a:noFill/>
        </p:spPr>
        <p:txBody>
          <a:bodyPr wrap="square" lIns="0" tIns="0" rIns="0" bIns="0" rtlCol="0">
            <a:spAutoFit/>
          </a:bodyPr>
          <a:lstStyle/>
          <a:p>
            <a:r>
              <a:rPr lang="en-US" sz="1100" dirty="0" smtClean="0">
                <a:latin typeface="Arial"/>
                <a:cs typeface="Arial"/>
              </a:rPr>
              <a:t>Ensemble mean 200-km area-averaged 250-hPa potential vorticity (PV; PVU)</a:t>
            </a:r>
          </a:p>
        </p:txBody>
      </p:sp>
      <p:grpSp>
        <p:nvGrpSpPr>
          <p:cNvPr id="44" name="Group 43"/>
          <p:cNvGrpSpPr/>
          <p:nvPr/>
        </p:nvGrpSpPr>
        <p:grpSpPr>
          <a:xfrm>
            <a:off x="8583100" y="172896"/>
            <a:ext cx="521212" cy="4393311"/>
            <a:chOff x="8389108" y="294816"/>
            <a:chExt cx="521212" cy="4393311"/>
          </a:xfrm>
        </p:grpSpPr>
        <p:pic>
          <p:nvPicPr>
            <p:cNvPr id="43" name="Picture 42" descr="g500_aa_slp_700km_sens_initialized_20160810_0000_f0_valid_20160810_0000.png"/>
            <p:cNvPicPr>
              <a:picLocks/>
            </p:cNvPicPr>
            <p:nvPr/>
          </p:nvPicPr>
          <p:blipFill rotWithShape="1">
            <a:blip r:embed="rId9">
              <a:extLst>
                <a:ext uri="{28A0092B-C50C-407E-A947-70E740481C1C}">
                  <a14:useLocalDpi xmlns:a14="http://schemas.microsoft.com/office/drawing/2010/main" val="0"/>
                </a:ext>
              </a:extLst>
            </a:blip>
            <a:srcRect l="434" t="94411" r="391" b="2643"/>
            <a:stretch/>
          </p:blipFill>
          <p:spPr>
            <a:xfrm rot="16200000">
              <a:off x="6361228" y="2322697"/>
              <a:ext cx="4207349" cy="151588"/>
            </a:xfrm>
            <a:prstGeom prst="rect">
              <a:avLst/>
            </a:prstGeom>
          </p:spPr>
        </p:pic>
        <p:sp>
          <p:nvSpPr>
            <p:cNvPr id="48" name="TextBox 47"/>
            <p:cNvSpPr txBox="1"/>
            <p:nvPr/>
          </p:nvSpPr>
          <p:spPr>
            <a:xfrm>
              <a:off x="8574114" y="4065509"/>
              <a:ext cx="336206" cy="169277"/>
            </a:xfrm>
            <a:prstGeom prst="rect">
              <a:avLst/>
            </a:prstGeom>
            <a:noFill/>
          </p:spPr>
          <p:txBody>
            <a:bodyPr wrap="square" lIns="0" tIns="0" rIns="0" bIns="0" rtlCol="0">
              <a:spAutoFit/>
            </a:bodyPr>
            <a:lstStyle/>
            <a:p>
              <a:r>
                <a:rPr lang="en-US" sz="1100" dirty="0" smtClean="0">
                  <a:latin typeface="Arial"/>
                  <a:cs typeface="Arial"/>
                </a:rPr>
                <a:t>−3</a:t>
              </a:r>
              <a:endParaRPr lang="en-US" sz="1100" dirty="0">
                <a:latin typeface="Arial"/>
                <a:cs typeface="Arial"/>
              </a:endParaRPr>
            </a:p>
          </p:txBody>
        </p:sp>
        <p:sp>
          <p:nvSpPr>
            <p:cNvPr id="53" name="TextBox 52"/>
            <p:cNvSpPr txBox="1"/>
            <p:nvPr/>
          </p:nvSpPr>
          <p:spPr>
            <a:xfrm>
              <a:off x="8574114" y="3716602"/>
              <a:ext cx="336206" cy="169277"/>
            </a:xfrm>
            <a:prstGeom prst="rect">
              <a:avLst/>
            </a:prstGeom>
            <a:noFill/>
          </p:spPr>
          <p:txBody>
            <a:bodyPr wrap="square" lIns="0" tIns="0" rIns="0" bIns="0" rtlCol="0">
              <a:spAutoFit/>
            </a:bodyPr>
            <a:lstStyle/>
            <a:p>
              <a:r>
                <a:rPr lang="en-US" sz="1100" dirty="0" smtClean="0">
                  <a:latin typeface="Arial"/>
                  <a:cs typeface="Arial"/>
                </a:rPr>
                <a:t>−2.4</a:t>
              </a:r>
              <a:endParaRPr lang="en-US" sz="1100" dirty="0">
                <a:latin typeface="Arial"/>
                <a:cs typeface="Arial"/>
              </a:endParaRPr>
            </a:p>
          </p:txBody>
        </p:sp>
        <p:sp>
          <p:nvSpPr>
            <p:cNvPr id="54" name="TextBox 53"/>
            <p:cNvSpPr txBox="1"/>
            <p:nvPr/>
          </p:nvSpPr>
          <p:spPr>
            <a:xfrm>
              <a:off x="8574114" y="3367695"/>
              <a:ext cx="336206" cy="169277"/>
            </a:xfrm>
            <a:prstGeom prst="rect">
              <a:avLst/>
            </a:prstGeom>
            <a:noFill/>
          </p:spPr>
          <p:txBody>
            <a:bodyPr wrap="square" lIns="0" tIns="0" rIns="0" bIns="0" rtlCol="0">
              <a:spAutoFit/>
            </a:bodyPr>
            <a:lstStyle/>
            <a:p>
              <a:r>
                <a:rPr lang="en-US" sz="1100" dirty="0" smtClean="0">
                  <a:latin typeface="Arial"/>
                  <a:cs typeface="Arial"/>
                </a:rPr>
                <a:t>−1.8</a:t>
              </a:r>
              <a:endParaRPr lang="en-US" sz="1100" dirty="0">
                <a:latin typeface="Arial"/>
                <a:cs typeface="Arial"/>
              </a:endParaRPr>
            </a:p>
          </p:txBody>
        </p:sp>
        <p:sp>
          <p:nvSpPr>
            <p:cNvPr id="55" name="TextBox 54"/>
            <p:cNvSpPr txBox="1"/>
            <p:nvPr/>
          </p:nvSpPr>
          <p:spPr>
            <a:xfrm>
              <a:off x="8574114" y="3018972"/>
              <a:ext cx="336206" cy="169277"/>
            </a:xfrm>
            <a:prstGeom prst="rect">
              <a:avLst/>
            </a:prstGeom>
            <a:noFill/>
          </p:spPr>
          <p:txBody>
            <a:bodyPr wrap="square" lIns="0" tIns="0" rIns="0" bIns="0" rtlCol="0">
              <a:spAutoFit/>
            </a:bodyPr>
            <a:lstStyle/>
            <a:p>
              <a:r>
                <a:rPr lang="en-US" sz="1100" dirty="0" smtClean="0">
                  <a:latin typeface="Arial"/>
                  <a:cs typeface="Arial"/>
                </a:rPr>
                <a:t>−1.2</a:t>
              </a:r>
              <a:endParaRPr lang="en-US" sz="1100" dirty="0">
                <a:latin typeface="Arial"/>
                <a:cs typeface="Arial"/>
              </a:endParaRPr>
            </a:p>
          </p:txBody>
        </p:sp>
        <p:sp>
          <p:nvSpPr>
            <p:cNvPr id="56" name="TextBox 55"/>
            <p:cNvSpPr txBox="1"/>
            <p:nvPr/>
          </p:nvSpPr>
          <p:spPr>
            <a:xfrm>
              <a:off x="8574114" y="2669880"/>
              <a:ext cx="336206" cy="169277"/>
            </a:xfrm>
            <a:prstGeom prst="rect">
              <a:avLst/>
            </a:prstGeom>
            <a:noFill/>
          </p:spPr>
          <p:txBody>
            <a:bodyPr wrap="square" lIns="0" tIns="0" rIns="0" bIns="0" rtlCol="0">
              <a:spAutoFit/>
            </a:bodyPr>
            <a:lstStyle/>
            <a:p>
              <a:r>
                <a:rPr lang="en-US" sz="1100" dirty="0" smtClean="0">
                  <a:latin typeface="Arial"/>
                  <a:cs typeface="Arial"/>
                </a:rPr>
                <a:t>−0.6</a:t>
              </a:r>
              <a:endParaRPr lang="en-US" sz="1100" dirty="0">
                <a:latin typeface="Arial"/>
                <a:cs typeface="Arial"/>
              </a:endParaRPr>
            </a:p>
          </p:txBody>
        </p:sp>
        <p:sp>
          <p:nvSpPr>
            <p:cNvPr id="57" name="TextBox 56"/>
            <p:cNvSpPr txBox="1"/>
            <p:nvPr/>
          </p:nvSpPr>
          <p:spPr>
            <a:xfrm>
              <a:off x="8574114" y="2317443"/>
              <a:ext cx="273051" cy="169277"/>
            </a:xfrm>
            <a:prstGeom prst="rect">
              <a:avLst/>
            </a:prstGeom>
            <a:noFill/>
          </p:spPr>
          <p:txBody>
            <a:bodyPr wrap="square" lIns="0" tIns="0" rIns="0" bIns="0" rtlCol="0">
              <a:spAutoFit/>
            </a:bodyPr>
            <a:lstStyle/>
            <a:p>
              <a:r>
                <a:rPr lang="en-US" sz="1100" dirty="0" smtClean="0">
                  <a:latin typeface="Arial"/>
                  <a:cs typeface="Arial"/>
                </a:rPr>
                <a:t>0</a:t>
              </a:r>
              <a:endParaRPr lang="en-US" sz="1100" dirty="0">
                <a:latin typeface="Arial"/>
                <a:cs typeface="Arial"/>
              </a:endParaRPr>
            </a:p>
          </p:txBody>
        </p:sp>
        <p:sp>
          <p:nvSpPr>
            <p:cNvPr id="58" name="TextBox 57"/>
            <p:cNvSpPr txBox="1"/>
            <p:nvPr/>
          </p:nvSpPr>
          <p:spPr>
            <a:xfrm>
              <a:off x="8574114" y="1968350"/>
              <a:ext cx="273051" cy="169277"/>
            </a:xfrm>
            <a:prstGeom prst="rect">
              <a:avLst/>
            </a:prstGeom>
            <a:noFill/>
          </p:spPr>
          <p:txBody>
            <a:bodyPr wrap="square" lIns="0" tIns="0" rIns="0" bIns="0" rtlCol="0">
              <a:spAutoFit/>
            </a:bodyPr>
            <a:lstStyle/>
            <a:p>
              <a:r>
                <a:rPr lang="en-US" sz="1100" dirty="0" smtClean="0">
                  <a:latin typeface="Arial"/>
                  <a:cs typeface="Arial"/>
                </a:rPr>
                <a:t>0.6</a:t>
              </a:r>
              <a:endParaRPr lang="en-US" sz="1100" dirty="0">
                <a:latin typeface="Arial"/>
                <a:cs typeface="Arial"/>
              </a:endParaRPr>
            </a:p>
          </p:txBody>
        </p:sp>
        <p:sp>
          <p:nvSpPr>
            <p:cNvPr id="59" name="TextBox 58"/>
            <p:cNvSpPr txBox="1"/>
            <p:nvPr/>
          </p:nvSpPr>
          <p:spPr>
            <a:xfrm>
              <a:off x="8574114" y="1619627"/>
              <a:ext cx="273051" cy="169277"/>
            </a:xfrm>
            <a:prstGeom prst="rect">
              <a:avLst/>
            </a:prstGeom>
            <a:noFill/>
          </p:spPr>
          <p:txBody>
            <a:bodyPr wrap="square" lIns="0" tIns="0" rIns="0" bIns="0" rtlCol="0">
              <a:spAutoFit/>
            </a:bodyPr>
            <a:lstStyle/>
            <a:p>
              <a:r>
                <a:rPr lang="en-US" sz="1100" dirty="0" smtClean="0">
                  <a:latin typeface="Arial"/>
                  <a:cs typeface="Arial"/>
                </a:rPr>
                <a:t>1.2</a:t>
              </a:r>
              <a:endParaRPr lang="en-US" sz="1100" dirty="0">
                <a:latin typeface="Arial"/>
                <a:cs typeface="Arial"/>
              </a:endParaRPr>
            </a:p>
          </p:txBody>
        </p:sp>
        <p:sp>
          <p:nvSpPr>
            <p:cNvPr id="60" name="TextBox 59"/>
            <p:cNvSpPr txBox="1"/>
            <p:nvPr/>
          </p:nvSpPr>
          <p:spPr>
            <a:xfrm>
              <a:off x="8574114" y="1270718"/>
              <a:ext cx="273051" cy="169277"/>
            </a:xfrm>
            <a:prstGeom prst="rect">
              <a:avLst/>
            </a:prstGeom>
            <a:noFill/>
          </p:spPr>
          <p:txBody>
            <a:bodyPr wrap="square" lIns="0" tIns="0" rIns="0" bIns="0" rtlCol="0">
              <a:spAutoFit/>
            </a:bodyPr>
            <a:lstStyle/>
            <a:p>
              <a:r>
                <a:rPr lang="en-US" sz="1100" dirty="0" smtClean="0">
                  <a:latin typeface="Arial"/>
                  <a:cs typeface="Arial"/>
                </a:rPr>
                <a:t>1.8</a:t>
              </a:r>
              <a:endParaRPr lang="en-US" sz="1100" dirty="0">
                <a:latin typeface="Arial"/>
                <a:cs typeface="Arial"/>
              </a:endParaRPr>
            </a:p>
          </p:txBody>
        </p:sp>
        <p:sp>
          <p:nvSpPr>
            <p:cNvPr id="61" name="TextBox 60"/>
            <p:cNvSpPr txBox="1"/>
            <p:nvPr/>
          </p:nvSpPr>
          <p:spPr>
            <a:xfrm>
              <a:off x="8574114" y="921627"/>
              <a:ext cx="273051" cy="169277"/>
            </a:xfrm>
            <a:prstGeom prst="rect">
              <a:avLst/>
            </a:prstGeom>
            <a:noFill/>
          </p:spPr>
          <p:txBody>
            <a:bodyPr wrap="square" lIns="0" tIns="0" rIns="0" bIns="0" rtlCol="0">
              <a:spAutoFit/>
            </a:bodyPr>
            <a:lstStyle/>
            <a:p>
              <a:r>
                <a:rPr lang="en-US" sz="1100" dirty="0" smtClean="0">
                  <a:latin typeface="Arial"/>
                  <a:cs typeface="Arial"/>
                </a:rPr>
                <a:t>2.4</a:t>
              </a:r>
              <a:endParaRPr lang="en-US" sz="1100" dirty="0">
                <a:latin typeface="Arial"/>
                <a:cs typeface="Arial"/>
              </a:endParaRPr>
            </a:p>
          </p:txBody>
        </p:sp>
        <p:sp>
          <p:nvSpPr>
            <p:cNvPr id="62" name="TextBox 61"/>
            <p:cNvSpPr txBox="1"/>
            <p:nvPr/>
          </p:nvSpPr>
          <p:spPr>
            <a:xfrm>
              <a:off x="8574114" y="572720"/>
              <a:ext cx="273051" cy="169277"/>
            </a:xfrm>
            <a:prstGeom prst="rect">
              <a:avLst/>
            </a:prstGeom>
            <a:noFill/>
          </p:spPr>
          <p:txBody>
            <a:bodyPr wrap="square" lIns="0" tIns="0" rIns="0" bIns="0" rtlCol="0">
              <a:spAutoFit/>
            </a:bodyPr>
            <a:lstStyle/>
            <a:p>
              <a:r>
                <a:rPr lang="en-US" sz="1100" dirty="0" smtClean="0">
                  <a:latin typeface="Arial"/>
                  <a:cs typeface="Arial"/>
                </a:rPr>
                <a:t>3.0</a:t>
              </a:r>
              <a:endParaRPr lang="en-US" sz="1100" dirty="0">
                <a:latin typeface="Arial"/>
                <a:cs typeface="Arial"/>
              </a:endParaRPr>
            </a:p>
          </p:txBody>
        </p:sp>
        <p:sp>
          <p:nvSpPr>
            <p:cNvPr id="63" name="TextBox 62"/>
            <p:cNvSpPr txBox="1"/>
            <p:nvPr/>
          </p:nvSpPr>
          <p:spPr>
            <a:xfrm flipH="1">
              <a:off x="8389108" y="4518850"/>
              <a:ext cx="390684" cy="169277"/>
            </a:xfrm>
            <a:prstGeom prst="rect">
              <a:avLst/>
            </a:prstGeom>
            <a:noFill/>
          </p:spPr>
          <p:txBody>
            <a:bodyPr wrap="square" lIns="0" tIns="0" rIns="0" bIns="0" rtlCol="0">
              <a:spAutoFit/>
            </a:bodyPr>
            <a:lstStyle/>
            <a:p>
              <a:r>
                <a:rPr lang="en-US" sz="1100" dirty="0" smtClean="0">
                  <a:latin typeface="Arial"/>
                  <a:cs typeface="Arial"/>
                </a:rPr>
                <a:t>(hPa)</a:t>
              </a:r>
              <a:endParaRPr lang="en-US" sz="1100" dirty="0">
                <a:latin typeface="Arial"/>
                <a:cs typeface="Arial"/>
              </a:endParaRPr>
            </a:p>
          </p:txBody>
        </p:sp>
      </p:grpSp>
      <p:sp>
        <p:nvSpPr>
          <p:cNvPr id="65" name="TextBox 64"/>
          <p:cNvSpPr txBox="1"/>
          <p:nvPr/>
        </p:nvSpPr>
        <p:spPr>
          <a:xfrm>
            <a:off x="3604403" y="4738155"/>
            <a:ext cx="2347507" cy="338554"/>
          </a:xfrm>
          <a:prstGeom prst="rect">
            <a:avLst/>
          </a:prstGeom>
          <a:noFill/>
        </p:spPr>
        <p:txBody>
          <a:bodyPr wrap="square" lIns="0" tIns="0" rIns="0" bIns="0" rtlCol="0">
            <a:spAutoFit/>
          </a:bodyPr>
          <a:lstStyle/>
          <a:p>
            <a:r>
              <a:rPr lang="en-US" sz="1100" b="1" dirty="0" smtClean="0">
                <a:latin typeface="Arial"/>
                <a:cs typeface="Arial"/>
              </a:rPr>
              <a:t>Shading: </a:t>
            </a:r>
            <a:r>
              <a:rPr lang="en-US" sz="1100" dirty="0" smtClean="0">
                <a:latin typeface="Arial"/>
                <a:cs typeface="Arial"/>
              </a:rPr>
              <a:t>Sensitivity of </a:t>
            </a:r>
            <a:r>
              <a:rPr lang="en-US" sz="1100" i="1" dirty="0" smtClean="0">
                <a:latin typeface="Arial"/>
                <a:cs typeface="Arial"/>
              </a:rPr>
              <a:t>J</a:t>
            </a:r>
            <a:r>
              <a:rPr lang="en-US" sz="1100" baseline="-25000" dirty="0" smtClean="0">
                <a:latin typeface="Arial"/>
                <a:cs typeface="Arial"/>
              </a:rPr>
              <a:t>AC</a:t>
            </a:r>
            <a:r>
              <a:rPr lang="en-US" sz="1100" dirty="0" smtClean="0">
                <a:latin typeface="Arial"/>
                <a:cs typeface="Arial"/>
              </a:rPr>
              <a:t> to 200-km area-averaged 250-hPa PV (hPa)</a:t>
            </a:r>
          </a:p>
        </p:txBody>
      </p:sp>
      <p:sp>
        <p:nvSpPr>
          <p:cNvPr id="32" name="TextBox 31"/>
          <p:cNvSpPr txBox="1"/>
          <p:nvPr/>
        </p:nvSpPr>
        <p:spPr>
          <a:xfrm>
            <a:off x="6394268" y="4738155"/>
            <a:ext cx="2691820" cy="338554"/>
          </a:xfrm>
          <a:prstGeom prst="rect">
            <a:avLst/>
          </a:prstGeom>
          <a:noFill/>
        </p:spPr>
        <p:txBody>
          <a:bodyPr wrap="square" lIns="0" tIns="0" rIns="0" bIns="0" rtlCol="0">
            <a:spAutoFit/>
          </a:bodyPr>
          <a:lstStyle/>
          <a:p>
            <a:r>
              <a:rPr lang="en-US" sz="1100" b="1" dirty="0" smtClean="0">
                <a:latin typeface="Arial"/>
                <a:cs typeface="Arial"/>
              </a:rPr>
              <a:t>White stippling: </a:t>
            </a:r>
            <a:r>
              <a:rPr lang="en-US" sz="1100" dirty="0" smtClean="0">
                <a:latin typeface="Arial"/>
                <a:cs typeface="Arial"/>
              </a:rPr>
              <a:t>Sensitivity is statistically significant at 95% confidence level</a:t>
            </a:r>
          </a:p>
        </p:txBody>
      </p:sp>
      <p:sp>
        <p:nvSpPr>
          <p:cNvPr id="41" name="TextBox 40"/>
          <p:cNvSpPr txBox="1"/>
          <p:nvPr/>
        </p:nvSpPr>
        <p:spPr>
          <a:xfrm>
            <a:off x="5679450" y="2362209"/>
            <a:ext cx="1875368" cy="187744"/>
          </a:xfrm>
          <a:prstGeom prst="rect">
            <a:avLst/>
          </a:prstGeom>
          <a:solidFill>
            <a:schemeClr val="bg1"/>
          </a:solidFill>
          <a:ln>
            <a:solidFill>
              <a:schemeClr val="tx1"/>
            </a:solidFill>
          </a:ln>
        </p:spPr>
        <p:txBody>
          <a:bodyPr wrap="square" lIns="0" tIns="0" rIns="0" bIns="18288" rtlCol="0">
            <a:spAutoFit/>
          </a:bodyPr>
          <a:lstStyle/>
          <a:p>
            <a:pPr algn="ctr"/>
            <a:r>
              <a:rPr lang="en-US" sz="1100" dirty="0" smtClean="0">
                <a:latin typeface="Arial"/>
                <a:cs typeface="Arial"/>
              </a:rPr>
              <a:t>(f) 1200 UTC 14 Aug (108 h) </a:t>
            </a:r>
            <a:endParaRPr lang="en-US" sz="1100" dirty="0">
              <a:latin typeface="Arial"/>
              <a:cs typeface="Arial"/>
            </a:endParaRPr>
          </a:p>
        </p:txBody>
      </p:sp>
      <p:sp>
        <p:nvSpPr>
          <p:cNvPr id="42" name="TextBox 41"/>
          <p:cNvSpPr txBox="1"/>
          <p:nvPr/>
        </p:nvSpPr>
        <p:spPr>
          <a:xfrm>
            <a:off x="2860959" y="2363624"/>
            <a:ext cx="1844392" cy="187744"/>
          </a:xfrm>
          <a:prstGeom prst="rect">
            <a:avLst/>
          </a:prstGeom>
          <a:solidFill>
            <a:schemeClr val="bg1"/>
          </a:solidFill>
          <a:ln>
            <a:solidFill>
              <a:schemeClr val="tx1"/>
            </a:solidFill>
          </a:ln>
        </p:spPr>
        <p:txBody>
          <a:bodyPr wrap="square" lIns="0" tIns="0" rIns="0" bIns="18288" rtlCol="0">
            <a:spAutoFit/>
          </a:bodyPr>
          <a:lstStyle/>
          <a:p>
            <a:pPr algn="ctr"/>
            <a:r>
              <a:rPr lang="en-US" sz="1100" dirty="0" smtClean="0">
                <a:latin typeface="Arial"/>
                <a:cs typeface="Arial"/>
              </a:rPr>
              <a:t>(e) 0000 UTC 14 Aug (96 h) </a:t>
            </a:r>
            <a:endParaRPr lang="en-US" sz="1100" dirty="0">
              <a:latin typeface="Arial"/>
              <a:cs typeface="Arial"/>
            </a:endParaRPr>
          </a:p>
        </p:txBody>
      </p:sp>
      <p:sp>
        <p:nvSpPr>
          <p:cNvPr id="45" name="TextBox 44"/>
          <p:cNvSpPr txBox="1"/>
          <p:nvPr/>
        </p:nvSpPr>
        <p:spPr>
          <a:xfrm>
            <a:off x="50882" y="2363017"/>
            <a:ext cx="1828717" cy="187744"/>
          </a:xfrm>
          <a:prstGeom prst="rect">
            <a:avLst/>
          </a:prstGeom>
          <a:solidFill>
            <a:schemeClr val="bg1"/>
          </a:solidFill>
          <a:ln>
            <a:solidFill>
              <a:schemeClr val="tx1"/>
            </a:solidFill>
          </a:ln>
        </p:spPr>
        <p:txBody>
          <a:bodyPr wrap="square" lIns="0" tIns="0" rIns="0" bIns="18288" rtlCol="0">
            <a:spAutoFit/>
          </a:bodyPr>
          <a:lstStyle/>
          <a:p>
            <a:pPr algn="ctr"/>
            <a:r>
              <a:rPr lang="en-US" sz="1100" dirty="0" smtClean="0">
                <a:latin typeface="Arial"/>
                <a:cs typeface="Arial"/>
              </a:rPr>
              <a:t>(d) 1200 UTC 13 Aug (84 h) </a:t>
            </a:r>
            <a:endParaRPr lang="en-US" sz="1100" dirty="0">
              <a:latin typeface="Arial"/>
              <a:cs typeface="Arial"/>
            </a:endParaRPr>
          </a:p>
        </p:txBody>
      </p:sp>
      <p:sp>
        <p:nvSpPr>
          <p:cNvPr id="46" name="TextBox 45"/>
          <p:cNvSpPr txBox="1"/>
          <p:nvPr/>
        </p:nvSpPr>
        <p:spPr>
          <a:xfrm>
            <a:off x="5675184" y="50099"/>
            <a:ext cx="1840042" cy="187744"/>
          </a:xfrm>
          <a:prstGeom prst="rect">
            <a:avLst/>
          </a:prstGeom>
          <a:solidFill>
            <a:schemeClr val="bg1"/>
          </a:solidFill>
          <a:ln>
            <a:solidFill>
              <a:schemeClr val="tx1"/>
            </a:solidFill>
          </a:ln>
        </p:spPr>
        <p:txBody>
          <a:bodyPr wrap="square" lIns="0" tIns="0" rIns="0" bIns="18288" rtlCol="0">
            <a:spAutoFit/>
          </a:bodyPr>
          <a:lstStyle/>
          <a:p>
            <a:pPr algn="ctr"/>
            <a:r>
              <a:rPr lang="en-US" sz="1100" dirty="0" smtClean="0">
                <a:latin typeface="Arial"/>
                <a:cs typeface="Arial"/>
              </a:rPr>
              <a:t>(c) 0000 UTC 13 Aug (72 h) </a:t>
            </a:r>
            <a:endParaRPr lang="en-US" sz="1100" dirty="0">
              <a:latin typeface="Arial"/>
              <a:cs typeface="Arial"/>
            </a:endParaRPr>
          </a:p>
        </p:txBody>
      </p:sp>
      <p:sp>
        <p:nvSpPr>
          <p:cNvPr id="47" name="TextBox 46"/>
          <p:cNvSpPr txBox="1"/>
          <p:nvPr/>
        </p:nvSpPr>
        <p:spPr>
          <a:xfrm>
            <a:off x="2860959" y="50099"/>
            <a:ext cx="1821552" cy="187744"/>
          </a:xfrm>
          <a:prstGeom prst="rect">
            <a:avLst/>
          </a:prstGeom>
          <a:solidFill>
            <a:schemeClr val="bg1"/>
          </a:solidFill>
          <a:ln>
            <a:solidFill>
              <a:schemeClr val="tx1"/>
            </a:solidFill>
          </a:ln>
        </p:spPr>
        <p:txBody>
          <a:bodyPr wrap="square" lIns="0" tIns="0" rIns="0" bIns="18288" rtlCol="0">
            <a:spAutoFit/>
          </a:bodyPr>
          <a:lstStyle/>
          <a:p>
            <a:pPr algn="ctr"/>
            <a:r>
              <a:rPr lang="en-US" sz="1100" dirty="0" smtClean="0">
                <a:latin typeface="Arial"/>
                <a:cs typeface="Arial"/>
              </a:rPr>
              <a:t>(b) 1200 UTC 12 Aug (60 h) </a:t>
            </a:r>
            <a:endParaRPr lang="en-US" sz="1100" dirty="0">
              <a:latin typeface="Arial"/>
              <a:cs typeface="Arial"/>
            </a:endParaRPr>
          </a:p>
        </p:txBody>
      </p:sp>
      <p:sp>
        <p:nvSpPr>
          <p:cNvPr id="49" name="TextBox 48"/>
          <p:cNvSpPr txBox="1"/>
          <p:nvPr/>
        </p:nvSpPr>
        <p:spPr>
          <a:xfrm>
            <a:off x="50882" y="50099"/>
            <a:ext cx="1828717" cy="187744"/>
          </a:xfrm>
          <a:prstGeom prst="rect">
            <a:avLst/>
          </a:prstGeom>
          <a:solidFill>
            <a:schemeClr val="bg1"/>
          </a:solidFill>
          <a:ln>
            <a:solidFill>
              <a:schemeClr val="tx1"/>
            </a:solidFill>
          </a:ln>
        </p:spPr>
        <p:txBody>
          <a:bodyPr wrap="square" lIns="0" tIns="0" rIns="0" bIns="18288" rtlCol="0">
            <a:spAutoFit/>
          </a:bodyPr>
          <a:lstStyle/>
          <a:p>
            <a:pPr algn="ctr"/>
            <a:r>
              <a:rPr lang="en-US" sz="1100" dirty="0" smtClean="0">
                <a:latin typeface="Arial"/>
                <a:cs typeface="Arial"/>
              </a:rPr>
              <a:t>(a) 0000 UTC 12 Aug (48 h) </a:t>
            </a:r>
            <a:endParaRPr lang="en-US" sz="1100" dirty="0">
              <a:latin typeface="Arial"/>
              <a:cs typeface="Arial"/>
            </a:endParaRPr>
          </a:p>
        </p:txBody>
      </p:sp>
    </p:spTree>
    <p:extLst>
      <p:ext uri="{BB962C8B-B14F-4D97-AF65-F5344CB8AC3E}">
        <p14:creationId xmlns:p14="http://schemas.microsoft.com/office/powerpoint/2010/main" val="32354543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descr="aa_pv_cfd_250hPa_200km_aa_slp_700km_sens_initialized_20160810_0000_f48_valid_20160812_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23" y="52571"/>
            <a:ext cx="2801529" cy="2304288"/>
          </a:xfrm>
          <a:prstGeom prst="rect">
            <a:avLst/>
          </a:prstGeom>
          <a:ln w="9525">
            <a:solidFill>
              <a:schemeClr val="tx1"/>
            </a:solidFill>
          </a:ln>
        </p:spPr>
      </p:pic>
      <p:pic>
        <p:nvPicPr>
          <p:cNvPr id="7" name="Picture 6" descr="aa_pv_cfd_250hPa_200km_aa_slp_700km_sens_initialized_20160810_0000_f108_valid_20160814_12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8358" y="2369559"/>
            <a:ext cx="2801529" cy="2304288"/>
          </a:xfrm>
          <a:prstGeom prst="rect">
            <a:avLst/>
          </a:prstGeom>
          <a:ln w="9525">
            <a:solidFill>
              <a:schemeClr val="tx1"/>
            </a:solidFill>
          </a:ln>
        </p:spPr>
      </p:pic>
      <p:pic>
        <p:nvPicPr>
          <p:cNvPr id="6" name="Picture 5" descr="aa_pv_cfd_250hPa_200km_aa_slp_700km_sens_initialized_20160810_0000_f96_valid_20160814_00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4241" y="2369773"/>
            <a:ext cx="2801529" cy="2304288"/>
          </a:xfrm>
          <a:prstGeom prst="rect">
            <a:avLst/>
          </a:prstGeom>
          <a:ln w="9525">
            <a:solidFill>
              <a:schemeClr val="tx1"/>
            </a:solidFill>
          </a:ln>
        </p:spPr>
      </p:pic>
      <p:pic>
        <p:nvPicPr>
          <p:cNvPr id="5" name="Picture 4" descr="aa_pv_cfd_250hPa_200km_aa_slp_700km_sens_initialized_20160810_0000_f84_valid_20160813_12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323" y="2369559"/>
            <a:ext cx="2801529" cy="2304288"/>
          </a:xfrm>
          <a:prstGeom prst="rect">
            <a:avLst/>
          </a:prstGeom>
          <a:ln w="9525">
            <a:solidFill>
              <a:schemeClr val="tx1"/>
            </a:solidFill>
          </a:ln>
        </p:spPr>
      </p:pic>
      <p:pic>
        <p:nvPicPr>
          <p:cNvPr id="4" name="Picture 3" descr="aa_pv_cfd_250hPa_200km_aa_slp_700km_sens_initialized_20160810_0000_f72_valid_20160813_0000.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79450" y="51146"/>
            <a:ext cx="2801529" cy="2304288"/>
          </a:xfrm>
          <a:prstGeom prst="rect">
            <a:avLst/>
          </a:prstGeom>
          <a:ln w="9525">
            <a:solidFill>
              <a:schemeClr val="tx1"/>
            </a:solidFill>
          </a:ln>
        </p:spPr>
      </p:pic>
      <p:pic>
        <p:nvPicPr>
          <p:cNvPr id="3" name="Picture 2" descr="aa_pv_cfd_250hPa_200km_aa_slp_700km_sens_initialized_20160810_0000_f60_valid_20160812_1200.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64552" y="52571"/>
            <a:ext cx="2801529" cy="2304288"/>
          </a:xfrm>
          <a:prstGeom prst="rect">
            <a:avLst/>
          </a:prstGeom>
          <a:ln w="9525">
            <a:solidFill>
              <a:schemeClr val="tx1"/>
            </a:solidFill>
          </a:ln>
        </p:spPr>
      </p:pic>
      <p:cxnSp>
        <p:nvCxnSpPr>
          <p:cNvPr id="37" name="Straight Connector 36"/>
          <p:cNvCxnSpPr/>
          <p:nvPr/>
        </p:nvCxnSpPr>
        <p:spPr>
          <a:xfrm>
            <a:off x="217959" y="4922117"/>
            <a:ext cx="35164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684981" y="4738155"/>
            <a:ext cx="2546814" cy="338554"/>
          </a:xfrm>
          <a:prstGeom prst="rect">
            <a:avLst/>
          </a:prstGeom>
          <a:noFill/>
        </p:spPr>
        <p:txBody>
          <a:bodyPr wrap="square" lIns="0" tIns="0" rIns="0" bIns="0" rtlCol="0">
            <a:spAutoFit/>
          </a:bodyPr>
          <a:lstStyle/>
          <a:p>
            <a:r>
              <a:rPr lang="en-US" sz="1100" dirty="0" smtClean="0">
                <a:latin typeface="Arial"/>
                <a:cs typeface="Arial"/>
              </a:rPr>
              <a:t>Ensemble mean 200-km area-averaged 250-hPa potential vorticity (PV; PVU)</a:t>
            </a:r>
          </a:p>
        </p:txBody>
      </p:sp>
      <p:grpSp>
        <p:nvGrpSpPr>
          <p:cNvPr id="44" name="Group 43"/>
          <p:cNvGrpSpPr/>
          <p:nvPr/>
        </p:nvGrpSpPr>
        <p:grpSpPr>
          <a:xfrm>
            <a:off x="8583100" y="172896"/>
            <a:ext cx="521212" cy="4393311"/>
            <a:chOff x="8389108" y="294816"/>
            <a:chExt cx="521212" cy="4393311"/>
          </a:xfrm>
        </p:grpSpPr>
        <p:pic>
          <p:nvPicPr>
            <p:cNvPr id="43" name="Picture 42" descr="g500_aa_slp_700km_sens_initialized_20160810_0000_f0_valid_20160810_0000.png"/>
            <p:cNvPicPr>
              <a:picLocks/>
            </p:cNvPicPr>
            <p:nvPr/>
          </p:nvPicPr>
          <p:blipFill rotWithShape="1">
            <a:blip r:embed="rId9">
              <a:extLst>
                <a:ext uri="{28A0092B-C50C-407E-A947-70E740481C1C}">
                  <a14:useLocalDpi xmlns:a14="http://schemas.microsoft.com/office/drawing/2010/main" val="0"/>
                </a:ext>
              </a:extLst>
            </a:blip>
            <a:srcRect l="434" t="94411" r="391" b="2643"/>
            <a:stretch/>
          </p:blipFill>
          <p:spPr>
            <a:xfrm rot="16200000">
              <a:off x="6361228" y="2322697"/>
              <a:ext cx="4207349" cy="151588"/>
            </a:xfrm>
            <a:prstGeom prst="rect">
              <a:avLst/>
            </a:prstGeom>
          </p:spPr>
        </p:pic>
        <p:sp>
          <p:nvSpPr>
            <p:cNvPr id="48" name="TextBox 47"/>
            <p:cNvSpPr txBox="1"/>
            <p:nvPr/>
          </p:nvSpPr>
          <p:spPr>
            <a:xfrm>
              <a:off x="8574114" y="4065509"/>
              <a:ext cx="336206" cy="169277"/>
            </a:xfrm>
            <a:prstGeom prst="rect">
              <a:avLst/>
            </a:prstGeom>
            <a:noFill/>
          </p:spPr>
          <p:txBody>
            <a:bodyPr wrap="square" lIns="0" tIns="0" rIns="0" bIns="0" rtlCol="0">
              <a:spAutoFit/>
            </a:bodyPr>
            <a:lstStyle/>
            <a:p>
              <a:r>
                <a:rPr lang="en-US" sz="1100" dirty="0" smtClean="0">
                  <a:latin typeface="Arial"/>
                  <a:cs typeface="Arial"/>
                </a:rPr>
                <a:t>−3</a:t>
              </a:r>
              <a:endParaRPr lang="en-US" sz="1100" dirty="0">
                <a:latin typeface="Arial"/>
                <a:cs typeface="Arial"/>
              </a:endParaRPr>
            </a:p>
          </p:txBody>
        </p:sp>
        <p:sp>
          <p:nvSpPr>
            <p:cNvPr id="53" name="TextBox 52"/>
            <p:cNvSpPr txBox="1"/>
            <p:nvPr/>
          </p:nvSpPr>
          <p:spPr>
            <a:xfrm>
              <a:off x="8574114" y="3716602"/>
              <a:ext cx="336206" cy="169277"/>
            </a:xfrm>
            <a:prstGeom prst="rect">
              <a:avLst/>
            </a:prstGeom>
            <a:noFill/>
          </p:spPr>
          <p:txBody>
            <a:bodyPr wrap="square" lIns="0" tIns="0" rIns="0" bIns="0" rtlCol="0">
              <a:spAutoFit/>
            </a:bodyPr>
            <a:lstStyle/>
            <a:p>
              <a:r>
                <a:rPr lang="en-US" sz="1100" dirty="0" smtClean="0">
                  <a:latin typeface="Arial"/>
                  <a:cs typeface="Arial"/>
                </a:rPr>
                <a:t>−2.4</a:t>
              </a:r>
              <a:endParaRPr lang="en-US" sz="1100" dirty="0">
                <a:latin typeface="Arial"/>
                <a:cs typeface="Arial"/>
              </a:endParaRPr>
            </a:p>
          </p:txBody>
        </p:sp>
        <p:sp>
          <p:nvSpPr>
            <p:cNvPr id="54" name="TextBox 53"/>
            <p:cNvSpPr txBox="1"/>
            <p:nvPr/>
          </p:nvSpPr>
          <p:spPr>
            <a:xfrm>
              <a:off x="8574114" y="3367695"/>
              <a:ext cx="336206" cy="169277"/>
            </a:xfrm>
            <a:prstGeom prst="rect">
              <a:avLst/>
            </a:prstGeom>
            <a:noFill/>
          </p:spPr>
          <p:txBody>
            <a:bodyPr wrap="square" lIns="0" tIns="0" rIns="0" bIns="0" rtlCol="0">
              <a:spAutoFit/>
            </a:bodyPr>
            <a:lstStyle/>
            <a:p>
              <a:r>
                <a:rPr lang="en-US" sz="1100" dirty="0" smtClean="0">
                  <a:latin typeface="Arial"/>
                  <a:cs typeface="Arial"/>
                </a:rPr>
                <a:t>−1.8</a:t>
              </a:r>
              <a:endParaRPr lang="en-US" sz="1100" dirty="0">
                <a:latin typeface="Arial"/>
                <a:cs typeface="Arial"/>
              </a:endParaRPr>
            </a:p>
          </p:txBody>
        </p:sp>
        <p:sp>
          <p:nvSpPr>
            <p:cNvPr id="55" name="TextBox 54"/>
            <p:cNvSpPr txBox="1"/>
            <p:nvPr/>
          </p:nvSpPr>
          <p:spPr>
            <a:xfrm>
              <a:off x="8574114" y="3018972"/>
              <a:ext cx="336206" cy="169277"/>
            </a:xfrm>
            <a:prstGeom prst="rect">
              <a:avLst/>
            </a:prstGeom>
            <a:noFill/>
          </p:spPr>
          <p:txBody>
            <a:bodyPr wrap="square" lIns="0" tIns="0" rIns="0" bIns="0" rtlCol="0">
              <a:spAutoFit/>
            </a:bodyPr>
            <a:lstStyle/>
            <a:p>
              <a:r>
                <a:rPr lang="en-US" sz="1100" dirty="0" smtClean="0">
                  <a:latin typeface="Arial"/>
                  <a:cs typeface="Arial"/>
                </a:rPr>
                <a:t>−1.2</a:t>
              </a:r>
              <a:endParaRPr lang="en-US" sz="1100" dirty="0">
                <a:latin typeface="Arial"/>
                <a:cs typeface="Arial"/>
              </a:endParaRPr>
            </a:p>
          </p:txBody>
        </p:sp>
        <p:sp>
          <p:nvSpPr>
            <p:cNvPr id="56" name="TextBox 55"/>
            <p:cNvSpPr txBox="1"/>
            <p:nvPr/>
          </p:nvSpPr>
          <p:spPr>
            <a:xfrm>
              <a:off x="8574114" y="2669880"/>
              <a:ext cx="336206" cy="169277"/>
            </a:xfrm>
            <a:prstGeom prst="rect">
              <a:avLst/>
            </a:prstGeom>
            <a:noFill/>
          </p:spPr>
          <p:txBody>
            <a:bodyPr wrap="square" lIns="0" tIns="0" rIns="0" bIns="0" rtlCol="0">
              <a:spAutoFit/>
            </a:bodyPr>
            <a:lstStyle/>
            <a:p>
              <a:r>
                <a:rPr lang="en-US" sz="1100" dirty="0" smtClean="0">
                  <a:latin typeface="Arial"/>
                  <a:cs typeface="Arial"/>
                </a:rPr>
                <a:t>−0.6</a:t>
              </a:r>
              <a:endParaRPr lang="en-US" sz="1100" dirty="0">
                <a:latin typeface="Arial"/>
                <a:cs typeface="Arial"/>
              </a:endParaRPr>
            </a:p>
          </p:txBody>
        </p:sp>
        <p:sp>
          <p:nvSpPr>
            <p:cNvPr id="57" name="TextBox 56"/>
            <p:cNvSpPr txBox="1"/>
            <p:nvPr/>
          </p:nvSpPr>
          <p:spPr>
            <a:xfrm>
              <a:off x="8574114" y="2317443"/>
              <a:ext cx="273051" cy="169277"/>
            </a:xfrm>
            <a:prstGeom prst="rect">
              <a:avLst/>
            </a:prstGeom>
            <a:noFill/>
          </p:spPr>
          <p:txBody>
            <a:bodyPr wrap="square" lIns="0" tIns="0" rIns="0" bIns="0" rtlCol="0">
              <a:spAutoFit/>
            </a:bodyPr>
            <a:lstStyle/>
            <a:p>
              <a:r>
                <a:rPr lang="en-US" sz="1100" dirty="0" smtClean="0">
                  <a:latin typeface="Arial"/>
                  <a:cs typeface="Arial"/>
                </a:rPr>
                <a:t>0</a:t>
              </a:r>
              <a:endParaRPr lang="en-US" sz="1100" dirty="0">
                <a:latin typeface="Arial"/>
                <a:cs typeface="Arial"/>
              </a:endParaRPr>
            </a:p>
          </p:txBody>
        </p:sp>
        <p:sp>
          <p:nvSpPr>
            <p:cNvPr id="58" name="TextBox 57"/>
            <p:cNvSpPr txBox="1"/>
            <p:nvPr/>
          </p:nvSpPr>
          <p:spPr>
            <a:xfrm>
              <a:off x="8574114" y="1968350"/>
              <a:ext cx="273051" cy="169277"/>
            </a:xfrm>
            <a:prstGeom prst="rect">
              <a:avLst/>
            </a:prstGeom>
            <a:noFill/>
          </p:spPr>
          <p:txBody>
            <a:bodyPr wrap="square" lIns="0" tIns="0" rIns="0" bIns="0" rtlCol="0">
              <a:spAutoFit/>
            </a:bodyPr>
            <a:lstStyle/>
            <a:p>
              <a:r>
                <a:rPr lang="en-US" sz="1100" dirty="0" smtClean="0">
                  <a:latin typeface="Arial"/>
                  <a:cs typeface="Arial"/>
                </a:rPr>
                <a:t>0.6</a:t>
              </a:r>
              <a:endParaRPr lang="en-US" sz="1100" dirty="0">
                <a:latin typeface="Arial"/>
                <a:cs typeface="Arial"/>
              </a:endParaRPr>
            </a:p>
          </p:txBody>
        </p:sp>
        <p:sp>
          <p:nvSpPr>
            <p:cNvPr id="59" name="TextBox 58"/>
            <p:cNvSpPr txBox="1"/>
            <p:nvPr/>
          </p:nvSpPr>
          <p:spPr>
            <a:xfrm>
              <a:off x="8574114" y="1619627"/>
              <a:ext cx="273051" cy="169277"/>
            </a:xfrm>
            <a:prstGeom prst="rect">
              <a:avLst/>
            </a:prstGeom>
            <a:noFill/>
          </p:spPr>
          <p:txBody>
            <a:bodyPr wrap="square" lIns="0" tIns="0" rIns="0" bIns="0" rtlCol="0">
              <a:spAutoFit/>
            </a:bodyPr>
            <a:lstStyle/>
            <a:p>
              <a:r>
                <a:rPr lang="en-US" sz="1100" dirty="0" smtClean="0">
                  <a:latin typeface="Arial"/>
                  <a:cs typeface="Arial"/>
                </a:rPr>
                <a:t>1.2</a:t>
              </a:r>
              <a:endParaRPr lang="en-US" sz="1100" dirty="0">
                <a:latin typeface="Arial"/>
                <a:cs typeface="Arial"/>
              </a:endParaRPr>
            </a:p>
          </p:txBody>
        </p:sp>
        <p:sp>
          <p:nvSpPr>
            <p:cNvPr id="60" name="TextBox 59"/>
            <p:cNvSpPr txBox="1"/>
            <p:nvPr/>
          </p:nvSpPr>
          <p:spPr>
            <a:xfrm>
              <a:off x="8574114" y="1270718"/>
              <a:ext cx="273051" cy="169277"/>
            </a:xfrm>
            <a:prstGeom prst="rect">
              <a:avLst/>
            </a:prstGeom>
            <a:noFill/>
          </p:spPr>
          <p:txBody>
            <a:bodyPr wrap="square" lIns="0" tIns="0" rIns="0" bIns="0" rtlCol="0">
              <a:spAutoFit/>
            </a:bodyPr>
            <a:lstStyle/>
            <a:p>
              <a:r>
                <a:rPr lang="en-US" sz="1100" dirty="0" smtClean="0">
                  <a:latin typeface="Arial"/>
                  <a:cs typeface="Arial"/>
                </a:rPr>
                <a:t>1.8</a:t>
              </a:r>
              <a:endParaRPr lang="en-US" sz="1100" dirty="0">
                <a:latin typeface="Arial"/>
                <a:cs typeface="Arial"/>
              </a:endParaRPr>
            </a:p>
          </p:txBody>
        </p:sp>
        <p:sp>
          <p:nvSpPr>
            <p:cNvPr id="61" name="TextBox 60"/>
            <p:cNvSpPr txBox="1"/>
            <p:nvPr/>
          </p:nvSpPr>
          <p:spPr>
            <a:xfrm>
              <a:off x="8574114" y="921627"/>
              <a:ext cx="273051" cy="169277"/>
            </a:xfrm>
            <a:prstGeom prst="rect">
              <a:avLst/>
            </a:prstGeom>
            <a:noFill/>
          </p:spPr>
          <p:txBody>
            <a:bodyPr wrap="square" lIns="0" tIns="0" rIns="0" bIns="0" rtlCol="0">
              <a:spAutoFit/>
            </a:bodyPr>
            <a:lstStyle/>
            <a:p>
              <a:r>
                <a:rPr lang="en-US" sz="1100" dirty="0" smtClean="0">
                  <a:latin typeface="Arial"/>
                  <a:cs typeface="Arial"/>
                </a:rPr>
                <a:t>2.4</a:t>
              </a:r>
              <a:endParaRPr lang="en-US" sz="1100" dirty="0">
                <a:latin typeface="Arial"/>
                <a:cs typeface="Arial"/>
              </a:endParaRPr>
            </a:p>
          </p:txBody>
        </p:sp>
        <p:sp>
          <p:nvSpPr>
            <p:cNvPr id="62" name="TextBox 61"/>
            <p:cNvSpPr txBox="1"/>
            <p:nvPr/>
          </p:nvSpPr>
          <p:spPr>
            <a:xfrm>
              <a:off x="8574114" y="572720"/>
              <a:ext cx="273051" cy="169277"/>
            </a:xfrm>
            <a:prstGeom prst="rect">
              <a:avLst/>
            </a:prstGeom>
            <a:noFill/>
          </p:spPr>
          <p:txBody>
            <a:bodyPr wrap="square" lIns="0" tIns="0" rIns="0" bIns="0" rtlCol="0">
              <a:spAutoFit/>
            </a:bodyPr>
            <a:lstStyle/>
            <a:p>
              <a:r>
                <a:rPr lang="en-US" sz="1100" dirty="0" smtClean="0">
                  <a:latin typeface="Arial"/>
                  <a:cs typeface="Arial"/>
                </a:rPr>
                <a:t>3.0</a:t>
              </a:r>
              <a:endParaRPr lang="en-US" sz="1100" dirty="0">
                <a:latin typeface="Arial"/>
                <a:cs typeface="Arial"/>
              </a:endParaRPr>
            </a:p>
          </p:txBody>
        </p:sp>
        <p:sp>
          <p:nvSpPr>
            <p:cNvPr id="63" name="TextBox 62"/>
            <p:cNvSpPr txBox="1"/>
            <p:nvPr/>
          </p:nvSpPr>
          <p:spPr>
            <a:xfrm flipH="1">
              <a:off x="8389108" y="4518850"/>
              <a:ext cx="390684" cy="169277"/>
            </a:xfrm>
            <a:prstGeom prst="rect">
              <a:avLst/>
            </a:prstGeom>
            <a:noFill/>
          </p:spPr>
          <p:txBody>
            <a:bodyPr wrap="square" lIns="0" tIns="0" rIns="0" bIns="0" rtlCol="0">
              <a:spAutoFit/>
            </a:bodyPr>
            <a:lstStyle/>
            <a:p>
              <a:r>
                <a:rPr lang="en-US" sz="1100" dirty="0" smtClean="0">
                  <a:latin typeface="Arial"/>
                  <a:cs typeface="Arial"/>
                </a:rPr>
                <a:t>(hPa)</a:t>
              </a:r>
              <a:endParaRPr lang="en-US" sz="1100" dirty="0">
                <a:latin typeface="Arial"/>
                <a:cs typeface="Arial"/>
              </a:endParaRPr>
            </a:p>
          </p:txBody>
        </p:sp>
      </p:grpSp>
      <p:sp>
        <p:nvSpPr>
          <p:cNvPr id="65" name="TextBox 64"/>
          <p:cNvSpPr txBox="1"/>
          <p:nvPr/>
        </p:nvSpPr>
        <p:spPr>
          <a:xfrm>
            <a:off x="3604403" y="4738155"/>
            <a:ext cx="2347507" cy="338554"/>
          </a:xfrm>
          <a:prstGeom prst="rect">
            <a:avLst/>
          </a:prstGeom>
          <a:noFill/>
        </p:spPr>
        <p:txBody>
          <a:bodyPr wrap="square" lIns="0" tIns="0" rIns="0" bIns="0" rtlCol="0">
            <a:spAutoFit/>
          </a:bodyPr>
          <a:lstStyle/>
          <a:p>
            <a:r>
              <a:rPr lang="en-US" sz="1100" b="1" dirty="0" smtClean="0">
                <a:latin typeface="Arial"/>
                <a:cs typeface="Arial"/>
              </a:rPr>
              <a:t>Shading: </a:t>
            </a:r>
            <a:r>
              <a:rPr lang="en-US" sz="1100" dirty="0" smtClean="0">
                <a:latin typeface="Arial"/>
                <a:cs typeface="Arial"/>
              </a:rPr>
              <a:t>Sensitivity of </a:t>
            </a:r>
            <a:r>
              <a:rPr lang="en-US" sz="1100" i="1" dirty="0" smtClean="0">
                <a:latin typeface="Arial"/>
                <a:cs typeface="Arial"/>
              </a:rPr>
              <a:t>J</a:t>
            </a:r>
            <a:r>
              <a:rPr lang="en-US" sz="1100" baseline="-25000" dirty="0" smtClean="0">
                <a:latin typeface="Arial"/>
                <a:cs typeface="Arial"/>
              </a:rPr>
              <a:t>AC</a:t>
            </a:r>
            <a:r>
              <a:rPr lang="en-US" sz="1100" dirty="0" smtClean="0">
                <a:latin typeface="Arial"/>
                <a:cs typeface="Arial"/>
              </a:rPr>
              <a:t> to 200-km area-averaged 250-hPa PV (hPa)</a:t>
            </a:r>
          </a:p>
        </p:txBody>
      </p:sp>
      <p:sp>
        <p:nvSpPr>
          <p:cNvPr id="32" name="TextBox 31"/>
          <p:cNvSpPr txBox="1"/>
          <p:nvPr/>
        </p:nvSpPr>
        <p:spPr>
          <a:xfrm>
            <a:off x="6394268" y="4738155"/>
            <a:ext cx="2691820" cy="338554"/>
          </a:xfrm>
          <a:prstGeom prst="rect">
            <a:avLst/>
          </a:prstGeom>
          <a:noFill/>
        </p:spPr>
        <p:txBody>
          <a:bodyPr wrap="square" lIns="0" tIns="0" rIns="0" bIns="0" rtlCol="0">
            <a:spAutoFit/>
          </a:bodyPr>
          <a:lstStyle/>
          <a:p>
            <a:r>
              <a:rPr lang="en-US" sz="1100" b="1" dirty="0" smtClean="0">
                <a:latin typeface="Arial"/>
                <a:cs typeface="Arial"/>
              </a:rPr>
              <a:t>White stippling: </a:t>
            </a:r>
            <a:r>
              <a:rPr lang="en-US" sz="1100" dirty="0" smtClean="0">
                <a:latin typeface="Arial"/>
                <a:cs typeface="Arial"/>
              </a:rPr>
              <a:t>Sensitivity is statistically significant at 95% confidence level</a:t>
            </a:r>
          </a:p>
        </p:txBody>
      </p:sp>
      <p:sp>
        <p:nvSpPr>
          <p:cNvPr id="41" name="TextBox 40"/>
          <p:cNvSpPr txBox="1"/>
          <p:nvPr/>
        </p:nvSpPr>
        <p:spPr>
          <a:xfrm>
            <a:off x="5679450" y="2362209"/>
            <a:ext cx="1875368" cy="187744"/>
          </a:xfrm>
          <a:prstGeom prst="rect">
            <a:avLst/>
          </a:prstGeom>
          <a:solidFill>
            <a:schemeClr val="bg1"/>
          </a:solidFill>
          <a:ln>
            <a:solidFill>
              <a:schemeClr val="tx1"/>
            </a:solidFill>
          </a:ln>
        </p:spPr>
        <p:txBody>
          <a:bodyPr wrap="square" lIns="0" tIns="0" rIns="0" bIns="18288" rtlCol="0">
            <a:spAutoFit/>
          </a:bodyPr>
          <a:lstStyle/>
          <a:p>
            <a:pPr algn="ctr"/>
            <a:r>
              <a:rPr lang="en-US" sz="1100" dirty="0" smtClean="0">
                <a:latin typeface="Arial"/>
                <a:cs typeface="Arial"/>
              </a:rPr>
              <a:t>(f) 1200 UTC 14 Aug (108 h) </a:t>
            </a:r>
            <a:endParaRPr lang="en-US" sz="1100" dirty="0">
              <a:latin typeface="Arial"/>
              <a:cs typeface="Arial"/>
            </a:endParaRPr>
          </a:p>
        </p:txBody>
      </p:sp>
      <p:sp>
        <p:nvSpPr>
          <p:cNvPr id="42" name="TextBox 41"/>
          <p:cNvSpPr txBox="1"/>
          <p:nvPr/>
        </p:nvSpPr>
        <p:spPr>
          <a:xfrm>
            <a:off x="2860959" y="2363624"/>
            <a:ext cx="1844392" cy="187744"/>
          </a:xfrm>
          <a:prstGeom prst="rect">
            <a:avLst/>
          </a:prstGeom>
          <a:solidFill>
            <a:schemeClr val="bg1"/>
          </a:solidFill>
          <a:ln>
            <a:solidFill>
              <a:schemeClr val="tx1"/>
            </a:solidFill>
          </a:ln>
        </p:spPr>
        <p:txBody>
          <a:bodyPr wrap="square" lIns="0" tIns="0" rIns="0" bIns="18288" rtlCol="0">
            <a:spAutoFit/>
          </a:bodyPr>
          <a:lstStyle/>
          <a:p>
            <a:pPr algn="ctr"/>
            <a:r>
              <a:rPr lang="en-US" sz="1100" dirty="0" smtClean="0">
                <a:latin typeface="Arial"/>
                <a:cs typeface="Arial"/>
              </a:rPr>
              <a:t>(e) 0000 UTC 14 Aug (96 h) </a:t>
            </a:r>
            <a:endParaRPr lang="en-US" sz="1100" dirty="0">
              <a:latin typeface="Arial"/>
              <a:cs typeface="Arial"/>
            </a:endParaRPr>
          </a:p>
        </p:txBody>
      </p:sp>
      <p:sp>
        <p:nvSpPr>
          <p:cNvPr id="45" name="TextBox 44"/>
          <p:cNvSpPr txBox="1"/>
          <p:nvPr/>
        </p:nvSpPr>
        <p:spPr>
          <a:xfrm>
            <a:off x="50882" y="2363017"/>
            <a:ext cx="1828717" cy="187744"/>
          </a:xfrm>
          <a:prstGeom prst="rect">
            <a:avLst/>
          </a:prstGeom>
          <a:solidFill>
            <a:schemeClr val="bg1"/>
          </a:solidFill>
          <a:ln>
            <a:solidFill>
              <a:schemeClr val="tx1"/>
            </a:solidFill>
          </a:ln>
        </p:spPr>
        <p:txBody>
          <a:bodyPr wrap="square" lIns="0" tIns="0" rIns="0" bIns="18288" rtlCol="0">
            <a:spAutoFit/>
          </a:bodyPr>
          <a:lstStyle/>
          <a:p>
            <a:pPr algn="ctr"/>
            <a:r>
              <a:rPr lang="en-US" sz="1100" dirty="0" smtClean="0">
                <a:latin typeface="Arial"/>
                <a:cs typeface="Arial"/>
              </a:rPr>
              <a:t>(d) 1200 UTC 13 Aug (84 h) </a:t>
            </a:r>
            <a:endParaRPr lang="en-US" sz="1100" dirty="0">
              <a:latin typeface="Arial"/>
              <a:cs typeface="Arial"/>
            </a:endParaRPr>
          </a:p>
        </p:txBody>
      </p:sp>
      <p:sp>
        <p:nvSpPr>
          <p:cNvPr id="46" name="TextBox 45"/>
          <p:cNvSpPr txBox="1"/>
          <p:nvPr/>
        </p:nvSpPr>
        <p:spPr>
          <a:xfrm>
            <a:off x="5675184" y="50099"/>
            <a:ext cx="1840042" cy="187744"/>
          </a:xfrm>
          <a:prstGeom prst="rect">
            <a:avLst/>
          </a:prstGeom>
          <a:solidFill>
            <a:schemeClr val="bg1"/>
          </a:solidFill>
          <a:ln>
            <a:solidFill>
              <a:schemeClr val="tx1"/>
            </a:solidFill>
          </a:ln>
        </p:spPr>
        <p:txBody>
          <a:bodyPr wrap="square" lIns="0" tIns="0" rIns="0" bIns="18288" rtlCol="0">
            <a:spAutoFit/>
          </a:bodyPr>
          <a:lstStyle/>
          <a:p>
            <a:pPr algn="ctr"/>
            <a:r>
              <a:rPr lang="en-US" sz="1100" dirty="0" smtClean="0">
                <a:latin typeface="Arial"/>
                <a:cs typeface="Arial"/>
              </a:rPr>
              <a:t>(c) 0000 UTC 13 Aug (72 h) </a:t>
            </a:r>
            <a:endParaRPr lang="en-US" sz="1100" dirty="0">
              <a:latin typeface="Arial"/>
              <a:cs typeface="Arial"/>
            </a:endParaRPr>
          </a:p>
        </p:txBody>
      </p:sp>
      <p:sp>
        <p:nvSpPr>
          <p:cNvPr id="47" name="TextBox 46"/>
          <p:cNvSpPr txBox="1"/>
          <p:nvPr/>
        </p:nvSpPr>
        <p:spPr>
          <a:xfrm>
            <a:off x="2860959" y="50099"/>
            <a:ext cx="1821552" cy="187744"/>
          </a:xfrm>
          <a:prstGeom prst="rect">
            <a:avLst/>
          </a:prstGeom>
          <a:solidFill>
            <a:schemeClr val="bg1"/>
          </a:solidFill>
          <a:ln>
            <a:solidFill>
              <a:schemeClr val="tx1"/>
            </a:solidFill>
          </a:ln>
        </p:spPr>
        <p:txBody>
          <a:bodyPr wrap="square" lIns="0" tIns="0" rIns="0" bIns="18288" rtlCol="0">
            <a:spAutoFit/>
          </a:bodyPr>
          <a:lstStyle/>
          <a:p>
            <a:pPr algn="ctr"/>
            <a:r>
              <a:rPr lang="en-US" sz="1100" dirty="0" smtClean="0">
                <a:latin typeface="Arial"/>
                <a:cs typeface="Arial"/>
              </a:rPr>
              <a:t>(b) 1200 UTC 12 Aug (60 h) </a:t>
            </a:r>
            <a:endParaRPr lang="en-US" sz="1100" dirty="0">
              <a:latin typeface="Arial"/>
              <a:cs typeface="Arial"/>
            </a:endParaRPr>
          </a:p>
        </p:txBody>
      </p:sp>
      <p:sp>
        <p:nvSpPr>
          <p:cNvPr id="49" name="TextBox 48"/>
          <p:cNvSpPr txBox="1"/>
          <p:nvPr/>
        </p:nvSpPr>
        <p:spPr>
          <a:xfrm>
            <a:off x="50882" y="50099"/>
            <a:ext cx="1828717" cy="187744"/>
          </a:xfrm>
          <a:prstGeom prst="rect">
            <a:avLst/>
          </a:prstGeom>
          <a:solidFill>
            <a:schemeClr val="bg1"/>
          </a:solidFill>
          <a:ln>
            <a:solidFill>
              <a:schemeClr val="tx1"/>
            </a:solidFill>
          </a:ln>
        </p:spPr>
        <p:txBody>
          <a:bodyPr wrap="square" lIns="0" tIns="0" rIns="0" bIns="18288" rtlCol="0">
            <a:spAutoFit/>
          </a:bodyPr>
          <a:lstStyle/>
          <a:p>
            <a:pPr algn="ctr"/>
            <a:r>
              <a:rPr lang="en-US" sz="1100" dirty="0" smtClean="0">
                <a:latin typeface="Arial"/>
                <a:cs typeface="Arial"/>
              </a:rPr>
              <a:t>(a) 0000 UTC 12 Aug (48 h) </a:t>
            </a:r>
            <a:endParaRPr lang="en-US" sz="1100" dirty="0">
              <a:latin typeface="Arial"/>
              <a:cs typeface="Arial"/>
            </a:endParaRPr>
          </a:p>
        </p:txBody>
      </p:sp>
      <p:sp>
        <p:nvSpPr>
          <p:cNvPr id="33" name="Rectangle 32"/>
          <p:cNvSpPr/>
          <p:nvPr/>
        </p:nvSpPr>
        <p:spPr>
          <a:xfrm>
            <a:off x="100492" y="1136877"/>
            <a:ext cx="734502" cy="523220"/>
          </a:xfrm>
          <a:prstGeom prst="rect">
            <a:avLst/>
          </a:prstGeom>
          <a:noFill/>
        </p:spPr>
        <p:txBody>
          <a:bodyPr wrap="square" lIns="91440" tIns="45720" rIns="91440" bIns="45720">
            <a:spAutoFit/>
          </a:bodyPr>
          <a:lstStyle/>
          <a:p>
            <a:pPr algn="ctr"/>
            <a:r>
              <a:rPr lang="en-US" sz="2800" b="1" dirty="0">
                <a:ln w="19050" cmpd="sng">
                  <a:solidFill>
                    <a:srgbClr val="000000"/>
                  </a:solidFill>
                  <a:prstDash val="solid"/>
                </a:ln>
                <a:solidFill>
                  <a:schemeClr val="bg1"/>
                </a:solidFill>
                <a:latin typeface="Arial"/>
                <a:cs typeface="Arial"/>
              </a:rPr>
              <a:t>R</a:t>
            </a:r>
            <a:r>
              <a:rPr lang="en-US" sz="2800" b="1" cap="none" spc="0" dirty="0" smtClean="0">
                <a:ln w="19050" cmpd="sng">
                  <a:solidFill>
                    <a:srgbClr val="000000"/>
                  </a:solidFill>
                  <a:prstDash val="solid"/>
                </a:ln>
                <a:solidFill>
                  <a:schemeClr val="bg1"/>
                </a:solidFill>
                <a:latin typeface="Arial"/>
                <a:cs typeface="Arial"/>
              </a:rPr>
              <a:t>1</a:t>
            </a:r>
            <a:endParaRPr lang="en-US" sz="2800" b="1" cap="none" spc="0" dirty="0">
              <a:ln w="19050" cmpd="sng">
                <a:solidFill>
                  <a:srgbClr val="000000"/>
                </a:solidFill>
                <a:prstDash val="solid"/>
              </a:ln>
              <a:solidFill>
                <a:schemeClr val="bg1"/>
              </a:solidFill>
              <a:latin typeface="Arial"/>
              <a:cs typeface="Arial"/>
            </a:endParaRPr>
          </a:p>
        </p:txBody>
      </p:sp>
      <p:sp>
        <p:nvSpPr>
          <p:cNvPr id="34" name="Rectangle 33"/>
          <p:cNvSpPr/>
          <p:nvPr/>
        </p:nvSpPr>
        <p:spPr>
          <a:xfrm>
            <a:off x="775863" y="1115434"/>
            <a:ext cx="734502" cy="523220"/>
          </a:xfrm>
          <a:prstGeom prst="rect">
            <a:avLst/>
          </a:prstGeom>
          <a:noFill/>
        </p:spPr>
        <p:txBody>
          <a:bodyPr wrap="square" lIns="91440" tIns="45720" rIns="91440" bIns="45720">
            <a:spAutoFit/>
          </a:bodyPr>
          <a:lstStyle/>
          <a:p>
            <a:pPr algn="ctr"/>
            <a:r>
              <a:rPr lang="en-US" sz="2800" b="1" dirty="0" smtClean="0">
                <a:ln w="19050" cmpd="sng">
                  <a:solidFill>
                    <a:srgbClr val="000000"/>
                  </a:solidFill>
                  <a:prstDash val="solid"/>
                </a:ln>
                <a:solidFill>
                  <a:schemeClr val="bg1"/>
                </a:solidFill>
                <a:latin typeface="Arial"/>
                <a:cs typeface="Arial"/>
              </a:rPr>
              <a:t>T1</a:t>
            </a:r>
            <a:endParaRPr lang="en-US" sz="2800" b="1" cap="none" spc="0" dirty="0">
              <a:ln w="19050" cmpd="sng">
                <a:solidFill>
                  <a:srgbClr val="000000"/>
                </a:solidFill>
                <a:prstDash val="solid"/>
              </a:ln>
              <a:solidFill>
                <a:schemeClr val="bg1"/>
              </a:solidFill>
              <a:latin typeface="Arial"/>
              <a:cs typeface="Arial"/>
            </a:endParaRPr>
          </a:p>
        </p:txBody>
      </p:sp>
      <p:sp>
        <p:nvSpPr>
          <p:cNvPr id="35" name="Rectangle 34"/>
          <p:cNvSpPr/>
          <p:nvPr/>
        </p:nvSpPr>
        <p:spPr>
          <a:xfrm>
            <a:off x="1284005" y="1385530"/>
            <a:ext cx="734502" cy="523220"/>
          </a:xfrm>
          <a:prstGeom prst="rect">
            <a:avLst/>
          </a:prstGeom>
          <a:noFill/>
        </p:spPr>
        <p:txBody>
          <a:bodyPr wrap="square" lIns="91440" tIns="45720" rIns="91440" bIns="45720">
            <a:spAutoFit/>
          </a:bodyPr>
          <a:lstStyle/>
          <a:p>
            <a:pPr algn="ctr"/>
            <a:r>
              <a:rPr lang="en-US" sz="2800" b="1" dirty="0" smtClean="0">
                <a:ln w="19050" cmpd="sng">
                  <a:solidFill>
                    <a:srgbClr val="000000"/>
                  </a:solidFill>
                  <a:prstDash val="solid"/>
                </a:ln>
                <a:solidFill>
                  <a:schemeClr val="bg1"/>
                </a:solidFill>
                <a:latin typeface="Arial"/>
                <a:cs typeface="Arial"/>
              </a:rPr>
              <a:t>R2</a:t>
            </a:r>
            <a:endParaRPr lang="en-US" sz="2800" b="1" cap="none" spc="0" dirty="0">
              <a:ln w="19050" cmpd="sng">
                <a:solidFill>
                  <a:srgbClr val="000000"/>
                </a:solidFill>
                <a:prstDash val="solid"/>
              </a:ln>
              <a:solidFill>
                <a:schemeClr val="bg1"/>
              </a:solidFill>
              <a:latin typeface="Arial"/>
              <a:cs typeface="Arial"/>
            </a:endParaRPr>
          </a:p>
        </p:txBody>
      </p:sp>
      <p:sp>
        <p:nvSpPr>
          <p:cNvPr id="36" name="Rectangle 35"/>
          <p:cNvSpPr/>
          <p:nvPr/>
        </p:nvSpPr>
        <p:spPr>
          <a:xfrm>
            <a:off x="2968191" y="1265147"/>
            <a:ext cx="734502" cy="523220"/>
          </a:xfrm>
          <a:prstGeom prst="rect">
            <a:avLst/>
          </a:prstGeom>
          <a:noFill/>
        </p:spPr>
        <p:txBody>
          <a:bodyPr wrap="square" lIns="91440" tIns="45720" rIns="91440" bIns="45720">
            <a:spAutoFit/>
          </a:bodyPr>
          <a:lstStyle/>
          <a:p>
            <a:pPr algn="ctr"/>
            <a:r>
              <a:rPr lang="en-US" sz="2800" b="1" dirty="0">
                <a:ln w="19050" cmpd="sng">
                  <a:solidFill>
                    <a:srgbClr val="000000"/>
                  </a:solidFill>
                  <a:prstDash val="solid"/>
                </a:ln>
                <a:solidFill>
                  <a:schemeClr val="bg1"/>
                </a:solidFill>
                <a:latin typeface="Arial"/>
                <a:cs typeface="Arial"/>
              </a:rPr>
              <a:t>R</a:t>
            </a:r>
            <a:r>
              <a:rPr lang="en-US" sz="2800" b="1" cap="none" spc="0" dirty="0" smtClean="0">
                <a:ln w="19050" cmpd="sng">
                  <a:solidFill>
                    <a:srgbClr val="000000"/>
                  </a:solidFill>
                  <a:prstDash val="solid"/>
                </a:ln>
                <a:solidFill>
                  <a:schemeClr val="bg1"/>
                </a:solidFill>
                <a:latin typeface="Arial"/>
                <a:cs typeface="Arial"/>
              </a:rPr>
              <a:t>1</a:t>
            </a:r>
            <a:endParaRPr lang="en-US" sz="2800" b="1" cap="none" spc="0" dirty="0">
              <a:ln w="19050" cmpd="sng">
                <a:solidFill>
                  <a:srgbClr val="000000"/>
                </a:solidFill>
                <a:prstDash val="solid"/>
              </a:ln>
              <a:solidFill>
                <a:schemeClr val="bg1"/>
              </a:solidFill>
              <a:latin typeface="Arial"/>
              <a:cs typeface="Arial"/>
            </a:endParaRPr>
          </a:p>
        </p:txBody>
      </p:sp>
      <p:sp>
        <p:nvSpPr>
          <p:cNvPr id="38" name="Rectangle 37"/>
          <p:cNvSpPr/>
          <p:nvPr/>
        </p:nvSpPr>
        <p:spPr>
          <a:xfrm>
            <a:off x="3653484" y="1094154"/>
            <a:ext cx="734502" cy="523220"/>
          </a:xfrm>
          <a:prstGeom prst="rect">
            <a:avLst/>
          </a:prstGeom>
          <a:noFill/>
        </p:spPr>
        <p:txBody>
          <a:bodyPr wrap="square" lIns="91440" tIns="45720" rIns="91440" bIns="45720">
            <a:spAutoFit/>
          </a:bodyPr>
          <a:lstStyle/>
          <a:p>
            <a:pPr algn="ctr"/>
            <a:r>
              <a:rPr lang="en-US" sz="2800" b="1" dirty="0" smtClean="0">
                <a:ln w="19050" cmpd="sng">
                  <a:solidFill>
                    <a:srgbClr val="000000"/>
                  </a:solidFill>
                  <a:prstDash val="solid"/>
                </a:ln>
                <a:solidFill>
                  <a:schemeClr val="bg1"/>
                </a:solidFill>
                <a:latin typeface="Arial"/>
                <a:cs typeface="Arial"/>
              </a:rPr>
              <a:t>T1</a:t>
            </a:r>
            <a:endParaRPr lang="en-US" sz="2800" b="1" cap="none" spc="0" dirty="0">
              <a:ln w="19050" cmpd="sng">
                <a:solidFill>
                  <a:srgbClr val="000000"/>
                </a:solidFill>
                <a:prstDash val="solid"/>
              </a:ln>
              <a:solidFill>
                <a:schemeClr val="bg1"/>
              </a:solidFill>
              <a:latin typeface="Arial"/>
              <a:cs typeface="Arial"/>
            </a:endParaRPr>
          </a:p>
        </p:txBody>
      </p:sp>
      <p:sp>
        <p:nvSpPr>
          <p:cNvPr id="39" name="Rectangle 38"/>
          <p:cNvSpPr/>
          <p:nvPr/>
        </p:nvSpPr>
        <p:spPr>
          <a:xfrm>
            <a:off x="4210747" y="1345842"/>
            <a:ext cx="734502" cy="523220"/>
          </a:xfrm>
          <a:prstGeom prst="rect">
            <a:avLst/>
          </a:prstGeom>
          <a:noFill/>
        </p:spPr>
        <p:txBody>
          <a:bodyPr wrap="square" lIns="91440" tIns="45720" rIns="91440" bIns="45720">
            <a:spAutoFit/>
          </a:bodyPr>
          <a:lstStyle/>
          <a:p>
            <a:pPr algn="ctr"/>
            <a:r>
              <a:rPr lang="en-US" sz="2800" b="1" dirty="0" smtClean="0">
                <a:ln w="19050" cmpd="sng">
                  <a:solidFill>
                    <a:srgbClr val="000000"/>
                  </a:solidFill>
                  <a:prstDash val="solid"/>
                </a:ln>
                <a:solidFill>
                  <a:schemeClr val="bg1"/>
                </a:solidFill>
                <a:latin typeface="Arial"/>
                <a:cs typeface="Arial"/>
              </a:rPr>
              <a:t>R2</a:t>
            </a:r>
            <a:endParaRPr lang="en-US" sz="2800" b="1" cap="none" spc="0" dirty="0">
              <a:ln w="19050" cmpd="sng">
                <a:solidFill>
                  <a:srgbClr val="000000"/>
                </a:solidFill>
                <a:prstDash val="solid"/>
              </a:ln>
              <a:solidFill>
                <a:schemeClr val="bg1"/>
              </a:solidFill>
              <a:latin typeface="Arial"/>
              <a:cs typeface="Arial"/>
            </a:endParaRPr>
          </a:p>
        </p:txBody>
      </p:sp>
      <p:sp>
        <p:nvSpPr>
          <p:cNvPr id="50" name="Rectangle 49"/>
          <p:cNvSpPr/>
          <p:nvPr/>
        </p:nvSpPr>
        <p:spPr>
          <a:xfrm>
            <a:off x="5929328" y="1405374"/>
            <a:ext cx="734502" cy="523220"/>
          </a:xfrm>
          <a:prstGeom prst="rect">
            <a:avLst/>
          </a:prstGeom>
          <a:noFill/>
        </p:spPr>
        <p:txBody>
          <a:bodyPr wrap="square" lIns="91440" tIns="45720" rIns="91440" bIns="45720">
            <a:spAutoFit/>
          </a:bodyPr>
          <a:lstStyle/>
          <a:p>
            <a:pPr algn="ctr"/>
            <a:r>
              <a:rPr lang="en-US" sz="2800" b="1" dirty="0">
                <a:ln w="19050" cmpd="sng">
                  <a:solidFill>
                    <a:srgbClr val="000000"/>
                  </a:solidFill>
                  <a:prstDash val="solid"/>
                </a:ln>
                <a:solidFill>
                  <a:schemeClr val="bg1"/>
                </a:solidFill>
                <a:latin typeface="Arial"/>
                <a:cs typeface="Arial"/>
              </a:rPr>
              <a:t>R</a:t>
            </a:r>
            <a:r>
              <a:rPr lang="en-US" sz="2800" b="1" cap="none" spc="0" dirty="0" smtClean="0">
                <a:ln w="19050" cmpd="sng">
                  <a:solidFill>
                    <a:srgbClr val="000000"/>
                  </a:solidFill>
                  <a:prstDash val="solid"/>
                </a:ln>
                <a:solidFill>
                  <a:schemeClr val="bg1"/>
                </a:solidFill>
                <a:latin typeface="Arial"/>
                <a:cs typeface="Arial"/>
              </a:rPr>
              <a:t>1</a:t>
            </a:r>
            <a:endParaRPr lang="en-US" sz="2800" b="1" cap="none" spc="0" dirty="0">
              <a:ln w="19050" cmpd="sng">
                <a:solidFill>
                  <a:srgbClr val="000000"/>
                </a:solidFill>
                <a:prstDash val="solid"/>
              </a:ln>
              <a:solidFill>
                <a:schemeClr val="bg1"/>
              </a:solidFill>
              <a:latin typeface="Arial"/>
              <a:cs typeface="Arial"/>
            </a:endParaRPr>
          </a:p>
        </p:txBody>
      </p:sp>
      <p:sp>
        <p:nvSpPr>
          <p:cNvPr id="51" name="Rectangle 50"/>
          <p:cNvSpPr/>
          <p:nvPr/>
        </p:nvSpPr>
        <p:spPr>
          <a:xfrm>
            <a:off x="6594777" y="1033303"/>
            <a:ext cx="734502" cy="523220"/>
          </a:xfrm>
          <a:prstGeom prst="rect">
            <a:avLst/>
          </a:prstGeom>
          <a:noFill/>
        </p:spPr>
        <p:txBody>
          <a:bodyPr wrap="square" lIns="91440" tIns="45720" rIns="91440" bIns="45720">
            <a:spAutoFit/>
          </a:bodyPr>
          <a:lstStyle/>
          <a:p>
            <a:pPr algn="ctr"/>
            <a:r>
              <a:rPr lang="en-US" sz="2800" b="1" dirty="0" smtClean="0">
                <a:ln w="19050" cmpd="sng">
                  <a:solidFill>
                    <a:srgbClr val="000000"/>
                  </a:solidFill>
                  <a:prstDash val="solid"/>
                </a:ln>
                <a:solidFill>
                  <a:schemeClr val="bg1"/>
                </a:solidFill>
                <a:latin typeface="Arial"/>
                <a:cs typeface="Arial"/>
              </a:rPr>
              <a:t>T1</a:t>
            </a:r>
            <a:endParaRPr lang="en-US" sz="2800" b="1" cap="none" spc="0" dirty="0">
              <a:ln w="19050" cmpd="sng">
                <a:solidFill>
                  <a:srgbClr val="000000"/>
                </a:solidFill>
                <a:prstDash val="solid"/>
              </a:ln>
              <a:solidFill>
                <a:schemeClr val="bg1"/>
              </a:solidFill>
              <a:latin typeface="Arial"/>
              <a:cs typeface="Arial"/>
            </a:endParaRPr>
          </a:p>
        </p:txBody>
      </p:sp>
      <p:sp>
        <p:nvSpPr>
          <p:cNvPr id="52" name="Rectangle 51"/>
          <p:cNvSpPr/>
          <p:nvPr/>
        </p:nvSpPr>
        <p:spPr>
          <a:xfrm>
            <a:off x="7207411" y="1205615"/>
            <a:ext cx="734502" cy="523220"/>
          </a:xfrm>
          <a:prstGeom prst="rect">
            <a:avLst/>
          </a:prstGeom>
          <a:noFill/>
        </p:spPr>
        <p:txBody>
          <a:bodyPr wrap="square" lIns="91440" tIns="45720" rIns="91440" bIns="45720">
            <a:spAutoFit/>
          </a:bodyPr>
          <a:lstStyle/>
          <a:p>
            <a:pPr algn="ctr"/>
            <a:r>
              <a:rPr lang="en-US" sz="2800" b="1" dirty="0" smtClean="0">
                <a:ln w="19050" cmpd="sng">
                  <a:solidFill>
                    <a:srgbClr val="000000"/>
                  </a:solidFill>
                  <a:prstDash val="solid"/>
                </a:ln>
                <a:solidFill>
                  <a:schemeClr val="bg1"/>
                </a:solidFill>
                <a:latin typeface="Arial"/>
                <a:cs typeface="Arial"/>
              </a:rPr>
              <a:t>R2</a:t>
            </a:r>
            <a:endParaRPr lang="en-US" sz="2800" b="1" cap="none" spc="0" dirty="0">
              <a:ln w="19050" cmpd="sng">
                <a:solidFill>
                  <a:srgbClr val="000000"/>
                </a:solidFill>
                <a:prstDash val="solid"/>
              </a:ln>
              <a:solidFill>
                <a:schemeClr val="bg1"/>
              </a:solidFill>
              <a:latin typeface="Arial"/>
              <a:cs typeface="Arial"/>
            </a:endParaRPr>
          </a:p>
        </p:txBody>
      </p:sp>
      <p:sp>
        <p:nvSpPr>
          <p:cNvPr id="64" name="Rectangle 63"/>
          <p:cNvSpPr/>
          <p:nvPr/>
        </p:nvSpPr>
        <p:spPr>
          <a:xfrm>
            <a:off x="320759" y="3874420"/>
            <a:ext cx="734502" cy="523220"/>
          </a:xfrm>
          <a:prstGeom prst="rect">
            <a:avLst/>
          </a:prstGeom>
          <a:noFill/>
        </p:spPr>
        <p:txBody>
          <a:bodyPr wrap="square" lIns="91440" tIns="45720" rIns="91440" bIns="45720">
            <a:spAutoFit/>
          </a:bodyPr>
          <a:lstStyle/>
          <a:p>
            <a:pPr algn="ctr"/>
            <a:r>
              <a:rPr lang="en-US" sz="2800" b="1" dirty="0">
                <a:ln w="19050" cmpd="sng">
                  <a:solidFill>
                    <a:srgbClr val="000000"/>
                  </a:solidFill>
                  <a:prstDash val="solid"/>
                </a:ln>
                <a:solidFill>
                  <a:schemeClr val="bg1"/>
                </a:solidFill>
                <a:latin typeface="Arial"/>
                <a:cs typeface="Arial"/>
              </a:rPr>
              <a:t>R</a:t>
            </a:r>
            <a:r>
              <a:rPr lang="en-US" sz="2800" b="1" cap="none" spc="0" dirty="0" smtClean="0">
                <a:ln w="19050" cmpd="sng">
                  <a:solidFill>
                    <a:srgbClr val="000000"/>
                  </a:solidFill>
                  <a:prstDash val="solid"/>
                </a:ln>
                <a:solidFill>
                  <a:schemeClr val="bg1"/>
                </a:solidFill>
                <a:latin typeface="Arial"/>
                <a:cs typeface="Arial"/>
              </a:rPr>
              <a:t>1</a:t>
            </a:r>
            <a:endParaRPr lang="en-US" sz="2800" b="1" cap="none" spc="0" dirty="0">
              <a:ln w="19050" cmpd="sng">
                <a:solidFill>
                  <a:srgbClr val="000000"/>
                </a:solidFill>
                <a:prstDash val="solid"/>
              </a:ln>
              <a:solidFill>
                <a:schemeClr val="bg1"/>
              </a:solidFill>
              <a:latin typeface="Arial"/>
              <a:cs typeface="Arial"/>
            </a:endParaRPr>
          </a:p>
        </p:txBody>
      </p:sp>
      <p:sp>
        <p:nvSpPr>
          <p:cNvPr id="66" name="Rectangle 65"/>
          <p:cNvSpPr/>
          <p:nvPr/>
        </p:nvSpPr>
        <p:spPr>
          <a:xfrm>
            <a:off x="1077386" y="3289878"/>
            <a:ext cx="734502" cy="523220"/>
          </a:xfrm>
          <a:prstGeom prst="rect">
            <a:avLst/>
          </a:prstGeom>
          <a:noFill/>
        </p:spPr>
        <p:txBody>
          <a:bodyPr wrap="square" lIns="91440" tIns="45720" rIns="91440" bIns="45720">
            <a:spAutoFit/>
          </a:bodyPr>
          <a:lstStyle/>
          <a:p>
            <a:pPr algn="ctr"/>
            <a:r>
              <a:rPr lang="en-US" sz="2800" b="1" dirty="0" smtClean="0">
                <a:ln w="19050" cmpd="sng">
                  <a:solidFill>
                    <a:srgbClr val="000000"/>
                  </a:solidFill>
                  <a:prstDash val="solid"/>
                </a:ln>
                <a:solidFill>
                  <a:schemeClr val="bg1"/>
                </a:solidFill>
                <a:latin typeface="Arial"/>
                <a:cs typeface="Arial"/>
              </a:rPr>
              <a:t>T1</a:t>
            </a:r>
            <a:endParaRPr lang="en-US" sz="2800" b="1" cap="none" spc="0" dirty="0">
              <a:ln w="19050" cmpd="sng">
                <a:solidFill>
                  <a:srgbClr val="000000"/>
                </a:solidFill>
                <a:prstDash val="solid"/>
              </a:ln>
              <a:solidFill>
                <a:schemeClr val="bg1"/>
              </a:solidFill>
              <a:latin typeface="Arial"/>
              <a:cs typeface="Arial"/>
            </a:endParaRPr>
          </a:p>
        </p:txBody>
      </p:sp>
      <p:sp>
        <p:nvSpPr>
          <p:cNvPr id="67" name="Rectangle 66"/>
          <p:cNvSpPr/>
          <p:nvPr/>
        </p:nvSpPr>
        <p:spPr>
          <a:xfrm>
            <a:off x="1710788" y="3413051"/>
            <a:ext cx="734502" cy="523220"/>
          </a:xfrm>
          <a:prstGeom prst="rect">
            <a:avLst/>
          </a:prstGeom>
          <a:noFill/>
        </p:spPr>
        <p:txBody>
          <a:bodyPr wrap="square" lIns="91440" tIns="45720" rIns="91440" bIns="45720">
            <a:spAutoFit/>
          </a:bodyPr>
          <a:lstStyle/>
          <a:p>
            <a:pPr algn="ctr"/>
            <a:r>
              <a:rPr lang="en-US" sz="2800" b="1" dirty="0" smtClean="0">
                <a:ln w="19050" cmpd="sng">
                  <a:solidFill>
                    <a:srgbClr val="000000"/>
                  </a:solidFill>
                  <a:prstDash val="solid"/>
                </a:ln>
                <a:solidFill>
                  <a:schemeClr val="bg1"/>
                </a:solidFill>
                <a:latin typeface="Arial"/>
                <a:cs typeface="Arial"/>
              </a:rPr>
              <a:t>R2</a:t>
            </a:r>
            <a:endParaRPr lang="en-US" sz="2800" b="1" cap="none" spc="0" dirty="0">
              <a:ln w="19050" cmpd="sng">
                <a:solidFill>
                  <a:srgbClr val="000000"/>
                </a:solidFill>
                <a:prstDash val="solid"/>
              </a:ln>
              <a:solidFill>
                <a:schemeClr val="bg1"/>
              </a:solidFill>
              <a:latin typeface="Arial"/>
              <a:cs typeface="Arial"/>
            </a:endParaRPr>
          </a:p>
        </p:txBody>
      </p:sp>
      <p:sp>
        <p:nvSpPr>
          <p:cNvPr id="68" name="Rectangle 67"/>
          <p:cNvSpPr/>
          <p:nvPr/>
        </p:nvSpPr>
        <p:spPr>
          <a:xfrm>
            <a:off x="4059031" y="3197603"/>
            <a:ext cx="734502" cy="523220"/>
          </a:xfrm>
          <a:prstGeom prst="rect">
            <a:avLst/>
          </a:prstGeom>
          <a:noFill/>
        </p:spPr>
        <p:txBody>
          <a:bodyPr wrap="square" lIns="91440" tIns="45720" rIns="91440" bIns="45720">
            <a:spAutoFit/>
          </a:bodyPr>
          <a:lstStyle/>
          <a:p>
            <a:pPr algn="ctr"/>
            <a:r>
              <a:rPr lang="en-US" sz="2800" b="1" dirty="0" smtClean="0">
                <a:ln w="19050" cmpd="sng">
                  <a:solidFill>
                    <a:srgbClr val="000000"/>
                  </a:solidFill>
                  <a:prstDash val="solid"/>
                </a:ln>
                <a:solidFill>
                  <a:schemeClr val="bg1"/>
                </a:solidFill>
                <a:latin typeface="Arial"/>
                <a:cs typeface="Arial"/>
              </a:rPr>
              <a:t>T1</a:t>
            </a:r>
            <a:endParaRPr lang="en-US" sz="2800" b="1" cap="none" spc="0" dirty="0">
              <a:ln w="19050" cmpd="sng">
                <a:solidFill>
                  <a:srgbClr val="000000"/>
                </a:solidFill>
                <a:prstDash val="solid"/>
              </a:ln>
              <a:solidFill>
                <a:schemeClr val="bg1"/>
              </a:solidFill>
              <a:latin typeface="Arial"/>
              <a:cs typeface="Arial"/>
            </a:endParaRPr>
          </a:p>
        </p:txBody>
      </p:sp>
      <p:sp>
        <p:nvSpPr>
          <p:cNvPr id="69" name="Rectangle 68"/>
          <p:cNvSpPr/>
          <p:nvPr/>
        </p:nvSpPr>
        <p:spPr>
          <a:xfrm>
            <a:off x="4732121" y="3271166"/>
            <a:ext cx="734502" cy="523220"/>
          </a:xfrm>
          <a:prstGeom prst="rect">
            <a:avLst/>
          </a:prstGeom>
          <a:noFill/>
        </p:spPr>
        <p:txBody>
          <a:bodyPr wrap="square" lIns="91440" tIns="45720" rIns="91440" bIns="45720">
            <a:spAutoFit/>
          </a:bodyPr>
          <a:lstStyle/>
          <a:p>
            <a:pPr algn="ctr"/>
            <a:r>
              <a:rPr lang="en-US" sz="2800" b="1" dirty="0" smtClean="0">
                <a:ln w="19050" cmpd="sng">
                  <a:solidFill>
                    <a:srgbClr val="000000"/>
                  </a:solidFill>
                  <a:prstDash val="solid"/>
                </a:ln>
                <a:solidFill>
                  <a:schemeClr val="bg1"/>
                </a:solidFill>
                <a:latin typeface="Arial"/>
                <a:cs typeface="Arial"/>
              </a:rPr>
              <a:t>R2</a:t>
            </a:r>
            <a:endParaRPr lang="en-US" sz="2800" b="1" cap="none" spc="0" dirty="0">
              <a:ln w="19050" cmpd="sng">
                <a:solidFill>
                  <a:srgbClr val="000000"/>
                </a:solidFill>
                <a:prstDash val="solid"/>
              </a:ln>
              <a:solidFill>
                <a:schemeClr val="bg1"/>
              </a:solidFill>
              <a:latin typeface="Arial"/>
              <a:cs typeface="Arial"/>
            </a:endParaRPr>
          </a:p>
        </p:txBody>
      </p:sp>
      <p:sp>
        <p:nvSpPr>
          <p:cNvPr id="70" name="Rectangle 69"/>
          <p:cNvSpPr/>
          <p:nvPr/>
        </p:nvSpPr>
        <p:spPr>
          <a:xfrm>
            <a:off x="7056177" y="3137467"/>
            <a:ext cx="734502" cy="523220"/>
          </a:xfrm>
          <a:prstGeom prst="rect">
            <a:avLst/>
          </a:prstGeom>
          <a:noFill/>
        </p:spPr>
        <p:txBody>
          <a:bodyPr wrap="square" lIns="91440" tIns="45720" rIns="91440" bIns="45720">
            <a:spAutoFit/>
          </a:bodyPr>
          <a:lstStyle/>
          <a:p>
            <a:pPr algn="ctr"/>
            <a:r>
              <a:rPr lang="en-US" sz="2800" b="1" dirty="0" smtClean="0">
                <a:ln w="19050" cmpd="sng">
                  <a:solidFill>
                    <a:srgbClr val="000000"/>
                  </a:solidFill>
                  <a:prstDash val="solid"/>
                </a:ln>
                <a:solidFill>
                  <a:schemeClr val="bg1"/>
                </a:solidFill>
                <a:latin typeface="Arial"/>
                <a:cs typeface="Arial"/>
              </a:rPr>
              <a:t>T1</a:t>
            </a:r>
            <a:endParaRPr lang="en-US" sz="2800" b="1" cap="none" spc="0" dirty="0">
              <a:ln w="19050" cmpd="sng">
                <a:solidFill>
                  <a:srgbClr val="000000"/>
                </a:solidFill>
                <a:prstDash val="solid"/>
              </a:ln>
              <a:solidFill>
                <a:schemeClr val="bg1"/>
              </a:solidFill>
              <a:latin typeface="Arial"/>
              <a:cs typeface="Arial"/>
            </a:endParaRPr>
          </a:p>
        </p:txBody>
      </p:sp>
      <p:sp>
        <p:nvSpPr>
          <p:cNvPr id="71" name="Rectangle 70"/>
          <p:cNvSpPr/>
          <p:nvPr/>
        </p:nvSpPr>
        <p:spPr>
          <a:xfrm>
            <a:off x="7659813" y="3121732"/>
            <a:ext cx="734502" cy="523220"/>
          </a:xfrm>
          <a:prstGeom prst="rect">
            <a:avLst/>
          </a:prstGeom>
          <a:noFill/>
        </p:spPr>
        <p:txBody>
          <a:bodyPr wrap="square" lIns="91440" tIns="45720" rIns="91440" bIns="45720">
            <a:spAutoFit/>
          </a:bodyPr>
          <a:lstStyle/>
          <a:p>
            <a:pPr algn="ctr"/>
            <a:r>
              <a:rPr lang="en-US" sz="2800" b="1" dirty="0" smtClean="0">
                <a:ln w="19050" cmpd="sng">
                  <a:solidFill>
                    <a:srgbClr val="000000"/>
                  </a:solidFill>
                  <a:prstDash val="solid"/>
                </a:ln>
                <a:solidFill>
                  <a:schemeClr val="bg1"/>
                </a:solidFill>
                <a:latin typeface="Arial"/>
                <a:cs typeface="Arial"/>
              </a:rPr>
              <a:t>R2</a:t>
            </a:r>
            <a:endParaRPr lang="en-US" sz="2800" b="1" cap="none" spc="0" dirty="0">
              <a:ln w="19050" cmpd="sng">
                <a:solidFill>
                  <a:srgbClr val="000000"/>
                </a:solidFill>
                <a:prstDash val="solid"/>
              </a:ln>
              <a:solidFill>
                <a:schemeClr val="bg1"/>
              </a:solidFill>
              <a:latin typeface="Arial"/>
              <a:cs typeface="Arial"/>
            </a:endParaRPr>
          </a:p>
        </p:txBody>
      </p:sp>
    </p:spTree>
    <p:extLst>
      <p:ext uri="{BB962C8B-B14F-4D97-AF65-F5344CB8AC3E}">
        <p14:creationId xmlns:p14="http://schemas.microsoft.com/office/powerpoint/2010/main" val="82273908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lp_aa_slp_700km_sens_initialized_20160810_0000_f108_valid_20160814_12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9450" y="2369773"/>
            <a:ext cx="2801529" cy="2304288"/>
          </a:xfrm>
          <a:prstGeom prst="rect">
            <a:avLst/>
          </a:prstGeom>
          <a:ln w="9525">
            <a:solidFill>
              <a:schemeClr val="tx1"/>
            </a:solidFill>
          </a:ln>
        </p:spPr>
      </p:pic>
      <p:pic>
        <p:nvPicPr>
          <p:cNvPr id="12" name="Picture 11" descr="slp_aa_slp_700km_sens_initialized_20160810_0000_f96_valid_20160814_00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4134" y="2369773"/>
            <a:ext cx="2801529" cy="2304288"/>
          </a:xfrm>
          <a:prstGeom prst="rect">
            <a:avLst/>
          </a:prstGeom>
          <a:ln w="9525">
            <a:solidFill>
              <a:schemeClr val="tx1"/>
            </a:solidFill>
          </a:ln>
        </p:spPr>
      </p:pic>
      <p:pic>
        <p:nvPicPr>
          <p:cNvPr id="11" name="Picture 10" descr="slp_aa_slp_700km_sens_initialized_20160810_0000_f84_valid_20160813_12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23" y="2369773"/>
            <a:ext cx="2801529" cy="2304288"/>
          </a:xfrm>
          <a:prstGeom prst="rect">
            <a:avLst/>
          </a:prstGeom>
          <a:ln w="9525">
            <a:solidFill>
              <a:schemeClr val="tx1"/>
            </a:solidFill>
          </a:ln>
        </p:spPr>
      </p:pic>
      <p:pic>
        <p:nvPicPr>
          <p:cNvPr id="10" name="Picture 9" descr="slp_aa_slp_700km_sens_initialized_20160810_0000_f72_valid_20160813_00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79450" y="52571"/>
            <a:ext cx="2801529" cy="2304288"/>
          </a:xfrm>
          <a:prstGeom prst="rect">
            <a:avLst/>
          </a:prstGeom>
          <a:ln w="9525">
            <a:solidFill>
              <a:schemeClr val="tx1"/>
            </a:solidFill>
          </a:ln>
        </p:spPr>
      </p:pic>
      <p:pic>
        <p:nvPicPr>
          <p:cNvPr id="9" name="Picture 8" descr="slp_aa_slp_700km_sens_initialized_20160810_0000_f60_valid_20160812_1200.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64134" y="50604"/>
            <a:ext cx="2801529" cy="2304288"/>
          </a:xfrm>
          <a:prstGeom prst="rect">
            <a:avLst/>
          </a:prstGeom>
          <a:ln w="9525">
            <a:solidFill>
              <a:schemeClr val="tx1"/>
            </a:solidFill>
          </a:ln>
        </p:spPr>
      </p:pic>
      <p:pic>
        <p:nvPicPr>
          <p:cNvPr id="8" name="Picture 7" descr="slp_aa_slp_700km_sens_initialized_20160810_0000_f48_valid_20160812_0000.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323" y="52571"/>
            <a:ext cx="2801529" cy="2304288"/>
          </a:xfrm>
          <a:prstGeom prst="rect">
            <a:avLst/>
          </a:prstGeom>
          <a:ln w="9525">
            <a:solidFill>
              <a:schemeClr val="tx1"/>
            </a:solidFill>
          </a:ln>
        </p:spPr>
      </p:pic>
      <p:cxnSp>
        <p:nvCxnSpPr>
          <p:cNvPr id="37" name="Straight Connector 36"/>
          <p:cNvCxnSpPr/>
          <p:nvPr/>
        </p:nvCxnSpPr>
        <p:spPr>
          <a:xfrm>
            <a:off x="343042" y="4922117"/>
            <a:ext cx="35164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810064" y="4836780"/>
            <a:ext cx="1866705" cy="169277"/>
          </a:xfrm>
          <a:prstGeom prst="rect">
            <a:avLst/>
          </a:prstGeom>
          <a:noFill/>
        </p:spPr>
        <p:txBody>
          <a:bodyPr wrap="square" lIns="0" tIns="0" rIns="0" bIns="0" rtlCol="0">
            <a:spAutoFit/>
          </a:bodyPr>
          <a:lstStyle/>
          <a:p>
            <a:r>
              <a:rPr lang="en-US" sz="1100" dirty="0" smtClean="0">
                <a:latin typeface="Arial"/>
                <a:cs typeface="Arial"/>
              </a:rPr>
              <a:t>Ensemble mean SLP (hPa)</a:t>
            </a:r>
          </a:p>
        </p:txBody>
      </p:sp>
      <p:sp>
        <p:nvSpPr>
          <p:cNvPr id="65" name="TextBox 64"/>
          <p:cNvSpPr txBox="1"/>
          <p:nvPr/>
        </p:nvSpPr>
        <p:spPr>
          <a:xfrm>
            <a:off x="3076787" y="4837579"/>
            <a:ext cx="2509677" cy="169277"/>
          </a:xfrm>
          <a:prstGeom prst="rect">
            <a:avLst/>
          </a:prstGeom>
          <a:noFill/>
        </p:spPr>
        <p:txBody>
          <a:bodyPr wrap="square" lIns="0" tIns="0" rIns="0" bIns="0" rtlCol="0">
            <a:spAutoFit/>
          </a:bodyPr>
          <a:lstStyle/>
          <a:p>
            <a:r>
              <a:rPr lang="en-US" sz="1100" b="1" dirty="0" smtClean="0">
                <a:latin typeface="Arial"/>
                <a:cs typeface="Arial"/>
              </a:rPr>
              <a:t>Shading: </a:t>
            </a:r>
            <a:r>
              <a:rPr lang="en-US" sz="1100" dirty="0" smtClean="0">
                <a:latin typeface="Arial"/>
                <a:cs typeface="Arial"/>
              </a:rPr>
              <a:t>Sensitivity of </a:t>
            </a:r>
            <a:r>
              <a:rPr lang="en-US" sz="1100" i="1" dirty="0" smtClean="0">
                <a:latin typeface="Arial"/>
                <a:cs typeface="Arial"/>
              </a:rPr>
              <a:t>J</a:t>
            </a:r>
            <a:r>
              <a:rPr lang="en-US" sz="1100" baseline="-25000" dirty="0" smtClean="0">
                <a:latin typeface="Arial"/>
                <a:cs typeface="Arial"/>
              </a:rPr>
              <a:t>AC</a:t>
            </a:r>
            <a:r>
              <a:rPr lang="en-US" sz="1100" dirty="0" smtClean="0">
                <a:latin typeface="Arial"/>
                <a:cs typeface="Arial"/>
              </a:rPr>
              <a:t> to SLP (hPa)</a:t>
            </a:r>
          </a:p>
        </p:txBody>
      </p:sp>
      <p:sp>
        <p:nvSpPr>
          <p:cNvPr id="32" name="TextBox 31"/>
          <p:cNvSpPr txBox="1"/>
          <p:nvPr/>
        </p:nvSpPr>
        <p:spPr>
          <a:xfrm>
            <a:off x="6042728" y="4738155"/>
            <a:ext cx="2691820" cy="338554"/>
          </a:xfrm>
          <a:prstGeom prst="rect">
            <a:avLst/>
          </a:prstGeom>
          <a:noFill/>
        </p:spPr>
        <p:txBody>
          <a:bodyPr wrap="square" lIns="0" tIns="0" rIns="0" bIns="0" rtlCol="0">
            <a:spAutoFit/>
          </a:bodyPr>
          <a:lstStyle/>
          <a:p>
            <a:r>
              <a:rPr lang="en-US" sz="1100" b="1" dirty="0" smtClean="0">
                <a:latin typeface="Arial"/>
                <a:cs typeface="Arial"/>
              </a:rPr>
              <a:t>White stippling: </a:t>
            </a:r>
            <a:r>
              <a:rPr lang="en-US" sz="1100" dirty="0" smtClean="0">
                <a:latin typeface="Arial"/>
                <a:cs typeface="Arial"/>
              </a:rPr>
              <a:t>Sensitivity is statistically significant at 95% confidence level</a:t>
            </a:r>
          </a:p>
        </p:txBody>
      </p:sp>
      <p:sp>
        <p:nvSpPr>
          <p:cNvPr id="33" name="TextBox 32"/>
          <p:cNvSpPr txBox="1"/>
          <p:nvPr/>
        </p:nvSpPr>
        <p:spPr>
          <a:xfrm>
            <a:off x="5679450" y="2362209"/>
            <a:ext cx="1875368" cy="187744"/>
          </a:xfrm>
          <a:prstGeom prst="rect">
            <a:avLst/>
          </a:prstGeom>
          <a:solidFill>
            <a:schemeClr val="bg1"/>
          </a:solidFill>
          <a:ln>
            <a:solidFill>
              <a:schemeClr val="tx1"/>
            </a:solidFill>
          </a:ln>
        </p:spPr>
        <p:txBody>
          <a:bodyPr wrap="square" lIns="0" tIns="0" rIns="0" bIns="18288" rtlCol="0">
            <a:spAutoFit/>
          </a:bodyPr>
          <a:lstStyle/>
          <a:p>
            <a:pPr algn="ctr"/>
            <a:r>
              <a:rPr lang="en-US" sz="1100" dirty="0" smtClean="0">
                <a:latin typeface="Arial"/>
                <a:cs typeface="Arial"/>
              </a:rPr>
              <a:t>(f) 1200 UTC 14 Aug (108 h) </a:t>
            </a:r>
            <a:endParaRPr lang="en-US" sz="1100" dirty="0">
              <a:latin typeface="Arial"/>
              <a:cs typeface="Arial"/>
            </a:endParaRPr>
          </a:p>
        </p:txBody>
      </p:sp>
      <p:sp>
        <p:nvSpPr>
          <p:cNvPr id="34" name="TextBox 33"/>
          <p:cNvSpPr txBox="1"/>
          <p:nvPr/>
        </p:nvSpPr>
        <p:spPr>
          <a:xfrm>
            <a:off x="2860959" y="2363624"/>
            <a:ext cx="1844392" cy="187744"/>
          </a:xfrm>
          <a:prstGeom prst="rect">
            <a:avLst/>
          </a:prstGeom>
          <a:solidFill>
            <a:schemeClr val="bg1"/>
          </a:solidFill>
          <a:ln>
            <a:solidFill>
              <a:schemeClr val="tx1"/>
            </a:solidFill>
          </a:ln>
        </p:spPr>
        <p:txBody>
          <a:bodyPr wrap="square" lIns="0" tIns="0" rIns="0" bIns="18288" rtlCol="0">
            <a:spAutoFit/>
          </a:bodyPr>
          <a:lstStyle/>
          <a:p>
            <a:pPr algn="ctr"/>
            <a:r>
              <a:rPr lang="en-US" sz="1100" dirty="0" smtClean="0">
                <a:latin typeface="Arial"/>
                <a:cs typeface="Arial"/>
              </a:rPr>
              <a:t>(e) 0000 UTC 14 Aug (96 h) </a:t>
            </a:r>
            <a:endParaRPr lang="en-US" sz="1100" dirty="0">
              <a:latin typeface="Arial"/>
              <a:cs typeface="Arial"/>
            </a:endParaRPr>
          </a:p>
        </p:txBody>
      </p:sp>
      <p:sp>
        <p:nvSpPr>
          <p:cNvPr id="35" name="TextBox 34"/>
          <p:cNvSpPr txBox="1"/>
          <p:nvPr/>
        </p:nvSpPr>
        <p:spPr>
          <a:xfrm>
            <a:off x="50882" y="2363017"/>
            <a:ext cx="1828717" cy="187744"/>
          </a:xfrm>
          <a:prstGeom prst="rect">
            <a:avLst/>
          </a:prstGeom>
          <a:solidFill>
            <a:schemeClr val="bg1"/>
          </a:solidFill>
          <a:ln>
            <a:solidFill>
              <a:schemeClr val="tx1"/>
            </a:solidFill>
          </a:ln>
        </p:spPr>
        <p:txBody>
          <a:bodyPr wrap="square" lIns="0" tIns="0" rIns="0" bIns="18288" rtlCol="0">
            <a:spAutoFit/>
          </a:bodyPr>
          <a:lstStyle/>
          <a:p>
            <a:pPr algn="ctr"/>
            <a:r>
              <a:rPr lang="en-US" sz="1100" dirty="0" smtClean="0">
                <a:latin typeface="Arial"/>
                <a:cs typeface="Arial"/>
              </a:rPr>
              <a:t>(d) 1200 UTC 13 Aug (84 h) </a:t>
            </a:r>
            <a:endParaRPr lang="en-US" sz="1100" dirty="0">
              <a:latin typeface="Arial"/>
              <a:cs typeface="Arial"/>
            </a:endParaRPr>
          </a:p>
        </p:txBody>
      </p:sp>
      <p:sp>
        <p:nvSpPr>
          <p:cNvPr id="36" name="TextBox 35"/>
          <p:cNvSpPr txBox="1"/>
          <p:nvPr/>
        </p:nvSpPr>
        <p:spPr>
          <a:xfrm>
            <a:off x="5675184" y="50099"/>
            <a:ext cx="1840042" cy="187744"/>
          </a:xfrm>
          <a:prstGeom prst="rect">
            <a:avLst/>
          </a:prstGeom>
          <a:solidFill>
            <a:schemeClr val="bg1"/>
          </a:solidFill>
          <a:ln>
            <a:solidFill>
              <a:schemeClr val="tx1"/>
            </a:solidFill>
          </a:ln>
        </p:spPr>
        <p:txBody>
          <a:bodyPr wrap="square" lIns="0" tIns="0" rIns="0" bIns="18288" rtlCol="0">
            <a:spAutoFit/>
          </a:bodyPr>
          <a:lstStyle/>
          <a:p>
            <a:pPr algn="ctr"/>
            <a:r>
              <a:rPr lang="en-US" sz="1100" dirty="0" smtClean="0">
                <a:latin typeface="Arial"/>
                <a:cs typeface="Arial"/>
              </a:rPr>
              <a:t>(c) 0000 UTC 13 Aug (72 h) </a:t>
            </a:r>
            <a:endParaRPr lang="en-US" sz="1100" dirty="0">
              <a:latin typeface="Arial"/>
              <a:cs typeface="Arial"/>
            </a:endParaRPr>
          </a:p>
        </p:txBody>
      </p:sp>
      <p:sp>
        <p:nvSpPr>
          <p:cNvPr id="38" name="TextBox 37"/>
          <p:cNvSpPr txBox="1"/>
          <p:nvPr/>
        </p:nvSpPr>
        <p:spPr>
          <a:xfrm>
            <a:off x="2860959" y="50099"/>
            <a:ext cx="1821552" cy="187744"/>
          </a:xfrm>
          <a:prstGeom prst="rect">
            <a:avLst/>
          </a:prstGeom>
          <a:solidFill>
            <a:schemeClr val="bg1"/>
          </a:solidFill>
          <a:ln>
            <a:solidFill>
              <a:schemeClr val="tx1"/>
            </a:solidFill>
          </a:ln>
        </p:spPr>
        <p:txBody>
          <a:bodyPr wrap="square" lIns="0" tIns="0" rIns="0" bIns="18288" rtlCol="0">
            <a:spAutoFit/>
          </a:bodyPr>
          <a:lstStyle/>
          <a:p>
            <a:pPr algn="ctr"/>
            <a:r>
              <a:rPr lang="en-US" sz="1100" dirty="0" smtClean="0">
                <a:latin typeface="Arial"/>
                <a:cs typeface="Arial"/>
              </a:rPr>
              <a:t>(b) 1200 UTC 12 Aug (60 h) </a:t>
            </a:r>
            <a:endParaRPr lang="en-US" sz="1100" dirty="0">
              <a:latin typeface="Arial"/>
              <a:cs typeface="Arial"/>
            </a:endParaRPr>
          </a:p>
        </p:txBody>
      </p:sp>
      <p:sp>
        <p:nvSpPr>
          <p:cNvPr id="39" name="TextBox 38"/>
          <p:cNvSpPr txBox="1"/>
          <p:nvPr/>
        </p:nvSpPr>
        <p:spPr>
          <a:xfrm>
            <a:off x="50882" y="50099"/>
            <a:ext cx="1828717" cy="187744"/>
          </a:xfrm>
          <a:prstGeom prst="rect">
            <a:avLst/>
          </a:prstGeom>
          <a:solidFill>
            <a:schemeClr val="bg1"/>
          </a:solidFill>
          <a:ln>
            <a:solidFill>
              <a:schemeClr val="tx1"/>
            </a:solidFill>
          </a:ln>
        </p:spPr>
        <p:txBody>
          <a:bodyPr wrap="square" lIns="0" tIns="0" rIns="0" bIns="18288" rtlCol="0">
            <a:spAutoFit/>
          </a:bodyPr>
          <a:lstStyle/>
          <a:p>
            <a:pPr algn="ctr"/>
            <a:r>
              <a:rPr lang="en-US" sz="1100" dirty="0" smtClean="0">
                <a:latin typeface="Arial"/>
                <a:cs typeface="Arial"/>
              </a:rPr>
              <a:t>(a) 0000 UTC 12 Aug (48 h) </a:t>
            </a:r>
            <a:endParaRPr lang="en-US" sz="1100" dirty="0">
              <a:latin typeface="Arial"/>
              <a:cs typeface="Arial"/>
            </a:endParaRPr>
          </a:p>
        </p:txBody>
      </p:sp>
      <p:grpSp>
        <p:nvGrpSpPr>
          <p:cNvPr id="41" name="Group 40"/>
          <p:cNvGrpSpPr/>
          <p:nvPr/>
        </p:nvGrpSpPr>
        <p:grpSpPr>
          <a:xfrm>
            <a:off x="8583100" y="172896"/>
            <a:ext cx="521212" cy="4393311"/>
            <a:chOff x="8389108" y="294816"/>
            <a:chExt cx="521212" cy="4393311"/>
          </a:xfrm>
        </p:grpSpPr>
        <p:pic>
          <p:nvPicPr>
            <p:cNvPr id="42" name="Picture 41" descr="g500_aa_slp_700km_sens_initialized_20160810_0000_f0_valid_20160810_0000.png"/>
            <p:cNvPicPr>
              <a:picLocks/>
            </p:cNvPicPr>
            <p:nvPr/>
          </p:nvPicPr>
          <p:blipFill rotWithShape="1">
            <a:blip r:embed="rId9">
              <a:extLst>
                <a:ext uri="{28A0092B-C50C-407E-A947-70E740481C1C}">
                  <a14:useLocalDpi xmlns:a14="http://schemas.microsoft.com/office/drawing/2010/main" val="0"/>
                </a:ext>
              </a:extLst>
            </a:blip>
            <a:srcRect l="434" t="94411" r="391" b="2643"/>
            <a:stretch/>
          </p:blipFill>
          <p:spPr>
            <a:xfrm rot="16200000">
              <a:off x="6361228" y="2322697"/>
              <a:ext cx="4207349" cy="151588"/>
            </a:xfrm>
            <a:prstGeom prst="rect">
              <a:avLst/>
            </a:prstGeom>
          </p:spPr>
        </p:pic>
        <p:sp>
          <p:nvSpPr>
            <p:cNvPr id="45" name="TextBox 44"/>
            <p:cNvSpPr txBox="1"/>
            <p:nvPr/>
          </p:nvSpPr>
          <p:spPr>
            <a:xfrm>
              <a:off x="8574114" y="4065509"/>
              <a:ext cx="336206" cy="169277"/>
            </a:xfrm>
            <a:prstGeom prst="rect">
              <a:avLst/>
            </a:prstGeom>
            <a:noFill/>
          </p:spPr>
          <p:txBody>
            <a:bodyPr wrap="square" lIns="0" tIns="0" rIns="0" bIns="0" rtlCol="0">
              <a:spAutoFit/>
            </a:bodyPr>
            <a:lstStyle/>
            <a:p>
              <a:r>
                <a:rPr lang="en-US" sz="1100" dirty="0" smtClean="0">
                  <a:latin typeface="Arial"/>
                  <a:cs typeface="Arial"/>
                </a:rPr>
                <a:t>−3</a:t>
              </a:r>
              <a:endParaRPr lang="en-US" sz="1100" dirty="0">
                <a:latin typeface="Arial"/>
                <a:cs typeface="Arial"/>
              </a:endParaRPr>
            </a:p>
          </p:txBody>
        </p:sp>
        <p:sp>
          <p:nvSpPr>
            <p:cNvPr id="46" name="TextBox 45"/>
            <p:cNvSpPr txBox="1"/>
            <p:nvPr/>
          </p:nvSpPr>
          <p:spPr>
            <a:xfrm>
              <a:off x="8574114" y="3716602"/>
              <a:ext cx="336206" cy="169277"/>
            </a:xfrm>
            <a:prstGeom prst="rect">
              <a:avLst/>
            </a:prstGeom>
            <a:noFill/>
          </p:spPr>
          <p:txBody>
            <a:bodyPr wrap="square" lIns="0" tIns="0" rIns="0" bIns="0" rtlCol="0">
              <a:spAutoFit/>
            </a:bodyPr>
            <a:lstStyle/>
            <a:p>
              <a:r>
                <a:rPr lang="en-US" sz="1100" dirty="0" smtClean="0">
                  <a:latin typeface="Arial"/>
                  <a:cs typeface="Arial"/>
                </a:rPr>
                <a:t>−2.4</a:t>
              </a:r>
              <a:endParaRPr lang="en-US" sz="1100" dirty="0">
                <a:latin typeface="Arial"/>
                <a:cs typeface="Arial"/>
              </a:endParaRPr>
            </a:p>
          </p:txBody>
        </p:sp>
        <p:sp>
          <p:nvSpPr>
            <p:cNvPr id="47" name="TextBox 46"/>
            <p:cNvSpPr txBox="1"/>
            <p:nvPr/>
          </p:nvSpPr>
          <p:spPr>
            <a:xfrm>
              <a:off x="8574114" y="3367695"/>
              <a:ext cx="336206" cy="169277"/>
            </a:xfrm>
            <a:prstGeom prst="rect">
              <a:avLst/>
            </a:prstGeom>
            <a:noFill/>
          </p:spPr>
          <p:txBody>
            <a:bodyPr wrap="square" lIns="0" tIns="0" rIns="0" bIns="0" rtlCol="0">
              <a:spAutoFit/>
            </a:bodyPr>
            <a:lstStyle/>
            <a:p>
              <a:r>
                <a:rPr lang="en-US" sz="1100" dirty="0" smtClean="0">
                  <a:latin typeface="Arial"/>
                  <a:cs typeface="Arial"/>
                </a:rPr>
                <a:t>−1.8</a:t>
              </a:r>
              <a:endParaRPr lang="en-US" sz="1100" dirty="0">
                <a:latin typeface="Arial"/>
                <a:cs typeface="Arial"/>
              </a:endParaRPr>
            </a:p>
          </p:txBody>
        </p:sp>
        <p:sp>
          <p:nvSpPr>
            <p:cNvPr id="49" name="TextBox 48"/>
            <p:cNvSpPr txBox="1"/>
            <p:nvPr/>
          </p:nvSpPr>
          <p:spPr>
            <a:xfrm>
              <a:off x="8574114" y="3018972"/>
              <a:ext cx="336206" cy="169277"/>
            </a:xfrm>
            <a:prstGeom prst="rect">
              <a:avLst/>
            </a:prstGeom>
            <a:noFill/>
          </p:spPr>
          <p:txBody>
            <a:bodyPr wrap="square" lIns="0" tIns="0" rIns="0" bIns="0" rtlCol="0">
              <a:spAutoFit/>
            </a:bodyPr>
            <a:lstStyle/>
            <a:p>
              <a:r>
                <a:rPr lang="en-US" sz="1100" dirty="0" smtClean="0">
                  <a:latin typeface="Arial"/>
                  <a:cs typeface="Arial"/>
                </a:rPr>
                <a:t>−1.2</a:t>
              </a:r>
              <a:endParaRPr lang="en-US" sz="1100" dirty="0">
                <a:latin typeface="Arial"/>
                <a:cs typeface="Arial"/>
              </a:endParaRPr>
            </a:p>
          </p:txBody>
        </p:sp>
        <p:sp>
          <p:nvSpPr>
            <p:cNvPr id="50" name="TextBox 49"/>
            <p:cNvSpPr txBox="1"/>
            <p:nvPr/>
          </p:nvSpPr>
          <p:spPr>
            <a:xfrm>
              <a:off x="8574114" y="2669880"/>
              <a:ext cx="336206" cy="169277"/>
            </a:xfrm>
            <a:prstGeom prst="rect">
              <a:avLst/>
            </a:prstGeom>
            <a:noFill/>
          </p:spPr>
          <p:txBody>
            <a:bodyPr wrap="square" lIns="0" tIns="0" rIns="0" bIns="0" rtlCol="0">
              <a:spAutoFit/>
            </a:bodyPr>
            <a:lstStyle/>
            <a:p>
              <a:r>
                <a:rPr lang="en-US" sz="1100" dirty="0" smtClean="0">
                  <a:latin typeface="Arial"/>
                  <a:cs typeface="Arial"/>
                </a:rPr>
                <a:t>−0.6</a:t>
              </a:r>
              <a:endParaRPr lang="en-US" sz="1100" dirty="0">
                <a:latin typeface="Arial"/>
                <a:cs typeface="Arial"/>
              </a:endParaRPr>
            </a:p>
          </p:txBody>
        </p:sp>
        <p:sp>
          <p:nvSpPr>
            <p:cNvPr id="51" name="TextBox 50"/>
            <p:cNvSpPr txBox="1"/>
            <p:nvPr/>
          </p:nvSpPr>
          <p:spPr>
            <a:xfrm>
              <a:off x="8574114" y="2317443"/>
              <a:ext cx="273051" cy="169277"/>
            </a:xfrm>
            <a:prstGeom prst="rect">
              <a:avLst/>
            </a:prstGeom>
            <a:noFill/>
          </p:spPr>
          <p:txBody>
            <a:bodyPr wrap="square" lIns="0" tIns="0" rIns="0" bIns="0" rtlCol="0">
              <a:spAutoFit/>
            </a:bodyPr>
            <a:lstStyle/>
            <a:p>
              <a:r>
                <a:rPr lang="en-US" sz="1100" dirty="0" smtClean="0">
                  <a:latin typeface="Arial"/>
                  <a:cs typeface="Arial"/>
                </a:rPr>
                <a:t>0</a:t>
              </a:r>
              <a:endParaRPr lang="en-US" sz="1100" dirty="0">
                <a:latin typeface="Arial"/>
                <a:cs typeface="Arial"/>
              </a:endParaRPr>
            </a:p>
          </p:txBody>
        </p:sp>
        <p:sp>
          <p:nvSpPr>
            <p:cNvPr id="52" name="TextBox 51"/>
            <p:cNvSpPr txBox="1"/>
            <p:nvPr/>
          </p:nvSpPr>
          <p:spPr>
            <a:xfrm>
              <a:off x="8574114" y="1968350"/>
              <a:ext cx="273051" cy="169277"/>
            </a:xfrm>
            <a:prstGeom prst="rect">
              <a:avLst/>
            </a:prstGeom>
            <a:noFill/>
          </p:spPr>
          <p:txBody>
            <a:bodyPr wrap="square" lIns="0" tIns="0" rIns="0" bIns="0" rtlCol="0">
              <a:spAutoFit/>
            </a:bodyPr>
            <a:lstStyle/>
            <a:p>
              <a:r>
                <a:rPr lang="en-US" sz="1100" dirty="0" smtClean="0">
                  <a:latin typeface="Arial"/>
                  <a:cs typeface="Arial"/>
                </a:rPr>
                <a:t>0.6</a:t>
              </a:r>
              <a:endParaRPr lang="en-US" sz="1100" dirty="0">
                <a:latin typeface="Arial"/>
                <a:cs typeface="Arial"/>
              </a:endParaRPr>
            </a:p>
          </p:txBody>
        </p:sp>
        <p:sp>
          <p:nvSpPr>
            <p:cNvPr id="64" name="TextBox 63"/>
            <p:cNvSpPr txBox="1"/>
            <p:nvPr/>
          </p:nvSpPr>
          <p:spPr>
            <a:xfrm>
              <a:off x="8574114" y="1619627"/>
              <a:ext cx="273051" cy="169277"/>
            </a:xfrm>
            <a:prstGeom prst="rect">
              <a:avLst/>
            </a:prstGeom>
            <a:noFill/>
          </p:spPr>
          <p:txBody>
            <a:bodyPr wrap="square" lIns="0" tIns="0" rIns="0" bIns="0" rtlCol="0">
              <a:spAutoFit/>
            </a:bodyPr>
            <a:lstStyle/>
            <a:p>
              <a:r>
                <a:rPr lang="en-US" sz="1100" dirty="0" smtClean="0">
                  <a:latin typeface="Arial"/>
                  <a:cs typeface="Arial"/>
                </a:rPr>
                <a:t>1.2</a:t>
              </a:r>
              <a:endParaRPr lang="en-US" sz="1100" dirty="0">
                <a:latin typeface="Arial"/>
                <a:cs typeface="Arial"/>
              </a:endParaRPr>
            </a:p>
          </p:txBody>
        </p:sp>
        <p:sp>
          <p:nvSpPr>
            <p:cNvPr id="66" name="TextBox 65"/>
            <p:cNvSpPr txBox="1"/>
            <p:nvPr/>
          </p:nvSpPr>
          <p:spPr>
            <a:xfrm>
              <a:off x="8574114" y="1270718"/>
              <a:ext cx="273051" cy="169277"/>
            </a:xfrm>
            <a:prstGeom prst="rect">
              <a:avLst/>
            </a:prstGeom>
            <a:noFill/>
          </p:spPr>
          <p:txBody>
            <a:bodyPr wrap="square" lIns="0" tIns="0" rIns="0" bIns="0" rtlCol="0">
              <a:spAutoFit/>
            </a:bodyPr>
            <a:lstStyle/>
            <a:p>
              <a:r>
                <a:rPr lang="en-US" sz="1100" dirty="0" smtClean="0">
                  <a:latin typeface="Arial"/>
                  <a:cs typeface="Arial"/>
                </a:rPr>
                <a:t>1.8</a:t>
              </a:r>
              <a:endParaRPr lang="en-US" sz="1100" dirty="0">
                <a:latin typeface="Arial"/>
                <a:cs typeface="Arial"/>
              </a:endParaRPr>
            </a:p>
          </p:txBody>
        </p:sp>
        <p:sp>
          <p:nvSpPr>
            <p:cNvPr id="67" name="TextBox 66"/>
            <p:cNvSpPr txBox="1"/>
            <p:nvPr/>
          </p:nvSpPr>
          <p:spPr>
            <a:xfrm>
              <a:off x="8574114" y="921627"/>
              <a:ext cx="273051" cy="169277"/>
            </a:xfrm>
            <a:prstGeom prst="rect">
              <a:avLst/>
            </a:prstGeom>
            <a:noFill/>
          </p:spPr>
          <p:txBody>
            <a:bodyPr wrap="square" lIns="0" tIns="0" rIns="0" bIns="0" rtlCol="0">
              <a:spAutoFit/>
            </a:bodyPr>
            <a:lstStyle/>
            <a:p>
              <a:r>
                <a:rPr lang="en-US" sz="1100" dirty="0" smtClean="0">
                  <a:latin typeface="Arial"/>
                  <a:cs typeface="Arial"/>
                </a:rPr>
                <a:t>2.4</a:t>
              </a:r>
              <a:endParaRPr lang="en-US" sz="1100" dirty="0">
                <a:latin typeface="Arial"/>
                <a:cs typeface="Arial"/>
              </a:endParaRPr>
            </a:p>
          </p:txBody>
        </p:sp>
        <p:sp>
          <p:nvSpPr>
            <p:cNvPr id="68" name="TextBox 67"/>
            <p:cNvSpPr txBox="1"/>
            <p:nvPr/>
          </p:nvSpPr>
          <p:spPr>
            <a:xfrm>
              <a:off x="8574114" y="572720"/>
              <a:ext cx="273051" cy="169277"/>
            </a:xfrm>
            <a:prstGeom prst="rect">
              <a:avLst/>
            </a:prstGeom>
            <a:noFill/>
          </p:spPr>
          <p:txBody>
            <a:bodyPr wrap="square" lIns="0" tIns="0" rIns="0" bIns="0" rtlCol="0">
              <a:spAutoFit/>
            </a:bodyPr>
            <a:lstStyle/>
            <a:p>
              <a:r>
                <a:rPr lang="en-US" sz="1100" dirty="0" smtClean="0">
                  <a:latin typeface="Arial"/>
                  <a:cs typeface="Arial"/>
                </a:rPr>
                <a:t>3.0</a:t>
              </a:r>
              <a:endParaRPr lang="en-US" sz="1100" dirty="0">
                <a:latin typeface="Arial"/>
                <a:cs typeface="Arial"/>
              </a:endParaRPr>
            </a:p>
          </p:txBody>
        </p:sp>
        <p:sp>
          <p:nvSpPr>
            <p:cNvPr id="69" name="TextBox 68"/>
            <p:cNvSpPr txBox="1"/>
            <p:nvPr/>
          </p:nvSpPr>
          <p:spPr>
            <a:xfrm flipH="1">
              <a:off x="8389108" y="4518850"/>
              <a:ext cx="390684" cy="169277"/>
            </a:xfrm>
            <a:prstGeom prst="rect">
              <a:avLst/>
            </a:prstGeom>
            <a:noFill/>
          </p:spPr>
          <p:txBody>
            <a:bodyPr wrap="square" lIns="0" tIns="0" rIns="0" bIns="0" rtlCol="0">
              <a:spAutoFit/>
            </a:bodyPr>
            <a:lstStyle/>
            <a:p>
              <a:r>
                <a:rPr lang="en-US" sz="1100" dirty="0" smtClean="0">
                  <a:latin typeface="Arial"/>
                  <a:cs typeface="Arial"/>
                </a:rPr>
                <a:t>(hPa)</a:t>
              </a:r>
              <a:endParaRPr lang="en-US" sz="1100" dirty="0">
                <a:latin typeface="Arial"/>
                <a:cs typeface="Arial"/>
              </a:endParaRPr>
            </a:p>
          </p:txBody>
        </p:sp>
      </p:grpSp>
    </p:spTree>
    <p:extLst>
      <p:ext uri="{BB962C8B-B14F-4D97-AF65-F5344CB8AC3E}">
        <p14:creationId xmlns:p14="http://schemas.microsoft.com/office/powerpoint/2010/main" val="331267448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VT_and_aa_IMFC_1000to850hPa_200km_aa_slp_700km_sens_initialized_20160810_0000_f108_valid_20160814_12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9666" y="2575056"/>
            <a:ext cx="2833524" cy="2514600"/>
          </a:xfrm>
          <a:prstGeom prst="rect">
            <a:avLst/>
          </a:prstGeom>
          <a:ln w="9525">
            <a:solidFill>
              <a:schemeClr val="tx1"/>
            </a:solidFill>
          </a:ln>
        </p:spPr>
      </p:pic>
      <p:pic>
        <p:nvPicPr>
          <p:cNvPr id="4" name="Picture 3" descr="IVT_and_aa_IMFC_1000to850hPa_200km_aa_slp_700km_sens_initialized_20160810_0000_f96_valid_20160814_00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036" y="2575056"/>
            <a:ext cx="2833525" cy="2514600"/>
          </a:xfrm>
          <a:prstGeom prst="rect">
            <a:avLst/>
          </a:prstGeom>
          <a:ln w="9525">
            <a:solidFill>
              <a:schemeClr val="tx1"/>
            </a:solidFill>
          </a:ln>
        </p:spPr>
      </p:pic>
      <p:pic>
        <p:nvPicPr>
          <p:cNvPr id="3" name="Picture 2" descr="IVT_and_aa_IMFC_1000to850hPa_200km_aa_slp_700km_sens_initialized_20160810_0000_f84_valid_20160813_12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666" y="47756"/>
            <a:ext cx="2833524" cy="2514600"/>
          </a:xfrm>
          <a:prstGeom prst="rect">
            <a:avLst/>
          </a:prstGeom>
          <a:ln w="9525">
            <a:solidFill>
              <a:schemeClr val="tx1"/>
            </a:solidFill>
          </a:ln>
        </p:spPr>
      </p:pic>
      <p:pic>
        <p:nvPicPr>
          <p:cNvPr id="2" name="Picture 1" descr="IVT_and_aa_IMFC_1000to850hPa_200km_aa_slp_700km_sens_initialized_20160810_0000_f72_valid_20160813_00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037" y="47756"/>
            <a:ext cx="2833524" cy="2514600"/>
          </a:xfrm>
          <a:prstGeom prst="rect">
            <a:avLst/>
          </a:prstGeom>
          <a:ln w="9525">
            <a:solidFill>
              <a:schemeClr val="tx1"/>
            </a:solidFill>
          </a:ln>
        </p:spPr>
      </p:pic>
      <p:sp>
        <p:nvSpPr>
          <p:cNvPr id="34" name="TextBox 33"/>
          <p:cNvSpPr txBox="1"/>
          <p:nvPr/>
        </p:nvSpPr>
        <p:spPr>
          <a:xfrm>
            <a:off x="3566491" y="2575056"/>
            <a:ext cx="2063112" cy="203133"/>
          </a:xfrm>
          <a:prstGeom prst="rect">
            <a:avLst/>
          </a:prstGeom>
          <a:solidFill>
            <a:schemeClr val="bg1"/>
          </a:solidFill>
          <a:ln>
            <a:solidFill>
              <a:schemeClr val="tx1"/>
            </a:solidFill>
          </a:ln>
        </p:spPr>
        <p:txBody>
          <a:bodyPr wrap="square" lIns="0" tIns="0" rIns="0" bIns="18288" rtlCol="0">
            <a:spAutoFit/>
          </a:bodyPr>
          <a:lstStyle/>
          <a:p>
            <a:pPr algn="ctr"/>
            <a:r>
              <a:rPr lang="en-US" sz="1200" dirty="0" smtClean="0">
                <a:latin typeface="Arial"/>
                <a:cs typeface="Arial"/>
              </a:rPr>
              <a:t>(d) 1200 UTC 14 Aug (108 h) </a:t>
            </a:r>
            <a:endParaRPr lang="en-US" sz="1200" dirty="0">
              <a:latin typeface="Arial"/>
              <a:cs typeface="Arial"/>
            </a:endParaRPr>
          </a:p>
        </p:txBody>
      </p:sp>
      <p:sp>
        <p:nvSpPr>
          <p:cNvPr id="35" name="TextBox 34"/>
          <p:cNvSpPr txBox="1"/>
          <p:nvPr/>
        </p:nvSpPr>
        <p:spPr>
          <a:xfrm>
            <a:off x="726212" y="2575056"/>
            <a:ext cx="1973499" cy="203133"/>
          </a:xfrm>
          <a:prstGeom prst="rect">
            <a:avLst/>
          </a:prstGeom>
          <a:solidFill>
            <a:schemeClr val="bg1"/>
          </a:solidFill>
          <a:ln>
            <a:solidFill>
              <a:schemeClr val="tx1"/>
            </a:solidFill>
          </a:ln>
        </p:spPr>
        <p:txBody>
          <a:bodyPr wrap="square" lIns="0" tIns="0" rIns="0" bIns="18288" rtlCol="0">
            <a:spAutoFit/>
          </a:bodyPr>
          <a:lstStyle/>
          <a:p>
            <a:pPr algn="ctr"/>
            <a:r>
              <a:rPr lang="en-US" sz="1200" dirty="0" smtClean="0">
                <a:latin typeface="Arial"/>
                <a:cs typeface="Arial"/>
              </a:rPr>
              <a:t>(c) 0000 UTC 14 Aug (96 h) </a:t>
            </a:r>
            <a:endParaRPr lang="en-US" sz="1200" dirty="0">
              <a:latin typeface="Arial"/>
              <a:cs typeface="Arial"/>
            </a:endParaRPr>
          </a:p>
        </p:txBody>
      </p:sp>
      <p:sp>
        <p:nvSpPr>
          <p:cNvPr id="38" name="TextBox 37"/>
          <p:cNvSpPr txBox="1"/>
          <p:nvPr/>
        </p:nvSpPr>
        <p:spPr>
          <a:xfrm>
            <a:off x="3566491" y="49829"/>
            <a:ext cx="1991452" cy="203133"/>
          </a:xfrm>
          <a:prstGeom prst="rect">
            <a:avLst/>
          </a:prstGeom>
          <a:solidFill>
            <a:schemeClr val="bg1"/>
          </a:solidFill>
          <a:ln>
            <a:solidFill>
              <a:schemeClr val="tx1"/>
            </a:solidFill>
          </a:ln>
        </p:spPr>
        <p:txBody>
          <a:bodyPr wrap="square" lIns="0" tIns="0" rIns="0" bIns="18288" rtlCol="0">
            <a:spAutoFit/>
          </a:bodyPr>
          <a:lstStyle/>
          <a:p>
            <a:pPr algn="ctr"/>
            <a:r>
              <a:rPr lang="en-US" sz="1200" dirty="0" smtClean="0">
                <a:latin typeface="Arial"/>
                <a:cs typeface="Arial"/>
              </a:rPr>
              <a:t>(b) 1200 UTC 13 Aug (84 h) </a:t>
            </a:r>
            <a:endParaRPr lang="en-US" sz="1200" dirty="0">
              <a:latin typeface="Arial"/>
              <a:cs typeface="Arial"/>
            </a:endParaRPr>
          </a:p>
        </p:txBody>
      </p:sp>
      <p:sp>
        <p:nvSpPr>
          <p:cNvPr id="39" name="TextBox 38"/>
          <p:cNvSpPr txBox="1"/>
          <p:nvPr/>
        </p:nvSpPr>
        <p:spPr>
          <a:xfrm>
            <a:off x="724861" y="49829"/>
            <a:ext cx="1974850" cy="203133"/>
          </a:xfrm>
          <a:prstGeom prst="rect">
            <a:avLst/>
          </a:prstGeom>
          <a:solidFill>
            <a:schemeClr val="bg1"/>
          </a:solidFill>
          <a:ln>
            <a:solidFill>
              <a:schemeClr val="tx1"/>
            </a:solidFill>
          </a:ln>
        </p:spPr>
        <p:txBody>
          <a:bodyPr wrap="square" lIns="0" tIns="0" rIns="0" bIns="18288" rtlCol="0">
            <a:spAutoFit/>
          </a:bodyPr>
          <a:lstStyle/>
          <a:p>
            <a:pPr algn="ctr"/>
            <a:r>
              <a:rPr lang="en-US" sz="1200" dirty="0" smtClean="0">
                <a:latin typeface="Arial"/>
                <a:cs typeface="Arial"/>
              </a:rPr>
              <a:t>(a) 0000 UTC 13 Aug (72 h) </a:t>
            </a:r>
            <a:endParaRPr lang="en-US" sz="1200" dirty="0">
              <a:latin typeface="Arial"/>
              <a:cs typeface="Arial"/>
            </a:endParaRPr>
          </a:p>
        </p:txBody>
      </p:sp>
      <p:cxnSp>
        <p:nvCxnSpPr>
          <p:cNvPr id="41" name="Straight Connector 40"/>
          <p:cNvCxnSpPr/>
          <p:nvPr/>
        </p:nvCxnSpPr>
        <p:spPr>
          <a:xfrm>
            <a:off x="7807432" y="253057"/>
            <a:ext cx="35164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7392581" y="364056"/>
            <a:ext cx="1621318" cy="1107996"/>
          </a:xfrm>
          <a:prstGeom prst="rect">
            <a:avLst/>
          </a:prstGeom>
          <a:noFill/>
        </p:spPr>
        <p:txBody>
          <a:bodyPr wrap="square" lIns="0" tIns="0" rIns="0" bIns="0" rtlCol="0">
            <a:spAutoFit/>
          </a:bodyPr>
          <a:lstStyle/>
          <a:p>
            <a:r>
              <a:rPr lang="en-US" sz="1200" dirty="0" smtClean="0">
                <a:latin typeface="Arial"/>
                <a:cs typeface="Arial"/>
              </a:rPr>
              <a:t>Ensemble mean 200-km area-averaged 1000–850-hPa integrated moisture flux convergence (IMFC; every 80 W m</a:t>
            </a:r>
            <a:r>
              <a:rPr lang="en-US" sz="1200" baseline="30000" dirty="0" smtClean="0">
                <a:latin typeface="Arial"/>
                <a:cs typeface="Arial"/>
              </a:rPr>
              <a:t>−</a:t>
            </a:r>
            <a:r>
              <a:rPr lang="en-US" sz="1200" baseline="30000" dirty="0">
                <a:latin typeface="Arial"/>
                <a:cs typeface="Arial"/>
              </a:rPr>
              <a:t>2</a:t>
            </a:r>
            <a:r>
              <a:rPr lang="en-US" sz="1200" dirty="0" smtClean="0">
                <a:latin typeface="Arial"/>
                <a:cs typeface="Arial"/>
              </a:rPr>
              <a:t>)</a:t>
            </a:r>
          </a:p>
        </p:txBody>
      </p:sp>
      <p:sp>
        <p:nvSpPr>
          <p:cNvPr id="45" name="TextBox 44"/>
          <p:cNvSpPr txBox="1"/>
          <p:nvPr/>
        </p:nvSpPr>
        <p:spPr>
          <a:xfrm>
            <a:off x="7392580" y="3033331"/>
            <a:ext cx="1621319" cy="738664"/>
          </a:xfrm>
          <a:prstGeom prst="rect">
            <a:avLst/>
          </a:prstGeom>
          <a:noFill/>
        </p:spPr>
        <p:txBody>
          <a:bodyPr wrap="square" lIns="0" tIns="0" rIns="0" bIns="0" rtlCol="0">
            <a:spAutoFit/>
          </a:bodyPr>
          <a:lstStyle/>
          <a:p>
            <a:r>
              <a:rPr lang="en-US" sz="1200" b="1" dirty="0" smtClean="0">
                <a:latin typeface="Arial"/>
                <a:cs typeface="Arial"/>
              </a:rPr>
              <a:t>Shading: </a:t>
            </a:r>
            <a:r>
              <a:rPr lang="en-US" sz="1200" dirty="0" smtClean="0">
                <a:latin typeface="Arial"/>
                <a:cs typeface="Arial"/>
              </a:rPr>
              <a:t>Sensitivity of </a:t>
            </a:r>
            <a:r>
              <a:rPr lang="en-US" sz="1200" i="1" dirty="0" smtClean="0">
                <a:latin typeface="Arial"/>
                <a:cs typeface="Arial"/>
              </a:rPr>
              <a:t>J</a:t>
            </a:r>
            <a:r>
              <a:rPr lang="en-US" sz="1200" baseline="-25000" dirty="0" smtClean="0">
                <a:latin typeface="Arial"/>
                <a:cs typeface="Arial"/>
              </a:rPr>
              <a:t>AC</a:t>
            </a:r>
            <a:r>
              <a:rPr lang="en-US" sz="1200" dirty="0" smtClean="0">
                <a:latin typeface="Arial"/>
                <a:cs typeface="Arial"/>
              </a:rPr>
              <a:t> to </a:t>
            </a:r>
            <a:r>
              <a:rPr lang="en-US" sz="1200" dirty="0">
                <a:latin typeface="Arial"/>
                <a:cs typeface="Arial"/>
              </a:rPr>
              <a:t>200-km area-averaged 1000–850-hPa IMFC (</a:t>
            </a:r>
            <a:r>
              <a:rPr lang="en-US" sz="1200" dirty="0" smtClean="0">
                <a:latin typeface="Arial"/>
                <a:cs typeface="Arial"/>
              </a:rPr>
              <a:t>hPa)</a:t>
            </a:r>
          </a:p>
        </p:txBody>
      </p:sp>
      <p:sp>
        <p:nvSpPr>
          <p:cNvPr id="46" name="TextBox 45"/>
          <p:cNvSpPr txBox="1"/>
          <p:nvPr/>
        </p:nvSpPr>
        <p:spPr>
          <a:xfrm>
            <a:off x="7392581" y="4064723"/>
            <a:ext cx="1263608" cy="923330"/>
          </a:xfrm>
          <a:prstGeom prst="rect">
            <a:avLst/>
          </a:prstGeom>
          <a:noFill/>
        </p:spPr>
        <p:txBody>
          <a:bodyPr wrap="square" lIns="0" tIns="0" rIns="0" bIns="0" rtlCol="0">
            <a:spAutoFit/>
          </a:bodyPr>
          <a:lstStyle/>
          <a:p>
            <a:r>
              <a:rPr lang="en-US" sz="1200" b="1" dirty="0" smtClean="0">
                <a:latin typeface="Arial"/>
                <a:cs typeface="Arial"/>
              </a:rPr>
              <a:t>White stippling: </a:t>
            </a:r>
            <a:r>
              <a:rPr lang="en-US" sz="1200" dirty="0" smtClean="0">
                <a:latin typeface="Arial"/>
                <a:cs typeface="Arial"/>
              </a:rPr>
              <a:t>Sensitivity is statistically significant at 95% confidence level</a:t>
            </a:r>
          </a:p>
        </p:txBody>
      </p:sp>
      <p:sp>
        <p:nvSpPr>
          <p:cNvPr id="32" name="TextBox 31"/>
          <p:cNvSpPr txBox="1"/>
          <p:nvPr/>
        </p:nvSpPr>
        <p:spPr>
          <a:xfrm>
            <a:off x="7392581" y="1942725"/>
            <a:ext cx="1516284" cy="738664"/>
          </a:xfrm>
          <a:prstGeom prst="rect">
            <a:avLst/>
          </a:prstGeom>
          <a:noFill/>
        </p:spPr>
        <p:txBody>
          <a:bodyPr wrap="square" lIns="0" tIns="0" rIns="0" bIns="0" rtlCol="0">
            <a:spAutoFit/>
          </a:bodyPr>
          <a:lstStyle/>
          <a:p>
            <a:r>
              <a:rPr lang="en-US" sz="1200" dirty="0" smtClean="0">
                <a:latin typeface="Arial"/>
                <a:cs typeface="Arial"/>
              </a:rPr>
              <a:t>Ensemble mean 1000–850-hPa integrated water vapor transport (kg m</a:t>
            </a:r>
            <a:r>
              <a:rPr lang="en-US" sz="1200" baseline="30000" dirty="0" smtClean="0">
                <a:latin typeface="Arial"/>
                <a:cs typeface="Arial"/>
              </a:rPr>
              <a:t>−1</a:t>
            </a:r>
            <a:r>
              <a:rPr lang="en-US" sz="1200" dirty="0" smtClean="0">
                <a:latin typeface="Arial"/>
                <a:cs typeface="Arial"/>
              </a:rPr>
              <a:t> s</a:t>
            </a:r>
            <a:r>
              <a:rPr lang="en-US" sz="1200" baseline="30000" dirty="0" smtClean="0">
                <a:latin typeface="Arial"/>
                <a:cs typeface="Arial"/>
              </a:rPr>
              <a:t>−1</a:t>
            </a:r>
            <a:r>
              <a:rPr lang="en-US" sz="1200" dirty="0" smtClean="0">
                <a:latin typeface="Arial"/>
                <a:cs typeface="Arial"/>
              </a:rPr>
              <a:t>)</a:t>
            </a:r>
          </a:p>
        </p:txBody>
      </p:sp>
      <p:cxnSp>
        <p:nvCxnSpPr>
          <p:cNvPr id="33" name="Straight Arrow Connector 32"/>
          <p:cNvCxnSpPr/>
          <p:nvPr/>
        </p:nvCxnSpPr>
        <p:spPr>
          <a:xfrm>
            <a:off x="7807432" y="1833558"/>
            <a:ext cx="351645" cy="0"/>
          </a:xfrm>
          <a:prstGeom prst="straightConnector1">
            <a:avLst/>
          </a:prstGeom>
          <a:ln>
            <a:solidFill>
              <a:schemeClr val="tx1"/>
            </a:solidFill>
            <a:tailEnd type="arrow" w="lg" len="med"/>
          </a:ln>
          <a:effectLst/>
        </p:spPr>
        <p:style>
          <a:lnRef idx="2">
            <a:schemeClr val="accent1"/>
          </a:lnRef>
          <a:fillRef idx="0">
            <a:schemeClr val="accent1"/>
          </a:fillRef>
          <a:effectRef idx="1">
            <a:schemeClr val="accent1"/>
          </a:effectRef>
          <a:fontRef idx="minor">
            <a:schemeClr val="tx1"/>
          </a:fontRef>
        </p:style>
      </p:cxnSp>
      <p:grpSp>
        <p:nvGrpSpPr>
          <p:cNvPr id="36" name="Group 35"/>
          <p:cNvGrpSpPr/>
          <p:nvPr/>
        </p:nvGrpSpPr>
        <p:grpSpPr>
          <a:xfrm>
            <a:off x="6540985" y="464912"/>
            <a:ext cx="489823" cy="4393311"/>
            <a:chOff x="8389107" y="294816"/>
            <a:chExt cx="489823" cy="4393311"/>
          </a:xfrm>
        </p:grpSpPr>
        <p:pic>
          <p:nvPicPr>
            <p:cNvPr id="37" name="Picture 36" descr="g500_aa_slp_700km_sens_initialized_20160810_0000_f0_valid_20160810_0000.png"/>
            <p:cNvPicPr>
              <a:picLocks/>
            </p:cNvPicPr>
            <p:nvPr/>
          </p:nvPicPr>
          <p:blipFill rotWithShape="1">
            <a:blip r:embed="rId7">
              <a:extLst>
                <a:ext uri="{28A0092B-C50C-407E-A947-70E740481C1C}">
                  <a14:useLocalDpi xmlns:a14="http://schemas.microsoft.com/office/drawing/2010/main" val="0"/>
                </a:ext>
              </a:extLst>
            </a:blip>
            <a:srcRect l="434" t="94411" r="391" b="2643"/>
            <a:stretch/>
          </p:blipFill>
          <p:spPr>
            <a:xfrm rot="16200000">
              <a:off x="6361228" y="2322697"/>
              <a:ext cx="4207349" cy="151588"/>
            </a:xfrm>
            <a:prstGeom prst="rect">
              <a:avLst/>
            </a:prstGeom>
          </p:spPr>
        </p:pic>
        <p:sp>
          <p:nvSpPr>
            <p:cNvPr id="40" name="TextBox 39"/>
            <p:cNvSpPr txBox="1"/>
            <p:nvPr/>
          </p:nvSpPr>
          <p:spPr>
            <a:xfrm>
              <a:off x="8574114" y="4063545"/>
              <a:ext cx="304816" cy="169277"/>
            </a:xfrm>
            <a:prstGeom prst="rect">
              <a:avLst/>
            </a:prstGeom>
            <a:noFill/>
          </p:spPr>
          <p:txBody>
            <a:bodyPr wrap="square" lIns="0" tIns="0" rIns="0" bIns="0" rtlCol="0">
              <a:spAutoFit/>
            </a:bodyPr>
            <a:lstStyle/>
            <a:p>
              <a:r>
                <a:rPr lang="en-US" sz="1100" dirty="0" smtClean="0">
                  <a:latin typeface="Arial"/>
                  <a:cs typeface="Arial"/>
                </a:rPr>
                <a:t>−3</a:t>
              </a:r>
              <a:endParaRPr lang="en-US" sz="1100" dirty="0">
                <a:latin typeface="Arial"/>
                <a:cs typeface="Arial"/>
              </a:endParaRPr>
            </a:p>
          </p:txBody>
        </p:sp>
        <p:sp>
          <p:nvSpPr>
            <p:cNvPr id="47" name="TextBox 46"/>
            <p:cNvSpPr txBox="1"/>
            <p:nvPr/>
          </p:nvSpPr>
          <p:spPr>
            <a:xfrm>
              <a:off x="8574114" y="3730714"/>
              <a:ext cx="304816" cy="169277"/>
            </a:xfrm>
            <a:prstGeom prst="rect">
              <a:avLst/>
            </a:prstGeom>
            <a:noFill/>
          </p:spPr>
          <p:txBody>
            <a:bodyPr wrap="square" lIns="0" tIns="0" rIns="0" bIns="0" rtlCol="0">
              <a:spAutoFit/>
            </a:bodyPr>
            <a:lstStyle/>
            <a:p>
              <a:r>
                <a:rPr lang="en-US" sz="1100" dirty="0" smtClean="0">
                  <a:latin typeface="Arial"/>
                  <a:cs typeface="Arial"/>
                </a:rPr>
                <a:t>−2.4</a:t>
              </a:r>
              <a:endParaRPr lang="en-US" sz="1100" dirty="0">
                <a:latin typeface="Arial"/>
                <a:cs typeface="Arial"/>
              </a:endParaRPr>
            </a:p>
          </p:txBody>
        </p:sp>
        <p:sp>
          <p:nvSpPr>
            <p:cNvPr id="49" name="TextBox 48"/>
            <p:cNvSpPr txBox="1"/>
            <p:nvPr/>
          </p:nvSpPr>
          <p:spPr>
            <a:xfrm>
              <a:off x="8574114" y="3369750"/>
              <a:ext cx="304816" cy="169277"/>
            </a:xfrm>
            <a:prstGeom prst="rect">
              <a:avLst/>
            </a:prstGeom>
            <a:noFill/>
          </p:spPr>
          <p:txBody>
            <a:bodyPr wrap="square" lIns="0" tIns="0" rIns="0" bIns="0" rtlCol="0">
              <a:spAutoFit/>
            </a:bodyPr>
            <a:lstStyle/>
            <a:p>
              <a:r>
                <a:rPr lang="en-US" sz="1100" dirty="0" smtClean="0">
                  <a:latin typeface="Arial"/>
                  <a:cs typeface="Arial"/>
                </a:rPr>
                <a:t>−1.8</a:t>
              </a:r>
              <a:endParaRPr lang="en-US" sz="1100" dirty="0">
                <a:latin typeface="Arial"/>
                <a:cs typeface="Arial"/>
              </a:endParaRPr>
            </a:p>
          </p:txBody>
        </p:sp>
        <p:sp>
          <p:nvSpPr>
            <p:cNvPr id="50" name="TextBox 49"/>
            <p:cNvSpPr txBox="1"/>
            <p:nvPr/>
          </p:nvSpPr>
          <p:spPr>
            <a:xfrm>
              <a:off x="8574114" y="3016517"/>
              <a:ext cx="304816" cy="169277"/>
            </a:xfrm>
            <a:prstGeom prst="rect">
              <a:avLst/>
            </a:prstGeom>
            <a:noFill/>
          </p:spPr>
          <p:txBody>
            <a:bodyPr wrap="square" lIns="0" tIns="0" rIns="0" bIns="0" rtlCol="0">
              <a:spAutoFit/>
            </a:bodyPr>
            <a:lstStyle/>
            <a:p>
              <a:r>
                <a:rPr lang="en-US" sz="1100" dirty="0" smtClean="0">
                  <a:latin typeface="Arial"/>
                  <a:cs typeface="Arial"/>
                </a:rPr>
                <a:t>−1.2</a:t>
              </a:r>
              <a:endParaRPr lang="en-US" sz="1100" dirty="0">
                <a:latin typeface="Arial"/>
                <a:cs typeface="Arial"/>
              </a:endParaRPr>
            </a:p>
          </p:txBody>
        </p:sp>
        <p:sp>
          <p:nvSpPr>
            <p:cNvPr id="51" name="TextBox 50"/>
            <p:cNvSpPr txBox="1"/>
            <p:nvPr/>
          </p:nvSpPr>
          <p:spPr>
            <a:xfrm>
              <a:off x="8574114" y="2667916"/>
              <a:ext cx="304816" cy="169277"/>
            </a:xfrm>
            <a:prstGeom prst="rect">
              <a:avLst/>
            </a:prstGeom>
            <a:noFill/>
          </p:spPr>
          <p:txBody>
            <a:bodyPr wrap="square" lIns="0" tIns="0" rIns="0" bIns="0" rtlCol="0">
              <a:spAutoFit/>
            </a:bodyPr>
            <a:lstStyle/>
            <a:p>
              <a:r>
                <a:rPr lang="en-US" sz="1100" dirty="0" smtClean="0">
                  <a:latin typeface="Arial"/>
                  <a:cs typeface="Arial"/>
                </a:rPr>
                <a:t>−0.6</a:t>
              </a:r>
              <a:endParaRPr lang="en-US" sz="1100" dirty="0">
                <a:latin typeface="Arial"/>
                <a:cs typeface="Arial"/>
              </a:endParaRPr>
            </a:p>
          </p:txBody>
        </p:sp>
        <p:sp>
          <p:nvSpPr>
            <p:cNvPr id="52" name="TextBox 51"/>
            <p:cNvSpPr txBox="1"/>
            <p:nvPr/>
          </p:nvSpPr>
          <p:spPr>
            <a:xfrm>
              <a:off x="8574114" y="2314988"/>
              <a:ext cx="273051" cy="169277"/>
            </a:xfrm>
            <a:prstGeom prst="rect">
              <a:avLst/>
            </a:prstGeom>
            <a:noFill/>
          </p:spPr>
          <p:txBody>
            <a:bodyPr wrap="square" lIns="0" tIns="0" rIns="0" bIns="0" rtlCol="0">
              <a:spAutoFit/>
            </a:bodyPr>
            <a:lstStyle/>
            <a:p>
              <a:r>
                <a:rPr lang="en-US" sz="1100" dirty="0" smtClean="0">
                  <a:latin typeface="Arial"/>
                  <a:cs typeface="Arial"/>
                </a:rPr>
                <a:t>0</a:t>
              </a:r>
              <a:endParaRPr lang="en-US" sz="1100" dirty="0">
                <a:latin typeface="Arial"/>
                <a:cs typeface="Arial"/>
              </a:endParaRPr>
            </a:p>
          </p:txBody>
        </p:sp>
        <p:sp>
          <p:nvSpPr>
            <p:cNvPr id="64" name="TextBox 63"/>
            <p:cNvSpPr txBox="1"/>
            <p:nvPr/>
          </p:nvSpPr>
          <p:spPr>
            <a:xfrm>
              <a:off x="8574114" y="1966386"/>
              <a:ext cx="273051" cy="169277"/>
            </a:xfrm>
            <a:prstGeom prst="rect">
              <a:avLst/>
            </a:prstGeom>
            <a:noFill/>
          </p:spPr>
          <p:txBody>
            <a:bodyPr wrap="square" lIns="0" tIns="0" rIns="0" bIns="0" rtlCol="0">
              <a:spAutoFit/>
            </a:bodyPr>
            <a:lstStyle/>
            <a:p>
              <a:r>
                <a:rPr lang="en-US" sz="1100" dirty="0" smtClean="0">
                  <a:latin typeface="Arial"/>
                  <a:cs typeface="Arial"/>
                </a:rPr>
                <a:t>0.6</a:t>
              </a:r>
              <a:endParaRPr lang="en-US" sz="1100" dirty="0">
                <a:latin typeface="Arial"/>
                <a:cs typeface="Arial"/>
              </a:endParaRPr>
            </a:p>
          </p:txBody>
        </p:sp>
        <p:sp>
          <p:nvSpPr>
            <p:cNvPr id="65" name="TextBox 64"/>
            <p:cNvSpPr txBox="1"/>
            <p:nvPr/>
          </p:nvSpPr>
          <p:spPr>
            <a:xfrm>
              <a:off x="8574114" y="1621191"/>
              <a:ext cx="273051" cy="169277"/>
            </a:xfrm>
            <a:prstGeom prst="rect">
              <a:avLst/>
            </a:prstGeom>
            <a:noFill/>
          </p:spPr>
          <p:txBody>
            <a:bodyPr wrap="square" lIns="0" tIns="0" rIns="0" bIns="0" rtlCol="0">
              <a:spAutoFit/>
            </a:bodyPr>
            <a:lstStyle/>
            <a:p>
              <a:r>
                <a:rPr lang="en-US" sz="1100" dirty="0" smtClean="0">
                  <a:latin typeface="Arial"/>
                  <a:cs typeface="Arial"/>
                </a:rPr>
                <a:t>1.2</a:t>
              </a:r>
              <a:endParaRPr lang="en-US" sz="1100" dirty="0">
                <a:latin typeface="Arial"/>
                <a:cs typeface="Arial"/>
              </a:endParaRPr>
            </a:p>
          </p:txBody>
        </p:sp>
        <p:sp>
          <p:nvSpPr>
            <p:cNvPr id="66" name="TextBox 65"/>
            <p:cNvSpPr txBox="1"/>
            <p:nvPr/>
          </p:nvSpPr>
          <p:spPr>
            <a:xfrm>
              <a:off x="8574114" y="1268263"/>
              <a:ext cx="273051" cy="169277"/>
            </a:xfrm>
            <a:prstGeom prst="rect">
              <a:avLst/>
            </a:prstGeom>
            <a:noFill/>
          </p:spPr>
          <p:txBody>
            <a:bodyPr wrap="square" lIns="0" tIns="0" rIns="0" bIns="0" rtlCol="0">
              <a:spAutoFit/>
            </a:bodyPr>
            <a:lstStyle/>
            <a:p>
              <a:r>
                <a:rPr lang="en-US" sz="1100" dirty="0" smtClean="0">
                  <a:latin typeface="Arial"/>
                  <a:cs typeface="Arial"/>
                </a:rPr>
                <a:t>1.8</a:t>
              </a:r>
              <a:endParaRPr lang="en-US" sz="1100" dirty="0">
                <a:latin typeface="Arial"/>
                <a:cs typeface="Arial"/>
              </a:endParaRPr>
            </a:p>
          </p:txBody>
        </p:sp>
        <p:sp>
          <p:nvSpPr>
            <p:cNvPr id="67" name="TextBox 66"/>
            <p:cNvSpPr txBox="1"/>
            <p:nvPr/>
          </p:nvSpPr>
          <p:spPr>
            <a:xfrm>
              <a:off x="8574114" y="919663"/>
              <a:ext cx="273051" cy="169277"/>
            </a:xfrm>
            <a:prstGeom prst="rect">
              <a:avLst/>
            </a:prstGeom>
            <a:noFill/>
          </p:spPr>
          <p:txBody>
            <a:bodyPr wrap="square" lIns="0" tIns="0" rIns="0" bIns="0" rtlCol="0">
              <a:spAutoFit/>
            </a:bodyPr>
            <a:lstStyle/>
            <a:p>
              <a:r>
                <a:rPr lang="en-US" sz="1100" dirty="0" smtClean="0">
                  <a:latin typeface="Arial"/>
                  <a:cs typeface="Arial"/>
                </a:rPr>
                <a:t>2.4</a:t>
              </a:r>
              <a:endParaRPr lang="en-US" sz="1100" dirty="0">
                <a:latin typeface="Arial"/>
                <a:cs typeface="Arial"/>
              </a:endParaRPr>
            </a:p>
          </p:txBody>
        </p:sp>
        <p:sp>
          <p:nvSpPr>
            <p:cNvPr id="68" name="TextBox 67"/>
            <p:cNvSpPr txBox="1"/>
            <p:nvPr/>
          </p:nvSpPr>
          <p:spPr>
            <a:xfrm>
              <a:off x="8574114" y="574775"/>
              <a:ext cx="273051" cy="161583"/>
            </a:xfrm>
            <a:prstGeom prst="rect">
              <a:avLst/>
            </a:prstGeom>
            <a:noFill/>
          </p:spPr>
          <p:txBody>
            <a:bodyPr wrap="square" lIns="0" tIns="0" rIns="0" bIns="0" rtlCol="0">
              <a:spAutoFit/>
            </a:bodyPr>
            <a:lstStyle/>
            <a:p>
              <a:r>
                <a:rPr lang="en-US" sz="1050" dirty="0" smtClean="0">
                  <a:latin typeface="Arial"/>
                  <a:cs typeface="Arial"/>
                </a:rPr>
                <a:t>3.0</a:t>
              </a:r>
              <a:endParaRPr lang="en-US" sz="1050" dirty="0">
                <a:latin typeface="Arial"/>
                <a:cs typeface="Arial"/>
              </a:endParaRPr>
            </a:p>
          </p:txBody>
        </p:sp>
        <p:sp>
          <p:nvSpPr>
            <p:cNvPr id="69" name="TextBox 68"/>
            <p:cNvSpPr txBox="1"/>
            <p:nvPr/>
          </p:nvSpPr>
          <p:spPr>
            <a:xfrm flipH="1">
              <a:off x="8389107" y="4518850"/>
              <a:ext cx="369161" cy="169277"/>
            </a:xfrm>
            <a:prstGeom prst="rect">
              <a:avLst/>
            </a:prstGeom>
            <a:noFill/>
          </p:spPr>
          <p:txBody>
            <a:bodyPr wrap="square" lIns="0" tIns="0" rIns="0" bIns="0" rtlCol="0">
              <a:spAutoFit/>
            </a:bodyPr>
            <a:lstStyle/>
            <a:p>
              <a:r>
                <a:rPr lang="en-US" sz="1100" dirty="0" smtClean="0">
                  <a:latin typeface="Arial"/>
                  <a:cs typeface="Arial"/>
                </a:rPr>
                <a:t>(hPa)</a:t>
              </a:r>
              <a:endParaRPr lang="en-US" sz="1100" dirty="0">
                <a:latin typeface="Arial"/>
                <a:cs typeface="Arial"/>
              </a:endParaRPr>
            </a:p>
          </p:txBody>
        </p:sp>
      </p:grpSp>
    </p:spTree>
    <p:extLst>
      <p:ext uri="{BB962C8B-B14F-4D97-AF65-F5344CB8AC3E}">
        <p14:creationId xmlns:p14="http://schemas.microsoft.com/office/powerpoint/2010/main" val="139225051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2"/>
          <p:cNvSpPr txBox="1">
            <a:spLocks/>
          </p:cNvSpPr>
          <p:nvPr/>
        </p:nvSpPr>
        <p:spPr>
          <a:xfrm>
            <a:off x="180257" y="693710"/>
            <a:ext cx="8791678" cy="438628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latin typeface="Arial" panose="020B0604020202020204" pitchFamily="34" charset="0"/>
                <a:cs typeface="Arial" panose="020B0604020202020204" pitchFamily="34" charset="0"/>
              </a:rPr>
              <a:t>The ESA </a:t>
            </a:r>
            <a:r>
              <a:rPr lang="en-US" sz="1800" dirty="0" smtClean="0">
                <a:latin typeface="Arial" panose="020B0604020202020204" pitchFamily="34" charset="0"/>
                <a:cs typeface="Arial" panose="020B0604020202020204" pitchFamily="34" charset="0"/>
              </a:rPr>
              <a:t>of AC16 suggests </a:t>
            </a:r>
            <a:r>
              <a:rPr lang="en-US" sz="1800" dirty="0">
                <a:latin typeface="Arial" panose="020B0604020202020204" pitchFamily="34" charset="0"/>
                <a:cs typeface="Arial" panose="020B0604020202020204" pitchFamily="34" charset="0"/>
              </a:rPr>
              <a:t>that the </a:t>
            </a:r>
            <a:r>
              <a:rPr lang="en-US" sz="1800" dirty="0" smtClean="0">
                <a:latin typeface="Arial" panose="020B0604020202020204" pitchFamily="34" charset="0"/>
                <a:cs typeface="Arial" panose="020B0604020202020204" pitchFamily="34" charset="0"/>
              </a:rPr>
              <a:t>forecast skill</a:t>
            </a:r>
            <a:r>
              <a:rPr lang="en-US" sz="1800" dirty="0" smtClean="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of AC16 is sensitive to the </a:t>
            </a:r>
            <a:r>
              <a:rPr lang="en-US" sz="1800" dirty="0" smtClean="0">
                <a:latin typeface="Arial" panose="020B0604020202020204" pitchFamily="34" charset="0"/>
                <a:cs typeface="Arial" panose="020B0604020202020204" pitchFamily="34" charset="0"/>
              </a:rPr>
              <a:t>amplitude and </a:t>
            </a:r>
            <a:r>
              <a:rPr lang="en-US" sz="1800" dirty="0">
                <a:latin typeface="Arial" panose="020B0604020202020204" pitchFamily="34" charset="0"/>
                <a:cs typeface="Arial" panose="020B0604020202020204" pitchFamily="34" charset="0"/>
              </a:rPr>
              <a:t>strength of an upper-tropospheric trough, and to the strength of an embedded </a:t>
            </a:r>
            <a:r>
              <a:rPr lang="en-US" sz="1800" dirty="0" smtClean="0">
                <a:latin typeface="Arial" panose="020B0604020202020204" pitchFamily="34" charset="0"/>
                <a:cs typeface="Arial" panose="020B0604020202020204" pitchFamily="34" charset="0"/>
              </a:rPr>
              <a:t>tropopause polar vortex (TPV), upstream of </a:t>
            </a:r>
            <a:r>
              <a:rPr lang="en-US" sz="1800" dirty="0">
                <a:latin typeface="Arial" panose="020B0604020202020204" pitchFamily="34" charset="0"/>
                <a:cs typeface="Arial" panose="020B0604020202020204" pitchFamily="34" charset="0"/>
              </a:rPr>
              <a:t>AC16</a:t>
            </a:r>
            <a:r>
              <a:rPr lang="en-US" sz="1800" dirty="0" smtClean="0">
                <a:latin typeface="Arial" panose="020B0604020202020204" pitchFamily="34" charset="0"/>
                <a:cs typeface="Arial" panose="020B0604020202020204" pitchFamily="34" charset="0"/>
              </a:rPr>
              <a:t>.</a:t>
            </a:r>
          </a:p>
          <a:p>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It is speculated from the ESA </a:t>
            </a:r>
            <a:r>
              <a:rPr lang="en-US" sz="1800" dirty="0" smtClean="0">
                <a:latin typeface="Arial" panose="020B0604020202020204" pitchFamily="34" charset="0"/>
                <a:cs typeface="Arial" panose="020B0604020202020204" pitchFamily="34" charset="0"/>
              </a:rPr>
              <a:t>of AC16 </a:t>
            </a:r>
            <a:r>
              <a:rPr lang="en-US" sz="1800" dirty="0">
                <a:latin typeface="Arial" panose="020B0604020202020204" pitchFamily="34" charset="0"/>
                <a:cs typeface="Arial" panose="020B0604020202020204" pitchFamily="34" charset="0"/>
              </a:rPr>
              <a:t>that a more amplified and stronger upper-tropospheric trough, and </a:t>
            </a:r>
            <a:r>
              <a:rPr lang="en-US" sz="1800" dirty="0" smtClean="0">
                <a:latin typeface="Arial" panose="020B0604020202020204" pitchFamily="34" charset="0"/>
                <a:cs typeface="Arial" panose="020B0604020202020204" pitchFamily="34" charset="0"/>
              </a:rPr>
              <a:t>a stronger </a:t>
            </a:r>
            <a:r>
              <a:rPr lang="en-US" sz="1800" dirty="0">
                <a:latin typeface="Arial" panose="020B0604020202020204" pitchFamily="34" charset="0"/>
                <a:cs typeface="Arial" panose="020B0604020202020204" pitchFamily="34" charset="0"/>
              </a:rPr>
              <a:t>embedded TPV, upstream of AC16 are associated with greater downstream </a:t>
            </a:r>
            <a:r>
              <a:rPr lang="en-US" sz="1800" dirty="0" smtClean="0">
                <a:latin typeface="Arial" panose="020B0604020202020204" pitchFamily="34" charset="0"/>
                <a:cs typeface="Arial" panose="020B0604020202020204" pitchFamily="34" charset="0"/>
              </a:rPr>
              <a:t>upper-tropospheric flow </a:t>
            </a:r>
            <a:r>
              <a:rPr lang="en-US" sz="1800" dirty="0">
                <a:latin typeface="Arial" panose="020B0604020202020204" pitchFamily="34" charset="0"/>
                <a:cs typeface="Arial" panose="020B0604020202020204" pitchFamily="34" charset="0"/>
              </a:rPr>
              <a:t>amplification and greater intensification of AC16</a:t>
            </a:r>
            <a:r>
              <a:rPr lang="en-US" sz="1800" dirty="0" smtClean="0">
                <a:latin typeface="Arial" panose="020B0604020202020204" pitchFamily="34" charset="0"/>
                <a:cs typeface="Arial" panose="020B0604020202020204" pitchFamily="34" charset="0"/>
              </a:rPr>
              <a:t>.</a:t>
            </a:r>
          </a:p>
          <a:p>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It is also speculated </a:t>
            </a:r>
            <a:r>
              <a:rPr lang="en-US" sz="1800" dirty="0" smtClean="0">
                <a:latin typeface="Arial" panose="020B0604020202020204" pitchFamily="34" charset="0"/>
                <a:cs typeface="Arial" panose="020B0604020202020204" pitchFamily="34" charset="0"/>
              </a:rPr>
              <a:t>from the </a:t>
            </a:r>
            <a:r>
              <a:rPr lang="en-US" sz="1800" dirty="0">
                <a:latin typeface="Arial" panose="020B0604020202020204" pitchFamily="34" charset="0"/>
                <a:cs typeface="Arial" panose="020B0604020202020204" pitchFamily="34" charset="0"/>
              </a:rPr>
              <a:t>ESA </a:t>
            </a:r>
            <a:r>
              <a:rPr lang="en-US" sz="1800" dirty="0" smtClean="0">
                <a:latin typeface="Arial" panose="020B0604020202020204" pitchFamily="34" charset="0"/>
                <a:cs typeface="Arial" panose="020B0604020202020204" pitchFamily="34" charset="0"/>
              </a:rPr>
              <a:t>of AC16 that the position </a:t>
            </a:r>
            <a:r>
              <a:rPr lang="en-US" sz="1800" dirty="0">
                <a:latin typeface="Arial" panose="020B0604020202020204" pitchFamily="34" charset="0"/>
                <a:cs typeface="Arial" panose="020B0604020202020204" pitchFamily="34" charset="0"/>
              </a:rPr>
              <a:t>of a </a:t>
            </a:r>
            <a:r>
              <a:rPr lang="en-US" sz="1800" dirty="0" smtClean="0">
                <a:latin typeface="Arial" panose="020B0604020202020204" pitchFamily="34" charset="0"/>
                <a:cs typeface="Arial" panose="020B0604020202020204" pitchFamily="34" charset="0"/>
              </a:rPr>
              <a:t>region </a:t>
            </a:r>
            <a:r>
              <a:rPr lang="en-US" sz="1800" dirty="0">
                <a:latin typeface="Arial" panose="020B0604020202020204" pitchFamily="34" charset="0"/>
                <a:cs typeface="Arial" panose="020B0604020202020204" pitchFamily="34" charset="0"/>
              </a:rPr>
              <a:t>of latent heating associated with AC16 may </a:t>
            </a:r>
            <a:r>
              <a:rPr lang="en-US" sz="1800" dirty="0" smtClean="0">
                <a:latin typeface="Arial" panose="020B0604020202020204" pitchFamily="34" charset="0"/>
                <a:cs typeface="Arial" panose="020B0604020202020204" pitchFamily="34" charset="0"/>
              </a:rPr>
              <a:t>matter more </a:t>
            </a:r>
            <a:r>
              <a:rPr lang="en-US" sz="1800" dirty="0">
                <a:latin typeface="Arial" panose="020B0604020202020204" pitchFamily="34" charset="0"/>
                <a:cs typeface="Arial" panose="020B0604020202020204" pitchFamily="34" charset="0"/>
              </a:rPr>
              <a:t>to the </a:t>
            </a:r>
            <a:r>
              <a:rPr lang="en-US" sz="1800" dirty="0" smtClean="0">
                <a:latin typeface="Arial" panose="020B0604020202020204" pitchFamily="34" charset="0"/>
                <a:cs typeface="Arial" panose="020B0604020202020204" pitchFamily="34" charset="0"/>
              </a:rPr>
              <a:t>forecast skill</a:t>
            </a:r>
            <a:r>
              <a:rPr lang="en-US" sz="1800" dirty="0" smtClean="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of AC16 than </a:t>
            </a:r>
            <a:r>
              <a:rPr lang="en-US" sz="1800" dirty="0" smtClean="0">
                <a:latin typeface="Arial" panose="020B0604020202020204" pitchFamily="34" charset="0"/>
                <a:cs typeface="Arial" panose="020B0604020202020204" pitchFamily="34" charset="0"/>
              </a:rPr>
              <a:t>the magnitude </a:t>
            </a:r>
            <a:r>
              <a:rPr lang="en-US" sz="1800" dirty="0">
                <a:latin typeface="Arial" panose="020B0604020202020204" pitchFamily="34" charset="0"/>
                <a:cs typeface="Arial" panose="020B0604020202020204" pitchFamily="34" charset="0"/>
              </a:rPr>
              <a:t>of latent heating.</a:t>
            </a:r>
            <a:endParaRPr lang="en-US" sz="1800" dirty="0" smtClean="0">
              <a:latin typeface="Arial" panose="020B0604020202020204" pitchFamily="34" charset="0"/>
              <a:cs typeface="Arial" panose="020B0604020202020204" pitchFamily="34" charset="0"/>
            </a:endParaRPr>
          </a:p>
          <a:p>
            <a:endParaRPr lang="en-US" sz="1800" dirty="0" smtClean="0">
              <a:latin typeface="Arial" panose="020B0604020202020204" pitchFamily="34" charset="0"/>
              <a:cs typeface="Arial" panose="020B0604020202020204" pitchFamily="34" charset="0"/>
            </a:endParaRPr>
          </a:p>
          <a:p>
            <a:endParaRPr lang="en-US" sz="1800" dirty="0" smtClean="0">
              <a:latin typeface="Arial"/>
              <a:cs typeface="Arial"/>
            </a:endParaRP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
        <p:nvSpPr>
          <p:cNvPr id="5"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Summary</a:t>
            </a:r>
            <a:endParaRPr lang="en-US" sz="2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609222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2"/>
          <p:cNvSpPr txBox="1">
            <a:spLocks/>
          </p:cNvSpPr>
          <p:nvPr/>
        </p:nvSpPr>
        <p:spPr>
          <a:xfrm>
            <a:off x="180257" y="693710"/>
            <a:ext cx="8791678" cy="438628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200" dirty="0" err="1">
                <a:latin typeface="Arial" panose="020B0604020202020204" pitchFamily="34" charset="0"/>
                <a:cs typeface="Arial" panose="020B0604020202020204" pitchFamily="34" charset="0"/>
              </a:rPr>
              <a:t>Asplin</a:t>
            </a:r>
            <a:r>
              <a:rPr lang="en-US" sz="1200" dirty="0">
                <a:latin typeface="Arial" panose="020B0604020202020204" pitchFamily="34" charset="0"/>
                <a:cs typeface="Arial" panose="020B0604020202020204" pitchFamily="34" charset="0"/>
              </a:rPr>
              <a:t>, M. G., R. Galley, D. G. Barber, and S. </a:t>
            </a:r>
            <a:r>
              <a:rPr lang="en-US" sz="1200" dirty="0" err="1">
                <a:latin typeface="Arial" panose="020B0604020202020204" pitchFamily="34" charset="0"/>
                <a:cs typeface="Arial" panose="020B0604020202020204" pitchFamily="34" charset="0"/>
              </a:rPr>
              <a:t>Prinsenberg</a:t>
            </a:r>
            <a:r>
              <a:rPr lang="en-US" sz="1200" dirty="0">
                <a:latin typeface="Arial" panose="020B0604020202020204" pitchFamily="34" charset="0"/>
                <a:cs typeface="Arial" panose="020B0604020202020204" pitchFamily="34" charset="0"/>
              </a:rPr>
              <a:t>, 2012: Fracture of summer perennial </a:t>
            </a:r>
            <a:r>
              <a:rPr lang="en-US" sz="1200" dirty="0" smtClean="0">
                <a:latin typeface="Arial" panose="020B0604020202020204" pitchFamily="34" charset="0"/>
                <a:cs typeface="Arial" panose="020B0604020202020204" pitchFamily="34" charset="0"/>
              </a:rPr>
              <a:t>sea </a:t>
            </a:r>
            <a:r>
              <a:rPr lang="en-US" sz="1200" dirty="0">
                <a:latin typeface="Arial" panose="020B0604020202020204" pitchFamily="34" charset="0"/>
                <a:cs typeface="Arial" panose="020B0604020202020204" pitchFamily="34" charset="0"/>
              </a:rPr>
              <a:t>ice by ocean swell as </a:t>
            </a:r>
            <a:r>
              <a:rPr lang="en-US" sz="1200" dirty="0" smtClean="0">
                <a:latin typeface="Arial" panose="020B0604020202020204" pitchFamily="34" charset="0"/>
                <a:cs typeface="Arial" panose="020B0604020202020204" pitchFamily="34" charset="0"/>
              </a:rPr>
              <a:t>a </a:t>
            </a:r>
            <a:r>
              <a:rPr lang="en-US" sz="1200" dirty="0">
                <a:latin typeface="Arial" panose="020B0604020202020204" pitchFamily="34" charset="0"/>
                <a:cs typeface="Arial" panose="020B0604020202020204" pitchFamily="34" charset="0"/>
              </a:rPr>
              <a:t>result of Arctic storms. </a:t>
            </a:r>
            <a:r>
              <a:rPr lang="en-US" sz="1200" i="1" dirty="0">
                <a:latin typeface="Arial" panose="020B0604020202020204" pitchFamily="34" charset="0"/>
                <a:cs typeface="Arial" panose="020B0604020202020204" pitchFamily="34" charset="0"/>
              </a:rPr>
              <a:t>J. </a:t>
            </a:r>
            <a:r>
              <a:rPr lang="en-US" sz="1200" i="1" dirty="0" err="1">
                <a:latin typeface="Arial" panose="020B0604020202020204" pitchFamily="34" charset="0"/>
                <a:cs typeface="Arial" panose="020B0604020202020204" pitchFamily="34" charset="0"/>
              </a:rPr>
              <a:t>Geophys</a:t>
            </a:r>
            <a:r>
              <a:rPr lang="en-US" sz="1200" i="1" dirty="0">
                <a:latin typeface="Arial" panose="020B0604020202020204" pitchFamily="34" charset="0"/>
                <a:cs typeface="Arial" panose="020B0604020202020204" pitchFamily="34" charset="0"/>
              </a:rPr>
              <a:t>. Res.</a:t>
            </a:r>
            <a:r>
              <a:rPr lang="en-US" sz="1200" dirty="0">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117</a:t>
            </a:r>
            <a:r>
              <a:rPr lang="en-US" sz="1200" dirty="0">
                <a:latin typeface="Arial" panose="020B0604020202020204" pitchFamily="34" charset="0"/>
                <a:cs typeface="Arial" panose="020B0604020202020204" pitchFamily="34" charset="0"/>
              </a:rPr>
              <a:t>, </a:t>
            </a:r>
            <a:r>
              <a:rPr lang="en-US" sz="1200" dirty="0" smtClean="0">
                <a:latin typeface="Arial" panose="020B0604020202020204" pitchFamily="34" charset="0"/>
                <a:cs typeface="Arial" panose="020B0604020202020204" pitchFamily="34" charset="0"/>
              </a:rPr>
              <a:t>C06025. </a:t>
            </a:r>
          </a:p>
          <a:p>
            <a:endParaRPr lang="en-US" sz="1200" dirty="0">
              <a:latin typeface="Arial" panose="020B0604020202020204" pitchFamily="34" charset="0"/>
              <a:cs typeface="Arial" panose="020B0604020202020204" pitchFamily="34" charset="0"/>
            </a:endParaRPr>
          </a:p>
          <a:p>
            <a:r>
              <a:rPr lang="en-US" sz="1200" dirty="0" err="1">
                <a:latin typeface="Arial" panose="020B0604020202020204" pitchFamily="34" charset="0"/>
                <a:cs typeface="Arial" panose="020B0604020202020204" pitchFamily="34" charset="0"/>
              </a:rPr>
              <a:t>Bougeault</a:t>
            </a:r>
            <a:r>
              <a:rPr lang="en-US" sz="1200" dirty="0">
                <a:latin typeface="Arial" panose="020B0604020202020204" pitchFamily="34" charset="0"/>
                <a:cs typeface="Arial" panose="020B0604020202020204" pitchFamily="34" charset="0"/>
              </a:rPr>
              <a:t>, P., and Coauthors, 2010: The THORPEX Interactive Grand Global Ensemble. </a:t>
            </a:r>
            <a:r>
              <a:rPr lang="en-US" sz="1200" i="1" dirty="0">
                <a:latin typeface="Arial" panose="020B0604020202020204" pitchFamily="34" charset="0"/>
                <a:cs typeface="Arial" panose="020B0604020202020204" pitchFamily="34" charset="0"/>
              </a:rPr>
              <a:t>Bull. </a:t>
            </a:r>
            <a:r>
              <a:rPr lang="en-US" sz="1200" i="1" dirty="0" smtClean="0">
                <a:latin typeface="Arial" panose="020B0604020202020204" pitchFamily="34" charset="0"/>
                <a:cs typeface="Arial" panose="020B0604020202020204" pitchFamily="34" charset="0"/>
              </a:rPr>
              <a:t>Amer</a:t>
            </a:r>
            <a:r>
              <a:rPr lang="en-US" sz="1200" i="1" dirty="0">
                <a:latin typeface="Arial" panose="020B0604020202020204" pitchFamily="34" charset="0"/>
                <a:cs typeface="Arial" panose="020B0604020202020204" pitchFamily="34" charset="0"/>
              </a:rPr>
              <a:t>. Meteor. Soc.</a:t>
            </a:r>
            <a:r>
              <a:rPr lang="en-US" sz="1200" dirty="0">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91</a:t>
            </a:r>
            <a:r>
              <a:rPr lang="en-US" sz="1200" dirty="0">
                <a:latin typeface="Arial" panose="020B0604020202020204" pitchFamily="34" charset="0"/>
                <a:cs typeface="Arial" panose="020B0604020202020204" pitchFamily="34" charset="0"/>
              </a:rPr>
              <a:t>, 1059–</a:t>
            </a:r>
            <a:r>
              <a:rPr lang="en-US" sz="1200" dirty="0" smtClean="0">
                <a:latin typeface="Arial" panose="020B0604020202020204" pitchFamily="34" charset="0"/>
                <a:cs typeface="Arial" panose="020B0604020202020204" pitchFamily="34" charset="0"/>
              </a:rPr>
              <a:t>1072. </a:t>
            </a:r>
          </a:p>
          <a:p>
            <a:endParaRPr lang="en-US" sz="1200" dirty="0">
              <a:latin typeface="Arial" panose="020B0604020202020204" pitchFamily="34" charset="0"/>
              <a:cs typeface="Arial" panose="020B0604020202020204" pitchFamily="34" charset="0"/>
            </a:endParaRPr>
          </a:p>
          <a:p>
            <a:r>
              <a:rPr lang="en-US" sz="1200" dirty="0" smtClean="0">
                <a:latin typeface="Arial" panose="020B0604020202020204" pitchFamily="34" charset="0"/>
                <a:cs typeface="Arial" panose="020B0604020202020204" pitchFamily="34" charset="0"/>
              </a:rPr>
              <a:t>Crawford</a:t>
            </a:r>
            <a:r>
              <a:rPr lang="en-US" sz="1200" dirty="0">
                <a:latin typeface="Arial" panose="020B0604020202020204" pitchFamily="34" charset="0"/>
                <a:cs typeface="Arial" panose="020B0604020202020204" pitchFamily="34" charset="0"/>
              </a:rPr>
              <a:t>, A. D., and M. C. </a:t>
            </a:r>
            <a:r>
              <a:rPr lang="en-US" sz="1200" dirty="0" err="1">
                <a:latin typeface="Arial" panose="020B0604020202020204" pitchFamily="34" charset="0"/>
                <a:cs typeface="Arial" panose="020B0604020202020204" pitchFamily="34" charset="0"/>
              </a:rPr>
              <a:t>Serreze</a:t>
            </a:r>
            <a:r>
              <a:rPr lang="en-US" sz="1200" dirty="0">
                <a:latin typeface="Arial" panose="020B0604020202020204" pitchFamily="34" charset="0"/>
                <a:cs typeface="Arial" panose="020B0604020202020204" pitchFamily="34" charset="0"/>
              </a:rPr>
              <a:t>, 2016: Does the summer Arctic frontal zone influence Arctic </a:t>
            </a:r>
            <a:r>
              <a:rPr lang="en-US" sz="1200" dirty="0" smtClean="0">
                <a:latin typeface="Arial" panose="020B0604020202020204" pitchFamily="34" charset="0"/>
                <a:cs typeface="Arial" panose="020B0604020202020204" pitchFamily="34" charset="0"/>
              </a:rPr>
              <a:t>Ocean </a:t>
            </a:r>
            <a:r>
              <a:rPr lang="en-US" sz="1200" dirty="0">
                <a:latin typeface="Arial" panose="020B0604020202020204" pitchFamily="34" charset="0"/>
                <a:cs typeface="Arial" panose="020B0604020202020204" pitchFamily="34" charset="0"/>
              </a:rPr>
              <a:t>cyclone activity? </a:t>
            </a:r>
            <a:r>
              <a:rPr lang="en-US" sz="1200" i="1" dirty="0">
                <a:latin typeface="Arial" panose="020B0604020202020204" pitchFamily="34" charset="0"/>
                <a:cs typeface="Arial" panose="020B0604020202020204" pitchFamily="34" charset="0"/>
              </a:rPr>
              <a:t>J. Climate</a:t>
            </a:r>
            <a:r>
              <a:rPr lang="en-US" sz="1200" dirty="0">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29</a:t>
            </a:r>
            <a:r>
              <a:rPr lang="en-US" sz="1200" dirty="0">
                <a:latin typeface="Arial" panose="020B0604020202020204" pitchFamily="34" charset="0"/>
                <a:cs typeface="Arial" panose="020B0604020202020204" pitchFamily="34" charset="0"/>
              </a:rPr>
              <a:t>, 4977–</a:t>
            </a:r>
            <a:r>
              <a:rPr lang="en-US" sz="1200" dirty="0" smtClean="0">
                <a:latin typeface="Arial" panose="020B0604020202020204" pitchFamily="34" charset="0"/>
                <a:cs typeface="Arial" panose="020B0604020202020204" pitchFamily="34" charset="0"/>
              </a:rPr>
              <a:t>4993.</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Crawford, A. D., E. A. P. Schreiber, N. </a:t>
            </a:r>
            <a:r>
              <a:rPr lang="en-US" sz="1200" dirty="0" err="1">
                <a:latin typeface="Arial" panose="020B0604020202020204" pitchFamily="34" charset="0"/>
                <a:cs typeface="Arial" panose="020B0604020202020204" pitchFamily="34" charset="0"/>
              </a:rPr>
              <a:t>Sommer</a:t>
            </a:r>
            <a:r>
              <a:rPr lang="en-US" sz="1200" dirty="0">
                <a:latin typeface="Arial" panose="020B0604020202020204" pitchFamily="34" charset="0"/>
                <a:cs typeface="Arial" panose="020B0604020202020204" pitchFamily="34" charset="0"/>
              </a:rPr>
              <a:t>, M. C. </a:t>
            </a:r>
            <a:r>
              <a:rPr lang="en-US" sz="1200" dirty="0" err="1">
                <a:latin typeface="Arial" panose="020B0604020202020204" pitchFamily="34" charset="0"/>
                <a:cs typeface="Arial" panose="020B0604020202020204" pitchFamily="34" charset="0"/>
              </a:rPr>
              <a:t>Serreze</a:t>
            </a:r>
            <a:r>
              <a:rPr lang="en-US" sz="1200" dirty="0">
                <a:latin typeface="Arial" panose="020B0604020202020204" pitchFamily="34" charset="0"/>
                <a:cs typeface="Arial" panose="020B0604020202020204" pitchFamily="34" charset="0"/>
              </a:rPr>
              <a:t>, J. C. </a:t>
            </a:r>
            <a:r>
              <a:rPr lang="en-US" sz="1200" dirty="0" err="1">
                <a:latin typeface="Arial" panose="020B0604020202020204" pitchFamily="34" charset="0"/>
                <a:cs typeface="Arial" panose="020B0604020202020204" pitchFamily="34" charset="0"/>
              </a:rPr>
              <a:t>Stroeve</a:t>
            </a:r>
            <a:r>
              <a:rPr lang="en-US" sz="1200" dirty="0">
                <a:latin typeface="Arial" panose="020B0604020202020204" pitchFamily="34" charset="0"/>
                <a:cs typeface="Arial" panose="020B0604020202020204" pitchFamily="34" charset="0"/>
              </a:rPr>
              <a:t>, and D. G. Barber, </a:t>
            </a:r>
            <a:r>
              <a:rPr lang="en-US" sz="1200" dirty="0" smtClean="0">
                <a:latin typeface="Arial" panose="020B0604020202020204" pitchFamily="34" charset="0"/>
                <a:cs typeface="Arial" panose="020B0604020202020204" pitchFamily="34" charset="0"/>
              </a:rPr>
              <a:t>2021</a:t>
            </a:r>
            <a:r>
              <a:rPr lang="en-US" sz="1200" dirty="0">
                <a:latin typeface="Arial" panose="020B0604020202020204" pitchFamily="34" charset="0"/>
                <a:cs typeface="Arial" panose="020B0604020202020204" pitchFamily="34" charset="0"/>
              </a:rPr>
              <a:t>: Sensitivity of Northern Hemisphere cyclone detection and tracking results to fine spatial and temporal resolution using ERA5. </a:t>
            </a:r>
            <a:r>
              <a:rPr lang="en-US" sz="1200" i="1" dirty="0">
                <a:latin typeface="Arial" panose="020B0604020202020204" pitchFamily="34" charset="0"/>
                <a:cs typeface="Arial" panose="020B0604020202020204" pitchFamily="34" charset="0"/>
              </a:rPr>
              <a:t>Mon. </a:t>
            </a:r>
            <a:r>
              <a:rPr lang="en-US" sz="1200" i="1" dirty="0" err="1">
                <a:latin typeface="Arial" panose="020B0604020202020204" pitchFamily="34" charset="0"/>
                <a:cs typeface="Arial" panose="020B0604020202020204" pitchFamily="34" charset="0"/>
              </a:rPr>
              <a:t>Wea</a:t>
            </a:r>
            <a:r>
              <a:rPr lang="en-US" sz="1200" i="1" dirty="0">
                <a:latin typeface="Arial" panose="020B0604020202020204" pitchFamily="34" charset="0"/>
                <a:cs typeface="Arial" panose="020B0604020202020204" pitchFamily="34" charset="0"/>
              </a:rPr>
              <a:t>. Rev.</a:t>
            </a:r>
            <a:r>
              <a:rPr lang="en-US" sz="1200" dirty="0">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149</a:t>
            </a:r>
            <a:r>
              <a:rPr lang="en-US" sz="1200" dirty="0">
                <a:latin typeface="Arial" panose="020B0604020202020204" pitchFamily="34" charset="0"/>
                <a:cs typeface="Arial" panose="020B0604020202020204" pitchFamily="34" charset="0"/>
              </a:rPr>
              <a:t>, 2581–</a:t>
            </a:r>
            <a:r>
              <a:rPr lang="en-US" sz="1200" dirty="0" smtClean="0">
                <a:latin typeface="Arial" panose="020B0604020202020204" pitchFamily="34" charset="0"/>
                <a:cs typeface="Arial" panose="020B0604020202020204" pitchFamily="34" charset="0"/>
              </a:rPr>
              <a:t>2598. </a:t>
            </a:r>
          </a:p>
          <a:p>
            <a:endParaRPr lang="en-US" sz="1200" dirty="0">
              <a:latin typeface="Arial" panose="020B0604020202020204" pitchFamily="34" charset="0"/>
              <a:cs typeface="Arial" panose="020B0604020202020204" pitchFamily="34" charset="0"/>
            </a:endParaRPr>
          </a:p>
          <a:p>
            <a:r>
              <a:rPr lang="en-US" sz="1200" dirty="0" err="1">
                <a:latin typeface="Arial" panose="020B0604020202020204" pitchFamily="34" charset="0"/>
                <a:cs typeface="Arial" panose="020B0604020202020204" pitchFamily="34" charset="0"/>
              </a:rPr>
              <a:t>Hersbach</a:t>
            </a:r>
            <a:r>
              <a:rPr lang="en-US" sz="1200" dirty="0">
                <a:latin typeface="Arial" panose="020B0604020202020204" pitchFamily="34" charset="0"/>
                <a:cs typeface="Arial" panose="020B0604020202020204" pitchFamily="34" charset="0"/>
              </a:rPr>
              <a:t>, H., and Coauthors, 2020: The ERA5 global reanalysis. </a:t>
            </a:r>
            <a:r>
              <a:rPr lang="en-US" sz="1200" i="1" dirty="0">
                <a:latin typeface="Arial" panose="020B0604020202020204" pitchFamily="34" charset="0"/>
                <a:cs typeface="Arial" panose="020B0604020202020204" pitchFamily="34" charset="0"/>
              </a:rPr>
              <a:t>Quart. J. Roy. Meteor. Soc.</a:t>
            </a:r>
            <a:r>
              <a:rPr lang="en-US" sz="1200" dirty="0" smtClean="0">
                <a:latin typeface="Arial" panose="020B0604020202020204" pitchFamily="34" charset="0"/>
                <a:cs typeface="Arial" panose="020B0604020202020204" pitchFamily="34" charset="0"/>
              </a:rPr>
              <a:t>, </a:t>
            </a:r>
            <a:r>
              <a:rPr lang="en-US" sz="1200" b="1" dirty="0" smtClean="0">
                <a:latin typeface="Arial" panose="020B0604020202020204" pitchFamily="34" charset="0"/>
                <a:cs typeface="Arial" panose="020B0604020202020204" pitchFamily="34" charset="0"/>
              </a:rPr>
              <a:t>146</a:t>
            </a:r>
            <a:r>
              <a:rPr lang="en-US" sz="1200" dirty="0">
                <a:latin typeface="Arial" panose="020B0604020202020204" pitchFamily="34" charset="0"/>
                <a:cs typeface="Arial" panose="020B0604020202020204" pitchFamily="34" charset="0"/>
              </a:rPr>
              <a:t>, 1999–</a:t>
            </a:r>
            <a:r>
              <a:rPr lang="en-US" sz="1200" dirty="0" smtClean="0">
                <a:latin typeface="Arial" panose="020B0604020202020204" pitchFamily="34" charset="0"/>
                <a:cs typeface="Arial" panose="020B0604020202020204" pitchFamily="34" charset="0"/>
              </a:rPr>
              <a:t>2049.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Johnson, A., and X. Wang, 2021: Observation impact study of an Arctic cyclone associated with </a:t>
            </a:r>
            <a:r>
              <a:rPr lang="en-US" sz="1200" dirty="0" smtClean="0">
                <a:latin typeface="Arial" panose="020B0604020202020204" pitchFamily="34" charset="0"/>
                <a:cs typeface="Arial" panose="020B0604020202020204" pitchFamily="34" charset="0"/>
              </a:rPr>
              <a:t>a </a:t>
            </a:r>
            <a:r>
              <a:rPr lang="en-US" sz="1200" dirty="0">
                <a:latin typeface="Arial" panose="020B0604020202020204" pitchFamily="34" charset="0"/>
                <a:cs typeface="Arial" panose="020B0604020202020204" pitchFamily="34" charset="0"/>
              </a:rPr>
              <a:t>tropopause polar vortex (TPV)-induced Rossby wave initiation event. </a:t>
            </a:r>
            <a:r>
              <a:rPr lang="en-US" sz="1200" i="1" dirty="0">
                <a:latin typeface="Arial" panose="020B0604020202020204" pitchFamily="34" charset="0"/>
                <a:cs typeface="Arial" panose="020B0604020202020204" pitchFamily="34" charset="0"/>
              </a:rPr>
              <a:t>Mon. </a:t>
            </a:r>
            <a:r>
              <a:rPr lang="en-US" sz="1200" i="1" dirty="0" err="1">
                <a:latin typeface="Arial" panose="020B0604020202020204" pitchFamily="34" charset="0"/>
                <a:cs typeface="Arial" panose="020B0604020202020204" pitchFamily="34" charset="0"/>
              </a:rPr>
              <a:t>Wea</a:t>
            </a:r>
            <a:r>
              <a:rPr lang="en-US" sz="1200" i="1" dirty="0">
                <a:latin typeface="Arial" panose="020B0604020202020204" pitchFamily="34" charset="0"/>
                <a:cs typeface="Arial" panose="020B0604020202020204" pitchFamily="34" charset="0"/>
              </a:rPr>
              <a:t>. Rev.</a:t>
            </a:r>
            <a:r>
              <a:rPr lang="en-US" sz="1200" dirty="0">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149</a:t>
            </a:r>
            <a:r>
              <a:rPr lang="en-US" sz="1200" dirty="0">
                <a:latin typeface="Arial" panose="020B0604020202020204" pitchFamily="34" charset="0"/>
                <a:cs typeface="Arial" panose="020B0604020202020204" pitchFamily="34" charset="0"/>
              </a:rPr>
              <a:t>, 1577–</a:t>
            </a:r>
            <a:r>
              <a:rPr lang="en-US" sz="1200" dirty="0" smtClean="0">
                <a:latin typeface="Arial" panose="020B0604020202020204" pitchFamily="34" charset="0"/>
                <a:cs typeface="Arial" panose="020B0604020202020204" pitchFamily="34" charset="0"/>
              </a:rPr>
              <a:t>1591. </a:t>
            </a:r>
          </a:p>
          <a:p>
            <a:endParaRPr lang="en-US" sz="1200" dirty="0">
              <a:latin typeface="Arial" panose="020B0604020202020204" pitchFamily="34" charset="0"/>
              <a:cs typeface="Arial" panose="020B0604020202020204" pitchFamily="34" charset="0"/>
            </a:endParaRPr>
          </a:p>
          <a:p>
            <a:r>
              <a:rPr lang="en-US" sz="1200" dirty="0" err="1">
                <a:latin typeface="Arial" panose="020B0604020202020204" pitchFamily="34" charset="0"/>
                <a:cs typeface="Arial" panose="020B0604020202020204" pitchFamily="34" charset="0"/>
              </a:rPr>
              <a:t>Korfe</a:t>
            </a:r>
            <a:r>
              <a:rPr lang="en-US" sz="1200" dirty="0">
                <a:latin typeface="Arial" panose="020B0604020202020204" pitchFamily="34" charset="0"/>
                <a:cs typeface="Arial" panose="020B0604020202020204" pitchFamily="34" charset="0"/>
              </a:rPr>
              <a:t>, N. G., and B. A. </a:t>
            </a:r>
            <a:r>
              <a:rPr lang="en-US" sz="1200" dirty="0" err="1">
                <a:latin typeface="Arial" panose="020B0604020202020204" pitchFamily="34" charset="0"/>
                <a:cs typeface="Arial" panose="020B0604020202020204" pitchFamily="34" charset="0"/>
              </a:rPr>
              <a:t>Colle</a:t>
            </a:r>
            <a:r>
              <a:rPr lang="en-US" sz="1200" dirty="0">
                <a:latin typeface="Arial" panose="020B0604020202020204" pitchFamily="34" charset="0"/>
                <a:cs typeface="Arial" panose="020B0604020202020204" pitchFamily="34" charset="0"/>
              </a:rPr>
              <a:t>, 2018: Evaluation of cool-season extratropical cyclones in a </a:t>
            </a:r>
            <a:r>
              <a:rPr lang="en-US" sz="1200" dirty="0" err="1" smtClean="0">
                <a:latin typeface="Arial" panose="020B0604020202020204" pitchFamily="34" charset="0"/>
                <a:cs typeface="Arial" panose="020B0604020202020204" pitchFamily="34" charset="0"/>
              </a:rPr>
              <a:t>multimodel</a:t>
            </a:r>
            <a:r>
              <a:rPr lang="en-US" sz="1200" dirty="0" smtClean="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ensemble for eastern North America and the Western Atlantic Ocean. </a:t>
            </a:r>
            <a:r>
              <a:rPr lang="en-US" sz="1200" i="1" dirty="0" err="1">
                <a:latin typeface="Arial" panose="020B0604020202020204" pitchFamily="34" charset="0"/>
                <a:cs typeface="Arial" panose="020B0604020202020204" pitchFamily="34" charset="0"/>
              </a:rPr>
              <a:t>Wea</a:t>
            </a:r>
            <a:r>
              <a:rPr lang="en-US" sz="1200" i="1" dirty="0">
                <a:latin typeface="Arial" panose="020B0604020202020204" pitchFamily="34" charset="0"/>
                <a:cs typeface="Arial" panose="020B0604020202020204" pitchFamily="34" charset="0"/>
              </a:rPr>
              <a:t>. Forecasting</a:t>
            </a:r>
            <a:r>
              <a:rPr lang="en-US" sz="1200" dirty="0">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33</a:t>
            </a:r>
            <a:r>
              <a:rPr lang="en-US" sz="1200" dirty="0">
                <a:latin typeface="Arial" panose="020B0604020202020204" pitchFamily="34" charset="0"/>
                <a:cs typeface="Arial" panose="020B0604020202020204" pitchFamily="34" charset="0"/>
              </a:rPr>
              <a:t>, 109–</a:t>
            </a:r>
            <a:r>
              <a:rPr lang="en-US" sz="1200" dirty="0" smtClean="0">
                <a:latin typeface="Arial" panose="020B0604020202020204" pitchFamily="34" charset="0"/>
                <a:cs typeface="Arial" panose="020B0604020202020204" pitchFamily="34" charset="0"/>
              </a:rPr>
              <a:t>127. </a:t>
            </a:r>
          </a:p>
          <a:p>
            <a:pPr marL="0" indent="0">
              <a:buNone/>
            </a:pPr>
            <a:endParaRPr lang="en-US" sz="1200" dirty="0" smtClean="0">
              <a:latin typeface="Arial" panose="020B0604020202020204" pitchFamily="34" charset="0"/>
              <a:cs typeface="Arial" panose="020B0604020202020204" pitchFamily="34" charset="0"/>
            </a:endParaRPr>
          </a:p>
          <a:p>
            <a:endParaRPr lang="en-US" sz="1200" dirty="0" smtClean="0">
              <a:latin typeface="Arial"/>
              <a:cs typeface="Arial"/>
            </a:endParaRPr>
          </a:p>
          <a:p>
            <a:pPr marL="457200" lvl="1" indent="0">
              <a:buFont typeface="Arial"/>
              <a:buNone/>
            </a:pPr>
            <a:endParaRPr lang="en-US" sz="1200" dirty="0" smtClean="0">
              <a:latin typeface="Arial"/>
              <a:cs typeface="Arial"/>
            </a:endParaRPr>
          </a:p>
          <a:p>
            <a:pPr marL="457200" lvl="1" indent="0">
              <a:buFont typeface="Arial"/>
              <a:buNone/>
            </a:pPr>
            <a:endParaRPr lang="en-US" sz="1200" dirty="0" smtClean="0">
              <a:solidFill>
                <a:srgbClr val="0000FF"/>
              </a:solidFill>
              <a:latin typeface="Arial"/>
              <a:cs typeface="Arial"/>
            </a:endParaRPr>
          </a:p>
          <a:p>
            <a:pPr marL="400050" lvl="1" indent="0">
              <a:buFont typeface="Arial"/>
              <a:buNone/>
            </a:pPr>
            <a:endParaRPr lang="en-US" sz="1200" dirty="0" smtClean="0">
              <a:solidFill>
                <a:srgbClr val="0E00FF"/>
              </a:solidFill>
              <a:latin typeface="Arial"/>
              <a:cs typeface="Arial"/>
            </a:endParaRPr>
          </a:p>
          <a:p>
            <a:pPr marL="800100" lvl="1" indent="-342900">
              <a:buFont typeface="+mj-lt"/>
              <a:buAutoNum type="alphaLcParenR"/>
            </a:pPr>
            <a:endParaRPr lang="en-US" sz="1200" dirty="0" smtClean="0">
              <a:latin typeface="Arial"/>
              <a:cs typeface="Arial"/>
            </a:endParaRPr>
          </a:p>
          <a:p>
            <a:pPr lvl="1"/>
            <a:endParaRPr lang="en-US" sz="1200" dirty="0" smtClean="0">
              <a:latin typeface="Arial"/>
              <a:cs typeface="Arial"/>
            </a:endParaRPr>
          </a:p>
          <a:p>
            <a:pPr lvl="1"/>
            <a:endParaRPr lang="en-US" sz="1200" dirty="0" smtClean="0">
              <a:latin typeface="Arial" panose="020B0604020202020204" pitchFamily="34" charset="0"/>
              <a:cs typeface="Arial" panose="020B0604020202020204" pitchFamily="34" charset="0"/>
            </a:endParaRPr>
          </a:p>
          <a:p>
            <a:pPr lvl="1"/>
            <a:endParaRPr lang="en-US" sz="1200" dirty="0">
              <a:latin typeface="Arial" panose="020B0604020202020204" pitchFamily="34" charset="0"/>
              <a:cs typeface="Arial" panose="020B0604020202020204" pitchFamily="34" charset="0"/>
            </a:endParaRPr>
          </a:p>
        </p:txBody>
      </p:sp>
      <p:sp>
        <p:nvSpPr>
          <p:cNvPr id="5"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References</a:t>
            </a:r>
            <a:endParaRPr lang="en-US" sz="2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257576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2"/>
          <p:cNvSpPr txBox="1">
            <a:spLocks/>
          </p:cNvSpPr>
          <p:nvPr/>
        </p:nvSpPr>
        <p:spPr>
          <a:xfrm>
            <a:off x="180257" y="693710"/>
            <a:ext cx="8791678" cy="4386289"/>
          </a:xfrm>
          <a:prstGeom prst="rect">
            <a:avLst/>
          </a:prstGeom>
        </p:spPr>
        <p:txBody>
          <a:bodyPr>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200" dirty="0" err="1">
                <a:latin typeface="Arial" panose="020B0604020202020204" pitchFamily="34" charset="0"/>
                <a:cs typeface="Arial" panose="020B0604020202020204" pitchFamily="34" charset="0"/>
              </a:rPr>
              <a:t>Peng</a:t>
            </a:r>
            <a:r>
              <a:rPr lang="en-US" sz="1200" dirty="0">
                <a:latin typeface="Arial" panose="020B0604020202020204" pitchFamily="34" charset="0"/>
                <a:cs typeface="Arial" panose="020B0604020202020204" pitchFamily="34" charset="0"/>
              </a:rPr>
              <a:t>, L., X. Zhang, J.-H. Kim, K.-H. Cho, B.-M. Kim, Z. Wang, and H. Tang, 2021: Role </a:t>
            </a:r>
            <a:r>
              <a:rPr lang="en-US" sz="1200" dirty="0" smtClean="0">
                <a:latin typeface="Arial" panose="020B0604020202020204" pitchFamily="34" charset="0"/>
                <a:cs typeface="Arial" panose="020B0604020202020204" pitchFamily="34" charset="0"/>
              </a:rPr>
              <a:t>of intense </a:t>
            </a:r>
            <a:r>
              <a:rPr lang="en-US" sz="1200" dirty="0">
                <a:latin typeface="Arial" panose="020B0604020202020204" pitchFamily="34" charset="0"/>
                <a:cs typeface="Arial" panose="020B0604020202020204" pitchFamily="34" charset="0"/>
              </a:rPr>
              <a:t>Arctic storm in accelerating summer sea ice melt: An in situ observational </a:t>
            </a:r>
            <a:r>
              <a:rPr lang="en-US" sz="1200" dirty="0" smtClean="0">
                <a:latin typeface="Arial" panose="020B0604020202020204" pitchFamily="34" charset="0"/>
                <a:cs typeface="Arial" panose="020B0604020202020204" pitchFamily="34" charset="0"/>
              </a:rPr>
              <a:t>study. </a:t>
            </a:r>
            <a:r>
              <a:rPr lang="en-US" sz="1200" i="1" dirty="0" err="1" smtClean="0">
                <a:latin typeface="Arial" panose="020B0604020202020204" pitchFamily="34" charset="0"/>
                <a:cs typeface="Arial" panose="020B0604020202020204" pitchFamily="34" charset="0"/>
              </a:rPr>
              <a:t>Geophys</a:t>
            </a:r>
            <a:r>
              <a:rPr lang="en-US" sz="1200" i="1" dirty="0">
                <a:latin typeface="Arial" panose="020B0604020202020204" pitchFamily="34" charset="0"/>
                <a:cs typeface="Arial" panose="020B0604020202020204" pitchFamily="34" charset="0"/>
              </a:rPr>
              <a:t>. Res. </a:t>
            </a:r>
            <a:r>
              <a:rPr lang="en-US" sz="1200" i="1" dirty="0" err="1">
                <a:latin typeface="Arial" panose="020B0604020202020204" pitchFamily="34" charset="0"/>
                <a:cs typeface="Arial" panose="020B0604020202020204" pitchFamily="34" charset="0"/>
              </a:rPr>
              <a:t>Lett</a:t>
            </a:r>
            <a:r>
              <a:rPr lang="en-US" sz="1200" i="1" dirty="0">
                <a:latin typeface="Arial" panose="020B0604020202020204" pitchFamily="34" charset="0"/>
                <a:cs typeface="Arial" panose="020B0604020202020204" pitchFamily="34" charset="0"/>
              </a:rPr>
              <a:t>.</a:t>
            </a:r>
            <a:r>
              <a:rPr lang="en-US" sz="1200" dirty="0">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48</a:t>
            </a:r>
            <a:r>
              <a:rPr lang="en-US" sz="1200" dirty="0">
                <a:latin typeface="Arial" panose="020B0604020202020204" pitchFamily="34" charset="0"/>
                <a:cs typeface="Arial" panose="020B0604020202020204" pitchFamily="34" charset="0"/>
              </a:rPr>
              <a:t>, </a:t>
            </a:r>
            <a:r>
              <a:rPr lang="en-US" sz="1200" dirty="0" smtClean="0">
                <a:latin typeface="Arial" panose="020B0604020202020204" pitchFamily="34" charset="0"/>
                <a:cs typeface="Arial" panose="020B0604020202020204" pitchFamily="34" charset="0"/>
              </a:rPr>
              <a:t>e2021GL092714.</a:t>
            </a:r>
            <a:endParaRPr lang="en-US" sz="1200" dirty="0" smtClean="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r>
              <a:rPr lang="en-US" sz="1200" dirty="0" smtClean="0">
                <a:latin typeface="Arial" panose="020B0604020202020204" pitchFamily="34" charset="0"/>
                <a:cs typeface="Arial" panose="020B0604020202020204" pitchFamily="34" charset="0"/>
              </a:rPr>
              <a:t>Stern</a:t>
            </a:r>
            <a:r>
              <a:rPr lang="en-US" sz="1200" dirty="0">
                <a:latin typeface="Arial" panose="020B0604020202020204" pitchFamily="34" charset="0"/>
                <a:cs typeface="Arial" panose="020B0604020202020204" pitchFamily="34" charset="0"/>
              </a:rPr>
              <a:t>, D. P, J. D. Doyle, N. P. Barton, P. M. </a:t>
            </a:r>
            <a:r>
              <a:rPr lang="en-US" sz="1200" dirty="0" err="1">
                <a:latin typeface="Arial" panose="020B0604020202020204" pitchFamily="34" charset="0"/>
                <a:cs typeface="Arial" panose="020B0604020202020204" pitchFamily="34" charset="0"/>
              </a:rPr>
              <a:t>Finocchio</a:t>
            </a:r>
            <a:r>
              <a:rPr lang="en-US" sz="1200" dirty="0">
                <a:latin typeface="Arial" panose="020B0604020202020204" pitchFamily="34" charset="0"/>
                <a:cs typeface="Arial" panose="020B0604020202020204" pitchFamily="34" charset="0"/>
              </a:rPr>
              <a:t>, W. A. </a:t>
            </a:r>
            <a:r>
              <a:rPr lang="en-US" sz="1200" dirty="0" err="1">
                <a:latin typeface="Arial" panose="020B0604020202020204" pitchFamily="34" charset="0"/>
                <a:cs typeface="Arial" panose="020B0604020202020204" pitchFamily="34" charset="0"/>
              </a:rPr>
              <a:t>Komaromi</a:t>
            </a:r>
            <a:r>
              <a:rPr lang="en-US" sz="1200" dirty="0">
                <a:latin typeface="Arial" panose="020B0604020202020204" pitchFamily="34" charset="0"/>
                <a:cs typeface="Arial" panose="020B0604020202020204" pitchFamily="34" charset="0"/>
              </a:rPr>
              <a:t>, and E. J. Metzger, </a:t>
            </a:r>
            <a:r>
              <a:rPr lang="en-US" sz="1200" dirty="0" smtClean="0">
                <a:latin typeface="Arial" panose="020B0604020202020204" pitchFamily="34" charset="0"/>
                <a:cs typeface="Arial" panose="020B0604020202020204" pitchFamily="34" charset="0"/>
              </a:rPr>
              <a:t>2020</a:t>
            </a:r>
            <a:r>
              <a:rPr lang="en-US" sz="1200" dirty="0">
                <a:latin typeface="Arial" panose="020B0604020202020204" pitchFamily="34" charset="0"/>
                <a:cs typeface="Arial" panose="020B0604020202020204" pitchFamily="34" charset="0"/>
              </a:rPr>
              <a:t>: The impact of an intense cyclone on short-term sea ice loss in a fully coupled atmosphere-ocean-ice model. </a:t>
            </a:r>
            <a:r>
              <a:rPr lang="en-US" sz="1200" i="1" dirty="0" err="1">
                <a:latin typeface="Arial" panose="020B0604020202020204" pitchFamily="34" charset="0"/>
                <a:cs typeface="Arial" panose="020B0604020202020204" pitchFamily="34" charset="0"/>
              </a:rPr>
              <a:t>Geophys</a:t>
            </a:r>
            <a:r>
              <a:rPr lang="en-US" sz="1200" i="1" dirty="0">
                <a:latin typeface="Arial" panose="020B0604020202020204" pitchFamily="34" charset="0"/>
                <a:cs typeface="Arial" panose="020B0604020202020204" pitchFamily="34" charset="0"/>
              </a:rPr>
              <a:t>. Res. </a:t>
            </a:r>
            <a:r>
              <a:rPr lang="en-US" sz="1200" i="1" dirty="0" err="1">
                <a:latin typeface="Arial" panose="020B0604020202020204" pitchFamily="34" charset="0"/>
                <a:cs typeface="Arial" panose="020B0604020202020204" pitchFamily="34" charset="0"/>
              </a:rPr>
              <a:t>Lett</a:t>
            </a:r>
            <a:r>
              <a:rPr lang="en-US" sz="1200" i="1" dirty="0">
                <a:latin typeface="Arial" panose="020B0604020202020204" pitchFamily="34" charset="0"/>
                <a:cs typeface="Arial" panose="020B0604020202020204" pitchFamily="34" charset="0"/>
              </a:rPr>
              <a:t>.</a:t>
            </a:r>
            <a:r>
              <a:rPr lang="en-US" sz="1200" dirty="0">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47</a:t>
            </a:r>
            <a:r>
              <a:rPr lang="en-US" sz="1200" dirty="0" smtClean="0">
                <a:latin typeface="Arial" panose="020B0604020202020204" pitchFamily="34" charset="0"/>
                <a:cs typeface="Arial" panose="020B0604020202020204" pitchFamily="34" charset="0"/>
              </a:rPr>
              <a:t>, e2019GL085580.</a:t>
            </a:r>
          </a:p>
          <a:p>
            <a:endParaRPr lang="en-US" sz="1200" dirty="0" smtClean="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Tao, W., J. Zhang, Y. Fu, and X. Zhang, </a:t>
            </a:r>
            <a:r>
              <a:rPr lang="en-US" sz="1200" dirty="0" smtClean="0">
                <a:latin typeface="Arial" panose="020B0604020202020204" pitchFamily="34" charset="0"/>
                <a:cs typeface="Arial" panose="020B0604020202020204" pitchFamily="34" charset="0"/>
              </a:rPr>
              <a:t>2017: </a:t>
            </a:r>
            <a:r>
              <a:rPr lang="en-US" sz="1200" dirty="0">
                <a:latin typeface="Arial" panose="020B0604020202020204" pitchFamily="34" charset="0"/>
                <a:cs typeface="Arial" panose="020B0604020202020204" pitchFamily="34" charset="0"/>
              </a:rPr>
              <a:t>Driving roles of tropospheric and stratospheric </a:t>
            </a:r>
            <a:r>
              <a:rPr lang="en-US" sz="1200" dirty="0" smtClean="0">
                <a:latin typeface="Arial" panose="020B0604020202020204" pitchFamily="34" charset="0"/>
                <a:cs typeface="Arial" panose="020B0604020202020204" pitchFamily="34" charset="0"/>
              </a:rPr>
              <a:t>thermal </a:t>
            </a:r>
            <a:r>
              <a:rPr lang="en-US" sz="1200" dirty="0">
                <a:latin typeface="Arial" panose="020B0604020202020204" pitchFamily="34" charset="0"/>
                <a:cs typeface="Arial" panose="020B0604020202020204" pitchFamily="34" charset="0"/>
              </a:rPr>
              <a:t>anomalies in intensification and persistence of the Arctic </a:t>
            </a:r>
            <a:r>
              <a:rPr lang="en-US" sz="1200" dirty="0" err="1">
                <a:latin typeface="Arial" panose="020B0604020202020204" pitchFamily="34" charset="0"/>
                <a:cs typeface="Arial" panose="020B0604020202020204" pitchFamily="34" charset="0"/>
              </a:rPr>
              <a:t>superstorm</a:t>
            </a:r>
            <a:r>
              <a:rPr lang="en-US" sz="1200" dirty="0">
                <a:latin typeface="Arial" panose="020B0604020202020204" pitchFamily="34" charset="0"/>
                <a:cs typeface="Arial" panose="020B0604020202020204" pitchFamily="34" charset="0"/>
              </a:rPr>
              <a:t> in 2012. </a:t>
            </a:r>
            <a:r>
              <a:rPr lang="en-US" sz="1200" i="1" dirty="0" err="1" smtClean="0">
                <a:latin typeface="Arial" panose="020B0604020202020204" pitchFamily="34" charset="0"/>
                <a:cs typeface="Arial" panose="020B0604020202020204" pitchFamily="34" charset="0"/>
              </a:rPr>
              <a:t>Geophys</a:t>
            </a:r>
            <a:r>
              <a:rPr lang="en-US" sz="1200" i="1" dirty="0">
                <a:latin typeface="Arial" panose="020B0604020202020204" pitchFamily="34" charset="0"/>
                <a:cs typeface="Arial" panose="020B0604020202020204" pitchFamily="34" charset="0"/>
              </a:rPr>
              <a:t>. Res. </a:t>
            </a:r>
            <a:r>
              <a:rPr lang="en-US" sz="1200" i="1" dirty="0" err="1">
                <a:latin typeface="Arial" panose="020B0604020202020204" pitchFamily="34" charset="0"/>
                <a:cs typeface="Arial" panose="020B0604020202020204" pitchFamily="34" charset="0"/>
              </a:rPr>
              <a:t>Lett</a:t>
            </a:r>
            <a:r>
              <a:rPr lang="en-US" sz="1200" i="1" dirty="0">
                <a:latin typeface="Arial" panose="020B0604020202020204" pitchFamily="34" charset="0"/>
                <a:cs typeface="Arial" panose="020B0604020202020204" pitchFamily="34" charset="0"/>
              </a:rPr>
              <a:t>.</a:t>
            </a:r>
            <a:r>
              <a:rPr lang="en-US" sz="1200" dirty="0">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44</a:t>
            </a:r>
            <a:r>
              <a:rPr lang="en-US" sz="1200" dirty="0">
                <a:latin typeface="Arial" panose="020B0604020202020204" pitchFamily="34" charset="0"/>
                <a:cs typeface="Arial" panose="020B0604020202020204" pitchFamily="34" charset="0"/>
              </a:rPr>
              <a:t>, 10017–</a:t>
            </a:r>
            <a:r>
              <a:rPr lang="en-US" sz="1200" dirty="0" smtClean="0">
                <a:latin typeface="Arial" panose="020B0604020202020204" pitchFamily="34" charset="0"/>
                <a:cs typeface="Arial" panose="020B0604020202020204" pitchFamily="34" charset="0"/>
              </a:rPr>
              <a:t>10025.</a:t>
            </a:r>
          </a:p>
          <a:p>
            <a:endParaRPr lang="en-US" sz="1200" dirty="0" smtClean="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Thomson, J., and W. E. Rogers, 2014: Swell and sea in the emerging Arctic Ocean. </a:t>
            </a:r>
            <a:r>
              <a:rPr lang="en-US" sz="1200" i="1" dirty="0" err="1">
                <a:latin typeface="Arial" panose="020B0604020202020204" pitchFamily="34" charset="0"/>
                <a:cs typeface="Arial" panose="020B0604020202020204" pitchFamily="34" charset="0"/>
              </a:rPr>
              <a:t>Geophys</a:t>
            </a:r>
            <a:r>
              <a:rPr lang="en-US" sz="1200" i="1" dirty="0">
                <a:latin typeface="Arial" panose="020B0604020202020204" pitchFamily="34" charset="0"/>
                <a:cs typeface="Arial" panose="020B0604020202020204" pitchFamily="34" charset="0"/>
              </a:rPr>
              <a:t>. </a:t>
            </a:r>
            <a:r>
              <a:rPr lang="en-US" sz="1200" i="1" dirty="0" smtClean="0">
                <a:latin typeface="Arial" panose="020B0604020202020204" pitchFamily="34" charset="0"/>
                <a:cs typeface="Arial" panose="020B0604020202020204" pitchFamily="34" charset="0"/>
              </a:rPr>
              <a:t>Res</a:t>
            </a:r>
            <a:r>
              <a:rPr lang="en-US" sz="1200" i="1" dirty="0">
                <a:latin typeface="Arial" panose="020B0604020202020204" pitchFamily="34" charset="0"/>
                <a:cs typeface="Arial" panose="020B0604020202020204" pitchFamily="34" charset="0"/>
              </a:rPr>
              <a:t>. </a:t>
            </a:r>
            <a:r>
              <a:rPr lang="en-US" sz="1200" i="1" dirty="0" err="1">
                <a:latin typeface="Arial" panose="020B0604020202020204" pitchFamily="34" charset="0"/>
                <a:cs typeface="Arial" panose="020B0604020202020204" pitchFamily="34" charset="0"/>
              </a:rPr>
              <a:t>Lett</a:t>
            </a:r>
            <a:r>
              <a:rPr lang="en-US" sz="1200" i="1" dirty="0">
                <a:latin typeface="Arial" panose="020B0604020202020204" pitchFamily="34" charset="0"/>
                <a:cs typeface="Arial" panose="020B0604020202020204" pitchFamily="34" charset="0"/>
              </a:rPr>
              <a:t>.</a:t>
            </a:r>
            <a:r>
              <a:rPr lang="en-US" sz="1200" dirty="0">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41</a:t>
            </a:r>
            <a:r>
              <a:rPr lang="en-US" sz="1200" dirty="0">
                <a:latin typeface="Arial" panose="020B0604020202020204" pitchFamily="34" charset="0"/>
                <a:cs typeface="Arial" panose="020B0604020202020204" pitchFamily="34" charset="0"/>
              </a:rPr>
              <a:t>, 3136–</a:t>
            </a:r>
            <a:r>
              <a:rPr lang="en-US" sz="1200" dirty="0" smtClean="0">
                <a:latin typeface="Arial" panose="020B0604020202020204" pitchFamily="34" charset="0"/>
                <a:cs typeface="Arial" panose="020B0604020202020204" pitchFamily="34" charset="0"/>
              </a:rPr>
              <a:t>3140.</a:t>
            </a:r>
          </a:p>
          <a:p>
            <a:endParaRPr lang="en-US" sz="1200" dirty="0">
              <a:latin typeface="Arial" panose="020B0604020202020204" pitchFamily="34" charset="0"/>
              <a:cs typeface="Arial" panose="020B0604020202020204" pitchFamily="34" charset="0"/>
            </a:endParaRPr>
          </a:p>
          <a:p>
            <a:r>
              <a:rPr lang="en-US" sz="1200" dirty="0" smtClean="0">
                <a:latin typeface="Arial" panose="020B0604020202020204" pitchFamily="34" charset="0"/>
                <a:cs typeface="Arial" panose="020B0604020202020204" pitchFamily="34" charset="0"/>
              </a:rPr>
              <a:t>Torn</a:t>
            </a:r>
            <a:r>
              <a:rPr lang="en-US" sz="1200" dirty="0">
                <a:latin typeface="Arial" panose="020B0604020202020204" pitchFamily="34" charset="0"/>
                <a:cs typeface="Arial" panose="020B0604020202020204" pitchFamily="34" charset="0"/>
              </a:rPr>
              <a:t>, R. D., and G. J. Hakim, 2008: Ensemble-based sensitivity analysis. </a:t>
            </a:r>
            <a:r>
              <a:rPr lang="en-US" sz="1200" i="1" dirty="0">
                <a:latin typeface="Arial" panose="020B0604020202020204" pitchFamily="34" charset="0"/>
                <a:cs typeface="Arial" panose="020B0604020202020204" pitchFamily="34" charset="0"/>
              </a:rPr>
              <a:t>Mon. </a:t>
            </a:r>
            <a:r>
              <a:rPr lang="en-US" sz="1200" i="1" dirty="0" err="1">
                <a:latin typeface="Arial" panose="020B0604020202020204" pitchFamily="34" charset="0"/>
                <a:cs typeface="Arial" panose="020B0604020202020204" pitchFamily="34" charset="0"/>
              </a:rPr>
              <a:t>Wea</a:t>
            </a:r>
            <a:r>
              <a:rPr lang="en-US" sz="1200" i="1" dirty="0">
                <a:latin typeface="Arial" panose="020B0604020202020204" pitchFamily="34" charset="0"/>
                <a:cs typeface="Arial" panose="020B0604020202020204" pitchFamily="34" charset="0"/>
              </a:rPr>
              <a:t>. Rev.</a:t>
            </a:r>
            <a:r>
              <a:rPr lang="en-US" sz="1200" dirty="0">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136</a:t>
            </a:r>
            <a:r>
              <a:rPr lang="en-US" sz="1200" dirty="0">
                <a:latin typeface="Arial" panose="020B0604020202020204" pitchFamily="34" charset="0"/>
                <a:cs typeface="Arial" panose="020B0604020202020204" pitchFamily="34" charset="0"/>
              </a:rPr>
              <a:t>, </a:t>
            </a:r>
            <a:r>
              <a:rPr lang="en-US" sz="1200" dirty="0" smtClean="0">
                <a:latin typeface="Arial" panose="020B0604020202020204" pitchFamily="34" charset="0"/>
                <a:cs typeface="Arial" panose="020B0604020202020204" pitchFamily="34" charset="0"/>
              </a:rPr>
              <a:t>663</a:t>
            </a:r>
            <a:r>
              <a:rPr lang="en-US" sz="1200" dirty="0">
                <a:latin typeface="Arial" panose="020B0604020202020204" pitchFamily="34" charset="0"/>
                <a:cs typeface="Arial" panose="020B0604020202020204" pitchFamily="34" charset="0"/>
              </a:rPr>
              <a:t>–</a:t>
            </a:r>
            <a:r>
              <a:rPr lang="en-US" sz="1200" dirty="0" smtClean="0">
                <a:latin typeface="Arial" panose="020B0604020202020204" pitchFamily="34" charset="0"/>
                <a:cs typeface="Arial" panose="020B0604020202020204" pitchFamily="34" charset="0"/>
              </a:rPr>
              <a:t>677.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Yamagami, A., M. </a:t>
            </a:r>
            <a:r>
              <a:rPr lang="en-US" sz="1200" dirty="0" err="1">
                <a:latin typeface="Arial" panose="020B0604020202020204" pitchFamily="34" charset="0"/>
                <a:cs typeface="Arial" panose="020B0604020202020204" pitchFamily="34" charset="0"/>
              </a:rPr>
              <a:t>Matsueda</a:t>
            </a:r>
            <a:r>
              <a:rPr lang="en-US" sz="1200" dirty="0">
                <a:latin typeface="Arial" panose="020B0604020202020204" pitchFamily="34" charset="0"/>
                <a:cs typeface="Arial" panose="020B0604020202020204" pitchFamily="34" charset="0"/>
              </a:rPr>
              <a:t>, and H. L. Tanaka, 2018: Predictability of the 2012 great Arctic cyclone on medium-range timescales. </a:t>
            </a:r>
            <a:r>
              <a:rPr lang="en-US" sz="1200" i="1" dirty="0">
                <a:latin typeface="Arial" panose="020B0604020202020204" pitchFamily="34" charset="0"/>
                <a:cs typeface="Arial" panose="020B0604020202020204" pitchFamily="34" charset="0"/>
              </a:rPr>
              <a:t>Polar Sci.</a:t>
            </a:r>
            <a:r>
              <a:rPr lang="en-US" sz="1200" dirty="0">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15</a:t>
            </a:r>
            <a:r>
              <a:rPr lang="en-US" sz="1200" dirty="0">
                <a:latin typeface="Arial" panose="020B0604020202020204" pitchFamily="34" charset="0"/>
                <a:cs typeface="Arial" panose="020B0604020202020204" pitchFamily="34" charset="0"/>
              </a:rPr>
              <a:t>, 13–23</a:t>
            </a:r>
            <a:r>
              <a:rPr lang="en-US" sz="1200" dirty="0" smtClean="0">
                <a:latin typeface="Arial" panose="020B0604020202020204" pitchFamily="34" charset="0"/>
                <a:cs typeface="Arial" panose="020B0604020202020204" pitchFamily="34" charset="0"/>
              </a:rPr>
              <a:t>.</a:t>
            </a:r>
            <a:endParaRPr lang="en-US" sz="1200" dirty="0">
              <a:latin typeface="Arial" panose="020B0604020202020204" pitchFamily="34" charset="0"/>
              <a:cs typeface="Arial" panose="020B0604020202020204" pitchFamily="34" charset="0"/>
            </a:endParaRPr>
          </a:p>
          <a:p>
            <a:pPr marL="0" indent="0">
              <a:buNone/>
            </a:pPr>
            <a:endParaRPr lang="en-US" sz="1200" dirty="0">
              <a:latin typeface="Arial" panose="020B0604020202020204" pitchFamily="34" charset="0"/>
              <a:cs typeface="Arial" panose="020B0604020202020204" pitchFamily="34" charset="0"/>
            </a:endParaRPr>
          </a:p>
          <a:p>
            <a:r>
              <a:rPr lang="en-US" sz="1200" dirty="0" smtClean="0">
                <a:latin typeface="Arial" panose="020B0604020202020204" pitchFamily="34" charset="0"/>
                <a:cs typeface="Arial" panose="020B0604020202020204" pitchFamily="34" charset="0"/>
              </a:rPr>
              <a:t>Zhang</a:t>
            </a:r>
            <a:r>
              <a:rPr lang="en-US" sz="1200" dirty="0">
                <a:latin typeface="Arial" panose="020B0604020202020204" pitchFamily="34" charset="0"/>
                <a:cs typeface="Arial" panose="020B0604020202020204" pitchFamily="34" charset="0"/>
              </a:rPr>
              <a:t>, X., J. E. Walsh, J. Zhang, U. S. Bhatt, and M. Ikeda, 2004: Climatology and </a:t>
            </a:r>
            <a:r>
              <a:rPr lang="en-US" sz="1200" dirty="0" err="1">
                <a:latin typeface="Arial" panose="020B0604020202020204" pitchFamily="34" charset="0"/>
                <a:cs typeface="Arial" panose="020B0604020202020204" pitchFamily="34" charset="0"/>
              </a:rPr>
              <a:t>interannual</a:t>
            </a:r>
            <a:r>
              <a:rPr lang="en-US" sz="1200" dirty="0">
                <a:latin typeface="Arial" panose="020B0604020202020204" pitchFamily="34" charset="0"/>
                <a:cs typeface="Arial" panose="020B0604020202020204" pitchFamily="34" charset="0"/>
              </a:rPr>
              <a:t> </a:t>
            </a:r>
            <a:r>
              <a:rPr lang="en-US" sz="1200" dirty="0" smtClean="0">
                <a:latin typeface="Arial" panose="020B0604020202020204" pitchFamily="34" charset="0"/>
                <a:cs typeface="Arial" panose="020B0604020202020204" pitchFamily="34" charset="0"/>
              </a:rPr>
              <a:t>variability </a:t>
            </a:r>
            <a:r>
              <a:rPr lang="en-US" sz="1200" dirty="0">
                <a:latin typeface="Arial" panose="020B0604020202020204" pitchFamily="34" charset="0"/>
                <a:cs typeface="Arial" panose="020B0604020202020204" pitchFamily="34" charset="0"/>
              </a:rPr>
              <a:t>of Arctic cyclone activity: 1948–2002. </a:t>
            </a:r>
            <a:r>
              <a:rPr lang="en-US" sz="1200" i="1" dirty="0">
                <a:latin typeface="Arial" panose="020B0604020202020204" pitchFamily="34" charset="0"/>
                <a:cs typeface="Arial" panose="020B0604020202020204" pitchFamily="34" charset="0"/>
              </a:rPr>
              <a:t>J. Climate</a:t>
            </a:r>
            <a:r>
              <a:rPr lang="en-US" sz="1200" dirty="0">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17</a:t>
            </a:r>
            <a:r>
              <a:rPr lang="en-US" sz="1200" dirty="0">
                <a:latin typeface="Arial" panose="020B0604020202020204" pitchFamily="34" charset="0"/>
                <a:cs typeface="Arial" panose="020B0604020202020204" pitchFamily="34" charset="0"/>
              </a:rPr>
              <a:t>, 2300–</a:t>
            </a:r>
            <a:r>
              <a:rPr lang="en-US" sz="1200" dirty="0" smtClean="0">
                <a:latin typeface="Arial" panose="020B0604020202020204" pitchFamily="34" charset="0"/>
                <a:cs typeface="Arial" panose="020B0604020202020204" pitchFamily="34" charset="0"/>
              </a:rPr>
              <a:t>2317.</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Zhang, J., R. Lindsay, A. </a:t>
            </a:r>
            <a:r>
              <a:rPr lang="en-US" sz="1200" dirty="0" err="1">
                <a:latin typeface="Arial" panose="020B0604020202020204" pitchFamily="34" charset="0"/>
                <a:cs typeface="Arial" panose="020B0604020202020204" pitchFamily="34" charset="0"/>
              </a:rPr>
              <a:t>Schweiger</a:t>
            </a:r>
            <a:r>
              <a:rPr lang="en-US" sz="1200" dirty="0">
                <a:latin typeface="Arial" panose="020B0604020202020204" pitchFamily="34" charset="0"/>
                <a:cs typeface="Arial" panose="020B0604020202020204" pitchFamily="34" charset="0"/>
              </a:rPr>
              <a:t>, and M. Steele, 2013: The impact of an intense summer </a:t>
            </a:r>
            <a:r>
              <a:rPr lang="en-US" sz="1200" dirty="0" smtClean="0">
                <a:latin typeface="Arial" panose="020B0604020202020204" pitchFamily="34" charset="0"/>
                <a:cs typeface="Arial" panose="020B0604020202020204" pitchFamily="34" charset="0"/>
              </a:rPr>
              <a:t>cyclone </a:t>
            </a:r>
            <a:r>
              <a:rPr lang="en-US" sz="1200" dirty="0">
                <a:latin typeface="Arial" panose="020B0604020202020204" pitchFamily="34" charset="0"/>
                <a:cs typeface="Arial" panose="020B0604020202020204" pitchFamily="34" charset="0"/>
              </a:rPr>
              <a:t>on 2012 Arctic sea ice retreat. </a:t>
            </a:r>
            <a:r>
              <a:rPr lang="en-US" sz="1200" i="1" dirty="0" err="1">
                <a:latin typeface="Arial" panose="020B0604020202020204" pitchFamily="34" charset="0"/>
                <a:cs typeface="Arial" panose="020B0604020202020204" pitchFamily="34" charset="0"/>
              </a:rPr>
              <a:t>Geophys</a:t>
            </a:r>
            <a:r>
              <a:rPr lang="en-US" sz="1200" i="1" dirty="0">
                <a:latin typeface="Arial" panose="020B0604020202020204" pitchFamily="34" charset="0"/>
                <a:cs typeface="Arial" panose="020B0604020202020204" pitchFamily="34" charset="0"/>
              </a:rPr>
              <a:t>. Res. </a:t>
            </a:r>
            <a:r>
              <a:rPr lang="en-US" sz="1200" i="1" dirty="0" err="1">
                <a:latin typeface="Arial" panose="020B0604020202020204" pitchFamily="34" charset="0"/>
                <a:cs typeface="Arial" panose="020B0604020202020204" pitchFamily="34" charset="0"/>
              </a:rPr>
              <a:t>Lett</a:t>
            </a:r>
            <a:r>
              <a:rPr lang="en-US" sz="1200" i="1" dirty="0">
                <a:latin typeface="Arial" panose="020B0604020202020204" pitchFamily="34" charset="0"/>
                <a:cs typeface="Arial" panose="020B0604020202020204" pitchFamily="34" charset="0"/>
              </a:rPr>
              <a:t>.</a:t>
            </a:r>
            <a:r>
              <a:rPr lang="en-US" sz="1200" dirty="0">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40</a:t>
            </a:r>
            <a:r>
              <a:rPr lang="en-US" sz="1200" dirty="0">
                <a:latin typeface="Arial" panose="020B0604020202020204" pitchFamily="34" charset="0"/>
                <a:cs typeface="Arial" panose="020B0604020202020204" pitchFamily="34" charset="0"/>
              </a:rPr>
              <a:t>, 720–</a:t>
            </a:r>
            <a:r>
              <a:rPr lang="en-US" sz="1200" dirty="0" smtClean="0">
                <a:latin typeface="Arial" panose="020B0604020202020204" pitchFamily="34" charset="0"/>
                <a:cs typeface="Arial" panose="020B0604020202020204" pitchFamily="34" charset="0"/>
              </a:rPr>
              <a:t>726</a:t>
            </a:r>
            <a:r>
              <a:rPr lang="en-US" sz="1200" dirty="0">
                <a:latin typeface="Arial" panose="020B0604020202020204" pitchFamily="34" charset="0"/>
                <a:cs typeface="Arial" panose="020B0604020202020204" pitchFamily="34" charset="0"/>
              </a:rPr>
              <a:t>.</a:t>
            </a:r>
          </a:p>
          <a:p>
            <a:endParaRPr lang="en-US" sz="1200" dirty="0" smtClean="0">
              <a:latin typeface="Arial" panose="020B0604020202020204" pitchFamily="34" charset="0"/>
              <a:cs typeface="Arial" panose="020B0604020202020204" pitchFamily="34" charset="0"/>
            </a:endParaRPr>
          </a:p>
          <a:p>
            <a:endParaRPr lang="en-US" sz="1200" dirty="0" smtClean="0">
              <a:latin typeface="Arial" panose="020B0604020202020204" pitchFamily="34" charset="0"/>
              <a:cs typeface="Arial" panose="020B0604020202020204" pitchFamily="34" charset="0"/>
            </a:endParaRPr>
          </a:p>
          <a:p>
            <a:endParaRPr lang="en-US" sz="1200" dirty="0" smtClean="0">
              <a:latin typeface="Arial"/>
              <a:cs typeface="Arial"/>
            </a:endParaRPr>
          </a:p>
          <a:p>
            <a:pPr marL="457200" lvl="1" indent="0">
              <a:buFont typeface="Arial"/>
              <a:buNone/>
            </a:pPr>
            <a:endParaRPr lang="en-US" sz="1200" dirty="0" smtClean="0">
              <a:latin typeface="Arial"/>
              <a:cs typeface="Arial"/>
            </a:endParaRPr>
          </a:p>
          <a:p>
            <a:pPr marL="457200" lvl="1" indent="0">
              <a:buFont typeface="Arial"/>
              <a:buNone/>
            </a:pPr>
            <a:endParaRPr lang="en-US" sz="1200" dirty="0" smtClean="0">
              <a:solidFill>
                <a:srgbClr val="0000FF"/>
              </a:solidFill>
              <a:latin typeface="Arial"/>
              <a:cs typeface="Arial"/>
            </a:endParaRPr>
          </a:p>
          <a:p>
            <a:pPr marL="400050" lvl="1" indent="0">
              <a:buFont typeface="Arial"/>
              <a:buNone/>
            </a:pPr>
            <a:endParaRPr lang="en-US" sz="1200" dirty="0" smtClean="0">
              <a:solidFill>
                <a:srgbClr val="0E00FF"/>
              </a:solidFill>
              <a:latin typeface="Arial"/>
              <a:cs typeface="Arial"/>
            </a:endParaRPr>
          </a:p>
          <a:p>
            <a:pPr marL="800100" lvl="1" indent="-342900">
              <a:buFont typeface="+mj-lt"/>
              <a:buAutoNum type="alphaLcParenR"/>
            </a:pPr>
            <a:endParaRPr lang="en-US" sz="1200" dirty="0" smtClean="0">
              <a:latin typeface="Arial"/>
              <a:cs typeface="Arial"/>
            </a:endParaRPr>
          </a:p>
          <a:p>
            <a:pPr lvl="1"/>
            <a:endParaRPr lang="en-US" sz="1200" dirty="0" smtClean="0">
              <a:latin typeface="Arial"/>
              <a:cs typeface="Arial"/>
            </a:endParaRPr>
          </a:p>
          <a:p>
            <a:pPr lvl="1"/>
            <a:endParaRPr lang="en-US" sz="1200" dirty="0" smtClean="0">
              <a:latin typeface="Arial" panose="020B0604020202020204" pitchFamily="34" charset="0"/>
              <a:cs typeface="Arial" panose="020B0604020202020204" pitchFamily="34" charset="0"/>
            </a:endParaRPr>
          </a:p>
          <a:p>
            <a:pPr lvl="1"/>
            <a:endParaRPr lang="en-US" sz="1200" dirty="0">
              <a:latin typeface="Arial" panose="020B0604020202020204" pitchFamily="34" charset="0"/>
              <a:cs typeface="Arial" panose="020B0604020202020204" pitchFamily="34" charset="0"/>
            </a:endParaRPr>
          </a:p>
        </p:txBody>
      </p:sp>
      <p:sp>
        <p:nvSpPr>
          <p:cNvPr id="5"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References</a:t>
            </a:r>
            <a:endParaRPr lang="en-US" sz="2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228694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2"/>
          <p:cNvSpPr txBox="1">
            <a:spLocks/>
          </p:cNvSpPr>
          <p:nvPr/>
        </p:nvSpPr>
        <p:spPr>
          <a:xfrm>
            <a:off x="180257" y="693710"/>
            <a:ext cx="8791678" cy="438628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latin typeface="Arial" panose="020B0604020202020204" pitchFamily="34" charset="0"/>
                <a:cs typeface="Arial" panose="020B0604020202020204" pitchFamily="34" charset="0"/>
              </a:rPr>
              <a:t>Arctic cyclones (ACs</a:t>
            </a:r>
            <a:r>
              <a:rPr lang="en-US" sz="1800" dirty="0">
                <a:latin typeface="Arial" panose="020B0604020202020204" pitchFamily="34" charset="0"/>
                <a:cs typeface="Arial" panose="020B0604020202020204" pitchFamily="34" charset="0"/>
              </a:rPr>
              <a:t>) are </a:t>
            </a:r>
            <a:r>
              <a:rPr lang="en-US" sz="1800" dirty="0" smtClean="0">
                <a:latin typeface="Arial" panose="020B0604020202020204" pitchFamily="34" charset="0"/>
                <a:cs typeface="Arial" panose="020B0604020202020204" pitchFamily="34" charset="0"/>
              </a:rPr>
              <a:t>extratropical cyclones </a:t>
            </a:r>
            <a:r>
              <a:rPr lang="en-US" sz="1800" dirty="0">
                <a:latin typeface="Arial" panose="020B0604020202020204" pitchFamily="34" charset="0"/>
                <a:cs typeface="Arial" panose="020B0604020202020204" pitchFamily="34" charset="0"/>
              </a:rPr>
              <a:t>that may originate within </a:t>
            </a:r>
            <a:r>
              <a:rPr lang="en-US" sz="1800" dirty="0" smtClean="0">
                <a:latin typeface="Arial" panose="020B0604020202020204" pitchFamily="34" charset="0"/>
                <a:cs typeface="Arial" panose="020B0604020202020204" pitchFamily="34" charset="0"/>
              </a:rPr>
              <a:t>the Arctic </a:t>
            </a:r>
            <a:r>
              <a:rPr lang="en-US" sz="1800" dirty="0">
                <a:latin typeface="Arial" panose="020B0604020202020204" pitchFamily="34" charset="0"/>
                <a:cs typeface="Arial" panose="020B0604020202020204" pitchFamily="34" charset="0"/>
              </a:rPr>
              <a:t>or move into the Arctic from lower latitudes (e.g., </a:t>
            </a:r>
            <a:r>
              <a:rPr lang="en-US" sz="1800" dirty="0" smtClean="0">
                <a:latin typeface="Arial" panose="020B0604020202020204" pitchFamily="34" charset="0"/>
                <a:cs typeface="Arial" panose="020B0604020202020204" pitchFamily="34" charset="0"/>
              </a:rPr>
              <a:t>Zhang </a:t>
            </a:r>
            <a:r>
              <a:rPr lang="en-US" sz="1800" dirty="0">
                <a:latin typeface="Arial" panose="020B0604020202020204" pitchFamily="34" charset="0"/>
                <a:cs typeface="Arial" panose="020B0604020202020204" pitchFamily="34" charset="0"/>
              </a:rPr>
              <a:t>et al. 2004</a:t>
            </a:r>
            <a:r>
              <a:rPr lang="en-US" sz="1800" dirty="0" smtClean="0">
                <a:latin typeface="Arial" panose="020B0604020202020204" pitchFamily="34" charset="0"/>
                <a:cs typeface="Arial" panose="020B0604020202020204" pitchFamily="34" charset="0"/>
              </a:rPr>
              <a:t>; Crawford </a:t>
            </a:r>
            <a:r>
              <a:rPr lang="en-US" sz="1800" dirty="0">
                <a:latin typeface="Arial" panose="020B0604020202020204" pitchFamily="34" charset="0"/>
                <a:cs typeface="Arial" panose="020B0604020202020204" pitchFamily="34" charset="0"/>
              </a:rPr>
              <a:t>and </a:t>
            </a:r>
            <a:r>
              <a:rPr lang="en-US" sz="1800" dirty="0" err="1">
                <a:latin typeface="Arial" panose="020B0604020202020204" pitchFamily="34" charset="0"/>
                <a:cs typeface="Arial" panose="020B0604020202020204" pitchFamily="34" charset="0"/>
              </a:rPr>
              <a:t>Serreze</a:t>
            </a:r>
            <a:r>
              <a:rPr lang="en-US" sz="1800" dirty="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2016).</a:t>
            </a:r>
          </a:p>
          <a:p>
            <a:pPr marL="0" indent="0">
              <a:buNone/>
            </a:pPr>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ACs may be associated with strong surface winds and high waves (e.g., </a:t>
            </a:r>
            <a:r>
              <a:rPr lang="en-US" sz="1800" dirty="0" smtClean="0">
                <a:latin typeface="Arial" panose="020B0604020202020204" pitchFamily="34" charset="0"/>
                <a:cs typeface="Arial" panose="020B0604020202020204" pitchFamily="34" charset="0"/>
              </a:rPr>
              <a:t>Zhang </a:t>
            </a:r>
            <a:r>
              <a:rPr lang="en-US" sz="1800" dirty="0">
                <a:latin typeface="Arial" panose="020B0604020202020204" pitchFamily="34" charset="0"/>
                <a:cs typeface="Arial" panose="020B0604020202020204" pitchFamily="34" charset="0"/>
              </a:rPr>
              <a:t>et al. </a:t>
            </a:r>
            <a:r>
              <a:rPr lang="en-US" sz="1800" dirty="0" smtClean="0">
                <a:latin typeface="Arial" panose="020B0604020202020204" pitchFamily="34" charset="0"/>
                <a:cs typeface="Arial" panose="020B0604020202020204" pitchFamily="34" charset="0"/>
              </a:rPr>
              <a:t>2013; Thomson and Rogers 2014), and </a:t>
            </a:r>
            <a:r>
              <a:rPr lang="en-US" sz="1800" dirty="0">
                <a:latin typeface="Arial" panose="020B0604020202020204" pitchFamily="34" charset="0"/>
                <a:cs typeface="Arial" panose="020B0604020202020204" pitchFamily="34" charset="0"/>
              </a:rPr>
              <a:t>may contribute to rapid sea ice loss </a:t>
            </a:r>
            <a:r>
              <a:rPr lang="en-US" sz="1800" dirty="0" smtClean="0">
                <a:latin typeface="Arial" panose="020B0604020202020204" pitchFamily="34" charset="0"/>
                <a:cs typeface="Arial" panose="020B0604020202020204" pitchFamily="34" charset="0"/>
              </a:rPr>
              <a:t>(</a:t>
            </a:r>
            <a:r>
              <a:rPr lang="en-US" sz="1800" dirty="0">
                <a:latin typeface="Arial" panose="020B0604020202020204" pitchFamily="34" charset="0"/>
                <a:cs typeface="Arial" panose="020B0604020202020204" pitchFamily="34" charset="0"/>
              </a:rPr>
              <a:t>e.g., </a:t>
            </a:r>
            <a:r>
              <a:rPr lang="en-US" sz="1800" dirty="0" err="1">
                <a:latin typeface="Arial" panose="020B0604020202020204" pitchFamily="34" charset="0"/>
                <a:cs typeface="Arial" panose="020B0604020202020204" pitchFamily="34" charset="0"/>
              </a:rPr>
              <a:t>Asplin</a:t>
            </a:r>
            <a:r>
              <a:rPr lang="en-US" sz="1800" dirty="0">
                <a:latin typeface="Arial" panose="020B0604020202020204" pitchFamily="34" charset="0"/>
                <a:cs typeface="Arial" panose="020B0604020202020204" pitchFamily="34" charset="0"/>
              </a:rPr>
              <a:t> et al. 2012; </a:t>
            </a:r>
            <a:r>
              <a:rPr lang="en-US" sz="1800" dirty="0" smtClean="0">
                <a:latin typeface="Arial" panose="020B0604020202020204" pitchFamily="34" charset="0"/>
                <a:cs typeface="Arial" panose="020B0604020202020204" pitchFamily="34" charset="0"/>
              </a:rPr>
              <a:t>Stern </a:t>
            </a:r>
            <a:r>
              <a:rPr lang="en-US" sz="1800" dirty="0">
                <a:latin typeface="Arial" panose="020B0604020202020204" pitchFamily="34" charset="0"/>
                <a:cs typeface="Arial" panose="020B0604020202020204" pitchFamily="34" charset="0"/>
              </a:rPr>
              <a:t>et al. </a:t>
            </a:r>
            <a:r>
              <a:rPr lang="en-US" sz="1800" dirty="0" smtClean="0">
                <a:latin typeface="Arial" panose="020B0604020202020204" pitchFamily="34" charset="0"/>
                <a:cs typeface="Arial" panose="020B0604020202020204" pitchFamily="34" charset="0"/>
              </a:rPr>
              <a:t>2020).</a:t>
            </a:r>
          </a:p>
          <a:p>
            <a:endParaRPr lang="en-US" sz="1800" dirty="0">
              <a:latin typeface="Arial" panose="020B0604020202020204" pitchFamily="34" charset="0"/>
              <a:cs typeface="Arial" panose="020B0604020202020204" pitchFamily="34" charset="0"/>
            </a:endParaRPr>
          </a:p>
          <a:p>
            <a:r>
              <a:rPr lang="en-US" sz="1800" dirty="0">
                <a:latin typeface="Arial"/>
                <a:cs typeface="Arial"/>
              </a:rPr>
              <a:t>There have been a limited number of studies that have examined features and processes influencing the forecast skill of ACs (e.g., Tao et al. </a:t>
            </a:r>
            <a:r>
              <a:rPr lang="en-US" sz="1800" dirty="0" smtClean="0">
                <a:latin typeface="Arial"/>
                <a:cs typeface="Arial"/>
              </a:rPr>
              <a:t>2017; </a:t>
            </a:r>
            <a:r>
              <a:rPr lang="en-US" sz="1800" dirty="0">
                <a:latin typeface="Arial"/>
                <a:cs typeface="Arial"/>
              </a:rPr>
              <a:t>Yamagami et al. </a:t>
            </a:r>
            <a:r>
              <a:rPr lang="en-US" sz="1800" dirty="0" smtClean="0">
                <a:latin typeface="Arial"/>
                <a:cs typeface="Arial"/>
              </a:rPr>
              <a:t>2018; </a:t>
            </a:r>
            <a:r>
              <a:rPr lang="en-US" sz="1800" dirty="0">
                <a:latin typeface="Arial"/>
                <a:cs typeface="Arial"/>
              </a:rPr>
              <a:t>Johnson and Wang 2021).</a:t>
            </a:r>
          </a:p>
          <a:p>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endParaRPr lang="en-US" sz="1800" dirty="0" smtClean="0">
              <a:latin typeface="Arial"/>
              <a:cs typeface="Arial"/>
            </a:endParaRP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
        <p:nvSpPr>
          <p:cNvPr id="5"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Motivation</a:t>
            </a:r>
            <a:endParaRPr lang="en-US" sz="2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456410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2"/>
          <p:cNvSpPr txBox="1">
            <a:spLocks/>
          </p:cNvSpPr>
          <p:nvPr/>
        </p:nvSpPr>
        <p:spPr>
          <a:xfrm>
            <a:off x="180257" y="693710"/>
            <a:ext cx="8791678" cy="438628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latin typeface="Arial"/>
                <a:cs typeface="Arial"/>
              </a:rPr>
              <a:t>Determine </a:t>
            </a:r>
            <a:r>
              <a:rPr lang="en-US" sz="1800" dirty="0">
                <a:latin typeface="Arial"/>
                <a:cs typeface="Arial"/>
              </a:rPr>
              <a:t>features and processes influencing the forecast skill of a strong low-skill </a:t>
            </a:r>
            <a:r>
              <a:rPr lang="en-US" sz="1800" dirty="0" smtClean="0">
                <a:latin typeface="Arial"/>
                <a:cs typeface="Arial"/>
              </a:rPr>
              <a:t>AC occurring </a:t>
            </a:r>
            <a:r>
              <a:rPr lang="en-US" sz="1800" dirty="0">
                <a:latin typeface="Arial"/>
                <a:cs typeface="Arial"/>
              </a:rPr>
              <a:t>during August 2016 (AC16). </a:t>
            </a:r>
            <a:endParaRPr lang="en-US" sz="1800" dirty="0" smtClean="0">
              <a:latin typeface="Arial"/>
              <a:cs typeface="Arial"/>
            </a:endParaRPr>
          </a:p>
          <a:p>
            <a:endParaRPr lang="en-US" sz="1800" dirty="0">
              <a:latin typeface="Arial"/>
              <a:cs typeface="Arial"/>
            </a:endParaRPr>
          </a:p>
          <a:p>
            <a:r>
              <a:rPr lang="en-US" sz="1800" dirty="0" smtClean="0">
                <a:latin typeface="Arial"/>
                <a:cs typeface="Arial"/>
              </a:rPr>
              <a:t>AC16 attained a minimum sea level pressure (SLP) of 962.5 hPa in ERA5 (</a:t>
            </a:r>
            <a:r>
              <a:rPr lang="en-US" sz="1800" dirty="0" err="1" smtClean="0">
                <a:latin typeface="Arial"/>
                <a:cs typeface="Arial"/>
              </a:rPr>
              <a:t>Hersbach</a:t>
            </a:r>
            <a:r>
              <a:rPr lang="en-US" sz="1800" dirty="0" smtClean="0">
                <a:latin typeface="Arial"/>
                <a:cs typeface="Arial"/>
              </a:rPr>
              <a:t> et al. 2020) and is characterized by low forecast skill of intensity.</a:t>
            </a:r>
          </a:p>
          <a:p>
            <a:endParaRPr lang="en-US" sz="1800" dirty="0">
              <a:latin typeface="Arial"/>
              <a:cs typeface="Arial"/>
            </a:endParaRPr>
          </a:p>
          <a:p>
            <a:r>
              <a:rPr lang="en-US" sz="1800" dirty="0" smtClean="0">
                <a:latin typeface="Arial"/>
                <a:cs typeface="Arial"/>
              </a:rPr>
              <a:t>AC16 contributed to rapid sea ice loss (</a:t>
            </a:r>
            <a:r>
              <a:rPr lang="en-US" sz="1800" dirty="0" err="1" smtClean="0">
                <a:latin typeface="Arial"/>
                <a:cs typeface="Arial"/>
              </a:rPr>
              <a:t>Peng</a:t>
            </a:r>
            <a:r>
              <a:rPr lang="en-US" sz="1800" dirty="0" smtClean="0">
                <a:latin typeface="Arial"/>
                <a:cs typeface="Arial"/>
              </a:rPr>
              <a:t> et al. 2021).</a:t>
            </a: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
        <p:nvSpPr>
          <p:cNvPr id="5"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Purpose</a:t>
            </a:r>
            <a:endParaRPr lang="en-US" sz="2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468790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val 25"/>
          <p:cNvSpPr/>
          <p:nvPr/>
        </p:nvSpPr>
        <p:spPr>
          <a:xfrm>
            <a:off x="1227075" y="3973069"/>
            <a:ext cx="135664" cy="135664"/>
          </a:xfrm>
          <a:prstGeom prst="ellipse">
            <a:avLst/>
          </a:prstGeom>
          <a:solidFill>
            <a:srgbClr val="20FFFF"/>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1429693" y="3948487"/>
            <a:ext cx="1981844" cy="184666"/>
          </a:xfrm>
          <a:prstGeom prst="rect">
            <a:avLst/>
          </a:prstGeom>
          <a:noFill/>
        </p:spPr>
        <p:txBody>
          <a:bodyPr wrap="square" lIns="0" tIns="0" rIns="0" bIns="0" rtlCol="0">
            <a:spAutoFit/>
          </a:bodyPr>
          <a:lstStyle/>
          <a:p>
            <a:r>
              <a:rPr lang="en-US" sz="1200" dirty="0" smtClean="0">
                <a:latin typeface="Arial"/>
                <a:cs typeface="Arial"/>
              </a:rPr>
              <a:t>0000 UTC positions of AC16</a:t>
            </a:r>
            <a:endParaRPr lang="en-US" sz="1200" dirty="0">
              <a:latin typeface="Arial"/>
              <a:cs typeface="Arial"/>
            </a:endParaRPr>
          </a:p>
        </p:txBody>
      </p:sp>
      <p:sp>
        <p:nvSpPr>
          <p:cNvPr id="28" name="TextBox 27"/>
          <p:cNvSpPr txBox="1"/>
          <p:nvPr/>
        </p:nvSpPr>
        <p:spPr>
          <a:xfrm>
            <a:off x="211400" y="4269574"/>
            <a:ext cx="4103152" cy="369332"/>
          </a:xfrm>
          <a:prstGeom prst="rect">
            <a:avLst/>
          </a:prstGeom>
          <a:noFill/>
        </p:spPr>
        <p:txBody>
          <a:bodyPr wrap="square" lIns="0" tIns="0" rIns="0" bIns="0" rtlCol="0">
            <a:spAutoFit/>
          </a:bodyPr>
          <a:lstStyle/>
          <a:p>
            <a:r>
              <a:rPr lang="en-US" sz="1200" b="1" dirty="0" smtClean="0">
                <a:solidFill>
                  <a:srgbClr val="FF0000"/>
                </a:solidFill>
                <a:latin typeface="Arial"/>
                <a:cs typeface="Arial"/>
              </a:rPr>
              <a:t>Red line </a:t>
            </a:r>
            <a:r>
              <a:rPr lang="en-US" sz="1200" dirty="0" smtClean="0">
                <a:latin typeface="Arial"/>
                <a:cs typeface="Arial"/>
              </a:rPr>
              <a:t>shows track of AC16 during 13–19 Aug 2016.      Numbers represent dates of 0000 UTC positions </a:t>
            </a:r>
            <a:r>
              <a:rPr lang="en-US" sz="1200" dirty="0" smtClean="0">
                <a:latin typeface="Arial"/>
                <a:cs typeface="Arial"/>
              </a:rPr>
              <a:t>for</a:t>
            </a:r>
            <a:r>
              <a:rPr lang="en-US" sz="1200" dirty="0" smtClean="0">
                <a:latin typeface="Arial"/>
                <a:cs typeface="Arial"/>
              </a:rPr>
              <a:t> </a:t>
            </a:r>
            <a:r>
              <a:rPr lang="en-US" sz="1200" dirty="0" smtClean="0">
                <a:latin typeface="Arial"/>
                <a:cs typeface="Arial"/>
              </a:rPr>
              <a:t>AC16.</a:t>
            </a:r>
            <a:endParaRPr lang="en-US" sz="1200" dirty="0">
              <a:latin typeface="Arial"/>
              <a:cs typeface="Arial"/>
            </a:endParaRPr>
          </a:p>
        </p:txBody>
      </p:sp>
      <p:sp>
        <p:nvSpPr>
          <p:cNvPr id="35" name="TextBox 34"/>
          <p:cNvSpPr txBox="1"/>
          <p:nvPr/>
        </p:nvSpPr>
        <p:spPr>
          <a:xfrm>
            <a:off x="5317363" y="4489651"/>
            <a:ext cx="3546528" cy="369332"/>
          </a:xfrm>
          <a:prstGeom prst="rect">
            <a:avLst/>
          </a:prstGeom>
          <a:noFill/>
        </p:spPr>
        <p:txBody>
          <a:bodyPr wrap="square" lIns="0" tIns="0" rIns="0" bIns="0" rtlCol="0">
            <a:spAutoFit/>
          </a:bodyPr>
          <a:lstStyle/>
          <a:p>
            <a:r>
              <a:rPr lang="en-US" sz="1200" dirty="0" smtClean="0">
                <a:solidFill>
                  <a:srgbClr val="000000"/>
                </a:solidFill>
                <a:latin typeface="Arial"/>
                <a:cs typeface="Arial"/>
              </a:rPr>
              <a:t>Time series of minimum </a:t>
            </a:r>
            <a:r>
              <a:rPr lang="en-US" sz="1200" dirty="0" smtClean="0">
                <a:solidFill>
                  <a:srgbClr val="000000"/>
                </a:solidFill>
                <a:latin typeface="Arial"/>
                <a:cs typeface="Arial"/>
              </a:rPr>
              <a:t>SLP (hPa</a:t>
            </a:r>
            <a:r>
              <a:rPr lang="en-US" sz="1200" dirty="0" smtClean="0">
                <a:solidFill>
                  <a:srgbClr val="000000"/>
                </a:solidFill>
                <a:latin typeface="Arial"/>
                <a:cs typeface="Arial"/>
              </a:rPr>
              <a:t>) </a:t>
            </a:r>
            <a:r>
              <a:rPr lang="en-US" sz="1200" dirty="0" smtClean="0">
                <a:solidFill>
                  <a:srgbClr val="000000"/>
                </a:solidFill>
                <a:latin typeface="Arial"/>
                <a:cs typeface="Arial"/>
              </a:rPr>
              <a:t>for</a:t>
            </a:r>
            <a:r>
              <a:rPr lang="en-US" sz="1200" dirty="0" smtClean="0">
                <a:solidFill>
                  <a:srgbClr val="000000"/>
                </a:solidFill>
                <a:latin typeface="Arial"/>
                <a:cs typeface="Arial"/>
              </a:rPr>
              <a:t> </a:t>
            </a:r>
            <a:r>
              <a:rPr lang="en-US" sz="1200" dirty="0" smtClean="0">
                <a:solidFill>
                  <a:srgbClr val="000000"/>
                </a:solidFill>
                <a:latin typeface="Arial"/>
                <a:cs typeface="Arial"/>
              </a:rPr>
              <a:t>AC16 during 13–19 Aug 2016.</a:t>
            </a:r>
            <a:endParaRPr lang="en-US" sz="1200" dirty="0">
              <a:solidFill>
                <a:srgbClr val="000000"/>
              </a:solidFill>
              <a:latin typeface="Arial"/>
              <a:cs typeface="Arial"/>
            </a:endParaRPr>
          </a:p>
        </p:txBody>
      </p:sp>
      <p:pic>
        <p:nvPicPr>
          <p:cNvPr id="5" name="Picture 4" descr="AC16_ful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150" y="776948"/>
            <a:ext cx="3815152" cy="3068378"/>
          </a:xfrm>
          <a:prstGeom prst="rect">
            <a:avLst/>
          </a:prstGeom>
          <a:ln w="9525">
            <a:solidFill>
              <a:schemeClr val="tx1"/>
            </a:solidFill>
          </a:ln>
        </p:spPr>
      </p:pic>
      <p:sp>
        <p:nvSpPr>
          <p:cNvPr id="9" name="TextBox 8"/>
          <p:cNvSpPr txBox="1"/>
          <p:nvPr/>
        </p:nvSpPr>
        <p:spPr>
          <a:xfrm>
            <a:off x="702469" y="2472865"/>
            <a:ext cx="341312" cy="276999"/>
          </a:xfrm>
          <a:prstGeom prst="rect">
            <a:avLst/>
          </a:prstGeom>
          <a:noFill/>
        </p:spPr>
        <p:txBody>
          <a:bodyPr wrap="square" lIns="0" tIns="0" rIns="0" bIns="0" rtlCol="0">
            <a:spAutoFit/>
          </a:bodyPr>
          <a:lstStyle/>
          <a:p>
            <a:pPr algn="ctr"/>
            <a:r>
              <a:rPr lang="en-US" b="1" dirty="0" smtClean="0">
                <a:latin typeface="Arial"/>
                <a:cs typeface="Arial"/>
              </a:rPr>
              <a:t>13</a:t>
            </a:r>
            <a:endParaRPr lang="en-US" b="1" dirty="0">
              <a:latin typeface="Arial"/>
              <a:cs typeface="Arial"/>
            </a:endParaRPr>
          </a:p>
        </p:txBody>
      </p:sp>
      <p:cxnSp>
        <p:nvCxnSpPr>
          <p:cNvPr id="25" name="Straight Arrow Connector 24"/>
          <p:cNvCxnSpPr/>
          <p:nvPr/>
        </p:nvCxnSpPr>
        <p:spPr>
          <a:xfrm>
            <a:off x="879475" y="2731450"/>
            <a:ext cx="53974" cy="185467"/>
          </a:xfrm>
          <a:prstGeom prst="straightConnector1">
            <a:avLst/>
          </a:prstGeom>
          <a:ln w="254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1635916" y="2353415"/>
            <a:ext cx="341312" cy="276999"/>
          </a:xfrm>
          <a:prstGeom prst="rect">
            <a:avLst/>
          </a:prstGeom>
          <a:noFill/>
        </p:spPr>
        <p:txBody>
          <a:bodyPr wrap="square" lIns="0" tIns="0" rIns="0" bIns="0" rtlCol="0">
            <a:spAutoFit/>
          </a:bodyPr>
          <a:lstStyle/>
          <a:p>
            <a:pPr algn="ctr"/>
            <a:r>
              <a:rPr lang="en-US" b="1" dirty="0" smtClean="0">
                <a:latin typeface="Arial"/>
                <a:cs typeface="Arial"/>
              </a:rPr>
              <a:t>14</a:t>
            </a:r>
            <a:endParaRPr lang="en-US" b="1" dirty="0">
              <a:latin typeface="Arial"/>
              <a:cs typeface="Arial"/>
            </a:endParaRPr>
          </a:p>
        </p:txBody>
      </p:sp>
      <p:cxnSp>
        <p:nvCxnSpPr>
          <p:cNvPr id="39" name="Straight Arrow Connector 38"/>
          <p:cNvCxnSpPr/>
          <p:nvPr/>
        </p:nvCxnSpPr>
        <p:spPr>
          <a:xfrm>
            <a:off x="1809747" y="2611364"/>
            <a:ext cx="0" cy="180411"/>
          </a:xfrm>
          <a:prstGeom prst="straightConnector1">
            <a:avLst/>
          </a:prstGeom>
          <a:ln w="254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flipV="1">
            <a:off x="2682872" y="2150426"/>
            <a:ext cx="0" cy="202989"/>
          </a:xfrm>
          <a:prstGeom prst="straightConnector1">
            <a:avLst/>
          </a:prstGeom>
          <a:ln w="254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2512216" y="2332997"/>
            <a:ext cx="341312" cy="276999"/>
          </a:xfrm>
          <a:prstGeom prst="rect">
            <a:avLst/>
          </a:prstGeom>
          <a:noFill/>
        </p:spPr>
        <p:txBody>
          <a:bodyPr wrap="square" lIns="0" tIns="0" rIns="0" bIns="0" rtlCol="0">
            <a:spAutoFit/>
          </a:bodyPr>
          <a:lstStyle/>
          <a:p>
            <a:pPr algn="ctr"/>
            <a:r>
              <a:rPr lang="en-US" b="1" dirty="0" smtClean="0">
                <a:latin typeface="Arial"/>
                <a:cs typeface="Arial"/>
              </a:rPr>
              <a:t>15</a:t>
            </a:r>
            <a:endParaRPr lang="en-US" b="1" dirty="0">
              <a:latin typeface="Arial"/>
              <a:cs typeface="Arial"/>
            </a:endParaRPr>
          </a:p>
        </p:txBody>
      </p:sp>
      <p:cxnSp>
        <p:nvCxnSpPr>
          <p:cNvPr id="49" name="Straight Arrow Connector 48"/>
          <p:cNvCxnSpPr/>
          <p:nvPr/>
        </p:nvCxnSpPr>
        <p:spPr>
          <a:xfrm flipH="1" flipV="1">
            <a:off x="2774152" y="2121853"/>
            <a:ext cx="191298" cy="76228"/>
          </a:xfrm>
          <a:prstGeom prst="straightConnector1">
            <a:avLst/>
          </a:prstGeom>
          <a:ln w="254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2921000" y="2036948"/>
            <a:ext cx="341312" cy="276999"/>
          </a:xfrm>
          <a:prstGeom prst="rect">
            <a:avLst/>
          </a:prstGeom>
          <a:noFill/>
        </p:spPr>
        <p:txBody>
          <a:bodyPr wrap="square" lIns="0" tIns="0" rIns="0" bIns="0" rtlCol="0">
            <a:spAutoFit/>
          </a:bodyPr>
          <a:lstStyle/>
          <a:p>
            <a:pPr algn="ctr"/>
            <a:r>
              <a:rPr lang="en-US" b="1" dirty="0" smtClean="0">
                <a:latin typeface="Arial"/>
                <a:cs typeface="Arial"/>
              </a:rPr>
              <a:t>18</a:t>
            </a:r>
            <a:endParaRPr lang="en-US" b="1" dirty="0">
              <a:latin typeface="Arial"/>
              <a:cs typeface="Arial"/>
            </a:endParaRPr>
          </a:p>
        </p:txBody>
      </p:sp>
      <p:cxnSp>
        <p:nvCxnSpPr>
          <p:cNvPr id="53" name="Straight Arrow Connector 52"/>
          <p:cNvCxnSpPr/>
          <p:nvPr/>
        </p:nvCxnSpPr>
        <p:spPr>
          <a:xfrm>
            <a:off x="2555077" y="1373653"/>
            <a:ext cx="0" cy="176800"/>
          </a:xfrm>
          <a:prstGeom prst="straightConnector1">
            <a:avLst/>
          </a:prstGeom>
          <a:ln w="254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a:off x="2384421" y="1127306"/>
            <a:ext cx="341312" cy="276999"/>
          </a:xfrm>
          <a:prstGeom prst="rect">
            <a:avLst/>
          </a:prstGeom>
          <a:noFill/>
        </p:spPr>
        <p:txBody>
          <a:bodyPr wrap="square" lIns="0" tIns="0" rIns="0" bIns="0" rtlCol="0">
            <a:spAutoFit/>
          </a:bodyPr>
          <a:lstStyle/>
          <a:p>
            <a:pPr algn="ctr"/>
            <a:r>
              <a:rPr lang="en-US" b="1" dirty="0" smtClean="0">
                <a:latin typeface="Arial"/>
                <a:cs typeface="Arial"/>
              </a:rPr>
              <a:t>16</a:t>
            </a:r>
            <a:endParaRPr lang="en-US" b="1" dirty="0">
              <a:latin typeface="Arial"/>
              <a:cs typeface="Arial"/>
            </a:endParaRPr>
          </a:p>
        </p:txBody>
      </p:sp>
      <p:cxnSp>
        <p:nvCxnSpPr>
          <p:cNvPr id="57" name="Straight Arrow Connector 56"/>
          <p:cNvCxnSpPr/>
          <p:nvPr/>
        </p:nvCxnSpPr>
        <p:spPr>
          <a:xfrm>
            <a:off x="2130425" y="1910120"/>
            <a:ext cx="180177" cy="27580"/>
          </a:xfrm>
          <a:prstGeom prst="straightConnector1">
            <a:avLst/>
          </a:prstGeom>
          <a:ln w="254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9" name="TextBox 58"/>
          <p:cNvSpPr txBox="1"/>
          <p:nvPr/>
        </p:nvSpPr>
        <p:spPr>
          <a:xfrm>
            <a:off x="1824038" y="1736906"/>
            <a:ext cx="341312" cy="276999"/>
          </a:xfrm>
          <a:prstGeom prst="rect">
            <a:avLst/>
          </a:prstGeom>
          <a:noFill/>
        </p:spPr>
        <p:txBody>
          <a:bodyPr wrap="square" lIns="0" tIns="0" rIns="0" bIns="0" rtlCol="0">
            <a:spAutoFit/>
          </a:bodyPr>
          <a:lstStyle/>
          <a:p>
            <a:pPr algn="ctr"/>
            <a:r>
              <a:rPr lang="en-US" b="1" dirty="0" smtClean="0">
                <a:latin typeface="Arial"/>
                <a:cs typeface="Arial"/>
              </a:rPr>
              <a:t>17</a:t>
            </a:r>
            <a:endParaRPr lang="en-US" b="1" dirty="0">
              <a:latin typeface="Arial"/>
              <a:cs typeface="Arial"/>
            </a:endParaRPr>
          </a:p>
        </p:txBody>
      </p:sp>
      <p:cxnSp>
        <p:nvCxnSpPr>
          <p:cNvPr id="60" name="Straight Arrow Connector 59"/>
          <p:cNvCxnSpPr/>
          <p:nvPr/>
        </p:nvCxnSpPr>
        <p:spPr>
          <a:xfrm flipH="1">
            <a:off x="2946400" y="1576457"/>
            <a:ext cx="165100" cy="109745"/>
          </a:xfrm>
          <a:prstGeom prst="straightConnector1">
            <a:avLst/>
          </a:prstGeom>
          <a:ln w="254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3" name="TextBox 62"/>
          <p:cNvSpPr txBox="1"/>
          <p:nvPr/>
        </p:nvSpPr>
        <p:spPr>
          <a:xfrm>
            <a:off x="3070225" y="1412557"/>
            <a:ext cx="341312" cy="276999"/>
          </a:xfrm>
          <a:prstGeom prst="rect">
            <a:avLst/>
          </a:prstGeom>
          <a:noFill/>
        </p:spPr>
        <p:txBody>
          <a:bodyPr wrap="square" lIns="0" tIns="0" rIns="0" bIns="0" rtlCol="0">
            <a:spAutoFit/>
          </a:bodyPr>
          <a:lstStyle/>
          <a:p>
            <a:pPr algn="ctr"/>
            <a:r>
              <a:rPr lang="en-US" b="1" dirty="0" smtClean="0">
                <a:latin typeface="Arial"/>
                <a:cs typeface="Arial"/>
              </a:rPr>
              <a:t>19</a:t>
            </a:r>
            <a:endParaRPr lang="en-US" b="1" dirty="0">
              <a:latin typeface="Arial"/>
              <a:cs typeface="Arial"/>
            </a:endParaRPr>
          </a:p>
        </p:txBody>
      </p:sp>
      <p:sp>
        <p:nvSpPr>
          <p:cNvPr id="66" name="TextBox 65"/>
          <p:cNvSpPr txBox="1"/>
          <p:nvPr/>
        </p:nvSpPr>
        <p:spPr>
          <a:xfrm>
            <a:off x="161686" y="4777405"/>
            <a:ext cx="3807187" cy="276999"/>
          </a:xfrm>
          <a:prstGeom prst="rect">
            <a:avLst/>
          </a:prstGeom>
          <a:noFill/>
        </p:spPr>
        <p:txBody>
          <a:bodyPr wrap="square" rtlCol="0">
            <a:spAutoFit/>
          </a:bodyPr>
          <a:lstStyle/>
          <a:p>
            <a:r>
              <a:rPr lang="en-US" sz="1200" b="1" dirty="0" smtClean="0">
                <a:latin typeface="Arial"/>
                <a:cs typeface="Arial"/>
              </a:rPr>
              <a:t>Data source: </a:t>
            </a:r>
            <a:r>
              <a:rPr lang="en-US" sz="1200" dirty="0" smtClean="0">
                <a:latin typeface="Arial"/>
                <a:cs typeface="Arial"/>
              </a:rPr>
              <a:t>ERA5</a:t>
            </a:r>
            <a:endParaRPr lang="en-US" sz="1200" dirty="0" smtClean="0">
              <a:latin typeface="Arial"/>
              <a:cs typeface="Arial"/>
            </a:endParaRPr>
          </a:p>
        </p:txBody>
      </p:sp>
      <p:sp>
        <p:nvSpPr>
          <p:cNvPr id="40" name="TextBox 39"/>
          <p:cNvSpPr txBox="1"/>
          <p:nvPr/>
        </p:nvSpPr>
        <p:spPr>
          <a:xfrm>
            <a:off x="239975" y="773773"/>
            <a:ext cx="255325" cy="203133"/>
          </a:xfrm>
          <a:prstGeom prst="rect">
            <a:avLst/>
          </a:prstGeom>
          <a:solidFill>
            <a:schemeClr val="bg1"/>
          </a:solidFill>
          <a:ln>
            <a:solidFill>
              <a:schemeClr val="tx1"/>
            </a:solidFill>
          </a:ln>
        </p:spPr>
        <p:txBody>
          <a:bodyPr wrap="square" lIns="0" tIns="0" rIns="0" bIns="18288" rtlCol="0">
            <a:spAutoFit/>
          </a:bodyPr>
          <a:lstStyle/>
          <a:p>
            <a:pPr algn="ctr"/>
            <a:r>
              <a:rPr lang="en-US" sz="1200" dirty="0" smtClean="0">
                <a:latin typeface="Arial"/>
                <a:cs typeface="Arial"/>
              </a:rPr>
              <a:t>(a) </a:t>
            </a:r>
            <a:endParaRPr lang="en-US" sz="1200" dirty="0">
              <a:latin typeface="Arial"/>
              <a:cs typeface="Arial"/>
            </a:endParaRPr>
          </a:p>
        </p:txBody>
      </p:sp>
      <p:grpSp>
        <p:nvGrpSpPr>
          <p:cNvPr id="2" name="Group 1"/>
          <p:cNvGrpSpPr/>
          <p:nvPr/>
        </p:nvGrpSpPr>
        <p:grpSpPr>
          <a:xfrm>
            <a:off x="4495002" y="652680"/>
            <a:ext cx="4570809" cy="3680203"/>
            <a:chOff x="4495002" y="652680"/>
            <a:chExt cx="4570809" cy="3680203"/>
          </a:xfrm>
        </p:grpSpPr>
        <p:pic>
          <p:nvPicPr>
            <p:cNvPr id="6" name="Picture 5" descr="slp_AC16_full_noLabel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4814" y="652680"/>
              <a:ext cx="3921780" cy="3255264"/>
            </a:xfrm>
            <a:prstGeom prst="rect">
              <a:avLst/>
            </a:prstGeom>
          </p:spPr>
        </p:pic>
        <p:sp>
          <p:nvSpPr>
            <p:cNvPr id="8" name="TextBox 7"/>
            <p:cNvSpPr txBox="1"/>
            <p:nvPr/>
          </p:nvSpPr>
          <p:spPr>
            <a:xfrm>
              <a:off x="5046604" y="3907944"/>
              <a:ext cx="355422" cy="184666"/>
            </a:xfrm>
            <a:prstGeom prst="rect">
              <a:avLst/>
            </a:prstGeom>
            <a:noFill/>
          </p:spPr>
          <p:txBody>
            <a:bodyPr wrap="square" lIns="0" tIns="0" rIns="0" bIns="0" rtlCol="0">
              <a:spAutoFit/>
            </a:bodyPr>
            <a:lstStyle/>
            <a:p>
              <a:pPr algn="ctr"/>
              <a:r>
                <a:rPr lang="en-US" sz="1200" dirty="0" smtClean="0">
                  <a:latin typeface="Arial"/>
                  <a:cs typeface="Arial"/>
                </a:rPr>
                <a:t>13</a:t>
              </a:r>
              <a:endParaRPr lang="en-US" sz="1200" dirty="0">
                <a:latin typeface="Arial"/>
                <a:cs typeface="Arial"/>
              </a:endParaRPr>
            </a:p>
          </p:txBody>
        </p:sp>
        <p:sp>
          <p:nvSpPr>
            <p:cNvPr id="11" name="TextBox 10"/>
            <p:cNvSpPr txBox="1"/>
            <p:nvPr/>
          </p:nvSpPr>
          <p:spPr>
            <a:xfrm>
              <a:off x="5656987" y="3907944"/>
              <a:ext cx="355422" cy="184666"/>
            </a:xfrm>
            <a:prstGeom prst="rect">
              <a:avLst/>
            </a:prstGeom>
            <a:noFill/>
          </p:spPr>
          <p:txBody>
            <a:bodyPr wrap="square" lIns="0" tIns="0" rIns="0" bIns="0" rtlCol="0">
              <a:spAutoFit/>
            </a:bodyPr>
            <a:lstStyle/>
            <a:p>
              <a:pPr algn="ctr"/>
              <a:r>
                <a:rPr lang="en-US" sz="1200" dirty="0" smtClean="0">
                  <a:latin typeface="Arial"/>
                  <a:cs typeface="Arial"/>
                </a:rPr>
                <a:t>14</a:t>
              </a:r>
              <a:endParaRPr lang="en-US" sz="1200" dirty="0">
                <a:latin typeface="Arial"/>
                <a:cs typeface="Arial"/>
              </a:endParaRPr>
            </a:p>
          </p:txBody>
        </p:sp>
        <p:sp>
          <p:nvSpPr>
            <p:cNvPr id="12" name="TextBox 11"/>
            <p:cNvSpPr txBox="1"/>
            <p:nvPr/>
          </p:nvSpPr>
          <p:spPr>
            <a:xfrm>
              <a:off x="6267370" y="3907944"/>
              <a:ext cx="355422" cy="184666"/>
            </a:xfrm>
            <a:prstGeom prst="rect">
              <a:avLst/>
            </a:prstGeom>
            <a:noFill/>
          </p:spPr>
          <p:txBody>
            <a:bodyPr wrap="square" lIns="0" tIns="0" rIns="0" bIns="0" rtlCol="0">
              <a:spAutoFit/>
            </a:bodyPr>
            <a:lstStyle/>
            <a:p>
              <a:pPr algn="ctr"/>
              <a:r>
                <a:rPr lang="en-US" sz="1200" dirty="0" smtClean="0">
                  <a:latin typeface="Arial"/>
                  <a:cs typeface="Arial"/>
                </a:rPr>
                <a:t>15</a:t>
              </a:r>
              <a:endParaRPr lang="en-US" sz="1200" dirty="0">
                <a:latin typeface="Arial"/>
                <a:cs typeface="Arial"/>
              </a:endParaRPr>
            </a:p>
          </p:txBody>
        </p:sp>
        <p:sp>
          <p:nvSpPr>
            <p:cNvPr id="14" name="TextBox 13"/>
            <p:cNvSpPr txBox="1"/>
            <p:nvPr/>
          </p:nvSpPr>
          <p:spPr>
            <a:xfrm>
              <a:off x="6878184" y="3907944"/>
              <a:ext cx="355422" cy="184666"/>
            </a:xfrm>
            <a:prstGeom prst="rect">
              <a:avLst/>
            </a:prstGeom>
            <a:noFill/>
          </p:spPr>
          <p:txBody>
            <a:bodyPr wrap="square" lIns="0" tIns="0" rIns="0" bIns="0" rtlCol="0">
              <a:spAutoFit/>
            </a:bodyPr>
            <a:lstStyle/>
            <a:p>
              <a:pPr algn="ctr"/>
              <a:r>
                <a:rPr lang="en-US" sz="1200" dirty="0" smtClean="0">
                  <a:latin typeface="Arial"/>
                  <a:cs typeface="Arial"/>
                </a:rPr>
                <a:t>16</a:t>
              </a:r>
              <a:endParaRPr lang="en-US" sz="1200" dirty="0">
                <a:latin typeface="Arial"/>
                <a:cs typeface="Arial"/>
              </a:endParaRPr>
            </a:p>
          </p:txBody>
        </p:sp>
        <p:sp>
          <p:nvSpPr>
            <p:cNvPr id="15" name="TextBox 14"/>
            <p:cNvSpPr txBox="1"/>
            <p:nvPr/>
          </p:nvSpPr>
          <p:spPr>
            <a:xfrm>
              <a:off x="7488597" y="3907944"/>
              <a:ext cx="355422" cy="184666"/>
            </a:xfrm>
            <a:prstGeom prst="rect">
              <a:avLst/>
            </a:prstGeom>
            <a:noFill/>
          </p:spPr>
          <p:txBody>
            <a:bodyPr wrap="square" lIns="0" tIns="0" rIns="0" bIns="0" rtlCol="0">
              <a:spAutoFit/>
            </a:bodyPr>
            <a:lstStyle/>
            <a:p>
              <a:pPr algn="ctr"/>
              <a:r>
                <a:rPr lang="en-US" sz="1200" dirty="0" smtClean="0">
                  <a:latin typeface="Arial"/>
                  <a:cs typeface="Arial"/>
                </a:rPr>
                <a:t>17</a:t>
              </a:r>
              <a:endParaRPr lang="en-US" sz="1100" dirty="0">
                <a:latin typeface="Arial"/>
                <a:cs typeface="Arial"/>
              </a:endParaRPr>
            </a:p>
          </p:txBody>
        </p:sp>
        <p:sp>
          <p:nvSpPr>
            <p:cNvPr id="16" name="TextBox 15"/>
            <p:cNvSpPr txBox="1"/>
            <p:nvPr/>
          </p:nvSpPr>
          <p:spPr>
            <a:xfrm>
              <a:off x="8097931" y="3907944"/>
              <a:ext cx="355422" cy="184666"/>
            </a:xfrm>
            <a:prstGeom prst="rect">
              <a:avLst/>
            </a:prstGeom>
            <a:noFill/>
          </p:spPr>
          <p:txBody>
            <a:bodyPr wrap="square" lIns="0" tIns="0" rIns="0" bIns="0" rtlCol="0">
              <a:spAutoFit/>
            </a:bodyPr>
            <a:lstStyle/>
            <a:p>
              <a:pPr algn="ctr"/>
              <a:r>
                <a:rPr lang="en-US" sz="1200" dirty="0" smtClean="0">
                  <a:latin typeface="Arial"/>
                  <a:cs typeface="Arial"/>
                </a:rPr>
                <a:t>18</a:t>
              </a:r>
              <a:endParaRPr lang="en-US" sz="1100" dirty="0">
                <a:latin typeface="Arial"/>
                <a:cs typeface="Arial"/>
              </a:endParaRPr>
            </a:p>
          </p:txBody>
        </p:sp>
        <p:sp>
          <p:nvSpPr>
            <p:cNvPr id="17" name="TextBox 16"/>
            <p:cNvSpPr txBox="1"/>
            <p:nvPr/>
          </p:nvSpPr>
          <p:spPr>
            <a:xfrm>
              <a:off x="8710389" y="3907944"/>
              <a:ext cx="355422" cy="184666"/>
            </a:xfrm>
            <a:prstGeom prst="rect">
              <a:avLst/>
            </a:prstGeom>
            <a:noFill/>
          </p:spPr>
          <p:txBody>
            <a:bodyPr wrap="square" lIns="0" tIns="0" rIns="0" bIns="0" rtlCol="0">
              <a:spAutoFit/>
            </a:bodyPr>
            <a:lstStyle/>
            <a:p>
              <a:pPr algn="ctr"/>
              <a:r>
                <a:rPr lang="en-US" sz="1200" dirty="0" smtClean="0">
                  <a:latin typeface="Arial"/>
                  <a:cs typeface="Arial"/>
                </a:rPr>
                <a:t>19</a:t>
              </a:r>
              <a:endParaRPr lang="en-US" sz="1200" dirty="0">
                <a:latin typeface="Arial"/>
                <a:cs typeface="Arial"/>
              </a:endParaRPr>
            </a:p>
          </p:txBody>
        </p:sp>
        <p:sp>
          <p:nvSpPr>
            <p:cNvPr id="18" name="TextBox 17"/>
            <p:cNvSpPr txBox="1"/>
            <p:nvPr/>
          </p:nvSpPr>
          <p:spPr>
            <a:xfrm>
              <a:off x="4608496" y="3687718"/>
              <a:ext cx="452547" cy="184666"/>
            </a:xfrm>
            <a:prstGeom prst="rect">
              <a:avLst/>
            </a:prstGeom>
            <a:noFill/>
          </p:spPr>
          <p:txBody>
            <a:bodyPr wrap="square" lIns="0" tIns="0" rIns="0" bIns="0" rtlCol="0">
              <a:spAutoFit/>
            </a:bodyPr>
            <a:lstStyle/>
            <a:p>
              <a:pPr algn="r"/>
              <a:r>
                <a:rPr lang="en-US" sz="1200" dirty="0" smtClean="0">
                  <a:latin typeface="Arial"/>
                  <a:cs typeface="Arial"/>
                </a:rPr>
                <a:t>960</a:t>
              </a:r>
              <a:endParaRPr lang="en-US" sz="1200" dirty="0">
                <a:latin typeface="Arial"/>
                <a:cs typeface="Arial"/>
              </a:endParaRPr>
            </a:p>
          </p:txBody>
        </p:sp>
        <p:sp>
          <p:nvSpPr>
            <p:cNvPr id="19" name="TextBox 18"/>
            <p:cNvSpPr txBox="1"/>
            <p:nvPr/>
          </p:nvSpPr>
          <p:spPr>
            <a:xfrm>
              <a:off x="4608496" y="2942317"/>
              <a:ext cx="452547" cy="184666"/>
            </a:xfrm>
            <a:prstGeom prst="rect">
              <a:avLst/>
            </a:prstGeom>
            <a:noFill/>
          </p:spPr>
          <p:txBody>
            <a:bodyPr wrap="square" lIns="0" tIns="0" rIns="0" bIns="0" rtlCol="0">
              <a:spAutoFit/>
            </a:bodyPr>
            <a:lstStyle/>
            <a:p>
              <a:pPr algn="r"/>
              <a:r>
                <a:rPr lang="en-US" sz="1200" dirty="0" smtClean="0">
                  <a:latin typeface="Arial"/>
                  <a:cs typeface="Arial"/>
                </a:rPr>
                <a:t>970</a:t>
              </a:r>
              <a:endParaRPr lang="en-US" sz="1200" dirty="0">
                <a:latin typeface="Arial"/>
                <a:cs typeface="Arial"/>
              </a:endParaRPr>
            </a:p>
          </p:txBody>
        </p:sp>
        <p:sp>
          <p:nvSpPr>
            <p:cNvPr id="20" name="TextBox 19"/>
            <p:cNvSpPr txBox="1"/>
            <p:nvPr/>
          </p:nvSpPr>
          <p:spPr>
            <a:xfrm>
              <a:off x="4608496" y="2191731"/>
              <a:ext cx="452547" cy="184666"/>
            </a:xfrm>
            <a:prstGeom prst="rect">
              <a:avLst/>
            </a:prstGeom>
            <a:noFill/>
          </p:spPr>
          <p:txBody>
            <a:bodyPr wrap="square" lIns="0" tIns="0" rIns="0" bIns="0" rtlCol="0">
              <a:spAutoFit/>
            </a:bodyPr>
            <a:lstStyle/>
            <a:p>
              <a:pPr algn="r"/>
              <a:r>
                <a:rPr lang="en-US" sz="1200" dirty="0" smtClean="0">
                  <a:latin typeface="Arial"/>
                  <a:cs typeface="Arial"/>
                </a:rPr>
                <a:t>980</a:t>
              </a:r>
              <a:endParaRPr lang="en-US" sz="1200" dirty="0">
                <a:latin typeface="Arial"/>
                <a:cs typeface="Arial"/>
              </a:endParaRPr>
            </a:p>
          </p:txBody>
        </p:sp>
        <p:sp>
          <p:nvSpPr>
            <p:cNvPr id="21" name="TextBox 20"/>
            <p:cNvSpPr txBox="1"/>
            <p:nvPr/>
          </p:nvSpPr>
          <p:spPr>
            <a:xfrm>
              <a:off x="4608496" y="1439828"/>
              <a:ext cx="452547" cy="184666"/>
            </a:xfrm>
            <a:prstGeom prst="rect">
              <a:avLst/>
            </a:prstGeom>
            <a:noFill/>
          </p:spPr>
          <p:txBody>
            <a:bodyPr wrap="square" lIns="0" tIns="0" rIns="0" bIns="0" rtlCol="0">
              <a:spAutoFit/>
            </a:bodyPr>
            <a:lstStyle/>
            <a:p>
              <a:pPr algn="r"/>
              <a:r>
                <a:rPr lang="en-US" sz="1200" dirty="0" smtClean="0">
                  <a:latin typeface="Arial"/>
                  <a:cs typeface="Arial"/>
                </a:rPr>
                <a:t>990</a:t>
              </a:r>
              <a:endParaRPr lang="en-US" sz="1200" dirty="0">
                <a:latin typeface="Arial"/>
                <a:cs typeface="Arial"/>
              </a:endParaRPr>
            </a:p>
          </p:txBody>
        </p:sp>
        <p:sp>
          <p:nvSpPr>
            <p:cNvPr id="23" name="TextBox 22"/>
            <p:cNvSpPr txBox="1"/>
            <p:nvPr/>
          </p:nvSpPr>
          <p:spPr>
            <a:xfrm>
              <a:off x="4608496" y="690622"/>
              <a:ext cx="452547" cy="184666"/>
            </a:xfrm>
            <a:prstGeom prst="rect">
              <a:avLst/>
            </a:prstGeom>
            <a:noFill/>
          </p:spPr>
          <p:txBody>
            <a:bodyPr wrap="square" lIns="0" tIns="0" rIns="0" bIns="0" rtlCol="0">
              <a:spAutoFit/>
            </a:bodyPr>
            <a:lstStyle/>
            <a:p>
              <a:pPr algn="r"/>
              <a:r>
                <a:rPr lang="en-US" sz="1200" dirty="0" smtClean="0">
                  <a:latin typeface="Arial"/>
                  <a:cs typeface="Arial"/>
                </a:rPr>
                <a:t>1000</a:t>
              </a:r>
              <a:endParaRPr lang="en-US" sz="1200" dirty="0">
                <a:latin typeface="Arial"/>
                <a:cs typeface="Arial"/>
              </a:endParaRPr>
            </a:p>
          </p:txBody>
        </p:sp>
        <p:sp>
          <p:nvSpPr>
            <p:cNvPr id="31" name="TextBox 30"/>
            <p:cNvSpPr txBox="1"/>
            <p:nvPr/>
          </p:nvSpPr>
          <p:spPr>
            <a:xfrm rot="16200000">
              <a:off x="3084575" y="2194385"/>
              <a:ext cx="3005520" cy="184666"/>
            </a:xfrm>
            <a:prstGeom prst="rect">
              <a:avLst/>
            </a:prstGeom>
            <a:noFill/>
          </p:spPr>
          <p:txBody>
            <a:bodyPr wrap="square" lIns="0" tIns="0" rIns="0" bIns="0" rtlCol="0">
              <a:spAutoFit/>
            </a:bodyPr>
            <a:lstStyle/>
            <a:p>
              <a:pPr algn="ctr"/>
              <a:r>
                <a:rPr lang="en-US" sz="1200" b="1" dirty="0" smtClean="0">
                  <a:latin typeface="Arial"/>
                  <a:cs typeface="Arial"/>
                </a:rPr>
                <a:t>Minimum SLP (hPa)</a:t>
              </a:r>
              <a:endParaRPr lang="en-US" sz="1200" b="1" dirty="0">
                <a:latin typeface="Arial"/>
                <a:cs typeface="Arial"/>
              </a:endParaRPr>
            </a:p>
          </p:txBody>
        </p:sp>
        <p:sp>
          <p:nvSpPr>
            <p:cNvPr id="32" name="TextBox 31"/>
            <p:cNvSpPr txBox="1"/>
            <p:nvPr/>
          </p:nvSpPr>
          <p:spPr>
            <a:xfrm>
              <a:off x="5216404" y="4148217"/>
              <a:ext cx="3681792" cy="184666"/>
            </a:xfrm>
            <a:prstGeom prst="rect">
              <a:avLst/>
            </a:prstGeom>
            <a:noFill/>
          </p:spPr>
          <p:txBody>
            <a:bodyPr wrap="square" lIns="0" tIns="0" rIns="0" bIns="0" rtlCol="0">
              <a:spAutoFit/>
            </a:bodyPr>
            <a:lstStyle/>
            <a:p>
              <a:pPr algn="ctr"/>
              <a:r>
                <a:rPr lang="en-US" sz="1200" b="1" dirty="0" smtClean="0">
                  <a:latin typeface="Arial"/>
                  <a:cs typeface="Arial"/>
                </a:rPr>
                <a:t>Day in August 2016 labeled at 0000 UTC </a:t>
              </a:r>
              <a:endParaRPr lang="en-US" sz="1200" b="1" dirty="0">
                <a:latin typeface="Arial"/>
                <a:cs typeface="Arial"/>
              </a:endParaRPr>
            </a:p>
          </p:txBody>
        </p:sp>
        <p:sp>
          <p:nvSpPr>
            <p:cNvPr id="41" name="TextBox 40"/>
            <p:cNvSpPr txBox="1"/>
            <p:nvPr/>
          </p:nvSpPr>
          <p:spPr>
            <a:xfrm>
              <a:off x="5229104" y="783958"/>
              <a:ext cx="269996" cy="203133"/>
            </a:xfrm>
            <a:prstGeom prst="rect">
              <a:avLst/>
            </a:prstGeom>
            <a:solidFill>
              <a:schemeClr val="bg1"/>
            </a:solidFill>
            <a:ln>
              <a:solidFill>
                <a:schemeClr val="tx1"/>
              </a:solidFill>
            </a:ln>
          </p:spPr>
          <p:txBody>
            <a:bodyPr wrap="square" lIns="0" tIns="0" rIns="0" bIns="18288" rtlCol="0">
              <a:spAutoFit/>
            </a:bodyPr>
            <a:lstStyle/>
            <a:p>
              <a:pPr algn="ctr"/>
              <a:r>
                <a:rPr lang="en-US" sz="1200" dirty="0" smtClean="0">
                  <a:latin typeface="Arial"/>
                  <a:cs typeface="Arial"/>
                </a:rPr>
                <a:t>(b) </a:t>
              </a:r>
              <a:endParaRPr lang="en-US" sz="1200" dirty="0">
                <a:latin typeface="Arial"/>
                <a:cs typeface="Arial"/>
              </a:endParaRPr>
            </a:p>
          </p:txBody>
        </p:sp>
      </p:grpSp>
      <p:cxnSp>
        <p:nvCxnSpPr>
          <p:cNvPr id="42" name="Straight Connector 4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3"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AC16 track and intensity</a:t>
            </a:r>
            <a:endParaRPr lang="en-US" sz="2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465010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2"/>
          <p:cNvSpPr txBox="1">
            <a:spLocks/>
          </p:cNvSpPr>
          <p:nvPr/>
        </p:nvSpPr>
        <p:spPr>
          <a:xfrm>
            <a:off x="180257" y="693711"/>
            <a:ext cx="8791678" cy="424700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latin typeface="Arial"/>
                <a:ea typeface="Times New Roman"/>
                <a:cs typeface="Arial"/>
              </a:rPr>
              <a:t>Use ensemble forecasts from the 51-member ECMWF </a:t>
            </a:r>
            <a:r>
              <a:rPr lang="en-US" sz="1800" dirty="0" smtClean="0">
                <a:latin typeface="Arial"/>
                <a:ea typeface="Times New Roman"/>
                <a:cs typeface="Arial"/>
              </a:rPr>
              <a:t>ensemble prediction system</a:t>
            </a:r>
            <a:r>
              <a:rPr lang="en-US" sz="1800" dirty="0">
                <a:latin typeface="Arial"/>
                <a:ea typeface="Times New Roman"/>
                <a:cs typeface="Arial"/>
              </a:rPr>
              <a:t> extracted from The Observing System Research and Predictability Experiment (THORPEX) Interactive Grand Global Ensemble (TIGGE) (</a:t>
            </a:r>
            <a:r>
              <a:rPr lang="en-US" sz="1800" dirty="0" err="1">
                <a:latin typeface="Arial"/>
                <a:ea typeface="Times New Roman"/>
                <a:cs typeface="Arial"/>
              </a:rPr>
              <a:t>Bougeault</a:t>
            </a:r>
            <a:r>
              <a:rPr lang="en-US" sz="1800" dirty="0">
                <a:latin typeface="Arial"/>
                <a:ea typeface="Times New Roman"/>
                <a:cs typeface="Arial"/>
              </a:rPr>
              <a:t> et al. 2010). </a:t>
            </a:r>
          </a:p>
          <a:p>
            <a:pPr marL="0" indent="0">
              <a:buNone/>
            </a:pPr>
            <a:endParaRPr lang="en-US" sz="1800" dirty="0">
              <a:latin typeface="Arial"/>
              <a:ea typeface="Times New Roman"/>
              <a:cs typeface="Arial"/>
            </a:endParaRPr>
          </a:p>
          <a:p>
            <a:r>
              <a:rPr lang="en-US" sz="1800" dirty="0">
                <a:latin typeface="Arial"/>
                <a:ea typeface="Times New Roman"/>
                <a:cs typeface="Arial"/>
              </a:rPr>
              <a:t>Use ensemble forecasts initialized at 0000 UTC 10 August and verifying at 0000 UTC 15 August (120 h)</a:t>
            </a:r>
            <a:r>
              <a:rPr lang="en-US" sz="1800" dirty="0" smtClean="0">
                <a:latin typeface="Arial"/>
                <a:ea typeface="Times New Roman"/>
                <a:cs typeface="Arial"/>
              </a:rPr>
              <a:t>.</a:t>
            </a:r>
          </a:p>
          <a:p>
            <a:endParaRPr lang="en-US" sz="1800" dirty="0">
              <a:latin typeface="Arial"/>
              <a:ea typeface="Times New Roman"/>
              <a:cs typeface="Arial"/>
            </a:endParaRPr>
          </a:p>
          <a:p>
            <a:r>
              <a:rPr lang="en-US" sz="1800" dirty="0">
                <a:latin typeface="Arial"/>
                <a:ea typeface="Times New Roman"/>
                <a:cs typeface="Arial"/>
              </a:rPr>
              <a:t>Use ERA5 </a:t>
            </a:r>
            <a:r>
              <a:rPr lang="en-US" sz="1800" dirty="0" smtClean="0">
                <a:latin typeface="Arial"/>
                <a:ea typeface="Times New Roman"/>
                <a:cs typeface="Arial"/>
              </a:rPr>
              <a:t>as </a:t>
            </a:r>
            <a:r>
              <a:rPr lang="en-US" sz="1800" dirty="0">
                <a:latin typeface="Arial"/>
                <a:ea typeface="Times New Roman"/>
                <a:cs typeface="Arial"/>
              </a:rPr>
              <a:t>verification. </a:t>
            </a:r>
          </a:p>
          <a:p>
            <a:endParaRPr lang="en-US" sz="1800" dirty="0" smtClean="0">
              <a:latin typeface="Arial"/>
              <a:ea typeface="Times New Roman"/>
              <a:cs typeface="Arial"/>
            </a:endParaRPr>
          </a:p>
          <a:p>
            <a:endParaRPr lang="en-US" sz="1800" dirty="0">
              <a:latin typeface="Arial"/>
              <a:ea typeface="Times New Roman"/>
              <a:cs typeface="Arial"/>
            </a:endParaRPr>
          </a:p>
          <a:p>
            <a:pPr marL="0" indent="0">
              <a:buNone/>
            </a:pPr>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endParaRPr lang="en-US" sz="1800" dirty="0" smtClean="0">
              <a:latin typeface="Arial"/>
              <a:cs typeface="Arial"/>
            </a:endParaRP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
        <p:nvSpPr>
          <p:cNvPr id="5"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Data and methods</a:t>
            </a:r>
            <a:endParaRPr lang="en-US" sz="2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923021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2"/>
          <p:cNvSpPr txBox="1">
            <a:spLocks/>
          </p:cNvSpPr>
          <p:nvPr/>
        </p:nvSpPr>
        <p:spPr>
          <a:xfrm>
            <a:off x="180257" y="693711"/>
            <a:ext cx="8791678" cy="424700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latin typeface="Arial"/>
                <a:ea typeface="Times New Roman"/>
                <a:cs typeface="Arial"/>
              </a:rPr>
              <a:t>Track AC16 in </a:t>
            </a:r>
            <a:r>
              <a:rPr lang="en-US" sz="1800" dirty="0">
                <a:latin typeface="Arial"/>
                <a:ea typeface="Times New Roman"/>
                <a:cs typeface="Arial"/>
              </a:rPr>
              <a:t>the ensemble forecasts </a:t>
            </a:r>
            <a:r>
              <a:rPr lang="en-US" sz="1800" dirty="0" smtClean="0">
                <a:latin typeface="Arial"/>
                <a:ea typeface="Times New Roman"/>
                <a:cs typeface="Arial"/>
              </a:rPr>
              <a:t>by utilizing an objective SLP-based cyclone tracking algorithm developed by Crawford et al. (2021).</a:t>
            </a:r>
          </a:p>
          <a:p>
            <a:pPr marL="0" indent="0">
              <a:buNone/>
            </a:pPr>
            <a:endParaRPr lang="en-US" sz="1800" dirty="0" smtClean="0">
              <a:latin typeface="Arial"/>
              <a:ea typeface="Times New Roman"/>
              <a:cs typeface="Arial"/>
            </a:endParaRPr>
          </a:p>
          <a:p>
            <a:r>
              <a:rPr lang="en-US" sz="1800" dirty="0">
                <a:latin typeface="Arial" panose="020B0604020202020204" pitchFamily="34" charset="0"/>
                <a:cs typeface="Arial" panose="020B0604020202020204" pitchFamily="34" charset="0"/>
              </a:rPr>
              <a:t>Adapt methodology of </a:t>
            </a:r>
            <a:r>
              <a:rPr lang="en-US" sz="1800" dirty="0" err="1">
                <a:latin typeface="Arial" panose="020B0604020202020204" pitchFamily="34" charset="0"/>
                <a:cs typeface="Arial" panose="020B0604020202020204" pitchFamily="34" charset="0"/>
              </a:rPr>
              <a:t>Korfe</a:t>
            </a:r>
            <a:r>
              <a:rPr lang="en-US" sz="1800" dirty="0">
                <a:latin typeface="Arial" panose="020B0604020202020204" pitchFamily="34" charset="0"/>
                <a:cs typeface="Arial" panose="020B0604020202020204" pitchFamily="34" charset="0"/>
              </a:rPr>
              <a:t> and </a:t>
            </a:r>
            <a:r>
              <a:rPr lang="en-US" sz="1800" dirty="0" err="1">
                <a:latin typeface="Arial" panose="020B0604020202020204" pitchFamily="34" charset="0"/>
                <a:cs typeface="Arial" panose="020B0604020202020204" pitchFamily="34" charset="0"/>
              </a:rPr>
              <a:t>Colle</a:t>
            </a:r>
            <a:r>
              <a:rPr lang="en-US" sz="1800" dirty="0">
                <a:latin typeface="Arial" panose="020B0604020202020204" pitchFamily="34" charset="0"/>
                <a:cs typeface="Arial" panose="020B0604020202020204" pitchFamily="34" charset="0"/>
              </a:rPr>
              <a:t> (2018) </a:t>
            </a:r>
            <a:r>
              <a:rPr lang="en-US" sz="1800" dirty="0">
                <a:latin typeface="Arial"/>
                <a:ea typeface="Times New Roman"/>
                <a:cs typeface="Arial"/>
              </a:rPr>
              <a:t>to </a:t>
            </a:r>
            <a:r>
              <a:rPr lang="en-US" sz="1800" dirty="0" smtClean="0">
                <a:latin typeface="Arial"/>
                <a:ea typeface="Times New Roman"/>
                <a:cs typeface="Arial"/>
              </a:rPr>
              <a:t>identify </a:t>
            </a:r>
            <a:r>
              <a:rPr lang="en-US" sz="1800" dirty="0">
                <a:latin typeface="Arial"/>
                <a:ea typeface="Times New Roman"/>
                <a:cs typeface="Arial"/>
              </a:rPr>
              <a:t>the </a:t>
            </a:r>
            <a:r>
              <a:rPr lang="en-US" sz="1800" dirty="0" smtClean="0">
                <a:latin typeface="Arial"/>
                <a:ea typeface="Times New Roman"/>
                <a:cs typeface="Arial"/>
              </a:rPr>
              <a:t>AC that matches AC16 </a:t>
            </a:r>
            <a:r>
              <a:rPr lang="en-US" sz="1800" dirty="0">
                <a:latin typeface="Arial"/>
                <a:ea typeface="Times New Roman"/>
                <a:cs typeface="Arial"/>
              </a:rPr>
              <a:t>in each ensemble forecast. </a:t>
            </a:r>
          </a:p>
          <a:p>
            <a:pPr marL="0" indent="0">
              <a:buNone/>
            </a:pPr>
            <a:endParaRPr lang="en-US" sz="1800" dirty="0">
              <a:latin typeface="Arial"/>
              <a:ea typeface="Times New Roman"/>
              <a:cs typeface="Arial"/>
            </a:endParaRPr>
          </a:p>
          <a:p>
            <a:r>
              <a:rPr lang="en-US" sz="1800" dirty="0" smtClean="0">
                <a:latin typeface="Arial"/>
                <a:ea typeface="Times New Roman"/>
                <a:cs typeface="Arial"/>
              </a:rPr>
              <a:t>If </a:t>
            </a:r>
            <a:r>
              <a:rPr lang="en-US" sz="1800" dirty="0">
                <a:latin typeface="Arial"/>
                <a:ea typeface="Times New Roman"/>
                <a:cs typeface="Arial"/>
              </a:rPr>
              <a:t>no </a:t>
            </a:r>
            <a:r>
              <a:rPr lang="en-US" sz="1800" dirty="0" smtClean="0">
                <a:latin typeface="Arial"/>
                <a:ea typeface="Times New Roman"/>
                <a:cs typeface="Arial"/>
              </a:rPr>
              <a:t>AC is identified to match AC16 in </a:t>
            </a:r>
            <a:r>
              <a:rPr lang="en-US" sz="1800" dirty="0">
                <a:latin typeface="Arial"/>
                <a:ea typeface="Times New Roman"/>
                <a:cs typeface="Arial"/>
              </a:rPr>
              <a:t>an ensemble forecast</a:t>
            </a:r>
            <a:r>
              <a:rPr lang="en-US" sz="1800" dirty="0" smtClean="0">
                <a:latin typeface="Arial"/>
                <a:ea typeface="Times New Roman"/>
                <a:cs typeface="Arial"/>
              </a:rPr>
              <a:t>, AC16 </a:t>
            </a:r>
            <a:r>
              <a:rPr lang="en-US" sz="1800" dirty="0">
                <a:latin typeface="Arial"/>
                <a:ea typeface="Times New Roman"/>
                <a:cs typeface="Arial"/>
              </a:rPr>
              <a:t>is manually identified and tracked in the ensemble forecast.</a:t>
            </a:r>
          </a:p>
          <a:p>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endParaRPr lang="en-US" sz="1800" dirty="0" smtClean="0">
              <a:latin typeface="Arial"/>
              <a:cs typeface="Arial"/>
            </a:endParaRP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
        <p:nvSpPr>
          <p:cNvPr id="6"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Data and methods</a:t>
            </a:r>
            <a:endParaRPr lang="en-US" sz="2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07465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2"/>
          <p:cNvSpPr txBox="1">
            <a:spLocks/>
          </p:cNvSpPr>
          <p:nvPr/>
        </p:nvSpPr>
        <p:spPr>
          <a:xfrm>
            <a:off x="180257" y="693711"/>
            <a:ext cx="8791678" cy="424700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latin typeface="Arial"/>
                <a:ea typeface="Times New Roman"/>
                <a:cs typeface="Arial"/>
              </a:rPr>
              <a:t>Utilize</a:t>
            </a:r>
            <a:r>
              <a:rPr lang="en-US" sz="1800" dirty="0">
                <a:latin typeface="Arial"/>
                <a:ea typeface="Times New Roman"/>
                <a:cs typeface="Arial"/>
              </a:rPr>
              <a:t> ensemble-based sensitivity analysis (ESA) technique (e.g., Torn and Hakim 2008) to examine the sensitivity of the forecast skill of intensity and position of AC16 to selected dynamic and thermodynamic quantities at earlier forecast lead times.</a:t>
            </a:r>
          </a:p>
          <a:p>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Calculate the sensitivity of a forecast metric of interest </a:t>
            </a:r>
            <a:r>
              <a:rPr lang="en-US" sz="1800" i="1" dirty="0">
                <a:latin typeface="Arial" panose="020B0604020202020204" pitchFamily="34" charset="0"/>
                <a:cs typeface="Arial" panose="020B0604020202020204" pitchFamily="34" charset="0"/>
              </a:rPr>
              <a:t>J</a:t>
            </a:r>
            <a:r>
              <a:rPr lang="en-US" sz="1800" dirty="0">
                <a:latin typeface="Arial" panose="020B0604020202020204" pitchFamily="34" charset="0"/>
                <a:cs typeface="Arial" panose="020B0604020202020204" pitchFamily="34" charset="0"/>
              </a:rPr>
              <a:t> to a model state variable </a:t>
            </a:r>
            <a:r>
              <a:rPr lang="en-US" sz="1800" i="1" dirty="0">
                <a:latin typeface="Arial" panose="020B0604020202020204" pitchFamily="34" charset="0"/>
                <a:cs typeface="Arial" panose="020B0604020202020204" pitchFamily="34" charset="0"/>
              </a:rPr>
              <a:t>x</a:t>
            </a:r>
            <a:r>
              <a:rPr lang="en-US" sz="1800" baseline="-25000" dirty="0">
                <a:latin typeface="Arial" panose="020B0604020202020204" pitchFamily="34" charset="0"/>
                <a:cs typeface="Arial" panose="020B0604020202020204" pitchFamily="34" charset="0"/>
              </a:rPr>
              <a:t>i</a:t>
            </a:r>
            <a:r>
              <a:rPr lang="en-US" sz="1800" dirty="0">
                <a:latin typeface="Arial" panose="020B0604020202020204" pitchFamily="34" charset="0"/>
                <a:cs typeface="Arial" panose="020B0604020202020204" pitchFamily="34" charset="0"/>
              </a:rPr>
              <a:t> at an earlier forecast lead time for an ensemble of size M </a:t>
            </a:r>
            <a:r>
              <a:rPr lang="en-US" sz="1800" dirty="0" smtClean="0">
                <a:latin typeface="Arial" panose="020B0604020202020204" pitchFamily="34" charset="0"/>
                <a:cs typeface="Arial" panose="020B0604020202020204" pitchFamily="34" charset="0"/>
              </a:rPr>
              <a:t>via</a:t>
            </a:r>
          </a:p>
          <a:p>
            <a:endParaRPr lang="en-US" sz="1800" dirty="0">
              <a:latin typeface="Arial" panose="020B0604020202020204" pitchFamily="34" charset="0"/>
              <a:cs typeface="Arial" panose="020B0604020202020204" pitchFamily="34" charset="0"/>
            </a:endParaRPr>
          </a:p>
          <a:p>
            <a:endParaRPr lang="en-US" sz="1800" dirty="0" smtClean="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r>
              <a:rPr lang="en-US" sz="1800" b="1" dirty="0">
                <a:latin typeface="Arial" panose="020B0604020202020204" pitchFamily="34" charset="0"/>
                <a:cs typeface="Arial" panose="020B0604020202020204" pitchFamily="34" charset="0"/>
              </a:rPr>
              <a:t>J</a:t>
            </a:r>
            <a:r>
              <a:rPr lang="en-US" sz="1800" dirty="0">
                <a:latin typeface="Arial" panose="020B0604020202020204" pitchFamily="34" charset="0"/>
                <a:cs typeface="Arial" panose="020B0604020202020204" pitchFamily="34" charset="0"/>
              </a:rPr>
              <a:t> and </a:t>
            </a:r>
            <a:r>
              <a:rPr lang="en-US" sz="1800" b="1" dirty="0">
                <a:latin typeface="Arial" panose="020B0604020202020204" pitchFamily="34" charset="0"/>
                <a:cs typeface="Arial" panose="020B0604020202020204" pitchFamily="34" charset="0"/>
              </a:rPr>
              <a:t>x</a:t>
            </a:r>
            <a:r>
              <a:rPr lang="en-US" sz="1800" baseline="-25000" dirty="0">
                <a:latin typeface="Arial" panose="020B0604020202020204" pitchFamily="34" charset="0"/>
                <a:cs typeface="Arial" panose="020B0604020202020204" pitchFamily="34" charset="0"/>
              </a:rPr>
              <a:t>i</a:t>
            </a:r>
            <a:r>
              <a:rPr lang="en-US" sz="1800" dirty="0">
                <a:latin typeface="Arial" panose="020B0604020202020204" pitchFamily="34" charset="0"/>
                <a:cs typeface="Arial" panose="020B0604020202020204" pitchFamily="34" charset="0"/>
              </a:rPr>
              <a:t> denote the 1 × M ensemble estimates of the forecast metric and </a:t>
            </a:r>
            <a:r>
              <a:rPr lang="en-US" sz="1800" i="1" dirty="0" err="1">
                <a:latin typeface="Arial" panose="020B0604020202020204" pitchFamily="34" charset="0"/>
                <a:cs typeface="Arial" panose="020B0604020202020204" pitchFamily="34" charset="0"/>
              </a:rPr>
              <a:t>i</a:t>
            </a:r>
            <a:r>
              <a:rPr lang="en-US" sz="1800" dirty="0" err="1">
                <a:latin typeface="Arial" panose="020B0604020202020204" pitchFamily="34" charset="0"/>
                <a:cs typeface="Arial" panose="020B0604020202020204" pitchFamily="34" charset="0"/>
              </a:rPr>
              <a:t>th</a:t>
            </a:r>
            <a:r>
              <a:rPr lang="en-US" sz="1800" dirty="0">
                <a:latin typeface="Arial" panose="020B0604020202020204" pitchFamily="34" charset="0"/>
                <a:cs typeface="Arial" panose="020B0604020202020204" pitchFamily="34" charset="0"/>
              </a:rPr>
              <a:t> model state variable, respectively, </a:t>
            </a:r>
            <a:r>
              <a:rPr lang="en-US" sz="1800" dirty="0" err="1">
                <a:latin typeface="Arial" panose="020B0604020202020204" pitchFamily="34" charset="0"/>
                <a:cs typeface="Arial" panose="020B0604020202020204" pitchFamily="34" charset="0"/>
              </a:rPr>
              <a:t>cov</a:t>
            </a:r>
            <a:r>
              <a:rPr lang="en-US" sz="1800" dirty="0">
                <a:latin typeface="Arial" panose="020B0604020202020204" pitchFamily="34" charset="0"/>
                <a:cs typeface="Arial" panose="020B0604020202020204" pitchFamily="34" charset="0"/>
              </a:rPr>
              <a:t> denotes the covariance, and </a:t>
            </a:r>
            <a:r>
              <a:rPr lang="en-US" sz="1800" dirty="0" err="1">
                <a:latin typeface="Arial" panose="020B0604020202020204" pitchFamily="34" charset="0"/>
                <a:cs typeface="Arial" panose="020B0604020202020204" pitchFamily="34" charset="0"/>
              </a:rPr>
              <a:t>var</a:t>
            </a:r>
            <a:r>
              <a:rPr lang="en-US" sz="1800" dirty="0">
                <a:latin typeface="Arial" panose="020B0604020202020204" pitchFamily="34" charset="0"/>
                <a:cs typeface="Arial" panose="020B0604020202020204" pitchFamily="34" charset="0"/>
              </a:rPr>
              <a:t> denotes the variance (e.g., Torn and Hakim 2008).</a:t>
            </a:r>
          </a:p>
          <a:p>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endParaRPr lang="en-US" sz="1800" dirty="0" smtClean="0">
              <a:latin typeface="Arial"/>
              <a:cs typeface="Arial"/>
            </a:endParaRP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
        <p:nvSpPr>
          <p:cNvPr id="5"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Data and methods</a:t>
            </a:r>
            <a:endParaRPr lang="en-US" sz="2200" b="1" dirty="0">
              <a:solidFill>
                <a:srgbClr val="FF0000"/>
              </a:solidFill>
              <a:latin typeface="Arial" panose="020B0604020202020204" pitchFamily="34" charset="0"/>
              <a:cs typeface="Arial" panose="020B0604020202020204" pitchFamily="34" charset="0"/>
            </a:endParaRPr>
          </a:p>
        </p:txBody>
      </p:sp>
      <p:pic>
        <p:nvPicPr>
          <p:cNvPr id="3" name="Picture 2" descr="ESA_equa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3429" y="2953283"/>
            <a:ext cx="1859642" cy="677232"/>
          </a:xfrm>
          <a:prstGeom prst="rect">
            <a:avLst/>
          </a:prstGeom>
        </p:spPr>
      </p:pic>
    </p:spTree>
    <p:extLst>
      <p:ext uri="{BB962C8B-B14F-4D97-AF65-F5344CB8AC3E}">
        <p14:creationId xmlns:p14="http://schemas.microsoft.com/office/powerpoint/2010/main" val="167994050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C16_positions_20160815_0000_f12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341" y="639588"/>
            <a:ext cx="4421499" cy="4416715"/>
          </a:xfrm>
          <a:prstGeom prst="rect">
            <a:avLst/>
          </a:prstGeom>
          <a:ln w="9525">
            <a:solidFill>
              <a:schemeClr val="tx1"/>
            </a:solidFill>
          </a:ln>
        </p:spPr>
      </p:pic>
      <p:sp>
        <p:nvSpPr>
          <p:cNvPr id="36" name="TextBox 35"/>
          <p:cNvSpPr txBox="1"/>
          <p:nvPr/>
        </p:nvSpPr>
        <p:spPr>
          <a:xfrm>
            <a:off x="5024808" y="3570756"/>
            <a:ext cx="1010547" cy="184666"/>
          </a:xfrm>
          <a:prstGeom prst="rect">
            <a:avLst/>
          </a:prstGeom>
          <a:noFill/>
        </p:spPr>
        <p:txBody>
          <a:bodyPr wrap="square" lIns="0" tIns="0" rIns="0" bIns="0" rtlCol="0">
            <a:spAutoFit/>
          </a:bodyPr>
          <a:lstStyle/>
          <a:p>
            <a:r>
              <a:rPr lang="en-US" sz="1200" dirty="0" smtClean="0">
                <a:latin typeface="Arial"/>
                <a:cs typeface="Arial"/>
              </a:rPr>
              <a:t>990–995</a:t>
            </a:r>
            <a:endParaRPr lang="en-US" sz="1200" dirty="0">
              <a:latin typeface="Arial"/>
              <a:cs typeface="Arial"/>
            </a:endParaRPr>
          </a:p>
        </p:txBody>
      </p:sp>
      <p:sp>
        <p:nvSpPr>
          <p:cNvPr id="37" name="TextBox 36"/>
          <p:cNvSpPr txBox="1"/>
          <p:nvPr/>
        </p:nvSpPr>
        <p:spPr>
          <a:xfrm>
            <a:off x="5024808" y="2932896"/>
            <a:ext cx="645324" cy="184666"/>
          </a:xfrm>
          <a:prstGeom prst="rect">
            <a:avLst/>
          </a:prstGeom>
          <a:noFill/>
        </p:spPr>
        <p:txBody>
          <a:bodyPr wrap="square" lIns="0" tIns="0" rIns="0" bIns="0" rtlCol="0">
            <a:spAutoFit/>
          </a:bodyPr>
          <a:lstStyle/>
          <a:p>
            <a:r>
              <a:rPr lang="en-US" sz="1200" dirty="0" smtClean="0">
                <a:latin typeface="Arial"/>
                <a:cs typeface="Arial"/>
              </a:rPr>
              <a:t>980–985</a:t>
            </a:r>
            <a:endParaRPr lang="en-US" sz="1200" dirty="0">
              <a:latin typeface="Arial"/>
              <a:cs typeface="Arial"/>
            </a:endParaRPr>
          </a:p>
        </p:txBody>
      </p:sp>
      <p:sp>
        <p:nvSpPr>
          <p:cNvPr id="38" name="Oval 37"/>
          <p:cNvSpPr>
            <a:spLocks noChangeAspect="1"/>
          </p:cNvSpPr>
          <p:nvPr/>
        </p:nvSpPr>
        <p:spPr>
          <a:xfrm>
            <a:off x="4739378" y="1092394"/>
            <a:ext cx="210312" cy="210312"/>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a:spLocks noChangeAspect="1"/>
          </p:cNvSpPr>
          <p:nvPr/>
        </p:nvSpPr>
        <p:spPr>
          <a:xfrm>
            <a:off x="4760266" y="2308105"/>
            <a:ext cx="173736" cy="173736"/>
          </a:xfrm>
          <a:prstGeom prst="ellipse">
            <a:avLst/>
          </a:prstGeom>
          <a:solidFill>
            <a:srgbClr val="000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a:spLocks noChangeAspect="1"/>
          </p:cNvSpPr>
          <p:nvPr/>
        </p:nvSpPr>
        <p:spPr>
          <a:xfrm>
            <a:off x="4778554" y="2630726"/>
            <a:ext cx="155448" cy="155448"/>
          </a:xfrm>
          <a:prstGeom prst="ellipse">
            <a:avLst/>
          </a:prstGeom>
          <a:solidFill>
            <a:srgbClr val="20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a:spLocks noChangeAspect="1"/>
          </p:cNvSpPr>
          <p:nvPr/>
        </p:nvSpPr>
        <p:spPr>
          <a:xfrm>
            <a:off x="4796842" y="2958147"/>
            <a:ext cx="137160" cy="137160"/>
          </a:xfrm>
          <a:prstGeom prst="ellipse">
            <a:avLst/>
          </a:prstGeom>
          <a:solidFill>
            <a:srgbClr val="1FBF04"/>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a:spLocks noChangeAspect="1"/>
          </p:cNvSpPr>
          <p:nvPr/>
        </p:nvSpPr>
        <p:spPr>
          <a:xfrm>
            <a:off x="4813454" y="3283246"/>
            <a:ext cx="118872" cy="118872"/>
          </a:xfrm>
          <a:prstGeom prst="ellipse">
            <a:avLst/>
          </a:prstGeom>
          <a:solidFill>
            <a:srgbClr val="FFDE1A"/>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a:spLocks noChangeAspect="1"/>
          </p:cNvSpPr>
          <p:nvPr/>
        </p:nvSpPr>
        <p:spPr>
          <a:xfrm>
            <a:off x="4831742" y="3611174"/>
            <a:ext cx="100584" cy="100584"/>
          </a:xfrm>
          <a:prstGeom prst="ellipse">
            <a:avLst/>
          </a:prstGeom>
          <a:solidFill>
            <a:srgbClr val="FD610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a:spLocks noChangeAspect="1"/>
          </p:cNvSpPr>
          <p:nvPr/>
        </p:nvSpPr>
        <p:spPr>
          <a:xfrm>
            <a:off x="4850030" y="3916074"/>
            <a:ext cx="82296" cy="82296"/>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TextBox 44"/>
          <p:cNvSpPr txBox="1"/>
          <p:nvPr/>
        </p:nvSpPr>
        <p:spPr>
          <a:xfrm>
            <a:off x="5024614" y="1000847"/>
            <a:ext cx="1220124" cy="369332"/>
          </a:xfrm>
          <a:prstGeom prst="rect">
            <a:avLst/>
          </a:prstGeom>
          <a:noFill/>
        </p:spPr>
        <p:txBody>
          <a:bodyPr wrap="square" lIns="0" tIns="0" rIns="0" bIns="0" rtlCol="0">
            <a:spAutoFit/>
          </a:bodyPr>
          <a:lstStyle/>
          <a:p>
            <a:r>
              <a:rPr lang="en-US" sz="1200" dirty="0" smtClean="0">
                <a:latin typeface="Arial"/>
                <a:cs typeface="Arial"/>
              </a:rPr>
              <a:t>ERA5 min SLP                    (972.8 hPa)</a:t>
            </a:r>
          </a:p>
        </p:txBody>
      </p:sp>
      <p:sp>
        <p:nvSpPr>
          <p:cNvPr id="46" name="TextBox 45"/>
          <p:cNvSpPr txBox="1"/>
          <p:nvPr/>
        </p:nvSpPr>
        <p:spPr>
          <a:xfrm>
            <a:off x="5024808" y="2303525"/>
            <a:ext cx="688293" cy="184666"/>
          </a:xfrm>
          <a:prstGeom prst="rect">
            <a:avLst/>
          </a:prstGeom>
          <a:noFill/>
        </p:spPr>
        <p:txBody>
          <a:bodyPr wrap="square" lIns="0" tIns="0" rIns="0" bIns="0" rtlCol="0">
            <a:spAutoFit/>
          </a:bodyPr>
          <a:lstStyle/>
          <a:p>
            <a:r>
              <a:rPr lang="en-US" sz="1200" dirty="0" smtClean="0">
                <a:latin typeface="Arial"/>
                <a:cs typeface="Arial"/>
              </a:rPr>
              <a:t>970–975</a:t>
            </a:r>
            <a:endParaRPr lang="en-US" sz="1200" dirty="0">
              <a:latin typeface="Arial"/>
              <a:cs typeface="Arial"/>
            </a:endParaRPr>
          </a:p>
        </p:txBody>
      </p:sp>
      <p:sp>
        <p:nvSpPr>
          <p:cNvPr id="47" name="TextBox 46"/>
          <p:cNvSpPr txBox="1"/>
          <p:nvPr/>
        </p:nvSpPr>
        <p:spPr>
          <a:xfrm>
            <a:off x="5024808" y="2615124"/>
            <a:ext cx="668463" cy="189565"/>
          </a:xfrm>
          <a:prstGeom prst="rect">
            <a:avLst/>
          </a:prstGeom>
          <a:noFill/>
        </p:spPr>
        <p:txBody>
          <a:bodyPr wrap="square" lIns="0" tIns="0" rIns="0" bIns="0" rtlCol="0">
            <a:spAutoFit/>
          </a:bodyPr>
          <a:lstStyle/>
          <a:p>
            <a:r>
              <a:rPr lang="en-US" sz="1200" dirty="0" smtClean="0">
                <a:latin typeface="Arial"/>
                <a:cs typeface="Arial"/>
              </a:rPr>
              <a:t>975–980</a:t>
            </a:r>
            <a:endParaRPr lang="en-US" sz="1200" dirty="0">
              <a:latin typeface="Arial"/>
              <a:cs typeface="Arial"/>
            </a:endParaRPr>
          </a:p>
        </p:txBody>
      </p:sp>
      <p:sp>
        <p:nvSpPr>
          <p:cNvPr id="48" name="TextBox 47"/>
          <p:cNvSpPr txBox="1"/>
          <p:nvPr/>
        </p:nvSpPr>
        <p:spPr>
          <a:xfrm>
            <a:off x="5024614" y="3244503"/>
            <a:ext cx="630148" cy="184666"/>
          </a:xfrm>
          <a:prstGeom prst="rect">
            <a:avLst/>
          </a:prstGeom>
          <a:noFill/>
        </p:spPr>
        <p:txBody>
          <a:bodyPr wrap="square" lIns="0" tIns="0" rIns="0" bIns="0" rtlCol="0">
            <a:spAutoFit/>
          </a:bodyPr>
          <a:lstStyle/>
          <a:p>
            <a:r>
              <a:rPr lang="en-US" sz="1200" dirty="0" smtClean="0">
                <a:latin typeface="Arial"/>
                <a:cs typeface="Arial"/>
              </a:rPr>
              <a:t>985–990</a:t>
            </a:r>
            <a:endParaRPr lang="en-US" sz="1200" dirty="0">
              <a:latin typeface="Arial"/>
              <a:cs typeface="Arial"/>
            </a:endParaRPr>
          </a:p>
        </p:txBody>
      </p:sp>
      <p:sp>
        <p:nvSpPr>
          <p:cNvPr id="49" name="TextBox 48"/>
          <p:cNvSpPr txBox="1"/>
          <p:nvPr/>
        </p:nvSpPr>
        <p:spPr>
          <a:xfrm>
            <a:off x="5024614" y="3863508"/>
            <a:ext cx="720997" cy="184666"/>
          </a:xfrm>
          <a:prstGeom prst="rect">
            <a:avLst/>
          </a:prstGeom>
          <a:noFill/>
        </p:spPr>
        <p:txBody>
          <a:bodyPr wrap="square" lIns="0" tIns="0" rIns="0" bIns="0" rtlCol="0">
            <a:spAutoFit/>
          </a:bodyPr>
          <a:lstStyle/>
          <a:p>
            <a:r>
              <a:rPr lang="en-US" sz="1200" dirty="0" smtClean="0">
                <a:latin typeface="Arial"/>
                <a:cs typeface="Arial"/>
              </a:rPr>
              <a:t>≥ 995</a:t>
            </a:r>
            <a:endParaRPr lang="en-US" sz="1200" dirty="0">
              <a:latin typeface="Arial"/>
              <a:cs typeface="Arial"/>
            </a:endParaRPr>
          </a:p>
        </p:txBody>
      </p:sp>
      <p:sp>
        <p:nvSpPr>
          <p:cNvPr id="50" name="Oval 49"/>
          <p:cNvSpPr>
            <a:spLocks noChangeAspect="1"/>
          </p:cNvSpPr>
          <p:nvPr/>
        </p:nvSpPr>
        <p:spPr>
          <a:xfrm>
            <a:off x="4741978" y="1972630"/>
            <a:ext cx="192024" cy="192024"/>
          </a:xfrm>
          <a:prstGeom prst="ellipse">
            <a:avLst/>
          </a:prstGeom>
          <a:solidFill>
            <a:srgbClr val="920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TextBox 50"/>
          <p:cNvSpPr txBox="1"/>
          <p:nvPr/>
        </p:nvSpPr>
        <p:spPr>
          <a:xfrm>
            <a:off x="5024808" y="1969455"/>
            <a:ext cx="490647" cy="184666"/>
          </a:xfrm>
          <a:prstGeom prst="rect">
            <a:avLst/>
          </a:prstGeom>
          <a:noFill/>
        </p:spPr>
        <p:txBody>
          <a:bodyPr wrap="square" lIns="0" tIns="0" rIns="0" bIns="0" rtlCol="0">
            <a:spAutoFit/>
          </a:bodyPr>
          <a:lstStyle/>
          <a:p>
            <a:r>
              <a:rPr lang="en-US" sz="1200" dirty="0" smtClean="0">
                <a:latin typeface="Arial"/>
                <a:cs typeface="Arial"/>
              </a:rPr>
              <a:t>&lt; 970 </a:t>
            </a:r>
            <a:endParaRPr lang="en-US" sz="1200" dirty="0">
              <a:latin typeface="Arial"/>
              <a:cs typeface="Arial"/>
            </a:endParaRPr>
          </a:p>
        </p:txBody>
      </p:sp>
      <p:sp>
        <p:nvSpPr>
          <p:cNvPr id="53" name="TextBox 52"/>
          <p:cNvSpPr txBox="1"/>
          <p:nvPr/>
        </p:nvSpPr>
        <p:spPr>
          <a:xfrm>
            <a:off x="144151" y="637147"/>
            <a:ext cx="1829018" cy="203133"/>
          </a:xfrm>
          <a:prstGeom prst="rect">
            <a:avLst/>
          </a:prstGeom>
          <a:solidFill>
            <a:schemeClr val="bg1"/>
          </a:solidFill>
          <a:ln>
            <a:solidFill>
              <a:schemeClr val="tx1"/>
            </a:solidFill>
          </a:ln>
        </p:spPr>
        <p:txBody>
          <a:bodyPr wrap="square" lIns="0" tIns="0" rIns="0" bIns="18288" rtlCol="0">
            <a:spAutoFit/>
          </a:bodyPr>
          <a:lstStyle/>
          <a:p>
            <a:pPr algn="ctr"/>
            <a:r>
              <a:rPr lang="en-US" sz="1200" dirty="0" smtClean="0">
                <a:latin typeface="Arial"/>
                <a:cs typeface="Arial"/>
              </a:rPr>
              <a:t>0000 UTC 15 Aug (120 h) </a:t>
            </a:r>
            <a:endParaRPr lang="en-US" sz="1200" dirty="0">
              <a:latin typeface="Arial"/>
              <a:cs typeface="Arial"/>
            </a:endParaRPr>
          </a:p>
        </p:txBody>
      </p:sp>
      <p:sp>
        <p:nvSpPr>
          <p:cNvPr id="7" name="Oval 6"/>
          <p:cNvSpPr/>
          <p:nvPr/>
        </p:nvSpPr>
        <p:spPr>
          <a:xfrm>
            <a:off x="4771380" y="4320389"/>
            <a:ext cx="571827" cy="588563"/>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TextBox 53"/>
          <p:cNvSpPr txBox="1"/>
          <p:nvPr/>
        </p:nvSpPr>
        <p:spPr>
          <a:xfrm>
            <a:off x="5447727" y="4240818"/>
            <a:ext cx="1251079" cy="738664"/>
          </a:xfrm>
          <a:prstGeom prst="rect">
            <a:avLst/>
          </a:prstGeom>
          <a:noFill/>
        </p:spPr>
        <p:txBody>
          <a:bodyPr wrap="square" lIns="0" tIns="0" rIns="0" bIns="0" rtlCol="0">
            <a:spAutoFit/>
          </a:bodyPr>
          <a:lstStyle/>
          <a:p>
            <a:r>
              <a:rPr lang="en-US" sz="1200" dirty="0" smtClean="0">
                <a:latin typeface="Arial"/>
                <a:cs typeface="Arial"/>
              </a:rPr>
              <a:t>700-km radius circle surrounding ERA5 location of AC16.</a:t>
            </a:r>
            <a:endParaRPr lang="en-US" sz="1200" baseline="-25000" dirty="0">
              <a:latin typeface="Arial"/>
              <a:cs typeface="Arial"/>
            </a:endParaRPr>
          </a:p>
        </p:txBody>
      </p:sp>
      <p:sp>
        <p:nvSpPr>
          <p:cNvPr id="10" name="TextBox 9"/>
          <p:cNvSpPr txBox="1"/>
          <p:nvPr/>
        </p:nvSpPr>
        <p:spPr>
          <a:xfrm>
            <a:off x="4657696" y="1466483"/>
            <a:ext cx="1587041" cy="646331"/>
          </a:xfrm>
          <a:prstGeom prst="rect">
            <a:avLst/>
          </a:prstGeom>
          <a:noFill/>
        </p:spPr>
        <p:txBody>
          <a:bodyPr wrap="square" rtlCol="0">
            <a:spAutoFit/>
          </a:bodyPr>
          <a:lstStyle/>
          <a:p>
            <a:r>
              <a:rPr lang="en-US" sz="1200" b="1" dirty="0" smtClean="0">
                <a:latin typeface="Arial"/>
                <a:cs typeface="Arial"/>
              </a:rPr>
              <a:t>Ensemble member min SLP (hPa):</a:t>
            </a:r>
          </a:p>
          <a:p>
            <a:endParaRPr lang="en-US" sz="1200" b="1" dirty="0"/>
          </a:p>
        </p:txBody>
      </p:sp>
      <p:sp>
        <p:nvSpPr>
          <p:cNvPr id="26" name="TextBox 25"/>
          <p:cNvSpPr txBox="1"/>
          <p:nvPr/>
        </p:nvSpPr>
        <p:spPr>
          <a:xfrm>
            <a:off x="6263694" y="760699"/>
            <a:ext cx="2833581" cy="3754874"/>
          </a:xfrm>
          <a:prstGeom prst="rect">
            <a:avLst/>
          </a:prstGeom>
          <a:noFill/>
        </p:spPr>
        <p:txBody>
          <a:bodyPr wrap="square" rtlCol="0">
            <a:spAutoFit/>
          </a:bodyPr>
          <a:lstStyle/>
          <a:p>
            <a:pPr marL="285750" indent="-285750">
              <a:buFont typeface="Arial"/>
              <a:buChar char="•"/>
            </a:pPr>
            <a:r>
              <a:rPr lang="en-US" sz="1400" dirty="0" smtClean="0">
                <a:latin typeface="Arial"/>
                <a:cs typeface="Arial"/>
              </a:rPr>
              <a:t>SLP </a:t>
            </a:r>
            <a:r>
              <a:rPr lang="en-US" sz="1400" dirty="0">
                <a:latin typeface="Arial"/>
                <a:cs typeface="Arial"/>
              </a:rPr>
              <a:t>within a 700-km radius circle surrounding the ERA5 position of AC16 at 0000 UTC 15 August (120 h) correlates relatively well with the intensity error and position error of AC16 at this </a:t>
            </a:r>
            <a:r>
              <a:rPr lang="en-US" sz="1400" dirty="0" smtClean="0">
                <a:latin typeface="Arial"/>
                <a:cs typeface="Arial"/>
              </a:rPr>
              <a:t>time (not shown).</a:t>
            </a:r>
          </a:p>
          <a:p>
            <a:pPr marL="285750" indent="-285750">
              <a:buFont typeface="Arial"/>
              <a:buChar char="•"/>
            </a:pPr>
            <a:endParaRPr lang="en-US" sz="1400" dirty="0">
              <a:latin typeface="Arial"/>
              <a:cs typeface="Arial"/>
            </a:endParaRPr>
          </a:p>
          <a:p>
            <a:pPr marL="285750" indent="-285750">
              <a:buFont typeface="Arial"/>
              <a:buChar char="•"/>
            </a:pPr>
            <a:r>
              <a:rPr lang="en-US" sz="1400" dirty="0">
                <a:latin typeface="Arial"/>
                <a:cs typeface="Arial"/>
              </a:rPr>
              <a:t>Use average SLP within the 700-km radius circle surrounding the ERA5 position of AC16 at 0000 UTC 15 August (120 h) as the forecast metric, which is hereafter referred to as </a:t>
            </a:r>
            <a:r>
              <a:rPr lang="en-US" sz="1400" i="1" dirty="0">
                <a:latin typeface="Arial"/>
                <a:cs typeface="Arial"/>
              </a:rPr>
              <a:t>J</a:t>
            </a:r>
            <a:r>
              <a:rPr lang="en-US" sz="1400" baseline="-25000" dirty="0">
                <a:latin typeface="Arial"/>
                <a:cs typeface="Arial"/>
              </a:rPr>
              <a:t>AC</a:t>
            </a:r>
            <a:r>
              <a:rPr lang="en-US" sz="1400" dirty="0">
                <a:latin typeface="Arial"/>
                <a:cs typeface="Arial"/>
              </a:rPr>
              <a:t>.</a:t>
            </a:r>
          </a:p>
          <a:p>
            <a:pPr marL="285750" indent="-285750">
              <a:buFont typeface="Arial"/>
              <a:buChar char="•"/>
            </a:pPr>
            <a:endParaRPr lang="en-US" sz="1400" dirty="0">
              <a:latin typeface="Arial"/>
              <a:cs typeface="Arial"/>
            </a:endParaRPr>
          </a:p>
        </p:txBody>
      </p:sp>
      <p:cxnSp>
        <p:nvCxnSpPr>
          <p:cNvPr id="31" name="Straight Connector 30"/>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27"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Data and methods</a:t>
            </a:r>
            <a:endParaRPr lang="en-US" sz="2200" b="1" dirty="0">
              <a:solidFill>
                <a:srgbClr val="FF0000"/>
              </a:solidFill>
              <a:latin typeface="Arial" panose="020B0604020202020204" pitchFamily="34" charset="0"/>
              <a:cs typeface="Arial" panose="020B0604020202020204" pitchFamily="34" charset="0"/>
            </a:endParaRPr>
          </a:p>
        </p:txBody>
      </p:sp>
      <p:cxnSp>
        <p:nvCxnSpPr>
          <p:cNvPr id="4" name="Straight Connector 3"/>
          <p:cNvCxnSpPr/>
          <p:nvPr/>
        </p:nvCxnSpPr>
        <p:spPr>
          <a:xfrm flipH="1">
            <a:off x="4640889" y="790316"/>
            <a:ext cx="298423"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5024808" y="686973"/>
            <a:ext cx="1220124" cy="184666"/>
          </a:xfrm>
          <a:prstGeom prst="rect">
            <a:avLst/>
          </a:prstGeom>
          <a:noFill/>
        </p:spPr>
        <p:txBody>
          <a:bodyPr wrap="square" lIns="0" tIns="0" rIns="0" bIns="0" rtlCol="0">
            <a:spAutoFit/>
          </a:bodyPr>
          <a:lstStyle/>
          <a:p>
            <a:r>
              <a:rPr lang="en-US" sz="1200" dirty="0" smtClean="0">
                <a:latin typeface="Arial"/>
                <a:cs typeface="Arial"/>
              </a:rPr>
              <a:t>ERA5 SLP (hPa)</a:t>
            </a:r>
          </a:p>
        </p:txBody>
      </p:sp>
    </p:spTree>
    <p:extLst>
      <p:ext uri="{BB962C8B-B14F-4D97-AF65-F5344CB8AC3E}">
        <p14:creationId xmlns:p14="http://schemas.microsoft.com/office/powerpoint/2010/main" val="177748397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2"/>
          <p:cNvSpPr txBox="1">
            <a:spLocks/>
          </p:cNvSpPr>
          <p:nvPr/>
        </p:nvSpPr>
        <p:spPr>
          <a:xfrm>
            <a:off x="180257" y="693711"/>
            <a:ext cx="8791678" cy="424700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latin typeface="Arial"/>
                <a:ea typeface="Times New Roman"/>
                <a:cs typeface="Arial"/>
              </a:rPr>
              <a:t>All sensitivity values are multiplied by −1, such that a more accurate prediction of the intensity and position of AC16 at 0000 UTC 15 August (120 h) is associated with </a:t>
            </a:r>
            <a:r>
              <a:rPr lang="en-US" sz="1800" dirty="0" smtClean="0">
                <a:latin typeface="Arial"/>
                <a:ea typeface="Times New Roman"/>
                <a:cs typeface="Arial"/>
              </a:rPr>
              <a:t>an increase in</a:t>
            </a:r>
            <a:r>
              <a:rPr lang="en-US" sz="1800" dirty="0" smtClean="0">
                <a:latin typeface="Arial"/>
                <a:ea typeface="Times New Roman"/>
                <a:cs typeface="Arial"/>
              </a:rPr>
              <a:t> </a:t>
            </a:r>
            <a:r>
              <a:rPr lang="en-US" sz="1800" dirty="0">
                <a:latin typeface="Arial"/>
                <a:ea typeface="Times New Roman"/>
                <a:cs typeface="Arial"/>
              </a:rPr>
              <a:t>the value of the </a:t>
            </a:r>
            <a:r>
              <a:rPr lang="en-US" sz="1800" dirty="0" smtClean="0">
                <a:latin typeface="Arial"/>
                <a:ea typeface="Times New Roman"/>
                <a:cs typeface="Arial"/>
              </a:rPr>
              <a:t>quantity</a:t>
            </a:r>
            <a:r>
              <a:rPr lang="en-US" sz="1800" dirty="0">
                <a:latin typeface="Arial"/>
                <a:ea typeface="Times New Roman"/>
                <a:cs typeface="Arial"/>
              </a:rPr>
              <a:t> for positive sensitivity values and with </a:t>
            </a:r>
            <a:r>
              <a:rPr lang="en-US" sz="1800" dirty="0" smtClean="0">
                <a:latin typeface="Arial"/>
                <a:ea typeface="Times New Roman"/>
                <a:cs typeface="Arial"/>
              </a:rPr>
              <a:t>a decrease in</a:t>
            </a:r>
            <a:r>
              <a:rPr lang="en-US" sz="1800" dirty="0" smtClean="0">
                <a:latin typeface="Arial"/>
                <a:ea typeface="Times New Roman"/>
                <a:cs typeface="Arial"/>
              </a:rPr>
              <a:t> </a:t>
            </a:r>
            <a:r>
              <a:rPr lang="en-US" sz="1800" dirty="0">
                <a:latin typeface="Arial"/>
                <a:ea typeface="Times New Roman"/>
                <a:cs typeface="Arial"/>
              </a:rPr>
              <a:t>the value of the </a:t>
            </a:r>
            <a:r>
              <a:rPr lang="en-US" sz="1800" dirty="0" smtClean="0">
                <a:latin typeface="Arial"/>
                <a:ea typeface="Times New Roman"/>
                <a:cs typeface="Arial"/>
              </a:rPr>
              <a:t>quantity</a:t>
            </a:r>
            <a:r>
              <a:rPr lang="en-US" sz="1800" dirty="0">
                <a:latin typeface="Arial"/>
                <a:ea typeface="Times New Roman"/>
                <a:cs typeface="Arial"/>
              </a:rPr>
              <a:t> for negative sensitivity values. </a:t>
            </a:r>
          </a:p>
          <a:p>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endParaRPr lang="en-US" sz="1800" dirty="0" smtClean="0">
              <a:latin typeface="Arial"/>
              <a:cs typeface="Arial"/>
            </a:endParaRP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
        <p:nvSpPr>
          <p:cNvPr id="6"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Interpreting sensitivity values</a:t>
            </a:r>
            <a:endParaRPr lang="en-US" sz="2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499164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13902</TotalTime>
  <Words>2151</Words>
  <Application>Microsoft Macintosh PowerPoint</Application>
  <PresentationFormat>On-screen Show (16:9)</PresentationFormat>
  <Paragraphs>338</Paragraphs>
  <Slides>18</Slides>
  <Notes>7</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A Diagnosis of Factors Influencing the Forecast Skill of an Intense Arctic Cyclone during August 2016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Kevin Biernat</dc:creator>
  <cp:lastModifiedBy>Kevin Biernat</cp:lastModifiedBy>
  <cp:revision>208</cp:revision>
  <dcterms:created xsi:type="dcterms:W3CDTF">2021-12-11T00:09:44Z</dcterms:created>
  <dcterms:modified xsi:type="dcterms:W3CDTF">2022-01-17T03:01:49Z</dcterms:modified>
</cp:coreProperties>
</file>