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465" r:id="rId2"/>
    <p:sldId id="259" r:id="rId3"/>
    <p:sldId id="446" r:id="rId4"/>
    <p:sldId id="448" r:id="rId5"/>
    <p:sldId id="471" r:id="rId6"/>
    <p:sldId id="319" r:id="rId7"/>
    <p:sldId id="325" r:id="rId8"/>
    <p:sldId id="466" r:id="rId9"/>
    <p:sldId id="316" r:id="rId10"/>
    <p:sldId id="428" r:id="rId11"/>
    <p:sldId id="467" r:id="rId12"/>
    <p:sldId id="468" r:id="rId13"/>
    <p:sldId id="469" r:id="rId14"/>
    <p:sldId id="470" r:id="rId15"/>
    <p:sldId id="461" r:id="rId16"/>
    <p:sldId id="463" r:id="rId17"/>
    <p:sldId id="403" r:id="rId18"/>
    <p:sldId id="404" r:id="rId19"/>
    <p:sldId id="405" r:id="rId20"/>
    <p:sldId id="406" r:id="rId21"/>
    <p:sldId id="408" r:id="rId22"/>
    <p:sldId id="429" r:id="rId23"/>
    <p:sldId id="425" r:id="rId24"/>
    <p:sldId id="475" r:id="rId25"/>
    <p:sldId id="474" r:id="rId26"/>
    <p:sldId id="477" r:id="rId27"/>
    <p:sldId id="432" r:id="rId28"/>
    <p:sldId id="433" r:id="rId29"/>
    <p:sldId id="441" r:id="rId30"/>
    <p:sldId id="442" r:id="rId31"/>
    <p:sldId id="443" r:id="rId32"/>
    <p:sldId id="444" r:id="rId33"/>
    <p:sldId id="454" r:id="rId34"/>
    <p:sldId id="459" r:id="rId35"/>
    <p:sldId id="434" r:id="rId36"/>
    <p:sldId id="43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B8487"/>
    <a:srgbClr val="22CFFF"/>
    <a:srgbClr val="38EC30"/>
    <a:srgbClr val="33DB2D"/>
    <a:srgbClr val="2BFFFF"/>
    <a:srgbClr val="DC00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05" autoAdjust="0"/>
  </p:normalViewPr>
  <p:slideViewPr>
    <p:cSldViewPr snapToGrid="0" snapToObjects="1">
      <p:cViewPr varScale="1">
        <p:scale>
          <a:sx n="97" d="100"/>
          <a:sy n="97" d="100"/>
        </p:scale>
        <p:origin x="-43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C3BEE-20BD-7A45-8E4B-8F4C2E1FFC4F}" type="datetimeFigureOut">
              <a:rPr lang="en-US" smtClean="0"/>
              <a:t>1/4/2019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37A230-956B-6645-A968-A4EE0A5C506E}" type="slidenum">
              <a:rPr lang="en-US" smtClean="0"/>
              <a:t>‹#›</a:t>
            </a:fld>
            <a:endParaRPr lang="en-US"/>
          </a:p>
        </p:txBody>
      </p:sp>
    </p:spTree>
    <p:extLst>
      <p:ext uri="{BB962C8B-B14F-4D97-AF65-F5344CB8AC3E}">
        <p14:creationId xmlns:p14="http://schemas.microsoft.com/office/powerpoint/2010/main" val="25964688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16</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24</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26</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32</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238073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39690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58018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085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89165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00D6F1-54CA-1A4F-8C66-2DFE7378633E}" type="datetimeFigureOut">
              <a:rPr lang="en-US" smtClean="0"/>
              <a:t>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407508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00D6F1-54CA-1A4F-8C66-2DFE7378633E}" type="datetimeFigureOut">
              <a:rPr lang="en-US" smtClean="0"/>
              <a:t>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91756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00D6F1-54CA-1A4F-8C66-2DFE7378633E}" type="datetimeFigureOut">
              <a:rPr lang="en-US" smtClean="0"/>
              <a:t>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92064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00D6F1-54CA-1A4F-8C66-2DFE7378633E}" type="datetimeFigureOut">
              <a:rPr lang="en-US" smtClean="0"/>
              <a:t>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88414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0D6F1-54CA-1A4F-8C66-2DFE7378633E}" type="datetimeFigureOut">
              <a:rPr lang="en-US" smtClean="0"/>
              <a:t>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56743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24780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424519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0D6F1-54CA-1A4F-8C66-2DFE7378633E}" type="datetimeFigureOut">
              <a:rPr lang="en-US" smtClean="0"/>
              <a:t>1/4/2019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4B3B2-FB0E-4B41-A793-6CF3F50B11A1}" type="slidenum">
              <a:rPr lang="en-US" smtClean="0"/>
              <a:t>‹#›</a:t>
            </a:fld>
            <a:endParaRPr lang="en-US"/>
          </a:p>
        </p:txBody>
      </p:sp>
    </p:spTree>
    <p:extLst>
      <p:ext uri="{BB962C8B-B14F-4D97-AF65-F5344CB8AC3E}">
        <p14:creationId xmlns:p14="http://schemas.microsoft.com/office/powerpoint/2010/main" val="3998819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5.png"/><Relationship Id="rId7"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polarlow.met.no/stars-da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2692"/>
            <a:ext cx="9135245" cy="1975186"/>
          </a:xfrm>
        </p:spPr>
        <p:txBody>
          <a:bodyPr>
            <a:noAutofit/>
          </a:bodyPr>
          <a:lstStyle/>
          <a:p>
            <a:pPr marL="0" marR="0">
              <a:spcBef>
                <a:spcPts val="0"/>
              </a:spcBef>
              <a:spcAft>
                <a:spcPts val="0"/>
              </a:spcAft>
            </a:pPr>
            <a:r>
              <a:rPr lang="en-US" sz="3600" b="1" dirty="0">
                <a:solidFill>
                  <a:srgbClr val="FF0000"/>
                </a:solidFill>
                <a:latin typeface="Arial"/>
                <a:cs typeface="Arial"/>
              </a:rPr>
              <a:t>A Predictability Study of a Polar Low Linked to a Tropopause Polar Vortex </a:t>
            </a:r>
          </a:p>
        </p:txBody>
      </p:sp>
      <p:sp>
        <p:nvSpPr>
          <p:cNvPr id="3" name="Subtitle 2"/>
          <p:cNvSpPr>
            <a:spLocks noGrp="1"/>
          </p:cNvSpPr>
          <p:nvPr>
            <p:ph type="subTitle" idx="1"/>
          </p:nvPr>
        </p:nvSpPr>
        <p:spPr>
          <a:xfrm>
            <a:off x="-1" y="2576521"/>
            <a:ext cx="9135245" cy="4101500"/>
          </a:xfrm>
        </p:spPr>
        <p:txBody>
          <a:bodyPr>
            <a:normAutofit fontScale="92500" lnSpcReduction="20000"/>
          </a:bodyPr>
          <a:lstStyle/>
          <a:p>
            <a:r>
              <a:rPr lang="en-US" sz="2600" b="1" dirty="0" smtClean="0">
                <a:solidFill>
                  <a:schemeClr val="tx1"/>
                </a:solidFill>
                <a:latin typeface="Arial" panose="020B0604020202020204" pitchFamily="34" charset="0"/>
                <a:cs typeface="Arial" panose="020B0604020202020204" pitchFamily="34" charset="0"/>
              </a:rPr>
              <a:t>Kevin A. Biernat</a:t>
            </a:r>
            <a:r>
              <a:rPr lang="en-US" sz="2600" b="1" baseline="30000" dirty="0" smtClean="0">
                <a:solidFill>
                  <a:schemeClr val="tx1"/>
                </a:solidFill>
                <a:latin typeface="Arial" panose="020B0604020202020204" pitchFamily="34" charset="0"/>
                <a:cs typeface="Arial" panose="020B0604020202020204" pitchFamily="34" charset="0"/>
              </a:rPr>
              <a:t>1</a:t>
            </a:r>
            <a:r>
              <a:rPr lang="en-US" sz="2600" b="1" dirty="0">
                <a:solidFill>
                  <a:schemeClr val="tx1"/>
                </a:solidFill>
                <a:latin typeface="Arial" panose="020B0604020202020204" pitchFamily="34" charset="0"/>
                <a:cs typeface="Arial" panose="020B0604020202020204" pitchFamily="34" charset="0"/>
              </a:rPr>
              <a:t>, Daniel </a:t>
            </a:r>
            <a:r>
              <a:rPr lang="en-US" sz="2600" b="1" dirty="0" smtClean="0">
                <a:solidFill>
                  <a:schemeClr val="tx1"/>
                </a:solidFill>
                <a:latin typeface="Arial" panose="020B0604020202020204" pitchFamily="34" charset="0"/>
                <a:cs typeface="Arial" panose="020B0604020202020204" pitchFamily="34" charset="0"/>
              </a:rPr>
              <a:t>Keyser</a:t>
            </a:r>
            <a:r>
              <a:rPr lang="en-US" sz="2600" b="1" baseline="30000" dirty="0" smtClean="0">
                <a:solidFill>
                  <a:schemeClr val="tx1"/>
                </a:solidFill>
                <a:latin typeface="Arial" panose="020B0604020202020204" pitchFamily="34" charset="0"/>
                <a:cs typeface="Arial" panose="020B0604020202020204" pitchFamily="34" charset="0"/>
              </a:rPr>
              <a:t>1</a:t>
            </a:r>
            <a:r>
              <a:rPr lang="en-US" sz="2600" b="1" dirty="0" smtClean="0">
                <a:solidFill>
                  <a:schemeClr val="tx1"/>
                </a:solidFill>
                <a:latin typeface="Arial" panose="020B0604020202020204" pitchFamily="34" charset="0"/>
                <a:cs typeface="Arial" panose="020B0604020202020204" pitchFamily="34" charset="0"/>
              </a:rPr>
              <a:t>, Lance F. Bosart</a:t>
            </a:r>
            <a:r>
              <a:rPr lang="en-US" sz="2600" b="1" baseline="30000" dirty="0" smtClean="0">
                <a:solidFill>
                  <a:schemeClr val="tx1"/>
                </a:solidFill>
                <a:latin typeface="Arial" panose="020B0604020202020204" pitchFamily="34" charset="0"/>
                <a:cs typeface="Arial" panose="020B0604020202020204" pitchFamily="34" charset="0"/>
              </a:rPr>
              <a:t>1</a:t>
            </a:r>
            <a:r>
              <a:rPr lang="en-US" sz="2600" b="1" dirty="0" smtClean="0">
                <a:solidFill>
                  <a:schemeClr val="tx1"/>
                </a:solidFill>
                <a:latin typeface="Arial" panose="020B0604020202020204" pitchFamily="34" charset="0"/>
                <a:cs typeface="Arial" panose="020B0604020202020204" pitchFamily="34" charset="0"/>
              </a:rPr>
              <a:t>,</a:t>
            </a:r>
          </a:p>
          <a:p>
            <a:r>
              <a:rPr lang="en-US" sz="2600" b="1" dirty="0" smtClean="0">
                <a:solidFill>
                  <a:schemeClr val="tx1"/>
                </a:solidFill>
                <a:latin typeface="Arial" panose="020B0604020202020204" pitchFamily="34" charset="0"/>
                <a:cs typeface="Arial" panose="020B0604020202020204" pitchFamily="34" charset="0"/>
              </a:rPr>
              <a:t>and Steven M. Cavallo</a:t>
            </a:r>
            <a:r>
              <a:rPr lang="en-US" sz="2600" b="1" baseline="30000" dirty="0" smtClean="0">
                <a:solidFill>
                  <a:schemeClr val="tx1"/>
                </a:solidFill>
                <a:latin typeface="Arial" panose="020B0604020202020204" pitchFamily="34" charset="0"/>
                <a:cs typeface="Arial" panose="020B0604020202020204" pitchFamily="34" charset="0"/>
              </a:rPr>
              <a:t>2</a:t>
            </a:r>
          </a:p>
          <a:p>
            <a:endParaRPr lang="en-US" sz="2400" b="1" i="1" baseline="30000" dirty="0" smtClean="0">
              <a:solidFill>
                <a:schemeClr val="tx1"/>
              </a:solidFill>
              <a:latin typeface="Arial" panose="020B0604020202020204" pitchFamily="34" charset="0"/>
              <a:cs typeface="Arial" panose="020B0604020202020204" pitchFamily="34" charset="0"/>
            </a:endParaRPr>
          </a:p>
          <a:p>
            <a:r>
              <a:rPr lang="en-US" sz="2200" i="1" baseline="30000" dirty="0" smtClean="0">
                <a:solidFill>
                  <a:schemeClr val="tx1"/>
                </a:solidFill>
                <a:latin typeface="Arial" panose="020B0604020202020204" pitchFamily="34" charset="0"/>
                <a:cs typeface="Arial" panose="020B0604020202020204" pitchFamily="34" charset="0"/>
              </a:rPr>
              <a:t>1</a:t>
            </a:r>
            <a:r>
              <a:rPr lang="en-US" sz="22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200" i="1" dirty="0" smtClean="0">
                <a:solidFill>
                  <a:schemeClr val="tx1"/>
                </a:solidFill>
                <a:latin typeface="Arial" panose="020B0604020202020204" pitchFamily="34" charset="0"/>
                <a:cs typeface="Arial" panose="020B0604020202020204" pitchFamily="34" charset="0"/>
              </a:rPr>
              <a:t>University at Albany, State University of New York</a:t>
            </a:r>
          </a:p>
          <a:p>
            <a:pPr>
              <a:lnSpc>
                <a:spcPct val="60000"/>
              </a:lnSpc>
            </a:pPr>
            <a:endParaRPr lang="en-US" sz="2200" i="1" dirty="0">
              <a:solidFill>
                <a:schemeClr val="tx1"/>
              </a:solidFill>
              <a:latin typeface="Arial" panose="020B0604020202020204" pitchFamily="34" charset="0"/>
              <a:cs typeface="Arial" panose="020B0604020202020204" pitchFamily="34" charset="0"/>
            </a:endParaRPr>
          </a:p>
          <a:p>
            <a:r>
              <a:rPr lang="en-US" sz="2200" i="1" baseline="30000" dirty="0" smtClean="0">
                <a:solidFill>
                  <a:schemeClr val="tx1"/>
                </a:solidFill>
                <a:latin typeface="Arial" panose="020B0604020202020204" pitchFamily="34" charset="0"/>
                <a:cs typeface="Arial" panose="020B0604020202020204" pitchFamily="34" charset="0"/>
              </a:rPr>
              <a:t>2</a:t>
            </a:r>
            <a:r>
              <a:rPr lang="en-US" sz="2200" i="1" dirty="0" smtClean="0">
                <a:solidFill>
                  <a:schemeClr val="tx1"/>
                </a:solidFill>
                <a:latin typeface="Arial" panose="020B0604020202020204" pitchFamily="34" charset="0"/>
                <a:cs typeface="Arial" panose="020B0604020202020204" pitchFamily="34" charset="0"/>
              </a:rPr>
              <a:t>University of Oklahoma</a:t>
            </a:r>
          </a:p>
          <a:p>
            <a:endParaRPr lang="en-US" sz="2000" i="1" dirty="0" smtClean="0">
              <a:solidFill>
                <a:schemeClr val="tx1"/>
              </a:solidFill>
              <a:latin typeface="Arial" panose="020B0604020202020204" pitchFamily="34" charset="0"/>
              <a:cs typeface="Arial" panose="020B0604020202020204" pitchFamily="34" charset="0"/>
            </a:endParaRPr>
          </a:p>
          <a:p>
            <a:r>
              <a:rPr lang="en-US" sz="2600" dirty="0">
                <a:solidFill>
                  <a:srgbClr val="0000FF"/>
                </a:solidFill>
                <a:latin typeface="Arial" panose="020B0604020202020204" pitchFamily="34" charset="0"/>
                <a:cs typeface="Arial" panose="020B0604020202020204" pitchFamily="34" charset="0"/>
              </a:rPr>
              <a:t>32nd </a:t>
            </a:r>
            <a:r>
              <a:rPr lang="en-US" sz="2600" dirty="0" smtClean="0">
                <a:solidFill>
                  <a:srgbClr val="0000FF"/>
                </a:solidFill>
                <a:latin typeface="Arial" panose="020B0604020202020204" pitchFamily="34" charset="0"/>
                <a:cs typeface="Arial" panose="020B0604020202020204" pitchFamily="34" charset="0"/>
              </a:rPr>
              <a:t>AMS Conference </a:t>
            </a:r>
            <a:r>
              <a:rPr lang="en-US" sz="2600" dirty="0">
                <a:solidFill>
                  <a:srgbClr val="0000FF"/>
                </a:solidFill>
                <a:latin typeface="Arial" panose="020B0604020202020204" pitchFamily="34" charset="0"/>
                <a:cs typeface="Arial" panose="020B0604020202020204" pitchFamily="34" charset="0"/>
              </a:rPr>
              <a:t>on Climate Variability and </a:t>
            </a:r>
            <a:r>
              <a:rPr lang="en-US" sz="2600" dirty="0" smtClean="0">
                <a:solidFill>
                  <a:srgbClr val="0000FF"/>
                </a:solidFill>
                <a:latin typeface="Arial" panose="020B0604020202020204" pitchFamily="34" charset="0"/>
                <a:cs typeface="Arial" panose="020B0604020202020204" pitchFamily="34" charset="0"/>
              </a:rPr>
              <a:t>Change</a:t>
            </a:r>
            <a:endParaRPr lang="en-US" sz="2600" i="1" dirty="0" smtClean="0">
              <a:solidFill>
                <a:schemeClr val="tx1"/>
              </a:solidFill>
              <a:latin typeface="Arial" panose="020B0604020202020204" pitchFamily="34" charset="0"/>
              <a:cs typeface="Arial" panose="020B0604020202020204" pitchFamily="34" charset="0"/>
            </a:endParaRPr>
          </a:p>
          <a:p>
            <a:r>
              <a:rPr lang="en-US" sz="2600" dirty="0" smtClean="0">
                <a:solidFill>
                  <a:srgbClr val="0000FF"/>
                </a:solidFill>
                <a:latin typeface="Arial" panose="020B0604020202020204" pitchFamily="34" charset="0"/>
                <a:cs typeface="Arial" panose="020B0604020202020204" pitchFamily="34" charset="0"/>
              </a:rPr>
              <a:t>Tuesday 8 January 2019</a:t>
            </a:r>
          </a:p>
          <a:p>
            <a:endParaRPr lang="en-US" sz="2400" dirty="0" smtClean="0">
              <a:solidFill>
                <a:srgbClr val="0000FF"/>
              </a:solidFill>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Research </a:t>
            </a:r>
            <a:r>
              <a:rPr lang="en-US" sz="2200" dirty="0" smtClean="0">
                <a:solidFill>
                  <a:schemeClr val="tx1"/>
                </a:solidFill>
                <a:latin typeface="Arial" panose="020B0604020202020204" pitchFamily="34" charset="0"/>
                <a:cs typeface="Arial" panose="020B0604020202020204" pitchFamily="34" charset="0"/>
              </a:rPr>
              <a:t>Supported by ONR Grant </a:t>
            </a:r>
            <a:r>
              <a:rPr lang="en-US" sz="2200" dirty="0" smtClean="0">
                <a:solidFill>
                  <a:schemeClr val="tx1"/>
                </a:solidFill>
                <a:latin typeface="Arial"/>
                <a:cs typeface="Arial"/>
              </a:rPr>
              <a:t>N00014-18-1-2200</a:t>
            </a:r>
            <a:endParaRPr lang="en-US" sz="2200" dirty="0">
              <a:solidFill>
                <a:schemeClr val="tx1"/>
              </a:solidFill>
              <a:latin typeface="Arial"/>
              <a:cs typeface="Arial"/>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332692"/>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28907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4127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5442" y="5524653"/>
            <a:ext cx="5232057" cy="1169551"/>
          </a:xfrm>
          <a:prstGeom prst="rect">
            <a:avLst/>
          </a:prstGeom>
        </p:spPr>
        <p:txBody>
          <a:bodyPr wrap="square">
            <a:spAutoFit/>
          </a:bodyPr>
          <a:lstStyle/>
          <a:p>
            <a:r>
              <a:rPr lang="en-US" sz="1400" dirty="0" smtClean="0">
                <a:latin typeface="Arial"/>
                <a:cs typeface="Arial"/>
              </a:rPr>
              <a:t>Tracks </a:t>
            </a:r>
            <a:r>
              <a:rPr lang="en-US" sz="1400" dirty="0">
                <a:latin typeface="Arial"/>
                <a:cs typeface="Arial"/>
              </a:rPr>
              <a:t>of (a) polar low </a:t>
            </a:r>
            <a:r>
              <a:rPr lang="en-US" sz="1400" dirty="0" smtClean="0">
                <a:latin typeface="Arial"/>
                <a:cs typeface="Arial"/>
              </a:rPr>
              <a:t>and </a:t>
            </a:r>
            <a:r>
              <a:rPr lang="en-US" sz="1400" dirty="0">
                <a:latin typeface="Arial"/>
                <a:cs typeface="Arial"/>
              </a:rPr>
              <a:t>(b) </a:t>
            </a:r>
            <a:r>
              <a:rPr lang="en-US" sz="1400" dirty="0" smtClean="0">
                <a:latin typeface="Arial"/>
                <a:cs typeface="Arial"/>
              </a:rPr>
              <a:t>TPV, and 10</a:t>
            </a:r>
            <a:r>
              <a:rPr lang="en-US" sz="1400" dirty="0">
                <a:latin typeface="Arial"/>
                <a:cs typeface="Arial"/>
              </a:rPr>
              <a:t>–11 </a:t>
            </a:r>
            <a:r>
              <a:rPr lang="en-US" sz="1400" dirty="0" smtClean="0">
                <a:latin typeface="Arial"/>
                <a:cs typeface="Arial"/>
              </a:rPr>
              <a:t>Feb </a:t>
            </a:r>
            <a:r>
              <a:rPr lang="en-US" sz="1400" dirty="0">
                <a:latin typeface="Arial"/>
                <a:cs typeface="Arial"/>
              </a:rPr>
              <a:t>2011 time-mean (a) 850-hPa temperature (K, black) and standardized </a:t>
            </a:r>
            <a:r>
              <a:rPr lang="en-US" sz="1400" dirty="0" smtClean="0">
                <a:latin typeface="Arial"/>
                <a:cs typeface="Arial"/>
              </a:rPr>
              <a:t>temperature anomalies (</a:t>
            </a:r>
            <a:r>
              <a:rPr lang="en-US" sz="1400" dirty="0" err="1">
                <a:latin typeface="Arial"/>
                <a:cs typeface="Arial"/>
              </a:rPr>
              <a:t>σ</a:t>
            </a:r>
            <a:r>
              <a:rPr lang="en-US" sz="1400" dirty="0">
                <a:latin typeface="Arial"/>
                <a:cs typeface="Arial"/>
              </a:rPr>
              <a:t>, shaded), and (b) 300-hPa geopotential height (</a:t>
            </a:r>
            <a:r>
              <a:rPr lang="en-US" sz="1400" dirty="0" smtClean="0">
                <a:latin typeface="Arial"/>
                <a:cs typeface="Arial"/>
              </a:rPr>
              <a:t>dam, black) </a:t>
            </a:r>
            <a:r>
              <a:rPr lang="en-US" sz="1400" dirty="0">
                <a:latin typeface="Arial"/>
                <a:cs typeface="Arial"/>
              </a:rPr>
              <a:t>and </a:t>
            </a:r>
            <a:r>
              <a:rPr lang="en-US" sz="1400" dirty="0" smtClean="0">
                <a:latin typeface="Arial"/>
                <a:cs typeface="Arial"/>
              </a:rPr>
              <a:t>standardized </a:t>
            </a:r>
            <a:r>
              <a:rPr lang="en-US" sz="1400" dirty="0">
                <a:latin typeface="Arial"/>
                <a:cs typeface="Arial"/>
              </a:rPr>
              <a:t>geopotential </a:t>
            </a:r>
            <a:r>
              <a:rPr lang="en-US" sz="1400" dirty="0" smtClean="0">
                <a:latin typeface="Arial"/>
                <a:cs typeface="Arial"/>
              </a:rPr>
              <a:t>height anomalies </a:t>
            </a:r>
            <a:r>
              <a:rPr lang="en-US" sz="1400" dirty="0">
                <a:latin typeface="Arial"/>
                <a:cs typeface="Arial"/>
              </a:rPr>
              <a:t>(</a:t>
            </a:r>
            <a:r>
              <a:rPr lang="en-US" sz="1400" dirty="0" err="1">
                <a:latin typeface="Arial"/>
                <a:cs typeface="Arial"/>
              </a:rPr>
              <a:t>σ</a:t>
            </a:r>
            <a:r>
              <a:rPr lang="en-US" sz="1400" dirty="0">
                <a:latin typeface="Arial"/>
                <a:cs typeface="Arial"/>
              </a:rPr>
              <a:t>, shaded). </a:t>
            </a: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Polar Low and TPV</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71" name="Table 70"/>
          <p:cNvGraphicFramePr>
            <a:graphicFrameLocks noGrp="1"/>
          </p:cNvGraphicFramePr>
          <p:nvPr>
            <p:extLst>
              <p:ext uri="{D42A27DB-BD31-4B8C-83A1-F6EECF244321}">
                <p14:modId xmlns:p14="http://schemas.microsoft.com/office/powerpoint/2010/main" val="3884475271"/>
              </p:ext>
            </p:extLst>
          </p:nvPr>
        </p:nvGraphicFramePr>
        <p:xfrm>
          <a:off x="74939" y="5662293"/>
          <a:ext cx="3824560" cy="914400"/>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PL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11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a:t>
                      </a:r>
                      <a:r>
                        <a:rPr lang="en-US" sz="1400" baseline="0" dirty="0" smtClean="0">
                          <a:solidFill>
                            <a:srgbClr val="000000"/>
                          </a:solidFill>
                          <a:latin typeface="Arial"/>
                          <a:cs typeface="Arial"/>
                        </a:rPr>
                        <a:t> h</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Jan</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grpSp>
        <p:nvGrpSpPr>
          <p:cNvPr id="8" name="Group 7"/>
          <p:cNvGrpSpPr/>
          <p:nvPr/>
        </p:nvGrpSpPr>
        <p:grpSpPr>
          <a:xfrm>
            <a:off x="20990" y="888205"/>
            <a:ext cx="4441407" cy="3815654"/>
            <a:chOff x="20990" y="943131"/>
            <a:chExt cx="4441407" cy="3815654"/>
          </a:xfrm>
        </p:grpSpPr>
        <p:pic>
          <p:nvPicPr>
            <p:cNvPr id="43" name="Picture 42" descr="mean_850T_and_PL_track_10-11_Feb_2011_zoomedx2.png"/>
            <p:cNvPicPr>
              <a:picLocks noChangeAspect="1"/>
            </p:cNvPicPr>
            <p:nvPr/>
          </p:nvPicPr>
          <p:blipFill rotWithShape="1">
            <a:blip r:embed="rId3">
              <a:extLst>
                <a:ext uri="{28A0092B-C50C-407E-A947-70E740481C1C}">
                  <a14:useLocalDpi xmlns:a14="http://schemas.microsoft.com/office/drawing/2010/main" val="0"/>
                </a:ext>
              </a:extLst>
            </a:blip>
            <a:srcRect l="11314" t="5957" b="9832"/>
            <a:stretch/>
          </p:blipFill>
          <p:spPr>
            <a:xfrm>
              <a:off x="20990" y="943131"/>
              <a:ext cx="4441407" cy="3815654"/>
            </a:xfrm>
            <a:prstGeom prst="rect">
              <a:avLst/>
            </a:prstGeom>
            <a:ln w="9525">
              <a:solidFill>
                <a:schemeClr val="tx1"/>
              </a:solidFill>
            </a:ln>
          </p:spPr>
        </p:pic>
        <p:sp>
          <p:nvSpPr>
            <p:cNvPr id="44" name="5-Point Star 43"/>
            <p:cNvSpPr>
              <a:spLocks noChangeAspect="1"/>
            </p:cNvSpPr>
            <p:nvPr/>
          </p:nvSpPr>
          <p:spPr>
            <a:xfrm rot="10580098" flipV="1">
              <a:off x="2166231" y="288744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a:spLocks/>
            </p:cNvSpPr>
            <p:nvPr/>
          </p:nvSpPr>
          <p:spPr>
            <a:xfrm>
              <a:off x="2623883" y="320885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0990" y="945454"/>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grpSp>
      <p:sp>
        <p:nvSpPr>
          <p:cNvPr id="9" name="TextBox 8"/>
          <p:cNvSpPr txBox="1"/>
          <p:nvPr/>
        </p:nvSpPr>
        <p:spPr>
          <a:xfrm>
            <a:off x="5100795" y="5030707"/>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10" name="TextBox 9"/>
          <p:cNvSpPr txBox="1"/>
          <p:nvPr/>
        </p:nvSpPr>
        <p:spPr>
          <a:xfrm>
            <a:off x="6338605" y="5021193"/>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sp>
        <p:nvSpPr>
          <p:cNvPr id="11" name="Oval 10"/>
          <p:cNvSpPr>
            <a:spLocks noChangeAspect="1"/>
          </p:cNvSpPr>
          <p:nvPr/>
        </p:nvSpPr>
        <p:spPr>
          <a:xfrm>
            <a:off x="7170974" y="512508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4514289" y="721547"/>
            <a:ext cx="4601752" cy="4287900"/>
            <a:chOff x="4514289" y="709452"/>
            <a:chExt cx="4601752" cy="4287900"/>
          </a:xfrm>
        </p:grpSpPr>
        <p:grpSp>
          <p:nvGrpSpPr>
            <p:cNvPr id="28" name="Group 27"/>
            <p:cNvGrpSpPr/>
            <p:nvPr/>
          </p:nvGrpSpPr>
          <p:grpSpPr>
            <a:xfrm>
              <a:off x="4514289" y="709452"/>
              <a:ext cx="4601752" cy="4287900"/>
              <a:chOff x="4514289" y="776473"/>
              <a:chExt cx="4601752" cy="4287900"/>
            </a:xfrm>
          </p:grpSpPr>
          <p:pic>
            <p:nvPicPr>
              <p:cNvPr id="30" name="Picture 29" descr="mean_300Z_and_TPV_track_10-11_Feb_2011_48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289" y="776473"/>
                <a:ext cx="4601752" cy="4287900"/>
              </a:xfrm>
              <a:prstGeom prst="rect">
                <a:avLst/>
              </a:prstGeom>
            </p:spPr>
          </p:pic>
          <p:sp>
            <p:nvSpPr>
              <p:cNvPr id="31" name="TextBox 30"/>
              <p:cNvSpPr txBox="1"/>
              <p:nvPr/>
            </p:nvSpPr>
            <p:spPr>
              <a:xfrm>
                <a:off x="7121836" y="1805819"/>
                <a:ext cx="667929" cy="523220"/>
              </a:xfrm>
              <a:prstGeom prst="rect">
                <a:avLst/>
              </a:prstGeom>
              <a:noFill/>
            </p:spPr>
            <p:txBody>
              <a:bodyPr wrap="square" rtlCol="0">
                <a:spAutoFit/>
              </a:bodyPr>
              <a:lstStyle/>
              <a:p>
                <a:r>
                  <a:rPr lang="en-US" sz="2800" b="1" dirty="0" smtClean="0">
                    <a:latin typeface="Arial"/>
                    <a:cs typeface="Arial"/>
                  </a:rPr>
                  <a:t>1</a:t>
                </a:r>
                <a:endParaRPr lang="en-US" sz="3200" b="1" dirty="0">
                  <a:latin typeface="Arial"/>
                  <a:cs typeface="Arial"/>
                </a:endParaRPr>
              </a:p>
            </p:txBody>
          </p:sp>
          <p:sp>
            <p:nvSpPr>
              <p:cNvPr id="32" name="TextBox 31"/>
              <p:cNvSpPr txBox="1"/>
              <p:nvPr/>
            </p:nvSpPr>
            <p:spPr>
              <a:xfrm>
                <a:off x="6940874" y="2382594"/>
                <a:ext cx="667929" cy="523220"/>
              </a:xfrm>
              <a:prstGeom prst="rect">
                <a:avLst/>
              </a:prstGeom>
              <a:noFill/>
            </p:spPr>
            <p:txBody>
              <a:bodyPr wrap="square" rtlCol="0">
                <a:spAutoFit/>
              </a:bodyPr>
              <a:lstStyle/>
              <a:p>
                <a:r>
                  <a:rPr lang="en-US" sz="2800" b="1" dirty="0">
                    <a:latin typeface="Arial"/>
                    <a:cs typeface="Arial"/>
                  </a:rPr>
                  <a:t>3</a:t>
                </a:r>
                <a:endParaRPr lang="en-US" sz="3200" b="1" dirty="0">
                  <a:latin typeface="Arial"/>
                  <a:cs typeface="Arial"/>
                </a:endParaRPr>
              </a:p>
            </p:txBody>
          </p:sp>
          <p:sp>
            <p:nvSpPr>
              <p:cNvPr id="33" name="TextBox 32"/>
              <p:cNvSpPr txBox="1"/>
              <p:nvPr/>
            </p:nvSpPr>
            <p:spPr>
              <a:xfrm>
                <a:off x="7016674" y="2904384"/>
                <a:ext cx="667929" cy="523220"/>
              </a:xfrm>
              <a:prstGeom prst="rect">
                <a:avLst/>
              </a:prstGeom>
              <a:noFill/>
            </p:spPr>
            <p:txBody>
              <a:bodyPr wrap="square" rtlCol="0">
                <a:spAutoFit/>
              </a:bodyPr>
              <a:lstStyle/>
              <a:p>
                <a:r>
                  <a:rPr lang="en-US" sz="2800" b="1" dirty="0" smtClean="0">
                    <a:latin typeface="Arial"/>
                    <a:cs typeface="Arial"/>
                  </a:rPr>
                  <a:t>5</a:t>
                </a:r>
                <a:endParaRPr lang="en-US" sz="3200" b="1" dirty="0">
                  <a:latin typeface="Arial"/>
                  <a:cs typeface="Arial"/>
                </a:endParaRPr>
              </a:p>
            </p:txBody>
          </p:sp>
          <p:sp>
            <p:nvSpPr>
              <p:cNvPr id="34" name="TextBox 33"/>
              <p:cNvSpPr txBox="1"/>
              <p:nvPr/>
            </p:nvSpPr>
            <p:spPr>
              <a:xfrm>
                <a:off x="7055327" y="3476824"/>
                <a:ext cx="667929" cy="523220"/>
              </a:xfrm>
              <a:prstGeom prst="rect">
                <a:avLst/>
              </a:prstGeom>
              <a:noFill/>
            </p:spPr>
            <p:txBody>
              <a:bodyPr wrap="square" rtlCol="0">
                <a:spAutoFit/>
              </a:bodyPr>
              <a:lstStyle/>
              <a:p>
                <a:r>
                  <a:rPr lang="en-US" sz="2800" b="1" dirty="0" smtClean="0">
                    <a:latin typeface="Arial"/>
                    <a:cs typeface="Arial"/>
                  </a:rPr>
                  <a:t>7</a:t>
                </a:r>
                <a:endParaRPr lang="en-US" sz="3200" b="1" dirty="0">
                  <a:latin typeface="Arial"/>
                  <a:cs typeface="Arial"/>
                </a:endParaRPr>
              </a:p>
            </p:txBody>
          </p:sp>
          <p:sp>
            <p:nvSpPr>
              <p:cNvPr id="35" name="TextBox 34"/>
              <p:cNvSpPr txBox="1"/>
              <p:nvPr/>
            </p:nvSpPr>
            <p:spPr>
              <a:xfrm>
                <a:off x="6663022" y="3050586"/>
                <a:ext cx="392306" cy="523220"/>
              </a:xfrm>
              <a:prstGeom prst="rect">
                <a:avLst/>
              </a:prstGeom>
              <a:noFill/>
            </p:spPr>
            <p:txBody>
              <a:bodyPr wrap="square" rtlCol="0">
                <a:spAutoFit/>
              </a:bodyPr>
              <a:lstStyle/>
              <a:p>
                <a:r>
                  <a:rPr lang="en-US" sz="2800" b="1" dirty="0">
                    <a:latin typeface="Arial"/>
                    <a:cs typeface="Arial"/>
                  </a:rPr>
                  <a:t>9</a:t>
                </a:r>
                <a:endParaRPr lang="en-US" sz="3200" b="1" dirty="0">
                  <a:latin typeface="Arial"/>
                  <a:cs typeface="Arial"/>
                </a:endParaRPr>
              </a:p>
            </p:txBody>
          </p:sp>
          <p:sp>
            <p:nvSpPr>
              <p:cNvPr id="36" name="TextBox 35"/>
              <p:cNvSpPr txBox="1"/>
              <p:nvPr/>
            </p:nvSpPr>
            <p:spPr>
              <a:xfrm>
                <a:off x="6434446" y="3363618"/>
                <a:ext cx="667929" cy="523220"/>
              </a:xfrm>
              <a:prstGeom prst="rect">
                <a:avLst/>
              </a:prstGeom>
              <a:noFill/>
            </p:spPr>
            <p:txBody>
              <a:bodyPr wrap="square" rtlCol="0">
                <a:spAutoFit/>
              </a:bodyPr>
              <a:lstStyle/>
              <a:p>
                <a:r>
                  <a:rPr lang="en-US" sz="2800" b="1" dirty="0" smtClean="0">
                    <a:latin typeface="Arial"/>
                    <a:cs typeface="Arial"/>
                  </a:rPr>
                  <a:t>11</a:t>
                </a:r>
                <a:endParaRPr lang="en-US" sz="3200" b="1" dirty="0">
                  <a:latin typeface="Arial"/>
                  <a:cs typeface="Arial"/>
                </a:endParaRPr>
              </a:p>
            </p:txBody>
          </p:sp>
          <p:sp>
            <p:nvSpPr>
              <p:cNvPr id="37" name="TextBox 36"/>
              <p:cNvSpPr txBox="1"/>
              <p:nvPr/>
            </p:nvSpPr>
            <p:spPr>
              <a:xfrm>
                <a:off x="6659408" y="4426317"/>
                <a:ext cx="667929" cy="523220"/>
              </a:xfrm>
              <a:prstGeom prst="rect">
                <a:avLst/>
              </a:prstGeom>
              <a:noFill/>
            </p:spPr>
            <p:txBody>
              <a:bodyPr wrap="square" rtlCol="0">
                <a:spAutoFit/>
              </a:bodyPr>
              <a:lstStyle/>
              <a:p>
                <a:r>
                  <a:rPr lang="en-US" sz="2800" b="1" dirty="0" smtClean="0">
                    <a:latin typeface="Arial"/>
                    <a:cs typeface="Arial"/>
                  </a:rPr>
                  <a:t>13</a:t>
                </a:r>
                <a:endParaRPr lang="en-US" sz="3200" b="1" dirty="0">
                  <a:latin typeface="Arial"/>
                  <a:cs typeface="Arial"/>
                </a:endParaRPr>
              </a:p>
            </p:txBody>
          </p:sp>
          <p:sp>
            <p:nvSpPr>
              <p:cNvPr id="38" name="TextBox 37"/>
              <p:cNvSpPr txBox="1"/>
              <p:nvPr/>
            </p:nvSpPr>
            <p:spPr>
              <a:xfrm>
                <a:off x="7754605" y="3751392"/>
                <a:ext cx="667929" cy="523220"/>
              </a:xfrm>
              <a:prstGeom prst="rect">
                <a:avLst/>
              </a:prstGeom>
              <a:noFill/>
            </p:spPr>
            <p:txBody>
              <a:bodyPr wrap="square" rtlCol="0">
                <a:spAutoFit/>
              </a:bodyPr>
              <a:lstStyle/>
              <a:p>
                <a:r>
                  <a:rPr lang="en-US" sz="2800" b="1" dirty="0" smtClean="0">
                    <a:latin typeface="Arial"/>
                    <a:cs typeface="Arial"/>
                  </a:rPr>
                  <a:t>15</a:t>
                </a:r>
                <a:endParaRPr lang="en-US" sz="3200" b="1" dirty="0">
                  <a:latin typeface="Arial"/>
                  <a:cs typeface="Arial"/>
                </a:endParaRPr>
              </a:p>
            </p:txBody>
          </p:sp>
          <p:sp>
            <p:nvSpPr>
              <p:cNvPr id="39" name="TextBox 38"/>
              <p:cNvSpPr txBox="1"/>
              <p:nvPr/>
            </p:nvSpPr>
            <p:spPr>
              <a:xfrm>
                <a:off x="7755903" y="3153036"/>
                <a:ext cx="667929" cy="523220"/>
              </a:xfrm>
              <a:prstGeom prst="rect">
                <a:avLst/>
              </a:prstGeom>
              <a:noFill/>
            </p:spPr>
            <p:txBody>
              <a:bodyPr wrap="square" rtlCol="0">
                <a:spAutoFit/>
              </a:bodyPr>
              <a:lstStyle/>
              <a:p>
                <a:r>
                  <a:rPr lang="en-US" sz="2800" b="1" dirty="0" smtClean="0">
                    <a:latin typeface="Arial"/>
                    <a:cs typeface="Arial"/>
                  </a:rPr>
                  <a:t>17</a:t>
                </a:r>
                <a:endParaRPr lang="en-US" sz="3200" b="1" dirty="0">
                  <a:latin typeface="Arial"/>
                  <a:cs typeface="Arial"/>
                </a:endParaRPr>
              </a:p>
            </p:txBody>
          </p:sp>
          <p:sp>
            <p:nvSpPr>
              <p:cNvPr id="40" name="5-Point Star 39"/>
              <p:cNvSpPr>
                <a:spLocks noChangeAspect="1"/>
              </p:cNvSpPr>
              <p:nvPr/>
            </p:nvSpPr>
            <p:spPr>
              <a:xfrm rot="10580098" flipV="1">
                <a:off x="7303309" y="2133196"/>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Multiply 40"/>
              <p:cNvSpPr>
                <a:spLocks/>
              </p:cNvSpPr>
              <p:nvPr/>
            </p:nvSpPr>
            <p:spPr>
              <a:xfrm>
                <a:off x="7789765" y="1505504"/>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577842" y="879203"/>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grpSp>
        <p:sp>
          <p:nvSpPr>
            <p:cNvPr id="29" name="TextBox 28"/>
            <p:cNvSpPr txBox="1"/>
            <p:nvPr/>
          </p:nvSpPr>
          <p:spPr>
            <a:xfrm>
              <a:off x="8335734" y="2308914"/>
              <a:ext cx="667929" cy="523220"/>
            </a:xfrm>
            <a:prstGeom prst="rect">
              <a:avLst/>
            </a:prstGeom>
            <a:noFill/>
          </p:spPr>
          <p:txBody>
            <a:bodyPr wrap="square" rtlCol="0">
              <a:spAutoFit/>
            </a:bodyPr>
            <a:lstStyle/>
            <a:p>
              <a:r>
                <a:rPr lang="en-US" sz="2800" b="1" dirty="0" smtClean="0">
                  <a:latin typeface="Arial"/>
                  <a:cs typeface="Arial"/>
                </a:rPr>
                <a:t>19</a:t>
              </a:r>
              <a:endParaRPr lang="en-US" sz="3200" b="1" dirty="0">
                <a:latin typeface="Arial"/>
                <a:cs typeface="Arial"/>
              </a:endParaRPr>
            </a:p>
          </p:txBody>
        </p:sp>
      </p:grpSp>
      <p:grpSp>
        <p:nvGrpSpPr>
          <p:cNvPr id="13" name="Group 12"/>
          <p:cNvGrpSpPr/>
          <p:nvPr/>
        </p:nvGrpSpPr>
        <p:grpSpPr>
          <a:xfrm>
            <a:off x="223028" y="4949473"/>
            <a:ext cx="4226677" cy="414101"/>
            <a:chOff x="4987007" y="4882085"/>
            <a:chExt cx="4226677" cy="414101"/>
          </a:xfrm>
        </p:grpSpPr>
        <p:pic>
          <p:nvPicPr>
            <p:cNvPr id="17" name="Picture 16" descr="mean_300Z_and_track_nov_2013.png"/>
            <p:cNvPicPr>
              <a:picLocks/>
            </p:cNvPicPr>
            <p:nvPr/>
          </p:nvPicPr>
          <p:blipFill rotWithShape="1">
            <a:blip r:embed="rId5">
              <a:extLst>
                <a:ext uri="{28A0092B-C50C-407E-A947-70E740481C1C}">
                  <a14:useLocalDpi xmlns:a14="http://schemas.microsoft.com/office/drawing/2010/main" val="0"/>
                </a:ext>
              </a:extLst>
            </a:blip>
            <a:srcRect l="92908" t="12365" r="4545" b="15690"/>
            <a:stretch/>
          </p:blipFill>
          <p:spPr>
            <a:xfrm rot="5400000">
              <a:off x="6876337" y="3080641"/>
              <a:ext cx="146305" cy="3924966"/>
            </a:xfrm>
            <a:prstGeom prst="rect">
              <a:avLst/>
            </a:prstGeom>
          </p:spPr>
        </p:pic>
        <p:sp>
          <p:nvSpPr>
            <p:cNvPr id="18" name="TextBox 17"/>
            <p:cNvSpPr txBox="1"/>
            <p:nvPr/>
          </p:nvSpPr>
          <p:spPr>
            <a:xfrm>
              <a:off x="8834741" y="4882085"/>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19" name="TextBox 18"/>
            <p:cNvSpPr txBox="1"/>
            <p:nvPr/>
          </p:nvSpPr>
          <p:spPr>
            <a:xfrm>
              <a:off x="679815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20" name="TextBox 19"/>
            <p:cNvSpPr txBox="1"/>
            <p:nvPr/>
          </p:nvSpPr>
          <p:spPr>
            <a:xfrm>
              <a:off x="7185356"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21" name="TextBox 20"/>
            <p:cNvSpPr txBox="1"/>
            <p:nvPr/>
          </p:nvSpPr>
          <p:spPr>
            <a:xfrm>
              <a:off x="7577536" y="5111520"/>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22" name="TextBox 21"/>
            <p:cNvSpPr txBox="1"/>
            <p:nvPr/>
          </p:nvSpPr>
          <p:spPr>
            <a:xfrm>
              <a:off x="796529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3" name="TextBox 22"/>
            <p:cNvSpPr txBox="1"/>
            <p:nvPr/>
          </p:nvSpPr>
          <p:spPr>
            <a:xfrm>
              <a:off x="8359487" y="5111520"/>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24" name="TextBox 23"/>
            <p:cNvSpPr txBox="1"/>
            <p:nvPr/>
          </p:nvSpPr>
          <p:spPr>
            <a:xfrm>
              <a:off x="6407438" y="5111520"/>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25" name="TextBox 24"/>
            <p:cNvSpPr txBox="1"/>
            <p:nvPr/>
          </p:nvSpPr>
          <p:spPr>
            <a:xfrm>
              <a:off x="6013865"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26" name="TextBox 25"/>
            <p:cNvSpPr txBox="1"/>
            <p:nvPr/>
          </p:nvSpPr>
          <p:spPr>
            <a:xfrm>
              <a:off x="562550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7" name="TextBox 26"/>
            <p:cNvSpPr txBox="1"/>
            <p:nvPr/>
          </p:nvSpPr>
          <p:spPr>
            <a:xfrm>
              <a:off x="523329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grpSp>
      <p:sp>
        <p:nvSpPr>
          <p:cNvPr id="14" name="5-Point Star 13"/>
          <p:cNvSpPr>
            <a:spLocks noChangeAspect="1"/>
          </p:cNvSpPr>
          <p:nvPr/>
        </p:nvSpPr>
        <p:spPr>
          <a:xfrm rot="10580098" flipV="1">
            <a:off x="4857495" y="503730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Multiply 14"/>
          <p:cNvSpPr>
            <a:spLocks/>
          </p:cNvSpPr>
          <p:nvPr/>
        </p:nvSpPr>
        <p:spPr>
          <a:xfrm>
            <a:off x="6111589" y="5047438"/>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293863" y="4905094"/>
            <a:ext cx="1766358" cy="523220"/>
          </a:xfrm>
          <a:prstGeom prst="rect">
            <a:avLst/>
          </a:prstGeom>
          <a:noFill/>
        </p:spPr>
        <p:txBody>
          <a:bodyPr wrap="square" rtlCol="0">
            <a:spAutoFit/>
          </a:bodyPr>
          <a:lstStyle/>
          <a:p>
            <a:r>
              <a:rPr lang="en-US" sz="1400" dirty="0" smtClean="0">
                <a:latin typeface="Arial"/>
                <a:cs typeface="Arial"/>
              </a:rPr>
              <a:t>0000 UTC positions </a:t>
            </a:r>
          </a:p>
          <a:p>
            <a:r>
              <a:rPr lang="en-US" sz="1400" dirty="0" smtClean="0">
                <a:latin typeface="Arial"/>
                <a:cs typeface="Arial"/>
              </a:rPr>
              <a:t>(every 48 h)</a:t>
            </a:r>
            <a:endParaRPr lang="en-US" sz="1600" dirty="0">
              <a:latin typeface="Arial"/>
              <a:cs typeface="Arial"/>
            </a:endParaRPr>
          </a:p>
        </p:txBody>
      </p:sp>
    </p:spTree>
    <p:extLst>
      <p:ext uri="{BB962C8B-B14F-4D97-AF65-F5344CB8AC3E}">
        <p14:creationId xmlns:p14="http://schemas.microsoft.com/office/powerpoint/2010/main" val="132268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T_theta_TPVs_era5_20110210_1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8" y="748757"/>
            <a:ext cx="4525649"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63" name="Rectangle 62"/>
          <p:cNvSpPr/>
          <p:nvPr/>
        </p:nvSpPr>
        <p:spPr>
          <a:xfrm>
            <a:off x="2308155" y="110045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64" name="Picture 63" descr="mslp_vort_cyclone_era5_20110210_18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083" y="748757"/>
            <a:ext cx="4536734" cy="4251960"/>
          </a:xfrm>
          <a:prstGeom prst="rect">
            <a:avLst/>
          </a:prstGeom>
          <a:ln w="9525">
            <a:solidFill>
              <a:schemeClr val="tx1"/>
            </a:solidFill>
          </a:ln>
        </p:spPr>
      </p:pic>
      <p:grpSp>
        <p:nvGrpSpPr>
          <p:cNvPr id="65" name="Group 64"/>
          <p:cNvGrpSpPr/>
          <p:nvPr/>
        </p:nvGrpSpPr>
        <p:grpSpPr>
          <a:xfrm>
            <a:off x="4574454" y="4686413"/>
            <a:ext cx="654770" cy="369332"/>
            <a:chOff x="4583628" y="4439812"/>
            <a:chExt cx="654770" cy="369332"/>
          </a:xfrm>
        </p:grpSpPr>
        <p:sp>
          <p:nvSpPr>
            <p:cNvPr id="66" name="Rectangle 65"/>
            <p:cNvSpPr/>
            <p:nvPr/>
          </p:nvSpPr>
          <p:spPr>
            <a:xfrm>
              <a:off x="4583628" y="4506375"/>
              <a:ext cx="580722" cy="24977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4731781" y="4439812"/>
              <a:ext cx="506617" cy="369332"/>
            </a:xfrm>
            <a:prstGeom prst="rect">
              <a:avLst/>
            </a:prstGeom>
            <a:noFill/>
          </p:spPr>
          <p:txBody>
            <a:bodyPr wrap="square" rtlCol="0">
              <a:spAutoFit/>
            </a:bodyPr>
            <a:lstStyle/>
            <a:p>
              <a:r>
                <a:rPr lang="en-US" b="1" dirty="0" smtClean="0">
                  <a:latin typeface="Arial"/>
                  <a:cs typeface="Arial"/>
                </a:rPr>
                <a:t>PL</a:t>
              </a:r>
              <a:endParaRPr lang="en-US" sz="1400" b="1" dirty="0">
                <a:latin typeface="Arial"/>
                <a:cs typeface="Arial"/>
              </a:endParaRPr>
            </a:p>
          </p:txBody>
        </p:sp>
        <p:sp>
          <p:nvSpPr>
            <p:cNvPr id="68" name="Oval 67"/>
            <p:cNvSpPr>
              <a:spLocks noChangeAspect="1"/>
            </p:cNvSpPr>
            <p:nvPr/>
          </p:nvSpPr>
          <p:spPr>
            <a:xfrm>
              <a:off x="4623731" y="4568128"/>
              <a:ext cx="146304" cy="146304"/>
            </a:xfrm>
            <a:prstGeom prst="ellipse">
              <a:avLst/>
            </a:prstGeom>
            <a:solidFill>
              <a:srgbClr val="2BFFFF"/>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129823" y="5459365"/>
            <a:ext cx="8593895" cy="270060"/>
            <a:chOff x="97258" y="5459365"/>
            <a:chExt cx="8593895" cy="270060"/>
          </a:xfrm>
        </p:grpSpPr>
        <p:sp>
          <p:nvSpPr>
            <p:cNvPr id="70" name="TextBox 69"/>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1" name="Picture 70"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2" name="TextBox 71"/>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3" name="TextBox 72"/>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4" name="TextBox 73"/>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09" name="TextBox 108"/>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0" name="TextBox 109"/>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1" name="TextBox 110"/>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2" name="TextBox 111"/>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3" name="TextBox 11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6" name="TextBox 115"/>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8" name="TextBox 117"/>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9" name="TextBox 118"/>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Mesoscale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59" name="Rectangle 58"/>
          <p:cNvSpPr/>
          <p:nvPr/>
        </p:nvSpPr>
        <p:spPr>
          <a:xfrm>
            <a:off x="7511135" y="1555947"/>
            <a:ext cx="903012" cy="830997"/>
          </a:xfrm>
          <a:prstGeom prst="rect">
            <a:avLst/>
          </a:prstGeom>
          <a:noFill/>
        </p:spPr>
        <p:txBody>
          <a:bodyPr wrap="none" lIns="91440" tIns="45720" rIns="91440" bIns="45720">
            <a:spAutoFit/>
          </a:bodyPr>
          <a:lstStyle/>
          <a:p>
            <a:pPr algn="ctr"/>
            <a:r>
              <a:rPr lang="en-US" sz="48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L1</a:t>
            </a:r>
            <a:endParaRPr lang="en-US" sz="60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60" name="Straight Arrow Connector 59"/>
          <p:cNvCxnSpPr/>
          <p:nvPr/>
        </p:nvCxnSpPr>
        <p:spPr>
          <a:xfrm flipH="1" flipV="1">
            <a:off x="7557087" y="1168163"/>
            <a:ext cx="286652" cy="527381"/>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65604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T_theta_TPV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9" y="750791"/>
            <a:ext cx="4525649"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Rectangle 62"/>
          <p:cNvSpPr/>
          <p:nvPr/>
        </p:nvSpPr>
        <p:spPr>
          <a:xfrm>
            <a:off x="2297014" y="1587032"/>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Mesoscale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60" name="Group 59"/>
          <p:cNvGrpSpPr/>
          <p:nvPr/>
        </p:nvGrpSpPr>
        <p:grpSpPr>
          <a:xfrm>
            <a:off x="4574454" y="4686413"/>
            <a:ext cx="654770" cy="369332"/>
            <a:chOff x="4583628" y="4439812"/>
            <a:chExt cx="654770" cy="369332"/>
          </a:xfrm>
        </p:grpSpPr>
        <p:sp>
          <p:nvSpPr>
            <p:cNvPr id="61" name="Rectangle 60"/>
            <p:cNvSpPr/>
            <p:nvPr/>
          </p:nvSpPr>
          <p:spPr>
            <a:xfrm>
              <a:off x="4583628" y="4506375"/>
              <a:ext cx="580722" cy="24977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4731781" y="4439812"/>
              <a:ext cx="506617" cy="369332"/>
            </a:xfrm>
            <a:prstGeom prst="rect">
              <a:avLst/>
            </a:prstGeom>
            <a:noFill/>
          </p:spPr>
          <p:txBody>
            <a:bodyPr wrap="square" rtlCol="0">
              <a:spAutoFit/>
            </a:bodyPr>
            <a:lstStyle/>
            <a:p>
              <a:r>
                <a:rPr lang="en-US" b="1" dirty="0" smtClean="0">
                  <a:latin typeface="Arial"/>
                  <a:cs typeface="Arial"/>
                </a:rPr>
                <a:t>PL</a:t>
              </a:r>
              <a:endParaRPr lang="en-US" sz="1400" b="1" dirty="0">
                <a:latin typeface="Arial"/>
                <a:cs typeface="Arial"/>
              </a:endParaRPr>
            </a:p>
          </p:txBody>
        </p:sp>
        <p:sp>
          <p:nvSpPr>
            <p:cNvPr id="75" name="Oval 74"/>
            <p:cNvSpPr>
              <a:spLocks noChangeAspect="1"/>
            </p:cNvSpPr>
            <p:nvPr/>
          </p:nvSpPr>
          <p:spPr>
            <a:xfrm>
              <a:off x="4623731" y="4568128"/>
              <a:ext cx="146304" cy="146304"/>
            </a:xfrm>
            <a:prstGeom prst="ellipse">
              <a:avLst/>
            </a:prstGeom>
            <a:solidFill>
              <a:srgbClr val="2BFFFF"/>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Rectangle 75"/>
          <p:cNvSpPr/>
          <p:nvPr/>
        </p:nvSpPr>
        <p:spPr>
          <a:xfrm>
            <a:off x="7621043" y="1519314"/>
            <a:ext cx="903012" cy="830997"/>
          </a:xfrm>
          <a:prstGeom prst="rect">
            <a:avLst/>
          </a:prstGeom>
          <a:noFill/>
        </p:spPr>
        <p:txBody>
          <a:bodyPr wrap="none" lIns="91440" tIns="45720" rIns="91440" bIns="45720">
            <a:spAutoFit/>
          </a:bodyPr>
          <a:lstStyle/>
          <a:p>
            <a:pPr algn="ctr"/>
            <a:r>
              <a:rPr lang="en-US" sz="48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L1</a:t>
            </a:r>
            <a:endParaRPr lang="en-US" sz="60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77" name="Straight Arrow Connector 76"/>
          <p:cNvCxnSpPr/>
          <p:nvPr/>
        </p:nvCxnSpPr>
        <p:spPr>
          <a:xfrm flipH="1" flipV="1">
            <a:off x="7346603" y="1440898"/>
            <a:ext cx="294782" cy="403162"/>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8666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T_theta_TPVs_era5_20110211_0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2" y="750791"/>
            <a:ext cx="4525649"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Rectangle 62"/>
          <p:cNvSpPr/>
          <p:nvPr/>
        </p:nvSpPr>
        <p:spPr>
          <a:xfrm>
            <a:off x="2260665" y="216988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69" y="750791"/>
            <a:ext cx="4536734" cy="4251960"/>
          </a:xfrm>
          <a:prstGeom prst="rect">
            <a:avLst/>
          </a:prstGeom>
          <a:ln w="9525">
            <a:solidFill>
              <a:schemeClr val="tx1"/>
            </a:solidFill>
          </a:ln>
        </p:spPr>
      </p:pic>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Mesoscale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9" name="Group 58"/>
          <p:cNvGrpSpPr/>
          <p:nvPr/>
        </p:nvGrpSpPr>
        <p:grpSpPr>
          <a:xfrm>
            <a:off x="4574454" y="4686413"/>
            <a:ext cx="654770" cy="369332"/>
            <a:chOff x="4583628" y="4439812"/>
            <a:chExt cx="654770" cy="369332"/>
          </a:xfrm>
        </p:grpSpPr>
        <p:sp>
          <p:nvSpPr>
            <p:cNvPr id="60" name="Rectangle 59"/>
            <p:cNvSpPr/>
            <p:nvPr/>
          </p:nvSpPr>
          <p:spPr>
            <a:xfrm>
              <a:off x="4583628" y="4506375"/>
              <a:ext cx="580722" cy="24977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4731781" y="4439812"/>
              <a:ext cx="506617" cy="369332"/>
            </a:xfrm>
            <a:prstGeom prst="rect">
              <a:avLst/>
            </a:prstGeom>
            <a:noFill/>
          </p:spPr>
          <p:txBody>
            <a:bodyPr wrap="square" rtlCol="0">
              <a:spAutoFit/>
            </a:bodyPr>
            <a:lstStyle/>
            <a:p>
              <a:r>
                <a:rPr lang="en-US" b="1" dirty="0" smtClean="0">
                  <a:latin typeface="Arial"/>
                  <a:cs typeface="Arial"/>
                </a:rPr>
                <a:t>PL</a:t>
              </a:r>
              <a:endParaRPr lang="en-US" sz="1400" b="1" dirty="0">
                <a:latin typeface="Arial"/>
                <a:cs typeface="Arial"/>
              </a:endParaRPr>
            </a:p>
          </p:txBody>
        </p:sp>
        <p:sp>
          <p:nvSpPr>
            <p:cNvPr id="62" name="Oval 61"/>
            <p:cNvSpPr>
              <a:spLocks noChangeAspect="1"/>
            </p:cNvSpPr>
            <p:nvPr/>
          </p:nvSpPr>
          <p:spPr>
            <a:xfrm>
              <a:off x="4623731" y="4568128"/>
              <a:ext cx="146304" cy="146304"/>
            </a:xfrm>
            <a:prstGeom prst="ellipse">
              <a:avLst/>
            </a:prstGeom>
            <a:solidFill>
              <a:srgbClr val="2BFFFF"/>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5" name="Rectangle 74"/>
          <p:cNvSpPr/>
          <p:nvPr/>
        </p:nvSpPr>
        <p:spPr>
          <a:xfrm>
            <a:off x="7376764" y="1344683"/>
            <a:ext cx="903012" cy="830997"/>
          </a:xfrm>
          <a:prstGeom prst="rect">
            <a:avLst/>
          </a:prstGeom>
          <a:noFill/>
        </p:spPr>
        <p:txBody>
          <a:bodyPr wrap="none" lIns="91440" tIns="45720" rIns="91440" bIns="45720">
            <a:spAutoFit/>
          </a:bodyPr>
          <a:lstStyle/>
          <a:p>
            <a:pPr algn="ctr"/>
            <a:r>
              <a:rPr lang="en-US" sz="48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L1</a:t>
            </a:r>
            <a:endParaRPr lang="en-US" sz="60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76" name="Straight Arrow Connector 75"/>
          <p:cNvCxnSpPr/>
          <p:nvPr/>
        </p:nvCxnSpPr>
        <p:spPr>
          <a:xfrm flipH="1" flipV="1">
            <a:off x="6930553" y="1768812"/>
            <a:ext cx="502910" cy="1"/>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37505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T_theta_TPVs_era5_20110211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7" y="750791"/>
            <a:ext cx="4525649"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Rectangle 62"/>
          <p:cNvSpPr/>
          <p:nvPr/>
        </p:nvSpPr>
        <p:spPr>
          <a:xfrm>
            <a:off x="2130178" y="2838275"/>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285" y="750791"/>
            <a:ext cx="4536734" cy="4251960"/>
          </a:xfrm>
          <a:prstGeom prst="rect">
            <a:avLst/>
          </a:prstGeom>
          <a:ln w="9525">
            <a:solidFill>
              <a:schemeClr val="tx1"/>
            </a:solidFill>
          </a:ln>
        </p:spPr>
      </p:pic>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Mesoscale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9" name="Group 58"/>
          <p:cNvGrpSpPr/>
          <p:nvPr/>
        </p:nvGrpSpPr>
        <p:grpSpPr>
          <a:xfrm>
            <a:off x="4574454" y="4686413"/>
            <a:ext cx="654770" cy="369332"/>
            <a:chOff x="4583628" y="4439812"/>
            <a:chExt cx="654770" cy="369332"/>
          </a:xfrm>
        </p:grpSpPr>
        <p:sp>
          <p:nvSpPr>
            <p:cNvPr id="60" name="Rectangle 59"/>
            <p:cNvSpPr/>
            <p:nvPr/>
          </p:nvSpPr>
          <p:spPr>
            <a:xfrm>
              <a:off x="4583628" y="4506375"/>
              <a:ext cx="580722" cy="24977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4731781" y="4439812"/>
              <a:ext cx="506617" cy="369332"/>
            </a:xfrm>
            <a:prstGeom prst="rect">
              <a:avLst/>
            </a:prstGeom>
            <a:noFill/>
          </p:spPr>
          <p:txBody>
            <a:bodyPr wrap="square" rtlCol="0">
              <a:spAutoFit/>
            </a:bodyPr>
            <a:lstStyle/>
            <a:p>
              <a:r>
                <a:rPr lang="en-US" b="1" dirty="0" smtClean="0">
                  <a:latin typeface="Arial"/>
                  <a:cs typeface="Arial"/>
                </a:rPr>
                <a:t>PL</a:t>
              </a:r>
              <a:endParaRPr lang="en-US" sz="1400" b="1" dirty="0">
                <a:latin typeface="Arial"/>
                <a:cs typeface="Arial"/>
              </a:endParaRPr>
            </a:p>
          </p:txBody>
        </p:sp>
        <p:sp>
          <p:nvSpPr>
            <p:cNvPr id="62" name="Oval 61"/>
            <p:cNvSpPr>
              <a:spLocks noChangeAspect="1"/>
            </p:cNvSpPr>
            <p:nvPr/>
          </p:nvSpPr>
          <p:spPr>
            <a:xfrm>
              <a:off x="4623731" y="4568128"/>
              <a:ext cx="146304" cy="146304"/>
            </a:xfrm>
            <a:prstGeom prst="ellipse">
              <a:avLst/>
            </a:prstGeom>
            <a:solidFill>
              <a:srgbClr val="2BFFFF"/>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5" name="Rectangle 74"/>
          <p:cNvSpPr/>
          <p:nvPr/>
        </p:nvSpPr>
        <p:spPr>
          <a:xfrm>
            <a:off x="7052018" y="1432283"/>
            <a:ext cx="903012" cy="830997"/>
          </a:xfrm>
          <a:prstGeom prst="rect">
            <a:avLst/>
          </a:prstGeom>
          <a:noFill/>
        </p:spPr>
        <p:txBody>
          <a:bodyPr wrap="none" lIns="91440" tIns="45720" rIns="91440" bIns="45720">
            <a:spAutoFit/>
          </a:bodyPr>
          <a:lstStyle/>
          <a:p>
            <a:pPr algn="ctr"/>
            <a:r>
              <a:rPr lang="en-US" sz="48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L1</a:t>
            </a:r>
            <a:endParaRPr lang="en-US" sz="60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76" name="Straight Arrow Connector 75"/>
          <p:cNvCxnSpPr/>
          <p:nvPr/>
        </p:nvCxnSpPr>
        <p:spPr>
          <a:xfrm flipH="1">
            <a:off x="6679098" y="1965970"/>
            <a:ext cx="401197" cy="437815"/>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76582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a:latin typeface="Arial"/>
                <a:cs typeface="Arial"/>
              </a:rPr>
              <a:t>The </a:t>
            </a:r>
            <a:r>
              <a:rPr lang="en-US" sz="2400" dirty="0" smtClean="0">
                <a:latin typeface="Arial"/>
                <a:cs typeface="Arial"/>
              </a:rPr>
              <a:t>evolution </a:t>
            </a:r>
            <a:r>
              <a:rPr lang="en-US" sz="2400" dirty="0">
                <a:latin typeface="Arial"/>
                <a:cs typeface="Arial"/>
              </a:rPr>
              <a:t>of the polar low </a:t>
            </a:r>
            <a:r>
              <a:rPr lang="en-US" sz="2400" dirty="0" smtClean="0">
                <a:latin typeface="Arial"/>
                <a:cs typeface="Arial"/>
              </a:rPr>
              <a:t>appears </a:t>
            </a:r>
            <a:r>
              <a:rPr lang="en-US" sz="2400" dirty="0">
                <a:latin typeface="Arial"/>
                <a:cs typeface="Arial"/>
              </a:rPr>
              <a:t>to </a:t>
            </a:r>
            <a:r>
              <a:rPr lang="en-US" sz="2400" dirty="0" smtClean="0">
                <a:latin typeface="Arial"/>
                <a:cs typeface="Arial"/>
              </a:rPr>
              <a:t>be related </a:t>
            </a:r>
            <a:r>
              <a:rPr lang="en-US" sz="2400" dirty="0">
                <a:latin typeface="Arial"/>
                <a:cs typeface="Arial"/>
              </a:rPr>
              <a:t>to </a:t>
            </a:r>
            <a:r>
              <a:rPr lang="en-US" sz="2400" dirty="0" smtClean="0">
                <a:latin typeface="Arial"/>
                <a:cs typeface="Arial"/>
              </a:rPr>
              <a:t>  the interaction between the TPV and a </a:t>
            </a:r>
            <a:r>
              <a:rPr lang="en-US" sz="2400" dirty="0">
                <a:latin typeface="Arial"/>
                <a:cs typeface="Arial"/>
              </a:rPr>
              <a:t>tropospheric-deep baroclinic zone </a:t>
            </a:r>
            <a:endParaRPr lang="en-US" sz="2400" dirty="0" smtClean="0">
              <a:solidFill>
                <a:srgbClr val="000000"/>
              </a:solidFill>
              <a:latin typeface="Arial"/>
              <a:cs typeface="Arial"/>
            </a:endParaRPr>
          </a:p>
          <a:p>
            <a:endParaRPr lang="en-US" sz="2400" dirty="0">
              <a:solidFill>
                <a:srgbClr val="000000"/>
              </a:solidFill>
              <a:latin typeface="Arial"/>
              <a:cs typeface="Arial"/>
            </a:endParaRPr>
          </a:p>
          <a:p>
            <a:r>
              <a:rPr lang="en-US" sz="2400" dirty="0" smtClean="0">
                <a:solidFill>
                  <a:srgbClr val="000000"/>
                </a:solidFill>
                <a:latin typeface="Arial"/>
                <a:cs typeface="Arial"/>
              </a:rPr>
              <a:t>Forcing for ascent associated with the TPV </a:t>
            </a:r>
            <a:r>
              <a:rPr lang="en-US" sz="2400" dirty="0">
                <a:solidFill>
                  <a:srgbClr val="000000"/>
                </a:solidFill>
                <a:latin typeface="Arial"/>
                <a:cs typeface="Arial"/>
              </a:rPr>
              <a:t>and a </a:t>
            </a:r>
            <a:r>
              <a:rPr lang="en-US" sz="2400" dirty="0" smtClean="0">
                <a:solidFill>
                  <a:srgbClr val="000000"/>
                </a:solidFill>
                <a:latin typeface="Arial"/>
                <a:cs typeface="Arial"/>
              </a:rPr>
              <a:t>favorable </a:t>
            </a:r>
            <a:r>
              <a:rPr lang="en-US" sz="2400" dirty="0">
                <a:solidFill>
                  <a:srgbClr val="000000"/>
                </a:solidFill>
                <a:latin typeface="Arial"/>
                <a:cs typeface="Arial"/>
              </a:rPr>
              <a:t>thermodynamic environment likely </a:t>
            </a:r>
            <a:r>
              <a:rPr lang="en-US" sz="2400" dirty="0" smtClean="0">
                <a:solidFill>
                  <a:srgbClr val="000000"/>
                </a:solidFill>
                <a:latin typeface="Arial"/>
                <a:cs typeface="Arial"/>
              </a:rPr>
              <a:t>support the intensification of the polar low</a:t>
            </a:r>
            <a:endParaRPr lang="en-US" sz="2000" dirty="0">
              <a:latin typeface="Arial"/>
              <a:cs typeface="Arial"/>
            </a:endParaRPr>
          </a:p>
          <a:p>
            <a:pPr>
              <a:lnSpc>
                <a:spcPct val="50000"/>
              </a:lnSpc>
            </a:pPr>
            <a:endParaRPr lang="en-US" sz="2400" dirty="0" smtClean="0">
              <a:latin typeface="Arial"/>
              <a:cs typeface="Arial"/>
            </a:endParaRPr>
          </a:p>
          <a:p>
            <a:pPr lvl="1"/>
            <a:endParaRPr lang="en-US" sz="2000" dirty="0">
              <a:latin typeface="Arial"/>
              <a:cs typeface="Arial"/>
            </a:endParaRP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38648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a:latin typeface="Arial"/>
                <a:cs typeface="Arial"/>
              </a:rPr>
              <a:t>A</a:t>
            </a:r>
            <a:r>
              <a:rPr lang="en-US" sz="2400" dirty="0" smtClean="0">
                <a:latin typeface="Arial"/>
                <a:cs typeface="Arial"/>
              </a:rPr>
              <a:t>nalyze </a:t>
            </a:r>
            <a:r>
              <a:rPr lang="en-US" sz="2400" dirty="0">
                <a:latin typeface="Arial"/>
                <a:cs typeface="Arial"/>
              </a:rPr>
              <a:t>the evolution of a polar low </a:t>
            </a:r>
            <a:r>
              <a:rPr lang="en-US" sz="2400" dirty="0" smtClean="0">
                <a:latin typeface="Arial"/>
                <a:cs typeface="Arial"/>
              </a:rPr>
              <a:t>linked </a:t>
            </a:r>
            <a:r>
              <a:rPr lang="en-US" sz="2400" dirty="0">
                <a:latin typeface="Arial"/>
                <a:cs typeface="Arial"/>
              </a:rPr>
              <a:t>to a </a:t>
            </a:r>
            <a:r>
              <a:rPr lang="en-US" sz="2400" dirty="0" smtClean="0">
                <a:latin typeface="Arial"/>
                <a:cs typeface="Arial"/>
              </a:rPr>
              <a:t>TPV</a:t>
            </a:r>
            <a:endParaRPr lang="en-US" sz="2400" dirty="0">
              <a:latin typeface="Arial"/>
              <a:cs typeface="Arial"/>
            </a:endParaRPr>
          </a:p>
          <a:p>
            <a:endParaRPr lang="en-US" sz="2400" dirty="0" smtClean="0">
              <a:latin typeface="Arial"/>
              <a:cs typeface="Arial"/>
            </a:endParaRPr>
          </a:p>
          <a:p>
            <a:r>
              <a:rPr lang="en-US" sz="2400" b="1" dirty="0">
                <a:solidFill>
                  <a:srgbClr val="0000FF"/>
                </a:solidFill>
                <a:latin typeface="Arial"/>
                <a:cs typeface="Arial"/>
              </a:rPr>
              <a:t>I</a:t>
            </a:r>
            <a:r>
              <a:rPr lang="en-US" sz="2400" b="1" dirty="0" smtClean="0">
                <a:solidFill>
                  <a:srgbClr val="0000FF"/>
                </a:solidFill>
                <a:latin typeface="Arial"/>
                <a:cs typeface="Arial"/>
              </a:rPr>
              <a:t>nvestigate </a:t>
            </a:r>
            <a:r>
              <a:rPr lang="en-US" sz="2400" b="1" dirty="0">
                <a:solidFill>
                  <a:srgbClr val="0000FF"/>
                </a:solidFill>
                <a:latin typeface="Arial"/>
                <a:cs typeface="Arial"/>
              </a:rPr>
              <a:t>factors influencing the predictability of the evolution of the polar </a:t>
            </a:r>
            <a:r>
              <a:rPr lang="en-US" sz="2400" b="1" dirty="0" smtClean="0">
                <a:solidFill>
                  <a:srgbClr val="0000FF"/>
                </a:solidFill>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7376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Use ECMWF </a:t>
            </a:r>
            <a:r>
              <a:rPr lang="en-US" sz="2400" dirty="0" smtClean="0">
                <a:latin typeface="Arial" panose="020B0604020202020204" pitchFamily="34" charset="0"/>
                <a:cs typeface="Arial" panose="020B0604020202020204" pitchFamily="34" charset="0"/>
              </a:rPr>
              <a:t>Ensemble Prediction System </a:t>
            </a:r>
            <a:r>
              <a:rPr lang="en-US" sz="2400" dirty="0" smtClean="0">
                <a:latin typeface="Arial"/>
                <a:cs typeface="Arial"/>
              </a:rPr>
              <a:t>(EPS; </a:t>
            </a:r>
            <a:r>
              <a:rPr lang="en-US" sz="2400" dirty="0" err="1" smtClean="0">
                <a:latin typeface="Arial"/>
                <a:cs typeface="Arial"/>
              </a:rPr>
              <a:t>Buizza</a:t>
            </a:r>
            <a:r>
              <a:rPr lang="en-US" sz="2400" dirty="0" smtClean="0">
                <a:latin typeface="Arial"/>
                <a:cs typeface="Arial"/>
              </a:rPr>
              <a:t> </a:t>
            </a:r>
            <a:r>
              <a:rPr lang="en-US" sz="2400" dirty="0">
                <a:latin typeface="Arial"/>
                <a:cs typeface="Arial"/>
              </a:rPr>
              <a:t>et al. 2007) from TIGGE (</a:t>
            </a:r>
            <a:r>
              <a:rPr lang="en-US" sz="2400" dirty="0" err="1">
                <a:latin typeface="Arial"/>
                <a:cs typeface="Arial"/>
              </a:rPr>
              <a:t>Bougeault</a:t>
            </a:r>
            <a:r>
              <a:rPr lang="en-US" sz="2400" dirty="0">
                <a:latin typeface="Arial"/>
                <a:cs typeface="Arial"/>
              </a:rPr>
              <a:t> et al. 2010) </a:t>
            </a:r>
            <a:r>
              <a:rPr lang="en-US" sz="2400" dirty="0" smtClean="0">
                <a:solidFill>
                  <a:srgbClr val="000000"/>
                </a:solidFill>
                <a:latin typeface="Arial" panose="020B0604020202020204" pitchFamily="34" charset="0"/>
                <a:cs typeface="Arial" panose="020B0604020202020204" pitchFamily="34" charset="0"/>
              </a:rPr>
              <a:t>initialized at 1200 UTC 9 February 2011</a:t>
            </a:r>
          </a:p>
          <a:p>
            <a:pPr marL="457200" lvl="1" indent="0">
              <a:lnSpc>
                <a:spcPct val="50000"/>
              </a:lnSpc>
              <a:buNone/>
            </a:pPr>
            <a:endParaRPr lang="en-US" sz="2400" dirty="0" smtClean="0">
              <a:solidFill>
                <a:srgbClr val="0000FF"/>
              </a:solidFill>
              <a:latin typeface="Arial" panose="020B0604020202020204" pitchFamily="34" charset="0"/>
              <a:cs typeface="Arial" panose="020B0604020202020204" pitchFamily="34" charset="0"/>
            </a:endParaRPr>
          </a:p>
          <a:p>
            <a:pPr lvl="1"/>
            <a:r>
              <a:rPr lang="en-US" sz="2200" dirty="0" smtClean="0">
                <a:solidFill>
                  <a:srgbClr val="0000FF"/>
                </a:solidFill>
                <a:latin typeface="Arial" panose="020B0604020202020204" pitchFamily="34" charset="0"/>
                <a:cs typeface="Arial" panose="020B0604020202020204" pitchFamily="34" charset="0"/>
              </a:rPr>
              <a:t>30 h prior to genesis of polar low</a:t>
            </a:r>
          </a:p>
          <a:p>
            <a:pPr lvl="1"/>
            <a:endParaRPr lang="en-US" sz="2200" dirty="0">
              <a:solidFill>
                <a:srgbClr val="0000FF"/>
              </a:solidFill>
              <a:latin typeface="Arial" panose="020B0604020202020204" pitchFamily="34" charset="0"/>
              <a:cs typeface="Arial" panose="020B0604020202020204" pitchFamily="34" charset="0"/>
            </a:endParaRPr>
          </a:p>
          <a:p>
            <a:pPr lvl="1"/>
            <a:r>
              <a:rPr lang="en-US" sz="2200" dirty="0" smtClean="0">
                <a:solidFill>
                  <a:srgbClr val="0000FF"/>
                </a:solidFill>
                <a:latin typeface="Arial" panose="020B0604020202020204" pitchFamily="34" charset="0"/>
                <a:cs typeface="Arial" panose="020B0604020202020204" pitchFamily="34" charset="0"/>
              </a:rPr>
              <a:t>Downloaded at 0.5</a:t>
            </a:r>
            <a:r>
              <a:rPr lang="en-US" sz="2200" dirty="0">
                <a:solidFill>
                  <a:srgbClr val="0000FF"/>
                </a:solidFill>
                <a:latin typeface="Arial" panose="020B0604020202020204" pitchFamily="34" charset="0"/>
                <a:cs typeface="Arial" panose="020B0604020202020204" pitchFamily="34" charset="0"/>
              </a:rPr>
              <a:t>° horizontal resolution </a:t>
            </a:r>
            <a:endParaRPr lang="en-US" sz="2200" dirty="0" smtClean="0">
              <a:solidFill>
                <a:srgbClr val="0000FF"/>
              </a:solidFill>
              <a:latin typeface="Arial" panose="020B0604020202020204" pitchFamily="34" charset="0"/>
              <a:cs typeface="Arial" panose="020B0604020202020204" pitchFamily="34" charset="0"/>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Use ERA5 </a:t>
            </a:r>
            <a:r>
              <a:rPr lang="en-US" sz="2400" dirty="0" err="1">
                <a:solidFill>
                  <a:srgbClr val="000000"/>
                </a:solidFill>
                <a:latin typeface="Arial" panose="020B0604020202020204" pitchFamily="34" charset="0"/>
                <a:cs typeface="Arial" panose="020B0604020202020204" pitchFamily="34" charset="0"/>
              </a:rPr>
              <a:t>regridded</a:t>
            </a:r>
            <a:r>
              <a:rPr lang="en-US" sz="2400" dirty="0">
                <a:solidFill>
                  <a:srgbClr val="000000"/>
                </a:solidFill>
                <a:latin typeface="Arial" panose="020B0604020202020204" pitchFamily="34" charset="0"/>
                <a:cs typeface="Arial" panose="020B0604020202020204" pitchFamily="34" charset="0"/>
              </a:rPr>
              <a:t> to 0.5° horizontal resolution as verification</a:t>
            </a:r>
          </a:p>
          <a:p>
            <a:pPr marL="0" indent="0">
              <a:buNone/>
            </a:pPr>
            <a:endParaRPr lang="en-US" sz="22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7332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latin typeface="Arial" panose="020B0604020202020204" pitchFamily="34" charset="0"/>
                <a:cs typeface="Arial" panose="020B0604020202020204" pitchFamily="34" charset="0"/>
              </a:rPr>
              <a:t>Assess forecast skill of polar low in </a:t>
            </a:r>
            <a:r>
              <a:rPr lang="en-US" sz="2400" dirty="0">
                <a:latin typeface="Arial" panose="020B0604020202020204" pitchFamily="34" charset="0"/>
                <a:cs typeface="Arial" panose="020B0604020202020204" pitchFamily="34" charset="0"/>
              </a:rPr>
              <a:t>terms of a metric combining </a:t>
            </a:r>
            <a:r>
              <a:rPr lang="en-US" sz="2400" dirty="0" smtClean="0">
                <a:latin typeface="Arial" panose="020B0604020202020204" pitchFamily="34" charset="0"/>
                <a:cs typeface="Arial" panose="020B0604020202020204" pitchFamily="34" charset="0"/>
              </a:rPr>
              <a:t>track error </a:t>
            </a:r>
            <a:r>
              <a:rPr lang="en-US" sz="2400" dirty="0">
                <a:latin typeface="Arial" panose="020B0604020202020204" pitchFamily="34" charset="0"/>
                <a:cs typeface="Arial" panose="020B0604020202020204" pitchFamily="34" charset="0"/>
              </a:rPr>
              <a:t>and intensity error of </a:t>
            </a:r>
            <a:r>
              <a:rPr lang="en-US" sz="2400" dirty="0" smtClean="0">
                <a:latin typeface="Arial" panose="020B0604020202020204" pitchFamily="34" charset="0"/>
                <a:cs typeface="Arial" panose="020B0604020202020204" pitchFamily="34" charset="0"/>
              </a:rPr>
              <a:t>polar low</a:t>
            </a:r>
            <a:endParaRPr lang="en-US" sz="2400" dirty="0">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metric by </a:t>
            </a:r>
            <a:r>
              <a:rPr lang="en-US" sz="2400" dirty="0">
                <a:solidFill>
                  <a:srgbClr val="000000"/>
                </a:solidFill>
                <a:latin typeface="Arial" panose="020B0604020202020204" pitchFamily="34" charset="0"/>
                <a:cs typeface="Arial" panose="020B0604020202020204" pitchFamily="34" charset="0"/>
              </a:rPr>
              <a:t>adapting methodology </a:t>
            </a:r>
            <a:r>
              <a:rPr lang="en-US" sz="2400" dirty="0" smtClean="0">
                <a:solidFill>
                  <a:srgbClr val="000000"/>
                </a:solidFill>
                <a:latin typeface="Arial" panose="020B0604020202020204" pitchFamily="34" charset="0"/>
                <a:cs typeface="Arial" panose="020B0604020202020204" pitchFamily="34" charset="0"/>
              </a:rPr>
              <a:t>used by </a:t>
            </a:r>
            <a:r>
              <a:rPr lang="en-US" sz="2400" dirty="0" err="1">
                <a:solidFill>
                  <a:srgbClr val="000000"/>
                </a:solidFill>
                <a:latin typeface="Arial" panose="020B0604020202020204" pitchFamily="34" charset="0"/>
                <a:cs typeface="Arial" panose="020B0604020202020204" pitchFamily="34" charset="0"/>
              </a:rPr>
              <a:t>Lamberson</a:t>
            </a:r>
            <a:r>
              <a:rPr lang="en-US" sz="2400" dirty="0">
                <a:solidFill>
                  <a:srgbClr val="000000"/>
                </a:solidFill>
                <a:latin typeface="Arial" panose="020B0604020202020204" pitchFamily="34" charset="0"/>
                <a:cs typeface="Arial" panose="020B0604020202020204" pitchFamily="34" charset="0"/>
              </a:rPr>
              <a:t> et al. (2016) </a:t>
            </a:r>
            <a:r>
              <a:rPr lang="en-US" sz="2400" dirty="0" smtClean="0">
                <a:solidFill>
                  <a:srgbClr val="000000"/>
                </a:solidFill>
                <a:latin typeface="Arial" panose="020B0604020202020204" pitchFamily="34" charset="0"/>
                <a:cs typeface="Arial" panose="020B0604020202020204" pitchFamily="34" charset="0"/>
              </a:rPr>
              <a:t>to evaluate forecast skill of a strong extratropical cyclone</a:t>
            </a: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track error </a:t>
            </a:r>
            <a:r>
              <a:rPr lang="en-US" sz="2400" dirty="0">
                <a:solidFill>
                  <a:srgbClr val="000000"/>
                </a:solidFill>
                <a:latin typeface="Arial" panose="020B0604020202020204" pitchFamily="34" charset="0"/>
                <a:cs typeface="Arial" panose="020B0604020202020204" pitchFamily="34" charset="0"/>
              </a:rPr>
              <a:t>and intensity </a:t>
            </a:r>
            <a:r>
              <a:rPr lang="en-US" sz="2400" dirty="0" smtClean="0">
                <a:solidFill>
                  <a:srgbClr val="000000"/>
                </a:solidFill>
                <a:latin typeface="Arial" panose="020B0604020202020204" pitchFamily="34" charset="0"/>
                <a:cs typeface="Arial" panose="020B0604020202020204" pitchFamily="34" charset="0"/>
              </a:rPr>
              <a:t>error every </a:t>
            </a:r>
            <a:r>
              <a:rPr lang="en-US" sz="2400" dirty="0">
                <a:solidFill>
                  <a:srgbClr val="000000"/>
                </a:solidFill>
                <a:latin typeface="Arial" panose="020B0604020202020204" pitchFamily="34" charset="0"/>
                <a:cs typeface="Arial" panose="020B0604020202020204" pitchFamily="34" charset="0"/>
              </a:rPr>
              <a:t>6</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h from </a:t>
            </a:r>
            <a:r>
              <a:rPr lang="en-US" sz="2400" dirty="0" smtClean="0">
                <a:solidFill>
                  <a:srgbClr val="000000"/>
                </a:solidFill>
                <a:latin typeface="Arial" panose="020B0604020202020204" pitchFamily="34" charset="0"/>
                <a:cs typeface="Arial" panose="020B0604020202020204" pitchFamily="34" charset="0"/>
              </a:rPr>
              <a:t>1800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10 Feb 2011 </a:t>
            </a:r>
            <a:r>
              <a:rPr lang="en-US" sz="2400" dirty="0">
                <a:solidFill>
                  <a:srgbClr val="000000"/>
                </a:solidFill>
                <a:latin typeface="Arial" panose="020B0604020202020204" pitchFamily="34" charset="0"/>
                <a:cs typeface="Arial" panose="020B0604020202020204" pitchFamily="34" charset="0"/>
              </a:rPr>
              <a:t>to </a:t>
            </a:r>
            <a:r>
              <a:rPr lang="en-US" sz="2400" dirty="0" smtClean="0">
                <a:solidFill>
                  <a:srgbClr val="000000"/>
                </a:solidFill>
                <a:latin typeface="Arial" panose="020B0604020202020204" pitchFamily="34" charset="0"/>
                <a:cs typeface="Arial" panose="020B0604020202020204" pitchFamily="34" charset="0"/>
              </a:rPr>
              <a:t>1200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11 Feb 2011 </a:t>
            </a:r>
            <a:r>
              <a:rPr lang="en-US" sz="2400" dirty="0">
                <a:solidFill>
                  <a:srgbClr val="000000"/>
                </a:solidFill>
                <a:latin typeface="Arial" panose="020B0604020202020204" pitchFamily="34" charset="0"/>
                <a:cs typeface="Arial" panose="020B0604020202020204" pitchFamily="34" charset="0"/>
              </a:rPr>
              <a:t>for </a:t>
            </a:r>
            <a:r>
              <a:rPr lang="en-US" sz="2400" dirty="0" smtClean="0">
                <a:solidFill>
                  <a:srgbClr val="000000"/>
                </a:solidFill>
                <a:latin typeface="Arial" panose="020B0604020202020204" pitchFamily="34" charset="0"/>
                <a:cs typeface="Arial" panose="020B0604020202020204" pitchFamily="34" charset="0"/>
              </a:rPr>
              <a:t>each member</a:t>
            </a: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3444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Calculate track error as </a:t>
            </a:r>
            <a:r>
              <a:rPr lang="en-US" sz="2400" dirty="0">
                <a:solidFill>
                  <a:srgbClr val="000000"/>
                </a:solidFill>
                <a:latin typeface="Arial" panose="020B0604020202020204" pitchFamily="34" charset="0"/>
                <a:cs typeface="Arial" panose="020B0604020202020204" pitchFamily="34" charset="0"/>
              </a:rPr>
              <a:t>the </a:t>
            </a:r>
            <a:r>
              <a:rPr lang="en-US" sz="2400" dirty="0" smtClean="0">
                <a:solidFill>
                  <a:srgbClr val="000000"/>
                </a:solidFill>
                <a:latin typeface="Arial" panose="020B0604020202020204" pitchFamily="34" charset="0"/>
                <a:cs typeface="Arial" panose="020B0604020202020204" pitchFamily="34" charset="0"/>
              </a:rPr>
              <a:t>distance between the </a:t>
            </a:r>
            <a:r>
              <a:rPr lang="en-US" sz="2400" dirty="0">
                <a:solidFill>
                  <a:srgbClr val="000000"/>
                </a:solidFill>
                <a:latin typeface="Arial" panose="020B0604020202020204" pitchFamily="34" charset="0"/>
                <a:cs typeface="Arial" panose="020B0604020202020204" pitchFamily="34" charset="0"/>
              </a:rPr>
              <a:t>location of </a:t>
            </a:r>
            <a:r>
              <a:rPr lang="en-US" sz="2400" dirty="0" smtClean="0">
                <a:solidFill>
                  <a:srgbClr val="000000"/>
                </a:solidFill>
                <a:latin typeface="Arial" panose="020B0604020202020204" pitchFamily="34" charset="0"/>
                <a:cs typeface="Arial" panose="020B0604020202020204" pitchFamily="34" charset="0"/>
              </a:rPr>
              <a:t>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a:t>
            </a:r>
            <a:r>
              <a:rPr lang="en-US" sz="2400" dirty="0">
                <a:solidFill>
                  <a:srgbClr val="000000"/>
                </a:solidFill>
                <a:latin typeface="Arial" panose="020B0604020202020204" pitchFamily="34" charset="0"/>
                <a:cs typeface="Arial" panose="020B0604020202020204" pitchFamily="34" charset="0"/>
              </a:rPr>
              <a:t>5</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and 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Location of </a:t>
            </a:r>
            <a:r>
              <a:rPr lang="en-US" sz="2200" dirty="0" smtClean="0">
                <a:solidFill>
                  <a:srgbClr val="0000FF"/>
                </a:solidFill>
                <a:latin typeface="Arial" panose="020B0604020202020204" pitchFamily="34" charset="0"/>
                <a:cs typeface="Arial" panose="020B0604020202020204" pitchFamily="34" charset="0"/>
              </a:rPr>
              <a:t>the polar low corresponds </a:t>
            </a:r>
            <a:r>
              <a:rPr lang="en-US" sz="2200" dirty="0">
                <a:solidFill>
                  <a:srgbClr val="0000FF"/>
                </a:solidFill>
                <a:latin typeface="Arial" panose="020B0604020202020204" pitchFamily="34" charset="0"/>
                <a:cs typeface="Arial" panose="020B0604020202020204" pitchFamily="34" charset="0"/>
              </a:rPr>
              <a:t>to location of </a:t>
            </a:r>
            <a:r>
              <a:rPr lang="en-US" sz="2200" dirty="0" smtClean="0">
                <a:solidFill>
                  <a:srgbClr val="0000FF"/>
                </a:solidFill>
                <a:latin typeface="Arial" panose="020B0604020202020204" pitchFamily="34" charset="0"/>
                <a:cs typeface="Arial" panose="020B0604020202020204" pitchFamily="34" charset="0"/>
              </a:rPr>
              <a:t>the maximum value of 850-hPa relative vorticity of the polar low</a:t>
            </a:r>
          </a:p>
          <a:p>
            <a:pPr marL="457200" lvl="1"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intensity error as </a:t>
            </a:r>
            <a:r>
              <a:rPr lang="en-US" sz="2400" dirty="0">
                <a:solidFill>
                  <a:srgbClr val="000000"/>
                </a:solidFill>
                <a:latin typeface="Arial" panose="020B0604020202020204" pitchFamily="34" charset="0"/>
                <a:cs typeface="Arial" panose="020B0604020202020204" pitchFamily="34" charset="0"/>
              </a:rPr>
              <a:t>the absolute difference in intensity </a:t>
            </a:r>
            <a:r>
              <a:rPr lang="en-US" sz="2400" dirty="0" smtClean="0">
                <a:solidFill>
                  <a:srgbClr val="000000"/>
                </a:solidFill>
                <a:latin typeface="Arial" panose="020B0604020202020204" pitchFamily="34" charset="0"/>
                <a:cs typeface="Arial" panose="020B0604020202020204" pitchFamily="34" charset="0"/>
              </a:rPr>
              <a:t>of 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ERA5 and </a:t>
            </a:r>
            <a:r>
              <a:rPr lang="en-US" sz="2400" dirty="0">
                <a:solidFill>
                  <a:srgbClr val="000000"/>
                </a:solidFill>
                <a:latin typeface="Arial" panose="020B0604020202020204" pitchFamily="34" charset="0"/>
                <a:cs typeface="Arial" panose="020B0604020202020204" pitchFamily="34" charset="0"/>
              </a:rPr>
              <a:t>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Intensity of </a:t>
            </a:r>
            <a:r>
              <a:rPr lang="en-US" sz="2200" dirty="0" smtClean="0">
                <a:solidFill>
                  <a:srgbClr val="0000FF"/>
                </a:solidFill>
                <a:latin typeface="Arial" panose="020B0604020202020204" pitchFamily="34" charset="0"/>
                <a:cs typeface="Arial" panose="020B0604020202020204" pitchFamily="34" charset="0"/>
              </a:rPr>
              <a:t>the polar low corresponds to the maximum value of 850-hPa relative vorticity of the polar low</a:t>
            </a:r>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867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042829"/>
          </a:xfrm>
        </p:spPr>
        <p:txBody>
          <a:bodyPr>
            <a:normAutofit/>
          </a:bodyPr>
          <a:lstStyle/>
          <a:p>
            <a:r>
              <a:rPr lang="en-US" sz="2400" dirty="0" smtClean="0">
                <a:latin typeface="Arial" panose="020B0604020202020204" pitchFamily="34" charset="0"/>
                <a:cs typeface="Arial" panose="020B0604020202020204" pitchFamily="34" charset="0"/>
              </a:rPr>
              <a:t>TPVs </a:t>
            </a:r>
            <a:r>
              <a:rPr lang="en-US" sz="2400" dirty="0">
                <a:latin typeface="Arial" panose="020B0604020202020204" pitchFamily="34" charset="0"/>
                <a:cs typeface="Arial" panose="020B0604020202020204" pitchFamily="34" charset="0"/>
              </a:rPr>
              <a:t>are defined </a:t>
            </a:r>
            <a:r>
              <a:rPr lang="en-US" sz="2400" dirty="0" smtClean="0">
                <a:latin typeface="Arial" panose="020B0604020202020204" pitchFamily="34" charset="0"/>
                <a:cs typeface="Arial" panose="020B0604020202020204" pitchFamily="34" charset="0"/>
              </a:rPr>
              <a:t>as tropopause</a:t>
            </a:r>
            <a:r>
              <a:rPr lang="en-US" sz="2400" dirty="0">
                <a:latin typeface="Arial" panose="020B0604020202020204" pitchFamily="34" charset="0"/>
                <a:cs typeface="Arial" panose="020B0604020202020204" pitchFamily="34" charset="0"/>
              </a:rPr>
              <a:t>-based vortices of high-latitude origin and are material </a:t>
            </a:r>
            <a:r>
              <a:rPr lang="en-US" sz="2400" dirty="0" smtClean="0">
                <a:latin typeface="Arial" panose="020B0604020202020204" pitchFamily="34" charset="0"/>
                <a:cs typeface="Arial" panose="020B0604020202020204" pitchFamily="34" charset="0"/>
              </a:rPr>
              <a:t>features (Pyle et al. 2004; Cavallo and Hakim 2009, 2010, 2012, 2013)</a:t>
            </a:r>
            <a:endParaRPr lang="en-US" sz="24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32453" y="2413366"/>
            <a:ext cx="8478247" cy="3200400"/>
            <a:chOff x="332453" y="2432043"/>
            <a:chExt cx="8478247" cy="3200400"/>
          </a:xfrm>
        </p:grpSpPr>
        <p:pic>
          <p:nvPicPr>
            <p:cNvPr id="8" name="Picture 7" descr="Screen Shot 2015-06-24 at 3.35.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189" y="2432043"/>
              <a:ext cx="4159511" cy="3200400"/>
            </a:xfrm>
            <a:prstGeom prst="rect">
              <a:avLst/>
            </a:prstGeom>
          </p:spPr>
        </p:pic>
        <p:pic>
          <p:nvPicPr>
            <p:cNvPr id="9" name="Picture 8" descr="Screen Shot 2015-06-24 at 3.36.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53" y="2432043"/>
              <a:ext cx="4134897" cy="3200400"/>
            </a:xfrm>
            <a:prstGeom prst="rect">
              <a:avLst/>
            </a:prstGeom>
          </p:spPr>
        </p:pic>
        <p:sp>
          <p:nvSpPr>
            <p:cNvPr id="10" name="Rectangle 9"/>
            <p:cNvSpPr/>
            <p:nvPr/>
          </p:nvSpPr>
          <p:spPr>
            <a:xfrm>
              <a:off x="2533942" y="3307484"/>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1" name="Straight Arrow Connector 10"/>
            <p:cNvCxnSpPr/>
            <p:nvPr/>
          </p:nvCxnSpPr>
          <p:spPr>
            <a:xfrm flipH="1">
              <a:off x="2210586" y="3617775"/>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901603" y="3322425"/>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3" name="Straight Arrow Connector 12"/>
            <p:cNvCxnSpPr/>
            <p:nvPr/>
          </p:nvCxnSpPr>
          <p:spPr>
            <a:xfrm flipH="1">
              <a:off x="6578247" y="3647657"/>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Content Placeholder 2"/>
          <p:cNvSpPr txBox="1">
            <a:spLocks/>
          </p:cNvSpPr>
          <p:nvPr/>
        </p:nvSpPr>
        <p:spPr>
          <a:xfrm>
            <a:off x="51060" y="5681806"/>
            <a:ext cx="9060139" cy="950731"/>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(left) </a:t>
            </a:r>
            <a:r>
              <a:rPr lang="en-US" sz="1500" dirty="0" smtClean="0">
                <a:solidFill>
                  <a:srgbClr val="000000"/>
                </a:solidFill>
                <a:latin typeface="Arial" panose="020B0604020202020204" pitchFamily="34" charset="0"/>
                <a:cs typeface="Arial" panose="020B0604020202020204" pitchFamily="34" charset="0"/>
              </a:rPr>
              <a:t>Dynamic tropopause (DT)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wind speed (every 15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thick contours) and                          DT </a:t>
            </a:r>
            <a:r>
              <a:rPr lang="en-US" sz="1500" dirty="0">
                <a:solidFill>
                  <a:srgbClr val="000000"/>
                </a:solidFill>
                <a:latin typeface="Arial" panose="020B0604020202020204" pitchFamily="34" charset="0"/>
                <a:cs typeface="Arial" panose="020B0604020202020204" pitchFamily="34" charset="0"/>
              </a:rPr>
              <a:t>p</a:t>
            </a:r>
            <a:r>
              <a:rPr lang="en-US" sz="1500" dirty="0" smtClean="0">
                <a:solidFill>
                  <a:srgbClr val="000000"/>
                </a:solidFill>
                <a:latin typeface="Arial" panose="020B0604020202020204" pitchFamily="34" charset="0"/>
                <a:cs typeface="Arial" panose="020B0604020202020204" pitchFamily="34" charset="0"/>
              </a:rPr>
              <a:t>otential temperature (K, thin contours and shading) </a:t>
            </a:r>
            <a:r>
              <a:rPr lang="en-US" sz="1500" dirty="0">
                <a:solidFill>
                  <a:srgbClr val="000000"/>
                </a:solidFill>
                <a:latin typeface="Arial" panose="020B0604020202020204" pitchFamily="34" charset="0"/>
                <a:cs typeface="Arial" panose="020B0604020202020204" pitchFamily="34" charset="0"/>
              </a:rPr>
              <a:t>on 1.5-PVU </a:t>
            </a:r>
            <a:r>
              <a:rPr lang="en-US" sz="1500" dirty="0" smtClean="0">
                <a:solidFill>
                  <a:srgbClr val="000000"/>
                </a:solidFill>
                <a:latin typeface="Arial" panose="020B0604020202020204" pitchFamily="34" charset="0"/>
                <a:cs typeface="Arial" panose="020B0604020202020204" pitchFamily="34" charset="0"/>
              </a:rPr>
              <a:t>surface valid at </a:t>
            </a:r>
            <a:r>
              <a:rPr lang="en-US" sz="1500" dirty="0">
                <a:solidFill>
                  <a:srgbClr val="000000"/>
                </a:solidFill>
                <a:latin typeface="Arial" panose="020B0604020202020204" pitchFamily="34" charset="0"/>
                <a:cs typeface="Arial" panose="020B0604020202020204" pitchFamily="34" charset="0"/>
              </a:rPr>
              <a:t>0000 UTC 1 Dec </a:t>
            </a:r>
            <a:r>
              <a:rPr lang="en-US" sz="1500" dirty="0" smtClean="0">
                <a:solidFill>
                  <a:srgbClr val="000000"/>
                </a:solidFill>
                <a:latin typeface="Arial" panose="020B0604020202020204" pitchFamily="34" charset="0"/>
                <a:cs typeface="Arial" panose="020B0604020202020204" pitchFamily="34" charset="0"/>
              </a:rPr>
              <a:t>1991; </a:t>
            </a:r>
            <a:r>
              <a:rPr lang="en-US" sz="1500" b="1" dirty="0" smtClean="0">
                <a:solidFill>
                  <a:srgbClr val="000000"/>
                </a:solidFill>
                <a:latin typeface="Arial" panose="020B0604020202020204" pitchFamily="34" charset="0"/>
                <a:cs typeface="Arial" panose="020B0604020202020204" pitchFamily="34" charset="0"/>
              </a:rPr>
              <a:t>(right) </a:t>
            </a:r>
            <a:r>
              <a:rPr lang="en-US" sz="1500" dirty="0" smtClean="0">
                <a:solidFill>
                  <a:srgbClr val="000000"/>
                </a:solidFill>
                <a:latin typeface="Arial" panose="020B0604020202020204" pitchFamily="34" charset="0"/>
                <a:cs typeface="Arial" panose="020B0604020202020204" pitchFamily="34" charset="0"/>
              </a:rPr>
              <a:t>same as left except DT pressure (hPa, thin contours and shading).                                          Adapted from Fig. 11 in Pyle et al. (2004).</a:t>
            </a:r>
            <a:endParaRPr lang="en-US" sz="1500" dirty="0">
              <a:solidFill>
                <a:srgbClr val="000000"/>
              </a:solidFill>
              <a:latin typeface="Arial" panose="020B0604020202020204" pitchFamily="34" charset="0"/>
              <a:cs typeface="Arial" panose="020B0604020202020204" pitchFamily="34" charset="0"/>
            </a:endParaRPr>
          </a:p>
        </p:txBody>
      </p:sp>
      <p:sp>
        <p:nvSpPr>
          <p:cNvPr id="15"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Tropopause Polar Vortices (TPVs)?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954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200" y="873980"/>
            <a:ext cx="8229600" cy="5245074"/>
          </a:xfrm>
        </p:spPr>
        <p:txBody>
          <a:bodyPr>
            <a:normAutofit/>
          </a:bodyPr>
          <a:lstStyle/>
          <a:p>
            <a:r>
              <a:rPr lang="en-US" sz="2400" dirty="0" smtClean="0">
                <a:latin typeface="Arial"/>
                <a:cs typeface="Arial"/>
              </a:rPr>
              <a:t>Average errors over </a:t>
            </a:r>
            <a:r>
              <a:rPr lang="en-US" sz="2400" dirty="0">
                <a:latin typeface="Arial"/>
                <a:cs typeface="Arial"/>
              </a:rPr>
              <a:t>time and </a:t>
            </a:r>
            <a:r>
              <a:rPr lang="en-US" sz="2400" dirty="0" smtClean="0">
                <a:latin typeface="Arial"/>
                <a:cs typeface="Arial"/>
              </a:rPr>
              <a:t>rank members 1</a:t>
            </a:r>
            <a:r>
              <a:rPr lang="en-US" sz="2400" dirty="0">
                <a:latin typeface="Arial"/>
                <a:cs typeface="Arial"/>
              </a:rPr>
              <a:t>–51 for both track and intensity, with 1 corresponding to </a:t>
            </a:r>
            <a:r>
              <a:rPr lang="en-US" sz="2400" dirty="0" smtClean="0">
                <a:latin typeface="Arial"/>
                <a:cs typeface="Arial"/>
              </a:rPr>
              <a:t>member </a:t>
            </a:r>
            <a:r>
              <a:rPr lang="en-US" sz="2400" dirty="0">
                <a:latin typeface="Arial"/>
                <a:cs typeface="Arial"/>
              </a:rPr>
              <a:t>with lowest average error </a:t>
            </a:r>
            <a:endParaRPr lang="en-US" sz="2400" dirty="0" smtClean="0">
              <a:latin typeface="Arial"/>
              <a:cs typeface="Arial"/>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Add track </a:t>
            </a:r>
            <a:r>
              <a:rPr lang="en-US" sz="2400" dirty="0">
                <a:latin typeface="Arial"/>
                <a:cs typeface="Arial"/>
              </a:rPr>
              <a:t>error rank </a:t>
            </a:r>
            <a:r>
              <a:rPr lang="en-US" sz="2400" dirty="0" smtClean="0">
                <a:latin typeface="Arial"/>
                <a:cs typeface="Arial"/>
              </a:rPr>
              <a:t>to intensity </a:t>
            </a:r>
            <a:r>
              <a:rPr lang="en-US" sz="2400" dirty="0">
                <a:latin typeface="Arial"/>
                <a:cs typeface="Arial"/>
              </a:rPr>
              <a:t>error rank to determine a combined track and intensity error rank for each </a:t>
            </a:r>
            <a:r>
              <a:rPr lang="en-US" sz="2400" dirty="0" smtClean="0">
                <a:latin typeface="Arial"/>
                <a:cs typeface="Arial"/>
              </a:rPr>
              <a:t>member</a:t>
            </a:r>
            <a:endParaRPr lang="en-US" sz="2400" dirty="0">
              <a:latin typeface="Arial"/>
              <a:cs typeface="Arial"/>
            </a:endParaRPr>
          </a:p>
          <a:p>
            <a:endParaRPr lang="en-US" sz="2400" dirty="0" smtClean="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Subdivide members into </a:t>
            </a:r>
            <a:r>
              <a:rPr lang="en-US" sz="2400" dirty="0">
                <a:latin typeface="Arial"/>
                <a:cs typeface="Arial"/>
              </a:rPr>
              <a:t>two groups: one containing the eight most accurate </a:t>
            </a:r>
            <a:r>
              <a:rPr lang="en-US" sz="2400" dirty="0" smtClean="0">
                <a:latin typeface="Arial"/>
                <a:cs typeface="Arial"/>
              </a:rPr>
              <a:t>members and </a:t>
            </a:r>
            <a:r>
              <a:rPr lang="en-US" sz="2400" dirty="0">
                <a:latin typeface="Arial"/>
                <a:cs typeface="Arial"/>
              </a:rPr>
              <a:t>one containing the eight least accurate members in terms of </a:t>
            </a:r>
            <a:r>
              <a:rPr lang="en-US" sz="2400" dirty="0" smtClean="0">
                <a:latin typeface="Arial"/>
                <a:cs typeface="Arial"/>
              </a:rPr>
              <a:t>combined </a:t>
            </a:r>
            <a:r>
              <a:rPr lang="en-US" sz="2400" dirty="0">
                <a:latin typeface="Arial"/>
                <a:cs typeface="Arial"/>
              </a:rPr>
              <a:t>track and intensity error rank</a:t>
            </a:r>
          </a:p>
          <a:p>
            <a:endParaRPr lang="en-US" sz="2400" dirty="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1242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199" y="873980"/>
            <a:ext cx="8504995" cy="5245074"/>
          </a:xfrm>
        </p:spPr>
        <p:txBody>
          <a:bodyPr>
            <a:normAutofit/>
          </a:bodyPr>
          <a:lstStyle/>
          <a:p>
            <a:r>
              <a:rPr lang="en-US" sz="2400" dirty="0" smtClean="0">
                <a:latin typeface="Arial"/>
                <a:cs typeface="Arial"/>
              </a:rPr>
              <a:t>Calculate normalized </a:t>
            </a:r>
            <a:r>
              <a:rPr lang="en-US" sz="2400" dirty="0">
                <a:latin typeface="Arial"/>
                <a:cs typeface="Arial"/>
              </a:rPr>
              <a:t>composite differences </a:t>
            </a:r>
            <a:r>
              <a:rPr lang="en-US" sz="2400" dirty="0" smtClean="0">
                <a:latin typeface="Arial"/>
                <a:cs typeface="Arial"/>
              </a:rPr>
              <a:t>between the most accurate and least accurate groups for </a:t>
            </a:r>
            <a:r>
              <a:rPr lang="en-US" sz="2400" dirty="0">
                <a:latin typeface="Arial"/>
                <a:cs typeface="Arial"/>
              </a:rPr>
              <a:t>selected </a:t>
            </a:r>
            <a:r>
              <a:rPr lang="en-US" sz="2400" dirty="0" smtClean="0">
                <a:latin typeface="Arial"/>
                <a:cs typeface="Arial"/>
              </a:rPr>
              <a:t>quantities following </a:t>
            </a:r>
            <a:r>
              <a:rPr lang="en-US" sz="2400" dirty="0" err="1" smtClean="0">
                <a:latin typeface="Arial"/>
                <a:cs typeface="Arial"/>
              </a:rPr>
              <a:t>Lamberson</a:t>
            </a:r>
            <a:r>
              <a:rPr lang="en-US" sz="2400" dirty="0" smtClean="0">
                <a:latin typeface="Arial"/>
                <a:cs typeface="Arial"/>
              </a:rPr>
              <a:t> et al. (2016)</a:t>
            </a:r>
            <a:endParaRPr lang="en-US" sz="2400" dirty="0" smtClean="0">
              <a:solidFill>
                <a:srgbClr val="000000"/>
              </a:solidFill>
              <a:latin typeface="Arial"/>
              <a:cs typeface="Arial"/>
            </a:endParaRPr>
          </a:p>
        </p:txBody>
      </p:sp>
      <p:sp>
        <p:nvSpPr>
          <p:cNvPr id="6" name="Title 1"/>
          <p:cNvSpPr>
            <a:spLocks noGrp="1"/>
          </p:cNvSpPr>
          <p:nvPr>
            <p:ph type="title"/>
          </p:nvPr>
        </p:nvSpPr>
        <p:spPr>
          <a:xfrm>
            <a:off x="80293" y="-33716"/>
            <a:ext cx="824648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Calculating Normalized Composite Differences</a:t>
            </a:r>
            <a:endParaRPr lang="en-US" sz="2800"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2558060" y="4704758"/>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most accurate members </a:t>
            </a:r>
            <a:endParaRPr lang="en-US" sz="1600" dirty="0">
              <a:latin typeface="Arial"/>
              <a:cs typeface="Arial"/>
            </a:endParaRPr>
          </a:p>
        </p:txBody>
      </p:sp>
      <p:sp>
        <p:nvSpPr>
          <p:cNvPr id="15" name="TextBox 14"/>
          <p:cNvSpPr txBox="1"/>
          <p:nvPr/>
        </p:nvSpPr>
        <p:spPr>
          <a:xfrm>
            <a:off x="2558060" y="5202064"/>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least accurate members </a:t>
            </a:r>
            <a:endParaRPr lang="en-US" sz="1600" dirty="0">
              <a:latin typeface="Arial"/>
              <a:cs typeface="Arial"/>
            </a:endParaRPr>
          </a:p>
        </p:txBody>
      </p:sp>
      <p:sp>
        <p:nvSpPr>
          <p:cNvPr id="16" name="TextBox 15"/>
          <p:cNvSpPr txBox="1"/>
          <p:nvPr/>
        </p:nvSpPr>
        <p:spPr>
          <a:xfrm>
            <a:off x="2558060" y="5705771"/>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ensemble standard deviation of </a:t>
            </a:r>
            <a:r>
              <a:rPr lang="en-US" sz="1600" b="1" dirty="0" smtClean="0">
                <a:latin typeface="Cambria Math"/>
                <a:cs typeface="Cambria Math"/>
              </a:rPr>
              <a:t>x</a:t>
            </a:r>
            <a:r>
              <a:rPr lang="en-US" sz="1600" i="1" baseline="-25000" dirty="0" smtClean="0">
                <a:latin typeface="Cambria Math"/>
                <a:cs typeface="Cambria Math"/>
              </a:rPr>
              <a:t>i</a:t>
            </a:r>
            <a:r>
              <a:rPr lang="en-US" sz="1600" dirty="0" smtClean="0">
                <a:latin typeface="Cambria Math"/>
                <a:cs typeface="Cambria Math"/>
              </a:rPr>
              <a:t>  </a:t>
            </a:r>
            <a:r>
              <a:rPr lang="en-US" sz="1600" dirty="0" smtClean="0">
                <a:latin typeface="Arial"/>
                <a:cs typeface="Arial"/>
              </a:rPr>
              <a:t>computed for all members   </a:t>
            </a:r>
            <a:endParaRPr lang="en-US" sz="1600" dirty="0">
              <a:latin typeface="Arial"/>
              <a:cs typeface="Arial"/>
            </a:endParaRPr>
          </a:p>
        </p:txBody>
      </p:sp>
      <p:pic>
        <p:nvPicPr>
          <p:cNvPr id="19" name="Picture 18" descr="Screen Shot 2018-03-26 at 4.0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209" y="2898950"/>
            <a:ext cx="6032225" cy="1206445"/>
          </a:xfrm>
          <a:prstGeom prst="rect">
            <a:avLst/>
          </a:prstGeom>
        </p:spPr>
      </p:pic>
      <p:pic>
        <p:nvPicPr>
          <p:cNvPr id="18" name="Picture 17"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436" b="74991"/>
          <a:stretch/>
        </p:blipFill>
        <p:spPr>
          <a:xfrm>
            <a:off x="621088" y="4700230"/>
            <a:ext cx="1885803" cy="411480"/>
          </a:xfrm>
          <a:prstGeom prst="rect">
            <a:avLst/>
          </a:prstGeom>
        </p:spPr>
      </p:pic>
      <p:pic>
        <p:nvPicPr>
          <p:cNvPr id="20" name="Picture 19"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1779" b="37487"/>
          <a:stretch/>
        </p:blipFill>
        <p:spPr>
          <a:xfrm>
            <a:off x="621088" y="5160577"/>
            <a:ext cx="1871051" cy="411480"/>
          </a:xfrm>
          <a:prstGeom prst="rect">
            <a:avLst/>
          </a:prstGeom>
        </p:spPr>
      </p:pic>
      <p:pic>
        <p:nvPicPr>
          <p:cNvPr id="21" name="Picture 20"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84172" r="77829" b="869"/>
          <a:stretch/>
        </p:blipFill>
        <p:spPr>
          <a:xfrm>
            <a:off x="1984509" y="5720779"/>
            <a:ext cx="507630" cy="363266"/>
          </a:xfrm>
          <a:prstGeom prst="rect">
            <a:avLst/>
          </a:prstGeom>
        </p:spPr>
      </p:pic>
    </p:spTree>
    <p:extLst>
      <p:ext uri="{BB962C8B-B14F-4D97-AF65-F5344CB8AC3E}">
        <p14:creationId xmlns:p14="http://schemas.microsoft.com/office/powerpoint/2010/main" val="41232408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3663" y="5822282"/>
            <a:ext cx="8997066" cy="584776"/>
          </a:xfrm>
          <a:prstGeom prst="rect">
            <a:avLst/>
          </a:prstGeom>
          <a:noFill/>
        </p:spPr>
        <p:txBody>
          <a:bodyPr wrap="square" rtlCol="0">
            <a:spAutoFit/>
          </a:bodyPr>
          <a:lstStyle/>
          <a:p>
            <a:pPr algn="ctr"/>
            <a:r>
              <a:rPr lang="en-US" sz="1600" dirty="0">
                <a:latin typeface="Arial"/>
                <a:cs typeface="Arial"/>
              </a:rPr>
              <a:t>(a) Track and (b) intensity of 850-hPa </a:t>
            </a:r>
            <a:r>
              <a:rPr lang="en-US" sz="1600" dirty="0" smtClean="0">
                <a:latin typeface="Arial"/>
                <a:cs typeface="Arial"/>
              </a:rPr>
              <a:t>relative vorticity </a:t>
            </a:r>
            <a:r>
              <a:rPr lang="en-US" sz="1600" dirty="0">
                <a:latin typeface="Arial"/>
                <a:cs typeface="Arial"/>
              </a:rPr>
              <a:t>maximum (10</a:t>
            </a:r>
            <a:r>
              <a:rPr lang="en-US" sz="1600" baseline="30000" dirty="0">
                <a:latin typeface="Arial"/>
                <a:cs typeface="Arial"/>
              </a:rPr>
              <a:t>−5</a:t>
            </a:r>
            <a:r>
              <a:rPr lang="en-US" sz="1600" dirty="0">
                <a:latin typeface="Arial"/>
                <a:cs typeface="Arial"/>
              </a:rPr>
              <a:t> s</a:t>
            </a:r>
            <a:r>
              <a:rPr lang="en-US" sz="1600" baseline="30000" dirty="0">
                <a:latin typeface="Arial"/>
                <a:cs typeface="Arial"/>
              </a:rPr>
              <a:t>−1</a:t>
            </a:r>
            <a:r>
              <a:rPr lang="en-US" sz="1600" dirty="0">
                <a:latin typeface="Arial"/>
                <a:cs typeface="Arial"/>
              </a:rPr>
              <a:t>) associated with polar low, every 6 h during 1800 UTC 10–1200 UTC 11 Feb 2011.</a:t>
            </a:r>
            <a:endParaRPr lang="en-US" sz="1600" b="1" dirty="0">
              <a:latin typeface="Arial"/>
              <a:cs typeface="Arial"/>
            </a:endParaRPr>
          </a:p>
        </p:txBody>
      </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Track and Intensity</a:t>
            </a:r>
            <a:endParaRPr lang="en-US" sz="2800" b="1" dirty="0">
              <a:solidFill>
                <a:srgbClr val="FF0000"/>
              </a:solidFill>
              <a:latin typeface="Arial" panose="020B0604020202020204" pitchFamily="34" charset="0"/>
              <a:cs typeface="Arial" panose="020B0604020202020204" pitchFamily="34" charset="0"/>
            </a:endParaRPr>
          </a:p>
        </p:txBody>
      </p:sp>
      <p:pic>
        <p:nvPicPr>
          <p:cNvPr id="18" name="Picture 17" descr="atm631_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9" y="791196"/>
            <a:ext cx="9083040" cy="4791456"/>
          </a:xfrm>
          <a:prstGeom prst="rect">
            <a:avLst/>
          </a:prstGeom>
        </p:spPr>
      </p:pic>
      <p:sp>
        <p:nvSpPr>
          <p:cNvPr id="6" name="TextBox 5"/>
          <p:cNvSpPr txBox="1"/>
          <p:nvPr/>
        </p:nvSpPr>
        <p:spPr>
          <a:xfrm>
            <a:off x="57645" y="914502"/>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7" name="TextBox 6"/>
          <p:cNvSpPr txBox="1"/>
          <p:nvPr/>
        </p:nvSpPr>
        <p:spPr>
          <a:xfrm>
            <a:off x="5000937" y="997846"/>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10052632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Composite Differences</a:t>
            </a:r>
            <a:endParaRPr lang="en-US" sz="2800" b="1" dirty="0">
              <a:solidFill>
                <a:srgbClr val="FF0000"/>
              </a:solidFill>
              <a:latin typeface="Arial" panose="020B0604020202020204" pitchFamily="34" charset="0"/>
              <a:cs typeface="Arial" panose="020B0604020202020204" pitchFamily="34" charset="0"/>
            </a:endParaRPr>
          </a:p>
        </p:txBody>
      </p:sp>
      <p:cxnSp>
        <p:nvCxnSpPr>
          <p:cNvPr id="9" name="Straight Connector 8"/>
          <p:cNvCxnSpPr/>
          <p:nvPr/>
        </p:nvCxnSpPr>
        <p:spPr>
          <a:xfrm flipV="1">
            <a:off x="156916" y="1245035"/>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69220" y="1091146"/>
            <a:ext cx="1716205" cy="307777"/>
          </a:xfrm>
          <a:prstGeom prst="rect">
            <a:avLst/>
          </a:prstGeom>
          <a:noFill/>
        </p:spPr>
        <p:txBody>
          <a:bodyPr wrap="square" rtlCol="0">
            <a:spAutoFit/>
          </a:bodyPr>
          <a:lstStyle/>
          <a:p>
            <a:r>
              <a:rPr lang="en-US" sz="1400" dirty="0" smtClean="0">
                <a:latin typeface="Arial"/>
                <a:cs typeface="Arial"/>
              </a:rPr>
              <a:t>Ensemble mean</a:t>
            </a:r>
            <a:endParaRPr lang="en-US" sz="1400" dirty="0">
              <a:latin typeface="Arial"/>
              <a:cs typeface="Arial"/>
            </a:endParaRPr>
          </a:p>
        </p:txBody>
      </p:sp>
      <p:sp>
        <p:nvSpPr>
          <p:cNvPr id="11" name="Oval 10"/>
          <p:cNvSpPr>
            <a:spLocks noChangeAspect="1"/>
          </p:cNvSpPr>
          <p:nvPr/>
        </p:nvSpPr>
        <p:spPr>
          <a:xfrm>
            <a:off x="274314" y="4722598"/>
            <a:ext cx="137708" cy="137708"/>
          </a:xfrm>
          <a:prstGeom prst="ellipse">
            <a:avLst/>
          </a:prstGeom>
          <a:solidFill>
            <a:srgbClr val="22C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274314" y="5357484"/>
            <a:ext cx="137708" cy="137708"/>
          </a:xfrm>
          <a:prstGeom prst="ellipse">
            <a:avLst/>
          </a:prstGeom>
          <a:solidFill>
            <a:srgbClr val="FB848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69220" y="4531912"/>
            <a:ext cx="1958200" cy="523220"/>
          </a:xfrm>
          <a:prstGeom prst="rect">
            <a:avLst/>
          </a:prstGeom>
          <a:noFill/>
        </p:spPr>
        <p:txBody>
          <a:bodyPr wrap="square" rtlCol="0">
            <a:spAutoFit/>
          </a:bodyPr>
          <a:lstStyle/>
          <a:p>
            <a:r>
              <a:rPr lang="en-US" sz="1400" dirty="0" smtClean="0">
                <a:latin typeface="Arial"/>
                <a:cs typeface="Arial"/>
              </a:rPr>
              <a:t>Mean position of PL in most accurate group*</a:t>
            </a:r>
            <a:endParaRPr lang="en-US" sz="1400" dirty="0">
              <a:latin typeface="Arial"/>
              <a:cs typeface="Arial"/>
            </a:endParaRPr>
          </a:p>
        </p:txBody>
      </p:sp>
      <p:sp>
        <p:nvSpPr>
          <p:cNvPr id="15" name="TextBox 14"/>
          <p:cNvSpPr txBox="1"/>
          <p:nvPr/>
        </p:nvSpPr>
        <p:spPr>
          <a:xfrm>
            <a:off x="469220" y="5154830"/>
            <a:ext cx="1958200" cy="523220"/>
          </a:xfrm>
          <a:prstGeom prst="rect">
            <a:avLst/>
          </a:prstGeom>
          <a:noFill/>
        </p:spPr>
        <p:txBody>
          <a:bodyPr wrap="square" rtlCol="0">
            <a:spAutoFit/>
          </a:bodyPr>
          <a:lstStyle/>
          <a:p>
            <a:r>
              <a:rPr lang="en-US" sz="1400" dirty="0" smtClean="0">
                <a:latin typeface="Arial"/>
                <a:cs typeface="Arial"/>
              </a:rPr>
              <a:t>Mean position of PL in least accurate group*</a:t>
            </a:r>
            <a:endParaRPr lang="en-US" sz="1400" dirty="0">
              <a:latin typeface="Arial"/>
              <a:cs typeface="Arial"/>
            </a:endParaRPr>
          </a:p>
        </p:txBody>
      </p:sp>
      <p:sp>
        <p:nvSpPr>
          <p:cNvPr id="16" name="TextBox 15"/>
          <p:cNvSpPr txBox="1"/>
          <p:nvPr/>
        </p:nvSpPr>
        <p:spPr>
          <a:xfrm>
            <a:off x="469220" y="5850370"/>
            <a:ext cx="2190674" cy="523220"/>
          </a:xfrm>
          <a:prstGeom prst="rect">
            <a:avLst/>
          </a:prstGeom>
          <a:noFill/>
        </p:spPr>
        <p:txBody>
          <a:bodyPr wrap="square" rtlCol="0">
            <a:spAutoFit/>
          </a:bodyPr>
          <a:lstStyle/>
          <a:p>
            <a:r>
              <a:rPr lang="en-US" sz="1400" b="1" dirty="0" smtClean="0">
                <a:latin typeface="Arial"/>
                <a:cs typeface="Arial"/>
              </a:rPr>
              <a:t>*Track: </a:t>
            </a:r>
            <a:r>
              <a:rPr lang="en-US" sz="1400" dirty="0" smtClean="0">
                <a:latin typeface="Arial"/>
                <a:cs typeface="Arial"/>
              </a:rPr>
              <a:t>1800 UTC 10– 1200 UTC 11 Feb 2011</a:t>
            </a:r>
            <a:endParaRPr lang="en-US" sz="1400" dirty="0">
              <a:latin typeface="Arial"/>
              <a:cs typeface="Arial"/>
            </a:endParaRPr>
          </a:p>
        </p:txBody>
      </p:sp>
      <p:sp>
        <p:nvSpPr>
          <p:cNvPr id="17" name="TextBox 16"/>
          <p:cNvSpPr txBox="1"/>
          <p:nvPr/>
        </p:nvSpPr>
        <p:spPr>
          <a:xfrm>
            <a:off x="469220" y="1576414"/>
            <a:ext cx="2033958" cy="1169551"/>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a:t>
            </a:r>
            <a:r>
              <a:rPr lang="en-US" sz="1400" dirty="0" err="1" smtClean="0">
                <a:latin typeface="Arial"/>
                <a:cs typeface="Arial"/>
              </a:rPr>
              <a:t>σ</a:t>
            </a:r>
            <a:r>
              <a:rPr lang="en-US" sz="1400" dirty="0" smtClean="0">
                <a:latin typeface="Arial"/>
                <a:cs typeface="Arial"/>
              </a:rPr>
              <a:t>; most accurate group minus least accurate</a:t>
            </a:r>
            <a:r>
              <a:rPr lang="en-US" sz="1400" dirty="0">
                <a:latin typeface="Arial"/>
                <a:cs typeface="Arial"/>
              </a:rPr>
              <a:t> </a:t>
            </a:r>
            <a:r>
              <a:rPr lang="en-US" sz="1400" dirty="0" smtClean="0">
                <a:latin typeface="Arial"/>
                <a:cs typeface="Arial"/>
              </a:rPr>
              <a:t>group)</a:t>
            </a:r>
            <a:endParaRPr lang="en-US" sz="1400" dirty="0">
              <a:latin typeface="Arial"/>
              <a:cs typeface="Arial"/>
            </a:endParaRPr>
          </a:p>
        </p:txBody>
      </p:sp>
      <p:sp>
        <p:nvSpPr>
          <p:cNvPr id="18" name="TextBox 17"/>
          <p:cNvSpPr txBox="1"/>
          <p:nvPr/>
        </p:nvSpPr>
        <p:spPr>
          <a:xfrm>
            <a:off x="469220" y="2942475"/>
            <a:ext cx="2033958" cy="1384995"/>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differences between groups at 95% confidence level according to a two-sided Student’s </a:t>
            </a:r>
            <a:r>
              <a:rPr lang="en-US" sz="1400" i="1" dirty="0" smtClean="0">
                <a:latin typeface="Arial"/>
                <a:cs typeface="Arial"/>
              </a:rPr>
              <a:t>t</a:t>
            </a:r>
            <a:r>
              <a:rPr lang="en-US" sz="1400" dirty="0" smtClean="0">
                <a:latin typeface="Arial"/>
                <a:cs typeface="Arial"/>
              </a:rPr>
              <a:t> test</a:t>
            </a:r>
            <a:endParaRPr lang="en-US" sz="1400" dirty="0">
              <a:latin typeface="Arial"/>
              <a:cs typeface="Arial"/>
            </a:endParaRPr>
          </a:p>
        </p:txBody>
      </p:sp>
      <p:sp>
        <p:nvSpPr>
          <p:cNvPr id="19"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 (30 h)</a:t>
            </a:r>
            <a:endParaRPr lang="en-US" sz="2400" dirty="0">
              <a:latin typeface="Arial" panose="020B0604020202020204" pitchFamily="34" charset="0"/>
              <a:cs typeface="Arial" panose="020B0604020202020204" pitchFamily="34" charset="0"/>
            </a:endParaRPr>
          </a:p>
        </p:txBody>
      </p:sp>
      <p:pic>
        <p:nvPicPr>
          <p:cNvPr id="5" name="Picture 4" descr="compd_rvort_850hPa_200km_aa_init_09_Feb_2011_1200_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5252" y="3564252"/>
            <a:ext cx="3067812" cy="2788920"/>
          </a:xfrm>
          <a:prstGeom prst="rect">
            <a:avLst/>
          </a:prstGeom>
          <a:ln w="9525">
            <a:solidFill>
              <a:schemeClr val="tx1"/>
            </a:solidFill>
          </a:ln>
        </p:spPr>
      </p:pic>
      <p:pic>
        <p:nvPicPr>
          <p:cNvPr id="6" name="Picture 5" descr="compd_t850_init_09_Feb_2011_1200_1200_11_Feb_2011_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208" y="3564252"/>
            <a:ext cx="3067812" cy="2788920"/>
          </a:xfrm>
          <a:prstGeom prst="rect">
            <a:avLst/>
          </a:prstGeom>
          <a:ln w="9525">
            <a:solidFill>
              <a:schemeClr val="tx1"/>
            </a:solidFill>
          </a:ln>
        </p:spPr>
      </p:pic>
      <p:grpSp>
        <p:nvGrpSpPr>
          <p:cNvPr id="14" name="Group 13"/>
          <p:cNvGrpSpPr/>
          <p:nvPr/>
        </p:nvGrpSpPr>
        <p:grpSpPr>
          <a:xfrm>
            <a:off x="2737277" y="6415111"/>
            <a:ext cx="6170190" cy="305248"/>
            <a:chOff x="2712131" y="6415111"/>
            <a:chExt cx="6170190" cy="305248"/>
          </a:xfrm>
        </p:grpSpPr>
        <p:pic>
          <p:nvPicPr>
            <p:cNvPr id="23" name="Picture 22" descr="compd_t700_init_09_Feb_2011_1200_7.png"/>
            <p:cNvPicPr>
              <a:picLocks/>
            </p:cNvPicPr>
            <p:nvPr/>
          </p:nvPicPr>
          <p:blipFill rotWithShape="1">
            <a:blip r:embed="rId4">
              <a:extLst>
                <a:ext uri="{28A0092B-C50C-407E-A947-70E740481C1C}">
                  <a14:useLocalDpi xmlns:a14="http://schemas.microsoft.com/office/drawing/2010/main" val="0"/>
                </a:ext>
              </a:extLst>
            </a:blip>
            <a:srcRect l="593" t="94723" r="500" b="2453"/>
            <a:stretch/>
          </p:blipFill>
          <p:spPr>
            <a:xfrm>
              <a:off x="2712131" y="6415111"/>
              <a:ext cx="6170190" cy="146304"/>
            </a:xfrm>
            <a:prstGeom prst="rect">
              <a:avLst/>
            </a:prstGeom>
          </p:spPr>
        </p:pic>
        <p:sp>
          <p:nvSpPr>
            <p:cNvPr id="24" name="TextBox 23"/>
            <p:cNvSpPr txBox="1"/>
            <p:nvPr/>
          </p:nvSpPr>
          <p:spPr>
            <a:xfrm>
              <a:off x="5843217" y="6561947"/>
              <a:ext cx="585058" cy="153888"/>
            </a:xfrm>
            <a:prstGeom prst="rect">
              <a:avLst/>
            </a:prstGeom>
            <a:noFill/>
          </p:spPr>
          <p:txBody>
            <a:bodyPr wrap="square" lIns="0" tIns="0" rIns="0" bIns="0" rtlCol="0">
              <a:spAutoFit/>
            </a:bodyPr>
            <a:lstStyle/>
            <a:p>
              <a:pPr algn="ctr"/>
              <a:r>
                <a:rPr lang="en-US" sz="1000" dirty="0" smtClean="0">
                  <a:latin typeface="Arial"/>
                  <a:cs typeface="Arial"/>
                </a:rPr>
                <a:t>0.25</a:t>
              </a:r>
              <a:endParaRPr lang="en-US" sz="1000" dirty="0">
                <a:latin typeface="Arial"/>
                <a:cs typeface="Arial"/>
              </a:endParaRPr>
            </a:p>
          </p:txBody>
        </p:sp>
        <p:sp>
          <p:nvSpPr>
            <p:cNvPr id="25" name="TextBox 24"/>
            <p:cNvSpPr txBox="1"/>
            <p:nvPr/>
          </p:nvSpPr>
          <p:spPr>
            <a:xfrm>
              <a:off x="5646238" y="6566471"/>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26" name="TextBox 25"/>
            <p:cNvSpPr txBox="1"/>
            <p:nvPr/>
          </p:nvSpPr>
          <p:spPr>
            <a:xfrm>
              <a:off x="5198253" y="6561947"/>
              <a:ext cx="503526" cy="153888"/>
            </a:xfrm>
            <a:prstGeom prst="rect">
              <a:avLst/>
            </a:prstGeom>
            <a:noFill/>
          </p:spPr>
          <p:txBody>
            <a:bodyPr wrap="square" lIns="0" tIns="0" rIns="0" bIns="0" rtlCol="0">
              <a:spAutoFit/>
            </a:bodyPr>
            <a:lstStyle/>
            <a:p>
              <a:pPr algn="ctr"/>
              <a:r>
                <a:rPr lang="en-US" sz="1000" dirty="0" smtClean="0">
                  <a:latin typeface="Arial"/>
                  <a:cs typeface="Arial"/>
                </a:rPr>
                <a:t>-0.25</a:t>
              </a:r>
              <a:endParaRPr lang="en-US" sz="1000" dirty="0">
                <a:latin typeface="Arial"/>
                <a:cs typeface="Arial"/>
              </a:endParaRPr>
            </a:p>
          </p:txBody>
        </p:sp>
        <p:sp>
          <p:nvSpPr>
            <p:cNvPr id="27" name="TextBox 26"/>
            <p:cNvSpPr txBox="1"/>
            <p:nvPr/>
          </p:nvSpPr>
          <p:spPr>
            <a:xfrm>
              <a:off x="4924054" y="6564868"/>
              <a:ext cx="369250"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28" name="TextBox 27"/>
            <p:cNvSpPr txBox="1"/>
            <p:nvPr/>
          </p:nvSpPr>
          <p:spPr>
            <a:xfrm>
              <a:off x="4531869" y="6564868"/>
              <a:ext cx="469958" cy="153888"/>
            </a:xfrm>
            <a:prstGeom prst="rect">
              <a:avLst/>
            </a:prstGeom>
            <a:noFill/>
          </p:spPr>
          <p:txBody>
            <a:bodyPr wrap="square" lIns="0" tIns="0" rIns="0" bIns="0" rtlCol="0">
              <a:spAutoFit/>
            </a:bodyPr>
            <a:lstStyle/>
            <a:p>
              <a:pPr algn="ctr"/>
              <a:r>
                <a:rPr lang="en-US" sz="1000" dirty="0" smtClean="0">
                  <a:latin typeface="Arial"/>
                  <a:cs typeface="Arial"/>
                </a:rPr>
                <a:t>-0.75</a:t>
              </a:r>
              <a:endParaRPr lang="en-US" sz="1000" dirty="0">
                <a:latin typeface="Arial"/>
                <a:cs typeface="Arial"/>
              </a:endParaRPr>
            </a:p>
          </p:txBody>
        </p:sp>
        <p:sp>
          <p:nvSpPr>
            <p:cNvPr id="29" name="TextBox 28"/>
            <p:cNvSpPr txBox="1"/>
            <p:nvPr/>
          </p:nvSpPr>
          <p:spPr>
            <a:xfrm>
              <a:off x="4275733" y="6565552"/>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30" name="TextBox 29"/>
            <p:cNvSpPr txBox="1"/>
            <p:nvPr/>
          </p:nvSpPr>
          <p:spPr>
            <a:xfrm>
              <a:off x="3848737" y="6566471"/>
              <a:ext cx="469959" cy="153888"/>
            </a:xfrm>
            <a:prstGeom prst="rect">
              <a:avLst/>
            </a:prstGeom>
            <a:noFill/>
          </p:spPr>
          <p:txBody>
            <a:bodyPr wrap="square" lIns="0" tIns="0" rIns="0" bIns="0" rtlCol="0">
              <a:spAutoFit/>
            </a:bodyPr>
            <a:lstStyle/>
            <a:p>
              <a:pPr algn="ctr"/>
              <a:r>
                <a:rPr lang="en-US" sz="1000" dirty="0" smtClean="0">
                  <a:latin typeface="Arial"/>
                  <a:cs typeface="Arial"/>
                </a:rPr>
                <a:t>-1.25</a:t>
              </a:r>
              <a:endParaRPr lang="en-US" sz="1000" dirty="0">
                <a:latin typeface="Arial"/>
                <a:cs typeface="Arial"/>
              </a:endParaRPr>
            </a:p>
          </p:txBody>
        </p:sp>
        <p:sp>
          <p:nvSpPr>
            <p:cNvPr id="31" name="TextBox 30"/>
            <p:cNvSpPr txBox="1"/>
            <p:nvPr/>
          </p:nvSpPr>
          <p:spPr>
            <a:xfrm>
              <a:off x="3563394" y="6566471"/>
              <a:ext cx="356418"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32" name="TextBox 31"/>
            <p:cNvSpPr txBox="1"/>
            <p:nvPr/>
          </p:nvSpPr>
          <p:spPr>
            <a:xfrm>
              <a:off x="3175911" y="6566471"/>
              <a:ext cx="459538" cy="153888"/>
            </a:xfrm>
            <a:prstGeom prst="rect">
              <a:avLst/>
            </a:prstGeom>
            <a:noFill/>
          </p:spPr>
          <p:txBody>
            <a:bodyPr wrap="square" lIns="0" tIns="0" rIns="0" bIns="0" rtlCol="0">
              <a:spAutoFit/>
            </a:bodyPr>
            <a:lstStyle/>
            <a:p>
              <a:pPr algn="ctr"/>
              <a:r>
                <a:rPr lang="en-US" sz="1000" dirty="0" smtClean="0">
                  <a:latin typeface="Arial"/>
                  <a:cs typeface="Arial"/>
                </a:rPr>
                <a:t>-1.75</a:t>
              </a:r>
              <a:endParaRPr lang="en-US" sz="1000" dirty="0">
                <a:latin typeface="Arial"/>
                <a:cs typeface="Arial"/>
              </a:endParaRPr>
            </a:p>
          </p:txBody>
        </p:sp>
        <p:sp>
          <p:nvSpPr>
            <p:cNvPr id="33" name="TextBox 32"/>
            <p:cNvSpPr txBox="1"/>
            <p:nvPr/>
          </p:nvSpPr>
          <p:spPr>
            <a:xfrm>
              <a:off x="2912588" y="656647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34" name="TextBox 33"/>
            <p:cNvSpPr txBox="1"/>
            <p:nvPr/>
          </p:nvSpPr>
          <p:spPr>
            <a:xfrm>
              <a:off x="6299441" y="6566471"/>
              <a:ext cx="368511"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35" name="TextBox 34"/>
            <p:cNvSpPr txBox="1"/>
            <p:nvPr/>
          </p:nvSpPr>
          <p:spPr>
            <a:xfrm>
              <a:off x="6565778" y="6561947"/>
              <a:ext cx="506557" cy="153888"/>
            </a:xfrm>
            <a:prstGeom prst="rect">
              <a:avLst/>
            </a:prstGeom>
            <a:noFill/>
          </p:spPr>
          <p:txBody>
            <a:bodyPr wrap="square" lIns="0" tIns="0" rIns="0" bIns="0" rtlCol="0">
              <a:spAutoFit/>
            </a:bodyPr>
            <a:lstStyle/>
            <a:p>
              <a:pPr algn="ctr"/>
              <a:r>
                <a:rPr lang="en-US" sz="1000" dirty="0" smtClean="0">
                  <a:latin typeface="Arial"/>
                  <a:cs typeface="Arial"/>
                </a:rPr>
                <a:t>0.75</a:t>
              </a:r>
              <a:endParaRPr lang="en-US" sz="1000" dirty="0">
                <a:latin typeface="Arial"/>
                <a:cs typeface="Arial"/>
              </a:endParaRPr>
            </a:p>
          </p:txBody>
        </p:sp>
        <p:sp>
          <p:nvSpPr>
            <p:cNvPr id="36" name="TextBox 35"/>
            <p:cNvSpPr txBox="1"/>
            <p:nvPr/>
          </p:nvSpPr>
          <p:spPr>
            <a:xfrm>
              <a:off x="6977617" y="6564868"/>
              <a:ext cx="368511"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37" name="TextBox 36"/>
            <p:cNvSpPr txBox="1"/>
            <p:nvPr/>
          </p:nvSpPr>
          <p:spPr>
            <a:xfrm>
              <a:off x="7254875" y="6561947"/>
              <a:ext cx="506557" cy="153888"/>
            </a:xfrm>
            <a:prstGeom prst="rect">
              <a:avLst/>
            </a:prstGeom>
            <a:noFill/>
          </p:spPr>
          <p:txBody>
            <a:bodyPr wrap="square" lIns="0" tIns="0" rIns="0" bIns="0" rtlCol="0">
              <a:spAutoFit/>
            </a:bodyPr>
            <a:lstStyle/>
            <a:p>
              <a:pPr algn="ctr"/>
              <a:r>
                <a:rPr lang="en-US" sz="1000" dirty="0" smtClean="0">
                  <a:latin typeface="Arial"/>
                  <a:cs typeface="Arial"/>
                </a:rPr>
                <a:t>1.25</a:t>
              </a:r>
              <a:endParaRPr lang="en-US" sz="1000" dirty="0">
                <a:latin typeface="Arial"/>
                <a:cs typeface="Arial"/>
              </a:endParaRPr>
            </a:p>
          </p:txBody>
        </p:sp>
        <p:sp>
          <p:nvSpPr>
            <p:cNvPr id="38" name="TextBox 37"/>
            <p:cNvSpPr txBox="1"/>
            <p:nvPr/>
          </p:nvSpPr>
          <p:spPr>
            <a:xfrm>
              <a:off x="7663908" y="6561947"/>
              <a:ext cx="368511"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39" name="TextBox 38"/>
            <p:cNvSpPr txBox="1"/>
            <p:nvPr/>
          </p:nvSpPr>
          <p:spPr>
            <a:xfrm>
              <a:off x="7958448" y="6564868"/>
              <a:ext cx="469958" cy="153888"/>
            </a:xfrm>
            <a:prstGeom prst="rect">
              <a:avLst/>
            </a:prstGeom>
            <a:noFill/>
          </p:spPr>
          <p:txBody>
            <a:bodyPr wrap="square" lIns="0" tIns="0" rIns="0" bIns="0" rtlCol="0">
              <a:spAutoFit/>
            </a:bodyPr>
            <a:lstStyle/>
            <a:p>
              <a:pPr algn="ctr"/>
              <a:r>
                <a:rPr lang="en-US" sz="1000" dirty="0" smtClean="0">
                  <a:latin typeface="Arial"/>
                  <a:cs typeface="Arial"/>
                </a:rPr>
                <a:t>1.75</a:t>
              </a:r>
              <a:endParaRPr lang="en-US" sz="1000" dirty="0">
                <a:latin typeface="Arial"/>
                <a:cs typeface="Arial"/>
              </a:endParaRPr>
            </a:p>
          </p:txBody>
        </p:sp>
        <p:sp>
          <p:nvSpPr>
            <p:cNvPr id="40" name="TextBox 39"/>
            <p:cNvSpPr txBox="1"/>
            <p:nvPr/>
          </p:nvSpPr>
          <p:spPr>
            <a:xfrm>
              <a:off x="8352441" y="6566471"/>
              <a:ext cx="368511"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grpSp>
      <p:sp>
        <p:nvSpPr>
          <p:cNvPr id="42" name="TextBox 41"/>
          <p:cNvSpPr txBox="1"/>
          <p:nvPr/>
        </p:nvSpPr>
        <p:spPr>
          <a:xfrm>
            <a:off x="2333625" y="987425"/>
            <a:ext cx="184666" cy="369332"/>
          </a:xfrm>
          <a:prstGeom prst="rect">
            <a:avLst/>
          </a:prstGeom>
          <a:noFill/>
        </p:spPr>
        <p:txBody>
          <a:bodyPr wrap="none" rtlCol="0">
            <a:spAutoFit/>
          </a:bodyPr>
          <a:lstStyle/>
          <a:p>
            <a:endParaRPr lang="en-US" dirty="0"/>
          </a:p>
        </p:txBody>
      </p:sp>
      <p:sp>
        <p:nvSpPr>
          <p:cNvPr id="45" name="TextBox 44"/>
          <p:cNvSpPr txBox="1"/>
          <p:nvPr/>
        </p:nvSpPr>
        <p:spPr>
          <a:xfrm>
            <a:off x="2743627" y="3558400"/>
            <a:ext cx="2679273" cy="203133"/>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200" dirty="0" smtClean="0">
                <a:latin typeface="Arial"/>
                <a:cs typeface="Arial"/>
              </a:rPr>
              <a:t>(c) 850-hPa area-averaged </a:t>
            </a:r>
            <a:r>
              <a:rPr lang="en-US" sz="1200" dirty="0" err="1" smtClean="0">
                <a:latin typeface="Arial"/>
                <a:cs typeface="Arial"/>
              </a:rPr>
              <a:t>ζ</a:t>
            </a:r>
            <a:r>
              <a:rPr lang="en-US" sz="1200" dirty="0" smtClean="0">
                <a:latin typeface="Arial"/>
                <a:cs typeface="Arial"/>
              </a:rPr>
              <a:t> (10</a:t>
            </a:r>
            <a:r>
              <a:rPr lang="en-US" sz="1200" baseline="30000" dirty="0" smtClean="0">
                <a:latin typeface="Arial"/>
                <a:cs typeface="Arial"/>
              </a:rPr>
              <a:t>−5</a:t>
            </a:r>
            <a:r>
              <a:rPr lang="en-US" sz="1200" dirty="0" smtClean="0">
                <a:latin typeface="Arial"/>
                <a:cs typeface="Arial"/>
              </a:rPr>
              <a:t> s</a:t>
            </a:r>
            <a:r>
              <a:rPr lang="en-US" sz="1200" baseline="30000" dirty="0" smtClean="0">
                <a:latin typeface="Arial"/>
                <a:cs typeface="Arial"/>
              </a:rPr>
              <a:t>−1</a:t>
            </a:r>
            <a:r>
              <a:rPr lang="en-US" sz="1200" dirty="0" smtClean="0">
                <a:latin typeface="Arial"/>
                <a:cs typeface="Arial"/>
              </a:rPr>
              <a:t>)</a:t>
            </a:r>
            <a:endParaRPr lang="en-US" sz="1200" dirty="0">
              <a:latin typeface="Arial"/>
              <a:cs typeface="Arial"/>
            </a:endParaRPr>
          </a:p>
        </p:txBody>
      </p:sp>
      <p:sp>
        <p:nvSpPr>
          <p:cNvPr id="46" name="TextBox 45"/>
          <p:cNvSpPr txBox="1"/>
          <p:nvPr/>
        </p:nvSpPr>
        <p:spPr>
          <a:xfrm>
            <a:off x="5824033" y="3560733"/>
            <a:ext cx="1999821" cy="203133"/>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200" dirty="0" smtClean="0">
                <a:latin typeface="Arial"/>
                <a:cs typeface="Arial"/>
              </a:rPr>
              <a:t>(d) 850-hPa temperature (K)</a:t>
            </a:r>
            <a:endParaRPr lang="en-US" sz="1200" dirty="0">
              <a:latin typeface="Arial"/>
              <a:cs typeface="Arial"/>
            </a:endParaRPr>
          </a:p>
        </p:txBody>
      </p:sp>
      <p:grpSp>
        <p:nvGrpSpPr>
          <p:cNvPr id="20" name="Group 19"/>
          <p:cNvGrpSpPr/>
          <p:nvPr/>
        </p:nvGrpSpPr>
        <p:grpSpPr>
          <a:xfrm>
            <a:off x="2743627" y="757483"/>
            <a:ext cx="3071060" cy="2792812"/>
            <a:chOff x="5823960" y="759178"/>
            <a:chExt cx="3071060" cy="2792812"/>
          </a:xfrm>
        </p:grpSpPr>
        <p:pic>
          <p:nvPicPr>
            <p:cNvPr id="4" name="Picture 3" descr="compd_rvort_500hPa_200km_aa_init_09_Feb_2011_1200_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208" y="763070"/>
              <a:ext cx="3067812" cy="2788920"/>
            </a:xfrm>
            <a:prstGeom prst="rect">
              <a:avLst/>
            </a:prstGeom>
            <a:ln w="9525">
              <a:solidFill>
                <a:schemeClr val="tx1"/>
              </a:solidFill>
            </a:ln>
          </p:spPr>
        </p:pic>
        <p:sp>
          <p:nvSpPr>
            <p:cNvPr id="43" name="TextBox 42"/>
            <p:cNvSpPr txBox="1"/>
            <p:nvPr/>
          </p:nvSpPr>
          <p:spPr>
            <a:xfrm>
              <a:off x="5823960" y="759178"/>
              <a:ext cx="2685040" cy="203133"/>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200" dirty="0" smtClean="0">
                  <a:latin typeface="Arial"/>
                  <a:cs typeface="Arial"/>
                </a:rPr>
                <a:t>(a) 500-hPa area-averaged </a:t>
              </a:r>
              <a:r>
                <a:rPr lang="en-US" sz="1200" dirty="0" err="1" smtClean="0">
                  <a:latin typeface="Arial"/>
                  <a:cs typeface="Arial"/>
                </a:rPr>
                <a:t>ζ</a:t>
              </a:r>
              <a:r>
                <a:rPr lang="en-US" sz="1200" dirty="0" smtClean="0">
                  <a:latin typeface="Arial"/>
                  <a:cs typeface="Arial"/>
                </a:rPr>
                <a:t> (10</a:t>
              </a:r>
              <a:r>
                <a:rPr lang="en-US" sz="1200" baseline="30000" dirty="0" smtClean="0">
                  <a:latin typeface="Arial"/>
                  <a:cs typeface="Arial"/>
                </a:rPr>
                <a:t>−5</a:t>
              </a:r>
              <a:r>
                <a:rPr lang="en-US" sz="1200" dirty="0" smtClean="0">
                  <a:latin typeface="Arial"/>
                  <a:cs typeface="Arial"/>
                </a:rPr>
                <a:t> s</a:t>
              </a:r>
              <a:r>
                <a:rPr lang="en-US" sz="1200" baseline="30000" dirty="0" smtClean="0">
                  <a:latin typeface="Arial"/>
                  <a:cs typeface="Arial"/>
                </a:rPr>
                <a:t>−1</a:t>
              </a:r>
              <a:r>
                <a:rPr lang="en-US" sz="1200" dirty="0" smtClean="0">
                  <a:latin typeface="Arial"/>
                  <a:cs typeface="Arial"/>
                </a:rPr>
                <a:t>)</a:t>
              </a:r>
              <a:endParaRPr lang="en-US" sz="1200" dirty="0">
                <a:latin typeface="Arial"/>
                <a:cs typeface="Arial"/>
              </a:endParaRPr>
            </a:p>
          </p:txBody>
        </p:sp>
        <p:sp>
          <p:nvSpPr>
            <p:cNvPr id="52" name="Rectangle 51"/>
            <p:cNvSpPr/>
            <p:nvPr/>
          </p:nvSpPr>
          <p:spPr>
            <a:xfrm>
              <a:off x="7004869" y="1113482"/>
              <a:ext cx="1095172" cy="646331"/>
            </a:xfrm>
            <a:prstGeom prst="rect">
              <a:avLst/>
            </a:prstGeom>
            <a:noFill/>
          </p:spPr>
          <p:txBody>
            <a:bodyPr wrap="none" lIns="91440" tIns="45720" rIns="91440" bIns="45720">
              <a:spAutoFit/>
            </a:bodyPr>
            <a:lstStyle/>
            <a:p>
              <a:pPr algn="ctr"/>
              <a:r>
                <a:rPr lang="en-US" sz="36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44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53" name="Straight Arrow Connector 52"/>
            <p:cNvCxnSpPr/>
            <p:nvPr/>
          </p:nvCxnSpPr>
          <p:spPr>
            <a:xfrm>
              <a:off x="7572199" y="1638677"/>
              <a:ext cx="164088" cy="454840"/>
            </a:xfrm>
            <a:prstGeom prst="straightConnector1">
              <a:avLst/>
            </a:prstGeom>
            <a:ln w="571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9" name="Rectangle 58"/>
          <p:cNvSpPr/>
          <p:nvPr/>
        </p:nvSpPr>
        <p:spPr>
          <a:xfrm>
            <a:off x="4915746" y="4289425"/>
            <a:ext cx="723425" cy="646331"/>
          </a:xfrm>
          <a:prstGeom prst="rect">
            <a:avLst/>
          </a:prstGeom>
          <a:noFill/>
        </p:spPr>
        <p:txBody>
          <a:bodyPr wrap="none" lIns="91440" tIns="45720" rIns="91440" bIns="45720">
            <a:spAutoFit/>
          </a:bodyPr>
          <a:lstStyle/>
          <a:p>
            <a:pPr algn="ctr"/>
            <a:r>
              <a:rPr lang="en-US" sz="36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L1</a:t>
            </a:r>
            <a:endParaRPr lang="en-US" sz="44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60" name="Straight Arrow Connector 59"/>
          <p:cNvCxnSpPr/>
          <p:nvPr/>
        </p:nvCxnSpPr>
        <p:spPr>
          <a:xfrm flipH="1">
            <a:off x="4702602" y="4675785"/>
            <a:ext cx="286652" cy="209671"/>
          </a:xfrm>
          <a:prstGeom prst="straightConnector1">
            <a:avLst/>
          </a:prstGeom>
          <a:ln w="571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5823961" y="757572"/>
            <a:ext cx="3071059" cy="2792812"/>
            <a:chOff x="2742005" y="759178"/>
            <a:chExt cx="3071059" cy="2792812"/>
          </a:xfrm>
        </p:grpSpPr>
        <p:pic>
          <p:nvPicPr>
            <p:cNvPr id="3" name="Picture 2" descr="compd_g500_init_09_Feb_2011_1200_1200_11_Feb_2011_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5252" y="763070"/>
              <a:ext cx="3067812" cy="2788920"/>
            </a:xfrm>
            <a:prstGeom prst="rect">
              <a:avLst/>
            </a:prstGeom>
            <a:ln w="9525">
              <a:solidFill>
                <a:schemeClr val="tx1"/>
              </a:solidFill>
            </a:ln>
          </p:spPr>
        </p:pic>
        <p:sp>
          <p:nvSpPr>
            <p:cNvPr id="41" name="TextBox 40"/>
            <p:cNvSpPr txBox="1"/>
            <p:nvPr/>
          </p:nvSpPr>
          <p:spPr>
            <a:xfrm>
              <a:off x="2742005" y="759178"/>
              <a:ext cx="1461696" cy="203133"/>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200" dirty="0" smtClean="0">
                  <a:latin typeface="Arial"/>
                  <a:cs typeface="Arial"/>
                </a:rPr>
                <a:t>(b) 500-hPa Z (dam)</a:t>
              </a:r>
              <a:endParaRPr lang="en-US" sz="1200" dirty="0">
                <a:latin typeface="Arial"/>
                <a:cs typeface="Arial"/>
              </a:endParaRPr>
            </a:p>
          </p:txBody>
        </p:sp>
        <p:sp>
          <p:nvSpPr>
            <p:cNvPr id="47" name="Rectangle 46"/>
            <p:cNvSpPr/>
            <p:nvPr/>
          </p:nvSpPr>
          <p:spPr>
            <a:xfrm>
              <a:off x="3258152" y="1860696"/>
              <a:ext cx="774822" cy="646331"/>
            </a:xfrm>
            <a:prstGeom prst="rect">
              <a:avLst/>
            </a:prstGeom>
            <a:noFill/>
          </p:spPr>
          <p:txBody>
            <a:bodyPr wrap="none" lIns="91440" tIns="45720" rIns="91440" bIns="45720">
              <a:spAutoFit/>
            </a:bodyPr>
            <a:lstStyle/>
            <a:p>
              <a:pPr algn="ctr"/>
              <a:r>
                <a:rPr lang="en-US" sz="36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36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49" name="Rectangle 48"/>
            <p:cNvSpPr/>
            <p:nvPr/>
          </p:nvSpPr>
          <p:spPr>
            <a:xfrm>
              <a:off x="5024509" y="801789"/>
              <a:ext cx="774822" cy="646331"/>
            </a:xfrm>
            <a:prstGeom prst="rect">
              <a:avLst/>
            </a:prstGeom>
            <a:noFill/>
          </p:spPr>
          <p:txBody>
            <a:bodyPr wrap="none" lIns="91440" tIns="45720" rIns="91440" bIns="45720">
              <a:spAutoFit/>
            </a:bodyPr>
            <a:lstStyle/>
            <a:p>
              <a:pPr algn="ctr"/>
              <a:r>
                <a:rPr lang="en-US" sz="36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40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54" name="Rectangle 53"/>
            <p:cNvSpPr/>
            <p:nvPr/>
          </p:nvSpPr>
          <p:spPr>
            <a:xfrm>
              <a:off x="3928815" y="1113482"/>
              <a:ext cx="1095172" cy="646331"/>
            </a:xfrm>
            <a:prstGeom prst="rect">
              <a:avLst/>
            </a:prstGeom>
            <a:noFill/>
          </p:spPr>
          <p:txBody>
            <a:bodyPr wrap="none" lIns="91440" tIns="45720" rIns="91440" bIns="45720">
              <a:spAutoFit/>
            </a:bodyPr>
            <a:lstStyle/>
            <a:p>
              <a:pPr algn="ctr"/>
              <a:r>
                <a:rPr lang="en-US" sz="36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44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55" name="Straight Arrow Connector 54"/>
            <p:cNvCxnSpPr/>
            <p:nvPr/>
          </p:nvCxnSpPr>
          <p:spPr>
            <a:xfrm>
              <a:off x="4496145" y="1638677"/>
              <a:ext cx="164088" cy="454840"/>
            </a:xfrm>
            <a:prstGeom prst="straightConnector1">
              <a:avLst/>
            </a:prstGeom>
            <a:ln w="571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6" name="Oval 55"/>
          <p:cNvSpPr/>
          <p:nvPr/>
        </p:nvSpPr>
        <p:spPr>
          <a:xfrm rot="20009889">
            <a:off x="7204170" y="4497831"/>
            <a:ext cx="454935" cy="97337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819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a:latin typeface="Arial"/>
                <a:cs typeface="Arial"/>
              </a:rPr>
              <a:t>Composite differences between the most and least accurate groups suggest that the TPV and L1 are positioned farther northeastward and the baroclinic zone is positioned farther eastward in the most accurate group</a:t>
            </a:r>
          </a:p>
          <a:p>
            <a:pPr marL="457200" lvl="1" indent="0">
              <a:lnSpc>
                <a:spcPct val="50000"/>
              </a:lnSpc>
              <a:buNone/>
            </a:pPr>
            <a:endParaRPr lang="en-US" sz="2400" dirty="0">
              <a:solidFill>
                <a:srgbClr val="0000FF"/>
              </a:solidFill>
              <a:latin typeface="Arial"/>
              <a:cs typeface="Arial"/>
            </a:endParaRPr>
          </a:p>
          <a:p>
            <a:pPr lvl="1"/>
            <a:r>
              <a:rPr lang="en-US" sz="2200" dirty="0">
                <a:solidFill>
                  <a:srgbClr val="0000FF"/>
                </a:solidFill>
                <a:latin typeface="Arial"/>
                <a:cs typeface="Arial"/>
              </a:rPr>
              <a:t>These position differences may be tied to the ridges flanking the TPV (R1 and R2) being less amplified and R1 extending farther eastward in the most accurate group</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These position differences likely contribute to the farther </a:t>
            </a:r>
            <a:r>
              <a:rPr lang="en-US" sz="2200" dirty="0" smtClean="0">
                <a:solidFill>
                  <a:srgbClr val="0000FF"/>
                </a:solidFill>
                <a:latin typeface="Arial"/>
                <a:cs typeface="Arial"/>
              </a:rPr>
              <a:t>northeastward track </a:t>
            </a:r>
            <a:r>
              <a:rPr lang="en-US" sz="2200" dirty="0">
                <a:solidFill>
                  <a:srgbClr val="0000FF"/>
                </a:solidFill>
                <a:latin typeface="Arial"/>
                <a:cs typeface="Arial"/>
              </a:rPr>
              <a:t>of the polar low in the most accurate group </a:t>
            </a: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12548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The </a:t>
            </a:r>
            <a:r>
              <a:rPr lang="en-US" sz="2400" dirty="0">
                <a:solidFill>
                  <a:srgbClr val="000000"/>
                </a:solidFill>
                <a:latin typeface="Arial"/>
                <a:cs typeface="Arial"/>
              </a:rPr>
              <a:t>more conducive thermodynamic environment for polar low development in the most accurate </a:t>
            </a:r>
            <a:r>
              <a:rPr lang="en-US" sz="2400" dirty="0" smtClean="0">
                <a:solidFill>
                  <a:srgbClr val="000000"/>
                </a:solidFill>
                <a:latin typeface="Arial"/>
                <a:cs typeface="Arial"/>
              </a:rPr>
              <a:t>group likely contributes </a:t>
            </a:r>
            <a:r>
              <a:rPr lang="en-US" sz="2400" dirty="0">
                <a:solidFill>
                  <a:srgbClr val="000000"/>
                </a:solidFill>
                <a:latin typeface="Arial"/>
                <a:cs typeface="Arial"/>
              </a:rPr>
              <a:t>to the polar low being stronger in the most accurate group</a:t>
            </a: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9962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57412" y="-33716"/>
            <a:ext cx="9063706" cy="722220"/>
          </a:xfrm>
        </p:spPr>
        <p:txBody>
          <a:bodyPr>
            <a:normAutofit/>
          </a:bodyPr>
          <a:lstStyle/>
          <a:p>
            <a:r>
              <a:rPr lang="en-US" sz="2800" b="1" dirty="0" smtClean="0">
                <a:solidFill>
                  <a:srgbClr val="FF0000"/>
                </a:solidFill>
                <a:latin typeface="Arial" panose="020B0604020202020204" pitchFamily="34" charset="0"/>
                <a:cs typeface="Arial" panose="020B0604020202020204" pitchFamily="34" charset="0"/>
              </a:rPr>
              <a:t>Questions?   </a:t>
            </a:r>
            <a:r>
              <a:rPr lang="en-US" sz="2800" b="1" i="1" dirty="0" smtClean="0">
                <a:latin typeface="Arial" panose="020B0604020202020204" pitchFamily="34" charset="0"/>
                <a:cs typeface="Arial" panose="020B0604020202020204" pitchFamily="34" charset="0"/>
              </a:rPr>
              <a:t>Email: kbiernat@albany.edu</a:t>
            </a:r>
            <a:endParaRPr lang="en-US" sz="2800" b="1" i="1" dirty="0">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The </a:t>
            </a:r>
            <a:r>
              <a:rPr lang="en-US" sz="2400" dirty="0">
                <a:solidFill>
                  <a:srgbClr val="000000"/>
                </a:solidFill>
                <a:latin typeface="Arial"/>
                <a:cs typeface="Arial"/>
              </a:rPr>
              <a:t>more conducive thermodynamic environment for polar low development in the most accurate </a:t>
            </a:r>
            <a:r>
              <a:rPr lang="en-US" sz="2400" dirty="0" smtClean="0">
                <a:solidFill>
                  <a:srgbClr val="000000"/>
                </a:solidFill>
                <a:latin typeface="Arial"/>
                <a:cs typeface="Arial"/>
              </a:rPr>
              <a:t>group likely contributes </a:t>
            </a:r>
            <a:r>
              <a:rPr lang="en-US" sz="2400" dirty="0">
                <a:solidFill>
                  <a:srgbClr val="000000"/>
                </a:solidFill>
                <a:latin typeface="Arial"/>
                <a:cs typeface="Arial"/>
              </a:rPr>
              <a:t>to the polar low being stronger in the most accurate group</a:t>
            </a: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spTree>
    <p:extLst>
      <p:ext uri="{BB962C8B-B14F-4D97-AF65-F5344CB8AC3E}">
        <p14:creationId xmlns:p14="http://schemas.microsoft.com/office/powerpoint/2010/main" val="24429841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Supplementary Figures</a:t>
            </a:r>
            <a:endParaRPr lang="en-US" sz="4400" b="1" dirty="0">
              <a:solidFill>
                <a:srgbClr val="FF0000"/>
              </a:solidFill>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0394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552" y="5683825"/>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Lifetime </a:t>
            </a:r>
            <a:r>
              <a:rPr lang="en-US" sz="1400" dirty="0">
                <a:latin typeface="Arial"/>
                <a:cs typeface="Arial"/>
              </a:rPr>
              <a:t>distribution of polar lows </a:t>
            </a:r>
            <a:r>
              <a:rPr lang="en-US" sz="1400" dirty="0" smtClean="0">
                <a:latin typeface="Arial"/>
                <a:cs typeface="Arial"/>
              </a:rPr>
              <a:t>linked </a:t>
            </a:r>
            <a:r>
              <a:rPr lang="en-US" sz="1400" dirty="0">
                <a:latin typeface="Arial"/>
                <a:cs typeface="Arial"/>
              </a:rPr>
              <a:t>to TPVs, with lifetime in number of hours. </a:t>
            </a:r>
          </a:p>
        </p:txBody>
      </p:sp>
      <p:grpSp>
        <p:nvGrpSpPr>
          <p:cNvPr id="6" name="Group 5"/>
          <p:cNvGrpSpPr/>
          <p:nvPr/>
        </p:nvGrpSpPr>
        <p:grpSpPr>
          <a:xfrm>
            <a:off x="794448" y="863379"/>
            <a:ext cx="7556637" cy="4882896"/>
            <a:chOff x="941496" y="863379"/>
            <a:chExt cx="7556637" cy="4882896"/>
          </a:xfrm>
        </p:grpSpPr>
        <p:pic>
          <p:nvPicPr>
            <p:cNvPr id="8" name="Picture 7"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sp>
          <p:nvSpPr>
            <p:cNvPr id="10" name="TextBox 9"/>
            <p:cNvSpPr txBox="1"/>
            <p:nvPr/>
          </p:nvSpPr>
          <p:spPr>
            <a:xfrm>
              <a:off x="6770088" y="1369901"/>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1" name="TextBox 10"/>
            <p:cNvSpPr txBox="1"/>
            <p:nvPr/>
          </p:nvSpPr>
          <p:spPr>
            <a:xfrm>
              <a:off x="5393145" y="1713035"/>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gr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6309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Tree>
    <p:extLst>
      <p:ext uri="{BB962C8B-B14F-4D97-AF65-F5344CB8AC3E}">
        <p14:creationId xmlns:p14="http://schemas.microsoft.com/office/powerpoint/2010/main" val="31086190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are small, intense cyclones characterized by short horizontal scales and lifetimes</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e.g., Rasmussen and Turner </a:t>
            </a:r>
            <a:r>
              <a:rPr lang="en-US" sz="2400" dirty="0" smtClean="0">
                <a:latin typeface="Arial" panose="020B0604020202020204" pitchFamily="34" charset="0"/>
                <a:cs typeface="Arial" panose="020B0604020202020204" pitchFamily="34" charset="0"/>
              </a:rPr>
              <a:t>2003)</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Polar lows </a:t>
            </a:r>
            <a:r>
              <a:rPr lang="en-US" sz="2400" dirty="0" smtClean="0">
                <a:latin typeface="Arial"/>
                <a:cs typeface="Arial"/>
              </a:rPr>
              <a:t>often </a:t>
            </a:r>
            <a:r>
              <a:rPr lang="en-US" sz="2400" dirty="0">
                <a:latin typeface="Arial"/>
                <a:cs typeface="Arial"/>
              </a:rPr>
              <a:t>form </a:t>
            </a:r>
            <a:r>
              <a:rPr lang="en-US" sz="2400" dirty="0" smtClean="0">
                <a:latin typeface="Arial"/>
                <a:cs typeface="Arial"/>
              </a:rPr>
              <a:t>within</a:t>
            </a:r>
            <a:r>
              <a:rPr lang="en-US" sz="2400" dirty="0">
                <a:latin typeface="Arial"/>
                <a:cs typeface="Arial"/>
              </a:rPr>
              <a:t>, or at the leading edge of, a cold air mass moving over warmer sea surfaces in high latitudes </a:t>
            </a:r>
            <a:r>
              <a:rPr lang="en-US" sz="2400" dirty="0" smtClean="0">
                <a:latin typeface="Arial" panose="020B0604020202020204" pitchFamily="34" charset="0"/>
                <a:cs typeface="Arial" panose="020B0604020202020204" pitchFamily="34" charset="0"/>
              </a:rPr>
              <a:t>(e.g., Shapiro et al. 1987)</a:t>
            </a:r>
          </a:p>
          <a:p>
            <a:pPr marL="0" indent="0">
              <a:buNone/>
            </a:pPr>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2476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492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4186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3490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_stab_900_600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011" y="766510"/>
            <a:ext cx="4551695"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a:cs typeface="Arial"/>
              </a:rPr>
              <a:t>SLP (hPa, blue); 600</a:t>
            </a:r>
            <a:r>
              <a:rPr lang="en-US" sz="1500" dirty="0">
                <a:latin typeface="Arial"/>
                <a:cs typeface="Arial"/>
              </a:rPr>
              <a:t>–400-hPa </a:t>
            </a:r>
            <a:r>
              <a:rPr lang="en-US" sz="1500" b="1" dirty="0" smtClean="0">
                <a:latin typeface="Arial"/>
                <a:cs typeface="Arial"/>
              </a:rPr>
              <a:t>Q</a:t>
            </a:r>
            <a:r>
              <a:rPr lang="en-US" sz="1500" dirty="0" smtClean="0">
                <a:latin typeface="Arial"/>
                <a:cs typeface="Arial"/>
              </a:rPr>
              <a:t> </a:t>
            </a:r>
            <a:r>
              <a:rPr lang="en-US" sz="1500" dirty="0">
                <a:latin typeface="Arial"/>
                <a:cs typeface="Arial"/>
              </a:rPr>
              <a:t>(K m</a:t>
            </a:r>
            <a:r>
              <a:rPr lang="en-US" sz="1500" baseline="30000" dirty="0">
                <a:latin typeface="Arial"/>
                <a:cs typeface="Arial"/>
              </a:rPr>
              <a:t>−1</a:t>
            </a:r>
            <a:r>
              <a:rPr lang="en-US" sz="1500" dirty="0">
                <a:latin typeface="Arial"/>
                <a:cs typeface="Arial"/>
              </a:rPr>
              <a:t> s</a:t>
            </a:r>
            <a:r>
              <a:rPr lang="en-US" sz="1500" baseline="30000" dirty="0">
                <a:latin typeface="Arial"/>
                <a:cs typeface="Arial"/>
              </a:rPr>
              <a:t>−1</a:t>
            </a:r>
            <a:r>
              <a:rPr lang="en-US" sz="1500" dirty="0">
                <a:latin typeface="Arial"/>
                <a:cs typeface="Arial"/>
              </a:rPr>
              <a:t>, vectors</a:t>
            </a:r>
            <a:r>
              <a:rPr lang="en-US" sz="1500" dirty="0" smtClean="0">
                <a:latin typeface="Arial"/>
                <a:cs typeface="Arial"/>
              </a:rPr>
              <a:t>), </a:t>
            </a:r>
            <a:r>
              <a:rPr lang="en-US" sz="1500" b="1" dirty="0" smtClean="0">
                <a:latin typeface="Arial"/>
                <a:cs typeface="Arial"/>
              </a:rPr>
              <a:t>Q</a:t>
            </a:r>
            <a:r>
              <a:rPr lang="en-US" sz="1500" dirty="0" smtClean="0">
                <a:latin typeface="Arial"/>
                <a:cs typeface="Arial"/>
              </a:rPr>
              <a:t> </a:t>
            </a:r>
            <a:r>
              <a:rPr lang="en-US" sz="1500" dirty="0">
                <a:latin typeface="Arial"/>
                <a:cs typeface="Arial"/>
              </a:rPr>
              <a:t>forcing for vertical </a:t>
            </a:r>
            <a:r>
              <a:rPr lang="en-US" sz="1500" dirty="0" smtClean="0">
                <a:latin typeface="Arial"/>
                <a:cs typeface="Arial"/>
              </a:rPr>
              <a:t>motion (</a:t>
            </a:r>
            <a:r>
              <a:rPr lang="en-US" sz="1500" dirty="0">
                <a:latin typeface="Arial"/>
                <a:cs typeface="Arial"/>
              </a:rPr>
              <a:t>10</a:t>
            </a:r>
            <a:r>
              <a:rPr lang="en-US" sz="1500" baseline="30000" dirty="0">
                <a:latin typeface="Arial"/>
                <a:cs typeface="Arial"/>
              </a:rPr>
              <a:t>−17</a:t>
            </a:r>
            <a:r>
              <a:rPr lang="en-US" sz="1500" dirty="0">
                <a:latin typeface="Arial"/>
                <a:cs typeface="Arial"/>
              </a:rPr>
              <a:t> Pa</a:t>
            </a:r>
            <a:r>
              <a:rPr lang="en-US" sz="1500" baseline="30000" dirty="0">
                <a:latin typeface="Arial"/>
                <a:cs typeface="Arial"/>
              </a:rPr>
              <a:t>−1 </a:t>
            </a:r>
            <a:r>
              <a:rPr lang="en-US" sz="1500" dirty="0">
                <a:latin typeface="Arial"/>
                <a:cs typeface="Arial"/>
              </a:rPr>
              <a:t>s</a:t>
            </a:r>
            <a:r>
              <a:rPr lang="en-US" sz="1500" baseline="30000" dirty="0">
                <a:latin typeface="Arial"/>
                <a:cs typeface="Arial"/>
              </a:rPr>
              <a:t>−3</a:t>
            </a:r>
            <a:r>
              <a:rPr lang="en-US" sz="1500" dirty="0">
                <a:latin typeface="Arial"/>
                <a:cs typeface="Arial"/>
              </a:rPr>
              <a:t>, shaded</a:t>
            </a:r>
            <a:r>
              <a:rPr lang="en-US" sz="1500" dirty="0" smtClean="0">
                <a:latin typeface="Arial"/>
                <a:cs typeface="Arial"/>
              </a:rPr>
              <a:t>), </a:t>
            </a:r>
            <a:r>
              <a:rPr lang="en-US" sz="1500" dirty="0" err="1" smtClean="0">
                <a:latin typeface="Arial"/>
                <a:cs typeface="Arial"/>
              </a:rPr>
              <a:t>θ</a:t>
            </a:r>
            <a:r>
              <a:rPr lang="en-US" sz="1500" dirty="0" smtClean="0">
                <a:latin typeface="Arial"/>
                <a:cs typeface="Arial"/>
              </a:rPr>
              <a:t> (°C, red), and geopotential                height (dam, black)</a:t>
            </a:r>
            <a:endParaRPr lang="en-US" sz="1500" dirty="0">
              <a:latin typeface="Arial"/>
              <a:cs typeface="Arial"/>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900–600-hPa static stability [K (100 hPa)</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shaded], SLP (hPa, black), </a:t>
            </a:r>
            <a:r>
              <a:rPr lang="en-US" sz="1600" dirty="0">
                <a:latin typeface="Arial"/>
                <a:cs typeface="Arial"/>
              </a:rPr>
              <a:t>SST (°C, purple), and 20% contour of sea-ice </a:t>
            </a:r>
            <a:r>
              <a:rPr lang="en-US" sz="1600" dirty="0" smtClean="0">
                <a:latin typeface="Arial"/>
                <a:cs typeface="Arial"/>
              </a:rPr>
              <a:t>concentration </a:t>
            </a:r>
            <a:r>
              <a:rPr lang="en-US" sz="1600" dirty="0">
                <a:latin typeface="Arial"/>
                <a:cs typeface="Arial"/>
              </a:rPr>
              <a:t>(thick blue)</a:t>
            </a: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Q_600_400_slp_20110211_0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3" y="768177"/>
            <a:ext cx="4541864" cy="4187952"/>
          </a:xfrm>
          <a:prstGeom prst="rect">
            <a:avLst/>
          </a:prstGeom>
          <a:ln w="9525">
            <a:solidFill>
              <a:schemeClr val="tx1"/>
            </a:solidFill>
          </a:ln>
        </p:spPr>
      </p:pic>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93848" y="5049521"/>
            <a:ext cx="8595360" cy="291048"/>
            <a:chOff x="193848" y="5038381"/>
            <a:chExt cx="8595360" cy="291048"/>
          </a:xfrm>
        </p:grpSpPr>
        <p:sp>
          <p:nvSpPr>
            <p:cNvPr id="86" name="TextBox 85"/>
            <p:cNvSpPr txBox="1"/>
            <p:nvPr/>
          </p:nvSpPr>
          <p:spPr>
            <a:xfrm>
              <a:off x="1960338" y="5175541"/>
              <a:ext cx="300556"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87" name="TextBox 86"/>
            <p:cNvSpPr txBox="1"/>
            <p:nvPr/>
          </p:nvSpPr>
          <p:spPr>
            <a:xfrm>
              <a:off x="24366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88" name="TextBox 87"/>
            <p:cNvSpPr txBox="1"/>
            <p:nvPr/>
          </p:nvSpPr>
          <p:spPr>
            <a:xfrm>
              <a:off x="2908638"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89" name="TextBox 88"/>
            <p:cNvSpPr txBox="1"/>
            <p:nvPr/>
          </p:nvSpPr>
          <p:spPr>
            <a:xfrm>
              <a:off x="338309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0" name="TextBox 89"/>
            <p:cNvSpPr txBox="1"/>
            <p:nvPr/>
          </p:nvSpPr>
          <p:spPr>
            <a:xfrm>
              <a:off x="3867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1" name="TextBox 90"/>
            <p:cNvSpPr txBox="1"/>
            <p:nvPr/>
          </p:nvSpPr>
          <p:spPr>
            <a:xfrm>
              <a:off x="433821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92" name="TextBox 91"/>
            <p:cNvSpPr txBox="1"/>
            <p:nvPr/>
          </p:nvSpPr>
          <p:spPr>
            <a:xfrm>
              <a:off x="4813102"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3" name="TextBox 92"/>
            <p:cNvSpPr txBox="1"/>
            <p:nvPr/>
          </p:nvSpPr>
          <p:spPr>
            <a:xfrm>
              <a:off x="52955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4" name="TextBox 93"/>
            <p:cNvSpPr txBox="1"/>
            <p:nvPr/>
          </p:nvSpPr>
          <p:spPr>
            <a:xfrm>
              <a:off x="577219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p>
          </p:txBody>
        </p:sp>
        <p:sp>
          <p:nvSpPr>
            <p:cNvPr id="95" name="TextBox 94"/>
            <p:cNvSpPr txBox="1"/>
            <p:nvPr/>
          </p:nvSpPr>
          <p:spPr>
            <a:xfrm>
              <a:off x="6248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96" name="TextBox 95"/>
            <p:cNvSpPr txBox="1"/>
            <p:nvPr/>
          </p:nvSpPr>
          <p:spPr>
            <a:xfrm>
              <a:off x="672028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97" name="TextBox 96"/>
            <p:cNvSpPr txBox="1"/>
            <p:nvPr/>
          </p:nvSpPr>
          <p:spPr>
            <a:xfrm>
              <a:off x="7199810" y="5175541"/>
              <a:ext cx="300556" cy="153888"/>
            </a:xfrm>
            <a:prstGeom prst="rect">
              <a:avLst/>
            </a:prstGeom>
            <a:noFill/>
          </p:spPr>
          <p:txBody>
            <a:bodyPr wrap="square" lIns="0" tIns="0" rIns="0" bIns="0" rtlCol="0">
              <a:spAutoFit/>
            </a:bodyPr>
            <a:lstStyle/>
            <a:p>
              <a:pPr algn="ctr"/>
              <a:r>
                <a:rPr lang="en-US" sz="1000" dirty="0">
                  <a:latin typeface="Arial"/>
                  <a:cs typeface="Arial"/>
                </a:rPr>
                <a:t>5</a:t>
              </a:r>
            </a:p>
          </p:txBody>
        </p:sp>
        <p:sp>
          <p:nvSpPr>
            <p:cNvPr id="98" name="TextBox 97"/>
            <p:cNvSpPr txBox="1"/>
            <p:nvPr/>
          </p:nvSpPr>
          <p:spPr>
            <a:xfrm>
              <a:off x="7676631" y="5175541"/>
              <a:ext cx="300556" cy="153888"/>
            </a:xfrm>
            <a:prstGeom prst="rect">
              <a:avLst/>
            </a:prstGeom>
            <a:noFill/>
          </p:spPr>
          <p:txBody>
            <a:bodyPr wrap="square" lIns="0" tIns="0" rIns="0" bIns="0" rtlCol="0">
              <a:spAutoFit/>
            </a:bodyPr>
            <a:lstStyle/>
            <a:p>
              <a:pPr algn="ctr"/>
              <a:r>
                <a:rPr lang="en-US" sz="1000" dirty="0">
                  <a:latin typeface="Arial"/>
                  <a:cs typeface="Arial"/>
                </a:rPr>
                <a:t>7</a:t>
              </a:r>
              <a:r>
                <a:rPr lang="en-US" sz="1000" dirty="0" smtClean="0">
                  <a:latin typeface="Arial"/>
                  <a:cs typeface="Arial"/>
                </a:rPr>
                <a:t>.5</a:t>
              </a:r>
              <a:endParaRPr lang="en-US" sz="900" dirty="0">
                <a:latin typeface="Arial"/>
                <a:cs typeface="Arial"/>
              </a:endParaRPr>
            </a:p>
          </p:txBody>
        </p:sp>
        <p:sp>
          <p:nvSpPr>
            <p:cNvPr id="99" name="TextBox 98"/>
            <p:cNvSpPr txBox="1"/>
            <p:nvPr/>
          </p:nvSpPr>
          <p:spPr>
            <a:xfrm>
              <a:off x="8152594"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sp>
          <p:nvSpPr>
            <p:cNvPr id="105" name="TextBox 104"/>
            <p:cNvSpPr txBox="1"/>
            <p:nvPr/>
          </p:nvSpPr>
          <p:spPr>
            <a:xfrm>
              <a:off x="14841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106" name="TextBox 105"/>
            <p:cNvSpPr txBox="1"/>
            <p:nvPr/>
          </p:nvSpPr>
          <p:spPr>
            <a:xfrm>
              <a:off x="100185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-7.5</a:t>
              </a:r>
              <a:endParaRPr lang="en-US" sz="1000" dirty="0">
                <a:latin typeface="Arial"/>
                <a:cs typeface="Arial"/>
              </a:endParaRPr>
            </a:p>
          </p:txBody>
        </p:sp>
        <p:sp>
          <p:nvSpPr>
            <p:cNvPr id="107" name="TextBox 106"/>
            <p:cNvSpPr txBox="1"/>
            <p:nvPr/>
          </p:nvSpPr>
          <p:spPr>
            <a:xfrm>
              <a:off x="53016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pic>
          <p:nvPicPr>
            <p:cNvPr id="8" name="Picture 7" descr="Q_800_600_slp_20110211_0400.png"/>
            <p:cNvPicPr>
              <a:picLocks/>
            </p:cNvPicPr>
            <p:nvPr/>
          </p:nvPicPr>
          <p:blipFill rotWithShape="1">
            <a:blip r:embed="rId5">
              <a:extLst>
                <a:ext uri="{28A0092B-C50C-407E-A947-70E740481C1C}">
                  <a14:useLocalDpi xmlns:a14="http://schemas.microsoft.com/office/drawing/2010/main" val="0"/>
                </a:ext>
              </a:extLst>
            </a:blip>
            <a:srcRect l="465" t="94509" r="463" b="2524"/>
            <a:stretch/>
          </p:blipFill>
          <p:spPr>
            <a:xfrm>
              <a:off x="193848" y="5038381"/>
              <a:ext cx="8595360" cy="137160"/>
            </a:xfrm>
            <a:prstGeom prst="rect">
              <a:avLst/>
            </a:prstGeom>
          </p:spPr>
        </p:pic>
      </p:grpSp>
      <p:grpSp>
        <p:nvGrpSpPr>
          <p:cNvPr id="11" name="Group 10"/>
          <p:cNvGrpSpPr/>
          <p:nvPr/>
        </p:nvGrpSpPr>
        <p:grpSpPr>
          <a:xfrm>
            <a:off x="193848" y="5429181"/>
            <a:ext cx="8595360" cy="287872"/>
            <a:chOff x="193848" y="5429181"/>
            <a:chExt cx="8595360" cy="287872"/>
          </a:xfrm>
        </p:grpSpPr>
        <p:pic>
          <p:nvPicPr>
            <p:cNvPr id="9" name="Picture 8" descr="stat_stab_900_600_20110211_0600.png"/>
            <p:cNvPicPr>
              <a:picLocks/>
            </p:cNvPicPr>
            <p:nvPr/>
          </p:nvPicPr>
          <p:blipFill rotWithShape="1">
            <a:blip r:embed="rId6">
              <a:extLst>
                <a:ext uri="{28A0092B-C50C-407E-A947-70E740481C1C}">
                  <a14:useLocalDpi xmlns:a14="http://schemas.microsoft.com/office/drawing/2010/main" val="0"/>
                </a:ext>
              </a:extLst>
            </a:blip>
            <a:srcRect l="555" t="94677" r="602" b="2453"/>
            <a:stretch/>
          </p:blipFill>
          <p:spPr>
            <a:xfrm>
              <a:off x="193848" y="5429181"/>
              <a:ext cx="8595360" cy="137160"/>
            </a:xfrm>
            <a:prstGeom prst="rect">
              <a:avLst/>
            </a:prstGeom>
          </p:spPr>
        </p:pic>
        <p:sp>
          <p:nvSpPr>
            <p:cNvPr id="67" name="TextBox 66"/>
            <p:cNvSpPr txBox="1"/>
            <p:nvPr/>
          </p:nvSpPr>
          <p:spPr>
            <a:xfrm>
              <a:off x="269595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68" name="TextBox 67"/>
            <p:cNvSpPr txBox="1"/>
            <p:nvPr/>
          </p:nvSpPr>
          <p:spPr>
            <a:xfrm>
              <a:off x="335452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2.5</a:t>
              </a:r>
              <a:endParaRPr lang="en-US" sz="1000" dirty="0">
                <a:latin typeface="Arial"/>
                <a:cs typeface="Arial"/>
              </a:endParaRPr>
            </a:p>
          </p:txBody>
        </p:sp>
        <p:sp>
          <p:nvSpPr>
            <p:cNvPr id="69" name="TextBox 68"/>
            <p:cNvSpPr txBox="1"/>
            <p:nvPr/>
          </p:nvSpPr>
          <p:spPr>
            <a:xfrm>
              <a:off x="401137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70" name="TextBox 69"/>
            <p:cNvSpPr txBox="1"/>
            <p:nvPr/>
          </p:nvSpPr>
          <p:spPr>
            <a:xfrm>
              <a:off x="467234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3.5</a:t>
              </a:r>
              <a:endParaRPr lang="en-US" sz="1000" dirty="0">
                <a:latin typeface="Arial"/>
                <a:cs typeface="Arial"/>
              </a:endParaRPr>
            </a:p>
          </p:txBody>
        </p:sp>
        <p:sp>
          <p:nvSpPr>
            <p:cNvPr id="71" name="TextBox 70"/>
            <p:cNvSpPr txBox="1"/>
            <p:nvPr/>
          </p:nvSpPr>
          <p:spPr>
            <a:xfrm>
              <a:off x="5334352"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72" name="TextBox 71"/>
            <p:cNvSpPr txBox="1"/>
            <p:nvPr/>
          </p:nvSpPr>
          <p:spPr>
            <a:xfrm>
              <a:off x="5992288"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6651673"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6</a:t>
              </a:r>
              <a:endParaRPr lang="en-US" sz="1000" dirty="0">
                <a:latin typeface="Arial"/>
                <a:cs typeface="Arial"/>
              </a:endParaRPr>
            </a:p>
          </p:txBody>
        </p:sp>
        <p:sp>
          <p:nvSpPr>
            <p:cNvPr id="74" name="TextBox 73"/>
            <p:cNvSpPr txBox="1"/>
            <p:nvPr/>
          </p:nvSpPr>
          <p:spPr>
            <a:xfrm>
              <a:off x="7311755"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7</a:t>
              </a:r>
              <a:endParaRPr lang="en-US" sz="1000" dirty="0">
                <a:latin typeface="Arial"/>
                <a:cs typeface="Arial"/>
              </a:endParaRPr>
            </a:p>
          </p:txBody>
        </p:sp>
        <p:sp>
          <p:nvSpPr>
            <p:cNvPr id="83" name="TextBox 82"/>
            <p:cNvSpPr txBox="1"/>
            <p:nvPr/>
          </p:nvSpPr>
          <p:spPr>
            <a:xfrm>
              <a:off x="7977187"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8</a:t>
              </a:r>
            </a:p>
          </p:txBody>
        </p:sp>
        <p:sp>
          <p:nvSpPr>
            <p:cNvPr id="109" name="TextBox 108"/>
            <p:cNvSpPr txBox="1"/>
            <p:nvPr/>
          </p:nvSpPr>
          <p:spPr>
            <a:xfrm>
              <a:off x="203097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110" name="TextBox 109"/>
            <p:cNvSpPr txBox="1"/>
            <p:nvPr/>
          </p:nvSpPr>
          <p:spPr>
            <a:xfrm>
              <a:off x="137338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111" name="TextBox 110"/>
            <p:cNvSpPr txBox="1"/>
            <p:nvPr/>
          </p:nvSpPr>
          <p:spPr>
            <a:xfrm>
              <a:off x="710826"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grpSp>
      <p:sp>
        <p:nvSpPr>
          <p:cNvPr id="112" name="Rectangle 111"/>
          <p:cNvSpPr/>
          <p:nvPr/>
        </p:nvSpPr>
        <p:spPr>
          <a:xfrm>
            <a:off x="1752229"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3" name="Rectangle 112"/>
          <p:cNvSpPr/>
          <p:nvPr/>
        </p:nvSpPr>
        <p:spPr>
          <a:xfrm>
            <a:off x="6328285"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13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cst_latent_heat_flux_20110211_0300.png"/>
          <p:cNvPicPr>
            <a:picLocks noChangeAspect="1"/>
          </p:cNvPicPr>
          <p:nvPr/>
        </p:nvPicPr>
        <p:blipFill rotWithShape="1">
          <a:blip r:embed="rId3">
            <a:extLst>
              <a:ext uri="{28A0092B-C50C-407E-A947-70E740481C1C}">
                <a14:useLocalDpi xmlns:a14="http://schemas.microsoft.com/office/drawing/2010/main" val="0"/>
              </a:ext>
            </a:extLst>
          </a:blip>
          <a:srcRect b="8043"/>
          <a:stretch/>
        </p:blipFill>
        <p:spPr>
          <a:xfrm>
            <a:off x="4578836" y="766510"/>
            <a:ext cx="4554216" cy="4187952"/>
          </a:xfrm>
          <a:prstGeom prst="rect">
            <a:avLst/>
          </a:prstGeom>
          <a:ln w="9525">
            <a:solidFill>
              <a:schemeClr val="tx1"/>
            </a:solidFill>
          </a:ln>
        </p:spPr>
      </p:pic>
      <p:pic>
        <p:nvPicPr>
          <p:cNvPr id="5" name="Picture 4" descr="fcst_sens_heat_flux_20110211_0300.png"/>
          <p:cNvPicPr>
            <a:picLocks noChangeAspect="1"/>
          </p:cNvPicPr>
          <p:nvPr/>
        </p:nvPicPr>
        <p:blipFill rotWithShape="1">
          <a:blip r:embed="rId4">
            <a:extLst>
              <a:ext uri="{28A0092B-C50C-407E-A947-70E740481C1C}">
                <a14:useLocalDpi xmlns:a14="http://schemas.microsoft.com/office/drawing/2010/main" val="0"/>
              </a:ext>
            </a:extLst>
          </a:blip>
          <a:srcRect b="8043"/>
          <a:stretch/>
        </p:blipFill>
        <p:spPr>
          <a:xfrm>
            <a:off x="9715" y="766510"/>
            <a:ext cx="4554216"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panose="020B0604020202020204" pitchFamily="34" charset="0"/>
                <a:cs typeface="Arial" panose="020B0604020202020204" pitchFamily="34" charset="0"/>
              </a:rPr>
              <a:t>Sensible </a:t>
            </a:r>
            <a:r>
              <a:rPr lang="en-US" sz="1500" dirty="0">
                <a:latin typeface="Arial" panose="020B0604020202020204" pitchFamily="34" charset="0"/>
                <a:cs typeface="Arial" panose="020B0604020202020204" pitchFamily="34" charset="0"/>
              </a:rPr>
              <a:t>heat flux [W m</a:t>
            </a:r>
            <a:r>
              <a:rPr lang="en-US" sz="1500" baseline="30000" dirty="0">
                <a:latin typeface="Arial" panose="020B0604020202020204" pitchFamily="34" charset="0"/>
                <a:cs typeface="Arial" panose="020B0604020202020204" pitchFamily="34" charset="0"/>
              </a:rPr>
              <a:t>−2</a:t>
            </a:r>
            <a:r>
              <a:rPr lang="en-US" sz="1500" dirty="0">
                <a:latin typeface="Arial" panose="020B0604020202020204" pitchFamily="34" charset="0"/>
                <a:cs typeface="Arial" panose="020B0604020202020204" pitchFamily="34" charset="0"/>
              </a:rPr>
              <a:t>, shaded], </a:t>
            </a:r>
          </a:p>
          <a:p>
            <a:pPr marL="0" indent="0" algn="ctr">
              <a:lnSpc>
                <a:spcPct val="90000"/>
              </a:lnSpc>
              <a:buNone/>
            </a:pPr>
            <a:r>
              <a:rPr lang="en-US" sz="1500" dirty="0">
                <a:latin typeface="Arial" panose="020B0604020202020204" pitchFamily="34" charset="0"/>
                <a:cs typeface="Arial" panose="020B0604020202020204" pitchFamily="34" charset="0"/>
              </a:rPr>
              <a:t>SLP (hPa, black</a:t>
            </a:r>
            <a:r>
              <a:rPr lang="en-US" sz="1500" dirty="0" smtClean="0">
                <a:latin typeface="Arial" panose="020B0604020202020204" pitchFamily="34" charset="0"/>
                <a:cs typeface="Arial" panose="020B0604020202020204" pitchFamily="34" charset="0"/>
              </a:rPr>
              <a:t>), and </a:t>
            </a:r>
            <a:r>
              <a:rPr lang="en-US" sz="1500" dirty="0">
                <a:latin typeface="Arial" panose="020B0604020202020204" pitchFamily="34" charset="0"/>
                <a:cs typeface="Arial" panose="020B0604020202020204" pitchFamily="34" charset="0"/>
              </a:rPr>
              <a:t>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Latent heat flux [W m</a:t>
            </a:r>
            <a:r>
              <a:rPr lang="en-US" sz="1500" baseline="30000" dirty="0" smtClean="0">
                <a:latin typeface="Arial" panose="020B0604020202020204" pitchFamily="34" charset="0"/>
                <a:cs typeface="Arial" panose="020B0604020202020204" pitchFamily="34" charset="0"/>
              </a:rPr>
              <a:t>−</a:t>
            </a:r>
            <a:r>
              <a:rPr lang="en-US" sz="1500" baseline="30000" dirty="0">
                <a:latin typeface="Arial" panose="020B0604020202020204" pitchFamily="34" charset="0"/>
                <a:cs typeface="Arial" panose="020B0604020202020204" pitchFamily="34" charset="0"/>
              </a:rPr>
              <a:t>2</a:t>
            </a:r>
            <a:r>
              <a:rPr lang="en-US" sz="1500" dirty="0" smtClean="0">
                <a:latin typeface="Arial" panose="020B0604020202020204" pitchFamily="34" charset="0"/>
                <a:cs typeface="Arial" panose="020B0604020202020204" pitchFamily="34" charset="0"/>
              </a:rPr>
              <a:t>, shaded], </a:t>
            </a:r>
          </a:p>
          <a:p>
            <a:pPr marL="0" indent="0" algn="ctr">
              <a:lnSpc>
                <a:spcPct val="90000"/>
              </a:lnSpc>
              <a:buNone/>
            </a:pPr>
            <a:r>
              <a:rPr lang="en-US" sz="1500" dirty="0" smtClean="0">
                <a:latin typeface="Arial" panose="020B0604020202020204" pitchFamily="34" charset="0"/>
                <a:cs typeface="Arial" panose="020B0604020202020204" pitchFamily="34" charset="0"/>
              </a:rPr>
              <a:t>SLP (hPa, black), </a:t>
            </a:r>
            <a:r>
              <a:rPr lang="en-US" sz="1500" dirty="0">
                <a:latin typeface="Arial" panose="020B0604020202020204" pitchFamily="34" charset="0"/>
                <a:cs typeface="Arial" panose="020B0604020202020204" pitchFamily="34" charset="0"/>
              </a:rPr>
              <a:t>and 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6049" y="5261770"/>
            <a:ext cx="8595360" cy="290756"/>
            <a:chOff x="236049" y="5426005"/>
            <a:chExt cx="8595360" cy="290756"/>
          </a:xfrm>
        </p:grpSpPr>
        <p:sp>
          <p:nvSpPr>
            <p:cNvPr id="67" name="TextBox 66"/>
            <p:cNvSpPr txBox="1"/>
            <p:nvPr/>
          </p:nvSpPr>
          <p:spPr>
            <a:xfrm>
              <a:off x="20221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endParaRPr lang="en-US" sz="1000" dirty="0">
                <a:latin typeface="Arial"/>
                <a:cs typeface="Arial"/>
              </a:endParaRPr>
            </a:p>
          </p:txBody>
        </p:sp>
        <p:sp>
          <p:nvSpPr>
            <p:cNvPr id="68" name="TextBox 67"/>
            <p:cNvSpPr txBox="1"/>
            <p:nvPr/>
          </p:nvSpPr>
          <p:spPr>
            <a:xfrm>
              <a:off x="250080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-80</a:t>
              </a:r>
              <a:endParaRPr lang="en-US" sz="1000" dirty="0">
                <a:latin typeface="Arial"/>
                <a:cs typeface="Arial"/>
              </a:endParaRPr>
            </a:p>
          </p:txBody>
        </p:sp>
        <p:sp>
          <p:nvSpPr>
            <p:cNvPr id="69" name="TextBox 68"/>
            <p:cNvSpPr txBox="1"/>
            <p:nvPr/>
          </p:nvSpPr>
          <p:spPr>
            <a:xfrm>
              <a:off x="2970678"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endParaRPr lang="en-US" sz="1000" dirty="0">
                <a:latin typeface="Arial"/>
                <a:cs typeface="Arial"/>
              </a:endParaRPr>
            </a:p>
          </p:txBody>
        </p:sp>
        <p:sp>
          <p:nvSpPr>
            <p:cNvPr id="70" name="TextBox 69"/>
            <p:cNvSpPr txBox="1"/>
            <p:nvPr/>
          </p:nvSpPr>
          <p:spPr>
            <a:xfrm>
              <a:off x="34395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71" name="TextBox 70"/>
            <p:cNvSpPr txBox="1"/>
            <p:nvPr/>
          </p:nvSpPr>
          <p:spPr>
            <a:xfrm>
              <a:off x="392036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2" name="TextBox 71"/>
            <p:cNvSpPr txBox="1"/>
            <p:nvPr/>
          </p:nvSpPr>
          <p:spPr>
            <a:xfrm>
              <a:off x="439050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73" name="TextBox 72"/>
            <p:cNvSpPr txBox="1"/>
            <p:nvPr/>
          </p:nvSpPr>
          <p:spPr>
            <a:xfrm>
              <a:off x="486661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4" name="TextBox 73"/>
            <p:cNvSpPr txBox="1"/>
            <p:nvPr/>
          </p:nvSpPr>
          <p:spPr>
            <a:xfrm>
              <a:off x="534143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83" name="TextBox 82"/>
            <p:cNvSpPr txBox="1"/>
            <p:nvPr/>
          </p:nvSpPr>
          <p:spPr>
            <a:xfrm>
              <a:off x="5818055"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p>
          </p:txBody>
        </p:sp>
        <p:sp>
          <p:nvSpPr>
            <p:cNvPr id="109" name="TextBox 108"/>
            <p:cNvSpPr txBox="1"/>
            <p:nvPr/>
          </p:nvSpPr>
          <p:spPr>
            <a:xfrm>
              <a:off x="154197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endParaRPr lang="en-US" sz="1000" dirty="0">
                <a:latin typeface="Arial"/>
                <a:cs typeface="Arial"/>
              </a:endParaRPr>
            </a:p>
          </p:txBody>
        </p:sp>
        <p:sp>
          <p:nvSpPr>
            <p:cNvPr id="110" name="TextBox 109"/>
            <p:cNvSpPr txBox="1"/>
            <p:nvPr/>
          </p:nvSpPr>
          <p:spPr>
            <a:xfrm>
              <a:off x="107283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endParaRPr lang="en-US" sz="1000" dirty="0">
                <a:latin typeface="Arial"/>
                <a:cs typeface="Arial"/>
              </a:endParaRPr>
            </a:p>
          </p:txBody>
        </p:sp>
        <p:sp>
          <p:nvSpPr>
            <p:cNvPr id="111" name="TextBox 110"/>
            <p:cNvSpPr txBox="1"/>
            <p:nvPr/>
          </p:nvSpPr>
          <p:spPr>
            <a:xfrm>
              <a:off x="592447"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endParaRPr lang="en-US" sz="1000" dirty="0">
                <a:latin typeface="Arial"/>
                <a:cs typeface="Arial"/>
              </a:endParaRPr>
            </a:p>
          </p:txBody>
        </p:sp>
        <p:pic>
          <p:nvPicPr>
            <p:cNvPr id="2" name="Picture 1" descr="fcst_latent_heat_flux_20110201_1800.png"/>
            <p:cNvPicPr>
              <a:picLocks/>
            </p:cNvPicPr>
            <p:nvPr/>
          </p:nvPicPr>
          <p:blipFill rotWithShape="1">
            <a:blip r:embed="rId5">
              <a:extLst>
                <a:ext uri="{28A0092B-C50C-407E-A947-70E740481C1C}">
                  <a14:useLocalDpi xmlns:a14="http://schemas.microsoft.com/office/drawing/2010/main" val="0"/>
                </a:ext>
              </a:extLst>
            </a:blip>
            <a:srcRect l="218" t="94754" r="458" b="2363"/>
            <a:stretch/>
          </p:blipFill>
          <p:spPr>
            <a:xfrm>
              <a:off x="236049" y="5426005"/>
              <a:ext cx="8595360" cy="137160"/>
            </a:xfrm>
            <a:prstGeom prst="rect">
              <a:avLst/>
            </a:prstGeom>
          </p:spPr>
        </p:pic>
        <p:sp>
          <p:nvSpPr>
            <p:cNvPr id="59" name="TextBox 58"/>
            <p:cNvSpPr txBox="1"/>
            <p:nvPr/>
          </p:nvSpPr>
          <p:spPr>
            <a:xfrm>
              <a:off x="6290781" y="5562873"/>
              <a:ext cx="300556" cy="153888"/>
            </a:xfrm>
            <a:prstGeom prst="rect">
              <a:avLst/>
            </a:prstGeom>
            <a:noFill/>
          </p:spPr>
          <p:txBody>
            <a:bodyPr wrap="square" lIns="0" tIns="0" rIns="0" bIns="0" rtlCol="0">
              <a:spAutoFit/>
            </a:bodyPr>
            <a:lstStyle/>
            <a:p>
              <a:pPr algn="ctr"/>
              <a:r>
                <a:rPr lang="en-US" sz="1000" dirty="0">
                  <a:latin typeface="Arial"/>
                  <a:cs typeface="Arial"/>
                </a:rPr>
                <a:t>8</a:t>
              </a:r>
              <a:r>
                <a:rPr lang="en-US" sz="1000" dirty="0" smtClean="0">
                  <a:latin typeface="Arial"/>
                  <a:cs typeface="Arial"/>
                </a:rPr>
                <a:t>0</a:t>
              </a:r>
            </a:p>
          </p:txBody>
        </p:sp>
        <p:sp>
          <p:nvSpPr>
            <p:cNvPr id="60" name="TextBox 59"/>
            <p:cNvSpPr txBox="1"/>
            <p:nvPr/>
          </p:nvSpPr>
          <p:spPr>
            <a:xfrm>
              <a:off x="67661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p>
          </p:txBody>
        </p:sp>
        <p:sp>
          <p:nvSpPr>
            <p:cNvPr id="61" name="TextBox 60"/>
            <p:cNvSpPr txBox="1"/>
            <p:nvPr/>
          </p:nvSpPr>
          <p:spPr>
            <a:xfrm>
              <a:off x="7243799"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p>
          </p:txBody>
        </p:sp>
        <p:sp>
          <p:nvSpPr>
            <p:cNvPr id="62" name="TextBox 61"/>
            <p:cNvSpPr txBox="1"/>
            <p:nvPr/>
          </p:nvSpPr>
          <p:spPr>
            <a:xfrm>
              <a:off x="7710867" y="5559537"/>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p>
          </p:txBody>
        </p:sp>
        <p:sp>
          <p:nvSpPr>
            <p:cNvPr id="75" name="TextBox 74"/>
            <p:cNvSpPr txBox="1"/>
            <p:nvPr/>
          </p:nvSpPr>
          <p:spPr>
            <a:xfrm>
              <a:off x="81920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p>
          </p:txBody>
        </p:sp>
      </p:grpSp>
    </p:spTree>
    <p:extLst>
      <p:ext uri="{BB962C8B-B14F-4D97-AF65-F5344CB8AC3E}">
        <p14:creationId xmlns:p14="http://schemas.microsoft.com/office/powerpoint/2010/main" val="6708049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T_theta_crossline_66N34.5E_78N34.5E_20110211_0300.png"/>
          <p:cNvPicPr>
            <a:picLocks noChangeAspect="1"/>
          </p:cNvPicPr>
          <p:nvPr/>
        </p:nvPicPr>
        <p:blipFill rotWithShape="1">
          <a:blip r:embed="rId3">
            <a:extLst>
              <a:ext uri="{28A0092B-C50C-407E-A947-70E740481C1C}">
                <a14:useLocalDpi xmlns:a14="http://schemas.microsoft.com/office/drawing/2010/main" val="0"/>
              </a:ext>
            </a:extLst>
          </a:blip>
          <a:srcRect t="-70" b="14225"/>
          <a:stretch/>
        </p:blipFill>
        <p:spPr>
          <a:xfrm>
            <a:off x="5491652" y="837160"/>
            <a:ext cx="2633472" cy="2280425"/>
          </a:xfrm>
          <a:prstGeom prst="rect">
            <a:avLst/>
          </a:prstGeom>
          <a:ln w="3175">
            <a:solidFill>
              <a:schemeClr val="tx1"/>
            </a:solidFill>
          </a:ln>
        </p:spPr>
      </p:pic>
      <p:pic>
        <p:nvPicPr>
          <p:cNvPr id="44" name="Picture 43" descr="vort_crossline_66N34.5E_78N34.5E_20110211_0300.png"/>
          <p:cNvPicPr>
            <a:picLocks noChangeAspect="1"/>
          </p:cNvPicPr>
          <p:nvPr/>
        </p:nvPicPr>
        <p:blipFill rotWithShape="1">
          <a:blip r:embed="rId4">
            <a:extLst>
              <a:ext uri="{28A0092B-C50C-407E-A947-70E740481C1C}">
                <a14:useLocalDpi xmlns:a14="http://schemas.microsoft.com/office/drawing/2010/main" val="0"/>
              </a:ext>
            </a:extLst>
          </a:blip>
          <a:srcRect t="210" b="13779"/>
          <a:stretch/>
        </p:blipFill>
        <p:spPr>
          <a:xfrm>
            <a:off x="5494195" y="3167981"/>
            <a:ext cx="2634800" cy="2286000"/>
          </a:xfrm>
          <a:prstGeom prst="rect">
            <a:avLst/>
          </a:prstGeom>
          <a:ln w="3175">
            <a:solidFill>
              <a:schemeClr val="tx1"/>
            </a:solidFill>
          </a:ln>
        </p:spPr>
      </p:pic>
      <p:pic>
        <p:nvPicPr>
          <p:cNvPr id="3" name="Picture 2" descr="era5_pv_cross_cfd_66N34.5E_78N34.5E_20110211_0300.png"/>
          <p:cNvPicPr>
            <a:picLocks noChangeAspect="1"/>
          </p:cNvPicPr>
          <p:nvPr/>
        </p:nvPicPr>
        <p:blipFill rotWithShape="1">
          <a:blip r:embed="rId5">
            <a:extLst>
              <a:ext uri="{28A0092B-C50C-407E-A947-70E740481C1C}">
                <a14:useLocalDpi xmlns:a14="http://schemas.microsoft.com/office/drawing/2010/main" val="0"/>
              </a:ext>
            </a:extLst>
          </a:blip>
          <a:srcRect t="2001" b="10814"/>
          <a:stretch/>
        </p:blipFill>
        <p:spPr>
          <a:xfrm>
            <a:off x="449244" y="693560"/>
            <a:ext cx="5008773" cy="4663440"/>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75.0°N, 34.5°</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72.0°N, 34.5°E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69.0°N, 34.5°</a:t>
            </a:r>
            <a:r>
              <a:rPr lang="en-US" sz="1000" dirty="0">
                <a:latin typeface="Arial"/>
                <a:cs typeface="Arial"/>
              </a:rPr>
              <a:t>E</a:t>
            </a:r>
          </a:p>
        </p:txBody>
      </p:sp>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a:cs typeface="Arial"/>
              </a:rPr>
              <a:t>(a) PV </a:t>
            </a:r>
            <a:r>
              <a:rPr lang="en-US" sz="1500" dirty="0">
                <a:latin typeface="Arial"/>
                <a:cs typeface="Arial"/>
              </a:rPr>
              <a:t>(PVU, </a:t>
            </a:r>
            <a:r>
              <a:rPr lang="en-US" sz="1500" dirty="0" smtClean="0">
                <a:latin typeface="Arial"/>
                <a:cs typeface="Arial"/>
              </a:rPr>
              <a:t>shaded)</a:t>
            </a:r>
            <a:r>
              <a:rPr lang="en-US" sz="1500" dirty="0">
                <a:latin typeface="Arial"/>
                <a:cs typeface="Arial"/>
              </a:rPr>
              <a:t>, </a:t>
            </a:r>
            <a:r>
              <a:rPr lang="en-US" sz="1500" dirty="0" smtClean="0">
                <a:latin typeface="Arial"/>
                <a:cs typeface="Arial"/>
              </a:rPr>
              <a:t>θ (K, black), ascent </a:t>
            </a:r>
            <a:r>
              <a:rPr lang="en-US" sz="1500" dirty="0" smtClean="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red, every </a:t>
            </a:r>
            <a:r>
              <a:rPr lang="en-US" sz="1500" dirty="0" smtClean="0">
                <a:latin typeface="Arial" panose="020B0604020202020204" pitchFamily="34" charset="0"/>
                <a:cs typeface="Arial" panose="020B0604020202020204" pitchFamily="34" charset="0"/>
              </a:rPr>
              <a:t>2.5 </a:t>
            </a:r>
            <a:r>
              <a:rPr lang="en-US" sz="1500" dirty="0">
                <a:latin typeface="Arial" panose="020B0604020202020204" pitchFamily="34" charset="0"/>
                <a:cs typeface="Arial" panose="020B0604020202020204" pitchFamily="34" charset="0"/>
              </a:rPr>
              <a:t>×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and wind speed </a:t>
            </a:r>
            <a:r>
              <a:rPr lang="en-US" sz="1500" dirty="0" smtClean="0">
                <a:latin typeface="Arial"/>
                <a:cs typeface="Arial"/>
              </a:rPr>
              <a:t>(white, every    10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 </a:t>
            </a:r>
            <a:r>
              <a:rPr lang="en-US" sz="1500" dirty="0" smtClean="0">
                <a:latin typeface="Arial"/>
                <a:cs typeface="Arial"/>
              </a:rPr>
              <a:t>starting at 30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a:t>
            </a:r>
            <a:r>
              <a:rPr lang="en-US" sz="1500" dirty="0" smtClean="0">
                <a:latin typeface="Arial"/>
                <a:cs typeface="Arial"/>
              </a:rPr>
              <a:t>)</a:t>
            </a:r>
            <a:r>
              <a:rPr lang="en-US" sz="1500" dirty="0">
                <a:latin typeface="Arial"/>
                <a:cs typeface="Arial"/>
              </a:rPr>
              <a:t>; </a:t>
            </a:r>
            <a:r>
              <a:rPr lang="en-US" sz="1500" dirty="0" smtClean="0">
                <a:latin typeface="Arial"/>
                <a:cs typeface="Arial"/>
              </a:rPr>
              <a:t>(b) DT (2-PVU surface) θ (K, shaded), wind speed </a:t>
            </a:r>
            <a:r>
              <a:rPr lang="en-US" sz="1500" dirty="0">
                <a:solidFill>
                  <a:srgbClr val="000000"/>
                </a:solidFill>
                <a:latin typeface="Arial" panose="020B0604020202020204" pitchFamily="34" charset="0"/>
                <a:cs typeface="Arial" panose="020B0604020202020204" pitchFamily="34" charset="0"/>
              </a:rPr>
              <a:t>(black,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a:solidFill>
                  <a:srgbClr val="000000"/>
                </a:solidFill>
                <a:latin typeface="Arial" panose="020B0604020202020204" pitchFamily="34" charset="0"/>
                <a:cs typeface="Arial" panose="020B0604020202020204" pitchFamily="34" charset="0"/>
              </a:rPr>
              <a:t>)</a:t>
            </a:r>
            <a:r>
              <a:rPr lang="en-US" sz="1500" dirty="0" smtClean="0">
                <a:latin typeface="Arial"/>
                <a:cs typeface="Arial"/>
              </a:rPr>
              <a:t>, and wind (m s</a:t>
            </a:r>
            <a:r>
              <a:rPr lang="en-US" sz="1500" baseline="30000" dirty="0" smtClean="0">
                <a:latin typeface="Arial"/>
                <a:cs typeface="Arial"/>
              </a:rPr>
              <a:t>−1</a:t>
            </a:r>
            <a:r>
              <a:rPr lang="en-US" sz="1500" dirty="0" smtClean="0">
                <a:latin typeface="Arial"/>
                <a:cs typeface="Arial"/>
              </a:rPr>
              <a:t>, flags and barbs); (c) </a:t>
            </a:r>
            <a:r>
              <a:rPr lang="en-US" sz="1500" dirty="0">
                <a:latin typeface="Arial" panose="020B0604020202020204" pitchFamily="34" charset="0"/>
                <a:cs typeface="Arial" panose="020B0604020202020204" pitchFamily="34" charset="0"/>
              </a:rPr>
              <a:t>850-hPa relative vorticity (10</a:t>
            </a:r>
            <a:r>
              <a:rPr lang="en-US" sz="1500" baseline="30000" dirty="0">
                <a:latin typeface="Arial" panose="020B0604020202020204" pitchFamily="34" charset="0"/>
                <a:cs typeface="Arial" panose="020B0604020202020204" pitchFamily="34" charset="0"/>
              </a:rPr>
              <a:t>−5</a:t>
            </a:r>
            <a:r>
              <a:rPr lang="en-US" sz="1500" dirty="0">
                <a:latin typeface="Arial" panose="020B0604020202020204" pitchFamily="34" charset="0"/>
                <a:cs typeface="Arial" panose="020B0604020202020204" pitchFamily="34" charset="0"/>
              </a:rPr>
              <a:t>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shaded)</a:t>
            </a:r>
            <a:r>
              <a:rPr lang="en-US" sz="1500" dirty="0" smtClean="0">
                <a:latin typeface="Arial" panose="020B0604020202020204" pitchFamily="34" charset="0"/>
                <a:cs typeface="Arial" panose="020B0604020202020204" pitchFamily="34" charset="0"/>
              </a:rPr>
              <a:t>, 850</a:t>
            </a:r>
            <a:r>
              <a:rPr lang="en-US" sz="1500" dirty="0">
                <a:latin typeface="Arial" panose="020B0604020202020204" pitchFamily="34" charset="0"/>
                <a:cs typeface="Arial" panose="020B0604020202020204" pitchFamily="34" charset="0"/>
              </a:rPr>
              <a:t>–600-hPa ascent (blue, every 2.5 ×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a:t>
            </a:r>
            <a:r>
              <a:rPr lang="en-US" sz="1500" dirty="0" smtClean="0">
                <a:latin typeface="Arial" panose="020B0604020202020204" pitchFamily="34" charset="0"/>
                <a:cs typeface="Arial" panose="020B0604020202020204" pitchFamily="34" charset="0"/>
              </a:rPr>
              <a:t>, SLP </a:t>
            </a:r>
            <a:r>
              <a:rPr lang="en-US" sz="1500" dirty="0">
                <a:latin typeface="Arial" panose="020B0604020202020204" pitchFamily="34" charset="0"/>
                <a:cs typeface="Arial" panose="020B0604020202020204" pitchFamily="34" charset="0"/>
              </a:rPr>
              <a:t>(hPa, black)</a:t>
            </a:r>
            <a:r>
              <a:rPr lang="en-US" sz="1500" dirty="0" smtClean="0">
                <a:latin typeface="Arial" panose="020B0604020202020204" pitchFamily="34" charset="0"/>
                <a:cs typeface="Arial" panose="020B0604020202020204" pitchFamily="34" charset="0"/>
              </a:rPr>
              <a:t>, and 10</a:t>
            </a:r>
            <a:r>
              <a:rPr lang="en-US" sz="1500" dirty="0">
                <a:latin typeface="Arial" panose="020B0604020202020204" pitchFamily="34" charset="0"/>
                <a:cs typeface="Arial" panose="020B0604020202020204" pitchFamily="34" charset="0"/>
              </a:rPr>
              <a:t>-m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endParaRPr lang="en-US" sz="15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79" name="Rectangle 78"/>
          <p:cNvSpPr/>
          <p:nvPr/>
        </p:nvSpPr>
        <p:spPr>
          <a:xfrm>
            <a:off x="1592641" y="3996825"/>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0" name="Straight Arrow Connector 79"/>
          <p:cNvCxnSpPr/>
          <p:nvPr/>
        </p:nvCxnSpPr>
        <p:spPr>
          <a:xfrm flipV="1">
            <a:off x="2420475" y="3656733"/>
            <a:ext cx="536747" cy="46783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3387378" y="5045819"/>
            <a:ext cx="560573"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2611935" y="4585753"/>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8" name="Rectangle 117"/>
          <p:cNvSpPr/>
          <p:nvPr/>
        </p:nvSpPr>
        <p:spPr>
          <a:xfrm>
            <a:off x="7032115" y="2716727"/>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19" name="Rectangle 118"/>
          <p:cNvSpPr/>
          <p:nvPr/>
        </p:nvSpPr>
        <p:spPr>
          <a:xfrm>
            <a:off x="6408821" y="723339"/>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A</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A</a:t>
            </a:r>
            <a:endParaRPr lang="en-US" sz="2400" b="1" dirty="0">
              <a:latin typeface="Arial"/>
              <a:cs typeface="Arial"/>
            </a:endParaRPr>
          </a:p>
        </p:txBody>
      </p:sp>
      <p:sp>
        <p:nvSpPr>
          <p:cNvPr id="124" name="TextBox 123"/>
          <p:cNvSpPr txBox="1"/>
          <p:nvPr/>
        </p:nvSpPr>
        <p:spPr>
          <a:xfrm>
            <a:off x="952351" y="83216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4682" y="316648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7035587" y="5030526"/>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07" name="Rectangle 106"/>
          <p:cNvSpPr/>
          <p:nvPr/>
        </p:nvSpPr>
        <p:spPr>
          <a:xfrm>
            <a:off x="6412293" y="3037138"/>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cxnSp>
        <p:nvCxnSpPr>
          <p:cNvPr id="113" name="Straight Arrow Connector 112"/>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Rectangle 126"/>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28" name="Rectangle 127"/>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69" name="Group 68"/>
          <p:cNvGrpSpPr/>
          <p:nvPr/>
        </p:nvGrpSpPr>
        <p:grpSpPr>
          <a:xfrm>
            <a:off x="-69633" y="797723"/>
            <a:ext cx="491997" cy="4612815"/>
            <a:chOff x="-69633" y="797723"/>
            <a:chExt cx="491997" cy="4612815"/>
          </a:xfrm>
        </p:grpSpPr>
        <p:sp>
          <p:nvSpPr>
            <p:cNvPr id="92" name="TextBox 91"/>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93" name="TextBox 92"/>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94" name="TextBox 93"/>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95" name="TextBox 94"/>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96" name="TextBox 95"/>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97" name="TextBox 96"/>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98" name="TextBox 97"/>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99" name="TextBox 98"/>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00" name="TextBox 99"/>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01" name="TextBox 100"/>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06" name="TextBox 105"/>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68" name="Picture 67" descr="era5_pv_cross_cfd_66N34.5E_78N34.5E_20110211_0300.png"/>
            <p:cNvPicPr>
              <a:picLocks/>
            </p:cNvPicPr>
            <p:nvPr/>
          </p:nvPicPr>
          <p:blipFill rotWithShape="1">
            <a:blip r:embed="rId5">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29" name="TextBox 128"/>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130" name="Group 129"/>
          <p:cNvGrpSpPr/>
          <p:nvPr/>
        </p:nvGrpSpPr>
        <p:grpSpPr>
          <a:xfrm>
            <a:off x="8726741" y="856350"/>
            <a:ext cx="468318" cy="4471416"/>
            <a:chOff x="8726741" y="856350"/>
            <a:chExt cx="468318" cy="4471416"/>
          </a:xfrm>
        </p:grpSpPr>
        <p:sp>
          <p:nvSpPr>
            <p:cNvPr id="131" name="TextBox 130"/>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32" name="Picture 131" descr="850rvort_20110211_0200.png"/>
            <p:cNvPicPr>
              <a:picLocks/>
            </p:cNvPicPr>
            <p:nvPr/>
          </p:nvPicPr>
          <p:blipFill rotWithShape="1">
            <a:blip r:embed="rId7">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33" name="TextBox 132"/>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34" name="TextBox 133"/>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35" name="TextBox 134"/>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36" name="TextBox 135"/>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37" name="TextBox 136"/>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38" name="TextBox 137"/>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39" name="TextBox 138"/>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40" name="TextBox 139"/>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41" name="TextBox 140"/>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42" name="TextBox 141"/>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43" name="TextBox 142"/>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44" name="TextBox 143"/>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Tree>
    <p:extLst>
      <p:ext uri="{BB962C8B-B14F-4D97-AF65-F5344CB8AC3E}">
        <p14:creationId xmlns:p14="http://schemas.microsoft.com/office/powerpoint/2010/main" val="1784045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descr="vort_crossline_69.9N22.5E_69.9N52.5E_20110211_0300.png"/>
          <p:cNvPicPr>
            <a:picLocks noChangeAspect="1"/>
          </p:cNvPicPr>
          <p:nvPr/>
        </p:nvPicPr>
        <p:blipFill rotWithShape="1">
          <a:blip r:embed="rId3">
            <a:extLst>
              <a:ext uri="{28A0092B-C50C-407E-A947-70E740481C1C}">
                <a14:useLocalDpi xmlns:a14="http://schemas.microsoft.com/office/drawing/2010/main" val="0"/>
              </a:ext>
            </a:extLst>
          </a:blip>
          <a:srcRect b="14215"/>
          <a:stretch/>
        </p:blipFill>
        <p:spPr>
          <a:xfrm>
            <a:off x="5496955" y="3165551"/>
            <a:ext cx="2633472" cy="2278853"/>
          </a:xfrm>
          <a:prstGeom prst="rect">
            <a:avLst/>
          </a:prstGeom>
          <a:ln w="3175">
            <a:solidFill>
              <a:schemeClr val="tx1"/>
            </a:solidFill>
          </a:ln>
        </p:spPr>
      </p:pic>
      <p:pic>
        <p:nvPicPr>
          <p:cNvPr id="113" name="Picture 112" descr="DT_theta_crossline_69.9N22.5E_69.9N52.5E_20110211_0300.png"/>
          <p:cNvPicPr>
            <a:picLocks noChangeAspect="1"/>
          </p:cNvPicPr>
          <p:nvPr/>
        </p:nvPicPr>
        <p:blipFill rotWithShape="1">
          <a:blip r:embed="rId4">
            <a:extLst>
              <a:ext uri="{28A0092B-C50C-407E-A947-70E740481C1C}">
                <a14:useLocalDpi xmlns:a14="http://schemas.microsoft.com/office/drawing/2010/main" val="0"/>
              </a:ext>
            </a:extLst>
          </a:blip>
          <a:srcRect t="-71" b="13895"/>
          <a:stretch/>
        </p:blipFill>
        <p:spPr>
          <a:xfrm>
            <a:off x="5494194" y="834109"/>
            <a:ext cx="2629799" cy="2286000"/>
          </a:xfrm>
          <a:prstGeom prst="rect">
            <a:avLst/>
          </a:prstGeom>
          <a:ln w="3175">
            <a:solidFill>
              <a:schemeClr val="tx1"/>
            </a:solidFill>
          </a:ln>
        </p:spPr>
      </p:pic>
      <p:pic>
        <p:nvPicPr>
          <p:cNvPr id="4" name="Picture 3" descr="era5_pv_cross_cfd_69.9N22.5E_69.9N52.5E_20110211_0300.png"/>
          <p:cNvPicPr>
            <a:picLocks noChangeAspect="1"/>
          </p:cNvPicPr>
          <p:nvPr/>
        </p:nvPicPr>
        <p:blipFill rotWithShape="1">
          <a:blip r:embed="rId5">
            <a:extLst>
              <a:ext uri="{28A0092B-C50C-407E-A947-70E740481C1C}">
                <a14:useLocalDpi xmlns:a14="http://schemas.microsoft.com/office/drawing/2010/main" val="0"/>
              </a:ext>
            </a:extLst>
          </a:blip>
          <a:srcRect t="2330" b="9937"/>
          <a:stretch/>
        </p:blipFill>
        <p:spPr>
          <a:xfrm>
            <a:off x="455802" y="723640"/>
            <a:ext cx="4996976" cy="4681728"/>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69.9°N, 30.0°</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69.9°N, 37.5°E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69.9°N, 45.0°</a:t>
            </a:r>
            <a:r>
              <a:rPr lang="en-US" sz="1000" dirty="0">
                <a:latin typeface="Arial"/>
                <a:cs typeface="Arial"/>
              </a:rPr>
              <a:t>E</a:t>
            </a: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B</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B</a:t>
            </a:r>
            <a:endParaRPr lang="en-US" sz="2400" b="1" dirty="0">
              <a:latin typeface="Arial"/>
              <a:cs typeface="Arial"/>
            </a:endParaRPr>
          </a:p>
        </p:txBody>
      </p:sp>
      <p:sp>
        <p:nvSpPr>
          <p:cNvPr id="124" name="TextBox 123"/>
          <p:cNvSpPr txBox="1"/>
          <p:nvPr/>
        </p:nvSpPr>
        <p:spPr>
          <a:xfrm>
            <a:off x="953585" y="833874"/>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6955" y="3169671"/>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3053091" y="3402896"/>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07" name="Straight Arrow Connector 106"/>
          <p:cNvCxnSpPr/>
          <p:nvPr/>
        </p:nvCxnSpPr>
        <p:spPr>
          <a:xfrm flipH="1" flipV="1">
            <a:off x="2419999" y="3563614"/>
            <a:ext cx="730788" cy="241774"/>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2833263" y="4975282"/>
            <a:ext cx="594194"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3378609" y="4524120"/>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27" name="Straight Arrow Connector 126"/>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0" name="Rectangle 129"/>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1" name="Rectangle 130"/>
          <p:cNvSpPr/>
          <p:nvPr/>
        </p:nvSpPr>
        <p:spPr>
          <a:xfrm>
            <a:off x="7736464" y="1642570"/>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2" name="Rectangle 131"/>
          <p:cNvSpPr/>
          <p:nvPr/>
        </p:nvSpPr>
        <p:spPr>
          <a:xfrm>
            <a:off x="5981829" y="2114244"/>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5" name="Rectangle 134"/>
          <p:cNvSpPr/>
          <p:nvPr/>
        </p:nvSpPr>
        <p:spPr>
          <a:xfrm>
            <a:off x="7762380" y="3986011"/>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6" name="Rectangle 135"/>
          <p:cNvSpPr/>
          <p:nvPr/>
        </p:nvSpPr>
        <p:spPr>
          <a:xfrm>
            <a:off x="6001266" y="4457685"/>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grpSp>
        <p:nvGrpSpPr>
          <p:cNvPr id="137" name="Group 136"/>
          <p:cNvGrpSpPr/>
          <p:nvPr/>
        </p:nvGrpSpPr>
        <p:grpSpPr>
          <a:xfrm>
            <a:off x="-69633" y="797723"/>
            <a:ext cx="491997" cy="4612815"/>
            <a:chOff x="-69633" y="797723"/>
            <a:chExt cx="491997" cy="4612815"/>
          </a:xfrm>
        </p:grpSpPr>
        <p:sp>
          <p:nvSpPr>
            <p:cNvPr id="138" name="TextBox 137"/>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139" name="TextBox 138"/>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140" name="TextBox 139"/>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141" name="TextBox 140"/>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142" name="TextBox 141"/>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143" name="TextBox 142"/>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144" name="TextBox 143"/>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145" name="TextBox 144"/>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46" name="TextBox 145"/>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47" name="TextBox 146"/>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48" name="TextBox 147"/>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149" name="Picture 148" descr="era5_pv_cross_cfd_66N34.5E_78N34.5E_20110211_0300.png"/>
            <p:cNvPicPr>
              <a:picLocks/>
            </p:cNvPicPr>
            <p:nvPr/>
          </p:nvPicPr>
          <p:blipFill rotWithShape="1">
            <a:blip r:embed="rId7">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50" name="TextBox 149"/>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56" name="Group 55"/>
          <p:cNvGrpSpPr/>
          <p:nvPr/>
        </p:nvGrpSpPr>
        <p:grpSpPr>
          <a:xfrm>
            <a:off x="8726741" y="856350"/>
            <a:ext cx="468318" cy="4471416"/>
            <a:chOff x="8726741" y="856350"/>
            <a:chExt cx="468318" cy="4471416"/>
          </a:xfrm>
        </p:grpSpPr>
        <p:sp>
          <p:nvSpPr>
            <p:cNvPr id="152" name="TextBox 151"/>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53" name="Picture 152" descr="850rvort_20110211_0200.png"/>
            <p:cNvPicPr>
              <a:picLocks/>
            </p:cNvPicPr>
            <p:nvPr/>
          </p:nvPicPr>
          <p:blipFill rotWithShape="1">
            <a:blip r:embed="rId8">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54" name="TextBox 153"/>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55" name="TextBox 154"/>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56" name="TextBox 155"/>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57" name="TextBox 156"/>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58" name="TextBox 157"/>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59" name="TextBox 158"/>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60" name="TextBox 159"/>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61" name="TextBox 160"/>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62" name="TextBox 161"/>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63" name="TextBox 162"/>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64" name="TextBox 163"/>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65" name="TextBox 164"/>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
        <p:nvSpPr>
          <p:cNvPr id="86"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a:cs typeface="Arial"/>
              </a:rPr>
              <a:t>(a) PV </a:t>
            </a:r>
            <a:r>
              <a:rPr lang="en-US" sz="1500" dirty="0">
                <a:latin typeface="Arial"/>
                <a:cs typeface="Arial"/>
              </a:rPr>
              <a:t>(PVU, </a:t>
            </a:r>
            <a:r>
              <a:rPr lang="en-US" sz="1500" dirty="0" smtClean="0">
                <a:latin typeface="Arial"/>
                <a:cs typeface="Arial"/>
              </a:rPr>
              <a:t>shaded)</a:t>
            </a:r>
            <a:r>
              <a:rPr lang="en-US" sz="1500" dirty="0">
                <a:latin typeface="Arial"/>
                <a:cs typeface="Arial"/>
              </a:rPr>
              <a:t>, </a:t>
            </a:r>
            <a:r>
              <a:rPr lang="en-US" sz="1500" dirty="0" smtClean="0">
                <a:latin typeface="Arial"/>
                <a:cs typeface="Arial"/>
              </a:rPr>
              <a:t>θ (K, black), ascent </a:t>
            </a:r>
            <a:r>
              <a:rPr lang="en-US" sz="1500" dirty="0" smtClean="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red, every </a:t>
            </a:r>
            <a:r>
              <a:rPr lang="en-US" sz="1500" dirty="0" smtClean="0">
                <a:latin typeface="Arial" panose="020B0604020202020204" pitchFamily="34" charset="0"/>
                <a:cs typeface="Arial" panose="020B0604020202020204" pitchFamily="34" charset="0"/>
              </a:rPr>
              <a:t>2.5 </a:t>
            </a:r>
            <a:r>
              <a:rPr lang="en-US" sz="1500" dirty="0">
                <a:latin typeface="Arial" panose="020B0604020202020204" pitchFamily="34" charset="0"/>
                <a:cs typeface="Arial" panose="020B0604020202020204" pitchFamily="34" charset="0"/>
              </a:rPr>
              <a:t>×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and wind speed </a:t>
            </a:r>
            <a:r>
              <a:rPr lang="en-US" sz="1500" dirty="0" smtClean="0">
                <a:latin typeface="Arial"/>
                <a:cs typeface="Arial"/>
              </a:rPr>
              <a:t>(white, every    10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 </a:t>
            </a:r>
            <a:r>
              <a:rPr lang="en-US" sz="1500" dirty="0" smtClean="0">
                <a:latin typeface="Arial"/>
                <a:cs typeface="Arial"/>
              </a:rPr>
              <a:t>starting at 30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a:t>
            </a:r>
            <a:r>
              <a:rPr lang="en-US" sz="1500" dirty="0" smtClean="0">
                <a:latin typeface="Arial"/>
                <a:cs typeface="Arial"/>
              </a:rPr>
              <a:t>)</a:t>
            </a:r>
            <a:r>
              <a:rPr lang="en-US" sz="1500" dirty="0">
                <a:latin typeface="Arial"/>
                <a:cs typeface="Arial"/>
              </a:rPr>
              <a:t>; </a:t>
            </a:r>
            <a:r>
              <a:rPr lang="en-US" sz="1500" dirty="0" smtClean="0">
                <a:latin typeface="Arial"/>
                <a:cs typeface="Arial"/>
              </a:rPr>
              <a:t>(b) DT (2-PVU surface) θ (K, shaded), wind speed </a:t>
            </a:r>
            <a:r>
              <a:rPr lang="en-US" sz="1500" dirty="0">
                <a:solidFill>
                  <a:srgbClr val="000000"/>
                </a:solidFill>
                <a:latin typeface="Arial" panose="020B0604020202020204" pitchFamily="34" charset="0"/>
                <a:cs typeface="Arial" panose="020B0604020202020204" pitchFamily="34" charset="0"/>
              </a:rPr>
              <a:t>(black,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a:solidFill>
                  <a:srgbClr val="000000"/>
                </a:solidFill>
                <a:latin typeface="Arial" panose="020B0604020202020204" pitchFamily="34" charset="0"/>
                <a:cs typeface="Arial" panose="020B0604020202020204" pitchFamily="34" charset="0"/>
              </a:rPr>
              <a:t>)</a:t>
            </a:r>
            <a:r>
              <a:rPr lang="en-US" sz="1500" dirty="0" smtClean="0">
                <a:latin typeface="Arial"/>
                <a:cs typeface="Arial"/>
              </a:rPr>
              <a:t>, and wind (m s</a:t>
            </a:r>
            <a:r>
              <a:rPr lang="en-US" sz="1500" baseline="30000" dirty="0" smtClean="0">
                <a:latin typeface="Arial"/>
                <a:cs typeface="Arial"/>
              </a:rPr>
              <a:t>−1</a:t>
            </a:r>
            <a:r>
              <a:rPr lang="en-US" sz="1500" dirty="0" smtClean="0">
                <a:latin typeface="Arial"/>
                <a:cs typeface="Arial"/>
              </a:rPr>
              <a:t>, flags and barbs); (c) </a:t>
            </a:r>
            <a:r>
              <a:rPr lang="en-US" sz="1500" dirty="0">
                <a:latin typeface="Arial" panose="020B0604020202020204" pitchFamily="34" charset="0"/>
                <a:cs typeface="Arial" panose="020B0604020202020204" pitchFamily="34" charset="0"/>
              </a:rPr>
              <a:t>850-hPa relative vorticity (10</a:t>
            </a:r>
            <a:r>
              <a:rPr lang="en-US" sz="1500" baseline="30000" dirty="0">
                <a:latin typeface="Arial" panose="020B0604020202020204" pitchFamily="34" charset="0"/>
                <a:cs typeface="Arial" panose="020B0604020202020204" pitchFamily="34" charset="0"/>
              </a:rPr>
              <a:t>−5</a:t>
            </a:r>
            <a:r>
              <a:rPr lang="en-US" sz="1500" dirty="0">
                <a:latin typeface="Arial" panose="020B0604020202020204" pitchFamily="34" charset="0"/>
                <a:cs typeface="Arial" panose="020B0604020202020204" pitchFamily="34" charset="0"/>
              </a:rPr>
              <a:t>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shaded)</a:t>
            </a:r>
            <a:r>
              <a:rPr lang="en-US" sz="1500" dirty="0" smtClean="0">
                <a:latin typeface="Arial" panose="020B0604020202020204" pitchFamily="34" charset="0"/>
                <a:cs typeface="Arial" panose="020B0604020202020204" pitchFamily="34" charset="0"/>
              </a:rPr>
              <a:t>, 850</a:t>
            </a:r>
            <a:r>
              <a:rPr lang="en-US" sz="1500" dirty="0">
                <a:latin typeface="Arial" panose="020B0604020202020204" pitchFamily="34" charset="0"/>
                <a:cs typeface="Arial" panose="020B0604020202020204" pitchFamily="34" charset="0"/>
              </a:rPr>
              <a:t>–600-hPa ascent (blue, every 2.5 ×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a:t>
            </a:r>
            <a:r>
              <a:rPr lang="en-US" sz="1500" dirty="0" smtClean="0">
                <a:latin typeface="Arial" panose="020B0604020202020204" pitchFamily="34" charset="0"/>
                <a:cs typeface="Arial" panose="020B0604020202020204" pitchFamily="34" charset="0"/>
              </a:rPr>
              <a:t>, SLP </a:t>
            </a:r>
            <a:r>
              <a:rPr lang="en-US" sz="1500" dirty="0">
                <a:latin typeface="Arial" panose="020B0604020202020204" pitchFamily="34" charset="0"/>
                <a:cs typeface="Arial" panose="020B0604020202020204" pitchFamily="34" charset="0"/>
              </a:rPr>
              <a:t>(hPa, black)</a:t>
            </a:r>
            <a:r>
              <a:rPr lang="en-US" sz="1500" dirty="0" smtClean="0">
                <a:latin typeface="Arial" panose="020B0604020202020204" pitchFamily="34" charset="0"/>
                <a:cs typeface="Arial" panose="020B0604020202020204" pitchFamily="34" charset="0"/>
              </a:rPr>
              <a:t>, and 10</a:t>
            </a:r>
            <a:r>
              <a:rPr lang="en-US" sz="1500" dirty="0">
                <a:latin typeface="Arial" panose="020B0604020202020204" pitchFamily="34" charset="0"/>
                <a:cs typeface="Arial" panose="020B0604020202020204" pitchFamily="34" charset="0"/>
              </a:rPr>
              <a:t>-m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endParaRPr lang="en-US" sz="15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967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may be associated with strong surface winds and heavy precipitation, posing hazards to ships and infrastructure (e.g.,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Businger and Reed 1989)</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TPVs may act as precursors for the development of polar lows (e.g., </a:t>
            </a:r>
            <a:r>
              <a:rPr lang="en-US" sz="2400" dirty="0" err="1" smtClean="0">
                <a:latin typeface="Arial" panose="020B0604020202020204" pitchFamily="34" charset="0"/>
                <a:cs typeface="Arial" panose="020B0604020202020204" pitchFamily="34" charset="0"/>
              </a:rPr>
              <a:t>Kolstad</a:t>
            </a:r>
            <a:r>
              <a:rPr lang="en-US" sz="2400" dirty="0" smtClean="0">
                <a:latin typeface="Arial" panose="020B0604020202020204" pitchFamily="34" charset="0"/>
                <a:cs typeface="Arial" panose="020B0604020202020204" pitchFamily="34" charset="0"/>
              </a:rPr>
              <a:t> 2011)</a:t>
            </a:r>
          </a:p>
          <a:p>
            <a:endParaRPr lang="en-US" sz="2400" dirty="0">
              <a:latin typeface="Arial" panose="020B0604020202020204" pitchFamily="34" charset="0"/>
              <a:cs typeface="Arial" panose="020B0604020202020204" pitchFamily="34" charset="0"/>
            </a:endParaRPr>
          </a:p>
          <a:p>
            <a:pPr marL="0" indent="0">
              <a:buNone/>
            </a:pPr>
            <a:endParaRPr lang="en-US" sz="24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423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b="1" dirty="0">
                <a:solidFill>
                  <a:srgbClr val="0000FF"/>
                </a:solidFill>
                <a:latin typeface="Arial"/>
                <a:cs typeface="Arial"/>
              </a:rPr>
              <a:t>A</a:t>
            </a:r>
            <a:r>
              <a:rPr lang="en-US" sz="2400" b="1" dirty="0" smtClean="0">
                <a:solidFill>
                  <a:srgbClr val="0000FF"/>
                </a:solidFill>
                <a:latin typeface="Arial"/>
                <a:cs typeface="Arial"/>
              </a:rPr>
              <a:t>nalyze </a:t>
            </a:r>
            <a:r>
              <a:rPr lang="en-US" sz="2400" b="1" dirty="0">
                <a:solidFill>
                  <a:srgbClr val="0000FF"/>
                </a:solidFill>
                <a:latin typeface="Arial"/>
                <a:cs typeface="Arial"/>
              </a:rPr>
              <a:t>the evolution of a polar low </a:t>
            </a:r>
            <a:r>
              <a:rPr lang="en-US" sz="2400" b="1" dirty="0" smtClean="0">
                <a:solidFill>
                  <a:srgbClr val="0000FF"/>
                </a:solidFill>
                <a:latin typeface="Arial"/>
                <a:cs typeface="Arial"/>
              </a:rPr>
              <a:t>linked </a:t>
            </a:r>
            <a:r>
              <a:rPr lang="en-US" sz="2400" b="1" dirty="0">
                <a:solidFill>
                  <a:srgbClr val="0000FF"/>
                </a:solidFill>
                <a:latin typeface="Arial"/>
                <a:cs typeface="Arial"/>
              </a:rPr>
              <a:t>to a </a:t>
            </a:r>
            <a:r>
              <a:rPr lang="en-US" sz="2400" b="1" dirty="0" smtClean="0">
                <a:solidFill>
                  <a:srgbClr val="0000FF"/>
                </a:solidFill>
                <a:latin typeface="Arial"/>
                <a:cs typeface="Arial"/>
              </a:rPr>
              <a:t>TPV</a:t>
            </a:r>
            <a:endParaRPr lang="en-US" sz="2400" b="1" dirty="0">
              <a:solidFill>
                <a:srgbClr val="0000FF"/>
              </a:solidFill>
              <a:latin typeface="Arial"/>
              <a:cs typeface="Arial"/>
            </a:endParaRPr>
          </a:p>
          <a:p>
            <a:endParaRPr lang="en-US" sz="2400" dirty="0" smtClean="0">
              <a:latin typeface="Arial"/>
              <a:cs typeface="Arial"/>
            </a:endParaRPr>
          </a:p>
          <a:p>
            <a:r>
              <a:rPr lang="en-US" sz="2400" dirty="0">
                <a:latin typeface="Arial"/>
                <a:cs typeface="Arial"/>
              </a:rPr>
              <a:t>I</a:t>
            </a:r>
            <a:r>
              <a:rPr lang="en-US" sz="2400" dirty="0" smtClean="0">
                <a:latin typeface="Arial"/>
                <a:cs typeface="Arial"/>
              </a:rPr>
              <a:t>nvestigate </a:t>
            </a:r>
            <a:r>
              <a:rPr lang="en-US" sz="2400" dirty="0">
                <a:latin typeface="Arial"/>
                <a:cs typeface="Arial"/>
              </a:rPr>
              <a:t>factors influencing the predictability of the evolution of the polar </a:t>
            </a:r>
            <a:r>
              <a:rPr lang="en-US" sz="2400" dirty="0" smtClean="0">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7813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Obtain polar lows from Sea </a:t>
            </a:r>
            <a:r>
              <a:rPr lang="en-US" sz="2400" dirty="0">
                <a:latin typeface="Arial"/>
                <a:cs typeface="Arial"/>
              </a:rPr>
              <a:t>Surface Temperature and Altimeter Synergy for Improved Forecasting of Polar lows (STARS) database of polar lows </a:t>
            </a:r>
            <a:r>
              <a:rPr lang="en-US" sz="2400" dirty="0" smtClean="0">
                <a:latin typeface="Arial"/>
                <a:cs typeface="Arial"/>
              </a:rPr>
              <a:t>over </a:t>
            </a:r>
            <a:r>
              <a:rPr lang="en-US" sz="2400" dirty="0">
                <a:latin typeface="Arial"/>
                <a:cs typeface="Arial"/>
              </a:rPr>
              <a:t>the </a:t>
            </a:r>
            <a:r>
              <a:rPr lang="en-US" sz="2400" dirty="0" smtClean="0">
                <a:latin typeface="Arial"/>
                <a:cs typeface="Arial"/>
              </a:rPr>
              <a:t>Norwegian </a:t>
            </a:r>
            <a:r>
              <a:rPr lang="en-US" sz="2400" dirty="0">
                <a:latin typeface="Arial"/>
                <a:cs typeface="Arial"/>
              </a:rPr>
              <a:t>and Barents </a:t>
            </a:r>
            <a:r>
              <a:rPr lang="en-US" sz="2400" dirty="0" smtClean="0">
                <a:latin typeface="Arial"/>
                <a:cs typeface="Arial"/>
              </a:rPr>
              <a:t>Seas </a:t>
            </a:r>
            <a:r>
              <a:rPr lang="en-US" sz="2400" dirty="0">
                <a:latin typeface="Arial"/>
                <a:cs typeface="Arial"/>
              </a:rPr>
              <a:t>(</a:t>
            </a:r>
            <a:r>
              <a:rPr lang="en-US" sz="2400" dirty="0" err="1">
                <a:latin typeface="Arial"/>
                <a:cs typeface="Arial"/>
              </a:rPr>
              <a:t>Sætra</a:t>
            </a:r>
            <a:r>
              <a:rPr lang="en-US" sz="2400" dirty="0">
                <a:latin typeface="Arial"/>
                <a:cs typeface="Arial"/>
              </a:rPr>
              <a:t> et al. 2010</a:t>
            </a:r>
            <a:r>
              <a:rPr lang="en-US" sz="2400" dirty="0" smtClean="0">
                <a:latin typeface="Arial"/>
                <a:cs typeface="Arial"/>
              </a:rPr>
              <a:t>)</a:t>
            </a:r>
          </a:p>
          <a:p>
            <a:pPr>
              <a:lnSpc>
                <a:spcPct val="50000"/>
              </a:lnSpc>
            </a:pPr>
            <a:endParaRPr lang="en-US" sz="2400" dirty="0" smtClean="0">
              <a:latin typeface="Arial"/>
              <a:cs typeface="Arial"/>
            </a:endParaRPr>
          </a:p>
          <a:p>
            <a:pPr lvl="1"/>
            <a:r>
              <a:rPr lang="en-US" sz="2200" dirty="0" smtClean="0">
                <a:solidFill>
                  <a:srgbClr val="0000FF"/>
                </a:solidFill>
                <a:latin typeface="Arial"/>
                <a:cs typeface="Arial"/>
              </a:rPr>
              <a:t>STARS </a:t>
            </a:r>
            <a:r>
              <a:rPr lang="en-US" sz="2200" dirty="0">
                <a:solidFill>
                  <a:srgbClr val="0000FF"/>
                </a:solidFill>
                <a:latin typeface="Arial"/>
                <a:cs typeface="Arial"/>
              </a:rPr>
              <a:t>database covers the 2002–2011 period, for a total of 140 polar </a:t>
            </a:r>
            <a:r>
              <a:rPr lang="en-US" sz="2200" dirty="0" smtClean="0">
                <a:solidFill>
                  <a:srgbClr val="0000FF"/>
                </a:solidFill>
                <a:latin typeface="Arial"/>
                <a:cs typeface="Arial"/>
              </a:rPr>
              <a:t>lows</a:t>
            </a:r>
          </a:p>
          <a:p>
            <a:pPr marL="457200" lvl="1" indent="0">
              <a:lnSpc>
                <a:spcPct val="50000"/>
              </a:lnSpc>
              <a:buNone/>
            </a:pPr>
            <a:endParaRPr lang="en-US" sz="2000" dirty="0">
              <a:solidFill>
                <a:srgbClr val="0000FF"/>
              </a:solidFill>
              <a:latin typeface="Arial"/>
              <a:cs typeface="Arial"/>
            </a:endParaRPr>
          </a:p>
          <a:p>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3825782" y="6544959"/>
            <a:ext cx="5264981" cy="37906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200" dirty="0" smtClean="0">
                <a:solidFill>
                  <a:srgbClr val="000000"/>
                </a:solidFill>
                <a:latin typeface="Arial" panose="020B0604020202020204" pitchFamily="34" charset="0"/>
                <a:cs typeface="Arial" panose="020B0604020202020204" pitchFamily="34" charset="0"/>
              </a:rPr>
              <a:t>Link for STARS Database: </a:t>
            </a:r>
            <a:r>
              <a:rPr lang="en-US" sz="1200" dirty="0">
                <a:solidFill>
                  <a:srgbClr val="000000"/>
                </a:solidFill>
                <a:latin typeface="Arial" panose="020B0604020202020204" pitchFamily="34" charset="0"/>
                <a:cs typeface="Arial" panose="020B0604020202020204" pitchFamily="34" charset="0"/>
                <a:hlinkClick r:id="rId2"/>
              </a:rPr>
              <a:t>http://polarlow.met.no/stars-dat</a:t>
            </a:r>
            <a:r>
              <a:rPr lang="en-US" sz="1200" dirty="0" smtClean="0">
                <a:solidFill>
                  <a:srgbClr val="000000"/>
                </a:solidFill>
                <a:latin typeface="Arial" panose="020B0604020202020204" pitchFamily="34" charset="0"/>
                <a:cs typeface="Arial" panose="020B0604020202020204" pitchFamily="34" charset="0"/>
                <a:hlinkClick r:id="rId2"/>
              </a:rPr>
              <a:t>/</a:t>
            </a:r>
            <a:endParaRPr lang="en-US" sz="1200"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381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Compare STARS database with a 1979–2015 database </a:t>
            </a:r>
            <a:r>
              <a:rPr lang="en-US" sz="2400" dirty="0">
                <a:latin typeface="Arial"/>
                <a:cs typeface="Arial"/>
              </a:rPr>
              <a:t>of TPVs constructed using the ERA-</a:t>
            </a:r>
            <a:r>
              <a:rPr lang="en-US" sz="2400" dirty="0" smtClean="0">
                <a:latin typeface="Arial"/>
                <a:cs typeface="Arial"/>
              </a:rPr>
              <a:t>Interim (Dee et al. 2011) and an objective TPV tracking algorithm (</a:t>
            </a:r>
            <a:r>
              <a:rPr lang="en-US" sz="2400" dirty="0" err="1" smtClean="0">
                <a:latin typeface="Arial"/>
                <a:cs typeface="Arial"/>
              </a:rPr>
              <a:t>Szapiro</a:t>
            </a:r>
            <a:r>
              <a:rPr lang="en-US" sz="2400" dirty="0" smtClean="0">
                <a:latin typeface="Arial"/>
                <a:cs typeface="Arial"/>
              </a:rPr>
              <a:t> and </a:t>
            </a:r>
            <a:r>
              <a:rPr lang="en-US" sz="2400" dirty="0" err="1" smtClean="0">
                <a:latin typeface="Arial"/>
                <a:cs typeface="Arial"/>
              </a:rPr>
              <a:t>Cavallo</a:t>
            </a:r>
            <a:r>
              <a:rPr lang="en-US" sz="2400" dirty="0" smtClean="0">
                <a:latin typeface="Arial"/>
                <a:cs typeface="Arial"/>
              </a:rPr>
              <a:t> 2018)</a:t>
            </a:r>
          </a:p>
          <a:p>
            <a:endParaRPr lang="en-US" sz="2400" dirty="0">
              <a:solidFill>
                <a:srgbClr val="0000FF"/>
              </a:solidFill>
              <a:latin typeface="Arial"/>
              <a:cs typeface="Arial"/>
            </a:endParaRPr>
          </a:p>
          <a:p>
            <a:r>
              <a:rPr lang="en-US" sz="2400" dirty="0" smtClean="0">
                <a:latin typeface="Arial"/>
                <a:cs typeface="Arial"/>
              </a:rPr>
              <a:t>Determine which </a:t>
            </a:r>
            <a:r>
              <a:rPr lang="en-US" sz="2400" dirty="0">
                <a:latin typeface="Arial"/>
                <a:cs typeface="Arial"/>
              </a:rPr>
              <a:t>polar lows </a:t>
            </a:r>
            <a:r>
              <a:rPr lang="en-US" sz="2400" dirty="0" smtClean="0">
                <a:latin typeface="Arial"/>
                <a:cs typeface="Arial"/>
              </a:rPr>
              <a:t>may be </a:t>
            </a:r>
            <a:r>
              <a:rPr lang="en-US" sz="2400" dirty="0">
                <a:latin typeface="Arial"/>
                <a:cs typeface="Arial"/>
              </a:rPr>
              <a:t>linked to </a:t>
            </a:r>
            <a:r>
              <a:rPr lang="en-US" sz="2400" dirty="0" smtClean="0">
                <a:latin typeface="Arial"/>
                <a:cs typeface="Arial"/>
              </a:rPr>
              <a:t>TPVs by requiring that a polar low be </a:t>
            </a:r>
            <a:r>
              <a:rPr lang="en-US" sz="2400" dirty="0">
                <a:latin typeface="Arial"/>
                <a:cs typeface="Arial"/>
              </a:rPr>
              <a:t>located </a:t>
            </a:r>
            <a:r>
              <a:rPr lang="en-US" sz="2400" dirty="0" smtClean="0">
                <a:latin typeface="Arial"/>
                <a:cs typeface="Arial"/>
              </a:rPr>
              <a:t>within 500 km of </a:t>
            </a:r>
            <a:r>
              <a:rPr lang="en-US" sz="2400" dirty="0">
                <a:latin typeface="Arial"/>
                <a:cs typeface="Arial"/>
              </a:rPr>
              <a:t>at least one TPV </a:t>
            </a:r>
            <a:r>
              <a:rPr lang="en-US" sz="2400" dirty="0" smtClean="0">
                <a:latin typeface="Arial"/>
                <a:cs typeface="Arial"/>
              </a:rPr>
              <a:t>at any point in the lifetime </a:t>
            </a:r>
            <a:r>
              <a:rPr lang="en-US" sz="2400" dirty="0">
                <a:latin typeface="Arial"/>
                <a:cs typeface="Arial"/>
              </a:rPr>
              <a:t>of </a:t>
            </a:r>
            <a:r>
              <a:rPr lang="en-US" sz="2400" dirty="0" smtClean="0">
                <a:latin typeface="Arial"/>
                <a:cs typeface="Arial"/>
              </a:rPr>
              <a:t>the </a:t>
            </a:r>
            <a:r>
              <a:rPr lang="en-US" sz="2400" dirty="0">
                <a:latin typeface="Arial"/>
                <a:cs typeface="Arial"/>
              </a:rPr>
              <a:t>polar </a:t>
            </a:r>
            <a:r>
              <a:rPr lang="en-US" sz="2400" dirty="0" smtClean="0">
                <a:latin typeface="Arial"/>
                <a:cs typeface="Arial"/>
              </a:rPr>
              <a:t>low </a:t>
            </a:r>
            <a:endParaRPr lang="en-US" sz="2400" dirty="0">
              <a:solidFill>
                <a:srgbClr val="0000FF"/>
              </a:solidFill>
              <a:latin typeface="Arial"/>
              <a:cs typeface="Arial"/>
            </a:endParaRPr>
          </a:p>
          <a:p>
            <a:pPr>
              <a:lnSpc>
                <a:spcPct val="50000"/>
              </a:lnSpc>
            </a:pPr>
            <a:endParaRPr lang="en-US" sz="2400" dirty="0" smtClean="0">
              <a:latin typeface="Arial"/>
              <a:cs typeface="Arial"/>
            </a:endParaRPr>
          </a:p>
          <a:p>
            <a:pPr marL="0" indent="0">
              <a:buNone/>
            </a:pPr>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3640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457199" y="873979"/>
            <a:ext cx="8433053" cy="5042829"/>
          </a:xfrm>
        </p:spPr>
        <p:txBody>
          <a:bodyPr>
            <a:normAutofit/>
          </a:bodyPr>
          <a:lstStyle/>
          <a:p>
            <a:r>
              <a:rPr lang="en-US" sz="2400" dirty="0">
                <a:latin typeface="Arial"/>
                <a:cs typeface="Arial"/>
              </a:rPr>
              <a:t>104 out of the total 140 polar lows, or 74.3%, match with at least one TPV </a:t>
            </a:r>
          </a:p>
          <a:p>
            <a:pPr>
              <a:lnSpc>
                <a:spcPct val="50000"/>
              </a:lnSpc>
            </a:pPr>
            <a:endParaRPr lang="en-US" sz="2400" dirty="0" smtClean="0">
              <a:latin typeface="Arial"/>
              <a:cs typeface="Arial"/>
            </a:endParaRPr>
          </a:p>
          <a:p>
            <a:pPr marL="0" indent="0">
              <a:buNone/>
            </a:pPr>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1898347" y="1710844"/>
            <a:ext cx="5643460" cy="5069726"/>
            <a:chOff x="1898347" y="1710844"/>
            <a:chExt cx="5643460" cy="5069726"/>
          </a:xfrm>
        </p:grpSpPr>
        <p:pic>
          <p:nvPicPr>
            <p:cNvPr id="12" name="Picture 11" descr="pls_all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347" y="1710844"/>
              <a:ext cx="5590008" cy="5069726"/>
            </a:xfrm>
            <a:prstGeom prst="rect">
              <a:avLst/>
            </a:prstGeom>
            <a:ln w="9525">
              <a:solidFill>
                <a:schemeClr val="tx1"/>
              </a:solidFill>
            </a:ln>
          </p:spPr>
        </p:pic>
        <p:sp>
          <p:nvSpPr>
            <p:cNvPr id="7" name="TextBox 6"/>
            <p:cNvSpPr txBox="1"/>
            <p:nvPr/>
          </p:nvSpPr>
          <p:spPr>
            <a:xfrm>
              <a:off x="1898347" y="1710844"/>
              <a:ext cx="2137432" cy="323165"/>
            </a:xfrm>
            <a:prstGeom prst="rect">
              <a:avLst/>
            </a:prstGeom>
            <a:solidFill>
              <a:schemeClr val="bg1"/>
            </a:solidFill>
            <a:ln w="9525">
              <a:solidFill>
                <a:schemeClr val="tx1"/>
              </a:solidFill>
            </a:ln>
          </p:spPr>
          <p:txBody>
            <a:bodyPr wrap="square" lIns="0" tIns="0" rIns="0" bIns="45720" rtlCol="0" anchor="ctr">
              <a:spAutoFit/>
            </a:bodyPr>
            <a:lstStyle/>
            <a:p>
              <a:pPr algn="ctr"/>
              <a:r>
                <a:rPr lang="en-US" b="1" dirty="0" smtClean="0">
                  <a:latin typeface="Arial"/>
                  <a:cs typeface="Arial"/>
                </a:rPr>
                <a:t>STARS Polar Lows</a:t>
              </a:r>
              <a:endParaRPr lang="en-US" b="1" dirty="0">
                <a:latin typeface="Arial"/>
                <a:cs typeface="Arial"/>
              </a:endParaRPr>
            </a:p>
          </p:txBody>
        </p:sp>
        <p:sp>
          <p:nvSpPr>
            <p:cNvPr id="13" name="Rectangle 12"/>
            <p:cNvSpPr/>
            <p:nvPr/>
          </p:nvSpPr>
          <p:spPr>
            <a:xfrm>
              <a:off x="5172538" y="5477979"/>
              <a:ext cx="2317954" cy="13024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5286342" y="5747320"/>
              <a:ext cx="395235" cy="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286342" y="6223404"/>
              <a:ext cx="395235" cy="0"/>
            </a:xfrm>
            <a:prstGeom prst="line">
              <a:avLst/>
            </a:prstGeom>
            <a:ln w="50800">
              <a:solidFill>
                <a:srgbClr val="1171FF"/>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694407" y="5477979"/>
              <a:ext cx="1676493" cy="523220"/>
            </a:xfrm>
            <a:prstGeom prst="rect">
              <a:avLst/>
            </a:prstGeom>
            <a:noFill/>
          </p:spPr>
          <p:txBody>
            <a:bodyPr wrap="square" rtlCol="0">
              <a:spAutoFit/>
            </a:bodyPr>
            <a:lstStyle/>
            <a:p>
              <a:r>
                <a:rPr lang="en-US" sz="1400" dirty="0" smtClean="0">
                  <a:latin typeface="Arial"/>
                  <a:cs typeface="Arial"/>
                </a:rPr>
                <a:t>Polar lows linked to TPVs (N = 104)</a:t>
              </a:r>
              <a:endParaRPr lang="en-US" sz="1400" dirty="0">
                <a:latin typeface="Arial"/>
                <a:cs typeface="Arial"/>
              </a:endParaRPr>
            </a:p>
          </p:txBody>
        </p:sp>
        <p:sp>
          <p:nvSpPr>
            <p:cNvPr id="17" name="TextBox 16"/>
            <p:cNvSpPr txBox="1"/>
            <p:nvPr/>
          </p:nvSpPr>
          <p:spPr>
            <a:xfrm>
              <a:off x="5694407" y="5962715"/>
              <a:ext cx="1847400" cy="523220"/>
            </a:xfrm>
            <a:prstGeom prst="rect">
              <a:avLst/>
            </a:prstGeom>
            <a:noFill/>
          </p:spPr>
          <p:txBody>
            <a:bodyPr wrap="square" rtlCol="0">
              <a:spAutoFit/>
            </a:bodyPr>
            <a:lstStyle/>
            <a:p>
              <a:r>
                <a:rPr lang="en-US" sz="1400" dirty="0" smtClean="0">
                  <a:latin typeface="Arial"/>
                  <a:cs typeface="Arial"/>
                </a:rPr>
                <a:t>Polar lows not linked to TPVs (N = 36)</a:t>
              </a:r>
              <a:endParaRPr lang="en-US" sz="1400" dirty="0">
                <a:latin typeface="Arial"/>
                <a:cs typeface="Arial"/>
              </a:endParaRPr>
            </a:p>
          </p:txBody>
        </p:sp>
        <p:sp>
          <p:nvSpPr>
            <p:cNvPr id="2" name="Oval 1"/>
            <p:cNvSpPr>
              <a:spLocks noChangeAspect="1"/>
            </p:cNvSpPr>
            <p:nvPr/>
          </p:nvSpPr>
          <p:spPr>
            <a:xfrm>
              <a:off x="5277571" y="6534428"/>
              <a:ext cx="164592" cy="164592"/>
            </a:xfrm>
            <a:prstGeom prst="ellipse">
              <a:avLst/>
            </a:prstGeom>
            <a:solidFill>
              <a:srgbClr val="FC0007"/>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5512267" y="6534428"/>
              <a:ext cx="164592" cy="164592"/>
            </a:xfrm>
            <a:prstGeom prst="ellipse">
              <a:avLst/>
            </a:prstGeom>
            <a:solidFill>
              <a:srgbClr val="0E71FF"/>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694407" y="6448837"/>
              <a:ext cx="1847400" cy="307777"/>
            </a:xfrm>
            <a:prstGeom prst="rect">
              <a:avLst/>
            </a:prstGeom>
            <a:noFill/>
          </p:spPr>
          <p:txBody>
            <a:bodyPr wrap="square" rtlCol="0">
              <a:spAutoFit/>
            </a:bodyPr>
            <a:lstStyle/>
            <a:p>
              <a:r>
                <a:rPr lang="en-US" sz="1400" dirty="0" smtClean="0">
                  <a:latin typeface="Arial"/>
                  <a:cs typeface="Arial"/>
                </a:rPr>
                <a:t>Genesis positions</a:t>
              </a:r>
              <a:endParaRPr lang="en-US" sz="1400" dirty="0">
                <a:latin typeface="Arial"/>
                <a:cs typeface="Arial"/>
              </a:endParaRPr>
            </a:p>
          </p:txBody>
        </p:sp>
      </p:grpSp>
      <p:sp>
        <p:nvSpPr>
          <p:cNvPr id="20"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3123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627156"/>
          </a:xfrm>
        </p:spPr>
        <p:txBody>
          <a:bodyPr>
            <a:normAutofit/>
          </a:bodyPr>
          <a:lstStyle/>
          <a:p>
            <a:pPr>
              <a:lnSpc>
                <a:spcPct val="110000"/>
              </a:lnSpc>
            </a:pPr>
            <a:r>
              <a:rPr lang="en-US" sz="2400" dirty="0" smtClean="0">
                <a:latin typeface="Arial"/>
                <a:cs typeface="Arial"/>
              </a:rPr>
              <a:t>Use the ERA5 </a:t>
            </a:r>
            <a:r>
              <a:rPr lang="en-US" sz="2400" dirty="0">
                <a:latin typeface="Arial"/>
                <a:cs typeface="Arial"/>
              </a:rPr>
              <a:t>(</a:t>
            </a:r>
            <a:r>
              <a:rPr lang="en-US" sz="2400" dirty="0" err="1">
                <a:latin typeface="Arial"/>
                <a:cs typeface="Arial"/>
              </a:rPr>
              <a:t>Hersbach</a:t>
            </a:r>
            <a:r>
              <a:rPr lang="en-US" sz="2400" dirty="0">
                <a:latin typeface="Arial"/>
                <a:cs typeface="Arial"/>
              </a:rPr>
              <a:t> and Dee 2016) </a:t>
            </a:r>
            <a:r>
              <a:rPr lang="en-US" sz="2400" dirty="0" smtClean="0">
                <a:latin typeface="Arial"/>
                <a:cs typeface="Arial"/>
              </a:rPr>
              <a:t>downloaded at 0.3° horizontal resolution for analysis of a polar low case</a:t>
            </a:r>
          </a:p>
          <a:p>
            <a:pPr marL="0" indent="0">
              <a:buNone/>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a:t>
            </a:r>
            <a:r>
              <a:rPr lang="en-US" sz="2400" dirty="0">
                <a:solidFill>
                  <a:srgbClr val="000000"/>
                </a:solidFill>
                <a:latin typeface="Arial"/>
                <a:cs typeface="Arial"/>
              </a:rPr>
              <a:t>a</a:t>
            </a:r>
            <a:r>
              <a:rPr lang="en-US" sz="2400" dirty="0" smtClean="0">
                <a:solidFill>
                  <a:srgbClr val="000000"/>
                </a:solidFill>
                <a:latin typeface="Arial"/>
                <a:cs typeface="Arial"/>
              </a:rPr>
              <a:t> polar low is </a:t>
            </a:r>
            <a:r>
              <a:rPr lang="en-US" sz="2400" dirty="0" err="1" smtClean="0">
                <a:solidFill>
                  <a:srgbClr val="000000"/>
                </a:solidFill>
                <a:latin typeface="Arial"/>
                <a:cs typeface="Arial"/>
              </a:rPr>
              <a:t>trackable</a:t>
            </a:r>
            <a:r>
              <a:rPr lang="en-US" sz="2400" dirty="0" smtClean="0">
                <a:solidFill>
                  <a:srgbClr val="000000"/>
                </a:solidFill>
                <a:latin typeface="Arial"/>
                <a:cs typeface="Arial"/>
              </a:rPr>
              <a:t> in the ERA5</a:t>
            </a:r>
          </a:p>
          <a:p>
            <a:pPr marL="0" indent="0">
              <a:lnSpc>
                <a:spcPct val="110000"/>
              </a:lnSpc>
              <a:buNone/>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the polar low is clearly linked to a single TPV</a:t>
            </a: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600" dirty="0" smtClean="0">
              <a:latin typeface="Arial" panose="020B0604020202020204" pitchFamily="34" charset="0"/>
              <a:cs typeface="Arial" panose="020B0604020202020204" pitchFamily="34" charset="0"/>
            </a:endParaRPr>
          </a:p>
          <a:p>
            <a:pPr>
              <a:lnSpc>
                <a:spcPct val="110000"/>
              </a:lnSpc>
            </a:pPr>
            <a:endParaRPr lang="en-US" sz="2400" dirty="0">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Case Selection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0189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45525</TotalTime>
  <Words>3273</Words>
  <Application>Microsoft Office PowerPoint</Application>
  <PresentationFormat>On-screen Show (4:3)</PresentationFormat>
  <Paragraphs>839</Paragraphs>
  <Slides>36</Slides>
  <Notes>31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A Predictability Study of a Polar Low Linked to a Tropopause Polar Vortex </vt:lpstr>
      <vt:lpstr>What are Tropopause Polar Vortices (TPVs)?</vt:lpstr>
      <vt:lpstr>What are Polar Lows?</vt:lpstr>
      <vt:lpstr>Motivation</vt:lpstr>
      <vt:lpstr>Outline</vt:lpstr>
      <vt:lpstr>Climatology of Polar Lows</vt:lpstr>
      <vt:lpstr>Climatology of Polar Lows Linked to TPVs </vt:lpstr>
      <vt:lpstr>Climatology of Polar Lows Linked to TPVs </vt:lpstr>
      <vt:lpstr>Case Selection</vt:lpstr>
      <vt:lpstr>The Polar Low and TPV</vt:lpstr>
      <vt:lpstr>Mesoscale Evolution</vt:lpstr>
      <vt:lpstr>Mesoscale Evolution</vt:lpstr>
      <vt:lpstr>Mesoscale Evolution</vt:lpstr>
      <vt:lpstr>Mesoscale Evolution</vt:lpstr>
      <vt:lpstr>Summary</vt:lpstr>
      <vt:lpstr>Outline</vt:lpstr>
      <vt:lpstr>Evaluating Forecast Skill of the Polar Low</vt:lpstr>
      <vt:lpstr>Evaluating Forecast Skill of the Polar Low</vt:lpstr>
      <vt:lpstr>Evaluating Forecast Skill of the Polar Low</vt:lpstr>
      <vt:lpstr>Evaluating Forecast Skill of the Polar Low</vt:lpstr>
      <vt:lpstr>Calculating Normalized Composite Differences</vt:lpstr>
      <vt:lpstr>Track and Intensity</vt:lpstr>
      <vt:lpstr>PowerPoint Presentation</vt:lpstr>
      <vt:lpstr>Summary</vt:lpstr>
      <vt:lpstr>Summary</vt:lpstr>
      <vt:lpstr>Questions?   Email: kbiernat@albany.edu</vt:lpstr>
      <vt:lpstr>PowerPoint Presentation</vt:lpstr>
      <vt:lpstr>Climatology of Polar Lows Linked to TPVs </vt:lpstr>
      <vt:lpstr>Synoptic Evolution</vt:lpstr>
      <vt:lpstr>Synoptic Evolution</vt:lpstr>
      <vt:lpstr>Synoptic Evolution</vt:lpstr>
      <vt:lpstr>Synoptic Evolution</vt:lpstr>
      <vt:lpstr>Favorable Conditions</vt:lpstr>
      <vt:lpstr>Favorable Conditions</vt:lpstr>
      <vt:lpstr>Cross Sections</vt:lpstr>
      <vt:lpstr>Cross Sections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Linkages Between Tropopause Polar Vortices and the Great Arctic Cyclone of August 2012</dc:title>
  <dc:creator>Kevin Biernat</dc:creator>
  <cp:lastModifiedBy>Biernat, Kevin A</cp:lastModifiedBy>
  <cp:revision>448</cp:revision>
  <dcterms:created xsi:type="dcterms:W3CDTF">2018-03-04T15:15:25Z</dcterms:created>
  <dcterms:modified xsi:type="dcterms:W3CDTF">2019-01-04T16:48:03Z</dcterms:modified>
</cp:coreProperties>
</file>