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42" r:id="rId2"/>
    <p:sldId id="348" r:id="rId3"/>
    <p:sldId id="315" r:id="rId4"/>
    <p:sldId id="349" r:id="rId5"/>
    <p:sldId id="373" r:id="rId6"/>
    <p:sldId id="374" r:id="rId7"/>
    <p:sldId id="306" r:id="rId8"/>
    <p:sldId id="308" r:id="rId9"/>
    <p:sldId id="385" r:id="rId10"/>
    <p:sldId id="317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9" r:id="rId20"/>
    <p:sldId id="380" r:id="rId21"/>
    <p:sldId id="381" r:id="rId22"/>
    <p:sldId id="343" r:id="rId23"/>
    <p:sldId id="344" r:id="rId24"/>
    <p:sldId id="376" r:id="rId25"/>
    <p:sldId id="377" r:id="rId26"/>
    <p:sldId id="378" r:id="rId27"/>
    <p:sldId id="323" r:id="rId28"/>
    <p:sldId id="307" r:id="rId29"/>
    <p:sldId id="375" r:id="rId30"/>
    <p:sldId id="320" r:id="rId31"/>
    <p:sldId id="31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1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2: 3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3:</a:t>
            </a:r>
            <a:r>
              <a:rPr lang="en-US" baseline="0" dirty="0" smtClean="0"/>
              <a:t> 4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End day of L1:</a:t>
            </a:r>
            <a:r>
              <a:rPr lang="en-US" baseline="0" dirty="0" smtClean="0"/>
              <a:t> 5 Aug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9.png"/><Relationship Id="rId7" Type="http://schemas.openxmlformats.org/officeDocument/2006/relationships/image" Target="../media/image28.png"/><Relationship Id="rId8" Type="http://schemas.openxmlformats.org/officeDocument/2006/relationships/image" Target="../media/image10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28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92"/>
            <a:ext cx="9135245" cy="1975186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Linkages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between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Tropopause Polar Vortices and the Great Arctic Cyclone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  of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August 2012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576521"/>
            <a:ext cx="9135245" cy="4101500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Kevin A. Biernat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Lance F. Bosart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Steven M. Cavallo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400" b="1" i="1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State University of New York</a:t>
            </a:r>
          </a:p>
          <a:p>
            <a:pPr>
              <a:lnSpc>
                <a:spcPct val="60000"/>
              </a:lnSpc>
            </a:pP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Oklahoma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32nd 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 Conference 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Climate Variability and 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endParaRPr lang="en-US" sz="26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8 January 2019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3269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289071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57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53961" y="6396846"/>
            <a:ext cx="473257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5792" y="5981908"/>
            <a:ext cx="2792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Maximum 925-hPa relative vorticity (averaged within  100 km of grid point)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253961" y="5678490"/>
            <a:ext cx="473257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85792" y="5518182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Minimum SLP (hPa) 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958898" y="6249777"/>
            <a:ext cx="418653" cy="511283"/>
            <a:chOff x="11947059" y="32122321"/>
            <a:chExt cx="418653" cy="511283"/>
          </a:xfrm>
        </p:grpSpPr>
        <p:sp>
          <p:nvSpPr>
            <p:cNvPr id="90" name="Rectangle 89"/>
            <p:cNvSpPr/>
            <p:nvPr/>
          </p:nvSpPr>
          <p:spPr>
            <a:xfrm>
              <a:off x="11947059" y="32122321"/>
              <a:ext cx="418653" cy="511283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12365712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11947059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958898" y="5583752"/>
            <a:ext cx="418653" cy="511283"/>
            <a:chOff x="11947059" y="31550099"/>
            <a:chExt cx="418653" cy="511283"/>
          </a:xfrm>
        </p:grpSpPr>
        <p:sp>
          <p:nvSpPr>
            <p:cNvPr id="104" name="Rectangle 103"/>
            <p:cNvSpPr/>
            <p:nvPr/>
          </p:nvSpPr>
          <p:spPr>
            <a:xfrm>
              <a:off x="11947059" y="31550099"/>
              <a:ext cx="418653" cy="511283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 flipV="1">
              <a:off x="12365712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11947059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4537264" y="5665280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coupling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537264" y="6344366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crossing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177756" y="5705088"/>
            <a:ext cx="190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Peak intensity at      1000 UTC 6 Aug           2012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(962.3 hPa)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113" y="964339"/>
            <a:ext cx="8716497" cy="4439045"/>
            <a:chOff x="157141" y="820951"/>
            <a:chExt cx="8716497" cy="4439045"/>
          </a:xfrm>
        </p:grpSpPr>
        <p:grpSp>
          <p:nvGrpSpPr>
            <p:cNvPr id="3" name="Group 2"/>
            <p:cNvGrpSpPr/>
            <p:nvPr/>
          </p:nvGrpSpPr>
          <p:grpSpPr>
            <a:xfrm>
              <a:off x="157141" y="820951"/>
              <a:ext cx="8352108" cy="4148461"/>
              <a:chOff x="301791" y="841164"/>
              <a:chExt cx="8352108" cy="414846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189388" y="841164"/>
                <a:ext cx="7097294" cy="3947434"/>
                <a:chOff x="205615" y="821378"/>
                <a:chExt cx="8728201" cy="4854526"/>
              </a:xfrm>
            </p:grpSpPr>
            <p:pic>
              <p:nvPicPr>
                <p:cNvPr id="132" name="Picture 131" descr="slp_vort_925_aa_100_AC12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770" t="8814" r="9373" b="14754"/>
                <a:stretch/>
              </p:blipFill>
              <p:spPr>
                <a:xfrm>
                  <a:off x="205615" y="821378"/>
                  <a:ext cx="8728201" cy="4854526"/>
                </a:xfrm>
                <a:prstGeom prst="rect">
                  <a:avLst/>
                </a:prstGeom>
              </p:spPr>
            </p:pic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1079258" y="989151"/>
                  <a:ext cx="0" cy="447973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1408316" y="996591"/>
                  <a:ext cx="7135" cy="447229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V="1">
                  <a:off x="2073421" y="996591"/>
                  <a:ext cx="0" cy="445538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2741771" y="996591"/>
                  <a:ext cx="0" cy="446282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Rectangle 114"/>
                <p:cNvSpPr/>
                <p:nvPr/>
              </p:nvSpPr>
              <p:spPr>
                <a:xfrm>
                  <a:off x="2073421" y="989151"/>
                  <a:ext cx="670242" cy="4462819"/>
                </a:xfrm>
                <a:prstGeom prst="rect">
                  <a:avLst/>
                </a:prstGeom>
                <a:solidFill>
                  <a:srgbClr val="560EB3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1079258" y="996591"/>
                  <a:ext cx="332626" cy="4462819"/>
                </a:xfrm>
                <a:prstGeom prst="rect">
                  <a:avLst/>
                </a:prstGeom>
                <a:solidFill>
                  <a:srgbClr val="0000FF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1403879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95081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247985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03038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573180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4105541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64094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188065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573327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11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625990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12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811032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13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7347912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14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7893204" y="474340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650341" y="1835309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1000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51477" y="11752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1010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49205" y="2503446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990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649205" y="31527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980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49205" y="3819393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970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649205" y="4495542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960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8283062" y="2135817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272820" y="1545259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86682" y="2721752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8286682" y="3301535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8283062" y="388074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8286682" y="4468007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>
                    <a:latin typeface="Arial"/>
                    <a:cs typeface="Arial"/>
                  </a:rPr>
                  <a:t>0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286682" y="96360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30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 rot="16200000">
                <a:off x="-1353579" y="2656747"/>
                <a:ext cx="36492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SLP (hPa) 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 rot="16200000">
              <a:off x="6876031" y="2602445"/>
              <a:ext cx="36566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925-hPa relative vorticity (10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−5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 s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−1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) 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17" name="5-Point Star 116"/>
            <p:cNvSpPr>
              <a:spLocks noChangeAspect="1"/>
            </p:cNvSpPr>
            <p:nvPr/>
          </p:nvSpPr>
          <p:spPr>
            <a:xfrm rot="10800000" flipV="1">
              <a:off x="3176716" y="4391491"/>
              <a:ext cx="330059" cy="330059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177889" y="4921442"/>
              <a:ext cx="6780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Day in August 2012 labeled at 0000 UTC</a:t>
              </a:r>
            </a:p>
          </p:txBody>
        </p:sp>
      </p:grpSp>
      <p:sp>
        <p:nvSpPr>
          <p:cNvPr id="151" name="5-Point Star 150"/>
          <p:cNvSpPr>
            <a:spLocks noChangeAspect="1"/>
          </p:cNvSpPr>
          <p:nvPr/>
        </p:nvSpPr>
        <p:spPr>
          <a:xfrm rot="10800000" flipV="1">
            <a:off x="6831050" y="5951766"/>
            <a:ext cx="330059" cy="330059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218860" y="670368"/>
            <a:ext cx="6780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Hourly intensity time series of AC12</a:t>
            </a:r>
          </a:p>
        </p:txBody>
      </p:sp>
    </p:spTree>
    <p:extLst>
      <p:ext uri="{BB962C8B-B14F-4D97-AF65-F5344CB8AC3E}">
        <p14:creationId xmlns:p14="http://schemas.microsoft.com/office/powerpoint/2010/main" val="15027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75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" y="777145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36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9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45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2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8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9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1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TPVs_era5_201208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5_1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9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0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93" y="775753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" y="778928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5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approaches and interacts with AC12 in a region of strong baroclinicity, likely supporting the development of AC12 through baroclinic processes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2 forms at 0000 UTC 3 Aug east of TPV 1, and TPV 3 forms at 0000 UTC 4 Aug by splitting off from TPV 1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TPV 1, TPV 2, and TPV 3 likely contribute to the formation of a dual-jet configuration and jet coupling over AC12 during 1200 UTC 3 Aug–0000 UTC 4 Aug (jet coupling phase)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6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133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6818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are defined as tropopause-based vortices of high-latitude origin and are material features (Pyle et al. 2004;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5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-level divergence associated with the jet coupling likely supports the intensification of AC12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interaction and merger of L1 with AC12 may further support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Cold air advection in the wake of L1 helps maintain the strong baroclinicity in the vicinity of AC12, which also may support the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1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Most </a:t>
            </a:r>
            <a:r>
              <a:rPr lang="en-US" sz="2400" dirty="0">
                <a:latin typeface="Arial"/>
                <a:cs typeface="Arial"/>
              </a:rPr>
              <a:t>rapid intensification of AC12 occurs during 0000 UTC 5 Aug–0000 UTC 6 Aug, when AC12 crosses from the warm side to the cold side of a strong upper-level jet streak (jet crossing phase) 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attains peak intensity of 962.3 hPa at 1000 UTC 6 Aug in the ERA5 and becomes vertically aligned with TPV 1 by 1200 UTC 6 Aug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 and TPV 1 then meander slowly in tandem over the Arctic, while AC12 slowly weakens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0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T_theta_crossline_67.8N99E_67.8N135E_20120803_2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99" y="734632"/>
            <a:ext cx="2697480" cy="242365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162" name="Straight Arrow Connector 161"/>
          <p:cNvCxnSpPr/>
          <p:nvPr/>
        </p:nvCxnSpPr>
        <p:spPr>
          <a:xfrm>
            <a:off x="6230859" y="1731936"/>
            <a:ext cx="1" cy="37029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Rectangle 162"/>
          <p:cNvSpPr/>
          <p:nvPr/>
        </p:nvSpPr>
        <p:spPr>
          <a:xfrm>
            <a:off x="5722552" y="1351136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56845" y="73331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039908" y="2135484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466384" y="182551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617309" y="2335068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pic>
        <p:nvPicPr>
          <p:cNvPr id="104" name="Picture 103" descr="era5_pv_cross_cfd_67.8N99E_67.8N135E_20120803_2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4" y="776794"/>
            <a:ext cx="4859700" cy="4700016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2100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Sections: Jet Coupling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322234" y="371792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968790" y="3315865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Picture 6" descr="PV_crossline_67.8N99E_67.8N135E_20120803_21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79" y="3166886"/>
            <a:ext cx="2697480" cy="242306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91" name="Straight Arrow Connector 90"/>
          <p:cNvCxnSpPr/>
          <p:nvPr/>
        </p:nvCxnSpPr>
        <p:spPr>
          <a:xfrm>
            <a:off x="6219944" y="4204798"/>
            <a:ext cx="1" cy="37029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5711637" y="3823998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165277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039908" y="4560052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493188" y="430609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617309" y="4770391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3780992" y="4861831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(b)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</a:t>
            </a:r>
            <a:r>
              <a:rPr lang="en-US" sz="1400" dirty="0">
                <a:latin typeface="Arial"/>
                <a:cs typeface="Arial"/>
              </a:rPr>
              <a:t>every 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49" name="Rectangle 148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51" name="5-Point Star 150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459100" y="2914517"/>
            <a:ext cx="955288" cy="246221"/>
            <a:chOff x="38643580" y="7711093"/>
            <a:chExt cx="955288" cy="246221"/>
          </a:xfrm>
        </p:grpSpPr>
        <p:sp>
          <p:nvSpPr>
            <p:cNvPr id="153" name="Rectangle 152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5458503" y="5347439"/>
            <a:ext cx="955288" cy="246221"/>
            <a:chOff x="38643580" y="7711093"/>
            <a:chExt cx="955288" cy="246221"/>
          </a:xfrm>
        </p:grpSpPr>
        <p:sp>
          <p:nvSpPr>
            <p:cNvPr id="157" name="Rectangle 156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6407322" y="3251551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7430252" y="1116841"/>
            <a:ext cx="257367" cy="165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6431086" y="854854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7423022" y="3525230"/>
            <a:ext cx="257367" cy="165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8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5_pv_cross_cfd_76.5N141E_76.5N228E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9" y="777967"/>
            <a:ext cx="4859700" cy="4700016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Sections: Jet Crossing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029677" y="523897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70531" y="374890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1717087" y="3346842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5-Point Star 96"/>
          <p:cNvSpPr>
            <a:spLocks noChangeAspect="1"/>
          </p:cNvSpPr>
          <p:nvPr/>
        </p:nvSpPr>
        <p:spPr>
          <a:xfrm rot="10800000" flipV="1">
            <a:off x="2976896" y="4863056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80" name="Rectangle 179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82" name="5-Point Star 181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34139" y="831315"/>
            <a:ext cx="2841873" cy="4513659"/>
            <a:chOff x="5434139" y="743290"/>
            <a:chExt cx="2841873" cy="4513659"/>
          </a:xfrm>
        </p:grpSpPr>
        <p:pic>
          <p:nvPicPr>
            <p:cNvPr id="3" name="Picture 2" descr="DT_theta_crossline_76.5N141E_76.5N228E_20120805_12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623" y="747033"/>
              <a:ext cx="2688336" cy="224705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PV_crossline_76.5N141E_76.5N228E_20120805_12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381" y="3005728"/>
              <a:ext cx="2688336" cy="224609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57" name="Rectangle 156"/>
            <p:cNvSpPr/>
            <p:nvPr/>
          </p:nvSpPr>
          <p:spPr>
            <a:xfrm>
              <a:off x="7703620" y="1271616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5502714" y="1376826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6818732" y="1928953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434620" y="743290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(b)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490662" y="2429212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 flipH="1" flipV="1">
              <a:off x="6210117" y="2521834"/>
              <a:ext cx="385718" cy="13821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>
              <a:off x="6291778" y="1524558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/>
            <p:cNvSpPr/>
            <p:nvPr/>
          </p:nvSpPr>
          <p:spPr>
            <a:xfrm>
              <a:off x="5832634" y="1170963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flipH="1">
              <a:off x="7209310" y="1288193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ctangle 165"/>
            <p:cNvSpPr/>
            <p:nvPr/>
          </p:nvSpPr>
          <p:spPr>
            <a:xfrm>
              <a:off x="7052009" y="91510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434139" y="2999378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(c)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7703620" y="3532733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5512061" y="3667437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>
              <a:off x="6241486" y="3758133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2"/>
            <p:cNvSpPr/>
            <p:nvPr/>
          </p:nvSpPr>
          <p:spPr>
            <a:xfrm>
              <a:off x="5782342" y="3404538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>
              <a:off x="7159018" y="3534218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7001717" y="3161130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490714" y="4669299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7" name="Straight Arrow Connector 176"/>
            <p:cNvCxnSpPr/>
            <p:nvPr/>
          </p:nvCxnSpPr>
          <p:spPr>
            <a:xfrm flipH="1" flipV="1">
              <a:off x="6194293" y="4755732"/>
              <a:ext cx="380751" cy="14349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5-Point Star 177"/>
            <p:cNvSpPr>
              <a:spLocks noChangeAspect="1"/>
            </p:cNvSpPr>
            <p:nvPr/>
          </p:nvSpPr>
          <p:spPr>
            <a:xfrm rot="10800000" flipV="1">
              <a:off x="6818732" y="4185720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5434139" y="2751884"/>
              <a:ext cx="955288" cy="246221"/>
              <a:chOff x="38643580" y="7711093"/>
              <a:chExt cx="955288" cy="246221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38643580" y="7711429"/>
                <a:ext cx="955288" cy="2425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8929960" y="7711093"/>
                <a:ext cx="6689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AC12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86" name="5-Point Star 185"/>
              <p:cNvSpPr>
                <a:spLocks noChangeAspect="1"/>
              </p:cNvSpPr>
              <p:nvPr/>
            </p:nvSpPr>
            <p:spPr>
              <a:xfrm rot="10800000" flipV="1">
                <a:off x="38697985" y="7753033"/>
                <a:ext cx="169169" cy="169169"/>
              </a:xfrm>
              <a:prstGeom prst="star5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5435024" y="5010728"/>
              <a:ext cx="955288" cy="246221"/>
              <a:chOff x="38643580" y="7711093"/>
              <a:chExt cx="955288" cy="246221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38643580" y="7711429"/>
                <a:ext cx="955288" cy="2425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8929960" y="7711093"/>
                <a:ext cx="6689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AC12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90" name="5-Point Star 189"/>
              <p:cNvSpPr>
                <a:spLocks noChangeAspect="1"/>
              </p:cNvSpPr>
              <p:nvPr/>
            </p:nvSpPr>
            <p:spPr>
              <a:xfrm rot="10800000" flipV="1">
                <a:off x="38697985" y="7753033"/>
                <a:ext cx="169169" cy="169169"/>
              </a:xfrm>
              <a:prstGeom prst="star5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00"/>
                  </a:solidFill>
                </a:endParaRPr>
              </a:p>
            </p:txBody>
          </p:sp>
        </p:grpSp>
      </p:grpSp>
      <p:grpSp>
        <p:nvGrpSpPr>
          <p:cNvPr id="191" name="Group 190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192" name="Picture 191" descr="250_jet_mslp_pac_polar20131109_12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193" name="TextBox 192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206" name="Picture 205" descr="250_jet_mslp_24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207" name="TextBox 206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sp>
        <p:nvSpPr>
          <p:cNvPr id="109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(b)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</a:t>
            </a:r>
            <a:r>
              <a:rPr lang="en-US" sz="1400" dirty="0">
                <a:latin typeface="Arial"/>
                <a:cs typeface="Arial"/>
              </a:rPr>
              <a:t>every 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56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2100 UTC 3 Aug, TPV–jet interactions involving TPV1 and TPV 2 likely contribute to the dual-jet configuration and jet coupling over AC12 (jet coupling phase)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Jet coupling </a:t>
            </a:r>
            <a:r>
              <a:rPr lang="en-US" sz="2400" dirty="0">
                <a:latin typeface="Arial"/>
                <a:cs typeface="Arial"/>
              </a:rPr>
              <a:t>likely supports the relatively strong low-level ascent </a:t>
            </a:r>
            <a:r>
              <a:rPr lang="en-US" sz="2400" dirty="0" smtClean="0">
                <a:latin typeface="Arial"/>
                <a:cs typeface="Arial"/>
              </a:rPr>
              <a:t>over AC12 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Latent heating related to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 low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-level ascent in 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warm, moist air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likely contributes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formation of a potential vorticity (PV) tower associated with AC12 </a:t>
            </a:r>
            <a:r>
              <a:rPr lang="en-US" sz="2400" dirty="0">
                <a:latin typeface="Arial"/>
                <a:cs typeface="Arial"/>
              </a:rPr>
              <a:t>and the concomitant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2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2100 UTC 3 Aug,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interaction between TPV 1 and the PV tower also likely supports the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7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10000"/>
              </a:lnSpc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Aug, </a:t>
            </a:r>
            <a:r>
              <a:rPr lang="en-US" sz="2400" dirty="0" smtClean="0">
                <a:latin typeface="Arial"/>
                <a:cs typeface="Arial"/>
              </a:rPr>
              <a:t>latent </a:t>
            </a:r>
            <a:r>
              <a:rPr lang="en-US" sz="2400" dirty="0">
                <a:latin typeface="Arial"/>
                <a:cs typeface="Arial"/>
              </a:rPr>
              <a:t>heating likely contributes to the maintenance of the PV tower associated with AC12 and the intensification of AC12 (jet crossing phase)</a:t>
            </a:r>
          </a:p>
          <a:p>
            <a:pPr marL="342900" lvl="1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contribution of latent heating at 1200 UTC 5 Aug  (jet crossing phase) likely is smaller than at 2100 UTC 3 Aug (jet coupling phase)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7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ea_ice_difference_low_tracks_201208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08" y="1116234"/>
            <a:ext cx="4537089" cy="4169664"/>
          </a:xfrm>
          <a:prstGeom prst="rect">
            <a:avLst/>
          </a:prstGeom>
        </p:spPr>
      </p:pic>
      <p:pic>
        <p:nvPicPr>
          <p:cNvPr id="5" name="Picture 4" descr="ws_10m_ice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(%, shaded) during 0000 UTC 2–0000 UTC 14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Aug 2012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AC12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54" name="Multiply 53"/>
          <p:cNvSpPr>
            <a:spLocks noChangeAspect="1"/>
          </p:cNvSpPr>
          <p:nvPr/>
        </p:nvSpPr>
        <p:spPr>
          <a:xfrm>
            <a:off x="1879681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ultiply 54"/>
          <p:cNvSpPr>
            <a:spLocks noChangeAspect="1"/>
          </p:cNvSpPr>
          <p:nvPr/>
        </p:nvSpPr>
        <p:spPr>
          <a:xfrm>
            <a:off x="6479002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3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dirty="0" smtClean="0">
                <a:latin typeface="Arial"/>
                <a:cs typeface="Arial"/>
              </a:rPr>
              <a:t>C12 </a:t>
            </a:r>
            <a:r>
              <a:rPr lang="en-US" sz="2400" dirty="0">
                <a:latin typeface="Arial"/>
                <a:cs typeface="Arial"/>
              </a:rPr>
              <a:t>is associated with an expansive field of relatively strong winds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 relatively strong southerly winds to the east of the center of AC12 are approximately perpendicular to the sea-ice edge, likely helping to move and break up the thin sea ice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AC12 meanders slowly over the Arctic, leading to a prolonged impact on the sea ice, as illustrated by the relatively large reduction in sea-ice concentration northeast of Siberia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AC12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2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TPV </a:t>
            </a:r>
            <a:r>
              <a:rPr lang="en-US" sz="2400" dirty="0">
                <a:latin typeface="Arial"/>
                <a:cs typeface="Arial"/>
              </a:rPr>
              <a:t>1 approaches and interacts with AC12 in a region of strong </a:t>
            </a:r>
            <a:r>
              <a:rPr lang="en-US" sz="2400" dirty="0" smtClean="0">
                <a:latin typeface="Arial"/>
                <a:cs typeface="Arial"/>
              </a:rPr>
              <a:t>baroclinicity, </a:t>
            </a:r>
            <a:r>
              <a:rPr lang="en-US" sz="2400" dirty="0">
                <a:latin typeface="Arial"/>
                <a:cs typeface="Arial"/>
              </a:rPr>
              <a:t>likely supporting the development of AC12 through baroclinic processes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Cold air advection in the wake of L1 helps maintain the strong baroclinicity in the vicinity of </a:t>
            </a:r>
            <a:r>
              <a:rPr lang="en-US" sz="2400" dirty="0" smtClean="0">
                <a:latin typeface="Arial"/>
                <a:cs typeface="Arial"/>
              </a:rPr>
              <a:t>AC12, which </a:t>
            </a:r>
            <a:r>
              <a:rPr lang="en-US" sz="2400" dirty="0">
                <a:latin typeface="Arial"/>
                <a:cs typeface="Arial"/>
              </a:rPr>
              <a:t>also may support the intensification of AC12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TPV</a:t>
            </a:r>
            <a:r>
              <a:rPr lang="en-US" sz="2400" dirty="0">
                <a:latin typeface="Arial"/>
                <a:cs typeface="Arial"/>
              </a:rPr>
              <a:t>–jet interactions involving TPV 1, TPV 2, and TPV 3 likely contribute to the formation of a dual-jet configuration </a:t>
            </a:r>
            <a:r>
              <a:rPr lang="en-US" sz="2400" dirty="0" smtClean="0">
                <a:latin typeface="Arial"/>
                <a:cs typeface="Arial"/>
              </a:rPr>
              <a:t>over </a:t>
            </a:r>
            <a:r>
              <a:rPr lang="en-US" sz="2400" dirty="0">
                <a:latin typeface="Arial"/>
                <a:cs typeface="Arial"/>
              </a:rPr>
              <a:t>AC12 </a:t>
            </a:r>
            <a:r>
              <a:rPr lang="en-US" sz="2400" dirty="0" smtClean="0">
                <a:latin typeface="Arial"/>
                <a:cs typeface="Arial"/>
              </a:rPr>
              <a:t>during the jet </a:t>
            </a:r>
            <a:r>
              <a:rPr lang="en-US" sz="2400" dirty="0">
                <a:latin typeface="Arial"/>
                <a:cs typeface="Arial"/>
              </a:rPr>
              <a:t>coupling </a:t>
            </a:r>
            <a:r>
              <a:rPr lang="en-US" sz="2400" dirty="0" smtClean="0">
                <a:latin typeface="Arial"/>
                <a:cs typeface="Arial"/>
              </a:rPr>
              <a:t>phase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jet streams, and act as precursors to the development of intense Arctic cyclones (e.g., Tao et al. 2017)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be associated with strong surface winds and poleward advection of warm, moist air, contributing to reductions in Arctic sea-ice extent (e.g.,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accompanying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pose hazards to ships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navigating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open passageways in the Arctic Ocean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4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Latent </a:t>
            </a:r>
            <a:r>
              <a:rPr lang="en-US" sz="2400" dirty="0">
                <a:latin typeface="Arial"/>
                <a:cs typeface="Arial"/>
              </a:rPr>
              <a:t>heating related to low-level ascent in the presence of warm, moist air in </a:t>
            </a:r>
            <a:r>
              <a:rPr lang="en-US" sz="2400" dirty="0" smtClean="0">
                <a:latin typeface="Arial"/>
                <a:cs typeface="Arial"/>
              </a:rPr>
              <a:t>the region </a:t>
            </a:r>
            <a:r>
              <a:rPr lang="en-US" sz="2400" dirty="0">
                <a:latin typeface="Arial"/>
                <a:cs typeface="Arial"/>
              </a:rPr>
              <a:t>of jet coupling likely contributes to the formation of a PV tower associated with AC12 </a:t>
            </a:r>
            <a:r>
              <a:rPr lang="en-US" sz="2400" dirty="0" smtClean="0">
                <a:latin typeface="Arial"/>
                <a:cs typeface="Arial"/>
              </a:rPr>
              <a:t>and the concomitant </a:t>
            </a:r>
            <a:r>
              <a:rPr lang="en-US" sz="2400" dirty="0">
                <a:latin typeface="Arial"/>
                <a:cs typeface="Arial"/>
              </a:rPr>
              <a:t>intensification of AC12 </a:t>
            </a:r>
          </a:p>
          <a:p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he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interaction between TPV 1 and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 PV tower during jet coupling likely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supports the intensification of AC12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interaction and merger of L1 with AC12 may further support the intensification of AC12</a:t>
            </a:r>
          </a:p>
          <a:p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1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Most </a:t>
            </a:r>
            <a:r>
              <a:rPr lang="en-US" sz="2400" dirty="0">
                <a:latin typeface="Arial"/>
                <a:cs typeface="Arial"/>
              </a:rPr>
              <a:t>rapid intensification of AC12 occurs </a:t>
            </a:r>
            <a:r>
              <a:rPr lang="en-US" sz="2400" dirty="0" smtClean="0">
                <a:latin typeface="Arial"/>
                <a:cs typeface="Arial"/>
              </a:rPr>
              <a:t>when AC12 crosses from the warm side to the cold side of a strong upper-level jet streak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smtClean="0">
                <a:latin typeface="Arial"/>
                <a:cs typeface="Arial"/>
              </a:rPr>
              <a:t>atent </a:t>
            </a:r>
            <a:r>
              <a:rPr lang="en-US" sz="2400" dirty="0">
                <a:latin typeface="Arial"/>
                <a:cs typeface="Arial"/>
              </a:rPr>
              <a:t>heating likely contributes to the maintenance of the PV tower associated with AC12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the intensification of </a:t>
            </a:r>
            <a:r>
              <a:rPr lang="en-US" sz="2400" dirty="0" smtClean="0">
                <a:latin typeface="Arial"/>
                <a:cs typeface="Arial"/>
              </a:rPr>
              <a:t>AC12 during the jet crossing phase</a:t>
            </a:r>
          </a:p>
          <a:p>
            <a:pPr marL="342900" lvl="1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Widespread, relatively strong surface winds associated with AC12 contribute to a reduction in Arctic sea-ice extent as AC12 meanders slowly over the Arctic</a:t>
            </a:r>
          </a:p>
          <a:p>
            <a:pPr marL="0" lvl="1" indent="0">
              <a:buNone/>
            </a:pP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1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AC12 formed over Siberia on 2 August 2012 and tracked northeastward into the Arctic, reaching a minimum central sea level pressure (SLP) of 962.3 hPa at 1000 UTC 6 August in the ERA5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surface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winds and waves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with AC12 helped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(e.g., Parkinson and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 smtClean="0">
                <a:latin typeface="Arial"/>
                <a:cs typeface="Arial"/>
              </a:rPr>
              <a:t> 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Strong surface winds and waves associated with AC12 also contributed to increased upward ocean heat transport and bottom melting of ice,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volume decreasing twice as fast as normal during AC12 </a:t>
            </a:r>
            <a:r>
              <a:rPr lang="en-US" sz="2400" dirty="0">
                <a:latin typeface="Arial"/>
                <a:cs typeface="Arial"/>
              </a:rPr>
              <a:t>(e.g., Zhang et al. 2013)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0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Simmonds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(2012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Yamazaki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et al. (2015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and Tao et al. (2017)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found that a TPV played an important role in the life cycle of AC12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This presentation examines linkages between TPVs and AC12, and the impact of AC12 on Arctic sea-ice extent</a:t>
            </a: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6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synoptic examination of three TPVs, a predecessor surface cyclone (L1), and AC12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Impact of AC12 on Arctic sea-ice extent</a:t>
            </a:r>
          </a:p>
          <a:p>
            <a:pPr marL="0" indent="0">
              <a:buNone/>
            </a:pPr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6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Data</a:t>
            </a:r>
            <a:r>
              <a:rPr lang="en-US" sz="2400" dirty="0">
                <a:latin typeface="Arial"/>
                <a:cs typeface="Arial"/>
              </a:rPr>
              <a:t>: </a:t>
            </a:r>
            <a:r>
              <a:rPr lang="en-US" sz="2400" dirty="0" smtClean="0">
                <a:latin typeface="Arial"/>
                <a:cs typeface="Arial"/>
              </a:rPr>
              <a:t>ERA5 (</a:t>
            </a:r>
            <a:r>
              <a:rPr lang="en-US" sz="2400" dirty="0" err="1" smtClean="0">
                <a:latin typeface="Arial"/>
                <a:cs typeface="Arial"/>
              </a:rPr>
              <a:t>Hersbach</a:t>
            </a:r>
            <a:r>
              <a:rPr lang="en-US" sz="2400" dirty="0" smtClean="0">
                <a:latin typeface="Arial"/>
                <a:cs typeface="Arial"/>
              </a:rPr>
              <a:t> and Dee 2016) gridded to </a:t>
            </a:r>
            <a:r>
              <a:rPr lang="en-US" sz="2400" dirty="0">
                <a:latin typeface="Arial"/>
                <a:cs typeface="Arial"/>
              </a:rPr>
              <a:t>0.3° </a:t>
            </a:r>
            <a:r>
              <a:rPr lang="en-US" sz="2400" dirty="0" smtClean="0">
                <a:latin typeface="Arial"/>
                <a:cs typeface="Arial"/>
              </a:rPr>
              <a:t>horizontal </a:t>
            </a:r>
            <a:r>
              <a:rPr lang="en-US" sz="2400" dirty="0">
                <a:latin typeface="Arial"/>
                <a:cs typeface="Arial"/>
              </a:rPr>
              <a:t>resolution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Utilized objective TPV </a:t>
            </a:r>
            <a:r>
              <a:rPr lang="en-US" sz="2400" dirty="0">
                <a:latin typeface="Arial"/>
                <a:cs typeface="Arial"/>
              </a:rPr>
              <a:t>tracking algorithm (</a:t>
            </a:r>
            <a:r>
              <a:rPr lang="en-US" sz="2400" dirty="0" err="1">
                <a:latin typeface="Arial"/>
                <a:cs typeface="Arial"/>
              </a:rPr>
              <a:t>Szapiro</a:t>
            </a:r>
            <a:r>
              <a:rPr lang="en-US" sz="2400" dirty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Cavallo</a:t>
            </a:r>
            <a:r>
              <a:rPr lang="en-US" sz="2400" dirty="0">
                <a:latin typeface="Arial"/>
                <a:cs typeface="Arial"/>
              </a:rPr>
              <a:t> 2018) to identify and track TPVs of </a:t>
            </a:r>
            <a:r>
              <a:rPr lang="en-US" sz="2400" dirty="0" smtClean="0">
                <a:latin typeface="Arial"/>
                <a:cs typeface="Arial"/>
              </a:rPr>
              <a:t>interest for </a:t>
            </a:r>
            <a:r>
              <a:rPr lang="en-US" sz="2400" dirty="0">
                <a:latin typeface="Arial"/>
                <a:cs typeface="Arial"/>
              </a:rPr>
              <a:t>AC12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racked L1 and AC12 manually </a:t>
            </a:r>
            <a:r>
              <a:rPr lang="en-US" sz="2400" dirty="0">
                <a:latin typeface="Arial"/>
                <a:cs typeface="Arial"/>
              </a:rPr>
              <a:t>by following the locations of minimum SLP 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8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5374" y="5028566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14347" y="5563603"/>
            <a:ext cx="5245062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–7 Aug 2012 time-mean (left) 300-hPa geopotential height (dam, black) and standardized geopotential height anomalies (σ, shaded); (right) 850-hPa temperature (°C, black) and standardized temperature anomalies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58853" y="267309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58853" y="22738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8853" y="187186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58853" y="14686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858853" y="106946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58853" y="307309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-</a:t>
            </a:r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58853" y="347512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58853" y="388349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-1.5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58853" y="428849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563232" y="4716340"/>
            <a:ext cx="37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ean_300Z_and_TPV_tracks_1-7_Aug_squareDom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" y="749559"/>
            <a:ext cx="4280357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mean_850T_and_cyclone_tracks_1-7_Aug_squareDom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0" y="749559"/>
            <a:ext cx="4270952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536484"/>
              </p:ext>
            </p:extLst>
          </p:nvPr>
        </p:nvGraphicFramePr>
        <p:xfrm>
          <a:off x="65970" y="5008193"/>
          <a:ext cx="3824560" cy="182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140"/>
                <a:gridCol w="956140"/>
                <a:gridCol w="956140"/>
                <a:gridCol w="956140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~27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~6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~3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31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~13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" name="Picture 61" descr="mean_300Z_and_track_nov_201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>
            <a:off x="8676333" y="749930"/>
            <a:ext cx="146304" cy="4032504"/>
          </a:xfrm>
          <a:prstGeom prst="rect">
            <a:avLst/>
          </a:prstGeom>
        </p:spPr>
      </p:pic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4346978" y="5053963"/>
            <a:ext cx="228600" cy="228600"/>
          </a:xfrm>
          <a:prstGeom prst="star5">
            <a:avLst/>
          </a:prstGeom>
          <a:solidFill>
            <a:srgbClr val="38EC3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/>
          <p:nvPr/>
        </p:nvSpPr>
        <p:spPr>
          <a:xfrm>
            <a:off x="5663284" y="506165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901444" y="5019052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446" y="717562"/>
            <a:ext cx="973387" cy="714417"/>
            <a:chOff x="8511" y="4331584"/>
            <a:chExt cx="973387" cy="714417"/>
          </a:xfrm>
        </p:grpSpPr>
        <p:sp>
          <p:nvSpPr>
            <p:cNvPr id="63" name="Rectangle 62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51336" y="716697"/>
            <a:ext cx="973387" cy="519343"/>
            <a:chOff x="4573976" y="4518937"/>
            <a:chExt cx="973387" cy="519343"/>
          </a:xfrm>
        </p:grpSpPr>
        <p:sp>
          <p:nvSpPr>
            <p:cNvPr id="81" name="Rectangle 8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86" name="Oval 85"/>
          <p:cNvSpPr>
            <a:spLocks noChangeAspect="1"/>
          </p:cNvSpPr>
          <p:nvPr/>
        </p:nvSpPr>
        <p:spPr>
          <a:xfrm>
            <a:off x="6805103" y="5122944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927992" y="5028566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1" name="5-Point Star 90"/>
          <p:cNvSpPr>
            <a:spLocks noChangeAspect="1"/>
          </p:cNvSpPr>
          <p:nvPr/>
        </p:nvSpPr>
        <p:spPr>
          <a:xfrm rot="10580098" flipV="1">
            <a:off x="5520771" y="32677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>
            <a:spLocks noChangeAspect="1"/>
          </p:cNvSpPr>
          <p:nvPr/>
        </p:nvSpPr>
        <p:spPr>
          <a:xfrm rot="10580098" flipV="1">
            <a:off x="5120950" y="3857154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 rot="10580098" flipV="1">
            <a:off x="833508" y="20532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 rot="10580098" flipV="1">
            <a:off x="1944758" y="3277256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 rot="10580098" flipV="1">
            <a:off x="2164725" y="3189498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ultiply 95"/>
          <p:cNvSpPr>
            <a:spLocks noChangeAspect="1"/>
          </p:cNvSpPr>
          <p:nvPr/>
        </p:nvSpPr>
        <p:spPr>
          <a:xfrm>
            <a:off x="1831743" y="1348943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y 99"/>
          <p:cNvSpPr>
            <a:spLocks noChangeAspect="1"/>
          </p:cNvSpPr>
          <p:nvPr/>
        </p:nvSpPr>
        <p:spPr>
          <a:xfrm>
            <a:off x="2860352" y="2807472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y 100"/>
          <p:cNvSpPr>
            <a:spLocks noChangeAspect="1"/>
          </p:cNvSpPr>
          <p:nvPr/>
        </p:nvSpPr>
        <p:spPr>
          <a:xfrm>
            <a:off x="2899732" y="24304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ultiply 101"/>
          <p:cNvSpPr>
            <a:spLocks noChangeAspect="1"/>
          </p:cNvSpPr>
          <p:nvPr/>
        </p:nvSpPr>
        <p:spPr>
          <a:xfrm>
            <a:off x="6805103" y="28754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ultiply 102"/>
          <p:cNvSpPr>
            <a:spLocks noChangeAspect="1"/>
          </p:cNvSpPr>
          <p:nvPr/>
        </p:nvSpPr>
        <p:spPr>
          <a:xfrm>
            <a:off x="7444320" y="143542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1447" y="4697474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300 hPa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57686" y="4698988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850 hPa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1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 smtClean="0">
                <a:latin typeface="Arial"/>
                <a:cs typeface="Arial"/>
              </a:rPr>
              <a:t>TPV </a:t>
            </a:r>
            <a:r>
              <a:rPr lang="en-US" sz="2400" dirty="0">
                <a:latin typeface="Arial"/>
                <a:cs typeface="Arial"/>
              </a:rPr>
              <a:t>1 is the longest-lived of the three TPVs and corresponds to the TPV shown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previous studies to play an important role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2 and TPV 3 are shorter-lived TPVs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play supporting roles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L1 is the predecessor cyclone that interacts and merges with AC12 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is the main cyclone of interest and has a lifetime  of ~13 days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1 and AC12 track in a region of tropospheric-deep baroclinicity over Siberia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5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11513</TotalTime>
  <Words>3541</Words>
  <Application>Microsoft Macintosh PowerPoint</Application>
  <PresentationFormat>On-screen Show (4:3)</PresentationFormat>
  <Paragraphs>815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Linkages between Tropopause Polar Vortices and the Great Arctic Cyclone   of August 2012 </vt:lpstr>
      <vt:lpstr>What are Tropopause Polar Vortices (TPVs)?</vt:lpstr>
      <vt:lpstr>Motivation</vt:lpstr>
      <vt:lpstr>The Great Arctic Cyclone of August 2012 (AC12)</vt:lpstr>
      <vt:lpstr>The Great Arctic Cyclone of August 2012 (AC12)</vt:lpstr>
      <vt:lpstr>Outline</vt:lpstr>
      <vt:lpstr>Data and Methods</vt:lpstr>
      <vt:lpstr>Track and Intensity</vt:lpstr>
      <vt:lpstr>Track and Intensity</vt:lpstr>
      <vt:lpstr>Track and Intensity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Cross Sections: Jet Coupling</vt:lpstr>
      <vt:lpstr>Cross Sections: Jet Crossing</vt:lpstr>
      <vt:lpstr>Cross Sections</vt:lpstr>
      <vt:lpstr>Cross Sections</vt:lpstr>
      <vt:lpstr>Cross Sections</vt:lpstr>
      <vt:lpstr>Impacts of AC12 on Arctic Sea Ice</vt:lpstr>
      <vt:lpstr>Impacts of AC12 on Arctic Sea Ice</vt:lpstr>
      <vt:lpstr>Summary</vt:lpstr>
      <vt:lpstr>Summary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197</cp:revision>
  <dcterms:created xsi:type="dcterms:W3CDTF">2018-05-15T16:55:59Z</dcterms:created>
  <dcterms:modified xsi:type="dcterms:W3CDTF">2019-01-04T16:25:58Z</dcterms:modified>
</cp:coreProperties>
</file>