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"/>
  </p:notesMasterIdLst>
  <p:sldIdLst>
    <p:sldId id="265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59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5D7EF8-6FD8-D449-9876-BABBB38AD369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0118A5-EEBA-A840-8655-042FF7BDA7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2864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>
              <a:buFont typeface="Arial"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4DB0D6-3A32-4344-947C-280B6712DD0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738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816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2218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34882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23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5674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4669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0195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22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61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71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78792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3BD54-4537-5B4D-B1FB-F5B7425900F7}" type="datetimeFigureOut">
              <a:rPr lang="en-US" smtClean="0"/>
              <a:t>12/28/18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A1BF9B-A5C1-9B4E-AE72-18DC93D2EB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152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1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7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7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4.png"/><Relationship Id="rId5" Type="http://schemas.openxmlformats.org/officeDocument/2006/relationships/image" Target="../media/image16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7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20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7.png"/><Relationship Id="rId9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xmlns="" id="{C8F8DE2E-669C-054F-B006-01B2532EC7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FF0000"/>
                </a:solidFill>
                <a:latin typeface="+mn-lt"/>
              </a:rPr>
              <a:t>Cross Sections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71862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crossline_46.5N240E_46.5N300E_2018053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20" y="774881"/>
            <a:ext cx="2697480" cy="23588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era5_pv_cross_cfd_46.5N240E_46.5N300E_2018053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18" y="779273"/>
            <a:ext cx="4859700" cy="470001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8" name="Picture 7" descr="thetae_crossline_46.5N240E_46.5N300E_20180531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29" y="3206296"/>
            <a:ext cx="2697480" cy="23621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4" name="TextBox 163"/>
          <p:cNvSpPr txBox="1"/>
          <p:nvPr/>
        </p:nvSpPr>
        <p:spPr>
          <a:xfrm>
            <a:off x="5456845" y="7710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535208" y="1428924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550299" y="1574488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915759" y="1976384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33716"/>
            <a:ext cx="9142736" cy="7222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31 May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20300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915759" y="4411366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3451724" y="4859053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07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(a) 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ascent (</a:t>
            </a:r>
            <a:r>
              <a:rPr lang="en-US" sz="1600" dirty="0">
                <a:latin typeface="Arial"/>
                <a:cs typeface="Arial"/>
              </a:rPr>
              <a:t>red, every 5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hPa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), and wind speed (white, every 10 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 starting at 30 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(b)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and PW (mm, 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) 850-hPa </a:t>
            </a:r>
            <a:r>
              <a:rPr lang="en-US" sz="1600" dirty="0" smtClean="0">
                <a:latin typeface="Arial"/>
                <a:cs typeface="Arial"/>
              </a:rPr>
              <a:t>θ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(K, shaded), geopotential height (dam, black), and wind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baseline="30000" dirty="0">
              <a:latin typeface="Arial"/>
              <a:cs typeface="Arial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5459100" y="2892843"/>
            <a:ext cx="955288" cy="242580"/>
            <a:chOff x="38643580" y="7711429"/>
            <a:chExt cx="955288" cy="242580"/>
          </a:xfrm>
        </p:grpSpPr>
        <p:sp>
          <p:nvSpPr>
            <p:cNvPr id="153" name="Rectangle 152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Alberto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458082" y="5328561"/>
            <a:ext cx="955288" cy="242580"/>
            <a:chOff x="38643580" y="7711429"/>
            <a:chExt cx="955288" cy="242580"/>
          </a:xfrm>
        </p:grpSpPr>
        <p:sp>
          <p:nvSpPr>
            <p:cNvPr id="144" name="Rectangle 143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Alberto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1" name="5-Point Star 160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1993" y="834544"/>
            <a:ext cx="457645" cy="4714823"/>
            <a:chOff x="8211993" y="834544"/>
            <a:chExt cx="457645" cy="4714823"/>
          </a:xfrm>
        </p:grpSpPr>
        <p:sp>
          <p:nvSpPr>
            <p:cNvPr id="76" name="TextBox 75"/>
            <p:cNvSpPr txBox="1"/>
            <p:nvPr/>
          </p:nvSpPr>
          <p:spPr>
            <a:xfrm>
              <a:off x="8369082" y="45028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69082" y="42984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69082" y="4085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69082" y="38805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69082" y="367396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69082" y="34662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69082" y="32574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69082" y="305225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69082" y="2846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315</a:t>
              </a:r>
              <a:endParaRPr lang="en-US" sz="900" kern="1200" dirty="0" smtClean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69082" y="26341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69082" y="24303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69082" y="22184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69082" y="20140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69082" y="18090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69082" y="1602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69082" y="139471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69082" y="11803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69082" y="982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69082" y="471071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69082" y="49179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69082" y="5123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217496" y="541086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9" name="Picture 8" descr="thetae_crossline_47N240E_47N300E_20180531_12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" t="95092" r="391" b="2362"/>
            <a:stretch/>
          </p:blipFill>
          <p:spPr>
            <a:xfrm rot="16200000">
              <a:off x="5994573" y="3051964"/>
              <a:ext cx="4572000" cy="137160"/>
            </a:xfrm>
            <a:prstGeom prst="rect">
              <a:avLst/>
            </a:prstGeom>
          </p:spPr>
        </p:pic>
      </p:grpSp>
      <p:grpSp>
        <p:nvGrpSpPr>
          <p:cNvPr id="168" name="Group 167"/>
          <p:cNvGrpSpPr/>
          <p:nvPr/>
        </p:nvGrpSpPr>
        <p:grpSpPr>
          <a:xfrm>
            <a:off x="1007319" y="4907756"/>
            <a:ext cx="955288" cy="242580"/>
            <a:chOff x="38643580" y="7711429"/>
            <a:chExt cx="955288" cy="242580"/>
          </a:xfrm>
        </p:grpSpPr>
        <p:sp>
          <p:nvSpPr>
            <p:cNvPr id="169" name="Rectangle 168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Alberto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71" name="5-Point Star 170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91" name="Rectangle 90"/>
          <p:cNvSpPr/>
          <p:nvPr/>
        </p:nvSpPr>
        <p:spPr>
          <a:xfrm>
            <a:off x="7535208" y="3869893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550299" y="4015457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06487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era5_te_46.5N240E_46.5N300E_20180531_12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97" y="777123"/>
            <a:ext cx="4859699" cy="4700016"/>
          </a:xfrm>
          <a:prstGeom prst="rect">
            <a:avLst/>
          </a:prstGeom>
        </p:spPr>
      </p:pic>
      <p:pic>
        <p:nvPicPr>
          <p:cNvPr id="5" name="Picture 4" descr="SLP_crossline_46.5N240E_46.5N300E_20180531_12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20" y="774881"/>
            <a:ext cx="2697480" cy="235883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8" name="Picture 7" descr="thetae_crossline_46.5N240E_46.5N300E_20180531_12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529" y="3206296"/>
            <a:ext cx="2697480" cy="236211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4" name="TextBox 163"/>
          <p:cNvSpPr txBox="1"/>
          <p:nvPr/>
        </p:nvSpPr>
        <p:spPr>
          <a:xfrm>
            <a:off x="5456845" y="7710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535208" y="1428924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550299" y="1574488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915759" y="1976384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33716"/>
            <a:ext cx="9142736" cy="7222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1200 UTC 31 May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A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20300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915759" y="4411366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3451724" y="4859053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59100" y="2892843"/>
            <a:ext cx="955288" cy="242580"/>
            <a:chOff x="38643580" y="7711429"/>
            <a:chExt cx="955288" cy="242580"/>
          </a:xfrm>
        </p:grpSpPr>
        <p:sp>
          <p:nvSpPr>
            <p:cNvPr id="153" name="Rectangle 152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Alberto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26" name="Group 125"/>
          <p:cNvGrpSpPr/>
          <p:nvPr/>
        </p:nvGrpSpPr>
        <p:grpSpPr>
          <a:xfrm>
            <a:off x="5458082" y="5328561"/>
            <a:ext cx="955288" cy="242580"/>
            <a:chOff x="38643580" y="7711429"/>
            <a:chExt cx="955288" cy="242580"/>
          </a:xfrm>
        </p:grpSpPr>
        <p:sp>
          <p:nvSpPr>
            <p:cNvPr id="144" name="Rectangle 143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Alberto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61" name="5-Point Star 160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1993" y="834544"/>
            <a:ext cx="457645" cy="4714823"/>
            <a:chOff x="8211993" y="834544"/>
            <a:chExt cx="457645" cy="4714823"/>
          </a:xfrm>
        </p:grpSpPr>
        <p:sp>
          <p:nvSpPr>
            <p:cNvPr id="76" name="TextBox 75"/>
            <p:cNvSpPr txBox="1"/>
            <p:nvPr/>
          </p:nvSpPr>
          <p:spPr>
            <a:xfrm>
              <a:off x="8369082" y="45028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69082" y="42984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69082" y="4085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69082" y="38805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69082" y="367396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69082" y="34662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69082" y="32574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69082" y="305225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69082" y="2846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315</a:t>
              </a:r>
              <a:endParaRPr lang="en-US" sz="900" kern="1200" dirty="0" smtClean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69082" y="26341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69082" y="24303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69082" y="22184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69082" y="20140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69082" y="18090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69082" y="1602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69082" y="139471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69082" y="11803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69082" y="982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69082" y="471071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69082" y="49179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69082" y="5123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217496" y="541086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9" name="Picture 8" descr="thetae_crossline_47N240E_47N300E_20180531_12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" t="95092" r="391" b="2362"/>
            <a:stretch/>
          </p:blipFill>
          <p:spPr>
            <a:xfrm rot="16200000">
              <a:off x="5994573" y="3051964"/>
              <a:ext cx="4572000" cy="137160"/>
            </a:xfrm>
            <a:prstGeom prst="rect">
              <a:avLst/>
            </a:prstGeom>
          </p:spPr>
        </p:pic>
      </p:grpSp>
      <p:grpSp>
        <p:nvGrpSpPr>
          <p:cNvPr id="168" name="Group 167"/>
          <p:cNvGrpSpPr/>
          <p:nvPr/>
        </p:nvGrpSpPr>
        <p:grpSpPr>
          <a:xfrm>
            <a:off x="1007319" y="4907756"/>
            <a:ext cx="955288" cy="242580"/>
            <a:chOff x="38643580" y="7711429"/>
            <a:chExt cx="955288" cy="242580"/>
          </a:xfrm>
        </p:grpSpPr>
        <p:sp>
          <p:nvSpPr>
            <p:cNvPr id="169" name="Rectangle 168"/>
            <p:cNvSpPr/>
            <p:nvPr/>
          </p:nvSpPr>
          <p:spPr>
            <a:xfrm>
              <a:off x="38643580" y="7711429"/>
              <a:ext cx="955288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0" name="TextBox 169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Alberto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71" name="5-Point Star 170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91" name="Rectangle 90"/>
          <p:cNvSpPr/>
          <p:nvPr/>
        </p:nvSpPr>
        <p:spPr>
          <a:xfrm>
            <a:off x="7535208" y="3869893"/>
            <a:ext cx="549750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550299" y="4015457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9945" y="826195"/>
            <a:ext cx="438408" cy="4780781"/>
            <a:chOff x="49945" y="826195"/>
            <a:chExt cx="438408" cy="4780781"/>
          </a:xfrm>
        </p:grpSpPr>
        <p:sp>
          <p:nvSpPr>
            <p:cNvPr id="146" name="TextBox 145"/>
            <p:cNvSpPr txBox="1"/>
            <p:nvPr/>
          </p:nvSpPr>
          <p:spPr>
            <a:xfrm>
              <a:off x="49945" y="5272274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7" name="TextBox 146"/>
            <p:cNvSpPr txBox="1"/>
            <p:nvPr/>
          </p:nvSpPr>
          <p:spPr>
            <a:xfrm>
              <a:off x="280072" y="5468477"/>
              <a:ext cx="19157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pic>
          <p:nvPicPr>
            <p:cNvPr id="7" name="Picture 6" descr="era5_te_73N20E_73N120E_20180606_18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7" t="94971" r="2741" b="2434"/>
            <a:stretch/>
          </p:blipFill>
          <p:spPr>
            <a:xfrm rot="16200000">
              <a:off x="-1924228" y="3055895"/>
              <a:ext cx="4642282" cy="182881"/>
            </a:xfrm>
            <a:prstGeom prst="rect">
              <a:avLst/>
            </a:prstGeom>
          </p:spPr>
        </p:pic>
        <p:sp>
          <p:nvSpPr>
            <p:cNvPr id="94" name="TextBox 93"/>
            <p:cNvSpPr txBox="1"/>
            <p:nvPr/>
          </p:nvSpPr>
          <p:spPr>
            <a:xfrm>
              <a:off x="49945" y="502465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49945" y="4783453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49945" y="454026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7" name="TextBox 96"/>
            <p:cNvSpPr txBox="1"/>
            <p:nvPr/>
          </p:nvSpPr>
          <p:spPr>
            <a:xfrm>
              <a:off x="49945" y="429766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945" y="405116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9945" y="381016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9945" y="356952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9945" y="332196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49945" y="3081107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9945" y="283913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49945" y="259278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49945" y="2353290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49945" y="210829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9" name="TextBox 108"/>
            <p:cNvSpPr txBox="1"/>
            <p:nvPr/>
          </p:nvSpPr>
          <p:spPr>
            <a:xfrm>
              <a:off x="49945" y="186139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49945" y="161665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9945" y="137466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9945" y="1130120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9945" y="88655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440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9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</a:t>
            </a:r>
            <a:r>
              <a:rPr lang="en-US" sz="1600" dirty="0">
                <a:latin typeface="Arial"/>
                <a:cs typeface="Arial"/>
              </a:rPr>
              <a:t>) θ</a:t>
            </a:r>
            <a:r>
              <a:rPr lang="en-US" sz="1600" baseline="-25000" dirty="0">
                <a:latin typeface="Arial"/>
                <a:cs typeface="Arial"/>
              </a:rPr>
              <a:t>e</a:t>
            </a:r>
            <a:r>
              <a:rPr lang="en-US" sz="1600" dirty="0">
                <a:latin typeface="Arial"/>
                <a:cs typeface="Arial"/>
              </a:rPr>
              <a:t> (K, shaded), </a:t>
            </a:r>
            <a:r>
              <a:rPr lang="en-US" sz="1600" dirty="0" smtClean="0">
                <a:latin typeface="Arial"/>
                <a:cs typeface="Arial"/>
              </a:rPr>
              <a:t>ascent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blue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every 5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hPa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r>
              <a:rPr lang="en-US" sz="1600" dirty="0" smtClean="0">
                <a:latin typeface="Arial"/>
                <a:cs typeface="Arial"/>
              </a:rPr>
              <a:t>;               (b)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and PW (mm, 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) 850-hPa </a:t>
            </a:r>
            <a:r>
              <a:rPr lang="en-US" sz="1600" dirty="0" smtClean="0">
                <a:latin typeface="Arial"/>
                <a:cs typeface="Arial"/>
              </a:rPr>
              <a:t>θ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(K, shaded), geopotential height (dam, black),                                   and wind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6757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LP_crossline_51.5N250E_51.5N310E_2018060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20" y="774761"/>
            <a:ext cx="2697842" cy="23591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" name="Picture 3" descr="era5_pv_cross_cfd_51.5N250E_51.5N310E_2018060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851" y="778035"/>
            <a:ext cx="4859700" cy="470001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7" name="Picture 6" descr="thetae_crossline_51.5N250E_51.5N310E_2018060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95" y="3206489"/>
            <a:ext cx="2694094" cy="23591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4" name="TextBox 163"/>
          <p:cNvSpPr txBox="1"/>
          <p:nvPr/>
        </p:nvSpPr>
        <p:spPr>
          <a:xfrm>
            <a:off x="5456845" y="7710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617865" y="1110282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867788" y="1510177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984948" y="1717605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33716"/>
            <a:ext cx="9142736" cy="7222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1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20300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984948" y="4148277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3092949" y="4873521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5459100" y="2892843"/>
            <a:ext cx="955288" cy="242580"/>
            <a:chOff x="38643580" y="7711429"/>
            <a:chExt cx="955288" cy="242580"/>
          </a:xfrm>
        </p:grpSpPr>
        <p:sp>
          <p:nvSpPr>
            <p:cNvPr id="153" name="Rectangle 152"/>
            <p:cNvSpPr/>
            <p:nvPr/>
          </p:nvSpPr>
          <p:spPr>
            <a:xfrm>
              <a:off x="38643580" y="7711429"/>
              <a:ext cx="572220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CL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1993" y="834544"/>
            <a:ext cx="457645" cy="4714823"/>
            <a:chOff x="8211993" y="834544"/>
            <a:chExt cx="457645" cy="4714823"/>
          </a:xfrm>
        </p:grpSpPr>
        <p:sp>
          <p:nvSpPr>
            <p:cNvPr id="76" name="TextBox 75"/>
            <p:cNvSpPr txBox="1"/>
            <p:nvPr/>
          </p:nvSpPr>
          <p:spPr>
            <a:xfrm>
              <a:off x="8369082" y="45028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69082" y="42984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69082" y="4085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69082" y="38805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69082" y="367396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69082" y="34662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69082" y="32574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69082" y="305225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69082" y="2846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315</a:t>
              </a:r>
              <a:endParaRPr lang="en-US" sz="900" kern="1200" dirty="0" smtClean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69082" y="26341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69082" y="24303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69082" y="22184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69082" y="20140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69082" y="18090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69082" y="1602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69082" y="139471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69082" y="11803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69082" y="982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69082" y="471071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69082" y="49179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69082" y="5123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217496" y="541086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9" name="Picture 8" descr="thetae_crossline_47N240E_47N300E_20180531_12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" t="95092" r="391" b="2362"/>
            <a:stretch/>
          </p:blipFill>
          <p:spPr>
            <a:xfrm rot="16200000">
              <a:off x="5994573" y="3051964"/>
              <a:ext cx="4572000" cy="13716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7617865" y="3551635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867788" y="3928298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5460020" y="5326029"/>
            <a:ext cx="955288" cy="242580"/>
            <a:chOff x="38643580" y="7711429"/>
            <a:chExt cx="955288" cy="242580"/>
          </a:xfrm>
        </p:grpSpPr>
        <p:sp>
          <p:nvSpPr>
            <p:cNvPr id="95" name="Rectangle 94"/>
            <p:cNvSpPr/>
            <p:nvPr/>
          </p:nvSpPr>
          <p:spPr>
            <a:xfrm>
              <a:off x="38643580" y="7711429"/>
              <a:ext cx="572220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CL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97" name="5-Point Star 96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007319" y="4907756"/>
            <a:ext cx="955288" cy="242580"/>
            <a:chOff x="38643580" y="7711429"/>
            <a:chExt cx="955288" cy="242580"/>
          </a:xfrm>
        </p:grpSpPr>
        <p:sp>
          <p:nvSpPr>
            <p:cNvPr id="99" name="Rectangle 98"/>
            <p:cNvSpPr/>
            <p:nvPr/>
          </p:nvSpPr>
          <p:spPr>
            <a:xfrm>
              <a:off x="38643580" y="7711429"/>
              <a:ext cx="572220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CL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01" name="5-Point Star 100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103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(a) 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ascent (</a:t>
            </a:r>
            <a:r>
              <a:rPr lang="en-US" sz="1600" dirty="0">
                <a:latin typeface="Arial"/>
                <a:cs typeface="Arial"/>
              </a:rPr>
              <a:t>red, every 5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hPa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), and wind speed (white, every 10 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 starting at 30 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(b)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and PW (mm, 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) 850-hPa </a:t>
            </a:r>
            <a:r>
              <a:rPr lang="en-US" sz="1600" dirty="0" smtClean="0">
                <a:latin typeface="Arial"/>
                <a:cs typeface="Arial"/>
              </a:rPr>
              <a:t>θ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(K, shaded), geopotential height (dam, black), and wind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681646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5_te_51.5N250E_51.5N310E_20180601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272" y="779872"/>
            <a:ext cx="4859700" cy="4700016"/>
          </a:xfrm>
          <a:prstGeom prst="rect">
            <a:avLst/>
          </a:prstGeom>
        </p:spPr>
      </p:pic>
      <p:pic>
        <p:nvPicPr>
          <p:cNvPr id="6" name="Picture 5" descr="SLP_crossline_51.5N250E_51.5N310E_20180601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20" y="774761"/>
            <a:ext cx="2697842" cy="23591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pic>
        <p:nvPicPr>
          <p:cNvPr id="7" name="Picture 6" descr="thetae_crossline_51.5N250E_51.5N310E_20180601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3195" y="3206489"/>
            <a:ext cx="2694094" cy="235915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4" name="TextBox 163"/>
          <p:cNvSpPr txBox="1"/>
          <p:nvPr/>
        </p:nvSpPr>
        <p:spPr>
          <a:xfrm>
            <a:off x="5456845" y="771040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617865" y="1110282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867788" y="1510177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984948" y="1717605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33716"/>
            <a:ext cx="9142736" cy="7222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1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B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20300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984948" y="4148277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3092949" y="4873521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59100" y="2892843"/>
            <a:ext cx="955288" cy="242580"/>
            <a:chOff x="38643580" y="7711429"/>
            <a:chExt cx="955288" cy="242580"/>
          </a:xfrm>
        </p:grpSpPr>
        <p:sp>
          <p:nvSpPr>
            <p:cNvPr id="153" name="Rectangle 152"/>
            <p:cNvSpPr/>
            <p:nvPr/>
          </p:nvSpPr>
          <p:spPr>
            <a:xfrm>
              <a:off x="38643580" y="7711429"/>
              <a:ext cx="572220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CL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1993" y="834544"/>
            <a:ext cx="457645" cy="4714823"/>
            <a:chOff x="8211993" y="834544"/>
            <a:chExt cx="457645" cy="4714823"/>
          </a:xfrm>
        </p:grpSpPr>
        <p:sp>
          <p:nvSpPr>
            <p:cNvPr id="76" name="TextBox 75"/>
            <p:cNvSpPr txBox="1"/>
            <p:nvPr/>
          </p:nvSpPr>
          <p:spPr>
            <a:xfrm>
              <a:off x="8369082" y="45028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69082" y="42984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69082" y="4085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69082" y="38805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69082" y="367396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69082" y="34662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69082" y="32574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69082" y="305225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69082" y="2846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315</a:t>
              </a:r>
              <a:endParaRPr lang="en-US" sz="900" kern="1200" dirty="0" smtClean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69082" y="26341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69082" y="24303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69082" y="22184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69082" y="20140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69082" y="18090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69082" y="1602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69082" y="139471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69082" y="11803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69082" y="982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69082" y="471071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69082" y="49179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69082" y="5123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217496" y="541086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9" name="Picture 8" descr="thetae_crossline_47N240E_47N300E_20180531_12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" t="95092" r="391" b="2362"/>
            <a:stretch/>
          </p:blipFill>
          <p:spPr>
            <a:xfrm rot="16200000">
              <a:off x="5994573" y="3051964"/>
              <a:ext cx="4572000" cy="13716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7617865" y="3551635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867788" y="3928298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20FAF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20FAF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4" name="Group 93"/>
          <p:cNvGrpSpPr/>
          <p:nvPr/>
        </p:nvGrpSpPr>
        <p:grpSpPr>
          <a:xfrm>
            <a:off x="5460020" y="5326029"/>
            <a:ext cx="955288" cy="242580"/>
            <a:chOff x="38643580" y="7711429"/>
            <a:chExt cx="955288" cy="242580"/>
          </a:xfrm>
        </p:grpSpPr>
        <p:sp>
          <p:nvSpPr>
            <p:cNvPr id="95" name="Rectangle 94"/>
            <p:cNvSpPr/>
            <p:nvPr/>
          </p:nvSpPr>
          <p:spPr>
            <a:xfrm>
              <a:off x="38643580" y="7711429"/>
              <a:ext cx="572220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TextBox 95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CL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97" name="5-Point Star 96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98" name="Group 97"/>
          <p:cNvGrpSpPr/>
          <p:nvPr/>
        </p:nvGrpSpPr>
        <p:grpSpPr>
          <a:xfrm>
            <a:off x="1007319" y="4907756"/>
            <a:ext cx="955288" cy="242580"/>
            <a:chOff x="38643580" y="7711429"/>
            <a:chExt cx="955288" cy="242580"/>
          </a:xfrm>
        </p:grpSpPr>
        <p:sp>
          <p:nvSpPr>
            <p:cNvPr id="99" name="Rectangle 98"/>
            <p:cNvSpPr/>
            <p:nvPr/>
          </p:nvSpPr>
          <p:spPr>
            <a:xfrm>
              <a:off x="38643580" y="7711429"/>
              <a:ext cx="572220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CL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01" name="5-Point Star 100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62" name="Group 161"/>
          <p:cNvGrpSpPr/>
          <p:nvPr/>
        </p:nvGrpSpPr>
        <p:grpSpPr>
          <a:xfrm>
            <a:off x="49945" y="826195"/>
            <a:ext cx="438408" cy="4780781"/>
            <a:chOff x="49945" y="826195"/>
            <a:chExt cx="438408" cy="4780781"/>
          </a:xfrm>
        </p:grpSpPr>
        <p:sp>
          <p:nvSpPr>
            <p:cNvPr id="163" name="TextBox 162"/>
            <p:cNvSpPr txBox="1"/>
            <p:nvPr/>
          </p:nvSpPr>
          <p:spPr>
            <a:xfrm>
              <a:off x="49945" y="5272274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8" name="TextBox 167"/>
            <p:cNvSpPr txBox="1"/>
            <p:nvPr/>
          </p:nvSpPr>
          <p:spPr>
            <a:xfrm>
              <a:off x="280072" y="5468477"/>
              <a:ext cx="19157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pic>
          <p:nvPicPr>
            <p:cNvPr id="169" name="Picture 168" descr="era5_te_73N20E_73N120E_20180606_18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7" t="94971" r="2741" b="2434"/>
            <a:stretch/>
          </p:blipFill>
          <p:spPr>
            <a:xfrm rot="16200000">
              <a:off x="-1924228" y="3055895"/>
              <a:ext cx="4642282" cy="182881"/>
            </a:xfrm>
            <a:prstGeom prst="rect">
              <a:avLst/>
            </a:prstGeom>
          </p:spPr>
        </p:pic>
        <p:sp>
          <p:nvSpPr>
            <p:cNvPr id="170" name="TextBox 169"/>
            <p:cNvSpPr txBox="1"/>
            <p:nvPr/>
          </p:nvSpPr>
          <p:spPr>
            <a:xfrm>
              <a:off x="49945" y="502465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1" name="TextBox 170"/>
            <p:cNvSpPr txBox="1"/>
            <p:nvPr/>
          </p:nvSpPr>
          <p:spPr>
            <a:xfrm>
              <a:off x="49945" y="4783453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2" name="TextBox 171"/>
            <p:cNvSpPr txBox="1"/>
            <p:nvPr/>
          </p:nvSpPr>
          <p:spPr>
            <a:xfrm>
              <a:off x="49945" y="454026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3" name="TextBox 172"/>
            <p:cNvSpPr txBox="1"/>
            <p:nvPr/>
          </p:nvSpPr>
          <p:spPr>
            <a:xfrm>
              <a:off x="49945" y="429766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4" name="TextBox 173"/>
            <p:cNvSpPr txBox="1"/>
            <p:nvPr/>
          </p:nvSpPr>
          <p:spPr>
            <a:xfrm>
              <a:off x="49945" y="405116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5" name="TextBox 174"/>
            <p:cNvSpPr txBox="1"/>
            <p:nvPr/>
          </p:nvSpPr>
          <p:spPr>
            <a:xfrm>
              <a:off x="49945" y="381016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6" name="TextBox 175"/>
            <p:cNvSpPr txBox="1"/>
            <p:nvPr/>
          </p:nvSpPr>
          <p:spPr>
            <a:xfrm>
              <a:off x="49945" y="356952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7" name="TextBox 176"/>
            <p:cNvSpPr txBox="1"/>
            <p:nvPr/>
          </p:nvSpPr>
          <p:spPr>
            <a:xfrm>
              <a:off x="49945" y="332196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8" name="TextBox 177"/>
            <p:cNvSpPr txBox="1"/>
            <p:nvPr/>
          </p:nvSpPr>
          <p:spPr>
            <a:xfrm>
              <a:off x="49945" y="3081107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79" name="TextBox 178"/>
            <p:cNvSpPr txBox="1"/>
            <p:nvPr/>
          </p:nvSpPr>
          <p:spPr>
            <a:xfrm>
              <a:off x="49945" y="283913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0" name="TextBox 179"/>
            <p:cNvSpPr txBox="1"/>
            <p:nvPr/>
          </p:nvSpPr>
          <p:spPr>
            <a:xfrm>
              <a:off x="49945" y="259278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1" name="TextBox 180"/>
            <p:cNvSpPr txBox="1"/>
            <p:nvPr/>
          </p:nvSpPr>
          <p:spPr>
            <a:xfrm>
              <a:off x="49945" y="2353290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2" name="TextBox 181"/>
            <p:cNvSpPr txBox="1"/>
            <p:nvPr/>
          </p:nvSpPr>
          <p:spPr>
            <a:xfrm>
              <a:off x="49945" y="210829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3" name="TextBox 182"/>
            <p:cNvSpPr txBox="1"/>
            <p:nvPr/>
          </p:nvSpPr>
          <p:spPr>
            <a:xfrm>
              <a:off x="49945" y="186139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4" name="TextBox 183"/>
            <p:cNvSpPr txBox="1"/>
            <p:nvPr/>
          </p:nvSpPr>
          <p:spPr>
            <a:xfrm>
              <a:off x="49945" y="161665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5" name="TextBox 184"/>
            <p:cNvSpPr txBox="1"/>
            <p:nvPr/>
          </p:nvSpPr>
          <p:spPr>
            <a:xfrm>
              <a:off x="49945" y="137466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6" name="TextBox 185"/>
            <p:cNvSpPr txBox="1"/>
            <p:nvPr/>
          </p:nvSpPr>
          <p:spPr>
            <a:xfrm>
              <a:off x="49945" y="1130120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87" name="TextBox 186"/>
            <p:cNvSpPr txBox="1"/>
            <p:nvPr/>
          </p:nvSpPr>
          <p:spPr>
            <a:xfrm>
              <a:off x="49945" y="88655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440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88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</a:t>
            </a:r>
            <a:r>
              <a:rPr lang="en-US" sz="1600" dirty="0">
                <a:latin typeface="Arial"/>
                <a:cs typeface="Arial"/>
              </a:rPr>
              <a:t>) θ</a:t>
            </a:r>
            <a:r>
              <a:rPr lang="en-US" sz="1600" baseline="-25000" dirty="0">
                <a:latin typeface="Arial"/>
                <a:cs typeface="Arial"/>
              </a:rPr>
              <a:t>e</a:t>
            </a:r>
            <a:r>
              <a:rPr lang="en-US" sz="1600" dirty="0">
                <a:latin typeface="Arial"/>
                <a:cs typeface="Arial"/>
              </a:rPr>
              <a:t> (K, shaded), </a:t>
            </a:r>
            <a:r>
              <a:rPr lang="en-US" sz="1600" dirty="0" smtClean="0">
                <a:latin typeface="Arial"/>
                <a:cs typeface="Arial"/>
              </a:rPr>
              <a:t>ascent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blue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every 5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hPa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r>
              <a:rPr lang="en-US" sz="1600" dirty="0" smtClean="0">
                <a:latin typeface="Arial"/>
                <a:cs typeface="Arial"/>
              </a:rPr>
              <a:t>;               (b)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and PW (mm, 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) 850-hPa </a:t>
            </a:r>
            <a:r>
              <a:rPr lang="en-US" sz="1600" dirty="0" smtClean="0">
                <a:latin typeface="Arial"/>
                <a:cs typeface="Arial"/>
              </a:rPr>
              <a:t>θ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(K, shaded), geopotential height (dam, black),                                   and wind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40301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LP_crossline_68.5N40E_68.5N120E_20180603_1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20" y="761640"/>
            <a:ext cx="2697480" cy="24464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Picture 1" descr="era5_pv_cross_cfd_68.5N40E_68.5N120E_20180603_18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232" y="777527"/>
            <a:ext cx="4859699" cy="470001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C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56845" y="75846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8" name="Picture 7" descr="thetae_crossline_68.5N40E_68.5N120E_20180603_18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20" y="3217133"/>
            <a:ext cx="2697480" cy="24411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5" name="Rectangle 164"/>
          <p:cNvSpPr/>
          <p:nvPr/>
        </p:nvSpPr>
        <p:spPr>
          <a:xfrm>
            <a:off x="7581933" y="1175681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902713" y="1655376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893508" y="1922632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33716"/>
            <a:ext cx="9142736" cy="7222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1800 UTC 3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21520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893508" y="4372128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2641463" y="4866774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5459099" y="2966318"/>
            <a:ext cx="955289" cy="242580"/>
            <a:chOff x="38643579" y="7711429"/>
            <a:chExt cx="955289" cy="242580"/>
          </a:xfrm>
        </p:grpSpPr>
        <p:sp>
          <p:nvSpPr>
            <p:cNvPr id="153" name="Rectangle 152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1993" y="834544"/>
            <a:ext cx="457645" cy="4714823"/>
            <a:chOff x="8211993" y="834544"/>
            <a:chExt cx="457645" cy="4714823"/>
          </a:xfrm>
        </p:grpSpPr>
        <p:sp>
          <p:nvSpPr>
            <p:cNvPr id="76" name="TextBox 75"/>
            <p:cNvSpPr txBox="1"/>
            <p:nvPr/>
          </p:nvSpPr>
          <p:spPr>
            <a:xfrm>
              <a:off x="8369082" y="45028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69082" y="42984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69082" y="4085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69082" y="38805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69082" y="367396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69082" y="34662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69082" y="32574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69082" y="305225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69082" y="2846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315</a:t>
              </a:r>
              <a:endParaRPr lang="en-US" sz="900" kern="1200" dirty="0" smtClean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69082" y="26341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69082" y="24303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69082" y="22184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69082" y="20140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69082" y="18090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69082" y="1602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69082" y="139471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69082" y="11803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69082" y="982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69082" y="471071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69082" y="49179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69082" y="5123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217496" y="541086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9" name="Picture 8" descr="thetae_crossline_47N240E_47N300E_20180531_12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" t="95092" r="391" b="2362"/>
            <a:stretch/>
          </p:blipFill>
          <p:spPr>
            <a:xfrm rot="16200000">
              <a:off x="5994573" y="3051964"/>
              <a:ext cx="4572000" cy="13716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7581933" y="3604835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902713" y="407974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5458503" y="5415791"/>
            <a:ext cx="955289" cy="242580"/>
            <a:chOff x="38643579" y="7711429"/>
            <a:chExt cx="955289" cy="242580"/>
          </a:xfrm>
        </p:grpSpPr>
        <p:sp>
          <p:nvSpPr>
            <p:cNvPr id="103" name="Rectangle 102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05" name="5-Point Star 10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07319" y="4906529"/>
            <a:ext cx="955289" cy="242580"/>
            <a:chOff x="38643579" y="7711429"/>
            <a:chExt cx="955289" cy="242580"/>
          </a:xfrm>
        </p:grpSpPr>
        <p:sp>
          <p:nvSpPr>
            <p:cNvPr id="109" name="Rectangle 108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1" name="5-Point Star 110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126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(a) 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ascent (</a:t>
            </a:r>
            <a:r>
              <a:rPr lang="en-US" sz="1600" dirty="0">
                <a:latin typeface="Arial"/>
                <a:cs typeface="Arial"/>
              </a:rPr>
              <a:t>red, every 5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hPa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), and wind speed (white, every 10 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 starting at 30 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(b)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and PW (mm, 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) 850-hPa </a:t>
            </a:r>
            <a:r>
              <a:rPr lang="en-US" sz="1600" dirty="0" smtClean="0">
                <a:latin typeface="Arial"/>
                <a:cs typeface="Arial"/>
              </a:rPr>
              <a:t>θ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(K, shaded), geopotential height (dam, black), and wind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baseline="30000" dirty="0">
              <a:latin typeface="Arial"/>
              <a:cs typeface="Arial"/>
            </a:endParaRPr>
          </a:p>
        </p:txBody>
      </p:sp>
      <p:sp>
        <p:nvSpPr>
          <p:cNvPr id="144" name="Rectangle 143"/>
          <p:cNvSpPr/>
          <p:nvPr/>
        </p:nvSpPr>
        <p:spPr>
          <a:xfrm>
            <a:off x="1152863" y="3466201"/>
            <a:ext cx="161008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8" name="Straight Arrow Connector 147"/>
          <p:cNvCxnSpPr/>
          <p:nvPr/>
        </p:nvCxnSpPr>
        <p:spPr>
          <a:xfrm flipV="1">
            <a:off x="2288358" y="3143659"/>
            <a:ext cx="516668" cy="43638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9902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era5_te_68.5N40E_68.5N120E_20180603_18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882" y="777967"/>
            <a:ext cx="4859699" cy="4700016"/>
          </a:xfrm>
          <a:prstGeom prst="rect">
            <a:avLst/>
          </a:prstGeom>
        </p:spPr>
      </p:pic>
      <p:pic>
        <p:nvPicPr>
          <p:cNvPr id="5" name="Picture 4" descr="SLP_crossline_68.5N40E_68.5N120E_20180603_18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20" y="761640"/>
            <a:ext cx="2697480" cy="244641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C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56845" y="75846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pic>
        <p:nvPicPr>
          <p:cNvPr id="8" name="Picture 7" descr="thetae_crossline_68.5N40E_68.5N120E_20180603_18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020" y="3217133"/>
            <a:ext cx="2697480" cy="2441132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5" name="Rectangle 164"/>
          <p:cNvSpPr/>
          <p:nvPr/>
        </p:nvSpPr>
        <p:spPr>
          <a:xfrm>
            <a:off x="7581933" y="1175681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5902713" y="1655376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893508" y="1922632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33716"/>
            <a:ext cx="9142736" cy="7222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1800 UTC 3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C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21520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893508" y="4372128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2641463" y="4866774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59099" y="2966318"/>
            <a:ext cx="955289" cy="242580"/>
            <a:chOff x="38643579" y="7711429"/>
            <a:chExt cx="955289" cy="242580"/>
          </a:xfrm>
        </p:grpSpPr>
        <p:sp>
          <p:nvSpPr>
            <p:cNvPr id="153" name="Rectangle 152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1993" y="834544"/>
            <a:ext cx="457645" cy="4714823"/>
            <a:chOff x="8211993" y="834544"/>
            <a:chExt cx="457645" cy="4714823"/>
          </a:xfrm>
        </p:grpSpPr>
        <p:sp>
          <p:nvSpPr>
            <p:cNvPr id="76" name="TextBox 75"/>
            <p:cNvSpPr txBox="1"/>
            <p:nvPr/>
          </p:nvSpPr>
          <p:spPr>
            <a:xfrm>
              <a:off x="8369082" y="45028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69082" y="42984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69082" y="4085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69082" y="38805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69082" y="367396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69082" y="34662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69082" y="32574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69082" y="305225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69082" y="2846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315</a:t>
              </a:r>
              <a:endParaRPr lang="en-US" sz="900" kern="1200" dirty="0" smtClean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69082" y="26341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69082" y="24303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69082" y="22184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69082" y="20140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69082" y="18090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69082" y="1602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69082" y="139471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69082" y="11803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69082" y="982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69082" y="471071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69082" y="49179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69082" y="5123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217496" y="541086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9" name="Picture 8" descr="thetae_crossline_47N240E_47N300E_20180531_12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" t="95092" r="391" b="2362"/>
            <a:stretch/>
          </p:blipFill>
          <p:spPr>
            <a:xfrm rot="16200000">
              <a:off x="5994573" y="3051964"/>
              <a:ext cx="4572000" cy="13716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7581933" y="3604835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902713" y="4079740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5458503" y="5415791"/>
            <a:ext cx="955289" cy="242580"/>
            <a:chOff x="38643579" y="7711429"/>
            <a:chExt cx="955289" cy="242580"/>
          </a:xfrm>
        </p:grpSpPr>
        <p:sp>
          <p:nvSpPr>
            <p:cNvPr id="103" name="Rectangle 102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05" name="5-Point Star 10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07319" y="4906529"/>
            <a:ext cx="955289" cy="242580"/>
            <a:chOff x="38643579" y="7711429"/>
            <a:chExt cx="955289" cy="242580"/>
          </a:xfrm>
        </p:grpSpPr>
        <p:sp>
          <p:nvSpPr>
            <p:cNvPr id="109" name="Rectangle 108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AC1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1" name="5-Point Star 110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9945" y="826195"/>
            <a:ext cx="438408" cy="4780781"/>
            <a:chOff x="49945" y="826195"/>
            <a:chExt cx="438408" cy="4780781"/>
          </a:xfrm>
        </p:grpSpPr>
        <p:sp>
          <p:nvSpPr>
            <p:cNvPr id="94" name="TextBox 93"/>
            <p:cNvSpPr txBox="1"/>
            <p:nvPr/>
          </p:nvSpPr>
          <p:spPr>
            <a:xfrm>
              <a:off x="49945" y="5272274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80072" y="5468477"/>
              <a:ext cx="19157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pic>
          <p:nvPicPr>
            <p:cNvPr id="96" name="Picture 95" descr="era5_te_73N20E_73N120E_20180606_18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7" t="94971" r="2741" b="2434"/>
            <a:stretch/>
          </p:blipFill>
          <p:spPr>
            <a:xfrm rot="16200000">
              <a:off x="-1924228" y="3055895"/>
              <a:ext cx="4642282" cy="182881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9945" y="502465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945" y="4783453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9945" y="454026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9945" y="429766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9945" y="405116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9945" y="381016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9945" y="356952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9945" y="332196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9945" y="3081107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9945" y="283913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9945" y="259278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9945" y="2353290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9945" y="210829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9945" y="186139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9945" y="161665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9945" y="137466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9945" y="1130120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9945" y="88655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440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62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</a:t>
            </a:r>
            <a:r>
              <a:rPr lang="en-US" sz="1600" dirty="0">
                <a:latin typeface="Arial"/>
                <a:cs typeface="Arial"/>
              </a:rPr>
              <a:t>) θ</a:t>
            </a:r>
            <a:r>
              <a:rPr lang="en-US" sz="1600" baseline="-25000" dirty="0">
                <a:latin typeface="Arial"/>
                <a:cs typeface="Arial"/>
              </a:rPr>
              <a:t>e</a:t>
            </a:r>
            <a:r>
              <a:rPr lang="en-US" sz="1600" dirty="0">
                <a:latin typeface="Arial"/>
                <a:cs typeface="Arial"/>
              </a:rPr>
              <a:t> (K, shaded), </a:t>
            </a:r>
            <a:r>
              <a:rPr lang="en-US" sz="1600" dirty="0" smtClean="0">
                <a:latin typeface="Arial"/>
                <a:cs typeface="Arial"/>
              </a:rPr>
              <a:t>ascent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blue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every 5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hPa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r>
              <a:rPr lang="en-US" sz="1600" dirty="0" smtClean="0">
                <a:latin typeface="Arial"/>
                <a:cs typeface="Arial"/>
              </a:rPr>
              <a:t>;               (b)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and PW (mm, 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) 850-hPa </a:t>
            </a:r>
            <a:r>
              <a:rPr lang="en-US" sz="1600" dirty="0" smtClean="0">
                <a:latin typeface="Arial"/>
                <a:cs typeface="Arial"/>
              </a:rPr>
              <a:t>θ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(K, shaded), geopotential height (dam, black),                                   and wind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79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P_crossline_77N20E_77N120E_201806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27" y="761747"/>
            <a:ext cx="2697480" cy="24172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6" name="Picture 5" descr="era5_pv_cross_cfd_77N20E_77N120E_201806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4" y="777113"/>
            <a:ext cx="4859700" cy="4700016"/>
          </a:xfrm>
          <a:prstGeom prst="rect">
            <a:avLst/>
          </a:prstGeom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D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56845" y="75846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418479" y="1263477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thetae_crossline_77N20E_77N120E_2018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27" y="3218262"/>
            <a:ext cx="2697480" cy="24178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6" name="Rectangle 165"/>
          <p:cNvSpPr/>
          <p:nvPr/>
        </p:nvSpPr>
        <p:spPr>
          <a:xfrm>
            <a:off x="5883917" y="150765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802067" y="1876910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33716"/>
            <a:ext cx="9142736" cy="7222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7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D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21520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802067" y="4329874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sp>
        <p:nvSpPr>
          <p:cNvPr id="128" name="5-Point Star 127"/>
          <p:cNvSpPr>
            <a:spLocks noChangeAspect="1"/>
          </p:cNvSpPr>
          <p:nvPr/>
        </p:nvSpPr>
        <p:spPr>
          <a:xfrm rot="10800000" flipV="1">
            <a:off x="2717663" y="4863599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33" name="Group 132"/>
          <p:cNvGrpSpPr/>
          <p:nvPr/>
        </p:nvGrpSpPr>
        <p:grpSpPr>
          <a:xfrm>
            <a:off x="-206954" y="848062"/>
            <a:ext cx="676560" cy="4434678"/>
            <a:chOff x="28282715" y="4717295"/>
            <a:chExt cx="676560" cy="4434678"/>
          </a:xfrm>
        </p:grpSpPr>
        <p:sp>
          <p:nvSpPr>
            <p:cNvPr id="134" name="TextBox 133"/>
            <p:cNvSpPr txBox="1"/>
            <p:nvPr/>
          </p:nvSpPr>
          <p:spPr>
            <a:xfrm>
              <a:off x="28435115" y="761088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1.5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5" name="TextBox 134"/>
            <p:cNvSpPr txBox="1"/>
            <p:nvPr/>
          </p:nvSpPr>
          <p:spPr>
            <a:xfrm>
              <a:off x="28435981" y="723883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6" name="TextBox 135"/>
            <p:cNvSpPr txBox="1"/>
            <p:nvPr/>
          </p:nvSpPr>
          <p:spPr>
            <a:xfrm>
              <a:off x="28435981" y="686749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7" name="TextBox 136"/>
            <p:cNvSpPr txBox="1"/>
            <p:nvPr/>
          </p:nvSpPr>
          <p:spPr>
            <a:xfrm>
              <a:off x="28435115" y="650320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38" name="TextBox 137"/>
            <p:cNvSpPr txBox="1"/>
            <p:nvPr/>
          </p:nvSpPr>
          <p:spPr>
            <a:xfrm>
              <a:off x="28435981" y="61371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>
                  <a:latin typeface="Arial"/>
                  <a:cs typeface="Arial"/>
                </a:rPr>
                <a:t>6</a:t>
              </a:r>
            </a:p>
          </p:txBody>
        </p:sp>
        <p:sp>
          <p:nvSpPr>
            <p:cNvPr id="139" name="TextBox 138"/>
            <p:cNvSpPr txBox="1"/>
            <p:nvPr/>
          </p:nvSpPr>
          <p:spPr>
            <a:xfrm>
              <a:off x="28435115" y="576334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8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0" name="TextBox 139"/>
            <p:cNvSpPr txBox="1"/>
            <p:nvPr/>
          </p:nvSpPr>
          <p:spPr>
            <a:xfrm>
              <a:off x="28435115" y="502361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12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1" name="TextBox 140"/>
            <p:cNvSpPr txBox="1"/>
            <p:nvPr/>
          </p:nvSpPr>
          <p:spPr>
            <a:xfrm>
              <a:off x="28435115" y="539994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2" name="TextBox 141"/>
            <p:cNvSpPr txBox="1"/>
            <p:nvPr/>
          </p:nvSpPr>
          <p:spPr>
            <a:xfrm>
              <a:off x="28435981" y="798049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1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3" name="TextBox 142"/>
            <p:cNvSpPr txBox="1"/>
            <p:nvPr/>
          </p:nvSpPr>
          <p:spPr>
            <a:xfrm>
              <a:off x="28435115" y="834702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0.5</a:t>
              </a:r>
              <a:endParaRPr lang="en-US" sz="900" dirty="0">
                <a:latin typeface="Arial"/>
                <a:cs typeface="Arial"/>
              </a:endParaRPr>
            </a:p>
          </p:txBody>
        </p:sp>
        <p:pic>
          <p:nvPicPr>
            <p:cNvPr id="145" name="Picture 144" descr="era5_pv_cross_cfd_66N34.5E_78N34.5E_20110211_03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412" t="95000" r="16743" b="2268"/>
            <a:stretch/>
          </p:blipFill>
          <p:spPr>
            <a:xfrm rot="16200000">
              <a:off x="26650115" y="6842813"/>
              <a:ext cx="4434678" cy="183642"/>
            </a:xfrm>
            <a:prstGeom prst="rect">
              <a:avLst/>
            </a:prstGeom>
          </p:spPr>
        </p:pic>
        <p:sp>
          <p:nvSpPr>
            <p:cNvPr id="146" name="TextBox 145"/>
            <p:cNvSpPr txBox="1"/>
            <p:nvPr/>
          </p:nvSpPr>
          <p:spPr>
            <a:xfrm>
              <a:off x="28282715" y="8722201"/>
              <a:ext cx="4529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0.25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47" name="TextBox 146"/>
          <p:cNvSpPr txBox="1"/>
          <p:nvPr/>
        </p:nvSpPr>
        <p:spPr>
          <a:xfrm>
            <a:off x="100714" y="5305002"/>
            <a:ext cx="396333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en-US" sz="900" kern="1200" dirty="0" smtClean="0">
                <a:latin typeface="Arial"/>
                <a:cs typeface="Arial"/>
              </a:rPr>
              <a:t>(PVU)</a:t>
            </a:r>
            <a:endParaRPr lang="en-US" sz="900" kern="1200" dirty="0">
              <a:latin typeface="Arial"/>
              <a:cs typeface="Arial"/>
            </a:endParaRPr>
          </a:p>
        </p:txBody>
      </p:sp>
      <p:grpSp>
        <p:nvGrpSpPr>
          <p:cNvPr id="152" name="Group 151"/>
          <p:cNvGrpSpPr/>
          <p:nvPr/>
        </p:nvGrpSpPr>
        <p:grpSpPr>
          <a:xfrm>
            <a:off x="5459099" y="2937743"/>
            <a:ext cx="955289" cy="242580"/>
            <a:chOff x="38643579" y="7711429"/>
            <a:chExt cx="955289" cy="242580"/>
          </a:xfrm>
        </p:grpSpPr>
        <p:sp>
          <p:nvSpPr>
            <p:cNvPr id="153" name="Rectangle 152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1993" y="834544"/>
            <a:ext cx="457645" cy="4714823"/>
            <a:chOff x="8211993" y="834544"/>
            <a:chExt cx="457645" cy="4714823"/>
          </a:xfrm>
        </p:grpSpPr>
        <p:sp>
          <p:nvSpPr>
            <p:cNvPr id="76" name="TextBox 75"/>
            <p:cNvSpPr txBox="1"/>
            <p:nvPr/>
          </p:nvSpPr>
          <p:spPr>
            <a:xfrm>
              <a:off x="8369082" y="45028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69082" y="42984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69082" y="4085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69082" y="38805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69082" y="367396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69082" y="34662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69082" y="32574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69082" y="305225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69082" y="2846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315</a:t>
              </a:r>
              <a:endParaRPr lang="en-US" sz="900" kern="1200" dirty="0" smtClean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69082" y="26341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69082" y="24303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69082" y="22184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69082" y="20140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69082" y="18090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69082" y="1602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69082" y="139471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69082" y="11803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69082" y="982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69082" y="471071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69082" y="49179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69082" y="5123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217496" y="541086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9" name="Picture 8" descr="thetae_crossline_47N240E_47N300E_20180531_12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" t="95092" r="391" b="2362"/>
            <a:stretch/>
          </p:blipFill>
          <p:spPr>
            <a:xfrm rot="16200000">
              <a:off x="5994573" y="3051964"/>
              <a:ext cx="4572000" cy="13716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7418479" y="3721714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883917" y="3945864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5458503" y="5393566"/>
            <a:ext cx="955289" cy="242580"/>
            <a:chOff x="38643579" y="7711429"/>
            <a:chExt cx="955289" cy="242580"/>
          </a:xfrm>
        </p:grpSpPr>
        <p:sp>
          <p:nvSpPr>
            <p:cNvPr id="103" name="Rectangle 102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05" name="5-Point Star 10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07319" y="4906529"/>
            <a:ext cx="955289" cy="242580"/>
            <a:chOff x="38643579" y="7711429"/>
            <a:chExt cx="955289" cy="242580"/>
          </a:xfrm>
        </p:grpSpPr>
        <p:sp>
          <p:nvSpPr>
            <p:cNvPr id="109" name="Rectangle 108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1" name="5-Point Star 110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sp>
        <p:nvSpPr>
          <p:cNvPr id="96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(a) PV </a:t>
            </a:r>
            <a:r>
              <a:rPr lang="en-US" sz="1600" dirty="0">
                <a:latin typeface="Arial"/>
                <a:cs typeface="Arial"/>
              </a:rPr>
              <a:t>(PVU, </a:t>
            </a:r>
            <a:r>
              <a:rPr lang="en-US" sz="1600" dirty="0" smtClean="0">
                <a:latin typeface="Arial"/>
                <a:cs typeface="Arial"/>
              </a:rPr>
              <a:t>shaded)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θ (K, black), ascent (</a:t>
            </a:r>
            <a:r>
              <a:rPr lang="en-US" sz="1600" dirty="0">
                <a:latin typeface="Arial"/>
                <a:cs typeface="Arial"/>
              </a:rPr>
              <a:t>red, every 5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hPa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), and wind speed (white, every 10 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 starting at 30 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(b)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and PW (mm, 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) 850-hPa </a:t>
            </a:r>
            <a:r>
              <a:rPr lang="en-US" sz="1600" dirty="0" smtClean="0">
                <a:latin typeface="Arial"/>
                <a:cs typeface="Arial"/>
              </a:rPr>
              <a:t>θ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(K, shaded), geopotential height (dam, black), and wind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baseline="30000" dirty="0">
              <a:latin typeface="Arial"/>
              <a:cs typeface="Arial"/>
            </a:endParaRPr>
          </a:p>
        </p:txBody>
      </p:sp>
      <p:sp>
        <p:nvSpPr>
          <p:cNvPr id="97" name="Rectangle 96"/>
          <p:cNvSpPr/>
          <p:nvPr/>
        </p:nvSpPr>
        <p:spPr>
          <a:xfrm>
            <a:off x="983622" y="3730276"/>
            <a:ext cx="192342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cap="none" spc="0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TPV </a:t>
            </a:r>
            <a:r>
              <a:rPr lang="en-US" sz="40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1d</a:t>
            </a:r>
            <a:endParaRPr lang="en-US" b="1" cap="none" spc="0" dirty="0">
              <a:ln w="28575">
                <a:solidFill>
                  <a:schemeClr val="tx1"/>
                </a:solidFill>
                <a:prstDash val="solid"/>
              </a:ln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2275785" y="3407734"/>
            <a:ext cx="516668" cy="436381"/>
          </a:xfrm>
          <a:prstGeom prst="straightConnector1">
            <a:avLst/>
          </a:prstGeom>
          <a:ln w="63500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31768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era5_te_77N20E_77N120E_20180607_000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724" y="778432"/>
            <a:ext cx="4859699" cy="4700016"/>
          </a:xfrm>
          <a:prstGeom prst="rect">
            <a:avLst/>
          </a:prstGeom>
        </p:spPr>
      </p:pic>
      <p:pic>
        <p:nvPicPr>
          <p:cNvPr id="7" name="Picture 6" descr="SLP_crossline_77N20E_77N120E_20180607_000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27" y="761747"/>
            <a:ext cx="2697480" cy="241722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22" name="TextBox 121"/>
          <p:cNvSpPr txBox="1"/>
          <p:nvPr/>
        </p:nvSpPr>
        <p:spPr>
          <a:xfrm>
            <a:off x="5031281" y="5252958"/>
            <a:ext cx="45230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D</a:t>
            </a:r>
            <a:r>
              <a:rPr lang="en-US" sz="2000" b="1" dirty="0" smtClean="0">
                <a:latin typeface="Arial"/>
                <a:cs typeface="Arial"/>
              </a:rPr>
              <a:t>’</a:t>
            </a:r>
            <a:endParaRPr lang="en-US" sz="2400" dirty="0">
              <a:latin typeface="Arial"/>
              <a:cs typeface="Arial"/>
            </a:endParaRPr>
          </a:p>
        </p:txBody>
      </p:sp>
      <p:sp>
        <p:nvSpPr>
          <p:cNvPr id="164" name="TextBox 163"/>
          <p:cNvSpPr txBox="1"/>
          <p:nvPr/>
        </p:nvSpPr>
        <p:spPr>
          <a:xfrm>
            <a:off x="5456845" y="758465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(b)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65" name="Rectangle 164"/>
          <p:cNvSpPr/>
          <p:nvPr/>
        </p:nvSpPr>
        <p:spPr>
          <a:xfrm>
            <a:off x="7418479" y="1263477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thetae_crossline_77N20E_77N120E_20180607_000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127" y="3218262"/>
            <a:ext cx="2697480" cy="241782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166" name="Rectangle 165"/>
          <p:cNvSpPr/>
          <p:nvPr/>
        </p:nvSpPr>
        <p:spPr>
          <a:xfrm>
            <a:off x="5883917" y="1507651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7" name="5-Point Star 166"/>
          <p:cNvSpPr>
            <a:spLocks noChangeAspect="1"/>
          </p:cNvSpPr>
          <p:nvPr/>
        </p:nvSpPr>
        <p:spPr>
          <a:xfrm rot="10800000" flipV="1">
            <a:off x="6802067" y="1876910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-12095" y="5702341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-14916" y="6839086"/>
            <a:ext cx="9162288" cy="0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0" y="-33716"/>
            <a:ext cx="9142736" cy="722220"/>
          </a:xfrm>
        </p:spPr>
        <p:txBody>
          <a:bodyPr>
            <a:noAutofit/>
          </a:bodyPr>
          <a:lstStyle/>
          <a:p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</a:t>
            </a:r>
            <a:r>
              <a:rPr lang="en-US" b="1" dirty="0" smtClean="0">
                <a:solidFill>
                  <a:srgbClr val="FF0000"/>
                </a:solidFill>
                <a:cs typeface="Arial" panose="020B0604020202020204" pitchFamily="34" charset="0"/>
              </a:rPr>
              <a:t>00 UTC 7 Jun 2018</a:t>
            </a:r>
            <a:endParaRPr lang="en-US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  <p:sp>
        <p:nvSpPr>
          <p:cNvPr id="123" name="TextBox 122"/>
          <p:cNvSpPr txBox="1"/>
          <p:nvPr/>
        </p:nvSpPr>
        <p:spPr>
          <a:xfrm>
            <a:off x="813455" y="5269099"/>
            <a:ext cx="37712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en-US" sz="2000" b="1" dirty="0">
                <a:latin typeface="Arial"/>
                <a:cs typeface="Arial"/>
              </a:rPr>
              <a:t>D</a:t>
            </a:r>
            <a:endParaRPr lang="en-US" sz="2400" b="1" dirty="0"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1007319" y="90063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(a)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25" name="TextBox 124"/>
          <p:cNvSpPr txBox="1"/>
          <p:nvPr/>
        </p:nvSpPr>
        <p:spPr>
          <a:xfrm>
            <a:off x="5458503" y="3215202"/>
            <a:ext cx="318090" cy="2923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txBody>
          <a:bodyPr wrap="square" lIns="0" tIns="0" rIns="0" bIns="45720" rtlCol="0" anchor="ctr">
            <a:spAutoFit/>
          </a:bodyPr>
          <a:lstStyle/>
          <a:p>
            <a:pPr algn="ctr"/>
            <a:r>
              <a:rPr lang="en-US" sz="1600" dirty="0" smtClean="0">
                <a:latin typeface="Arial"/>
                <a:cs typeface="Arial"/>
              </a:rPr>
              <a:t>(c)</a:t>
            </a:r>
            <a:endParaRPr lang="en-US" sz="1600" dirty="0">
              <a:latin typeface="Arial"/>
              <a:cs typeface="Arial"/>
            </a:endParaRPr>
          </a:p>
        </p:txBody>
      </p:sp>
      <p:sp>
        <p:nvSpPr>
          <p:cNvPr id="113" name="5-Point Star 112"/>
          <p:cNvSpPr>
            <a:spLocks noChangeAspect="1"/>
          </p:cNvSpPr>
          <p:nvPr/>
        </p:nvSpPr>
        <p:spPr>
          <a:xfrm rot="10800000" flipV="1">
            <a:off x="6802067" y="4329874"/>
            <a:ext cx="182880" cy="182880"/>
          </a:xfrm>
          <a:prstGeom prst="star5">
            <a:avLst/>
          </a:prstGeom>
          <a:solidFill>
            <a:schemeClr val="bg1"/>
          </a:solidFill>
          <a:ln w="158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66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8702516" y="761181"/>
            <a:ext cx="501794" cy="4879196"/>
            <a:chOff x="8702516" y="761181"/>
            <a:chExt cx="501794" cy="4879196"/>
          </a:xfrm>
        </p:grpSpPr>
        <p:pic>
          <p:nvPicPr>
            <p:cNvPr id="57" name="Picture 56" descr="250_jet_mslp_pac_polar20131109_1200.png"/>
            <p:cNvPicPr>
              <a:picLocks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421" t="94735" r="59874" b="2317"/>
            <a:stretch/>
          </p:blipFill>
          <p:spPr>
            <a:xfrm rot="16200000">
              <a:off x="7735607" y="4357902"/>
              <a:ext cx="2112476" cy="155448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894252" y="51579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25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8897559" y="489382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8897559" y="463173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35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8894252" y="4372128"/>
              <a:ext cx="15276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8903754" y="410454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8897559" y="38468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8893239" y="3580040"/>
              <a:ext cx="24949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5</a:t>
              </a:r>
              <a:r>
                <a:rPr lang="en-US" sz="900" dirty="0" smtClean="0">
                  <a:latin typeface="Arial"/>
                  <a:cs typeface="Arial"/>
                </a:rPr>
                <a:t>5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8896733" y="277317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30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8894503" y="2520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40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896733" y="225949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50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896733" y="199936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60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8896733" y="17384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7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8896733" y="1478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>
                  <a:latin typeface="Arial"/>
                  <a:cs typeface="Arial"/>
                </a:rPr>
                <a:t>8</a:t>
              </a:r>
              <a:r>
                <a:rPr lang="en-US" sz="900" dirty="0" smtClean="0">
                  <a:latin typeface="Arial"/>
                  <a:cs typeface="Arial"/>
                </a:rPr>
                <a:t>0</a:t>
              </a:r>
              <a:endParaRPr lang="en-US" sz="1000" dirty="0">
                <a:latin typeface="Arial"/>
                <a:cs typeface="Arial"/>
              </a:endParaRPr>
            </a:p>
          </p:txBody>
        </p:sp>
        <p:pic>
          <p:nvPicPr>
            <p:cNvPr id="52" name="Picture 51" descr="250_jet_mslp_24.png"/>
            <p:cNvPicPr>
              <a:picLocks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20" t="95259" r="17498" b="2074"/>
            <a:stretch/>
          </p:blipFill>
          <p:spPr>
            <a:xfrm rot="16200000">
              <a:off x="7621314" y="1853988"/>
              <a:ext cx="2352252" cy="166638"/>
            </a:xfrm>
            <a:prstGeom prst="rect">
              <a:avLst/>
            </a:prstGeom>
          </p:spPr>
        </p:pic>
        <p:sp>
          <p:nvSpPr>
            <p:cNvPr id="53" name="TextBox 52"/>
            <p:cNvSpPr txBox="1"/>
            <p:nvPr/>
          </p:nvSpPr>
          <p:spPr>
            <a:xfrm>
              <a:off x="8894503" y="965303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100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8896733" y="12233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dirty="0" smtClean="0">
                  <a:latin typeface="Arial"/>
                  <a:cs typeface="Arial"/>
                </a:rPr>
                <a:t>90</a:t>
              </a:r>
              <a:endParaRPr lang="en-US" sz="1000" dirty="0">
                <a:latin typeface="Arial"/>
                <a:cs typeface="Arial"/>
              </a:endParaRPr>
            </a:p>
          </p:txBody>
        </p:sp>
        <p:sp>
          <p:nvSpPr>
            <p:cNvPr id="131" name="TextBox 130"/>
            <p:cNvSpPr txBox="1"/>
            <p:nvPr/>
          </p:nvSpPr>
          <p:spPr>
            <a:xfrm>
              <a:off x="8702516" y="3124800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 s</a:t>
              </a:r>
              <a:r>
                <a:rPr lang="en-US" sz="900" kern="1200" baseline="30000" dirty="0" smtClean="0">
                  <a:latin typeface="Arial"/>
                  <a:cs typeface="Arial"/>
                </a:rPr>
                <a:t>−1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2" name="TextBox 131"/>
            <p:cNvSpPr txBox="1"/>
            <p:nvPr/>
          </p:nvSpPr>
          <p:spPr>
            <a:xfrm>
              <a:off x="8708755" y="550187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(mm)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</p:grpSp>
      <p:grpSp>
        <p:nvGrpSpPr>
          <p:cNvPr id="152" name="Group 151"/>
          <p:cNvGrpSpPr/>
          <p:nvPr/>
        </p:nvGrpSpPr>
        <p:grpSpPr>
          <a:xfrm>
            <a:off x="5459099" y="2937743"/>
            <a:ext cx="955289" cy="242580"/>
            <a:chOff x="38643579" y="7711429"/>
            <a:chExt cx="955289" cy="242580"/>
          </a:xfrm>
        </p:grpSpPr>
        <p:sp>
          <p:nvSpPr>
            <p:cNvPr id="153" name="Rectangle 152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4" name="TextBox 15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55" name="5-Point Star 15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8211993" y="834544"/>
            <a:ext cx="457645" cy="4714823"/>
            <a:chOff x="8211993" y="834544"/>
            <a:chExt cx="457645" cy="4714823"/>
          </a:xfrm>
        </p:grpSpPr>
        <p:sp>
          <p:nvSpPr>
            <p:cNvPr id="76" name="TextBox 75"/>
            <p:cNvSpPr txBox="1"/>
            <p:nvPr/>
          </p:nvSpPr>
          <p:spPr>
            <a:xfrm>
              <a:off x="8369082" y="450280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8369082" y="429846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78" name="TextBox 77"/>
            <p:cNvSpPr txBox="1"/>
            <p:nvPr/>
          </p:nvSpPr>
          <p:spPr>
            <a:xfrm>
              <a:off x="8369082" y="4085236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285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1" name="TextBox 80"/>
            <p:cNvSpPr txBox="1"/>
            <p:nvPr/>
          </p:nvSpPr>
          <p:spPr>
            <a:xfrm>
              <a:off x="8369082" y="388055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2" name="TextBox 81"/>
            <p:cNvSpPr txBox="1"/>
            <p:nvPr/>
          </p:nvSpPr>
          <p:spPr>
            <a:xfrm>
              <a:off x="8369082" y="367396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295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3" name="TextBox 82"/>
            <p:cNvSpPr txBox="1"/>
            <p:nvPr/>
          </p:nvSpPr>
          <p:spPr>
            <a:xfrm>
              <a:off x="8369082" y="346620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4" name="TextBox 83"/>
            <p:cNvSpPr txBox="1"/>
            <p:nvPr/>
          </p:nvSpPr>
          <p:spPr>
            <a:xfrm>
              <a:off x="8369082" y="325748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305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8369082" y="305225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86" name="TextBox 85"/>
            <p:cNvSpPr txBox="1"/>
            <p:nvPr/>
          </p:nvSpPr>
          <p:spPr>
            <a:xfrm>
              <a:off x="8369082" y="2846649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315</a:t>
              </a:r>
              <a:endParaRPr lang="en-US" sz="900" kern="1200" dirty="0" smtClean="0">
                <a:latin typeface="Arial"/>
                <a:cs typeface="Arial"/>
              </a:endParaRPr>
            </a:p>
          </p:txBody>
        </p:sp>
        <p:sp>
          <p:nvSpPr>
            <p:cNvPr id="87" name="TextBox 86"/>
            <p:cNvSpPr txBox="1"/>
            <p:nvPr/>
          </p:nvSpPr>
          <p:spPr>
            <a:xfrm>
              <a:off x="8369082" y="26341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8369082" y="2430318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325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2" name="TextBox 111"/>
            <p:cNvSpPr txBox="1"/>
            <p:nvPr/>
          </p:nvSpPr>
          <p:spPr>
            <a:xfrm>
              <a:off x="8369082" y="221847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4" name="TextBox 113"/>
            <p:cNvSpPr txBox="1"/>
            <p:nvPr/>
          </p:nvSpPr>
          <p:spPr>
            <a:xfrm>
              <a:off x="8369082" y="201407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335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6" name="TextBox 115"/>
            <p:cNvSpPr txBox="1"/>
            <p:nvPr/>
          </p:nvSpPr>
          <p:spPr>
            <a:xfrm>
              <a:off x="8369082" y="1809045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7" name="TextBox 116"/>
            <p:cNvSpPr txBox="1"/>
            <p:nvPr/>
          </p:nvSpPr>
          <p:spPr>
            <a:xfrm>
              <a:off x="8369082" y="160291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345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8" name="TextBox 117"/>
            <p:cNvSpPr txBox="1"/>
            <p:nvPr/>
          </p:nvSpPr>
          <p:spPr>
            <a:xfrm>
              <a:off x="8369082" y="1394714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19" name="TextBox 118"/>
            <p:cNvSpPr txBox="1"/>
            <p:nvPr/>
          </p:nvSpPr>
          <p:spPr>
            <a:xfrm>
              <a:off x="8369082" y="1180341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355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0" name="TextBox 119"/>
            <p:cNvSpPr txBox="1"/>
            <p:nvPr/>
          </p:nvSpPr>
          <p:spPr>
            <a:xfrm>
              <a:off x="8369082" y="98223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360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1" name="TextBox 120"/>
            <p:cNvSpPr txBox="1"/>
            <p:nvPr/>
          </p:nvSpPr>
          <p:spPr>
            <a:xfrm>
              <a:off x="8369082" y="4710710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270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7" name="TextBox 126"/>
            <p:cNvSpPr txBox="1"/>
            <p:nvPr/>
          </p:nvSpPr>
          <p:spPr>
            <a:xfrm>
              <a:off x="8369082" y="4917902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265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29" name="TextBox 128"/>
            <p:cNvSpPr txBox="1"/>
            <p:nvPr/>
          </p:nvSpPr>
          <p:spPr>
            <a:xfrm>
              <a:off x="8369082" y="5123057"/>
              <a:ext cx="300556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260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sp>
          <p:nvSpPr>
            <p:cNvPr id="130" name="TextBox 129"/>
            <p:cNvSpPr txBox="1"/>
            <p:nvPr/>
          </p:nvSpPr>
          <p:spPr>
            <a:xfrm>
              <a:off x="8217496" y="5410868"/>
              <a:ext cx="396333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900" kern="1200" dirty="0" smtClean="0">
                  <a:latin typeface="Arial"/>
                  <a:cs typeface="Arial"/>
                </a:rPr>
                <a:t>(K</a:t>
              </a:r>
              <a:r>
                <a:rPr lang="en-US" sz="900" kern="1200" dirty="0">
                  <a:latin typeface="Arial"/>
                  <a:cs typeface="Arial"/>
                </a:rPr>
                <a:t>)</a:t>
              </a:r>
            </a:p>
          </p:txBody>
        </p:sp>
        <p:pic>
          <p:nvPicPr>
            <p:cNvPr id="9" name="Picture 8" descr="thetae_crossline_47N240E_47N300E_20180531_1200.png"/>
            <p:cNvPicPr>
              <a:picLocks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1" t="95092" r="391" b="2362"/>
            <a:stretch/>
          </p:blipFill>
          <p:spPr>
            <a:xfrm rot="16200000">
              <a:off x="5994573" y="3051964"/>
              <a:ext cx="4572000" cy="137160"/>
            </a:xfrm>
            <a:prstGeom prst="rect">
              <a:avLst/>
            </a:prstGeom>
          </p:spPr>
        </p:pic>
      </p:grpSp>
      <p:sp>
        <p:nvSpPr>
          <p:cNvPr id="91" name="Rectangle 90"/>
          <p:cNvSpPr/>
          <p:nvPr/>
        </p:nvSpPr>
        <p:spPr>
          <a:xfrm>
            <a:off x="7418479" y="3721714"/>
            <a:ext cx="572392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3200" b="1" dirty="0" smtClean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’</a:t>
            </a:r>
            <a:endParaRPr lang="en-US" sz="32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5883917" y="3945864"/>
            <a:ext cx="481021" cy="58477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dirty="0">
                <a:ln w="1587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endParaRPr lang="en-US" sz="2800" b="1" cap="none" spc="0" dirty="0">
              <a:ln w="1587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2" name="Group 101"/>
          <p:cNvGrpSpPr/>
          <p:nvPr/>
        </p:nvGrpSpPr>
        <p:grpSpPr>
          <a:xfrm>
            <a:off x="5458503" y="5393566"/>
            <a:ext cx="955289" cy="242580"/>
            <a:chOff x="38643579" y="7711429"/>
            <a:chExt cx="955289" cy="242580"/>
          </a:xfrm>
        </p:grpSpPr>
        <p:sp>
          <p:nvSpPr>
            <p:cNvPr id="103" name="Rectangle 102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TextBox 103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05" name="5-Point Star 104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106" name="Group 105"/>
          <p:cNvGrpSpPr/>
          <p:nvPr/>
        </p:nvGrpSpPr>
        <p:grpSpPr>
          <a:xfrm>
            <a:off x="1007319" y="4906529"/>
            <a:ext cx="955289" cy="242580"/>
            <a:chOff x="38643579" y="7711429"/>
            <a:chExt cx="955289" cy="242580"/>
          </a:xfrm>
        </p:grpSpPr>
        <p:sp>
          <p:nvSpPr>
            <p:cNvPr id="109" name="Rectangle 108"/>
            <p:cNvSpPr/>
            <p:nvPr/>
          </p:nvSpPr>
          <p:spPr>
            <a:xfrm>
              <a:off x="38643579" y="7711429"/>
              <a:ext cx="681071" cy="2425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0" name="TextBox 109"/>
            <p:cNvSpPr txBox="1"/>
            <p:nvPr/>
          </p:nvSpPr>
          <p:spPr>
            <a:xfrm>
              <a:off x="38929960" y="7723793"/>
              <a:ext cx="668908" cy="2154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1400" b="1" dirty="0" smtClean="0">
                  <a:latin typeface="Arial"/>
                  <a:cs typeface="Arial"/>
                </a:rPr>
                <a:t>AC2</a:t>
              </a:r>
              <a:endParaRPr lang="en-US" sz="1400" b="1" dirty="0">
                <a:latin typeface="Arial"/>
                <a:cs typeface="Arial"/>
              </a:endParaRPr>
            </a:p>
          </p:txBody>
        </p:sp>
        <p:sp>
          <p:nvSpPr>
            <p:cNvPr id="111" name="5-Point Star 110"/>
            <p:cNvSpPr>
              <a:spLocks noChangeAspect="1"/>
            </p:cNvSpPr>
            <p:nvPr/>
          </p:nvSpPr>
          <p:spPr>
            <a:xfrm rot="10800000" flipV="1">
              <a:off x="38697985" y="7753033"/>
              <a:ext cx="169169" cy="169169"/>
            </a:xfrm>
            <a:prstGeom prst="star5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6600"/>
                </a:solidFill>
              </a:endParaRPr>
            </a:p>
          </p:txBody>
        </p:sp>
      </p:grpSp>
      <p:grpSp>
        <p:nvGrpSpPr>
          <p:cNvPr id="93" name="Group 92"/>
          <p:cNvGrpSpPr/>
          <p:nvPr/>
        </p:nvGrpSpPr>
        <p:grpSpPr>
          <a:xfrm>
            <a:off x="49945" y="826195"/>
            <a:ext cx="438408" cy="4780781"/>
            <a:chOff x="49945" y="826195"/>
            <a:chExt cx="438408" cy="4780781"/>
          </a:xfrm>
        </p:grpSpPr>
        <p:sp>
          <p:nvSpPr>
            <p:cNvPr id="94" name="TextBox 93"/>
            <p:cNvSpPr txBox="1"/>
            <p:nvPr/>
          </p:nvSpPr>
          <p:spPr>
            <a:xfrm>
              <a:off x="49945" y="5272274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5" name="TextBox 94"/>
            <p:cNvSpPr txBox="1"/>
            <p:nvPr/>
          </p:nvSpPr>
          <p:spPr>
            <a:xfrm>
              <a:off x="280072" y="5468477"/>
              <a:ext cx="191575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kern="1200" dirty="0" smtClean="0">
                  <a:latin typeface="Arial"/>
                  <a:cs typeface="Arial"/>
                </a:rPr>
                <a:t>(</a:t>
              </a:r>
              <a:r>
                <a:rPr lang="en-US" sz="900" dirty="0">
                  <a:latin typeface="Arial"/>
                  <a:cs typeface="Arial"/>
                </a:rPr>
                <a:t>K</a:t>
              </a:r>
              <a:r>
                <a:rPr lang="en-US" sz="900" kern="1200" dirty="0" smtClean="0">
                  <a:latin typeface="Arial"/>
                  <a:cs typeface="Arial"/>
                </a:rPr>
                <a:t>)</a:t>
              </a:r>
              <a:endParaRPr lang="en-US" sz="900" kern="1200" dirty="0">
                <a:latin typeface="Arial"/>
                <a:cs typeface="Arial"/>
              </a:endParaRPr>
            </a:p>
          </p:txBody>
        </p:sp>
        <p:pic>
          <p:nvPicPr>
            <p:cNvPr id="96" name="Picture 95" descr="era5_te_73N20E_73N120E_20180606_1800.png"/>
            <p:cNvPicPr>
              <a:picLocks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7" t="94971" r="2741" b="2434"/>
            <a:stretch/>
          </p:blipFill>
          <p:spPr>
            <a:xfrm rot="16200000">
              <a:off x="-1924228" y="3055895"/>
              <a:ext cx="4642282" cy="182881"/>
            </a:xfrm>
            <a:prstGeom prst="rect">
              <a:avLst/>
            </a:prstGeom>
          </p:spPr>
        </p:pic>
        <p:sp>
          <p:nvSpPr>
            <p:cNvPr id="97" name="TextBox 96"/>
            <p:cNvSpPr txBox="1"/>
            <p:nvPr/>
          </p:nvSpPr>
          <p:spPr>
            <a:xfrm>
              <a:off x="49945" y="502465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8" name="TextBox 97"/>
            <p:cNvSpPr txBox="1"/>
            <p:nvPr/>
          </p:nvSpPr>
          <p:spPr>
            <a:xfrm>
              <a:off x="49945" y="4783453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99" name="TextBox 98"/>
            <p:cNvSpPr txBox="1"/>
            <p:nvPr/>
          </p:nvSpPr>
          <p:spPr>
            <a:xfrm>
              <a:off x="49945" y="454026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290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49945" y="429766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49945" y="405116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15" name="TextBox 114"/>
            <p:cNvSpPr txBox="1"/>
            <p:nvPr/>
          </p:nvSpPr>
          <p:spPr>
            <a:xfrm>
              <a:off x="49945" y="381016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26" name="TextBox 125"/>
            <p:cNvSpPr txBox="1"/>
            <p:nvPr/>
          </p:nvSpPr>
          <p:spPr>
            <a:xfrm>
              <a:off x="49945" y="356952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4" name="TextBox 143"/>
            <p:cNvSpPr txBox="1"/>
            <p:nvPr/>
          </p:nvSpPr>
          <p:spPr>
            <a:xfrm>
              <a:off x="49945" y="332196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340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8" name="TextBox 147"/>
            <p:cNvSpPr txBox="1"/>
            <p:nvPr/>
          </p:nvSpPr>
          <p:spPr>
            <a:xfrm>
              <a:off x="49945" y="3081107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350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49" name="TextBox 148"/>
            <p:cNvSpPr txBox="1"/>
            <p:nvPr/>
          </p:nvSpPr>
          <p:spPr>
            <a:xfrm>
              <a:off x="49945" y="283913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360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0" name="TextBox 149"/>
            <p:cNvSpPr txBox="1"/>
            <p:nvPr/>
          </p:nvSpPr>
          <p:spPr>
            <a:xfrm>
              <a:off x="49945" y="2592788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370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1" name="TextBox 150"/>
            <p:cNvSpPr txBox="1"/>
            <p:nvPr/>
          </p:nvSpPr>
          <p:spPr>
            <a:xfrm>
              <a:off x="49945" y="2353290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380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6" name="TextBox 155"/>
            <p:cNvSpPr txBox="1"/>
            <p:nvPr/>
          </p:nvSpPr>
          <p:spPr>
            <a:xfrm>
              <a:off x="49945" y="210829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390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7" name="TextBox 156"/>
            <p:cNvSpPr txBox="1"/>
            <p:nvPr/>
          </p:nvSpPr>
          <p:spPr>
            <a:xfrm>
              <a:off x="49945" y="186139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400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8" name="TextBox 157"/>
            <p:cNvSpPr txBox="1"/>
            <p:nvPr/>
          </p:nvSpPr>
          <p:spPr>
            <a:xfrm>
              <a:off x="49945" y="1616656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410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59" name="TextBox 158"/>
            <p:cNvSpPr txBox="1"/>
            <p:nvPr/>
          </p:nvSpPr>
          <p:spPr>
            <a:xfrm>
              <a:off x="49945" y="1374662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420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0" name="TextBox 159"/>
            <p:cNvSpPr txBox="1"/>
            <p:nvPr/>
          </p:nvSpPr>
          <p:spPr>
            <a:xfrm>
              <a:off x="49945" y="1130120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430</a:t>
              </a:r>
              <a:endParaRPr lang="en-US" sz="900" dirty="0">
                <a:latin typeface="Arial"/>
                <a:cs typeface="Arial"/>
              </a:endParaRPr>
            </a:p>
          </p:txBody>
        </p:sp>
        <p:sp>
          <p:nvSpPr>
            <p:cNvPr id="161" name="TextBox 160"/>
            <p:cNvSpPr txBox="1"/>
            <p:nvPr/>
          </p:nvSpPr>
          <p:spPr>
            <a:xfrm>
              <a:off x="49945" y="886551"/>
              <a:ext cx="217427" cy="1384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US" sz="900" dirty="0" smtClean="0">
                  <a:latin typeface="Arial"/>
                  <a:cs typeface="Arial"/>
                </a:rPr>
                <a:t>440</a:t>
              </a:r>
              <a:endParaRPr lang="en-US" sz="900" dirty="0">
                <a:latin typeface="Arial"/>
                <a:cs typeface="Arial"/>
              </a:endParaRPr>
            </a:p>
          </p:txBody>
        </p:sp>
      </p:grpSp>
      <p:sp>
        <p:nvSpPr>
          <p:cNvPr id="162" name="5-Point Star 161"/>
          <p:cNvSpPr>
            <a:spLocks noChangeAspect="1"/>
          </p:cNvSpPr>
          <p:nvPr/>
        </p:nvSpPr>
        <p:spPr>
          <a:xfrm rot="10800000" flipV="1">
            <a:off x="2717663" y="4863599"/>
            <a:ext cx="365760" cy="365760"/>
          </a:xfrm>
          <a:prstGeom prst="star5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6600"/>
              </a:solidFill>
            </a:endParaRPr>
          </a:p>
        </p:txBody>
      </p:sp>
      <p:sp>
        <p:nvSpPr>
          <p:cNvPr id="163" name="Content Placeholder 2"/>
          <p:cNvSpPr txBox="1">
            <a:spLocks/>
          </p:cNvSpPr>
          <p:nvPr/>
        </p:nvSpPr>
        <p:spPr>
          <a:xfrm>
            <a:off x="-50001" y="5702342"/>
            <a:ext cx="9243182" cy="115565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90000"/>
              </a:lnSpc>
              <a:buNone/>
            </a:pPr>
            <a:r>
              <a:rPr lang="en-US" sz="1600" dirty="0" smtClean="0">
                <a:latin typeface="Arial"/>
                <a:cs typeface="Arial"/>
              </a:rPr>
              <a:t>(a</a:t>
            </a:r>
            <a:r>
              <a:rPr lang="en-US" sz="1600" dirty="0">
                <a:latin typeface="Arial"/>
                <a:cs typeface="Arial"/>
              </a:rPr>
              <a:t>) θ</a:t>
            </a:r>
            <a:r>
              <a:rPr lang="en-US" sz="1600" baseline="-25000" dirty="0">
                <a:latin typeface="Arial"/>
                <a:cs typeface="Arial"/>
              </a:rPr>
              <a:t>e</a:t>
            </a:r>
            <a:r>
              <a:rPr lang="en-US" sz="1600" dirty="0">
                <a:latin typeface="Arial"/>
                <a:cs typeface="Arial"/>
              </a:rPr>
              <a:t> (K, shaded), </a:t>
            </a:r>
            <a:r>
              <a:rPr lang="en-US" sz="1600" dirty="0" smtClean="0">
                <a:latin typeface="Arial"/>
                <a:cs typeface="Arial"/>
              </a:rPr>
              <a:t>ascent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blue</a:t>
            </a:r>
            <a:r>
              <a:rPr lang="en-US" sz="1600" dirty="0" smtClean="0">
                <a:latin typeface="Arial"/>
                <a:cs typeface="Arial"/>
              </a:rPr>
              <a:t>, </a:t>
            </a:r>
            <a:r>
              <a:rPr lang="en-US" sz="1600" dirty="0">
                <a:latin typeface="Arial"/>
                <a:cs typeface="Arial"/>
              </a:rPr>
              <a:t>every 5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>
                <a:latin typeface="Arial"/>
                <a:cs typeface="Arial"/>
              </a:rPr>
              <a:t>× 10</a:t>
            </a:r>
            <a:r>
              <a:rPr lang="en-US" sz="1600" baseline="30000" dirty="0">
                <a:latin typeface="Arial"/>
                <a:cs typeface="Arial"/>
              </a:rPr>
              <a:t>−3 </a:t>
            </a:r>
            <a:r>
              <a:rPr lang="en-US" sz="1600" dirty="0">
                <a:latin typeface="Arial"/>
                <a:cs typeface="Arial"/>
              </a:rPr>
              <a:t>hPa s</a:t>
            </a:r>
            <a:r>
              <a:rPr lang="en-US" sz="1600" baseline="30000" dirty="0">
                <a:latin typeface="Arial"/>
                <a:cs typeface="Arial"/>
              </a:rPr>
              <a:t>−</a:t>
            </a:r>
            <a:r>
              <a:rPr lang="en-US" sz="1600" baseline="30000" dirty="0" smtClean="0">
                <a:latin typeface="Arial"/>
                <a:cs typeface="Arial"/>
              </a:rPr>
              <a:t>1</a:t>
            </a:r>
            <a:r>
              <a:rPr lang="en-US" sz="1600" dirty="0" smtClean="0">
                <a:latin typeface="Arial"/>
                <a:cs typeface="Arial"/>
              </a:rPr>
              <a:t>), </a:t>
            </a:r>
            <a:r>
              <a:rPr lang="en-US" sz="1600" dirty="0" smtClean="0">
                <a:latin typeface="Arial"/>
                <a:cs typeface="Arial"/>
              </a:rPr>
              <a:t>and </a:t>
            </a:r>
            <a:r>
              <a:rPr lang="en-US" sz="1600" dirty="0" smtClean="0">
                <a:latin typeface="Arial"/>
                <a:cs typeface="Arial"/>
              </a:rPr>
              <a:t>wind </a:t>
            </a:r>
            <a:r>
              <a:rPr lang="en-US" sz="1600" dirty="0">
                <a:latin typeface="Arial"/>
                <a:cs typeface="Arial"/>
              </a:rPr>
              <a:t>(m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r>
              <a:rPr lang="en-US" sz="1600" dirty="0" smtClean="0">
                <a:latin typeface="Arial"/>
                <a:cs typeface="Arial"/>
              </a:rPr>
              <a:t>;               (b)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300-hPa wind speed (m s</a:t>
            </a:r>
            <a:r>
              <a:rPr lang="en-US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−1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, shaded)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,1000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–500-hPa thickness (dam, blue/red)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SLP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(hPa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black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), and PW (mm, shaded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); </a:t>
            </a:r>
            <a:r>
              <a:rPr lang="en-US" sz="1600" dirty="0" smtClean="0">
                <a:latin typeface="Arial"/>
                <a:cs typeface="Arial"/>
              </a:rPr>
              <a:t>(</a:t>
            </a:r>
            <a:r>
              <a:rPr lang="en-US" sz="1600" dirty="0" smtClean="0">
                <a:latin typeface="Arial"/>
                <a:cs typeface="Arial"/>
              </a:rPr>
              <a:t>c</a:t>
            </a:r>
            <a:r>
              <a:rPr lang="en-US" sz="1600" dirty="0" smtClean="0">
                <a:latin typeface="Arial"/>
                <a:cs typeface="Arial"/>
              </a:rPr>
              <a:t>) 850-hPa </a:t>
            </a:r>
            <a:r>
              <a:rPr lang="en-US" sz="1600" dirty="0" smtClean="0">
                <a:latin typeface="Arial"/>
                <a:cs typeface="Arial"/>
              </a:rPr>
              <a:t>θ</a:t>
            </a:r>
            <a:r>
              <a:rPr lang="en-US" sz="1600" baseline="-25000" dirty="0" smtClean="0">
                <a:latin typeface="Arial"/>
                <a:cs typeface="Arial"/>
              </a:rPr>
              <a:t>e</a:t>
            </a:r>
            <a:r>
              <a:rPr lang="en-US" sz="1600" dirty="0" smtClean="0">
                <a:latin typeface="Arial"/>
                <a:cs typeface="Arial"/>
              </a:rPr>
              <a:t> </a:t>
            </a:r>
            <a:r>
              <a:rPr lang="en-US" sz="1600" dirty="0" smtClean="0">
                <a:latin typeface="Arial"/>
                <a:cs typeface="Arial"/>
              </a:rPr>
              <a:t>(K, shaded), geopotential height (dam, black),                                   and wind (</a:t>
            </a:r>
            <a:r>
              <a:rPr lang="en-US" sz="1600" dirty="0">
                <a:latin typeface="Arial"/>
                <a:cs typeface="Arial"/>
              </a:rPr>
              <a:t>m s</a:t>
            </a:r>
            <a:r>
              <a:rPr lang="en-US" sz="1600" baseline="30000" dirty="0">
                <a:latin typeface="Arial"/>
                <a:cs typeface="Arial"/>
              </a:rPr>
              <a:t>−1</a:t>
            </a:r>
            <a:r>
              <a:rPr lang="en-US" sz="1600" dirty="0">
                <a:latin typeface="Arial"/>
                <a:cs typeface="Arial"/>
              </a:rPr>
              <a:t>, </a:t>
            </a:r>
            <a:r>
              <a:rPr lang="en-US" sz="1600" dirty="0" smtClean="0">
                <a:latin typeface="Arial"/>
                <a:cs typeface="Arial"/>
              </a:rPr>
              <a:t>flags and barb</a:t>
            </a:r>
            <a:r>
              <a:rPr lang="en-US" sz="1600" dirty="0" smtClean="0">
                <a:latin typeface="Arial"/>
                <a:cs typeface="Arial"/>
              </a:rPr>
              <a:t>)</a:t>
            </a:r>
            <a:endParaRPr lang="en-US" sz="1600" baseline="30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51605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1754</Words>
  <Application>Microsoft Macintosh PowerPoint</Application>
  <PresentationFormat>On-screen Show (4:3)</PresentationFormat>
  <Paragraphs>563</Paragraphs>
  <Slides>9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Cross Sections</vt:lpstr>
      <vt:lpstr>1200 UTC 31 May 2018</vt:lpstr>
      <vt:lpstr>1200 UTC 31 May 2018</vt:lpstr>
      <vt:lpstr>0000 UTC 1 Jun 2018</vt:lpstr>
      <vt:lpstr>0000 UTC 1 Jun 2018</vt:lpstr>
      <vt:lpstr>1800 UTC 3 Jun 2018</vt:lpstr>
      <vt:lpstr>1800 UTC 3 Jun 2018</vt:lpstr>
      <vt:lpstr>0000 UTC 7 Jun 2018</vt:lpstr>
      <vt:lpstr>0000 UTC 7 Jun 2018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Flow Anomalies: Eurasia</dc:title>
  <dc:creator>Kevin Biernat</dc:creator>
  <cp:lastModifiedBy>Kevin Biernat</cp:lastModifiedBy>
  <cp:revision>4</cp:revision>
  <dcterms:created xsi:type="dcterms:W3CDTF">2018-12-28T16:08:43Z</dcterms:created>
  <dcterms:modified xsi:type="dcterms:W3CDTF">2018-12-28T16:37:26Z</dcterms:modified>
</cp:coreProperties>
</file>