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41"/>
  </p:notesMasterIdLst>
  <p:sldIdLst>
    <p:sldId id="257" r:id="rId2"/>
    <p:sldId id="259" r:id="rId3"/>
    <p:sldId id="268" r:id="rId4"/>
    <p:sldId id="261" r:id="rId5"/>
    <p:sldId id="263" r:id="rId6"/>
    <p:sldId id="264" r:id="rId7"/>
    <p:sldId id="265" r:id="rId8"/>
    <p:sldId id="266" r:id="rId9"/>
    <p:sldId id="269" r:id="rId10"/>
    <p:sldId id="271" r:id="rId11"/>
    <p:sldId id="305" r:id="rId12"/>
    <p:sldId id="304" r:id="rId13"/>
    <p:sldId id="273" r:id="rId14"/>
    <p:sldId id="274" r:id="rId15"/>
    <p:sldId id="277" r:id="rId16"/>
    <p:sldId id="278" r:id="rId17"/>
    <p:sldId id="279" r:id="rId18"/>
    <p:sldId id="309" r:id="rId19"/>
    <p:sldId id="280" r:id="rId20"/>
    <p:sldId id="307" r:id="rId21"/>
    <p:sldId id="281" r:id="rId22"/>
    <p:sldId id="282" r:id="rId23"/>
    <p:sldId id="283" r:id="rId24"/>
    <p:sldId id="284" r:id="rId25"/>
    <p:sldId id="285" r:id="rId26"/>
    <p:sldId id="286" r:id="rId27"/>
    <p:sldId id="308" r:id="rId28"/>
    <p:sldId id="287" r:id="rId29"/>
    <p:sldId id="288" r:id="rId30"/>
    <p:sldId id="289" r:id="rId31"/>
    <p:sldId id="290" r:id="rId32"/>
    <p:sldId id="291" r:id="rId33"/>
    <p:sldId id="292" r:id="rId34"/>
    <p:sldId id="299" r:id="rId35"/>
    <p:sldId id="300" r:id="rId36"/>
    <p:sldId id="302" r:id="rId37"/>
    <p:sldId id="297" r:id="rId38"/>
    <p:sldId id="298" r:id="rId39"/>
    <p:sldId id="303" r:id="rId40"/>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varScale="1">
        <p:scale>
          <a:sx n="91" d="100"/>
          <a:sy n="91" d="100"/>
        </p:scale>
        <p:origin x="-2448" y="-104"/>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46" Type="http://schemas.openxmlformats.org/officeDocument/2006/relationships/tableStyles" Target="tableStyles.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40" Type="http://schemas.openxmlformats.org/officeDocument/2006/relationships/slide" Target="slides/slide39.xml"/><Relationship Id="rId41" Type="http://schemas.openxmlformats.org/officeDocument/2006/relationships/notesMaster" Target="notesMasters/notesMaster1.xml"/><Relationship Id="rId42" Type="http://schemas.openxmlformats.org/officeDocument/2006/relationships/printerSettings" Target="printerSettings/printerSettings1.bin"/><Relationship Id="rId43" Type="http://schemas.openxmlformats.org/officeDocument/2006/relationships/presProps" Target="presProps.xml"/><Relationship Id="rId44" Type="http://schemas.openxmlformats.org/officeDocument/2006/relationships/viewProps" Target="viewProps.xml"/><Relationship Id="rId45"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4123D16-02ED-8840-A839-DBD2D6BF6FB6}" type="datetimeFigureOut">
              <a:rPr lang="en-US" smtClean="0"/>
              <a:t>12/31/18</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C8F335B-CB6A-9F49-93D8-762A1902DBCA}" type="slidenum">
              <a:rPr lang="en-US" smtClean="0"/>
              <a:t>‹#›</a:t>
            </a:fld>
            <a:endParaRPr lang="en-US"/>
          </a:p>
        </p:txBody>
      </p:sp>
    </p:spTree>
    <p:extLst>
      <p:ext uri="{BB962C8B-B14F-4D97-AF65-F5344CB8AC3E}">
        <p14:creationId xmlns:p14="http://schemas.microsoft.com/office/powerpoint/2010/main" val="794925820"/>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3.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4.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5.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6.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7.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8.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9.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64DB0D6-3A32-4344-947C-280B6712DD0E}" type="slidenum">
              <a:rPr lang="en-US" smtClean="0"/>
              <a:t>1</a:t>
            </a:fld>
            <a:endParaRPr lang="en-US"/>
          </a:p>
        </p:txBody>
      </p:sp>
    </p:spTree>
    <p:extLst>
      <p:ext uri="{BB962C8B-B14F-4D97-AF65-F5344CB8AC3E}">
        <p14:creationId xmlns:p14="http://schemas.microsoft.com/office/powerpoint/2010/main" val="368591510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64DB0D6-3A32-4344-947C-280B6712DD0E}" type="slidenum">
              <a:rPr lang="en-US" smtClean="0"/>
              <a:t>10</a:t>
            </a:fld>
            <a:endParaRPr lang="en-US"/>
          </a:p>
        </p:txBody>
      </p:sp>
    </p:spTree>
    <p:extLst>
      <p:ext uri="{BB962C8B-B14F-4D97-AF65-F5344CB8AC3E}">
        <p14:creationId xmlns:p14="http://schemas.microsoft.com/office/powerpoint/2010/main" val="83101413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64DB0D6-3A32-4344-947C-280B6712DD0E}" type="slidenum">
              <a:rPr lang="en-US" smtClean="0"/>
              <a:t>11</a:t>
            </a:fld>
            <a:endParaRPr lang="en-US"/>
          </a:p>
        </p:txBody>
      </p:sp>
    </p:spTree>
    <p:extLst>
      <p:ext uri="{BB962C8B-B14F-4D97-AF65-F5344CB8AC3E}">
        <p14:creationId xmlns:p14="http://schemas.microsoft.com/office/powerpoint/2010/main" val="83101413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64DB0D6-3A32-4344-947C-280B6712DD0E}" type="slidenum">
              <a:rPr lang="en-US" smtClean="0"/>
              <a:t>12</a:t>
            </a:fld>
            <a:endParaRPr lang="en-US"/>
          </a:p>
        </p:txBody>
      </p:sp>
    </p:spTree>
    <p:extLst>
      <p:ext uri="{BB962C8B-B14F-4D97-AF65-F5344CB8AC3E}">
        <p14:creationId xmlns:p14="http://schemas.microsoft.com/office/powerpoint/2010/main" val="83101413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64DB0D6-3A32-4344-947C-280B6712DD0E}" type="slidenum">
              <a:rPr lang="en-US" smtClean="0"/>
              <a:t>13</a:t>
            </a:fld>
            <a:endParaRPr lang="en-US"/>
          </a:p>
        </p:txBody>
      </p:sp>
    </p:spTree>
    <p:extLst>
      <p:ext uri="{BB962C8B-B14F-4D97-AF65-F5344CB8AC3E}">
        <p14:creationId xmlns:p14="http://schemas.microsoft.com/office/powerpoint/2010/main" val="83101413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64DB0D6-3A32-4344-947C-280B6712DD0E}" type="slidenum">
              <a:rPr lang="en-US" smtClean="0"/>
              <a:t>14</a:t>
            </a:fld>
            <a:endParaRPr lang="en-US"/>
          </a:p>
        </p:txBody>
      </p:sp>
    </p:spTree>
    <p:extLst>
      <p:ext uri="{BB962C8B-B14F-4D97-AF65-F5344CB8AC3E}">
        <p14:creationId xmlns:p14="http://schemas.microsoft.com/office/powerpoint/2010/main" val="83101413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64DB0D6-3A32-4344-947C-280B6712DD0E}" type="slidenum">
              <a:rPr lang="en-US" smtClean="0"/>
              <a:t>15</a:t>
            </a:fld>
            <a:endParaRPr lang="en-US"/>
          </a:p>
        </p:txBody>
      </p:sp>
    </p:spTree>
    <p:extLst>
      <p:ext uri="{BB962C8B-B14F-4D97-AF65-F5344CB8AC3E}">
        <p14:creationId xmlns:p14="http://schemas.microsoft.com/office/powerpoint/2010/main" val="83101413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64DB0D6-3A32-4344-947C-280B6712DD0E}" type="slidenum">
              <a:rPr lang="en-US" smtClean="0"/>
              <a:t>16</a:t>
            </a:fld>
            <a:endParaRPr lang="en-US"/>
          </a:p>
        </p:txBody>
      </p:sp>
    </p:spTree>
    <p:extLst>
      <p:ext uri="{BB962C8B-B14F-4D97-AF65-F5344CB8AC3E}">
        <p14:creationId xmlns:p14="http://schemas.microsoft.com/office/powerpoint/2010/main" val="83101413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64DB0D6-3A32-4344-947C-280B6712DD0E}" type="slidenum">
              <a:rPr lang="en-US" smtClean="0"/>
              <a:t>17</a:t>
            </a:fld>
            <a:endParaRPr lang="en-US"/>
          </a:p>
        </p:txBody>
      </p:sp>
    </p:spTree>
    <p:extLst>
      <p:ext uri="{BB962C8B-B14F-4D97-AF65-F5344CB8AC3E}">
        <p14:creationId xmlns:p14="http://schemas.microsoft.com/office/powerpoint/2010/main" val="83101413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64DB0D6-3A32-4344-947C-280B6712DD0E}" type="slidenum">
              <a:rPr lang="en-US" smtClean="0"/>
              <a:t>18</a:t>
            </a:fld>
            <a:endParaRPr lang="en-US"/>
          </a:p>
        </p:txBody>
      </p:sp>
    </p:spTree>
    <p:extLst>
      <p:ext uri="{BB962C8B-B14F-4D97-AF65-F5344CB8AC3E}">
        <p14:creationId xmlns:p14="http://schemas.microsoft.com/office/powerpoint/2010/main" val="83101413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64DB0D6-3A32-4344-947C-280B6712DD0E}" type="slidenum">
              <a:rPr lang="en-US" smtClean="0"/>
              <a:t>19</a:t>
            </a:fld>
            <a:endParaRPr lang="en-US"/>
          </a:p>
        </p:txBody>
      </p:sp>
    </p:spTree>
    <p:extLst>
      <p:ext uri="{BB962C8B-B14F-4D97-AF65-F5344CB8AC3E}">
        <p14:creationId xmlns:p14="http://schemas.microsoft.com/office/powerpoint/2010/main" val="83101413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64DB0D6-3A32-4344-947C-280B6712DD0E}" type="slidenum">
              <a:rPr lang="en-US" smtClean="0"/>
              <a:t>2</a:t>
            </a:fld>
            <a:endParaRPr lang="en-US"/>
          </a:p>
        </p:txBody>
      </p:sp>
    </p:spTree>
    <p:extLst>
      <p:ext uri="{BB962C8B-B14F-4D97-AF65-F5344CB8AC3E}">
        <p14:creationId xmlns:p14="http://schemas.microsoft.com/office/powerpoint/2010/main" val="83101413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64DB0D6-3A32-4344-947C-280B6712DD0E}" type="slidenum">
              <a:rPr lang="en-US" smtClean="0"/>
              <a:t>20</a:t>
            </a:fld>
            <a:endParaRPr lang="en-US"/>
          </a:p>
        </p:txBody>
      </p:sp>
    </p:spTree>
    <p:extLst>
      <p:ext uri="{BB962C8B-B14F-4D97-AF65-F5344CB8AC3E}">
        <p14:creationId xmlns:p14="http://schemas.microsoft.com/office/powerpoint/2010/main" val="83101413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64DB0D6-3A32-4344-947C-280B6712DD0E}" type="slidenum">
              <a:rPr lang="en-US" smtClean="0"/>
              <a:t>21</a:t>
            </a:fld>
            <a:endParaRPr lang="en-US"/>
          </a:p>
        </p:txBody>
      </p:sp>
    </p:spTree>
    <p:extLst>
      <p:ext uri="{BB962C8B-B14F-4D97-AF65-F5344CB8AC3E}">
        <p14:creationId xmlns:p14="http://schemas.microsoft.com/office/powerpoint/2010/main" val="83101413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64DB0D6-3A32-4344-947C-280B6712DD0E}" type="slidenum">
              <a:rPr lang="en-US" smtClean="0"/>
              <a:t>22</a:t>
            </a:fld>
            <a:endParaRPr lang="en-US"/>
          </a:p>
        </p:txBody>
      </p:sp>
    </p:spTree>
    <p:extLst>
      <p:ext uri="{BB962C8B-B14F-4D97-AF65-F5344CB8AC3E}">
        <p14:creationId xmlns:p14="http://schemas.microsoft.com/office/powerpoint/2010/main" val="83101413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64DB0D6-3A32-4344-947C-280B6712DD0E}" type="slidenum">
              <a:rPr lang="en-US" smtClean="0"/>
              <a:t>23</a:t>
            </a:fld>
            <a:endParaRPr lang="en-US"/>
          </a:p>
        </p:txBody>
      </p:sp>
    </p:spTree>
    <p:extLst>
      <p:ext uri="{BB962C8B-B14F-4D97-AF65-F5344CB8AC3E}">
        <p14:creationId xmlns:p14="http://schemas.microsoft.com/office/powerpoint/2010/main" val="83101413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64DB0D6-3A32-4344-947C-280B6712DD0E}" type="slidenum">
              <a:rPr lang="en-US" smtClean="0"/>
              <a:t>24</a:t>
            </a:fld>
            <a:endParaRPr lang="en-US"/>
          </a:p>
        </p:txBody>
      </p:sp>
    </p:spTree>
    <p:extLst>
      <p:ext uri="{BB962C8B-B14F-4D97-AF65-F5344CB8AC3E}">
        <p14:creationId xmlns:p14="http://schemas.microsoft.com/office/powerpoint/2010/main" val="83101413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64DB0D6-3A32-4344-947C-280B6712DD0E}" type="slidenum">
              <a:rPr lang="en-US" smtClean="0"/>
              <a:t>25</a:t>
            </a:fld>
            <a:endParaRPr lang="en-US"/>
          </a:p>
        </p:txBody>
      </p:sp>
    </p:spTree>
    <p:extLst>
      <p:ext uri="{BB962C8B-B14F-4D97-AF65-F5344CB8AC3E}">
        <p14:creationId xmlns:p14="http://schemas.microsoft.com/office/powerpoint/2010/main" val="83101413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64DB0D6-3A32-4344-947C-280B6712DD0E}" type="slidenum">
              <a:rPr lang="en-US" smtClean="0"/>
              <a:t>26</a:t>
            </a:fld>
            <a:endParaRPr lang="en-US"/>
          </a:p>
        </p:txBody>
      </p:sp>
    </p:spTree>
    <p:extLst>
      <p:ext uri="{BB962C8B-B14F-4D97-AF65-F5344CB8AC3E}">
        <p14:creationId xmlns:p14="http://schemas.microsoft.com/office/powerpoint/2010/main" val="83101413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64DB0D6-3A32-4344-947C-280B6712DD0E}" type="slidenum">
              <a:rPr lang="en-US" smtClean="0"/>
              <a:t>27</a:t>
            </a:fld>
            <a:endParaRPr lang="en-US"/>
          </a:p>
        </p:txBody>
      </p:sp>
    </p:spTree>
    <p:extLst>
      <p:ext uri="{BB962C8B-B14F-4D97-AF65-F5344CB8AC3E}">
        <p14:creationId xmlns:p14="http://schemas.microsoft.com/office/powerpoint/2010/main" val="83101413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64DB0D6-3A32-4344-947C-280B6712DD0E}" type="slidenum">
              <a:rPr lang="en-US" smtClean="0"/>
              <a:t>28</a:t>
            </a:fld>
            <a:endParaRPr lang="en-US"/>
          </a:p>
        </p:txBody>
      </p:sp>
    </p:spTree>
    <p:extLst>
      <p:ext uri="{BB962C8B-B14F-4D97-AF65-F5344CB8AC3E}">
        <p14:creationId xmlns:p14="http://schemas.microsoft.com/office/powerpoint/2010/main" val="83101413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64DB0D6-3A32-4344-947C-280B6712DD0E}" type="slidenum">
              <a:rPr lang="en-US" smtClean="0"/>
              <a:t>29</a:t>
            </a:fld>
            <a:endParaRPr lang="en-US"/>
          </a:p>
        </p:txBody>
      </p:sp>
    </p:spTree>
    <p:extLst>
      <p:ext uri="{BB962C8B-B14F-4D97-AF65-F5344CB8AC3E}">
        <p14:creationId xmlns:p14="http://schemas.microsoft.com/office/powerpoint/2010/main" val="83101413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64DB0D6-3A32-4344-947C-280B6712DD0E}" type="slidenum">
              <a:rPr lang="en-US" smtClean="0"/>
              <a:t>3</a:t>
            </a:fld>
            <a:endParaRPr lang="en-US"/>
          </a:p>
        </p:txBody>
      </p:sp>
    </p:spTree>
    <p:extLst>
      <p:ext uri="{BB962C8B-B14F-4D97-AF65-F5344CB8AC3E}">
        <p14:creationId xmlns:p14="http://schemas.microsoft.com/office/powerpoint/2010/main" val="83101413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64DB0D6-3A32-4344-947C-280B6712DD0E}" type="slidenum">
              <a:rPr lang="en-US" smtClean="0"/>
              <a:t>30</a:t>
            </a:fld>
            <a:endParaRPr lang="en-US"/>
          </a:p>
        </p:txBody>
      </p:sp>
    </p:spTree>
    <p:extLst>
      <p:ext uri="{BB962C8B-B14F-4D97-AF65-F5344CB8AC3E}">
        <p14:creationId xmlns:p14="http://schemas.microsoft.com/office/powerpoint/2010/main" val="83101413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64DB0D6-3A32-4344-947C-280B6712DD0E}" type="slidenum">
              <a:rPr lang="en-US" smtClean="0"/>
              <a:t>31</a:t>
            </a:fld>
            <a:endParaRPr lang="en-US"/>
          </a:p>
        </p:txBody>
      </p:sp>
    </p:spTree>
    <p:extLst>
      <p:ext uri="{BB962C8B-B14F-4D97-AF65-F5344CB8AC3E}">
        <p14:creationId xmlns:p14="http://schemas.microsoft.com/office/powerpoint/2010/main" val="83101413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64DB0D6-3A32-4344-947C-280B6712DD0E}" type="slidenum">
              <a:rPr lang="en-US" smtClean="0"/>
              <a:t>32</a:t>
            </a:fld>
            <a:endParaRPr lang="en-US"/>
          </a:p>
        </p:txBody>
      </p:sp>
    </p:spTree>
    <p:extLst>
      <p:ext uri="{BB962C8B-B14F-4D97-AF65-F5344CB8AC3E}">
        <p14:creationId xmlns:p14="http://schemas.microsoft.com/office/powerpoint/2010/main" val="831014134"/>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64DB0D6-3A32-4344-947C-280B6712DD0E}" type="slidenum">
              <a:rPr lang="en-US" smtClean="0"/>
              <a:t>33</a:t>
            </a:fld>
            <a:endParaRPr lang="en-US"/>
          </a:p>
        </p:txBody>
      </p:sp>
    </p:spTree>
    <p:extLst>
      <p:ext uri="{BB962C8B-B14F-4D97-AF65-F5344CB8AC3E}">
        <p14:creationId xmlns:p14="http://schemas.microsoft.com/office/powerpoint/2010/main" val="831014134"/>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64DB0D6-3A32-4344-947C-280B6712DD0E}" type="slidenum">
              <a:rPr lang="en-US" smtClean="0"/>
              <a:t>34</a:t>
            </a:fld>
            <a:endParaRPr lang="en-US"/>
          </a:p>
        </p:txBody>
      </p:sp>
    </p:spTree>
    <p:extLst>
      <p:ext uri="{BB962C8B-B14F-4D97-AF65-F5344CB8AC3E}">
        <p14:creationId xmlns:p14="http://schemas.microsoft.com/office/powerpoint/2010/main" val="831014134"/>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64DB0D6-3A32-4344-947C-280B6712DD0E}" type="slidenum">
              <a:rPr lang="en-US" smtClean="0"/>
              <a:t>35</a:t>
            </a:fld>
            <a:endParaRPr lang="en-US"/>
          </a:p>
        </p:txBody>
      </p:sp>
    </p:spTree>
    <p:extLst>
      <p:ext uri="{BB962C8B-B14F-4D97-AF65-F5344CB8AC3E}">
        <p14:creationId xmlns:p14="http://schemas.microsoft.com/office/powerpoint/2010/main" val="831014134"/>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64DB0D6-3A32-4344-947C-280B6712DD0E}" type="slidenum">
              <a:rPr lang="en-US" smtClean="0"/>
              <a:t>36</a:t>
            </a:fld>
            <a:endParaRPr lang="en-US"/>
          </a:p>
        </p:txBody>
      </p:sp>
    </p:spTree>
    <p:extLst>
      <p:ext uri="{BB962C8B-B14F-4D97-AF65-F5344CB8AC3E}">
        <p14:creationId xmlns:p14="http://schemas.microsoft.com/office/powerpoint/2010/main" val="831014134"/>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64DB0D6-3A32-4344-947C-280B6712DD0E}" type="slidenum">
              <a:rPr lang="en-US" smtClean="0"/>
              <a:t>37</a:t>
            </a:fld>
            <a:endParaRPr lang="en-US"/>
          </a:p>
        </p:txBody>
      </p:sp>
    </p:spTree>
    <p:extLst>
      <p:ext uri="{BB962C8B-B14F-4D97-AF65-F5344CB8AC3E}">
        <p14:creationId xmlns:p14="http://schemas.microsoft.com/office/powerpoint/2010/main" val="831014134"/>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64DB0D6-3A32-4344-947C-280B6712DD0E}" type="slidenum">
              <a:rPr lang="en-US" smtClean="0"/>
              <a:t>38</a:t>
            </a:fld>
            <a:endParaRPr lang="en-US"/>
          </a:p>
        </p:txBody>
      </p:sp>
    </p:spTree>
    <p:extLst>
      <p:ext uri="{BB962C8B-B14F-4D97-AF65-F5344CB8AC3E}">
        <p14:creationId xmlns:p14="http://schemas.microsoft.com/office/powerpoint/2010/main" val="831014134"/>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64DB0D6-3A32-4344-947C-280B6712DD0E}" type="slidenum">
              <a:rPr lang="en-US" smtClean="0"/>
              <a:t>39</a:t>
            </a:fld>
            <a:endParaRPr lang="en-US"/>
          </a:p>
        </p:txBody>
      </p:sp>
    </p:spTree>
    <p:extLst>
      <p:ext uri="{BB962C8B-B14F-4D97-AF65-F5344CB8AC3E}">
        <p14:creationId xmlns:p14="http://schemas.microsoft.com/office/powerpoint/2010/main" val="83101413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64DB0D6-3A32-4344-947C-280B6712DD0E}" type="slidenum">
              <a:rPr lang="en-US" smtClean="0"/>
              <a:t>4</a:t>
            </a:fld>
            <a:endParaRPr lang="en-US"/>
          </a:p>
        </p:txBody>
      </p:sp>
    </p:spTree>
    <p:extLst>
      <p:ext uri="{BB962C8B-B14F-4D97-AF65-F5344CB8AC3E}">
        <p14:creationId xmlns:p14="http://schemas.microsoft.com/office/powerpoint/2010/main" val="83101413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64DB0D6-3A32-4344-947C-280B6712DD0E}" type="slidenum">
              <a:rPr lang="en-US" smtClean="0"/>
              <a:t>5</a:t>
            </a:fld>
            <a:endParaRPr lang="en-US"/>
          </a:p>
        </p:txBody>
      </p:sp>
    </p:spTree>
    <p:extLst>
      <p:ext uri="{BB962C8B-B14F-4D97-AF65-F5344CB8AC3E}">
        <p14:creationId xmlns:p14="http://schemas.microsoft.com/office/powerpoint/2010/main" val="83101413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64DB0D6-3A32-4344-947C-280B6712DD0E}" type="slidenum">
              <a:rPr lang="en-US" smtClean="0"/>
              <a:t>6</a:t>
            </a:fld>
            <a:endParaRPr lang="en-US"/>
          </a:p>
        </p:txBody>
      </p:sp>
    </p:spTree>
    <p:extLst>
      <p:ext uri="{BB962C8B-B14F-4D97-AF65-F5344CB8AC3E}">
        <p14:creationId xmlns:p14="http://schemas.microsoft.com/office/powerpoint/2010/main" val="83101413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64DB0D6-3A32-4344-947C-280B6712DD0E}" type="slidenum">
              <a:rPr lang="en-US" smtClean="0"/>
              <a:t>7</a:t>
            </a:fld>
            <a:endParaRPr lang="en-US"/>
          </a:p>
        </p:txBody>
      </p:sp>
    </p:spTree>
    <p:extLst>
      <p:ext uri="{BB962C8B-B14F-4D97-AF65-F5344CB8AC3E}">
        <p14:creationId xmlns:p14="http://schemas.microsoft.com/office/powerpoint/2010/main" val="83101413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64DB0D6-3A32-4344-947C-280B6712DD0E}" type="slidenum">
              <a:rPr lang="en-US" smtClean="0"/>
              <a:t>8</a:t>
            </a:fld>
            <a:endParaRPr lang="en-US"/>
          </a:p>
        </p:txBody>
      </p:sp>
    </p:spTree>
    <p:extLst>
      <p:ext uri="{BB962C8B-B14F-4D97-AF65-F5344CB8AC3E}">
        <p14:creationId xmlns:p14="http://schemas.microsoft.com/office/powerpoint/2010/main" val="83101413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64DB0D6-3A32-4344-947C-280B6712DD0E}" type="slidenum">
              <a:rPr lang="en-US" smtClean="0"/>
              <a:t>9</a:t>
            </a:fld>
            <a:endParaRPr lang="en-US"/>
          </a:p>
        </p:txBody>
      </p:sp>
    </p:spTree>
    <p:extLst>
      <p:ext uri="{BB962C8B-B14F-4D97-AF65-F5344CB8AC3E}">
        <p14:creationId xmlns:p14="http://schemas.microsoft.com/office/powerpoint/2010/main" val="83101413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077D7E1F-F21E-CE4C-AD0B-B0BF827BB4CB}" type="datetimeFigureOut">
              <a:rPr lang="en-US" smtClean="0"/>
              <a:t>12/31/18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9A7D12-7996-D740-9D7C-680139C6922D}" type="slidenum">
              <a:rPr lang="en-US" smtClean="0"/>
              <a:t>‹#›</a:t>
            </a:fld>
            <a:endParaRPr lang="en-US"/>
          </a:p>
        </p:txBody>
      </p:sp>
    </p:spTree>
    <p:extLst>
      <p:ext uri="{BB962C8B-B14F-4D97-AF65-F5344CB8AC3E}">
        <p14:creationId xmlns:p14="http://schemas.microsoft.com/office/powerpoint/2010/main" val="274089197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77D7E1F-F21E-CE4C-AD0B-B0BF827BB4CB}" type="datetimeFigureOut">
              <a:rPr lang="en-US" smtClean="0"/>
              <a:t>12/31/18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9A7D12-7996-D740-9D7C-680139C6922D}" type="slidenum">
              <a:rPr lang="en-US" smtClean="0"/>
              <a:t>‹#›</a:t>
            </a:fld>
            <a:endParaRPr lang="en-US"/>
          </a:p>
        </p:txBody>
      </p:sp>
    </p:spTree>
    <p:extLst>
      <p:ext uri="{BB962C8B-B14F-4D97-AF65-F5344CB8AC3E}">
        <p14:creationId xmlns:p14="http://schemas.microsoft.com/office/powerpoint/2010/main" val="36157932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77D7E1F-F21E-CE4C-AD0B-B0BF827BB4CB}" type="datetimeFigureOut">
              <a:rPr lang="en-US" smtClean="0"/>
              <a:t>12/31/18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9A7D12-7996-D740-9D7C-680139C6922D}" type="slidenum">
              <a:rPr lang="en-US" smtClean="0"/>
              <a:t>‹#›</a:t>
            </a:fld>
            <a:endParaRPr lang="en-US"/>
          </a:p>
        </p:txBody>
      </p:sp>
    </p:spTree>
    <p:extLst>
      <p:ext uri="{BB962C8B-B14F-4D97-AF65-F5344CB8AC3E}">
        <p14:creationId xmlns:p14="http://schemas.microsoft.com/office/powerpoint/2010/main" val="201303121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77D7E1F-F21E-CE4C-AD0B-B0BF827BB4CB}" type="datetimeFigureOut">
              <a:rPr lang="en-US" smtClean="0"/>
              <a:t>12/31/18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9A7D12-7996-D740-9D7C-680139C6922D}" type="slidenum">
              <a:rPr lang="en-US" smtClean="0"/>
              <a:t>‹#›</a:t>
            </a:fld>
            <a:endParaRPr lang="en-US"/>
          </a:p>
        </p:txBody>
      </p:sp>
    </p:spTree>
    <p:extLst>
      <p:ext uri="{BB962C8B-B14F-4D97-AF65-F5344CB8AC3E}">
        <p14:creationId xmlns:p14="http://schemas.microsoft.com/office/powerpoint/2010/main" val="124632360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77D7E1F-F21E-CE4C-AD0B-B0BF827BB4CB}" type="datetimeFigureOut">
              <a:rPr lang="en-US" smtClean="0"/>
              <a:t>12/31/18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9A7D12-7996-D740-9D7C-680139C6922D}" type="slidenum">
              <a:rPr lang="en-US" smtClean="0"/>
              <a:t>‹#›</a:t>
            </a:fld>
            <a:endParaRPr lang="en-US"/>
          </a:p>
        </p:txBody>
      </p:sp>
    </p:spTree>
    <p:extLst>
      <p:ext uri="{BB962C8B-B14F-4D97-AF65-F5344CB8AC3E}">
        <p14:creationId xmlns:p14="http://schemas.microsoft.com/office/powerpoint/2010/main" val="245020953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077D7E1F-F21E-CE4C-AD0B-B0BF827BB4CB}" type="datetimeFigureOut">
              <a:rPr lang="en-US" smtClean="0"/>
              <a:t>12/31/18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89A7D12-7996-D740-9D7C-680139C6922D}" type="slidenum">
              <a:rPr lang="en-US" smtClean="0"/>
              <a:t>‹#›</a:t>
            </a:fld>
            <a:endParaRPr lang="en-US"/>
          </a:p>
        </p:txBody>
      </p:sp>
    </p:spTree>
    <p:extLst>
      <p:ext uri="{BB962C8B-B14F-4D97-AF65-F5344CB8AC3E}">
        <p14:creationId xmlns:p14="http://schemas.microsoft.com/office/powerpoint/2010/main" val="405587188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077D7E1F-F21E-CE4C-AD0B-B0BF827BB4CB}" type="datetimeFigureOut">
              <a:rPr lang="en-US" smtClean="0"/>
              <a:t>12/31/18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89A7D12-7996-D740-9D7C-680139C6922D}" type="slidenum">
              <a:rPr lang="en-US" smtClean="0"/>
              <a:t>‹#›</a:t>
            </a:fld>
            <a:endParaRPr lang="en-US"/>
          </a:p>
        </p:txBody>
      </p:sp>
    </p:spTree>
    <p:extLst>
      <p:ext uri="{BB962C8B-B14F-4D97-AF65-F5344CB8AC3E}">
        <p14:creationId xmlns:p14="http://schemas.microsoft.com/office/powerpoint/2010/main" val="164007819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077D7E1F-F21E-CE4C-AD0B-B0BF827BB4CB}" type="datetimeFigureOut">
              <a:rPr lang="en-US" smtClean="0"/>
              <a:t>12/31/18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89A7D12-7996-D740-9D7C-680139C6922D}" type="slidenum">
              <a:rPr lang="en-US" smtClean="0"/>
              <a:t>‹#›</a:t>
            </a:fld>
            <a:endParaRPr lang="en-US"/>
          </a:p>
        </p:txBody>
      </p:sp>
    </p:spTree>
    <p:extLst>
      <p:ext uri="{BB962C8B-B14F-4D97-AF65-F5344CB8AC3E}">
        <p14:creationId xmlns:p14="http://schemas.microsoft.com/office/powerpoint/2010/main" val="312604087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77D7E1F-F21E-CE4C-AD0B-B0BF827BB4CB}" type="datetimeFigureOut">
              <a:rPr lang="en-US" smtClean="0"/>
              <a:t>12/31/18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89A7D12-7996-D740-9D7C-680139C6922D}" type="slidenum">
              <a:rPr lang="en-US" smtClean="0"/>
              <a:t>‹#›</a:t>
            </a:fld>
            <a:endParaRPr lang="en-US"/>
          </a:p>
        </p:txBody>
      </p:sp>
    </p:spTree>
    <p:extLst>
      <p:ext uri="{BB962C8B-B14F-4D97-AF65-F5344CB8AC3E}">
        <p14:creationId xmlns:p14="http://schemas.microsoft.com/office/powerpoint/2010/main" val="129710897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77D7E1F-F21E-CE4C-AD0B-B0BF827BB4CB}" type="datetimeFigureOut">
              <a:rPr lang="en-US" smtClean="0"/>
              <a:t>12/31/18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89A7D12-7996-D740-9D7C-680139C6922D}" type="slidenum">
              <a:rPr lang="en-US" smtClean="0"/>
              <a:t>‹#›</a:t>
            </a:fld>
            <a:endParaRPr lang="en-US"/>
          </a:p>
        </p:txBody>
      </p:sp>
    </p:spTree>
    <p:extLst>
      <p:ext uri="{BB962C8B-B14F-4D97-AF65-F5344CB8AC3E}">
        <p14:creationId xmlns:p14="http://schemas.microsoft.com/office/powerpoint/2010/main" val="319014397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77D7E1F-F21E-CE4C-AD0B-B0BF827BB4CB}" type="datetimeFigureOut">
              <a:rPr lang="en-US" smtClean="0"/>
              <a:t>12/31/18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89A7D12-7996-D740-9D7C-680139C6922D}" type="slidenum">
              <a:rPr lang="en-US" smtClean="0"/>
              <a:t>‹#›</a:t>
            </a:fld>
            <a:endParaRPr lang="en-US"/>
          </a:p>
        </p:txBody>
      </p:sp>
    </p:spTree>
    <p:extLst>
      <p:ext uri="{BB962C8B-B14F-4D97-AF65-F5344CB8AC3E}">
        <p14:creationId xmlns:p14="http://schemas.microsoft.com/office/powerpoint/2010/main" val="989703579"/>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77D7E1F-F21E-CE4C-AD0B-B0BF827BB4CB}" type="datetimeFigureOut">
              <a:rPr lang="en-US" smtClean="0"/>
              <a:t>12/31/18</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89A7D12-7996-D740-9D7C-680139C6922D}" type="slidenum">
              <a:rPr lang="en-US" smtClean="0"/>
              <a:t>‹#›</a:t>
            </a:fld>
            <a:endParaRPr lang="en-US"/>
          </a:p>
        </p:txBody>
      </p:sp>
    </p:spTree>
    <p:extLst>
      <p:ext uri="{BB962C8B-B14F-4D97-AF65-F5344CB8AC3E}">
        <p14:creationId xmlns:p14="http://schemas.microsoft.com/office/powerpoint/2010/main" val="126265858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0.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5.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6.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8.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9.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1.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2.jpe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3.jpe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4.jpe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5.jpe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390169"/>
            <a:ext cx="9135245" cy="2045104"/>
          </a:xfrm>
        </p:spPr>
        <p:txBody>
          <a:bodyPr>
            <a:noAutofit/>
          </a:bodyPr>
          <a:lstStyle/>
          <a:p>
            <a:r>
              <a:rPr lang="en-US" sz="4000" b="1" dirty="0" smtClean="0">
                <a:solidFill>
                  <a:srgbClr val="FF0000"/>
                </a:solidFill>
                <a:latin typeface="Arial"/>
                <a:cs typeface="Arial"/>
              </a:rPr>
              <a:t>Richard </a:t>
            </a:r>
            <a:r>
              <a:rPr lang="en-US" sz="4000" b="1" dirty="0" err="1" smtClean="0">
                <a:solidFill>
                  <a:srgbClr val="FF0000"/>
                </a:solidFill>
                <a:latin typeface="Arial"/>
                <a:cs typeface="Arial"/>
              </a:rPr>
              <a:t>Anthes</a:t>
            </a:r>
            <a:r>
              <a:rPr lang="en-US" sz="4000" b="1" dirty="0" smtClean="0">
                <a:solidFill>
                  <a:srgbClr val="FF0000"/>
                </a:solidFill>
                <a:latin typeface="Arial"/>
                <a:cs typeface="Arial"/>
              </a:rPr>
              <a:t>:</a:t>
            </a:r>
            <a:br>
              <a:rPr lang="en-US" sz="4000" b="1" dirty="0" smtClean="0">
                <a:solidFill>
                  <a:srgbClr val="FF0000"/>
                </a:solidFill>
                <a:latin typeface="Arial"/>
                <a:cs typeface="Arial"/>
              </a:rPr>
            </a:br>
            <a:r>
              <a:rPr lang="en-US" sz="4000" b="1" dirty="0" smtClean="0">
                <a:solidFill>
                  <a:srgbClr val="FF0000"/>
                </a:solidFill>
                <a:latin typeface="Arial"/>
                <a:cs typeface="Arial"/>
              </a:rPr>
              <a:t>Professor, Adviser, and Mentor</a:t>
            </a:r>
            <a:endParaRPr lang="en-US" sz="4000" b="1" dirty="0">
              <a:solidFill>
                <a:srgbClr val="FF0000"/>
              </a:solidFill>
              <a:latin typeface="Arial"/>
              <a:cs typeface="Arial"/>
            </a:endParaRPr>
          </a:p>
        </p:txBody>
      </p:sp>
      <p:sp>
        <p:nvSpPr>
          <p:cNvPr id="3" name="Subtitle 2"/>
          <p:cNvSpPr>
            <a:spLocks noGrp="1"/>
          </p:cNvSpPr>
          <p:nvPr>
            <p:ph type="subTitle" idx="1"/>
          </p:nvPr>
        </p:nvSpPr>
        <p:spPr>
          <a:xfrm>
            <a:off x="-1" y="2886799"/>
            <a:ext cx="9135245" cy="3620602"/>
          </a:xfrm>
        </p:spPr>
        <p:txBody>
          <a:bodyPr>
            <a:normAutofit/>
          </a:bodyPr>
          <a:lstStyle/>
          <a:p>
            <a:r>
              <a:rPr lang="en-US" sz="2800" b="1" dirty="0" smtClean="0">
                <a:solidFill>
                  <a:schemeClr val="tx1"/>
                </a:solidFill>
                <a:latin typeface="Arial" panose="020B0604020202020204" pitchFamily="34" charset="0"/>
                <a:cs typeface="Arial" panose="020B0604020202020204" pitchFamily="34" charset="0"/>
              </a:rPr>
              <a:t>Daniel Keyser</a:t>
            </a:r>
            <a:endParaRPr lang="en-US" sz="2800" b="1" dirty="0">
              <a:solidFill>
                <a:schemeClr val="tx1"/>
              </a:solidFill>
              <a:latin typeface="Arial" panose="020B0604020202020204" pitchFamily="34" charset="0"/>
              <a:cs typeface="Arial" panose="020B0604020202020204" pitchFamily="34" charset="0"/>
            </a:endParaRPr>
          </a:p>
          <a:p>
            <a:r>
              <a:rPr lang="en-US" sz="2200" i="1" dirty="0" smtClean="0">
                <a:solidFill>
                  <a:schemeClr val="tx1"/>
                </a:solidFill>
                <a:latin typeface="Arial" panose="020B0604020202020204" pitchFamily="34" charset="0"/>
                <a:cs typeface="Arial" panose="020B0604020202020204" pitchFamily="34" charset="0"/>
              </a:rPr>
              <a:t>Department of Atmospheric and Environmental Sciences </a:t>
            </a:r>
          </a:p>
          <a:p>
            <a:r>
              <a:rPr lang="en-US" sz="2200" i="1" dirty="0" smtClean="0">
                <a:solidFill>
                  <a:schemeClr val="tx1"/>
                </a:solidFill>
                <a:latin typeface="Arial" panose="020B0604020202020204" pitchFamily="34" charset="0"/>
                <a:cs typeface="Arial" panose="020B0604020202020204" pitchFamily="34" charset="0"/>
              </a:rPr>
              <a:t>University at Albany, SUNY</a:t>
            </a:r>
          </a:p>
          <a:p>
            <a:endParaRPr lang="en-US" sz="2000" i="1" dirty="0" smtClean="0">
              <a:solidFill>
                <a:schemeClr val="tx1"/>
              </a:solidFill>
              <a:latin typeface="Arial" panose="020B0604020202020204" pitchFamily="34" charset="0"/>
              <a:cs typeface="Arial" panose="020B0604020202020204" pitchFamily="34" charset="0"/>
            </a:endParaRPr>
          </a:p>
          <a:p>
            <a:r>
              <a:rPr lang="en-US" sz="2600" dirty="0" smtClean="0">
                <a:solidFill>
                  <a:srgbClr val="0000FF"/>
                </a:solidFill>
                <a:latin typeface="Arial" panose="020B0604020202020204" pitchFamily="34" charset="0"/>
                <a:cs typeface="Arial" panose="020B0604020202020204" pitchFamily="34" charset="0"/>
              </a:rPr>
              <a:t>Richard </a:t>
            </a:r>
            <a:r>
              <a:rPr lang="en-US" sz="2600" dirty="0" err="1" smtClean="0">
                <a:solidFill>
                  <a:srgbClr val="0000FF"/>
                </a:solidFill>
                <a:latin typeface="Arial" panose="020B0604020202020204" pitchFamily="34" charset="0"/>
                <a:cs typeface="Arial" panose="020B0604020202020204" pitchFamily="34" charset="0"/>
              </a:rPr>
              <a:t>Anthes</a:t>
            </a:r>
            <a:r>
              <a:rPr lang="en-US" sz="2600" dirty="0" smtClean="0">
                <a:solidFill>
                  <a:srgbClr val="0000FF"/>
                </a:solidFill>
                <a:latin typeface="Arial" panose="020B0604020202020204" pitchFamily="34" charset="0"/>
                <a:cs typeface="Arial" panose="020B0604020202020204" pitchFamily="34" charset="0"/>
              </a:rPr>
              <a:t> Symposium</a:t>
            </a:r>
            <a:endParaRPr lang="en-US" sz="2600" dirty="0">
              <a:solidFill>
                <a:srgbClr val="0000FF"/>
              </a:solidFill>
              <a:latin typeface="Arial" panose="020B0604020202020204" pitchFamily="34" charset="0"/>
              <a:cs typeface="Arial" panose="020B0604020202020204" pitchFamily="34" charset="0"/>
            </a:endParaRPr>
          </a:p>
          <a:p>
            <a:r>
              <a:rPr lang="en-US" sz="2600" dirty="0" smtClean="0">
                <a:solidFill>
                  <a:srgbClr val="0000FF"/>
                </a:solidFill>
                <a:latin typeface="Arial" panose="020B0604020202020204" pitchFamily="34" charset="0"/>
                <a:cs typeface="Arial" panose="020B0604020202020204" pitchFamily="34" charset="0"/>
              </a:rPr>
              <a:t>Wednesday </a:t>
            </a:r>
            <a:r>
              <a:rPr lang="en-US" sz="2600" dirty="0">
                <a:solidFill>
                  <a:srgbClr val="0000FF"/>
                </a:solidFill>
                <a:latin typeface="Arial" panose="020B0604020202020204" pitchFamily="34" charset="0"/>
                <a:cs typeface="Arial" panose="020B0604020202020204" pitchFamily="34" charset="0"/>
              </a:rPr>
              <a:t>9</a:t>
            </a:r>
            <a:r>
              <a:rPr lang="en-US" sz="2600" dirty="0" smtClean="0">
                <a:solidFill>
                  <a:srgbClr val="0000FF"/>
                </a:solidFill>
                <a:latin typeface="Arial" panose="020B0604020202020204" pitchFamily="34" charset="0"/>
                <a:cs typeface="Arial" panose="020B0604020202020204" pitchFamily="34" charset="0"/>
              </a:rPr>
              <a:t> January 2019</a:t>
            </a:r>
            <a:endParaRPr lang="en-US" sz="2600" dirty="0">
              <a:solidFill>
                <a:srgbClr val="0000FF"/>
              </a:solidFill>
              <a:latin typeface="Arial" panose="020B0604020202020204" pitchFamily="34" charset="0"/>
              <a:cs typeface="Arial" panose="020B0604020202020204" pitchFamily="34" charset="0"/>
            </a:endParaRPr>
          </a:p>
          <a:p>
            <a:endParaRPr lang="en-US" sz="2400" dirty="0" smtClean="0">
              <a:solidFill>
                <a:srgbClr val="0000FF"/>
              </a:solidFill>
              <a:latin typeface="Arial" panose="020B0604020202020204" pitchFamily="34" charset="0"/>
              <a:cs typeface="Arial" panose="020B0604020202020204" pitchFamily="34" charset="0"/>
            </a:endParaRPr>
          </a:p>
          <a:p>
            <a:endParaRPr lang="en-US" sz="2000" dirty="0">
              <a:solidFill>
                <a:schemeClr val="tx1"/>
              </a:solidFill>
              <a:latin typeface="Helvetica"/>
              <a:cs typeface="Helvetica"/>
            </a:endParaRPr>
          </a:p>
          <a:p>
            <a:endParaRPr lang="en-US" sz="2000" dirty="0" smtClean="0">
              <a:solidFill>
                <a:schemeClr val="tx1"/>
              </a:solidFill>
              <a:latin typeface="Helvetica"/>
              <a:cs typeface="Helvetica"/>
            </a:endParaRPr>
          </a:p>
          <a:p>
            <a:endParaRPr lang="en-US" sz="2800" dirty="0" smtClean="0">
              <a:solidFill>
                <a:schemeClr val="tx1"/>
              </a:solidFill>
              <a:latin typeface="Helvetica"/>
              <a:cs typeface="Helvetica"/>
            </a:endParaRPr>
          </a:p>
          <a:p>
            <a:endParaRPr lang="en-US" sz="2800" i="1" dirty="0">
              <a:solidFill>
                <a:schemeClr val="tx1"/>
              </a:solidFill>
              <a:latin typeface="Helvetica"/>
              <a:cs typeface="Helvetica"/>
            </a:endParaRPr>
          </a:p>
        </p:txBody>
      </p:sp>
      <p:cxnSp>
        <p:nvCxnSpPr>
          <p:cNvPr id="5" name="Straight Connector 4"/>
          <p:cNvCxnSpPr/>
          <p:nvPr/>
        </p:nvCxnSpPr>
        <p:spPr>
          <a:xfrm>
            <a:off x="-12095" y="390168"/>
            <a:ext cx="9162288" cy="0"/>
          </a:xfrm>
          <a:prstGeom prst="line">
            <a:avLst/>
          </a:prstGeom>
          <a:ln w="508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8" name="Straight Connector 7"/>
          <p:cNvCxnSpPr/>
          <p:nvPr/>
        </p:nvCxnSpPr>
        <p:spPr>
          <a:xfrm>
            <a:off x="-9107" y="2435272"/>
            <a:ext cx="9162288" cy="0"/>
          </a:xfrm>
          <a:prstGeom prst="line">
            <a:avLst/>
          </a:prstGeom>
          <a:ln w="50800">
            <a:solidFill>
              <a:schemeClr val="tx1"/>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562409419"/>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889644"/>
            <a:ext cx="8229600" cy="5968356"/>
          </a:xfrm>
        </p:spPr>
        <p:txBody>
          <a:bodyPr>
            <a:normAutofit/>
          </a:bodyPr>
          <a:lstStyle/>
          <a:p>
            <a:pPr lvl="0"/>
            <a:r>
              <a:rPr lang="en-US" sz="2200" dirty="0" smtClean="0">
                <a:latin typeface="Arial"/>
                <a:cs typeface="Arial"/>
              </a:rPr>
              <a:t>Rick was a skillful and influential classroom teacher, and an effective and inspiring adviser and mentor, who continually challenged, motivated, and prepared me for a professional career as a researcher and educator.  </a:t>
            </a:r>
          </a:p>
          <a:p>
            <a:endParaRPr lang="en-US" sz="2200" dirty="0" smtClean="0">
              <a:latin typeface="Arial"/>
              <a:cs typeface="Arial"/>
            </a:endParaRPr>
          </a:p>
          <a:p>
            <a:pPr lvl="0"/>
            <a:r>
              <a:rPr lang="en-US" sz="2200" dirty="0" smtClean="0">
                <a:latin typeface="Arial"/>
                <a:cs typeface="Arial"/>
              </a:rPr>
              <a:t>Rick’s classroom teaching was distinguished by the following ingredients:  preparation, organization, clarity, and command of the subject, seasoned with a dash of empathy.</a:t>
            </a:r>
          </a:p>
          <a:p>
            <a:endParaRPr lang="en-US" sz="2200" dirty="0" smtClean="0">
              <a:latin typeface="Arial"/>
              <a:cs typeface="Arial"/>
            </a:endParaRPr>
          </a:p>
          <a:p>
            <a:pPr marL="0" indent="0">
              <a:buNone/>
            </a:pPr>
            <a:endParaRPr lang="en-US" sz="2600" dirty="0">
              <a:latin typeface="Arial"/>
              <a:cs typeface="Arial"/>
            </a:endParaRPr>
          </a:p>
          <a:p>
            <a:endParaRPr lang="en-US" sz="3100" dirty="0">
              <a:latin typeface="Arial"/>
              <a:cs typeface="Arial"/>
            </a:endParaRPr>
          </a:p>
          <a:p>
            <a:pPr lvl="1"/>
            <a:endParaRPr lang="en-US" sz="1400" dirty="0">
              <a:latin typeface="Arial" panose="020B0604020202020204" pitchFamily="34" charset="0"/>
              <a:cs typeface="Arial" panose="020B0604020202020204" pitchFamily="34" charset="0"/>
            </a:endParaRPr>
          </a:p>
        </p:txBody>
      </p:sp>
      <p:cxnSp>
        <p:nvCxnSpPr>
          <p:cNvPr id="5" name="Straight Connector 4"/>
          <p:cNvCxnSpPr/>
          <p:nvPr/>
        </p:nvCxnSpPr>
        <p:spPr>
          <a:xfrm>
            <a:off x="-9107" y="657205"/>
            <a:ext cx="9162288" cy="0"/>
          </a:xfrm>
          <a:prstGeom prst="line">
            <a:avLst/>
          </a:prstGeom>
          <a:ln w="50800">
            <a:solidFill>
              <a:schemeClr val="tx1"/>
            </a:solidFill>
          </a:ln>
        </p:spPr>
        <p:style>
          <a:lnRef idx="2">
            <a:schemeClr val="accent1"/>
          </a:lnRef>
          <a:fillRef idx="0">
            <a:schemeClr val="accent1"/>
          </a:fillRef>
          <a:effectRef idx="1">
            <a:schemeClr val="accent1"/>
          </a:effectRef>
          <a:fontRef idx="minor">
            <a:schemeClr val="tx1"/>
          </a:fontRef>
        </p:style>
      </p:cxnSp>
      <p:sp>
        <p:nvSpPr>
          <p:cNvPr id="8" name="Title 1"/>
          <p:cNvSpPr>
            <a:spLocks noGrp="1"/>
          </p:cNvSpPr>
          <p:nvPr>
            <p:ph type="title"/>
          </p:nvPr>
        </p:nvSpPr>
        <p:spPr>
          <a:xfrm>
            <a:off x="80293" y="-33716"/>
            <a:ext cx="8116979" cy="722220"/>
          </a:xfrm>
        </p:spPr>
        <p:txBody>
          <a:bodyPr>
            <a:normAutofit/>
          </a:bodyPr>
          <a:lstStyle/>
          <a:p>
            <a:pPr algn="l"/>
            <a:r>
              <a:rPr lang="en-US" sz="2800" b="1" dirty="0" smtClean="0">
                <a:solidFill>
                  <a:srgbClr val="FF0000"/>
                </a:solidFill>
                <a:latin typeface="Arial"/>
                <a:cs typeface="Arial"/>
              </a:rPr>
              <a:t>Personal Reminiscence</a:t>
            </a:r>
            <a:endParaRPr lang="en-US" sz="2800" b="1" dirty="0">
              <a:solidFill>
                <a:srgbClr val="FF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172989777"/>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889644"/>
            <a:ext cx="8229600" cy="5968356"/>
          </a:xfrm>
        </p:spPr>
        <p:txBody>
          <a:bodyPr>
            <a:normAutofit/>
          </a:bodyPr>
          <a:lstStyle/>
          <a:p>
            <a:r>
              <a:rPr lang="en-US" sz="2200" dirty="0" smtClean="0">
                <a:latin typeface="Arial"/>
                <a:cs typeface="Arial"/>
              </a:rPr>
              <a:t>The </a:t>
            </a:r>
            <a:r>
              <a:rPr lang="en-US" sz="2200" dirty="0">
                <a:latin typeface="Arial"/>
                <a:cs typeface="Arial"/>
              </a:rPr>
              <a:t>1971–1981 period included a year at the Naval Postgraduate School, during 1977–1978, where Rick was a research professor and I had the good fortune to accompany him and work on the transition of the-then Penn State mesoscale model (I believe this version was referred to as MM0) to run in a forecast mode in near real time.  </a:t>
            </a:r>
            <a:endParaRPr lang="en-US" sz="2200" dirty="0" smtClean="0">
              <a:latin typeface="Arial"/>
              <a:cs typeface="Arial"/>
            </a:endParaRPr>
          </a:p>
          <a:p>
            <a:endParaRPr lang="en-US" sz="2200" dirty="0">
              <a:latin typeface="Arial"/>
              <a:cs typeface="Arial"/>
            </a:endParaRPr>
          </a:p>
          <a:p>
            <a:r>
              <a:rPr lang="en-US" sz="2200" dirty="0" smtClean="0">
                <a:latin typeface="Arial"/>
                <a:cs typeface="Arial"/>
              </a:rPr>
              <a:t>With the benefit of hindsight, perspective and experience, I now can appreciate how fortunate I am to have had the opportunity to be advised and mentored by Rick as an undergraduate and graduate student.  </a:t>
            </a:r>
          </a:p>
          <a:p>
            <a:endParaRPr lang="en-US" sz="2200" dirty="0">
              <a:latin typeface="Arial"/>
              <a:cs typeface="Arial"/>
            </a:endParaRPr>
          </a:p>
          <a:p>
            <a:pPr marL="0" indent="0">
              <a:buNone/>
            </a:pPr>
            <a:endParaRPr lang="en-US" sz="2600" dirty="0">
              <a:latin typeface="Arial"/>
              <a:cs typeface="Arial"/>
            </a:endParaRPr>
          </a:p>
          <a:p>
            <a:endParaRPr lang="en-US" sz="3100" dirty="0">
              <a:latin typeface="Arial"/>
              <a:cs typeface="Arial"/>
            </a:endParaRPr>
          </a:p>
          <a:p>
            <a:pPr lvl="1"/>
            <a:endParaRPr lang="en-US" sz="1400" dirty="0">
              <a:latin typeface="Arial" panose="020B0604020202020204" pitchFamily="34" charset="0"/>
              <a:cs typeface="Arial" panose="020B0604020202020204" pitchFamily="34" charset="0"/>
            </a:endParaRPr>
          </a:p>
        </p:txBody>
      </p:sp>
      <p:cxnSp>
        <p:nvCxnSpPr>
          <p:cNvPr id="5" name="Straight Connector 4"/>
          <p:cNvCxnSpPr/>
          <p:nvPr/>
        </p:nvCxnSpPr>
        <p:spPr>
          <a:xfrm>
            <a:off x="-9107" y="657205"/>
            <a:ext cx="9162288" cy="0"/>
          </a:xfrm>
          <a:prstGeom prst="line">
            <a:avLst/>
          </a:prstGeom>
          <a:ln w="50800">
            <a:solidFill>
              <a:schemeClr val="tx1"/>
            </a:solidFill>
          </a:ln>
        </p:spPr>
        <p:style>
          <a:lnRef idx="2">
            <a:schemeClr val="accent1"/>
          </a:lnRef>
          <a:fillRef idx="0">
            <a:schemeClr val="accent1"/>
          </a:fillRef>
          <a:effectRef idx="1">
            <a:schemeClr val="accent1"/>
          </a:effectRef>
          <a:fontRef idx="minor">
            <a:schemeClr val="tx1"/>
          </a:fontRef>
        </p:style>
      </p:cxnSp>
      <p:sp>
        <p:nvSpPr>
          <p:cNvPr id="8" name="Title 1"/>
          <p:cNvSpPr>
            <a:spLocks noGrp="1"/>
          </p:cNvSpPr>
          <p:nvPr>
            <p:ph type="title"/>
          </p:nvPr>
        </p:nvSpPr>
        <p:spPr>
          <a:xfrm>
            <a:off x="80293" y="-33716"/>
            <a:ext cx="8116979" cy="722220"/>
          </a:xfrm>
        </p:spPr>
        <p:txBody>
          <a:bodyPr>
            <a:normAutofit/>
          </a:bodyPr>
          <a:lstStyle/>
          <a:p>
            <a:pPr algn="l"/>
            <a:r>
              <a:rPr lang="en-US" sz="2800" b="1" dirty="0" smtClean="0">
                <a:solidFill>
                  <a:srgbClr val="FF0000"/>
                </a:solidFill>
                <a:latin typeface="Arial"/>
                <a:cs typeface="Arial"/>
              </a:rPr>
              <a:t>Personal Reminiscence</a:t>
            </a:r>
            <a:endParaRPr lang="en-US" sz="2800" b="1" dirty="0">
              <a:solidFill>
                <a:srgbClr val="FF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89237475"/>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889644"/>
            <a:ext cx="8229600" cy="5968356"/>
          </a:xfrm>
        </p:spPr>
        <p:txBody>
          <a:bodyPr>
            <a:normAutofit/>
          </a:bodyPr>
          <a:lstStyle/>
          <a:p>
            <a:pPr lvl="0"/>
            <a:r>
              <a:rPr lang="en-US" sz="2200" dirty="0" smtClean="0">
                <a:latin typeface="Arial"/>
                <a:cs typeface="Arial"/>
              </a:rPr>
              <a:t>Rick was a superb role model, providing, through his actions and words, a roadmap of best practices to follow during my post-Penn State career.  </a:t>
            </a:r>
          </a:p>
          <a:p>
            <a:pPr lvl="0"/>
            <a:endParaRPr lang="en-US" sz="2200" dirty="0" smtClean="0">
              <a:latin typeface="Arial"/>
              <a:cs typeface="Arial"/>
            </a:endParaRPr>
          </a:p>
          <a:p>
            <a:r>
              <a:rPr lang="en-US" sz="2200" dirty="0" smtClean="0">
                <a:latin typeface="Arial"/>
                <a:cs typeface="Arial"/>
              </a:rPr>
              <a:t>Rick instilled in me the importance of identifying and pursuing opportunities, trying things that might or might not work, completing tasks, and continually moving forward.</a:t>
            </a:r>
          </a:p>
          <a:p>
            <a:endParaRPr lang="en-US" sz="2200" dirty="0">
              <a:latin typeface="Arial"/>
              <a:cs typeface="Arial"/>
            </a:endParaRPr>
          </a:p>
          <a:p>
            <a:pPr lvl="0"/>
            <a:r>
              <a:rPr lang="en-US" sz="2200" dirty="0" smtClean="0">
                <a:latin typeface="Arial"/>
                <a:cs typeface="Arial"/>
              </a:rPr>
              <a:t>I especially value Rick’s admonition to show him only “the top ten percent” of my research results at our weekly meetings, which challenged me to get lot between meetings and to prioritize my findings.  </a:t>
            </a:r>
          </a:p>
          <a:p>
            <a:endParaRPr lang="en-US" sz="2200" dirty="0" smtClean="0">
              <a:latin typeface="Arial"/>
              <a:cs typeface="Arial"/>
            </a:endParaRPr>
          </a:p>
          <a:p>
            <a:endParaRPr lang="en-US" sz="2200" dirty="0" smtClean="0">
              <a:latin typeface="Arial"/>
              <a:cs typeface="Arial"/>
            </a:endParaRPr>
          </a:p>
          <a:p>
            <a:endParaRPr lang="en-US" sz="2200" dirty="0">
              <a:latin typeface="Arial"/>
              <a:cs typeface="Arial"/>
            </a:endParaRPr>
          </a:p>
          <a:p>
            <a:pPr marL="0" indent="0">
              <a:buNone/>
            </a:pPr>
            <a:endParaRPr lang="en-US" sz="2600" dirty="0">
              <a:latin typeface="Arial"/>
              <a:cs typeface="Arial"/>
            </a:endParaRPr>
          </a:p>
          <a:p>
            <a:endParaRPr lang="en-US" sz="3100" dirty="0">
              <a:latin typeface="Arial"/>
              <a:cs typeface="Arial"/>
            </a:endParaRPr>
          </a:p>
          <a:p>
            <a:pPr lvl="1"/>
            <a:endParaRPr lang="en-US" sz="1400" dirty="0">
              <a:latin typeface="Arial" panose="020B0604020202020204" pitchFamily="34" charset="0"/>
              <a:cs typeface="Arial" panose="020B0604020202020204" pitchFamily="34" charset="0"/>
            </a:endParaRPr>
          </a:p>
        </p:txBody>
      </p:sp>
      <p:cxnSp>
        <p:nvCxnSpPr>
          <p:cNvPr id="5" name="Straight Connector 4"/>
          <p:cNvCxnSpPr/>
          <p:nvPr/>
        </p:nvCxnSpPr>
        <p:spPr>
          <a:xfrm>
            <a:off x="-9107" y="657205"/>
            <a:ext cx="9162288" cy="0"/>
          </a:xfrm>
          <a:prstGeom prst="line">
            <a:avLst/>
          </a:prstGeom>
          <a:ln w="50800">
            <a:solidFill>
              <a:schemeClr val="tx1"/>
            </a:solidFill>
          </a:ln>
        </p:spPr>
        <p:style>
          <a:lnRef idx="2">
            <a:schemeClr val="accent1"/>
          </a:lnRef>
          <a:fillRef idx="0">
            <a:schemeClr val="accent1"/>
          </a:fillRef>
          <a:effectRef idx="1">
            <a:schemeClr val="accent1"/>
          </a:effectRef>
          <a:fontRef idx="minor">
            <a:schemeClr val="tx1"/>
          </a:fontRef>
        </p:style>
      </p:cxnSp>
      <p:sp>
        <p:nvSpPr>
          <p:cNvPr id="8" name="Title 1"/>
          <p:cNvSpPr>
            <a:spLocks noGrp="1"/>
          </p:cNvSpPr>
          <p:nvPr>
            <p:ph type="title"/>
          </p:nvPr>
        </p:nvSpPr>
        <p:spPr>
          <a:xfrm>
            <a:off x="80293" y="-33716"/>
            <a:ext cx="8116979" cy="722220"/>
          </a:xfrm>
        </p:spPr>
        <p:txBody>
          <a:bodyPr>
            <a:normAutofit/>
          </a:bodyPr>
          <a:lstStyle/>
          <a:p>
            <a:pPr algn="l"/>
            <a:r>
              <a:rPr lang="en-US" sz="2800" b="1" dirty="0" smtClean="0">
                <a:solidFill>
                  <a:srgbClr val="FF0000"/>
                </a:solidFill>
                <a:latin typeface="Arial"/>
                <a:cs typeface="Arial"/>
              </a:rPr>
              <a:t>Personal Reminiscence</a:t>
            </a:r>
            <a:endParaRPr lang="en-US" sz="2800" b="1" dirty="0">
              <a:solidFill>
                <a:srgbClr val="FF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918937143"/>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889644"/>
            <a:ext cx="8229600" cy="5968356"/>
          </a:xfrm>
        </p:spPr>
        <p:txBody>
          <a:bodyPr>
            <a:normAutofit/>
          </a:bodyPr>
          <a:lstStyle/>
          <a:p>
            <a:r>
              <a:rPr lang="en-US" sz="2200" dirty="0" smtClean="0">
                <a:latin typeface="Arial"/>
                <a:cs typeface="Arial"/>
              </a:rPr>
              <a:t>Rick </a:t>
            </a:r>
            <a:r>
              <a:rPr lang="en-US" sz="2200" dirty="0">
                <a:latin typeface="Arial"/>
                <a:cs typeface="Arial"/>
              </a:rPr>
              <a:t>encouraged and supported participation in conferences and workshops as soon as I had research results that were ready for prime time, and impressed upon me the importance </a:t>
            </a:r>
            <a:r>
              <a:rPr lang="en-US" sz="2200" dirty="0" smtClean="0">
                <a:latin typeface="Arial"/>
                <a:cs typeface="Arial"/>
              </a:rPr>
              <a:t>of </a:t>
            </a:r>
            <a:r>
              <a:rPr lang="en-US" sz="2200" dirty="0">
                <a:latin typeface="Arial"/>
                <a:cs typeface="Arial"/>
              </a:rPr>
              <a:t>documenting the outcome of research projects in the refereed literature.  </a:t>
            </a:r>
            <a:endParaRPr lang="en-US" sz="2200" dirty="0" smtClean="0">
              <a:latin typeface="Arial"/>
              <a:cs typeface="Arial"/>
            </a:endParaRPr>
          </a:p>
          <a:p>
            <a:endParaRPr lang="en-US" sz="2200" dirty="0">
              <a:latin typeface="Arial"/>
              <a:cs typeface="Arial"/>
            </a:endParaRPr>
          </a:p>
          <a:p>
            <a:pPr lvl="0"/>
            <a:r>
              <a:rPr lang="en-US" sz="2200" dirty="0" smtClean="0">
                <a:latin typeface="Arial"/>
                <a:cs typeface="Arial"/>
              </a:rPr>
              <a:t>Rick was, and is, a gifted, talented, and accomplished writer and speaker; for a student who felt that a benefit of majoring in meteorology as an undergraduate was the minimal expectation of writing papers and making oral presentations, Rick was ideally positioned to convince me to adopt a more mature outlook on scientific communication.  </a:t>
            </a:r>
          </a:p>
          <a:p>
            <a:endParaRPr lang="en-US" sz="2200" dirty="0">
              <a:latin typeface="Arial"/>
              <a:cs typeface="Arial"/>
            </a:endParaRPr>
          </a:p>
          <a:p>
            <a:pPr lvl="0"/>
            <a:endParaRPr lang="en-US" sz="2200" dirty="0">
              <a:latin typeface="Arial"/>
              <a:cs typeface="Arial"/>
            </a:endParaRPr>
          </a:p>
          <a:p>
            <a:pPr marL="0" indent="0">
              <a:buNone/>
            </a:pPr>
            <a:endParaRPr lang="en-US" sz="2600" dirty="0">
              <a:latin typeface="Arial"/>
              <a:cs typeface="Arial"/>
            </a:endParaRPr>
          </a:p>
          <a:p>
            <a:endParaRPr lang="en-US" sz="3100" dirty="0">
              <a:latin typeface="Arial"/>
              <a:cs typeface="Arial"/>
            </a:endParaRPr>
          </a:p>
          <a:p>
            <a:pPr lvl="1"/>
            <a:endParaRPr lang="en-US" sz="1400" dirty="0">
              <a:latin typeface="Arial" panose="020B0604020202020204" pitchFamily="34" charset="0"/>
              <a:cs typeface="Arial" panose="020B0604020202020204" pitchFamily="34" charset="0"/>
            </a:endParaRPr>
          </a:p>
        </p:txBody>
      </p:sp>
      <p:cxnSp>
        <p:nvCxnSpPr>
          <p:cNvPr id="5" name="Straight Connector 4"/>
          <p:cNvCxnSpPr/>
          <p:nvPr/>
        </p:nvCxnSpPr>
        <p:spPr>
          <a:xfrm>
            <a:off x="-9107" y="657205"/>
            <a:ext cx="9162288" cy="0"/>
          </a:xfrm>
          <a:prstGeom prst="line">
            <a:avLst/>
          </a:prstGeom>
          <a:ln w="50800">
            <a:solidFill>
              <a:schemeClr val="tx1"/>
            </a:solidFill>
          </a:ln>
        </p:spPr>
        <p:style>
          <a:lnRef idx="2">
            <a:schemeClr val="accent1"/>
          </a:lnRef>
          <a:fillRef idx="0">
            <a:schemeClr val="accent1"/>
          </a:fillRef>
          <a:effectRef idx="1">
            <a:schemeClr val="accent1"/>
          </a:effectRef>
          <a:fontRef idx="minor">
            <a:schemeClr val="tx1"/>
          </a:fontRef>
        </p:style>
      </p:cxnSp>
      <p:sp>
        <p:nvSpPr>
          <p:cNvPr id="8" name="Title 1"/>
          <p:cNvSpPr>
            <a:spLocks noGrp="1"/>
          </p:cNvSpPr>
          <p:nvPr>
            <p:ph type="title"/>
          </p:nvPr>
        </p:nvSpPr>
        <p:spPr>
          <a:xfrm>
            <a:off x="80293" y="-33716"/>
            <a:ext cx="8116979" cy="722220"/>
          </a:xfrm>
        </p:spPr>
        <p:txBody>
          <a:bodyPr>
            <a:normAutofit/>
          </a:bodyPr>
          <a:lstStyle/>
          <a:p>
            <a:pPr algn="l"/>
            <a:r>
              <a:rPr lang="en-US" sz="2800" b="1" dirty="0" smtClean="0">
                <a:solidFill>
                  <a:srgbClr val="FF0000"/>
                </a:solidFill>
                <a:latin typeface="Arial"/>
                <a:cs typeface="Arial"/>
              </a:rPr>
              <a:t>Personal Reminiscence</a:t>
            </a:r>
            <a:endParaRPr lang="en-US" sz="2800" b="1" dirty="0">
              <a:solidFill>
                <a:srgbClr val="FF0000"/>
              </a:solidFill>
              <a:latin typeface="Arial" panose="020B0604020202020204" pitchFamily="34" charset="0"/>
              <a:cs typeface="Arial" panose="020B0604020202020204" pitchFamily="34" charset="0"/>
            </a:endParaRPr>
          </a:p>
        </p:txBody>
      </p:sp>
      <p:sp>
        <p:nvSpPr>
          <p:cNvPr id="2" name="TextBox 1"/>
          <p:cNvSpPr txBox="1"/>
          <p:nvPr/>
        </p:nvSpPr>
        <p:spPr>
          <a:xfrm>
            <a:off x="-1006349" y="2468221"/>
            <a:ext cx="184666" cy="369332"/>
          </a:xfrm>
          <a:prstGeom prst="rect">
            <a:avLst/>
          </a:prstGeom>
          <a:noFill/>
        </p:spPr>
        <p:txBody>
          <a:bodyPr wrap="none" rtlCol="0">
            <a:spAutoFit/>
          </a:bodyPr>
          <a:lstStyle/>
          <a:p>
            <a:endParaRPr lang="en-US" dirty="0"/>
          </a:p>
        </p:txBody>
      </p:sp>
    </p:spTree>
    <p:extLst>
      <p:ext uri="{BB962C8B-B14F-4D97-AF65-F5344CB8AC3E}">
        <p14:creationId xmlns:p14="http://schemas.microsoft.com/office/powerpoint/2010/main" val="1178124939"/>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889644"/>
            <a:ext cx="8229600" cy="5968356"/>
          </a:xfrm>
        </p:spPr>
        <p:txBody>
          <a:bodyPr>
            <a:normAutofit/>
          </a:bodyPr>
          <a:lstStyle/>
          <a:p>
            <a:r>
              <a:rPr lang="en-US" sz="2200" dirty="0" smtClean="0">
                <a:latin typeface="Arial"/>
                <a:cs typeface="Arial"/>
              </a:rPr>
              <a:t>Perhaps </a:t>
            </a:r>
            <a:r>
              <a:rPr lang="en-US" sz="2200" dirty="0">
                <a:latin typeface="Arial"/>
                <a:cs typeface="Arial"/>
              </a:rPr>
              <a:t>the best of the best practices that I developed from observing and working with Rick was how to solve not only scientific problems, but also administrative and organizational problems.  </a:t>
            </a:r>
          </a:p>
          <a:p>
            <a:endParaRPr lang="en-US" sz="2200" dirty="0">
              <a:latin typeface="Arial"/>
              <a:cs typeface="Arial"/>
            </a:endParaRPr>
          </a:p>
          <a:p>
            <a:pPr lvl="0"/>
            <a:r>
              <a:rPr lang="en-US" sz="2200" dirty="0">
                <a:latin typeface="Arial"/>
                <a:cs typeface="Arial"/>
              </a:rPr>
              <a:t>Observing Rick as a science administrator has allowed me to make it a goal to solve more problems than I create on any given day.  </a:t>
            </a:r>
          </a:p>
          <a:p>
            <a:pPr lvl="0"/>
            <a:endParaRPr lang="en-US" sz="2200" dirty="0">
              <a:latin typeface="Arial"/>
              <a:cs typeface="Arial"/>
            </a:endParaRPr>
          </a:p>
          <a:p>
            <a:pPr marL="0" indent="0">
              <a:buNone/>
            </a:pPr>
            <a:endParaRPr lang="en-US" sz="2600" dirty="0">
              <a:latin typeface="Arial"/>
              <a:cs typeface="Arial"/>
            </a:endParaRPr>
          </a:p>
          <a:p>
            <a:endParaRPr lang="en-US" sz="3100" dirty="0">
              <a:latin typeface="Arial"/>
              <a:cs typeface="Arial"/>
            </a:endParaRPr>
          </a:p>
          <a:p>
            <a:pPr lvl="1"/>
            <a:endParaRPr lang="en-US" sz="1400" dirty="0">
              <a:latin typeface="Arial" panose="020B0604020202020204" pitchFamily="34" charset="0"/>
              <a:cs typeface="Arial" panose="020B0604020202020204" pitchFamily="34" charset="0"/>
            </a:endParaRPr>
          </a:p>
        </p:txBody>
      </p:sp>
      <p:cxnSp>
        <p:nvCxnSpPr>
          <p:cNvPr id="5" name="Straight Connector 4"/>
          <p:cNvCxnSpPr/>
          <p:nvPr/>
        </p:nvCxnSpPr>
        <p:spPr>
          <a:xfrm>
            <a:off x="-9107" y="657205"/>
            <a:ext cx="9162288" cy="0"/>
          </a:xfrm>
          <a:prstGeom prst="line">
            <a:avLst/>
          </a:prstGeom>
          <a:ln w="50800">
            <a:solidFill>
              <a:schemeClr val="tx1"/>
            </a:solidFill>
          </a:ln>
        </p:spPr>
        <p:style>
          <a:lnRef idx="2">
            <a:schemeClr val="accent1"/>
          </a:lnRef>
          <a:fillRef idx="0">
            <a:schemeClr val="accent1"/>
          </a:fillRef>
          <a:effectRef idx="1">
            <a:schemeClr val="accent1"/>
          </a:effectRef>
          <a:fontRef idx="minor">
            <a:schemeClr val="tx1"/>
          </a:fontRef>
        </p:style>
      </p:cxnSp>
      <p:sp>
        <p:nvSpPr>
          <p:cNvPr id="8" name="Title 1"/>
          <p:cNvSpPr>
            <a:spLocks noGrp="1"/>
          </p:cNvSpPr>
          <p:nvPr>
            <p:ph type="title"/>
          </p:nvPr>
        </p:nvSpPr>
        <p:spPr>
          <a:xfrm>
            <a:off x="80293" y="-33716"/>
            <a:ext cx="8116979" cy="722220"/>
          </a:xfrm>
        </p:spPr>
        <p:txBody>
          <a:bodyPr>
            <a:normAutofit/>
          </a:bodyPr>
          <a:lstStyle/>
          <a:p>
            <a:pPr algn="l"/>
            <a:r>
              <a:rPr lang="en-US" sz="2800" b="1" dirty="0" smtClean="0">
                <a:solidFill>
                  <a:srgbClr val="FF0000"/>
                </a:solidFill>
                <a:latin typeface="Arial"/>
                <a:cs typeface="Arial"/>
              </a:rPr>
              <a:t>Personal Reminiscence</a:t>
            </a:r>
            <a:endParaRPr lang="en-US" sz="2800" b="1" dirty="0">
              <a:solidFill>
                <a:srgbClr val="FF0000"/>
              </a:solidFill>
              <a:latin typeface="Arial" panose="020B0604020202020204" pitchFamily="34" charset="0"/>
              <a:cs typeface="Arial" panose="020B0604020202020204" pitchFamily="34" charset="0"/>
            </a:endParaRPr>
          </a:p>
        </p:txBody>
      </p:sp>
      <p:sp>
        <p:nvSpPr>
          <p:cNvPr id="2" name="TextBox 1"/>
          <p:cNvSpPr txBox="1"/>
          <p:nvPr/>
        </p:nvSpPr>
        <p:spPr>
          <a:xfrm>
            <a:off x="-1006349" y="2468221"/>
            <a:ext cx="184666" cy="369332"/>
          </a:xfrm>
          <a:prstGeom prst="rect">
            <a:avLst/>
          </a:prstGeom>
          <a:noFill/>
        </p:spPr>
        <p:txBody>
          <a:bodyPr wrap="none" rtlCol="0">
            <a:spAutoFit/>
          </a:bodyPr>
          <a:lstStyle/>
          <a:p>
            <a:endParaRPr lang="en-US" dirty="0"/>
          </a:p>
        </p:txBody>
      </p:sp>
    </p:spTree>
    <p:extLst>
      <p:ext uri="{BB962C8B-B14F-4D97-AF65-F5344CB8AC3E}">
        <p14:creationId xmlns:p14="http://schemas.microsoft.com/office/powerpoint/2010/main" val="1927057741"/>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889644"/>
            <a:ext cx="8229600" cy="5968356"/>
          </a:xfrm>
        </p:spPr>
        <p:txBody>
          <a:bodyPr>
            <a:normAutofit/>
          </a:bodyPr>
          <a:lstStyle/>
          <a:p>
            <a:pPr lvl="0"/>
            <a:r>
              <a:rPr lang="en-US" sz="2200" dirty="0">
                <a:latin typeface="Arial"/>
                <a:cs typeface="Arial"/>
              </a:rPr>
              <a:t>Rick </a:t>
            </a:r>
            <a:r>
              <a:rPr lang="en-US" sz="2200" dirty="0" smtClean="0">
                <a:latin typeface="Arial"/>
                <a:cs typeface="Arial"/>
              </a:rPr>
              <a:t>has advised and </a:t>
            </a:r>
            <a:r>
              <a:rPr lang="en-US" sz="2200" dirty="0" err="1" smtClean="0">
                <a:latin typeface="Arial"/>
                <a:cs typeface="Arial"/>
              </a:rPr>
              <a:t>coadvised</a:t>
            </a:r>
            <a:r>
              <a:rPr lang="en-US" sz="2200" dirty="0" smtClean="0">
                <a:latin typeface="Arial"/>
                <a:cs typeface="Arial"/>
              </a:rPr>
              <a:t> a sizable cohort of graduate students (13 M.S. theses; 12 Ph.D. dissertations) on a range of topics concerned with tropical cyclones, mesoscale weather systems, numerical modeling and weather prediction, and applications of GPS-based radio occultation measurements</a:t>
            </a:r>
          </a:p>
          <a:p>
            <a:pPr lvl="0"/>
            <a:endParaRPr lang="en-US" sz="2200" dirty="0">
              <a:latin typeface="Arial"/>
              <a:cs typeface="Arial"/>
            </a:endParaRPr>
          </a:p>
          <a:p>
            <a:r>
              <a:rPr lang="en-US" sz="2200" dirty="0" smtClean="0">
                <a:latin typeface="Arial"/>
                <a:cs typeface="Arial"/>
              </a:rPr>
              <a:t>Rick’s graduate students have pursued successful careers in diverse sectors of the atmospheric science enterprise, including the federal government, the military, private industry, and academia.</a:t>
            </a:r>
          </a:p>
          <a:p>
            <a:pPr lvl="0"/>
            <a:endParaRPr lang="en-US" sz="2200" dirty="0" smtClean="0">
              <a:latin typeface="Arial"/>
              <a:cs typeface="Arial"/>
            </a:endParaRPr>
          </a:p>
          <a:p>
            <a:pPr lvl="0"/>
            <a:endParaRPr lang="en-US" sz="2200" dirty="0">
              <a:latin typeface="Arial"/>
              <a:cs typeface="Arial"/>
            </a:endParaRPr>
          </a:p>
          <a:p>
            <a:pPr marL="0" indent="0">
              <a:buNone/>
            </a:pPr>
            <a:endParaRPr lang="en-US" sz="2600" dirty="0">
              <a:latin typeface="Arial"/>
              <a:cs typeface="Arial"/>
            </a:endParaRPr>
          </a:p>
          <a:p>
            <a:endParaRPr lang="en-US" sz="3100" dirty="0">
              <a:latin typeface="Arial"/>
              <a:cs typeface="Arial"/>
            </a:endParaRPr>
          </a:p>
          <a:p>
            <a:pPr lvl="1"/>
            <a:endParaRPr lang="en-US" sz="1400" dirty="0">
              <a:latin typeface="Arial" panose="020B0604020202020204" pitchFamily="34" charset="0"/>
              <a:cs typeface="Arial" panose="020B0604020202020204" pitchFamily="34" charset="0"/>
            </a:endParaRPr>
          </a:p>
        </p:txBody>
      </p:sp>
      <p:cxnSp>
        <p:nvCxnSpPr>
          <p:cNvPr id="5" name="Straight Connector 4"/>
          <p:cNvCxnSpPr/>
          <p:nvPr/>
        </p:nvCxnSpPr>
        <p:spPr>
          <a:xfrm>
            <a:off x="-9107" y="657205"/>
            <a:ext cx="9162288" cy="0"/>
          </a:xfrm>
          <a:prstGeom prst="line">
            <a:avLst/>
          </a:prstGeom>
          <a:ln w="50800">
            <a:solidFill>
              <a:schemeClr val="tx1"/>
            </a:solidFill>
          </a:ln>
        </p:spPr>
        <p:style>
          <a:lnRef idx="2">
            <a:schemeClr val="accent1"/>
          </a:lnRef>
          <a:fillRef idx="0">
            <a:schemeClr val="accent1"/>
          </a:fillRef>
          <a:effectRef idx="1">
            <a:schemeClr val="accent1"/>
          </a:effectRef>
          <a:fontRef idx="minor">
            <a:schemeClr val="tx1"/>
          </a:fontRef>
        </p:style>
      </p:cxnSp>
      <p:sp>
        <p:nvSpPr>
          <p:cNvPr id="8" name="Title 1"/>
          <p:cNvSpPr>
            <a:spLocks noGrp="1"/>
          </p:cNvSpPr>
          <p:nvPr>
            <p:ph type="title"/>
          </p:nvPr>
        </p:nvSpPr>
        <p:spPr>
          <a:xfrm>
            <a:off x="80293" y="-33716"/>
            <a:ext cx="8116979" cy="722220"/>
          </a:xfrm>
        </p:spPr>
        <p:txBody>
          <a:bodyPr>
            <a:normAutofit/>
          </a:bodyPr>
          <a:lstStyle/>
          <a:p>
            <a:pPr algn="l"/>
            <a:r>
              <a:rPr lang="en-US" sz="2800" b="1" dirty="0" smtClean="0">
                <a:solidFill>
                  <a:srgbClr val="FF0000"/>
                </a:solidFill>
                <a:latin typeface="Arial"/>
                <a:cs typeface="Arial"/>
              </a:rPr>
              <a:t>Students</a:t>
            </a:r>
            <a:endParaRPr lang="en-US" sz="2800" b="1" dirty="0">
              <a:solidFill>
                <a:srgbClr val="FF0000"/>
              </a:solidFill>
              <a:latin typeface="Arial" panose="020B0604020202020204" pitchFamily="34" charset="0"/>
              <a:cs typeface="Arial" panose="020B0604020202020204" pitchFamily="34" charset="0"/>
            </a:endParaRPr>
          </a:p>
        </p:txBody>
      </p:sp>
      <p:sp>
        <p:nvSpPr>
          <p:cNvPr id="2" name="TextBox 1"/>
          <p:cNvSpPr txBox="1"/>
          <p:nvPr/>
        </p:nvSpPr>
        <p:spPr>
          <a:xfrm>
            <a:off x="-1006349" y="2468221"/>
            <a:ext cx="184666" cy="369332"/>
          </a:xfrm>
          <a:prstGeom prst="rect">
            <a:avLst/>
          </a:prstGeom>
          <a:noFill/>
        </p:spPr>
        <p:txBody>
          <a:bodyPr wrap="none" rtlCol="0">
            <a:spAutoFit/>
          </a:bodyPr>
          <a:lstStyle/>
          <a:p>
            <a:endParaRPr lang="en-US" dirty="0"/>
          </a:p>
        </p:txBody>
      </p:sp>
    </p:spTree>
    <p:extLst>
      <p:ext uri="{BB962C8B-B14F-4D97-AF65-F5344CB8AC3E}">
        <p14:creationId xmlns:p14="http://schemas.microsoft.com/office/powerpoint/2010/main" val="376642821"/>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889644"/>
            <a:ext cx="8229600" cy="5968356"/>
          </a:xfrm>
        </p:spPr>
        <p:txBody>
          <a:bodyPr>
            <a:normAutofit/>
          </a:bodyPr>
          <a:lstStyle/>
          <a:p>
            <a:pPr lvl="0"/>
            <a:r>
              <a:rPr lang="en-US" sz="2200" dirty="0" smtClean="0">
                <a:latin typeface="Arial"/>
                <a:cs typeface="Arial"/>
              </a:rPr>
              <a:t>Rick </a:t>
            </a:r>
            <a:r>
              <a:rPr lang="en-US" sz="2200" dirty="0">
                <a:latin typeface="Arial"/>
                <a:cs typeface="Arial"/>
              </a:rPr>
              <a:t>was willing to take on an important second advisor role with me to join Toby Carlson (my lead Ph.D. advisor) at Penn State.  Toby and Rick (adding Greg Forbes) were as strong a Ph.D. committee as a student could hope for … .  I have not yet seen a second advisor take a more important role, as Rick did for me.  Rick has kept launching younger scientists throughout his career—I was another one.</a:t>
            </a:r>
          </a:p>
          <a:p>
            <a:endParaRPr lang="en-US" sz="2200" dirty="0">
              <a:latin typeface="Arial"/>
              <a:cs typeface="Arial"/>
            </a:endParaRPr>
          </a:p>
          <a:p>
            <a:pPr lvl="0"/>
            <a:r>
              <a:rPr lang="en-US" sz="2200" dirty="0">
                <a:latin typeface="Arial"/>
                <a:cs typeface="Arial"/>
              </a:rPr>
              <a:t>I join many others in our larger community in saluting Rick, still somewhat stunned at his wisdom and effectiveness throughout his career, and with much gratefulness.</a:t>
            </a:r>
          </a:p>
          <a:p>
            <a:pPr lvl="0"/>
            <a:endParaRPr lang="en-US" sz="2200" dirty="0" smtClean="0">
              <a:latin typeface="Arial"/>
              <a:cs typeface="Arial"/>
            </a:endParaRPr>
          </a:p>
          <a:p>
            <a:pPr lvl="0"/>
            <a:endParaRPr lang="en-US" sz="2200" dirty="0">
              <a:latin typeface="Arial"/>
              <a:cs typeface="Arial"/>
            </a:endParaRPr>
          </a:p>
          <a:p>
            <a:pPr marL="0" indent="0">
              <a:buNone/>
            </a:pPr>
            <a:endParaRPr lang="en-US" sz="2600" dirty="0">
              <a:latin typeface="Arial"/>
              <a:cs typeface="Arial"/>
            </a:endParaRPr>
          </a:p>
          <a:p>
            <a:endParaRPr lang="en-US" sz="3100" dirty="0">
              <a:latin typeface="Arial"/>
              <a:cs typeface="Arial"/>
            </a:endParaRPr>
          </a:p>
          <a:p>
            <a:pPr lvl="1"/>
            <a:endParaRPr lang="en-US" sz="1400" dirty="0">
              <a:latin typeface="Arial" panose="020B0604020202020204" pitchFamily="34" charset="0"/>
              <a:cs typeface="Arial" panose="020B0604020202020204" pitchFamily="34" charset="0"/>
            </a:endParaRPr>
          </a:p>
        </p:txBody>
      </p:sp>
      <p:cxnSp>
        <p:nvCxnSpPr>
          <p:cNvPr id="5" name="Straight Connector 4"/>
          <p:cNvCxnSpPr/>
          <p:nvPr/>
        </p:nvCxnSpPr>
        <p:spPr>
          <a:xfrm>
            <a:off x="-9107" y="657205"/>
            <a:ext cx="9162288" cy="0"/>
          </a:xfrm>
          <a:prstGeom prst="line">
            <a:avLst/>
          </a:prstGeom>
          <a:ln w="50800">
            <a:solidFill>
              <a:schemeClr val="tx1"/>
            </a:solidFill>
          </a:ln>
        </p:spPr>
        <p:style>
          <a:lnRef idx="2">
            <a:schemeClr val="accent1"/>
          </a:lnRef>
          <a:fillRef idx="0">
            <a:schemeClr val="accent1"/>
          </a:fillRef>
          <a:effectRef idx="1">
            <a:schemeClr val="accent1"/>
          </a:effectRef>
          <a:fontRef idx="minor">
            <a:schemeClr val="tx1"/>
          </a:fontRef>
        </p:style>
      </p:cxnSp>
      <p:sp>
        <p:nvSpPr>
          <p:cNvPr id="8" name="Title 1"/>
          <p:cNvSpPr>
            <a:spLocks noGrp="1"/>
          </p:cNvSpPr>
          <p:nvPr>
            <p:ph type="title"/>
          </p:nvPr>
        </p:nvSpPr>
        <p:spPr>
          <a:xfrm>
            <a:off x="80293" y="-33716"/>
            <a:ext cx="8116979" cy="722220"/>
          </a:xfrm>
        </p:spPr>
        <p:txBody>
          <a:bodyPr>
            <a:normAutofit/>
          </a:bodyPr>
          <a:lstStyle/>
          <a:p>
            <a:pPr algn="l"/>
            <a:r>
              <a:rPr lang="en-US" sz="2800" b="1" dirty="0" smtClean="0">
                <a:solidFill>
                  <a:srgbClr val="FF0000"/>
                </a:solidFill>
                <a:latin typeface="Arial"/>
                <a:cs typeface="Arial"/>
              </a:rPr>
              <a:t>Student Reminiscences:  Stan Benjamin</a:t>
            </a:r>
            <a:endParaRPr lang="en-US" sz="2800" b="1" dirty="0">
              <a:solidFill>
                <a:srgbClr val="FF0000"/>
              </a:solidFill>
              <a:latin typeface="Arial" panose="020B0604020202020204" pitchFamily="34" charset="0"/>
              <a:cs typeface="Arial" panose="020B0604020202020204" pitchFamily="34" charset="0"/>
            </a:endParaRPr>
          </a:p>
        </p:txBody>
      </p:sp>
      <p:sp>
        <p:nvSpPr>
          <p:cNvPr id="2" name="TextBox 1"/>
          <p:cNvSpPr txBox="1"/>
          <p:nvPr/>
        </p:nvSpPr>
        <p:spPr>
          <a:xfrm>
            <a:off x="-1006349" y="2468221"/>
            <a:ext cx="184666" cy="369332"/>
          </a:xfrm>
          <a:prstGeom prst="rect">
            <a:avLst/>
          </a:prstGeom>
          <a:noFill/>
        </p:spPr>
        <p:txBody>
          <a:bodyPr wrap="none" rtlCol="0">
            <a:spAutoFit/>
          </a:bodyPr>
          <a:lstStyle/>
          <a:p>
            <a:endParaRPr lang="en-US" dirty="0"/>
          </a:p>
        </p:txBody>
      </p:sp>
    </p:spTree>
    <p:extLst>
      <p:ext uri="{BB962C8B-B14F-4D97-AF65-F5344CB8AC3E}">
        <p14:creationId xmlns:p14="http://schemas.microsoft.com/office/powerpoint/2010/main" val="2149488726"/>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889644"/>
            <a:ext cx="8229600" cy="5968356"/>
          </a:xfrm>
        </p:spPr>
        <p:txBody>
          <a:bodyPr>
            <a:normAutofit/>
          </a:bodyPr>
          <a:lstStyle/>
          <a:p>
            <a:pPr lvl="0"/>
            <a:r>
              <a:rPr lang="en-US" sz="2200" dirty="0">
                <a:latin typeface="Arial"/>
                <a:cs typeface="Arial"/>
              </a:rPr>
              <a:t>Rick invited me to attend Penn State and work on my Ph.D. with him.  At first, I had a hard time coming to grips with working for a friend who would also be my thesis advisor. … I accepted the offer, which changed my life.</a:t>
            </a:r>
          </a:p>
          <a:p>
            <a:endParaRPr lang="en-US" sz="2200" dirty="0">
              <a:latin typeface="Arial"/>
              <a:cs typeface="Arial"/>
            </a:endParaRPr>
          </a:p>
          <a:p>
            <a:pPr lvl="0"/>
            <a:r>
              <a:rPr lang="en-US" sz="2200" dirty="0">
                <a:latin typeface="Arial"/>
                <a:cs typeface="Arial"/>
              </a:rPr>
              <a:t>Rick charged me with continuing observational studies of [the hurricane–ocean interaction] process in the real world.  A better collaboration I could not imagine, with Simon [Chang] modeling what I had been observing, a situation that was also life-changing.  It was, yet again, another example of devious means used by Rick to motivate students and colleagues by encouraging them to work together.</a:t>
            </a:r>
          </a:p>
          <a:p>
            <a:pPr marL="0" indent="0">
              <a:buNone/>
            </a:pPr>
            <a:endParaRPr lang="en-US" sz="2200" dirty="0">
              <a:latin typeface="Arial"/>
              <a:cs typeface="Arial"/>
            </a:endParaRPr>
          </a:p>
          <a:p>
            <a:pPr lvl="0"/>
            <a:endParaRPr lang="en-US" sz="2200" dirty="0" smtClean="0">
              <a:latin typeface="Arial"/>
              <a:cs typeface="Arial"/>
            </a:endParaRPr>
          </a:p>
          <a:p>
            <a:pPr lvl="0"/>
            <a:endParaRPr lang="en-US" sz="2200" dirty="0">
              <a:latin typeface="Arial"/>
              <a:cs typeface="Arial"/>
            </a:endParaRPr>
          </a:p>
          <a:p>
            <a:pPr marL="0" indent="0">
              <a:buNone/>
            </a:pPr>
            <a:endParaRPr lang="en-US" sz="2600" dirty="0">
              <a:latin typeface="Arial"/>
              <a:cs typeface="Arial"/>
            </a:endParaRPr>
          </a:p>
          <a:p>
            <a:endParaRPr lang="en-US" sz="3100" dirty="0">
              <a:latin typeface="Arial"/>
              <a:cs typeface="Arial"/>
            </a:endParaRPr>
          </a:p>
          <a:p>
            <a:pPr lvl="1"/>
            <a:endParaRPr lang="en-US" sz="1400" dirty="0">
              <a:latin typeface="Arial" panose="020B0604020202020204" pitchFamily="34" charset="0"/>
              <a:cs typeface="Arial" panose="020B0604020202020204" pitchFamily="34" charset="0"/>
            </a:endParaRPr>
          </a:p>
        </p:txBody>
      </p:sp>
      <p:cxnSp>
        <p:nvCxnSpPr>
          <p:cNvPr id="5" name="Straight Connector 4"/>
          <p:cNvCxnSpPr/>
          <p:nvPr/>
        </p:nvCxnSpPr>
        <p:spPr>
          <a:xfrm>
            <a:off x="-9107" y="657205"/>
            <a:ext cx="9162288" cy="0"/>
          </a:xfrm>
          <a:prstGeom prst="line">
            <a:avLst/>
          </a:prstGeom>
          <a:ln w="50800">
            <a:solidFill>
              <a:schemeClr val="tx1"/>
            </a:solidFill>
          </a:ln>
        </p:spPr>
        <p:style>
          <a:lnRef idx="2">
            <a:schemeClr val="accent1"/>
          </a:lnRef>
          <a:fillRef idx="0">
            <a:schemeClr val="accent1"/>
          </a:fillRef>
          <a:effectRef idx="1">
            <a:schemeClr val="accent1"/>
          </a:effectRef>
          <a:fontRef idx="minor">
            <a:schemeClr val="tx1"/>
          </a:fontRef>
        </p:style>
      </p:cxnSp>
      <p:sp>
        <p:nvSpPr>
          <p:cNvPr id="8" name="Title 1"/>
          <p:cNvSpPr>
            <a:spLocks noGrp="1"/>
          </p:cNvSpPr>
          <p:nvPr>
            <p:ph type="title"/>
          </p:nvPr>
        </p:nvSpPr>
        <p:spPr>
          <a:xfrm>
            <a:off x="80293" y="-33716"/>
            <a:ext cx="8116979" cy="722220"/>
          </a:xfrm>
        </p:spPr>
        <p:txBody>
          <a:bodyPr>
            <a:normAutofit/>
          </a:bodyPr>
          <a:lstStyle/>
          <a:p>
            <a:pPr algn="l"/>
            <a:r>
              <a:rPr lang="en-US" sz="2800" b="1" dirty="0" smtClean="0">
                <a:solidFill>
                  <a:srgbClr val="FF0000"/>
                </a:solidFill>
                <a:latin typeface="Arial"/>
                <a:cs typeface="Arial"/>
              </a:rPr>
              <a:t>Student Reminiscences:  Pete Black</a:t>
            </a:r>
            <a:endParaRPr lang="en-US" sz="2800" b="1" dirty="0">
              <a:solidFill>
                <a:srgbClr val="FF0000"/>
              </a:solidFill>
              <a:latin typeface="Arial" panose="020B0604020202020204" pitchFamily="34" charset="0"/>
              <a:cs typeface="Arial" panose="020B0604020202020204" pitchFamily="34" charset="0"/>
            </a:endParaRPr>
          </a:p>
        </p:txBody>
      </p:sp>
      <p:sp>
        <p:nvSpPr>
          <p:cNvPr id="2" name="TextBox 1"/>
          <p:cNvSpPr txBox="1"/>
          <p:nvPr/>
        </p:nvSpPr>
        <p:spPr>
          <a:xfrm>
            <a:off x="-1006349" y="2468221"/>
            <a:ext cx="184666" cy="369332"/>
          </a:xfrm>
          <a:prstGeom prst="rect">
            <a:avLst/>
          </a:prstGeom>
          <a:noFill/>
        </p:spPr>
        <p:txBody>
          <a:bodyPr wrap="none" rtlCol="0">
            <a:spAutoFit/>
          </a:bodyPr>
          <a:lstStyle/>
          <a:p>
            <a:endParaRPr lang="en-US" dirty="0"/>
          </a:p>
        </p:txBody>
      </p:sp>
    </p:spTree>
    <p:extLst>
      <p:ext uri="{BB962C8B-B14F-4D97-AF65-F5344CB8AC3E}">
        <p14:creationId xmlns:p14="http://schemas.microsoft.com/office/powerpoint/2010/main" val="950620378"/>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889644"/>
            <a:ext cx="8229600" cy="5968356"/>
          </a:xfrm>
        </p:spPr>
        <p:txBody>
          <a:bodyPr>
            <a:normAutofit/>
          </a:bodyPr>
          <a:lstStyle/>
          <a:p>
            <a:r>
              <a:rPr lang="en-US" sz="2200" dirty="0" smtClean="0">
                <a:latin typeface="Arial"/>
                <a:cs typeface="Arial"/>
              </a:rPr>
              <a:t>I </a:t>
            </a:r>
            <a:r>
              <a:rPr lang="en-US" sz="2200" dirty="0">
                <a:latin typeface="Arial"/>
                <a:cs typeface="Arial"/>
              </a:rPr>
              <a:t>owe a 50-year career in chasing hurricanes to Rick as friend and mentor and his philosophy of “Never Give Up.”  Thank you, Rick!</a:t>
            </a:r>
          </a:p>
          <a:p>
            <a:pPr lvl="0"/>
            <a:endParaRPr lang="en-US" sz="2200" dirty="0" smtClean="0">
              <a:latin typeface="Arial"/>
              <a:cs typeface="Arial"/>
            </a:endParaRPr>
          </a:p>
          <a:p>
            <a:pPr lvl="0"/>
            <a:endParaRPr lang="en-US" sz="2200" dirty="0">
              <a:latin typeface="Arial"/>
              <a:cs typeface="Arial"/>
            </a:endParaRPr>
          </a:p>
          <a:p>
            <a:pPr marL="0" indent="0">
              <a:buNone/>
            </a:pPr>
            <a:endParaRPr lang="en-US" sz="2600" dirty="0">
              <a:latin typeface="Arial"/>
              <a:cs typeface="Arial"/>
            </a:endParaRPr>
          </a:p>
          <a:p>
            <a:endParaRPr lang="en-US" sz="3100" dirty="0">
              <a:latin typeface="Arial"/>
              <a:cs typeface="Arial"/>
            </a:endParaRPr>
          </a:p>
          <a:p>
            <a:pPr lvl="1"/>
            <a:endParaRPr lang="en-US" sz="1400" dirty="0">
              <a:latin typeface="Arial" panose="020B0604020202020204" pitchFamily="34" charset="0"/>
              <a:cs typeface="Arial" panose="020B0604020202020204" pitchFamily="34" charset="0"/>
            </a:endParaRPr>
          </a:p>
        </p:txBody>
      </p:sp>
      <p:cxnSp>
        <p:nvCxnSpPr>
          <p:cNvPr id="5" name="Straight Connector 4"/>
          <p:cNvCxnSpPr/>
          <p:nvPr/>
        </p:nvCxnSpPr>
        <p:spPr>
          <a:xfrm>
            <a:off x="-9107" y="657205"/>
            <a:ext cx="9162288" cy="0"/>
          </a:xfrm>
          <a:prstGeom prst="line">
            <a:avLst/>
          </a:prstGeom>
          <a:ln w="50800">
            <a:solidFill>
              <a:schemeClr val="tx1"/>
            </a:solidFill>
          </a:ln>
        </p:spPr>
        <p:style>
          <a:lnRef idx="2">
            <a:schemeClr val="accent1"/>
          </a:lnRef>
          <a:fillRef idx="0">
            <a:schemeClr val="accent1"/>
          </a:fillRef>
          <a:effectRef idx="1">
            <a:schemeClr val="accent1"/>
          </a:effectRef>
          <a:fontRef idx="minor">
            <a:schemeClr val="tx1"/>
          </a:fontRef>
        </p:style>
      </p:cxnSp>
      <p:sp>
        <p:nvSpPr>
          <p:cNvPr id="8" name="Title 1"/>
          <p:cNvSpPr>
            <a:spLocks noGrp="1"/>
          </p:cNvSpPr>
          <p:nvPr>
            <p:ph type="title"/>
          </p:nvPr>
        </p:nvSpPr>
        <p:spPr>
          <a:xfrm>
            <a:off x="80293" y="-33716"/>
            <a:ext cx="8116979" cy="722220"/>
          </a:xfrm>
        </p:spPr>
        <p:txBody>
          <a:bodyPr>
            <a:normAutofit/>
          </a:bodyPr>
          <a:lstStyle/>
          <a:p>
            <a:pPr algn="l"/>
            <a:r>
              <a:rPr lang="en-US" sz="2800" b="1" dirty="0" smtClean="0">
                <a:solidFill>
                  <a:srgbClr val="FF0000"/>
                </a:solidFill>
                <a:latin typeface="Arial"/>
                <a:cs typeface="Arial"/>
              </a:rPr>
              <a:t>Student Reminiscences:  Pete Black</a:t>
            </a:r>
            <a:endParaRPr lang="en-US" sz="2800" b="1" dirty="0">
              <a:solidFill>
                <a:srgbClr val="FF0000"/>
              </a:solidFill>
              <a:latin typeface="Arial" panose="020B0604020202020204" pitchFamily="34" charset="0"/>
              <a:cs typeface="Arial" panose="020B0604020202020204" pitchFamily="34" charset="0"/>
            </a:endParaRPr>
          </a:p>
        </p:txBody>
      </p:sp>
      <p:sp>
        <p:nvSpPr>
          <p:cNvPr id="2" name="TextBox 1"/>
          <p:cNvSpPr txBox="1"/>
          <p:nvPr/>
        </p:nvSpPr>
        <p:spPr>
          <a:xfrm>
            <a:off x="-1006349" y="2468221"/>
            <a:ext cx="184666" cy="369332"/>
          </a:xfrm>
          <a:prstGeom prst="rect">
            <a:avLst/>
          </a:prstGeom>
          <a:noFill/>
        </p:spPr>
        <p:txBody>
          <a:bodyPr wrap="none" rtlCol="0">
            <a:spAutoFit/>
          </a:bodyPr>
          <a:lstStyle/>
          <a:p>
            <a:endParaRPr lang="en-US" dirty="0"/>
          </a:p>
        </p:txBody>
      </p:sp>
    </p:spTree>
    <p:extLst>
      <p:ext uri="{BB962C8B-B14F-4D97-AF65-F5344CB8AC3E}">
        <p14:creationId xmlns:p14="http://schemas.microsoft.com/office/powerpoint/2010/main" val="504457961"/>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889644"/>
            <a:ext cx="8229600" cy="5968356"/>
          </a:xfrm>
        </p:spPr>
        <p:txBody>
          <a:bodyPr>
            <a:normAutofit/>
          </a:bodyPr>
          <a:lstStyle/>
          <a:p>
            <a:pPr lvl="0"/>
            <a:r>
              <a:rPr lang="en-US" sz="2200" dirty="0">
                <a:latin typeface="Arial"/>
                <a:cs typeface="Arial"/>
              </a:rPr>
              <a:t>Rick was very helpful to students, but also a lot of fun to be with – a great drinking buddy, whether in a bar or at home.  My wife and I were very lucky to know Rick and his wife Susie, and welcomed to their wonderful holiday parties when most students had left town.</a:t>
            </a:r>
          </a:p>
          <a:p>
            <a:pPr marL="0" indent="0">
              <a:buNone/>
            </a:pPr>
            <a:endParaRPr lang="en-US" sz="2200" dirty="0">
              <a:latin typeface="Arial"/>
              <a:cs typeface="Arial"/>
            </a:endParaRPr>
          </a:p>
          <a:p>
            <a:pPr lvl="0"/>
            <a:r>
              <a:rPr lang="en-US" sz="2200" dirty="0">
                <a:latin typeface="Arial"/>
                <a:cs typeface="Arial"/>
              </a:rPr>
              <a:t>During the writing of my dissertation, Rick requested that I conduct exhaustive literature search to ensure all claims were legitimate, and double check all citations and give due credits.  One time after one of our manuscripts was about to be published, a coding error was found.  I was apologetic, but he just said “Never publish a paper with known error.”</a:t>
            </a:r>
          </a:p>
          <a:p>
            <a:pPr marL="0" indent="0">
              <a:buNone/>
            </a:pPr>
            <a:endParaRPr lang="en-US" sz="2400" dirty="0">
              <a:latin typeface="Arial"/>
              <a:cs typeface="Arial"/>
            </a:endParaRPr>
          </a:p>
          <a:p>
            <a:pPr marL="0" lvl="0" indent="0">
              <a:buNone/>
            </a:pPr>
            <a:endParaRPr lang="en-US" sz="2200" dirty="0" smtClean="0">
              <a:latin typeface="Arial"/>
              <a:cs typeface="Arial"/>
            </a:endParaRPr>
          </a:p>
          <a:p>
            <a:pPr lvl="0"/>
            <a:endParaRPr lang="en-US" sz="2200" dirty="0">
              <a:latin typeface="Arial"/>
              <a:cs typeface="Arial"/>
            </a:endParaRPr>
          </a:p>
          <a:p>
            <a:pPr marL="0" indent="0">
              <a:buNone/>
            </a:pPr>
            <a:endParaRPr lang="en-US" sz="2600" dirty="0">
              <a:latin typeface="Arial"/>
              <a:cs typeface="Arial"/>
            </a:endParaRPr>
          </a:p>
          <a:p>
            <a:endParaRPr lang="en-US" sz="3100" dirty="0">
              <a:latin typeface="Arial"/>
              <a:cs typeface="Arial"/>
            </a:endParaRPr>
          </a:p>
          <a:p>
            <a:pPr lvl="1"/>
            <a:endParaRPr lang="en-US" sz="1400" dirty="0">
              <a:latin typeface="Arial" panose="020B0604020202020204" pitchFamily="34" charset="0"/>
              <a:cs typeface="Arial" panose="020B0604020202020204" pitchFamily="34" charset="0"/>
            </a:endParaRPr>
          </a:p>
        </p:txBody>
      </p:sp>
      <p:cxnSp>
        <p:nvCxnSpPr>
          <p:cNvPr id="5" name="Straight Connector 4"/>
          <p:cNvCxnSpPr/>
          <p:nvPr/>
        </p:nvCxnSpPr>
        <p:spPr>
          <a:xfrm>
            <a:off x="-9107" y="657205"/>
            <a:ext cx="9162288" cy="0"/>
          </a:xfrm>
          <a:prstGeom prst="line">
            <a:avLst/>
          </a:prstGeom>
          <a:ln w="50800">
            <a:solidFill>
              <a:schemeClr val="tx1"/>
            </a:solidFill>
          </a:ln>
        </p:spPr>
        <p:style>
          <a:lnRef idx="2">
            <a:schemeClr val="accent1"/>
          </a:lnRef>
          <a:fillRef idx="0">
            <a:schemeClr val="accent1"/>
          </a:fillRef>
          <a:effectRef idx="1">
            <a:schemeClr val="accent1"/>
          </a:effectRef>
          <a:fontRef idx="minor">
            <a:schemeClr val="tx1"/>
          </a:fontRef>
        </p:style>
      </p:cxnSp>
      <p:sp>
        <p:nvSpPr>
          <p:cNvPr id="8" name="Title 1"/>
          <p:cNvSpPr>
            <a:spLocks noGrp="1"/>
          </p:cNvSpPr>
          <p:nvPr>
            <p:ph type="title"/>
          </p:nvPr>
        </p:nvSpPr>
        <p:spPr>
          <a:xfrm>
            <a:off x="80293" y="-33716"/>
            <a:ext cx="8116979" cy="722220"/>
          </a:xfrm>
        </p:spPr>
        <p:txBody>
          <a:bodyPr>
            <a:normAutofit/>
          </a:bodyPr>
          <a:lstStyle/>
          <a:p>
            <a:pPr algn="l"/>
            <a:r>
              <a:rPr lang="en-US" sz="2800" b="1" dirty="0" smtClean="0">
                <a:solidFill>
                  <a:srgbClr val="FF0000"/>
                </a:solidFill>
                <a:latin typeface="Arial"/>
                <a:cs typeface="Arial"/>
              </a:rPr>
              <a:t>Student Reminiscences:  Simon Chang</a:t>
            </a:r>
            <a:endParaRPr lang="en-US" sz="2800" b="1" dirty="0">
              <a:solidFill>
                <a:srgbClr val="FF0000"/>
              </a:solidFill>
              <a:latin typeface="Arial" panose="020B0604020202020204" pitchFamily="34" charset="0"/>
              <a:cs typeface="Arial" panose="020B0604020202020204" pitchFamily="34" charset="0"/>
            </a:endParaRPr>
          </a:p>
        </p:txBody>
      </p:sp>
      <p:sp>
        <p:nvSpPr>
          <p:cNvPr id="2" name="TextBox 1"/>
          <p:cNvSpPr txBox="1"/>
          <p:nvPr/>
        </p:nvSpPr>
        <p:spPr>
          <a:xfrm>
            <a:off x="-1006349" y="2468221"/>
            <a:ext cx="184666" cy="369332"/>
          </a:xfrm>
          <a:prstGeom prst="rect">
            <a:avLst/>
          </a:prstGeom>
          <a:noFill/>
        </p:spPr>
        <p:txBody>
          <a:bodyPr wrap="none" rtlCol="0">
            <a:spAutoFit/>
          </a:bodyPr>
          <a:lstStyle/>
          <a:p>
            <a:endParaRPr lang="en-US" dirty="0"/>
          </a:p>
        </p:txBody>
      </p:sp>
    </p:spTree>
    <p:extLst>
      <p:ext uri="{BB962C8B-B14F-4D97-AF65-F5344CB8AC3E}">
        <p14:creationId xmlns:p14="http://schemas.microsoft.com/office/powerpoint/2010/main" val="243615729"/>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889644"/>
            <a:ext cx="8229600" cy="5968356"/>
          </a:xfrm>
        </p:spPr>
        <p:txBody>
          <a:bodyPr>
            <a:normAutofit/>
          </a:bodyPr>
          <a:lstStyle/>
          <a:p>
            <a:pPr lvl="0"/>
            <a:r>
              <a:rPr lang="en-US" sz="2200" dirty="0" smtClean="0">
                <a:latin typeface="Arial"/>
                <a:cs typeface="Arial"/>
              </a:rPr>
              <a:t>Introduction</a:t>
            </a:r>
          </a:p>
          <a:p>
            <a:pPr lvl="0">
              <a:lnSpc>
                <a:spcPct val="70000"/>
              </a:lnSpc>
            </a:pPr>
            <a:endParaRPr lang="en-US" sz="2200" dirty="0">
              <a:latin typeface="Arial"/>
              <a:cs typeface="Arial"/>
            </a:endParaRPr>
          </a:p>
          <a:p>
            <a:pPr lvl="0"/>
            <a:r>
              <a:rPr lang="en-US" sz="2200" dirty="0" smtClean="0">
                <a:latin typeface="Arial"/>
                <a:cs typeface="Arial"/>
              </a:rPr>
              <a:t>Photographs</a:t>
            </a:r>
          </a:p>
          <a:p>
            <a:pPr lvl="0">
              <a:lnSpc>
                <a:spcPct val="70000"/>
              </a:lnSpc>
            </a:pPr>
            <a:endParaRPr lang="en-US" sz="2200" dirty="0">
              <a:latin typeface="Arial"/>
              <a:cs typeface="Arial"/>
            </a:endParaRPr>
          </a:p>
          <a:p>
            <a:pPr lvl="0"/>
            <a:r>
              <a:rPr lang="en-US" sz="2200" dirty="0">
                <a:latin typeface="Arial"/>
                <a:cs typeface="Arial"/>
              </a:rPr>
              <a:t>Personal </a:t>
            </a:r>
            <a:r>
              <a:rPr lang="en-US" sz="2200" dirty="0" smtClean="0">
                <a:latin typeface="Arial"/>
                <a:cs typeface="Arial"/>
              </a:rPr>
              <a:t>Reminiscence</a:t>
            </a:r>
          </a:p>
          <a:p>
            <a:pPr lvl="0">
              <a:lnSpc>
                <a:spcPct val="70000"/>
              </a:lnSpc>
            </a:pPr>
            <a:endParaRPr lang="en-US" sz="2200" dirty="0">
              <a:latin typeface="Arial"/>
              <a:cs typeface="Arial"/>
            </a:endParaRPr>
          </a:p>
          <a:p>
            <a:pPr lvl="0"/>
            <a:r>
              <a:rPr lang="en-US" sz="2200" dirty="0" smtClean="0">
                <a:latin typeface="Arial"/>
                <a:cs typeface="Arial"/>
              </a:rPr>
              <a:t>Students</a:t>
            </a:r>
          </a:p>
          <a:p>
            <a:pPr lvl="0">
              <a:lnSpc>
                <a:spcPct val="70000"/>
              </a:lnSpc>
            </a:pPr>
            <a:endParaRPr lang="en-US" sz="2200" dirty="0">
              <a:latin typeface="Arial"/>
              <a:cs typeface="Arial"/>
            </a:endParaRPr>
          </a:p>
          <a:p>
            <a:pPr lvl="0"/>
            <a:r>
              <a:rPr lang="en-US" sz="2200" dirty="0">
                <a:latin typeface="Arial"/>
                <a:cs typeface="Arial"/>
              </a:rPr>
              <a:t>Student </a:t>
            </a:r>
            <a:r>
              <a:rPr lang="en-US" sz="2200" dirty="0" smtClean="0">
                <a:latin typeface="Arial"/>
                <a:cs typeface="Arial"/>
              </a:rPr>
              <a:t>Reminiscences</a:t>
            </a:r>
          </a:p>
          <a:p>
            <a:pPr lvl="0">
              <a:lnSpc>
                <a:spcPct val="70000"/>
              </a:lnSpc>
            </a:pPr>
            <a:endParaRPr lang="en-US" sz="2200" dirty="0">
              <a:latin typeface="Arial"/>
              <a:cs typeface="Arial"/>
            </a:endParaRPr>
          </a:p>
          <a:p>
            <a:pPr lvl="0"/>
            <a:r>
              <a:rPr lang="en-US" sz="2200" dirty="0">
                <a:latin typeface="Arial"/>
                <a:cs typeface="Arial"/>
              </a:rPr>
              <a:t>Lessons </a:t>
            </a:r>
            <a:r>
              <a:rPr lang="en-US" sz="2200" dirty="0" smtClean="0">
                <a:latin typeface="Arial"/>
                <a:cs typeface="Arial"/>
              </a:rPr>
              <a:t>Learned</a:t>
            </a:r>
          </a:p>
          <a:p>
            <a:pPr lvl="0">
              <a:lnSpc>
                <a:spcPct val="70000"/>
              </a:lnSpc>
            </a:pPr>
            <a:endParaRPr lang="en-US" sz="2200" dirty="0">
              <a:latin typeface="Arial"/>
              <a:cs typeface="Arial"/>
            </a:endParaRPr>
          </a:p>
          <a:p>
            <a:pPr lvl="0"/>
            <a:r>
              <a:rPr lang="en-US" sz="2200" dirty="0">
                <a:latin typeface="Arial"/>
                <a:cs typeface="Arial"/>
              </a:rPr>
              <a:t>Conclusion</a:t>
            </a:r>
          </a:p>
          <a:p>
            <a:pPr marL="0" indent="0">
              <a:buNone/>
            </a:pPr>
            <a:endParaRPr lang="en-US" sz="2600" dirty="0">
              <a:latin typeface="Arial"/>
              <a:cs typeface="Arial"/>
            </a:endParaRPr>
          </a:p>
          <a:p>
            <a:endParaRPr lang="en-US" sz="3100" dirty="0">
              <a:latin typeface="Arial"/>
              <a:cs typeface="Arial"/>
            </a:endParaRPr>
          </a:p>
          <a:p>
            <a:pPr lvl="1"/>
            <a:endParaRPr lang="en-US" sz="1400" dirty="0">
              <a:latin typeface="Arial" panose="020B0604020202020204" pitchFamily="34" charset="0"/>
              <a:cs typeface="Arial" panose="020B0604020202020204" pitchFamily="34" charset="0"/>
            </a:endParaRPr>
          </a:p>
        </p:txBody>
      </p:sp>
      <p:cxnSp>
        <p:nvCxnSpPr>
          <p:cNvPr id="5" name="Straight Connector 4"/>
          <p:cNvCxnSpPr/>
          <p:nvPr/>
        </p:nvCxnSpPr>
        <p:spPr>
          <a:xfrm>
            <a:off x="-9107" y="657205"/>
            <a:ext cx="9162288" cy="0"/>
          </a:xfrm>
          <a:prstGeom prst="line">
            <a:avLst/>
          </a:prstGeom>
          <a:ln w="50800">
            <a:solidFill>
              <a:schemeClr val="tx1"/>
            </a:solidFill>
          </a:ln>
        </p:spPr>
        <p:style>
          <a:lnRef idx="2">
            <a:schemeClr val="accent1"/>
          </a:lnRef>
          <a:fillRef idx="0">
            <a:schemeClr val="accent1"/>
          </a:fillRef>
          <a:effectRef idx="1">
            <a:schemeClr val="accent1"/>
          </a:effectRef>
          <a:fontRef idx="minor">
            <a:schemeClr val="tx1"/>
          </a:fontRef>
        </p:style>
      </p:cxnSp>
      <p:sp>
        <p:nvSpPr>
          <p:cNvPr id="8" name="Title 1"/>
          <p:cNvSpPr>
            <a:spLocks noGrp="1"/>
          </p:cNvSpPr>
          <p:nvPr>
            <p:ph type="title"/>
          </p:nvPr>
        </p:nvSpPr>
        <p:spPr>
          <a:xfrm>
            <a:off x="80293" y="-33716"/>
            <a:ext cx="8116979" cy="722220"/>
          </a:xfrm>
        </p:spPr>
        <p:txBody>
          <a:bodyPr>
            <a:normAutofit/>
          </a:bodyPr>
          <a:lstStyle/>
          <a:p>
            <a:pPr algn="l"/>
            <a:r>
              <a:rPr lang="en-US" sz="2800" b="1" dirty="0" smtClean="0">
                <a:solidFill>
                  <a:srgbClr val="FF0000"/>
                </a:solidFill>
                <a:latin typeface="Arial"/>
                <a:cs typeface="Arial"/>
              </a:rPr>
              <a:t>Overview</a:t>
            </a:r>
            <a:endParaRPr lang="en-US" sz="2800" b="1" dirty="0">
              <a:solidFill>
                <a:srgbClr val="FF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024037293"/>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889644"/>
            <a:ext cx="8229600" cy="5968356"/>
          </a:xfrm>
        </p:spPr>
        <p:txBody>
          <a:bodyPr>
            <a:normAutofit/>
          </a:bodyPr>
          <a:lstStyle/>
          <a:p>
            <a:r>
              <a:rPr lang="en-US" sz="2200" dirty="0" smtClean="0">
                <a:latin typeface="Arial"/>
                <a:cs typeface="Arial"/>
              </a:rPr>
              <a:t>It </a:t>
            </a:r>
            <a:r>
              <a:rPr lang="en-US" sz="2200" dirty="0">
                <a:latin typeface="Arial"/>
                <a:cs typeface="Arial"/>
              </a:rPr>
              <a:t>has been my great fortune to know and work with Rick.  I am humbled by his scientific achievements, organizational skills, and personal integrity.  He is really exceptional.</a:t>
            </a:r>
          </a:p>
          <a:p>
            <a:pPr lvl="0"/>
            <a:endParaRPr lang="en-US" sz="2200" dirty="0" smtClean="0">
              <a:latin typeface="Arial"/>
              <a:cs typeface="Arial"/>
            </a:endParaRPr>
          </a:p>
          <a:p>
            <a:pPr lvl="0"/>
            <a:endParaRPr lang="en-US" sz="2200" dirty="0">
              <a:latin typeface="Arial"/>
              <a:cs typeface="Arial"/>
            </a:endParaRPr>
          </a:p>
          <a:p>
            <a:pPr marL="0" indent="0">
              <a:buNone/>
            </a:pPr>
            <a:endParaRPr lang="en-US" sz="2600" dirty="0">
              <a:latin typeface="Arial"/>
              <a:cs typeface="Arial"/>
            </a:endParaRPr>
          </a:p>
          <a:p>
            <a:endParaRPr lang="en-US" sz="3100" dirty="0">
              <a:latin typeface="Arial"/>
              <a:cs typeface="Arial"/>
            </a:endParaRPr>
          </a:p>
          <a:p>
            <a:pPr lvl="1"/>
            <a:endParaRPr lang="en-US" sz="1400" dirty="0">
              <a:latin typeface="Arial" panose="020B0604020202020204" pitchFamily="34" charset="0"/>
              <a:cs typeface="Arial" panose="020B0604020202020204" pitchFamily="34" charset="0"/>
            </a:endParaRPr>
          </a:p>
        </p:txBody>
      </p:sp>
      <p:cxnSp>
        <p:nvCxnSpPr>
          <p:cNvPr id="5" name="Straight Connector 4"/>
          <p:cNvCxnSpPr/>
          <p:nvPr/>
        </p:nvCxnSpPr>
        <p:spPr>
          <a:xfrm>
            <a:off x="-9107" y="657205"/>
            <a:ext cx="9162288" cy="0"/>
          </a:xfrm>
          <a:prstGeom prst="line">
            <a:avLst/>
          </a:prstGeom>
          <a:ln w="50800">
            <a:solidFill>
              <a:schemeClr val="tx1"/>
            </a:solidFill>
          </a:ln>
        </p:spPr>
        <p:style>
          <a:lnRef idx="2">
            <a:schemeClr val="accent1"/>
          </a:lnRef>
          <a:fillRef idx="0">
            <a:schemeClr val="accent1"/>
          </a:fillRef>
          <a:effectRef idx="1">
            <a:schemeClr val="accent1"/>
          </a:effectRef>
          <a:fontRef idx="minor">
            <a:schemeClr val="tx1"/>
          </a:fontRef>
        </p:style>
      </p:cxnSp>
      <p:sp>
        <p:nvSpPr>
          <p:cNvPr id="8" name="Title 1"/>
          <p:cNvSpPr>
            <a:spLocks noGrp="1"/>
          </p:cNvSpPr>
          <p:nvPr>
            <p:ph type="title"/>
          </p:nvPr>
        </p:nvSpPr>
        <p:spPr>
          <a:xfrm>
            <a:off x="80293" y="-33716"/>
            <a:ext cx="8116979" cy="722220"/>
          </a:xfrm>
        </p:spPr>
        <p:txBody>
          <a:bodyPr>
            <a:normAutofit/>
          </a:bodyPr>
          <a:lstStyle/>
          <a:p>
            <a:pPr algn="l"/>
            <a:r>
              <a:rPr lang="en-US" sz="2800" b="1" dirty="0" smtClean="0">
                <a:solidFill>
                  <a:srgbClr val="FF0000"/>
                </a:solidFill>
                <a:latin typeface="Arial"/>
                <a:cs typeface="Arial"/>
              </a:rPr>
              <a:t>Student Reminiscences:  Simon Chang</a:t>
            </a:r>
            <a:endParaRPr lang="en-US" sz="2800" b="1" dirty="0">
              <a:solidFill>
                <a:srgbClr val="FF0000"/>
              </a:solidFill>
              <a:latin typeface="Arial" panose="020B0604020202020204" pitchFamily="34" charset="0"/>
              <a:cs typeface="Arial" panose="020B0604020202020204" pitchFamily="34" charset="0"/>
            </a:endParaRPr>
          </a:p>
        </p:txBody>
      </p:sp>
      <p:sp>
        <p:nvSpPr>
          <p:cNvPr id="2" name="TextBox 1"/>
          <p:cNvSpPr txBox="1"/>
          <p:nvPr/>
        </p:nvSpPr>
        <p:spPr>
          <a:xfrm>
            <a:off x="-1006349" y="2468221"/>
            <a:ext cx="184666" cy="369332"/>
          </a:xfrm>
          <a:prstGeom prst="rect">
            <a:avLst/>
          </a:prstGeom>
          <a:noFill/>
        </p:spPr>
        <p:txBody>
          <a:bodyPr wrap="none" rtlCol="0">
            <a:spAutoFit/>
          </a:bodyPr>
          <a:lstStyle/>
          <a:p>
            <a:endParaRPr lang="en-US" dirty="0"/>
          </a:p>
        </p:txBody>
      </p:sp>
    </p:spTree>
    <p:extLst>
      <p:ext uri="{BB962C8B-B14F-4D97-AF65-F5344CB8AC3E}">
        <p14:creationId xmlns:p14="http://schemas.microsoft.com/office/powerpoint/2010/main" val="2047400695"/>
      </p:ext>
    </p:extLst>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889644"/>
            <a:ext cx="8229600" cy="5968356"/>
          </a:xfrm>
        </p:spPr>
        <p:txBody>
          <a:bodyPr>
            <a:normAutofit/>
          </a:bodyPr>
          <a:lstStyle/>
          <a:p>
            <a:pPr lvl="0"/>
            <a:r>
              <a:rPr lang="en-US" sz="2200" dirty="0">
                <a:latin typeface="Arial"/>
                <a:cs typeface="Arial"/>
              </a:rPr>
              <a:t>Rick </a:t>
            </a:r>
            <a:r>
              <a:rPr lang="en-US" sz="2200" dirty="0" err="1">
                <a:latin typeface="Arial"/>
                <a:cs typeface="Arial"/>
              </a:rPr>
              <a:t>Anthes</a:t>
            </a:r>
            <a:r>
              <a:rPr lang="en-US" sz="2200" dirty="0">
                <a:latin typeface="Arial"/>
                <a:cs typeface="Arial"/>
              </a:rPr>
              <a:t> was my Ph.D. adviser from 1971 to 1975.  My dissertation was centered around spiral bands in linear and nonlinear hurricane models.  Rick was a great adviser.  We had weekly meetings which we seldom missed.  His research at the time was on hurricanes as well, so he had a keen interest in my research.  </a:t>
            </a:r>
          </a:p>
          <a:p>
            <a:endParaRPr lang="en-US" sz="2200" dirty="0">
              <a:latin typeface="Arial"/>
              <a:cs typeface="Arial"/>
            </a:endParaRPr>
          </a:p>
          <a:p>
            <a:pPr lvl="0"/>
            <a:r>
              <a:rPr lang="en-US" sz="2200" dirty="0">
                <a:latin typeface="Arial"/>
                <a:cs typeface="Arial"/>
              </a:rPr>
              <a:t>On the nonacademic side, Rick liked to entertain at his house.  Looking back on these events, the parties were fun and brought his graduate students together as a group.</a:t>
            </a:r>
          </a:p>
          <a:p>
            <a:pPr lvl="0"/>
            <a:endParaRPr lang="en-US" sz="2200" dirty="0" smtClean="0">
              <a:latin typeface="Arial"/>
              <a:cs typeface="Arial"/>
            </a:endParaRPr>
          </a:p>
          <a:p>
            <a:pPr lvl="0"/>
            <a:endParaRPr lang="en-US" sz="2200" dirty="0">
              <a:latin typeface="Arial"/>
              <a:cs typeface="Arial"/>
            </a:endParaRPr>
          </a:p>
          <a:p>
            <a:pPr marL="0" indent="0">
              <a:buNone/>
            </a:pPr>
            <a:endParaRPr lang="en-US" sz="2600" dirty="0">
              <a:latin typeface="Arial"/>
              <a:cs typeface="Arial"/>
            </a:endParaRPr>
          </a:p>
          <a:p>
            <a:endParaRPr lang="en-US" sz="3100" dirty="0">
              <a:latin typeface="Arial"/>
              <a:cs typeface="Arial"/>
            </a:endParaRPr>
          </a:p>
          <a:p>
            <a:pPr lvl="1"/>
            <a:endParaRPr lang="en-US" sz="1400" dirty="0">
              <a:latin typeface="Arial" panose="020B0604020202020204" pitchFamily="34" charset="0"/>
              <a:cs typeface="Arial" panose="020B0604020202020204" pitchFamily="34" charset="0"/>
            </a:endParaRPr>
          </a:p>
        </p:txBody>
      </p:sp>
      <p:cxnSp>
        <p:nvCxnSpPr>
          <p:cNvPr id="5" name="Straight Connector 4"/>
          <p:cNvCxnSpPr/>
          <p:nvPr/>
        </p:nvCxnSpPr>
        <p:spPr>
          <a:xfrm>
            <a:off x="-9107" y="657205"/>
            <a:ext cx="9162288" cy="0"/>
          </a:xfrm>
          <a:prstGeom prst="line">
            <a:avLst/>
          </a:prstGeom>
          <a:ln w="50800">
            <a:solidFill>
              <a:schemeClr val="tx1"/>
            </a:solidFill>
          </a:ln>
        </p:spPr>
        <p:style>
          <a:lnRef idx="2">
            <a:schemeClr val="accent1"/>
          </a:lnRef>
          <a:fillRef idx="0">
            <a:schemeClr val="accent1"/>
          </a:fillRef>
          <a:effectRef idx="1">
            <a:schemeClr val="accent1"/>
          </a:effectRef>
          <a:fontRef idx="minor">
            <a:schemeClr val="tx1"/>
          </a:fontRef>
        </p:style>
      </p:cxnSp>
      <p:sp>
        <p:nvSpPr>
          <p:cNvPr id="8" name="Title 1"/>
          <p:cNvSpPr>
            <a:spLocks noGrp="1"/>
          </p:cNvSpPr>
          <p:nvPr>
            <p:ph type="title"/>
          </p:nvPr>
        </p:nvSpPr>
        <p:spPr>
          <a:xfrm>
            <a:off x="80293" y="-33716"/>
            <a:ext cx="8116979" cy="722220"/>
          </a:xfrm>
        </p:spPr>
        <p:txBody>
          <a:bodyPr>
            <a:normAutofit/>
          </a:bodyPr>
          <a:lstStyle/>
          <a:p>
            <a:pPr algn="l"/>
            <a:r>
              <a:rPr lang="en-US" sz="2800" b="1" dirty="0" smtClean="0">
                <a:solidFill>
                  <a:srgbClr val="FF0000"/>
                </a:solidFill>
                <a:latin typeface="Arial"/>
                <a:cs typeface="Arial"/>
              </a:rPr>
              <a:t>Student Reminiscences:  John </a:t>
            </a:r>
            <a:r>
              <a:rPr lang="en-US" sz="2800" b="1" dirty="0" err="1" smtClean="0">
                <a:solidFill>
                  <a:srgbClr val="FF0000"/>
                </a:solidFill>
                <a:latin typeface="Arial"/>
                <a:cs typeface="Arial"/>
              </a:rPr>
              <a:t>Diercks</a:t>
            </a:r>
            <a:r>
              <a:rPr lang="en-US" sz="2800" b="1" dirty="0" smtClean="0">
                <a:solidFill>
                  <a:srgbClr val="FF0000"/>
                </a:solidFill>
                <a:latin typeface="Arial"/>
                <a:cs typeface="Arial"/>
              </a:rPr>
              <a:t> </a:t>
            </a:r>
            <a:endParaRPr lang="en-US" sz="2800" b="1" dirty="0">
              <a:solidFill>
                <a:srgbClr val="FF0000"/>
              </a:solidFill>
              <a:latin typeface="Arial" panose="020B0604020202020204" pitchFamily="34" charset="0"/>
              <a:cs typeface="Arial" panose="020B0604020202020204" pitchFamily="34" charset="0"/>
            </a:endParaRPr>
          </a:p>
        </p:txBody>
      </p:sp>
      <p:sp>
        <p:nvSpPr>
          <p:cNvPr id="2" name="TextBox 1"/>
          <p:cNvSpPr txBox="1"/>
          <p:nvPr/>
        </p:nvSpPr>
        <p:spPr>
          <a:xfrm>
            <a:off x="-1006349" y="2468221"/>
            <a:ext cx="184666" cy="369332"/>
          </a:xfrm>
          <a:prstGeom prst="rect">
            <a:avLst/>
          </a:prstGeom>
          <a:noFill/>
        </p:spPr>
        <p:txBody>
          <a:bodyPr wrap="none" rtlCol="0">
            <a:spAutoFit/>
          </a:bodyPr>
          <a:lstStyle/>
          <a:p>
            <a:endParaRPr lang="en-US" dirty="0"/>
          </a:p>
        </p:txBody>
      </p:sp>
    </p:spTree>
    <p:extLst>
      <p:ext uri="{BB962C8B-B14F-4D97-AF65-F5344CB8AC3E}">
        <p14:creationId xmlns:p14="http://schemas.microsoft.com/office/powerpoint/2010/main" val="702637991"/>
      </p:ext>
    </p:extLst>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889644"/>
            <a:ext cx="8229600" cy="5968356"/>
          </a:xfrm>
        </p:spPr>
        <p:txBody>
          <a:bodyPr>
            <a:normAutofit/>
          </a:bodyPr>
          <a:lstStyle/>
          <a:p>
            <a:pPr lvl="0"/>
            <a:r>
              <a:rPr lang="en-US" sz="2200" dirty="0">
                <a:latin typeface="Arial"/>
                <a:cs typeface="Arial"/>
              </a:rPr>
              <a:t>Words cannot express how appreciative I am that Rick was willing to be the thesis advisor for my master’s and Ph.D.  He instilled a work ethic in us grad students that served us well throughout our careers.  </a:t>
            </a:r>
          </a:p>
          <a:p>
            <a:pPr marL="0" indent="0">
              <a:buNone/>
            </a:pPr>
            <a:endParaRPr lang="en-US" sz="2200" dirty="0">
              <a:latin typeface="Arial"/>
              <a:cs typeface="Arial"/>
            </a:endParaRPr>
          </a:p>
          <a:p>
            <a:pPr lvl="0"/>
            <a:r>
              <a:rPr lang="en-US" sz="2200" dirty="0">
                <a:latin typeface="Arial"/>
                <a:cs typeface="Arial"/>
              </a:rPr>
              <a:t>Despite the uncountable demands for his time, Rick somehow carved out time each week for each of his students.  He always had helpful suggestions when our research efforts bogged and was there whenever needed with his contagious smile and words of encouragement.  </a:t>
            </a:r>
          </a:p>
          <a:p>
            <a:pPr lvl="0"/>
            <a:endParaRPr lang="en-US" sz="2200" dirty="0" smtClean="0">
              <a:latin typeface="Arial"/>
              <a:cs typeface="Arial"/>
            </a:endParaRPr>
          </a:p>
          <a:p>
            <a:pPr lvl="0"/>
            <a:endParaRPr lang="en-US" sz="2200" dirty="0">
              <a:latin typeface="Arial"/>
              <a:cs typeface="Arial"/>
            </a:endParaRPr>
          </a:p>
          <a:p>
            <a:pPr marL="0" indent="0">
              <a:buNone/>
            </a:pPr>
            <a:endParaRPr lang="en-US" sz="2600" dirty="0">
              <a:latin typeface="Arial"/>
              <a:cs typeface="Arial"/>
            </a:endParaRPr>
          </a:p>
          <a:p>
            <a:endParaRPr lang="en-US" sz="3100" dirty="0">
              <a:latin typeface="Arial"/>
              <a:cs typeface="Arial"/>
            </a:endParaRPr>
          </a:p>
          <a:p>
            <a:pPr lvl="1"/>
            <a:endParaRPr lang="en-US" sz="1400" dirty="0">
              <a:latin typeface="Arial" panose="020B0604020202020204" pitchFamily="34" charset="0"/>
              <a:cs typeface="Arial" panose="020B0604020202020204" pitchFamily="34" charset="0"/>
            </a:endParaRPr>
          </a:p>
        </p:txBody>
      </p:sp>
      <p:cxnSp>
        <p:nvCxnSpPr>
          <p:cNvPr id="5" name="Straight Connector 4"/>
          <p:cNvCxnSpPr/>
          <p:nvPr/>
        </p:nvCxnSpPr>
        <p:spPr>
          <a:xfrm>
            <a:off x="-9107" y="657205"/>
            <a:ext cx="9162288" cy="0"/>
          </a:xfrm>
          <a:prstGeom prst="line">
            <a:avLst/>
          </a:prstGeom>
          <a:ln w="50800">
            <a:solidFill>
              <a:schemeClr val="tx1"/>
            </a:solidFill>
          </a:ln>
        </p:spPr>
        <p:style>
          <a:lnRef idx="2">
            <a:schemeClr val="accent1"/>
          </a:lnRef>
          <a:fillRef idx="0">
            <a:schemeClr val="accent1"/>
          </a:fillRef>
          <a:effectRef idx="1">
            <a:schemeClr val="accent1"/>
          </a:effectRef>
          <a:fontRef idx="minor">
            <a:schemeClr val="tx1"/>
          </a:fontRef>
        </p:style>
      </p:cxnSp>
      <p:sp>
        <p:nvSpPr>
          <p:cNvPr id="8" name="Title 1"/>
          <p:cNvSpPr>
            <a:spLocks noGrp="1"/>
          </p:cNvSpPr>
          <p:nvPr>
            <p:ph type="title"/>
          </p:nvPr>
        </p:nvSpPr>
        <p:spPr>
          <a:xfrm>
            <a:off x="80293" y="-33716"/>
            <a:ext cx="8116979" cy="722220"/>
          </a:xfrm>
        </p:spPr>
        <p:txBody>
          <a:bodyPr>
            <a:normAutofit/>
          </a:bodyPr>
          <a:lstStyle/>
          <a:p>
            <a:pPr algn="l"/>
            <a:r>
              <a:rPr lang="en-US" sz="2800" b="1" dirty="0" smtClean="0">
                <a:solidFill>
                  <a:srgbClr val="FF0000"/>
                </a:solidFill>
                <a:latin typeface="Arial"/>
                <a:cs typeface="Arial"/>
              </a:rPr>
              <a:t>Student Reminiscences:  Jim </a:t>
            </a:r>
            <a:r>
              <a:rPr lang="en-US" sz="2800" b="1" dirty="0" err="1" smtClean="0">
                <a:solidFill>
                  <a:srgbClr val="FF0000"/>
                </a:solidFill>
                <a:latin typeface="Arial"/>
                <a:cs typeface="Arial"/>
              </a:rPr>
              <a:t>Hoke</a:t>
            </a:r>
            <a:endParaRPr lang="en-US" sz="2800" b="1" dirty="0">
              <a:solidFill>
                <a:srgbClr val="FF0000"/>
              </a:solidFill>
              <a:latin typeface="Arial" panose="020B0604020202020204" pitchFamily="34" charset="0"/>
              <a:cs typeface="Arial" panose="020B0604020202020204" pitchFamily="34" charset="0"/>
            </a:endParaRPr>
          </a:p>
        </p:txBody>
      </p:sp>
      <p:sp>
        <p:nvSpPr>
          <p:cNvPr id="2" name="TextBox 1"/>
          <p:cNvSpPr txBox="1"/>
          <p:nvPr/>
        </p:nvSpPr>
        <p:spPr>
          <a:xfrm>
            <a:off x="-1006349" y="2468221"/>
            <a:ext cx="184666" cy="369332"/>
          </a:xfrm>
          <a:prstGeom prst="rect">
            <a:avLst/>
          </a:prstGeom>
          <a:noFill/>
        </p:spPr>
        <p:txBody>
          <a:bodyPr wrap="none" rtlCol="0">
            <a:spAutoFit/>
          </a:bodyPr>
          <a:lstStyle/>
          <a:p>
            <a:endParaRPr lang="en-US" dirty="0"/>
          </a:p>
        </p:txBody>
      </p:sp>
    </p:spTree>
    <p:extLst>
      <p:ext uri="{BB962C8B-B14F-4D97-AF65-F5344CB8AC3E}">
        <p14:creationId xmlns:p14="http://schemas.microsoft.com/office/powerpoint/2010/main" val="3856610670"/>
      </p:ext>
    </p:extLst>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889644"/>
            <a:ext cx="8229600" cy="5968356"/>
          </a:xfrm>
        </p:spPr>
        <p:txBody>
          <a:bodyPr>
            <a:normAutofit/>
          </a:bodyPr>
          <a:lstStyle/>
          <a:p>
            <a:r>
              <a:rPr lang="en-US" sz="2200" dirty="0" smtClean="0">
                <a:latin typeface="Arial"/>
                <a:cs typeface="Arial"/>
              </a:rPr>
              <a:t>Working </a:t>
            </a:r>
            <a:r>
              <a:rPr lang="en-US" sz="2200" dirty="0">
                <a:latin typeface="Arial"/>
                <a:cs typeface="Arial"/>
              </a:rPr>
              <a:t>with Rick at Penn State prepared me well for the remarkable string of such visionaries I had the great fortune to work with throughout my career.  </a:t>
            </a:r>
          </a:p>
          <a:p>
            <a:pPr marL="0" indent="0">
              <a:buNone/>
            </a:pPr>
            <a:endParaRPr lang="en-US" sz="2200" dirty="0">
              <a:latin typeface="Arial"/>
              <a:cs typeface="Arial"/>
            </a:endParaRPr>
          </a:p>
          <a:p>
            <a:pPr lvl="0"/>
            <a:r>
              <a:rPr lang="en-US" sz="2200" dirty="0">
                <a:latin typeface="Arial"/>
                <a:cs typeface="Arial"/>
              </a:rPr>
              <a:t>Rick enjoyed playing tennis and was an especially hard-charging doubles player.  We have played a number of times over the years.  It was one of the few things I ever got the upper hand on him.</a:t>
            </a:r>
          </a:p>
          <a:p>
            <a:pPr lvl="0"/>
            <a:endParaRPr lang="en-US" sz="2200" dirty="0" smtClean="0">
              <a:latin typeface="Arial"/>
              <a:cs typeface="Arial"/>
            </a:endParaRPr>
          </a:p>
          <a:p>
            <a:pPr lvl="0"/>
            <a:endParaRPr lang="en-US" sz="2200" dirty="0">
              <a:latin typeface="Arial"/>
              <a:cs typeface="Arial"/>
            </a:endParaRPr>
          </a:p>
          <a:p>
            <a:pPr marL="0" indent="0">
              <a:buNone/>
            </a:pPr>
            <a:endParaRPr lang="en-US" sz="2600" dirty="0">
              <a:latin typeface="Arial"/>
              <a:cs typeface="Arial"/>
            </a:endParaRPr>
          </a:p>
          <a:p>
            <a:endParaRPr lang="en-US" sz="3100" dirty="0">
              <a:latin typeface="Arial"/>
              <a:cs typeface="Arial"/>
            </a:endParaRPr>
          </a:p>
          <a:p>
            <a:pPr lvl="1"/>
            <a:endParaRPr lang="en-US" sz="1400" dirty="0">
              <a:latin typeface="Arial" panose="020B0604020202020204" pitchFamily="34" charset="0"/>
              <a:cs typeface="Arial" panose="020B0604020202020204" pitchFamily="34" charset="0"/>
            </a:endParaRPr>
          </a:p>
        </p:txBody>
      </p:sp>
      <p:cxnSp>
        <p:nvCxnSpPr>
          <p:cNvPr id="5" name="Straight Connector 4"/>
          <p:cNvCxnSpPr/>
          <p:nvPr/>
        </p:nvCxnSpPr>
        <p:spPr>
          <a:xfrm>
            <a:off x="-9107" y="657205"/>
            <a:ext cx="9162288" cy="0"/>
          </a:xfrm>
          <a:prstGeom prst="line">
            <a:avLst/>
          </a:prstGeom>
          <a:ln w="50800">
            <a:solidFill>
              <a:schemeClr val="tx1"/>
            </a:solidFill>
          </a:ln>
        </p:spPr>
        <p:style>
          <a:lnRef idx="2">
            <a:schemeClr val="accent1"/>
          </a:lnRef>
          <a:fillRef idx="0">
            <a:schemeClr val="accent1"/>
          </a:fillRef>
          <a:effectRef idx="1">
            <a:schemeClr val="accent1"/>
          </a:effectRef>
          <a:fontRef idx="minor">
            <a:schemeClr val="tx1"/>
          </a:fontRef>
        </p:style>
      </p:cxnSp>
      <p:sp>
        <p:nvSpPr>
          <p:cNvPr id="8" name="Title 1"/>
          <p:cNvSpPr>
            <a:spLocks noGrp="1"/>
          </p:cNvSpPr>
          <p:nvPr>
            <p:ph type="title"/>
          </p:nvPr>
        </p:nvSpPr>
        <p:spPr>
          <a:xfrm>
            <a:off x="80293" y="-33716"/>
            <a:ext cx="8116979" cy="722220"/>
          </a:xfrm>
        </p:spPr>
        <p:txBody>
          <a:bodyPr>
            <a:normAutofit/>
          </a:bodyPr>
          <a:lstStyle/>
          <a:p>
            <a:pPr algn="l"/>
            <a:r>
              <a:rPr lang="en-US" sz="2800" b="1" dirty="0" smtClean="0">
                <a:solidFill>
                  <a:srgbClr val="FF0000"/>
                </a:solidFill>
                <a:latin typeface="Arial"/>
                <a:cs typeface="Arial"/>
              </a:rPr>
              <a:t>Student Reminiscences:  Jim </a:t>
            </a:r>
            <a:r>
              <a:rPr lang="en-US" sz="2800" b="1" dirty="0" err="1" smtClean="0">
                <a:solidFill>
                  <a:srgbClr val="FF0000"/>
                </a:solidFill>
                <a:latin typeface="Arial"/>
                <a:cs typeface="Arial"/>
              </a:rPr>
              <a:t>Hoke</a:t>
            </a:r>
            <a:endParaRPr lang="en-US" sz="2800" b="1" dirty="0">
              <a:solidFill>
                <a:srgbClr val="FF0000"/>
              </a:solidFill>
              <a:latin typeface="Arial" panose="020B0604020202020204" pitchFamily="34" charset="0"/>
              <a:cs typeface="Arial" panose="020B0604020202020204" pitchFamily="34" charset="0"/>
            </a:endParaRPr>
          </a:p>
        </p:txBody>
      </p:sp>
      <p:sp>
        <p:nvSpPr>
          <p:cNvPr id="2" name="TextBox 1"/>
          <p:cNvSpPr txBox="1"/>
          <p:nvPr/>
        </p:nvSpPr>
        <p:spPr>
          <a:xfrm>
            <a:off x="-1006349" y="2468221"/>
            <a:ext cx="184666" cy="369332"/>
          </a:xfrm>
          <a:prstGeom prst="rect">
            <a:avLst/>
          </a:prstGeom>
          <a:noFill/>
        </p:spPr>
        <p:txBody>
          <a:bodyPr wrap="none" rtlCol="0">
            <a:spAutoFit/>
          </a:bodyPr>
          <a:lstStyle/>
          <a:p>
            <a:endParaRPr lang="en-US" dirty="0"/>
          </a:p>
        </p:txBody>
      </p:sp>
    </p:spTree>
    <p:extLst>
      <p:ext uri="{BB962C8B-B14F-4D97-AF65-F5344CB8AC3E}">
        <p14:creationId xmlns:p14="http://schemas.microsoft.com/office/powerpoint/2010/main" val="1839790945"/>
      </p:ext>
    </p:extLst>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889644"/>
            <a:ext cx="8229600" cy="5968356"/>
          </a:xfrm>
        </p:spPr>
        <p:txBody>
          <a:bodyPr>
            <a:normAutofit/>
          </a:bodyPr>
          <a:lstStyle/>
          <a:p>
            <a:pPr lvl="0"/>
            <a:r>
              <a:rPr lang="en-US" sz="2200" dirty="0">
                <a:latin typeface="Arial"/>
                <a:cs typeface="Arial"/>
              </a:rPr>
              <a:t>Rick has had a huge influence on me.  In fact, I owe him my entire career.  In addition to giving me my English name, he taught me how to do modeling, how to do research, how to write a paper, how to run a research project, and how to manage a research program.  Most importantly, he taught me how to be a better person, as you cannot be a good scientist without being a good person first.</a:t>
            </a:r>
          </a:p>
          <a:p>
            <a:pPr lvl="0"/>
            <a:endParaRPr lang="en-US" sz="2200" dirty="0" smtClean="0">
              <a:latin typeface="Arial"/>
              <a:cs typeface="Arial"/>
            </a:endParaRPr>
          </a:p>
          <a:p>
            <a:pPr lvl="0"/>
            <a:endParaRPr lang="en-US" sz="2200" dirty="0">
              <a:latin typeface="Arial"/>
              <a:cs typeface="Arial"/>
            </a:endParaRPr>
          </a:p>
          <a:p>
            <a:pPr marL="0" indent="0">
              <a:buNone/>
            </a:pPr>
            <a:endParaRPr lang="en-US" sz="2600" dirty="0">
              <a:latin typeface="Arial"/>
              <a:cs typeface="Arial"/>
            </a:endParaRPr>
          </a:p>
          <a:p>
            <a:endParaRPr lang="en-US" sz="3100" dirty="0">
              <a:latin typeface="Arial"/>
              <a:cs typeface="Arial"/>
            </a:endParaRPr>
          </a:p>
          <a:p>
            <a:pPr lvl="1"/>
            <a:endParaRPr lang="en-US" sz="1400" dirty="0">
              <a:latin typeface="Arial" panose="020B0604020202020204" pitchFamily="34" charset="0"/>
              <a:cs typeface="Arial" panose="020B0604020202020204" pitchFamily="34" charset="0"/>
            </a:endParaRPr>
          </a:p>
        </p:txBody>
      </p:sp>
      <p:cxnSp>
        <p:nvCxnSpPr>
          <p:cNvPr id="5" name="Straight Connector 4"/>
          <p:cNvCxnSpPr/>
          <p:nvPr/>
        </p:nvCxnSpPr>
        <p:spPr>
          <a:xfrm>
            <a:off x="-9107" y="657205"/>
            <a:ext cx="9162288" cy="0"/>
          </a:xfrm>
          <a:prstGeom prst="line">
            <a:avLst/>
          </a:prstGeom>
          <a:ln w="50800">
            <a:solidFill>
              <a:schemeClr val="tx1"/>
            </a:solidFill>
          </a:ln>
        </p:spPr>
        <p:style>
          <a:lnRef idx="2">
            <a:schemeClr val="accent1"/>
          </a:lnRef>
          <a:fillRef idx="0">
            <a:schemeClr val="accent1"/>
          </a:fillRef>
          <a:effectRef idx="1">
            <a:schemeClr val="accent1"/>
          </a:effectRef>
          <a:fontRef idx="minor">
            <a:schemeClr val="tx1"/>
          </a:fontRef>
        </p:style>
      </p:cxnSp>
      <p:sp>
        <p:nvSpPr>
          <p:cNvPr id="8" name="Title 1"/>
          <p:cNvSpPr>
            <a:spLocks noGrp="1"/>
          </p:cNvSpPr>
          <p:nvPr>
            <p:ph type="title"/>
          </p:nvPr>
        </p:nvSpPr>
        <p:spPr>
          <a:xfrm>
            <a:off x="80293" y="-33716"/>
            <a:ext cx="8116979" cy="722220"/>
          </a:xfrm>
        </p:spPr>
        <p:txBody>
          <a:bodyPr>
            <a:normAutofit/>
          </a:bodyPr>
          <a:lstStyle/>
          <a:p>
            <a:pPr algn="l"/>
            <a:r>
              <a:rPr lang="en-US" sz="2800" b="1" dirty="0" smtClean="0">
                <a:solidFill>
                  <a:srgbClr val="FF0000"/>
                </a:solidFill>
                <a:latin typeface="Arial"/>
                <a:cs typeface="Arial"/>
              </a:rPr>
              <a:t>Student Reminiscences:  Bill </a:t>
            </a:r>
            <a:r>
              <a:rPr lang="en-US" sz="2800" b="1" dirty="0" err="1" smtClean="0">
                <a:solidFill>
                  <a:srgbClr val="FF0000"/>
                </a:solidFill>
                <a:latin typeface="Arial"/>
                <a:cs typeface="Arial"/>
              </a:rPr>
              <a:t>Kuo</a:t>
            </a:r>
            <a:endParaRPr lang="en-US" sz="2800" b="1" dirty="0">
              <a:solidFill>
                <a:srgbClr val="FF0000"/>
              </a:solidFill>
              <a:latin typeface="Arial" panose="020B0604020202020204" pitchFamily="34" charset="0"/>
              <a:cs typeface="Arial" panose="020B0604020202020204" pitchFamily="34" charset="0"/>
            </a:endParaRPr>
          </a:p>
        </p:txBody>
      </p:sp>
      <p:sp>
        <p:nvSpPr>
          <p:cNvPr id="2" name="TextBox 1"/>
          <p:cNvSpPr txBox="1"/>
          <p:nvPr/>
        </p:nvSpPr>
        <p:spPr>
          <a:xfrm>
            <a:off x="-1006349" y="2468221"/>
            <a:ext cx="184666" cy="369332"/>
          </a:xfrm>
          <a:prstGeom prst="rect">
            <a:avLst/>
          </a:prstGeom>
          <a:noFill/>
        </p:spPr>
        <p:txBody>
          <a:bodyPr wrap="none" rtlCol="0">
            <a:spAutoFit/>
          </a:bodyPr>
          <a:lstStyle/>
          <a:p>
            <a:endParaRPr lang="en-US" dirty="0"/>
          </a:p>
        </p:txBody>
      </p:sp>
    </p:spTree>
    <p:extLst>
      <p:ext uri="{BB962C8B-B14F-4D97-AF65-F5344CB8AC3E}">
        <p14:creationId xmlns:p14="http://schemas.microsoft.com/office/powerpoint/2010/main" val="3458286106"/>
      </p:ext>
    </p:extLst>
  </p:cSld>
  <p:clrMapOvr>
    <a:masterClrMapping/>
  </p:clrMapOvr>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889644"/>
            <a:ext cx="8229600" cy="5968356"/>
          </a:xfrm>
        </p:spPr>
        <p:txBody>
          <a:bodyPr>
            <a:normAutofit/>
          </a:bodyPr>
          <a:lstStyle/>
          <a:p>
            <a:pPr lvl="0"/>
            <a:r>
              <a:rPr lang="en-US" sz="2200" dirty="0">
                <a:latin typeface="Arial"/>
                <a:cs typeface="Arial"/>
              </a:rPr>
              <a:t>They say a great teacher will never stop learning.</a:t>
            </a:r>
          </a:p>
          <a:p>
            <a:pPr marL="0" indent="0">
              <a:buNone/>
            </a:pPr>
            <a:endParaRPr lang="en-US" sz="2200" dirty="0">
              <a:latin typeface="Arial"/>
              <a:cs typeface="Arial"/>
            </a:endParaRPr>
          </a:p>
          <a:p>
            <a:pPr lvl="0"/>
            <a:r>
              <a:rPr lang="en-US" sz="2200" dirty="0">
                <a:latin typeface="Arial"/>
                <a:cs typeface="Arial"/>
              </a:rPr>
              <a:t>I sincerely thank Rick for advising me, for sharing his enthusiasm for science, and for words of motivation and encouragement when I needed them.  And most of all, I thank Rick for discussions and communication on one eye-level where I was free to bring up any thought and idea without hesitation.</a:t>
            </a:r>
          </a:p>
          <a:p>
            <a:pPr marL="0" indent="0">
              <a:buNone/>
            </a:pPr>
            <a:endParaRPr lang="en-US" sz="2200" dirty="0">
              <a:latin typeface="Arial"/>
              <a:cs typeface="Arial"/>
            </a:endParaRPr>
          </a:p>
          <a:p>
            <a:pPr lvl="0"/>
            <a:r>
              <a:rPr lang="en-US" sz="2200" dirty="0">
                <a:latin typeface="Arial"/>
                <a:cs typeface="Arial"/>
              </a:rPr>
              <a:t>For me, Rick has set an example for exceptional leadership.</a:t>
            </a:r>
          </a:p>
          <a:p>
            <a:pPr lvl="0"/>
            <a:endParaRPr lang="en-US" sz="2200" dirty="0" smtClean="0">
              <a:latin typeface="Arial"/>
              <a:cs typeface="Arial"/>
            </a:endParaRPr>
          </a:p>
          <a:p>
            <a:pPr lvl="0"/>
            <a:endParaRPr lang="en-US" sz="2200" dirty="0">
              <a:latin typeface="Arial"/>
              <a:cs typeface="Arial"/>
            </a:endParaRPr>
          </a:p>
          <a:p>
            <a:pPr marL="0" indent="0">
              <a:buNone/>
            </a:pPr>
            <a:endParaRPr lang="en-US" sz="2600" dirty="0">
              <a:latin typeface="Arial"/>
              <a:cs typeface="Arial"/>
            </a:endParaRPr>
          </a:p>
          <a:p>
            <a:endParaRPr lang="en-US" sz="3100" dirty="0">
              <a:latin typeface="Arial"/>
              <a:cs typeface="Arial"/>
            </a:endParaRPr>
          </a:p>
          <a:p>
            <a:pPr lvl="1"/>
            <a:endParaRPr lang="en-US" sz="1400" dirty="0">
              <a:latin typeface="Arial" panose="020B0604020202020204" pitchFamily="34" charset="0"/>
              <a:cs typeface="Arial" panose="020B0604020202020204" pitchFamily="34" charset="0"/>
            </a:endParaRPr>
          </a:p>
        </p:txBody>
      </p:sp>
      <p:cxnSp>
        <p:nvCxnSpPr>
          <p:cNvPr id="5" name="Straight Connector 4"/>
          <p:cNvCxnSpPr/>
          <p:nvPr/>
        </p:nvCxnSpPr>
        <p:spPr>
          <a:xfrm>
            <a:off x="-9107" y="657205"/>
            <a:ext cx="9162288" cy="0"/>
          </a:xfrm>
          <a:prstGeom prst="line">
            <a:avLst/>
          </a:prstGeom>
          <a:ln w="50800">
            <a:solidFill>
              <a:schemeClr val="tx1"/>
            </a:solidFill>
          </a:ln>
        </p:spPr>
        <p:style>
          <a:lnRef idx="2">
            <a:schemeClr val="accent1"/>
          </a:lnRef>
          <a:fillRef idx="0">
            <a:schemeClr val="accent1"/>
          </a:fillRef>
          <a:effectRef idx="1">
            <a:schemeClr val="accent1"/>
          </a:effectRef>
          <a:fontRef idx="minor">
            <a:schemeClr val="tx1"/>
          </a:fontRef>
        </p:style>
      </p:cxnSp>
      <p:sp>
        <p:nvSpPr>
          <p:cNvPr id="8" name="Title 1"/>
          <p:cNvSpPr>
            <a:spLocks noGrp="1"/>
          </p:cNvSpPr>
          <p:nvPr>
            <p:ph type="title"/>
          </p:nvPr>
        </p:nvSpPr>
        <p:spPr>
          <a:xfrm>
            <a:off x="80293" y="-33716"/>
            <a:ext cx="8116979" cy="722220"/>
          </a:xfrm>
        </p:spPr>
        <p:txBody>
          <a:bodyPr>
            <a:normAutofit/>
          </a:bodyPr>
          <a:lstStyle/>
          <a:p>
            <a:pPr algn="l"/>
            <a:r>
              <a:rPr lang="en-US" sz="2800" b="1" dirty="0" smtClean="0">
                <a:solidFill>
                  <a:srgbClr val="FF0000"/>
                </a:solidFill>
                <a:latin typeface="Arial"/>
                <a:cs typeface="Arial"/>
              </a:rPr>
              <a:t>Student Reminiscences:  Therese </a:t>
            </a:r>
            <a:r>
              <a:rPr lang="en-US" sz="2800" b="1" dirty="0" err="1" smtClean="0">
                <a:solidFill>
                  <a:srgbClr val="FF0000"/>
                </a:solidFill>
                <a:latin typeface="Arial"/>
                <a:cs typeface="Arial"/>
              </a:rPr>
              <a:t>Rieckh</a:t>
            </a:r>
            <a:endParaRPr lang="en-US" sz="2800" b="1" dirty="0">
              <a:solidFill>
                <a:srgbClr val="FF0000"/>
              </a:solidFill>
              <a:latin typeface="Arial" panose="020B0604020202020204" pitchFamily="34" charset="0"/>
              <a:cs typeface="Arial" panose="020B0604020202020204" pitchFamily="34" charset="0"/>
            </a:endParaRPr>
          </a:p>
        </p:txBody>
      </p:sp>
      <p:sp>
        <p:nvSpPr>
          <p:cNvPr id="2" name="TextBox 1"/>
          <p:cNvSpPr txBox="1"/>
          <p:nvPr/>
        </p:nvSpPr>
        <p:spPr>
          <a:xfrm>
            <a:off x="-1006349" y="2468221"/>
            <a:ext cx="184666" cy="369332"/>
          </a:xfrm>
          <a:prstGeom prst="rect">
            <a:avLst/>
          </a:prstGeom>
          <a:noFill/>
        </p:spPr>
        <p:txBody>
          <a:bodyPr wrap="none" rtlCol="0">
            <a:spAutoFit/>
          </a:bodyPr>
          <a:lstStyle/>
          <a:p>
            <a:endParaRPr lang="en-US" dirty="0"/>
          </a:p>
        </p:txBody>
      </p:sp>
    </p:spTree>
    <p:extLst>
      <p:ext uri="{BB962C8B-B14F-4D97-AF65-F5344CB8AC3E}">
        <p14:creationId xmlns:p14="http://schemas.microsoft.com/office/powerpoint/2010/main" val="3872021174"/>
      </p:ext>
    </p:extLst>
  </p:cSld>
  <p:clrMapOvr>
    <a:masterClrMapping/>
  </p:clrMapOvr>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889644"/>
            <a:ext cx="8229600" cy="5968356"/>
          </a:xfrm>
        </p:spPr>
        <p:txBody>
          <a:bodyPr>
            <a:normAutofit/>
          </a:bodyPr>
          <a:lstStyle/>
          <a:p>
            <a:pPr lvl="0"/>
            <a:r>
              <a:rPr lang="en-US" sz="2200" dirty="0">
                <a:latin typeface="Arial"/>
                <a:cs typeface="Arial"/>
              </a:rPr>
              <a:t>As an </a:t>
            </a:r>
            <a:r>
              <a:rPr lang="en-US" sz="2200" dirty="0" smtClean="0">
                <a:latin typeface="Arial"/>
                <a:cs typeface="Arial"/>
              </a:rPr>
              <a:t>undergraduate </a:t>
            </a:r>
            <a:r>
              <a:rPr lang="en-US" sz="2200" dirty="0">
                <a:latin typeface="Arial"/>
                <a:cs typeface="Arial"/>
              </a:rPr>
              <a:t>at PSU, I had benefitted from Rick’s skillful classroom teaching, witnessed his enthusiasm for the atmospheric sciences, understood the quality of his scientific </a:t>
            </a:r>
            <a:r>
              <a:rPr lang="en-US" sz="2200" dirty="0" smtClean="0">
                <a:latin typeface="Arial"/>
                <a:cs typeface="Arial"/>
              </a:rPr>
              <a:t>contributions</a:t>
            </a:r>
            <a:r>
              <a:rPr lang="en-US" sz="2200" dirty="0">
                <a:latin typeface="Arial"/>
                <a:cs typeface="Arial"/>
              </a:rPr>
              <a:t>, and observed his true gifts for mentoring and advising.  So, I lobbied hard and gained acceptance into his group to begin my Master’s studies.</a:t>
            </a:r>
          </a:p>
          <a:p>
            <a:pPr marL="0" indent="0">
              <a:buNone/>
            </a:pPr>
            <a:endParaRPr lang="en-US" sz="2200" dirty="0">
              <a:latin typeface="Arial"/>
              <a:cs typeface="Arial"/>
            </a:endParaRPr>
          </a:p>
          <a:p>
            <a:pPr lvl="0"/>
            <a:r>
              <a:rPr lang="en-US" sz="2200" dirty="0">
                <a:latin typeface="Arial"/>
                <a:cs typeface="Arial"/>
              </a:rPr>
              <a:t>Over the next couple of years, Rick contributed to my formation in ways far beyond academic and scientific tutelage.</a:t>
            </a:r>
          </a:p>
          <a:p>
            <a:pPr marL="0" indent="0">
              <a:buNone/>
            </a:pPr>
            <a:endParaRPr lang="en-US" sz="2200" dirty="0">
              <a:latin typeface="Arial"/>
              <a:cs typeface="Arial"/>
            </a:endParaRPr>
          </a:p>
          <a:p>
            <a:pPr marL="0" lvl="0" indent="0">
              <a:buNone/>
            </a:pPr>
            <a:endParaRPr lang="en-US" sz="2200" dirty="0" smtClean="0">
              <a:latin typeface="Arial"/>
              <a:cs typeface="Arial"/>
            </a:endParaRPr>
          </a:p>
          <a:p>
            <a:pPr lvl="0"/>
            <a:endParaRPr lang="en-US" sz="2200" dirty="0">
              <a:latin typeface="Arial"/>
              <a:cs typeface="Arial"/>
            </a:endParaRPr>
          </a:p>
          <a:p>
            <a:pPr marL="0" indent="0">
              <a:buNone/>
            </a:pPr>
            <a:endParaRPr lang="en-US" sz="2600" dirty="0">
              <a:latin typeface="Arial"/>
              <a:cs typeface="Arial"/>
            </a:endParaRPr>
          </a:p>
          <a:p>
            <a:endParaRPr lang="en-US" sz="3100" dirty="0">
              <a:latin typeface="Arial"/>
              <a:cs typeface="Arial"/>
            </a:endParaRPr>
          </a:p>
          <a:p>
            <a:pPr lvl="1"/>
            <a:endParaRPr lang="en-US" sz="1400" dirty="0">
              <a:latin typeface="Arial" panose="020B0604020202020204" pitchFamily="34" charset="0"/>
              <a:cs typeface="Arial" panose="020B0604020202020204" pitchFamily="34" charset="0"/>
            </a:endParaRPr>
          </a:p>
        </p:txBody>
      </p:sp>
      <p:cxnSp>
        <p:nvCxnSpPr>
          <p:cNvPr id="5" name="Straight Connector 4"/>
          <p:cNvCxnSpPr/>
          <p:nvPr/>
        </p:nvCxnSpPr>
        <p:spPr>
          <a:xfrm>
            <a:off x="-9107" y="657205"/>
            <a:ext cx="9162288" cy="0"/>
          </a:xfrm>
          <a:prstGeom prst="line">
            <a:avLst/>
          </a:prstGeom>
          <a:ln w="50800">
            <a:solidFill>
              <a:schemeClr val="tx1"/>
            </a:solidFill>
          </a:ln>
        </p:spPr>
        <p:style>
          <a:lnRef idx="2">
            <a:schemeClr val="accent1"/>
          </a:lnRef>
          <a:fillRef idx="0">
            <a:schemeClr val="accent1"/>
          </a:fillRef>
          <a:effectRef idx="1">
            <a:schemeClr val="accent1"/>
          </a:effectRef>
          <a:fontRef idx="minor">
            <a:schemeClr val="tx1"/>
          </a:fontRef>
        </p:style>
      </p:cxnSp>
      <p:sp>
        <p:nvSpPr>
          <p:cNvPr id="8" name="Title 1"/>
          <p:cNvSpPr>
            <a:spLocks noGrp="1"/>
          </p:cNvSpPr>
          <p:nvPr>
            <p:ph type="title"/>
          </p:nvPr>
        </p:nvSpPr>
        <p:spPr>
          <a:xfrm>
            <a:off x="80293" y="-33716"/>
            <a:ext cx="8116979" cy="722220"/>
          </a:xfrm>
        </p:spPr>
        <p:txBody>
          <a:bodyPr>
            <a:normAutofit/>
          </a:bodyPr>
          <a:lstStyle/>
          <a:p>
            <a:pPr algn="l"/>
            <a:r>
              <a:rPr lang="en-US" sz="2800" b="1" dirty="0" smtClean="0">
                <a:solidFill>
                  <a:srgbClr val="FF0000"/>
                </a:solidFill>
                <a:latin typeface="Arial"/>
                <a:cs typeface="Arial"/>
              </a:rPr>
              <a:t>Student Reminiscences:  Rich </a:t>
            </a:r>
            <a:r>
              <a:rPr lang="en-US" sz="2800" b="1" dirty="0" err="1" smtClean="0">
                <a:solidFill>
                  <a:srgbClr val="FF0000"/>
                </a:solidFill>
                <a:latin typeface="Arial"/>
                <a:cs typeface="Arial"/>
              </a:rPr>
              <a:t>Shaginaw</a:t>
            </a:r>
            <a:r>
              <a:rPr lang="en-US" sz="2800" b="1" dirty="0" smtClean="0">
                <a:solidFill>
                  <a:srgbClr val="FF0000"/>
                </a:solidFill>
                <a:latin typeface="Arial"/>
                <a:cs typeface="Arial"/>
              </a:rPr>
              <a:t> </a:t>
            </a:r>
            <a:endParaRPr lang="en-US" sz="2800" b="1" dirty="0">
              <a:solidFill>
                <a:srgbClr val="FF0000"/>
              </a:solidFill>
              <a:latin typeface="Arial" panose="020B0604020202020204" pitchFamily="34" charset="0"/>
              <a:cs typeface="Arial" panose="020B0604020202020204" pitchFamily="34" charset="0"/>
            </a:endParaRPr>
          </a:p>
        </p:txBody>
      </p:sp>
      <p:sp>
        <p:nvSpPr>
          <p:cNvPr id="2" name="TextBox 1"/>
          <p:cNvSpPr txBox="1"/>
          <p:nvPr/>
        </p:nvSpPr>
        <p:spPr>
          <a:xfrm>
            <a:off x="-1006349" y="2468221"/>
            <a:ext cx="184666" cy="369332"/>
          </a:xfrm>
          <a:prstGeom prst="rect">
            <a:avLst/>
          </a:prstGeom>
          <a:noFill/>
        </p:spPr>
        <p:txBody>
          <a:bodyPr wrap="none" rtlCol="0">
            <a:spAutoFit/>
          </a:bodyPr>
          <a:lstStyle/>
          <a:p>
            <a:endParaRPr lang="en-US" dirty="0"/>
          </a:p>
        </p:txBody>
      </p:sp>
    </p:spTree>
    <p:extLst>
      <p:ext uri="{BB962C8B-B14F-4D97-AF65-F5344CB8AC3E}">
        <p14:creationId xmlns:p14="http://schemas.microsoft.com/office/powerpoint/2010/main" val="3282908655"/>
      </p:ext>
    </p:extLst>
  </p:cSld>
  <p:clrMapOvr>
    <a:masterClrMapping/>
  </p:clrMapOvr>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889644"/>
            <a:ext cx="8229600" cy="5968356"/>
          </a:xfrm>
        </p:spPr>
        <p:txBody>
          <a:bodyPr>
            <a:normAutofit/>
          </a:bodyPr>
          <a:lstStyle/>
          <a:p>
            <a:r>
              <a:rPr lang="en-US" sz="2200" dirty="0" smtClean="0">
                <a:latin typeface="Arial"/>
                <a:cs typeface="Arial"/>
              </a:rPr>
              <a:t>For </a:t>
            </a:r>
            <a:r>
              <a:rPr lang="en-US" sz="2200" dirty="0">
                <a:latin typeface="Arial"/>
                <a:cs typeface="Arial"/>
              </a:rPr>
              <a:t>me Rick was a model of grit and determination, integrity and accountability, energy and professionalism</a:t>
            </a:r>
            <a:r>
              <a:rPr lang="en-US" sz="2200" dirty="0" smtClean="0">
                <a:latin typeface="Arial"/>
                <a:cs typeface="Arial"/>
              </a:rPr>
              <a:t>.</a:t>
            </a:r>
          </a:p>
          <a:p>
            <a:pPr marL="0" lvl="0" indent="0">
              <a:buNone/>
            </a:pPr>
            <a:endParaRPr lang="en-US" sz="2200" dirty="0">
              <a:latin typeface="Arial"/>
              <a:cs typeface="Arial"/>
            </a:endParaRPr>
          </a:p>
          <a:p>
            <a:pPr lvl="0"/>
            <a:r>
              <a:rPr lang="en-US" sz="2200" dirty="0">
                <a:latin typeface="Arial"/>
                <a:cs typeface="Arial"/>
              </a:rPr>
              <a:t>I appreciate this opportunity to express my deep gratitude to Rick </a:t>
            </a:r>
            <a:r>
              <a:rPr lang="en-US" sz="2200" dirty="0" err="1">
                <a:latin typeface="Arial"/>
                <a:cs typeface="Arial"/>
              </a:rPr>
              <a:t>Anthes</a:t>
            </a:r>
            <a:r>
              <a:rPr lang="en-US" sz="2200" dirty="0">
                <a:latin typeface="Arial"/>
                <a:cs typeface="Arial"/>
              </a:rPr>
              <a:t>—teacher, mentor, and model.</a:t>
            </a:r>
          </a:p>
          <a:p>
            <a:pPr lvl="0"/>
            <a:endParaRPr lang="en-US" sz="2200" dirty="0" smtClean="0">
              <a:latin typeface="Arial"/>
              <a:cs typeface="Arial"/>
            </a:endParaRPr>
          </a:p>
          <a:p>
            <a:pPr lvl="0"/>
            <a:endParaRPr lang="en-US" sz="2200" dirty="0">
              <a:latin typeface="Arial"/>
              <a:cs typeface="Arial"/>
            </a:endParaRPr>
          </a:p>
          <a:p>
            <a:pPr marL="0" indent="0">
              <a:buNone/>
            </a:pPr>
            <a:endParaRPr lang="en-US" sz="2600" dirty="0">
              <a:latin typeface="Arial"/>
              <a:cs typeface="Arial"/>
            </a:endParaRPr>
          </a:p>
          <a:p>
            <a:endParaRPr lang="en-US" sz="3100" dirty="0">
              <a:latin typeface="Arial"/>
              <a:cs typeface="Arial"/>
            </a:endParaRPr>
          </a:p>
          <a:p>
            <a:pPr lvl="1"/>
            <a:endParaRPr lang="en-US" sz="1400" dirty="0">
              <a:latin typeface="Arial" panose="020B0604020202020204" pitchFamily="34" charset="0"/>
              <a:cs typeface="Arial" panose="020B0604020202020204" pitchFamily="34" charset="0"/>
            </a:endParaRPr>
          </a:p>
        </p:txBody>
      </p:sp>
      <p:cxnSp>
        <p:nvCxnSpPr>
          <p:cNvPr id="5" name="Straight Connector 4"/>
          <p:cNvCxnSpPr/>
          <p:nvPr/>
        </p:nvCxnSpPr>
        <p:spPr>
          <a:xfrm>
            <a:off x="-9107" y="657205"/>
            <a:ext cx="9162288" cy="0"/>
          </a:xfrm>
          <a:prstGeom prst="line">
            <a:avLst/>
          </a:prstGeom>
          <a:ln w="50800">
            <a:solidFill>
              <a:schemeClr val="tx1"/>
            </a:solidFill>
          </a:ln>
        </p:spPr>
        <p:style>
          <a:lnRef idx="2">
            <a:schemeClr val="accent1"/>
          </a:lnRef>
          <a:fillRef idx="0">
            <a:schemeClr val="accent1"/>
          </a:fillRef>
          <a:effectRef idx="1">
            <a:schemeClr val="accent1"/>
          </a:effectRef>
          <a:fontRef idx="minor">
            <a:schemeClr val="tx1"/>
          </a:fontRef>
        </p:style>
      </p:cxnSp>
      <p:sp>
        <p:nvSpPr>
          <p:cNvPr id="8" name="Title 1"/>
          <p:cNvSpPr>
            <a:spLocks noGrp="1"/>
          </p:cNvSpPr>
          <p:nvPr>
            <p:ph type="title"/>
          </p:nvPr>
        </p:nvSpPr>
        <p:spPr>
          <a:xfrm>
            <a:off x="80293" y="-33716"/>
            <a:ext cx="8116979" cy="722220"/>
          </a:xfrm>
        </p:spPr>
        <p:txBody>
          <a:bodyPr>
            <a:normAutofit/>
          </a:bodyPr>
          <a:lstStyle/>
          <a:p>
            <a:pPr algn="l"/>
            <a:r>
              <a:rPr lang="en-US" sz="2800" b="1" dirty="0" smtClean="0">
                <a:solidFill>
                  <a:srgbClr val="FF0000"/>
                </a:solidFill>
                <a:latin typeface="Arial"/>
                <a:cs typeface="Arial"/>
              </a:rPr>
              <a:t>Student Reminiscences:  Rich </a:t>
            </a:r>
            <a:r>
              <a:rPr lang="en-US" sz="2800" b="1" dirty="0" err="1" smtClean="0">
                <a:solidFill>
                  <a:srgbClr val="FF0000"/>
                </a:solidFill>
                <a:latin typeface="Arial"/>
                <a:cs typeface="Arial"/>
              </a:rPr>
              <a:t>Shaginaw</a:t>
            </a:r>
            <a:r>
              <a:rPr lang="en-US" sz="2800" b="1" dirty="0" smtClean="0">
                <a:solidFill>
                  <a:srgbClr val="FF0000"/>
                </a:solidFill>
                <a:latin typeface="Arial"/>
                <a:cs typeface="Arial"/>
              </a:rPr>
              <a:t> </a:t>
            </a:r>
            <a:endParaRPr lang="en-US" sz="2800" b="1" dirty="0">
              <a:solidFill>
                <a:srgbClr val="FF0000"/>
              </a:solidFill>
              <a:latin typeface="Arial" panose="020B0604020202020204" pitchFamily="34" charset="0"/>
              <a:cs typeface="Arial" panose="020B0604020202020204" pitchFamily="34" charset="0"/>
            </a:endParaRPr>
          </a:p>
        </p:txBody>
      </p:sp>
      <p:sp>
        <p:nvSpPr>
          <p:cNvPr id="2" name="TextBox 1"/>
          <p:cNvSpPr txBox="1"/>
          <p:nvPr/>
        </p:nvSpPr>
        <p:spPr>
          <a:xfrm>
            <a:off x="-1006349" y="2468221"/>
            <a:ext cx="184666" cy="369332"/>
          </a:xfrm>
          <a:prstGeom prst="rect">
            <a:avLst/>
          </a:prstGeom>
          <a:noFill/>
        </p:spPr>
        <p:txBody>
          <a:bodyPr wrap="none" rtlCol="0">
            <a:spAutoFit/>
          </a:bodyPr>
          <a:lstStyle/>
          <a:p>
            <a:endParaRPr lang="en-US" dirty="0"/>
          </a:p>
        </p:txBody>
      </p:sp>
    </p:spTree>
    <p:extLst>
      <p:ext uri="{BB962C8B-B14F-4D97-AF65-F5344CB8AC3E}">
        <p14:creationId xmlns:p14="http://schemas.microsoft.com/office/powerpoint/2010/main" val="2729172316"/>
      </p:ext>
    </p:extLst>
  </p:cSld>
  <p:clrMapOvr>
    <a:masterClrMapping/>
  </p:clrMapOvr>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889644"/>
            <a:ext cx="8229600" cy="5968356"/>
          </a:xfrm>
        </p:spPr>
        <p:txBody>
          <a:bodyPr>
            <a:normAutofit/>
          </a:bodyPr>
          <a:lstStyle/>
          <a:p>
            <a:pPr lvl="0"/>
            <a:r>
              <a:rPr lang="en-US" sz="2200" dirty="0">
                <a:latin typeface="Arial"/>
                <a:cs typeface="Arial"/>
              </a:rPr>
              <a:t>Not only did Rick make significant contributions to mesoscale modeling, he helped educate, advise, and inspire many students along the way.  As my professor and advisor, Rick helped initialize my professional life, starting me on a career that has verified as fun and rewarding.  Thank you, Rick!</a:t>
            </a:r>
          </a:p>
          <a:p>
            <a:pPr lvl="0"/>
            <a:endParaRPr lang="en-US" sz="2200" dirty="0" smtClean="0">
              <a:latin typeface="Arial"/>
              <a:cs typeface="Arial"/>
            </a:endParaRPr>
          </a:p>
          <a:p>
            <a:pPr lvl="0"/>
            <a:endParaRPr lang="en-US" sz="2200" dirty="0">
              <a:latin typeface="Arial"/>
              <a:cs typeface="Arial"/>
            </a:endParaRPr>
          </a:p>
          <a:p>
            <a:pPr marL="0" indent="0">
              <a:buNone/>
            </a:pPr>
            <a:endParaRPr lang="en-US" sz="2600" dirty="0">
              <a:latin typeface="Arial"/>
              <a:cs typeface="Arial"/>
            </a:endParaRPr>
          </a:p>
          <a:p>
            <a:endParaRPr lang="en-US" sz="3100" dirty="0">
              <a:latin typeface="Arial"/>
              <a:cs typeface="Arial"/>
            </a:endParaRPr>
          </a:p>
          <a:p>
            <a:pPr lvl="1"/>
            <a:endParaRPr lang="en-US" sz="1400" dirty="0">
              <a:latin typeface="Arial" panose="020B0604020202020204" pitchFamily="34" charset="0"/>
              <a:cs typeface="Arial" panose="020B0604020202020204" pitchFamily="34" charset="0"/>
            </a:endParaRPr>
          </a:p>
        </p:txBody>
      </p:sp>
      <p:cxnSp>
        <p:nvCxnSpPr>
          <p:cNvPr id="5" name="Straight Connector 4"/>
          <p:cNvCxnSpPr/>
          <p:nvPr/>
        </p:nvCxnSpPr>
        <p:spPr>
          <a:xfrm>
            <a:off x="-9107" y="657205"/>
            <a:ext cx="9162288" cy="0"/>
          </a:xfrm>
          <a:prstGeom prst="line">
            <a:avLst/>
          </a:prstGeom>
          <a:ln w="50800">
            <a:solidFill>
              <a:schemeClr val="tx1"/>
            </a:solidFill>
          </a:ln>
        </p:spPr>
        <p:style>
          <a:lnRef idx="2">
            <a:schemeClr val="accent1"/>
          </a:lnRef>
          <a:fillRef idx="0">
            <a:schemeClr val="accent1"/>
          </a:fillRef>
          <a:effectRef idx="1">
            <a:schemeClr val="accent1"/>
          </a:effectRef>
          <a:fontRef idx="minor">
            <a:schemeClr val="tx1"/>
          </a:fontRef>
        </p:style>
      </p:cxnSp>
      <p:sp>
        <p:nvSpPr>
          <p:cNvPr id="8" name="Title 1"/>
          <p:cNvSpPr>
            <a:spLocks noGrp="1"/>
          </p:cNvSpPr>
          <p:nvPr>
            <p:ph type="title"/>
          </p:nvPr>
        </p:nvSpPr>
        <p:spPr>
          <a:xfrm>
            <a:off x="80293" y="-33716"/>
            <a:ext cx="8116979" cy="722220"/>
          </a:xfrm>
        </p:spPr>
        <p:txBody>
          <a:bodyPr>
            <a:normAutofit/>
          </a:bodyPr>
          <a:lstStyle/>
          <a:p>
            <a:pPr algn="l"/>
            <a:r>
              <a:rPr lang="en-US" sz="2800" b="1" dirty="0" smtClean="0">
                <a:solidFill>
                  <a:srgbClr val="FF0000"/>
                </a:solidFill>
                <a:latin typeface="Arial"/>
                <a:cs typeface="Arial"/>
              </a:rPr>
              <a:t>Student Reminiscences:  Russ Sinclair </a:t>
            </a:r>
            <a:endParaRPr lang="en-US" sz="2800" b="1" dirty="0">
              <a:solidFill>
                <a:srgbClr val="FF0000"/>
              </a:solidFill>
              <a:latin typeface="Arial" panose="020B0604020202020204" pitchFamily="34" charset="0"/>
              <a:cs typeface="Arial" panose="020B0604020202020204" pitchFamily="34" charset="0"/>
            </a:endParaRPr>
          </a:p>
        </p:txBody>
      </p:sp>
      <p:sp>
        <p:nvSpPr>
          <p:cNvPr id="2" name="TextBox 1"/>
          <p:cNvSpPr txBox="1"/>
          <p:nvPr/>
        </p:nvSpPr>
        <p:spPr>
          <a:xfrm>
            <a:off x="-1006349" y="2468221"/>
            <a:ext cx="184666" cy="369332"/>
          </a:xfrm>
          <a:prstGeom prst="rect">
            <a:avLst/>
          </a:prstGeom>
          <a:noFill/>
        </p:spPr>
        <p:txBody>
          <a:bodyPr wrap="none" rtlCol="0">
            <a:spAutoFit/>
          </a:bodyPr>
          <a:lstStyle/>
          <a:p>
            <a:endParaRPr lang="en-US" dirty="0"/>
          </a:p>
        </p:txBody>
      </p:sp>
    </p:spTree>
    <p:extLst>
      <p:ext uri="{BB962C8B-B14F-4D97-AF65-F5344CB8AC3E}">
        <p14:creationId xmlns:p14="http://schemas.microsoft.com/office/powerpoint/2010/main" val="205554290"/>
      </p:ext>
    </p:extLst>
  </p:cSld>
  <p:clrMapOvr>
    <a:masterClrMapping/>
  </p:clrMapOvr>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889644"/>
            <a:ext cx="8229600" cy="5968356"/>
          </a:xfrm>
        </p:spPr>
        <p:txBody>
          <a:bodyPr>
            <a:normAutofit/>
          </a:bodyPr>
          <a:lstStyle/>
          <a:p>
            <a:pPr lvl="0"/>
            <a:r>
              <a:rPr lang="en-US" sz="2200" dirty="0">
                <a:latin typeface="Arial"/>
                <a:cs typeface="Arial"/>
              </a:rPr>
              <a:t>I fondly remember several informal get </a:t>
            </a:r>
            <a:r>
              <a:rPr lang="en-US" sz="2200" dirty="0" err="1">
                <a:latin typeface="Arial"/>
                <a:cs typeface="Arial"/>
              </a:rPr>
              <a:t>togethers</a:t>
            </a:r>
            <a:r>
              <a:rPr lang="en-US" sz="2200" dirty="0">
                <a:latin typeface="Arial"/>
                <a:cs typeface="Arial"/>
              </a:rPr>
              <a:t> at Rick’s castle on the hill.  Our wives and significant others were always welcomed and it was truly a family atmosphere.  </a:t>
            </a:r>
          </a:p>
          <a:p>
            <a:pPr marL="0" indent="0">
              <a:buNone/>
            </a:pPr>
            <a:endParaRPr lang="en-US" sz="2200" dirty="0">
              <a:latin typeface="Arial"/>
              <a:cs typeface="Arial"/>
            </a:endParaRPr>
          </a:p>
          <a:p>
            <a:pPr lvl="0"/>
            <a:r>
              <a:rPr lang="en-US" sz="2200" dirty="0">
                <a:latin typeface="Arial"/>
                <a:cs typeface="Arial"/>
              </a:rPr>
              <a:t>At the time I was the manager of the Department of Meteorology softball team and I remember Rick being an occasional player.  Let’s just say I remember his skill as a teacher, scientist and advisor as greater than those of a softball player!!!</a:t>
            </a:r>
          </a:p>
          <a:p>
            <a:pPr lvl="0"/>
            <a:endParaRPr lang="en-US" sz="2200" dirty="0" smtClean="0">
              <a:latin typeface="Arial"/>
              <a:cs typeface="Arial"/>
            </a:endParaRPr>
          </a:p>
          <a:p>
            <a:pPr lvl="0"/>
            <a:endParaRPr lang="en-US" sz="2200" dirty="0">
              <a:latin typeface="Arial"/>
              <a:cs typeface="Arial"/>
            </a:endParaRPr>
          </a:p>
          <a:p>
            <a:pPr marL="0" indent="0">
              <a:buNone/>
            </a:pPr>
            <a:endParaRPr lang="en-US" sz="2600" dirty="0">
              <a:latin typeface="Arial"/>
              <a:cs typeface="Arial"/>
            </a:endParaRPr>
          </a:p>
          <a:p>
            <a:endParaRPr lang="en-US" sz="3100" dirty="0">
              <a:latin typeface="Arial"/>
              <a:cs typeface="Arial"/>
            </a:endParaRPr>
          </a:p>
          <a:p>
            <a:pPr lvl="1"/>
            <a:endParaRPr lang="en-US" sz="1400" dirty="0">
              <a:latin typeface="Arial" panose="020B0604020202020204" pitchFamily="34" charset="0"/>
              <a:cs typeface="Arial" panose="020B0604020202020204" pitchFamily="34" charset="0"/>
            </a:endParaRPr>
          </a:p>
        </p:txBody>
      </p:sp>
      <p:cxnSp>
        <p:nvCxnSpPr>
          <p:cNvPr id="5" name="Straight Connector 4"/>
          <p:cNvCxnSpPr/>
          <p:nvPr/>
        </p:nvCxnSpPr>
        <p:spPr>
          <a:xfrm>
            <a:off x="-9107" y="657205"/>
            <a:ext cx="9162288" cy="0"/>
          </a:xfrm>
          <a:prstGeom prst="line">
            <a:avLst/>
          </a:prstGeom>
          <a:ln w="50800">
            <a:solidFill>
              <a:schemeClr val="tx1"/>
            </a:solidFill>
          </a:ln>
        </p:spPr>
        <p:style>
          <a:lnRef idx="2">
            <a:schemeClr val="accent1"/>
          </a:lnRef>
          <a:fillRef idx="0">
            <a:schemeClr val="accent1"/>
          </a:fillRef>
          <a:effectRef idx="1">
            <a:schemeClr val="accent1"/>
          </a:effectRef>
          <a:fontRef idx="minor">
            <a:schemeClr val="tx1"/>
          </a:fontRef>
        </p:style>
      </p:cxnSp>
      <p:sp>
        <p:nvSpPr>
          <p:cNvPr id="8" name="Title 1"/>
          <p:cNvSpPr>
            <a:spLocks noGrp="1"/>
          </p:cNvSpPr>
          <p:nvPr>
            <p:ph type="title"/>
          </p:nvPr>
        </p:nvSpPr>
        <p:spPr>
          <a:xfrm>
            <a:off x="80293" y="-33716"/>
            <a:ext cx="8116979" cy="722220"/>
          </a:xfrm>
        </p:spPr>
        <p:txBody>
          <a:bodyPr>
            <a:normAutofit/>
          </a:bodyPr>
          <a:lstStyle/>
          <a:p>
            <a:pPr algn="l"/>
            <a:r>
              <a:rPr lang="en-US" sz="2800" b="1" dirty="0" smtClean="0">
                <a:solidFill>
                  <a:srgbClr val="FF0000"/>
                </a:solidFill>
                <a:latin typeface="Arial"/>
                <a:cs typeface="Arial"/>
              </a:rPr>
              <a:t>Student Reminiscences:  Joe </a:t>
            </a:r>
            <a:r>
              <a:rPr lang="en-US" sz="2800" b="1" dirty="0" err="1" smtClean="0">
                <a:solidFill>
                  <a:srgbClr val="FF0000"/>
                </a:solidFill>
                <a:latin typeface="Arial"/>
                <a:cs typeface="Arial"/>
              </a:rPr>
              <a:t>Sobel</a:t>
            </a:r>
            <a:endParaRPr lang="en-US" sz="2800" b="1" dirty="0">
              <a:solidFill>
                <a:srgbClr val="FF0000"/>
              </a:solidFill>
              <a:latin typeface="Arial" panose="020B0604020202020204" pitchFamily="34" charset="0"/>
              <a:cs typeface="Arial" panose="020B0604020202020204" pitchFamily="34" charset="0"/>
            </a:endParaRPr>
          </a:p>
        </p:txBody>
      </p:sp>
      <p:sp>
        <p:nvSpPr>
          <p:cNvPr id="2" name="TextBox 1"/>
          <p:cNvSpPr txBox="1"/>
          <p:nvPr/>
        </p:nvSpPr>
        <p:spPr>
          <a:xfrm>
            <a:off x="-1006349" y="2468221"/>
            <a:ext cx="184666" cy="369332"/>
          </a:xfrm>
          <a:prstGeom prst="rect">
            <a:avLst/>
          </a:prstGeom>
          <a:noFill/>
        </p:spPr>
        <p:txBody>
          <a:bodyPr wrap="none" rtlCol="0">
            <a:spAutoFit/>
          </a:bodyPr>
          <a:lstStyle/>
          <a:p>
            <a:endParaRPr lang="en-US" dirty="0"/>
          </a:p>
        </p:txBody>
      </p:sp>
    </p:spTree>
    <p:extLst>
      <p:ext uri="{BB962C8B-B14F-4D97-AF65-F5344CB8AC3E}">
        <p14:creationId xmlns:p14="http://schemas.microsoft.com/office/powerpoint/2010/main" val="110802508"/>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889644"/>
            <a:ext cx="8229600" cy="5968356"/>
          </a:xfrm>
        </p:spPr>
        <p:txBody>
          <a:bodyPr>
            <a:normAutofit/>
          </a:bodyPr>
          <a:lstStyle/>
          <a:p>
            <a:pPr lvl="0"/>
            <a:r>
              <a:rPr lang="en-US" sz="2200" dirty="0" smtClean="0">
                <a:latin typeface="Arial"/>
                <a:cs typeface="Arial"/>
              </a:rPr>
              <a:t>In this presentation, I take a retrospective look at Rick’s academic career with emphasis on the principles and practices that informed his teaching, advising, and mentoring.</a:t>
            </a:r>
          </a:p>
          <a:p>
            <a:pPr marL="0" indent="0">
              <a:buNone/>
            </a:pPr>
            <a:endParaRPr lang="en-US" sz="2600" dirty="0">
              <a:latin typeface="Arial"/>
              <a:cs typeface="Arial"/>
            </a:endParaRPr>
          </a:p>
          <a:p>
            <a:endParaRPr lang="en-US" sz="3100" dirty="0">
              <a:latin typeface="Arial"/>
              <a:cs typeface="Arial"/>
            </a:endParaRPr>
          </a:p>
          <a:p>
            <a:pPr lvl="1"/>
            <a:endParaRPr lang="en-US" sz="1400" dirty="0">
              <a:latin typeface="Arial" panose="020B0604020202020204" pitchFamily="34" charset="0"/>
              <a:cs typeface="Arial" panose="020B0604020202020204" pitchFamily="34" charset="0"/>
            </a:endParaRPr>
          </a:p>
        </p:txBody>
      </p:sp>
      <p:cxnSp>
        <p:nvCxnSpPr>
          <p:cNvPr id="5" name="Straight Connector 4"/>
          <p:cNvCxnSpPr/>
          <p:nvPr/>
        </p:nvCxnSpPr>
        <p:spPr>
          <a:xfrm>
            <a:off x="-9107" y="657205"/>
            <a:ext cx="9162288" cy="0"/>
          </a:xfrm>
          <a:prstGeom prst="line">
            <a:avLst/>
          </a:prstGeom>
          <a:ln w="50800">
            <a:solidFill>
              <a:schemeClr val="tx1"/>
            </a:solidFill>
          </a:ln>
        </p:spPr>
        <p:style>
          <a:lnRef idx="2">
            <a:schemeClr val="accent1"/>
          </a:lnRef>
          <a:fillRef idx="0">
            <a:schemeClr val="accent1"/>
          </a:fillRef>
          <a:effectRef idx="1">
            <a:schemeClr val="accent1"/>
          </a:effectRef>
          <a:fontRef idx="minor">
            <a:schemeClr val="tx1"/>
          </a:fontRef>
        </p:style>
      </p:cxnSp>
      <p:sp>
        <p:nvSpPr>
          <p:cNvPr id="8" name="Title 1"/>
          <p:cNvSpPr>
            <a:spLocks noGrp="1"/>
          </p:cNvSpPr>
          <p:nvPr>
            <p:ph type="title"/>
          </p:nvPr>
        </p:nvSpPr>
        <p:spPr>
          <a:xfrm>
            <a:off x="80293" y="-33716"/>
            <a:ext cx="8116979" cy="722220"/>
          </a:xfrm>
        </p:spPr>
        <p:txBody>
          <a:bodyPr>
            <a:normAutofit/>
          </a:bodyPr>
          <a:lstStyle/>
          <a:p>
            <a:pPr algn="l"/>
            <a:r>
              <a:rPr lang="en-US" sz="2800" b="1" dirty="0" smtClean="0">
                <a:solidFill>
                  <a:srgbClr val="FF0000"/>
                </a:solidFill>
                <a:latin typeface="Arial"/>
                <a:cs typeface="Arial"/>
              </a:rPr>
              <a:t>Introduction</a:t>
            </a:r>
            <a:endParaRPr lang="en-US" sz="2800" b="1" dirty="0">
              <a:solidFill>
                <a:srgbClr val="FF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900737774"/>
      </p:ext>
    </p:extLst>
  </p:cSld>
  <p:clrMapOvr>
    <a:masterClrMapping/>
  </p:clrMapOvr>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889644"/>
            <a:ext cx="8229600" cy="5968356"/>
          </a:xfrm>
        </p:spPr>
        <p:txBody>
          <a:bodyPr>
            <a:normAutofit/>
          </a:bodyPr>
          <a:lstStyle/>
          <a:p>
            <a:pPr lvl="0"/>
            <a:r>
              <a:rPr lang="en-US" sz="2200" dirty="0">
                <a:latin typeface="Arial"/>
                <a:cs typeface="Arial"/>
              </a:rPr>
              <a:t>Shortly after China was opened to the west, I was admitted in early 1980 as the first graduate student from mainland China to the Penn State University, but with no university transcripts, no English test score and little educational background in meteorology.  So, I have been extremely grateful to Rick </a:t>
            </a:r>
            <a:r>
              <a:rPr lang="en-US" sz="2200" dirty="0" err="1">
                <a:latin typeface="Arial"/>
                <a:cs typeface="Arial"/>
              </a:rPr>
              <a:t>Anthes</a:t>
            </a:r>
            <a:r>
              <a:rPr lang="en-US" sz="2200" dirty="0">
                <a:latin typeface="Arial"/>
                <a:cs typeface="Arial"/>
              </a:rPr>
              <a:t> for his taking a risk of accepting me as one of his graduate students.  Being a professor today myself, I would be reluctant to consider recruiting such a student even with his/her own funds.</a:t>
            </a:r>
          </a:p>
          <a:p>
            <a:pPr marL="0" indent="0">
              <a:buNone/>
            </a:pPr>
            <a:endParaRPr lang="en-US" sz="2200" dirty="0">
              <a:latin typeface="Arial"/>
              <a:cs typeface="Arial"/>
            </a:endParaRPr>
          </a:p>
          <a:p>
            <a:pPr lvl="0"/>
            <a:r>
              <a:rPr lang="en-US" sz="2200" dirty="0">
                <a:latin typeface="Arial"/>
                <a:cs typeface="Arial"/>
              </a:rPr>
              <a:t>Rick is truly an innovative scientist and a great mentor.</a:t>
            </a:r>
          </a:p>
          <a:p>
            <a:pPr lvl="0"/>
            <a:endParaRPr lang="en-US" sz="2200" dirty="0" smtClean="0">
              <a:latin typeface="Arial"/>
              <a:cs typeface="Arial"/>
            </a:endParaRPr>
          </a:p>
          <a:p>
            <a:pPr lvl="0"/>
            <a:endParaRPr lang="en-US" sz="2200" dirty="0">
              <a:latin typeface="Arial"/>
              <a:cs typeface="Arial"/>
            </a:endParaRPr>
          </a:p>
          <a:p>
            <a:pPr marL="0" indent="0">
              <a:buNone/>
            </a:pPr>
            <a:endParaRPr lang="en-US" sz="2600" dirty="0">
              <a:latin typeface="Arial"/>
              <a:cs typeface="Arial"/>
            </a:endParaRPr>
          </a:p>
          <a:p>
            <a:endParaRPr lang="en-US" sz="3100" dirty="0">
              <a:latin typeface="Arial"/>
              <a:cs typeface="Arial"/>
            </a:endParaRPr>
          </a:p>
          <a:p>
            <a:pPr lvl="1"/>
            <a:endParaRPr lang="en-US" sz="1400" dirty="0">
              <a:latin typeface="Arial" panose="020B0604020202020204" pitchFamily="34" charset="0"/>
              <a:cs typeface="Arial" panose="020B0604020202020204" pitchFamily="34" charset="0"/>
            </a:endParaRPr>
          </a:p>
        </p:txBody>
      </p:sp>
      <p:cxnSp>
        <p:nvCxnSpPr>
          <p:cNvPr id="5" name="Straight Connector 4"/>
          <p:cNvCxnSpPr/>
          <p:nvPr/>
        </p:nvCxnSpPr>
        <p:spPr>
          <a:xfrm>
            <a:off x="-9107" y="657205"/>
            <a:ext cx="9162288" cy="0"/>
          </a:xfrm>
          <a:prstGeom prst="line">
            <a:avLst/>
          </a:prstGeom>
          <a:ln w="50800">
            <a:solidFill>
              <a:schemeClr val="tx1"/>
            </a:solidFill>
          </a:ln>
        </p:spPr>
        <p:style>
          <a:lnRef idx="2">
            <a:schemeClr val="accent1"/>
          </a:lnRef>
          <a:fillRef idx="0">
            <a:schemeClr val="accent1"/>
          </a:fillRef>
          <a:effectRef idx="1">
            <a:schemeClr val="accent1"/>
          </a:effectRef>
          <a:fontRef idx="minor">
            <a:schemeClr val="tx1"/>
          </a:fontRef>
        </p:style>
      </p:cxnSp>
      <p:sp>
        <p:nvSpPr>
          <p:cNvPr id="8" name="Title 1"/>
          <p:cNvSpPr>
            <a:spLocks noGrp="1"/>
          </p:cNvSpPr>
          <p:nvPr>
            <p:ph type="title"/>
          </p:nvPr>
        </p:nvSpPr>
        <p:spPr>
          <a:xfrm>
            <a:off x="80293" y="-33716"/>
            <a:ext cx="8116979" cy="722220"/>
          </a:xfrm>
        </p:spPr>
        <p:txBody>
          <a:bodyPr>
            <a:normAutofit/>
          </a:bodyPr>
          <a:lstStyle/>
          <a:p>
            <a:pPr algn="l"/>
            <a:r>
              <a:rPr lang="en-US" sz="2800" b="1" dirty="0" smtClean="0">
                <a:solidFill>
                  <a:srgbClr val="FF0000"/>
                </a:solidFill>
                <a:latin typeface="Arial"/>
                <a:cs typeface="Arial"/>
              </a:rPr>
              <a:t>Student Reminiscences:  Da-Lin Zhang</a:t>
            </a:r>
            <a:endParaRPr lang="en-US" sz="2800" b="1" dirty="0">
              <a:solidFill>
                <a:srgbClr val="FF0000"/>
              </a:solidFill>
              <a:latin typeface="Arial" panose="020B0604020202020204" pitchFamily="34" charset="0"/>
              <a:cs typeface="Arial" panose="020B0604020202020204" pitchFamily="34" charset="0"/>
            </a:endParaRPr>
          </a:p>
        </p:txBody>
      </p:sp>
      <p:sp>
        <p:nvSpPr>
          <p:cNvPr id="2" name="TextBox 1"/>
          <p:cNvSpPr txBox="1"/>
          <p:nvPr/>
        </p:nvSpPr>
        <p:spPr>
          <a:xfrm>
            <a:off x="-1006349" y="2468221"/>
            <a:ext cx="184666" cy="369332"/>
          </a:xfrm>
          <a:prstGeom prst="rect">
            <a:avLst/>
          </a:prstGeom>
          <a:noFill/>
        </p:spPr>
        <p:txBody>
          <a:bodyPr wrap="none" rtlCol="0">
            <a:spAutoFit/>
          </a:bodyPr>
          <a:lstStyle/>
          <a:p>
            <a:endParaRPr lang="en-US" dirty="0"/>
          </a:p>
        </p:txBody>
      </p:sp>
      <p:sp>
        <p:nvSpPr>
          <p:cNvPr id="4" name="TextBox 3"/>
          <p:cNvSpPr txBox="1"/>
          <p:nvPr/>
        </p:nvSpPr>
        <p:spPr>
          <a:xfrm>
            <a:off x="-682880" y="2204625"/>
            <a:ext cx="184666" cy="369332"/>
          </a:xfrm>
          <a:prstGeom prst="rect">
            <a:avLst/>
          </a:prstGeom>
          <a:noFill/>
        </p:spPr>
        <p:txBody>
          <a:bodyPr wrap="none" rtlCol="0">
            <a:spAutoFit/>
          </a:bodyPr>
          <a:lstStyle/>
          <a:p>
            <a:endParaRPr lang="en-US" dirty="0"/>
          </a:p>
        </p:txBody>
      </p:sp>
    </p:spTree>
    <p:extLst>
      <p:ext uri="{BB962C8B-B14F-4D97-AF65-F5344CB8AC3E}">
        <p14:creationId xmlns:p14="http://schemas.microsoft.com/office/powerpoint/2010/main" val="2846050327"/>
      </p:ext>
    </p:extLst>
  </p:cSld>
  <p:clrMapOvr>
    <a:masterClrMapping/>
  </p:clrMapOvr>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889644"/>
            <a:ext cx="8229600" cy="5968356"/>
          </a:xfrm>
        </p:spPr>
        <p:txBody>
          <a:bodyPr>
            <a:normAutofit/>
          </a:bodyPr>
          <a:lstStyle/>
          <a:p>
            <a:pPr lvl="0"/>
            <a:r>
              <a:rPr lang="en-US" sz="2200" dirty="0">
                <a:latin typeface="Arial"/>
                <a:cs typeface="Arial"/>
              </a:rPr>
              <a:t>Teach and mentor by example</a:t>
            </a:r>
            <a:r>
              <a:rPr lang="en-US" sz="2200" dirty="0" smtClean="0">
                <a:latin typeface="Arial"/>
                <a:cs typeface="Arial"/>
              </a:rPr>
              <a:t>.</a:t>
            </a:r>
          </a:p>
          <a:p>
            <a:pPr marL="0" lvl="0" indent="0">
              <a:lnSpc>
                <a:spcPct val="70000"/>
              </a:lnSpc>
              <a:buNone/>
            </a:pPr>
            <a:endParaRPr lang="en-US" sz="2200" dirty="0">
              <a:latin typeface="Arial"/>
              <a:cs typeface="Arial"/>
            </a:endParaRPr>
          </a:p>
          <a:p>
            <a:pPr lvl="0"/>
            <a:r>
              <a:rPr lang="en-US" sz="2200" dirty="0">
                <a:latin typeface="Arial"/>
                <a:cs typeface="Arial"/>
              </a:rPr>
              <a:t>Do the right thing by doing things right.</a:t>
            </a:r>
          </a:p>
          <a:p>
            <a:pPr marL="0" indent="0">
              <a:lnSpc>
                <a:spcPct val="70000"/>
              </a:lnSpc>
              <a:buNone/>
            </a:pPr>
            <a:endParaRPr lang="en-US" sz="2200" dirty="0">
              <a:latin typeface="Arial"/>
              <a:cs typeface="Arial"/>
            </a:endParaRPr>
          </a:p>
          <a:p>
            <a:pPr lvl="0"/>
            <a:r>
              <a:rPr lang="en-US" sz="2200" dirty="0">
                <a:latin typeface="Arial"/>
                <a:cs typeface="Arial"/>
              </a:rPr>
              <a:t>Solve problems by trying numerous approaches until one of them works.</a:t>
            </a:r>
          </a:p>
          <a:p>
            <a:pPr marL="0" indent="0">
              <a:lnSpc>
                <a:spcPct val="70000"/>
              </a:lnSpc>
              <a:buNone/>
            </a:pPr>
            <a:endParaRPr lang="en-US" sz="2200" dirty="0">
              <a:latin typeface="Arial"/>
              <a:cs typeface="Arial"/>
            </a:endParaRPr>
          </a:p>
          <a:p>
            <a:pPr lvl="0"/>
            <a:r>
              <a:rPr lang="en-US" sz="2200" dirty="0">
                <a:latin typeface="Arial"/>
                <a:cs typeface="Arial"/>
              </a:rPr>
              <a:t>Finish what you start.</a:t>
            </a:r>
          </a:p>
          <a:p>
            <a:pPr marL="0" indent="0">
              <a:lnSpc>
                <a:spcPct val="70000"/>
              </a:lnSpc>
              <a:buNone/>
            </a:pPr>
            <a:endParaRPr lang="en-US" sz="2200" dirty="0">
              <a:latin typeface="Arial"/>
              <a:cs typeface="Arial"/>
            </a:endParaRPr>
          </a:p>
          <a:p>
            <a:pPr lvl="0"/>
            <a:r>
              <a:rPr lang="en-US" sz="2200" dirty="0">
                <a:latin typeface="Arial"/>
                <a:cs typeface="Arial"/>
              </a:rPr>
              <a:t>Relate to your students on a first-name basis.</a:t>
            </a:r>
          </a:p>
          <a:p>
            <a:pPr lvl="0"/>
            <a:endParaRPr lang="en-US" sz="2200" dirty="0" smtClean="0">
              <a:latin typeface="Arial"/>
              <a:cs typeface="Arial"/>
            </a:endParaRPr>
          </a:p>
          <a:p>
            <a:pPr lvl="0"/>
            <a:endParaRPr lang="en-US" sz="2200" dirty="0">
              <a:latin typeface="Arial"/>
              <a:cs typeface="Arial"/>
            </a:endParaRPr>
          </a:p>
          <a:p>
            <a:pPr marL="0" indent="0">
              <a:buNone/>
            </a:pPr>
            <a:endParaRPr lang="en-US" sz="2600" dirty="0">
              <a:latin typeface="Arial"/>
              <a:cs typeface="Arial"/>
            </a:endParaRPr>
          </a:p>
          <a:p>
            <a:endParaRPr lang="en-US" sz="3100" dirty="0">
              <a:latin typeface="Arial"/>
              <a:cs typeface="Arial"/>
            </a:endParaRPr>
          </a:p>
          <a:p>
            <a:pPr lvl="1"/>
            <a:endParaRPr lang="en-US" sz="1400" dirty="0">
              <a:latin typeface="Arial" panose="020B0604020202020204" pitchFamily="34" charset="0"/>
              <a:cs typeface="Arial" panose="020B0604020202020204" pitchFamily="34" charset="0"/>
            </a:endParaRPr>
          </a:p>
        </p:txBody>
      </p:sp>
      <p:cxnSp>
        <p:nvCxnSpPr>
          <p:cNvPr id="5" name="Straight Connector 4"/>
          <p:cNvCxnSpPr/>
          <p:nvPr/>
        </p:nvCxnSpPr>
        <p:spPr>
          <a:xfrm>
            <a:off x="-9107" y="657205"/>
            <a:ext cx="9162288" cy="0"/>
          </a:xfrm>
          <a:prstGeom prst="line">
            <a:avLst/>
          </a:prstGeom>
          <a:ln w="50800">
            <a:solidFill>
              <a:schemeClr val="tx1"/>
            </a:solidFill>
          </a:ln>
        </p:spPr>
        <p:style>
          <a:lnRef idx="2">
            <a:schemeClr val="accent1"/>
          </a:lnRef>
          <a:fillRef idx="0">
            <a:schemeClr val="accent1"/>
          </a:fillRef>
          <a:effectRef idx="1">
            <a:schemeClr val="accent1"/>
          </a:effectRef>
          <a:fontRef idx="minor">
            <a:schemeClr val="tx1"/>
          </a:fontRef>
        </p:style>
      </p:cxnSp>
      <p:sp>
        <p:nvSpPr>
          <p:cNvPr id="8" name="Title 1"/>
          <p:cNvSpPr>
            <a:spLocks noGrp="1"/>
          </p:cNvSpPr>
          <p:nvPr>
            <p:ph type="title"/>
          </p:nvPr>
        </p:nvSpPr>
        <p:spPr>
          <a:xfrm>
            <a:off x="80293" y="-33716"/>
            <a:ext cx="8116979" cy="722220"/>
          </a:xfrm>
        </p:spPr>
        <p:txBody>
          <a:bodyPr>
            <a:normAutofit/>
          </a:bodyPr>
          <a:lstStyle/>
          <a:p>
            <a:pPr algn="l"/>
            <a:r>
              <a:rPr lang="en-US" sz="2800" b="1" dirty="0" smtClean="0">
                <a:solidFill>
                  <a:srgbClr val="FF0000"/>
                </a:solidFill>
                <a:latin typeface="Arial"/>
                <a:cs typeface="Arial"/>
              </a:rPr>
              <a:t>Lessons Learned</a:t>
            </a:r>
            <a:endParaRPr lang="en-US" sz="2800" b="1" dirty="0">
              <a:solidFill>
                <a:srgbClr val="FF0000"/>
              </a:solidFill>
              <a:latin typeface="Arial" panose="020B0604020202020204" pitchFamily="34" charset="0"/>
              <a:cs typeface="Arial" panose="020B0604020202020204" pitchFamily="34" charset="0"/>
            </a:endParaRPr>
          </a:p>
        </p:txBody>
      </p:sp>
      <p:sp>
        <p:nvSpPr>
          <p:cNvPr id="2" name="TextBox 1"/>
          <p:cNvSpPr txBox="1"/>
          <p:nvPr/>
        </p:nvSpPr>
        <p:spPr>
          <a:xfrm>
            <a:off x="-1006349" y="2468221"/>
            <a:ext cx="184666" cy="369332"/>
          </a:xfrm>
          <a:prstGeom prst="rect">
            <a:avLst/>
          </a:prstGeom>
          <a:noFill/>
        </p:spPr>
        <p:txBody>
          <a:bodyPr wrap="none" rtlCol="0">
            <a:spAutoFit/>
          </a:bodyPr>
          <a:lstStyle/>
          <a:p>
            <a:endParaRPr lang="en-US" dirty="0"/>
          </a:p>
        </p:txBody>
      </p:sp>
      <p:sp>
        <p:nvSpPr>
          <p:cNvPr id="4" name="TextBox 3"/>
          <p:cNvSpPr txBox="1"/>
          <p:nvPr/>
        </p:nvSpPr>
        <p:spPr>
          <a:xfrm>
            <a:off x="-682880" y="2204625"/>
            <a:ext cx="184666" cy="369332"/>
          </a:xfrm>
          <a:prstGeom prst="rect">
            <a:avLst/>
          </a:prstGeom>
          <a:noFill/>
        </p:spPr>
        <p:txBody>
          <a:bodyPr wrap="none" rtlCol="0">
            <a:spAutoFit/>
          </a:bodyPr>
          <a:lstStyle/>
          <a:p>
            <a:endParaRPr lang="en-US" dirty="0"/>
          </a:p>
        </p:txBody>
      </p:sp>
    </p:spTree>
    <p:extLst>
      <p:ext uri="{BB962C8B-B14F-4D97-AF65-F5344CB8AC3E}">
        <p14:creationId xmlns:p14="http://schemas.microsoft.com/office/powerpoint/2010/main" val="1117062291"/>
      </p:ext>
    </p:extLst>
  </p:cSld>
  <p:clrMapOvr>
    <a:masterClrMapping/>
  </p:clrMapOvr>
  <p:timing>
    <p:tnLst>
      <p:par>
        <p:cTn xmlns:p14="http://schemas.microsoft.com/office/powerpoint/2010/mai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889644"/>
            <a:ext cx="8229600" cy="5968356"/>
          </a:xfrm>
        </p:spPr>
        <p:txBody>
          <a:bodyPr>
            <a:normAutofit/>
          </a:bodyPr>
          <a:lstStyle/>
          <a:p>
            <a:pPr lvl="0"/>
            <a:r>
              <a:rPr lang="en-US" sz="2200" dirty="0">
                <a:latin typeface="Arial"/>
                <a:cs typeface="Arial"/>
              </a:rPr>
              <a:t>Foster a sense of camaraderie and community among your students.</a:t>
            </a:r>
          </a:p>
          <a:p>
            <a:pPr marL="0" indent="0">
              <a:lnSpc>
                <a:spcPct val="70000"/>
              </a:lnSpc>
              <a:buNone/>
            </a:pPr>
            <a:endParaRPr lang="en-US" sz="2200" dirty="0">
              <a:latin typeface="Arial"/>
              <a:cs typeface="Arial"/>
            </a:endParaRPr>
          </a:p>
          <a:p>
            <a:pPr lvl="0"/>
            <a:r>
              <a:rPr lang="en-US" sz="2200" dirty="0">
                <a:latin typeface="Arial"/>
                <a:cs typeface="Arial"/>
              </a:rPr>
              <a:t>Offer your students multiple chances to succeed.</a:t>
            </a:r>
          </a:p>
          <a:p>
            <a:pPr marL="0" indent="0">
              <a:lnSpc>
                <a:spcPct val="70000"/>
              </a:lnSpc>
              <a:buNone/>
            </a:pPr>
            <a:endParaRPr lang="en-US" sz="2200" dirty="0">
              <a:latin typeface="Arial"/>
              <a:cs typeface="Arial"/>
            </a:endParaRPr>
          </a:p>
          <a:p>
            <a:pPr lvl="0"/>
            <a:r>
              <a:rPr lang="en-US" sz="2200" dirty="0">
                <a:latin typeface="Arial"/>
                <a:cs typeface="Arial"/>
              </a:rPr>
              <a:t>Learn by doing.</a:t>
            </a:r>
          </a:p>
          <a:p>
            <a:pPr marL="0" indent="0">
              <a:lnSpc>
                <a:spcPct val="70000"/>
              </a:lnSpc>
              <a:buNone/>
            </a:pPr>
            <a:endParaRPr lang="en-US" sz="2200" dirty="0">
              <a:latin typeface="Arial"/>
              <a:cs typeface="Arial"/>
            </a:endParaRPr>
          </a:p>
          <a:p>
            <a:pPr lvl="0"/>
            <a:r>
              <a:rPr lang="en-US" sz="2200" dirty="0">
                <a:latin typeface="Arial"/>
                <a:cs typeface="Arial"/>
              </a:rPr>
              <a:t>Never stop learning.</a:t>
            </a:r>
          </a:p>
          <a:p>
            <a:pPr marL="0" indent="0">
              <a:lnSpc>
                <a:spcPct val="70000"/>
              </a:lnSpc>
              <a:buNone/>
            </a:pPr>
            <a:endParaRPr lang="en-US" sz="2200" dirty="0">
              <a:latin typeface="Arial"/>
              <a:cs typeface="Arial"/>
            </a:endParaRPr>
          </a:p>
          <a:p>
            <a:pPr lvl="0"/>
            <a:r>
              <a:rPr lang="en-US" sz="2200" dirty="0">
                <a:latin typeface="Arial"/>
                <a:cs typeface="Arial"/>
              </a:rPr>
              <a:t>Never give up.</a:t>
            </a:r>
          </a:p>
          <a:p>
            <a:pPr lvl="0"/>
            <a:endParaRPr lang="en-US" sz="2200" dirty="0" smtClean="0">
              <a:latin typeface="Arial"/>
              <a:cs typeface="Arial"/>
            </a:endParaRPr>
          </a:p>
          <a:p>
            <a:pPr lvl="0"/>
            <a:endParaRPr lang="en-US" sz="2200" dirty="0">
              <a:latin typeface="Arial"/>
              <a:cs typeface="Arial"/>
            </a:endParaRPr>
          </a:p>
          <a:p>
            <a:pPr marL="0" indent="0">
              <a:buNone/>
            </a:pPr>
            <a:endParaRPr lang="en-US" sz="2600" dirty="0">
              <a:latin typeface="Arial"/>
              <a:cs typeface="Arial"/>
            </a:endParaRPr>
          </a:p>
          <a:p>
            <a:endParaRPr lang="en-US" sz="3100" dirty="0">
              <a:latin typeface="Arial"/>
              <a:cs typeface="Arial"/>
            </a:endParaRPr>
          </a:p>
          <a:p>
            <a:pPr lvl="1"/>
            <a:endParaRPr lang="en-US" sz="1400" dirty="0">
              <a:latin typeface="Arial" panose="020B0604020202020204" pitchFamily="34" charset="0"/>
              <a:cs typeface="Arial" panose="020B0604020202020204" pitchFamily="34" charset="0"/>
            </a:endParaRPr>
          </a:p>
        </p:txBody>
      </p:sp>
      <p:cxnSp>
        <p:nvCxnSpPr>
          <p:cNvPr id="5" name="Straight Connector 4"/>
          <p:cNvCxnSpPr/>
          <p:nvPr/>
        </p:nvCxnSpPr>
        <p:spPr>
          <a:xfrm>
            <a:off x="-9107" y="657205"/>
            <a:ext cx="9162288" cy="0"/>
          </a:xfrm>
          <a:prstGeom prst="line">
            <a:avLst/>
          </a:prstGeom>
          <a:ln w="50800">
            <a:solidFill>
              <a:schemeClr val="tx1"/>
            </a:solidFill>
          </a:ln>
        </p:spPr>
        <p:style>
          <a:lnRef idx="2">
            <a:schemeClr val="accent1"/>
          </a:lnRef>
          <a:fillRef idx="0">
            <a:schemeClr val="accent1"/>
          </a:fillRef>
          <a:effectRef idx="1">
            <a:schemeClr val="accent1"/>
          </a:effectRef>
          <a:fontRef idx="minor">
            <a:schemeClr val="tx1"/>
          </a:fontRef>
        </p:style>
      </p:cxnSp>
      <p:sp>
        <p:nvSpPr>
          <p:cNvPr id="8" name="Title 1"/>
          <p:cNvSpPr>
            <a:spLocks noGrp="1"/>
          </p:cNvSpPr>
          <p:nvPr>
            <p:ph type="title"/>
          </p:nvPr>
        </p:nvSpPr>
        <p:spPr>
          <a:xfrm>
            <a:off x="80293" y="-33716"/>
            <a:ext cx="8116979" cy="722220"/>
          </a:xfrm>
        </p:spPr>
        <p:txBody>
          <a:bodyPr>
            <a:normAutofit/>
          </a:bodyPr>
          <a:lstStyle/>
          <a:p>
            <a:pPr algn="l"/>
            <a:r>
              <a:rPr lang="en-US" sz="2800" b="1" dirty="0" smtClean="0">
                <a:solidFill>
                  <a:srgbClr val="FF0000"/>
                </a:solidFill>
                <a:latin typeface="Arial"/>
                <a:cs typeface="Arial"/>
              </a:rPr>
              <a:t>Lessons Learned</a:t>
            </a:r>
            <a:endParaRPr lang="en-US" sz="2800" b="1" dirty="0">
              <a:solidFill>
                <a:srgbClr val="FF0000"/>
              </a:solidFill>
              <a:latin typeface="Arial" panose="020B0604020202020204" pitchFamily="34" charset="0"/>
              <a:cs typeface="Arial" panose="020B0604020202020204" pitchFamily="34" charset="0"/>
            </a:endParaRPr>
          </a:p>
        </p:txBody>
      </p:sp>
      <p:sp>
        <p:nvSpPr>
          <p:cNvPr id="2" name="TextBox 1"/>
          <p:cNvSpPr txBox="1"/>
          <p:nvPr/>
        </p:nvSpPr>
        <p:spPr>
          <a:xfrm>
            <a:off x="-1006349" y="2468221"/>
            <a:ext cx="184666" cy="369332"/>
          </a:xfrm>
          <a:prstGeom prst="rect">
            <a:avLst/>
          </a:prstGeom>
          <a:noFill/>
        </p:spPr>
        <p:txBody>
          <a:bodyPr wrap="none" rtlCol="0">
            <a:spAutoFit/>
          </a:bodyPr>
          <a:lstStyle/>
          <a:p>
            <a:endParaRPr lang="en-US" dirty="0"/>
          </a:p>
        </p:txBody>
      </p:sp>
      <p:sp>
        <p:nvSpPr>
          <p:cNvPr id="4" name="TextBox 3"/>
          <p:cNvSpPr txBox="1"/>
          <p:nvPr/>
        </p:nvSpPr>
        <p:spPr>
          <a:xfrm>
            <a:off x="-682880" y="2204625"/>
            <a:ext cx="184666" cy="369332"/>
          </a:xfrm>
          <a:prstGeom prst="rect">
            <a:avLst/>
          </a:prstGeom>
          <a:noFill/>
        </p:spPr>
        <p:txBody>
          <a:bodyPr wrap="none" rtlCol="0">
            <a:spAutoFit/>
          </a:bodyPr>
          <a:lstStyle/>
          <a:p>
            <a:endParaRPr lang="en-US" dirty="0"/>
          </a:p>
        </p:txBody>
      </p:sp>
    </p:spTree>
    <p:extLst>
      <p:ext uri="{BB962C8B-B14F-4D97-AF65-F5344CB8AC3E}">
        <p14:creationId xmlns:p14="http://schemas.microsoft.com/office/powerpoint/2010/main" val="1578231648"/>
      </p:ext>
    </p:extLst>
  </p:cSld>
  <p:clrMapOvr>
    <a:masterClrMapping/>
  </p:clrMapOvr>
  <p:timing>
    <p:tnLst>
      <p:par>
        <p:cTn xmlns:p14="http://schemas.microsoft.com/office/powerpoint/2010/mai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889644"/>
            <a:ext cx="8229600" cy="5968356"/>
          </a:xfrm>
        </p:spPr>
        <p:txBody>
          <a:bodyPr>
            <a:normAutofit/>
          </a:bodyPr>
          <a:lstStyle/>
          <a:p>
            <a:pPr lvl="0"/>
            <a:r>
              <a:rPr lang="en-US" sz="2200" dirty="0">
                <a:latin typeface="Arial"/>
                <a:cs typeface="Arial"/>
              </a:rPr>
              <a:t>I extend my heartfelt appreciation and gratitude to Rick, to whom I owe a great deal of my professional success, for his encouragement, guidance, and inspiration over so many years.</a:t>
            </a:r>
          </a:p>
          <a:p>
            <a:pPr lvl="0"/>
            <a:endParaRPr lang="en-US" sz="2200" dirty="0" smtClean="0">
              <a:latin typeface="Arial"/>
              <a:cs typeface="Arial"/>
            </a:endParaRPr>
          </a:p>
          <a:p>
            <a:pPr lvl="0"/>
            <a:endParaRPr lang="en-US" sz="2200" dirty="0">
              <a:latin typeface="Arial"/>
              <a:cs typeface="Arial"/>
            </a:endParaRPr>
          </a:p>
          <a:p>
            <a:pPr marL="0" indent="0">
              <a:buNone/>
            </a:pPr>
            <a:endParaRPr lang="en-US" sz="2600" dirty="0">
              <a:latin typeface="Arial"/>
              <a:cs typeface="Arial"/>
            </a:endParaRPr>
          </a:p>
          <a:p>
            <a:endParaRPr lang="en-US" sz="3100" dirty="0">
              <a:latin typeface="Arial"/>
              <a:cs typeface="Arial"/>
            </a:endParaRPr>
          </a:p>
          <a:p>
            <a:pPr lvl="1"/>
            <a:endParaRPr lang="en-US" sz="1400" dirty="0">
              <a:latin typeface="Arial" panose="020B0604020202020204" pitchFamily="34" charset="0"/>
              <a:cs typeface="Arial" panose="020B0604020202020204" pitchFamily="34" charset="0"/>
            </a:endParaRPr>
          </a:p>
        </p:txBody>
      </p:sp>
      <p:cxnSp>
        <p:nvCxnSpPr>
          <p:cNvPr id="5" name="Straight Connector 4"/>
          <p:cNvCxnSpPr/>
          <p:nvPr/>
        </p:nvCxnSpPr>
        <p:spPr>
          <a:xfrm>
            <a:off x="-9107" y="657205"/>
            <a:ext cx="9162288" cy="0"/>
          </a:xfrm>
          <a:prstGeom prst="line">
            <a:avLst/>
          </a:prstGeom>
          <a:ln w="50800">
            <a:solidFill>
              <a:schemeClr val="tx1"/>
            </a:solidFill>
          </a:ln>
        </p:spPr>
        <p:style>
          <a:lnRef idx="2">
            <a:schemeClr val="accent1"/>
          </a:lnRef>
          <a:fillRef idx="0">
            <a:schemeClr val="accent1"/>
          </a:fillRef>
          <a:effectRef idx="1">
            <a:schemeClr val="accent1"/>
          </a:effectRef>
          <a:fontRef idx="minor">
            <a:schemeClr val="tx1"/>
          </a:fontRef>
        </p:style>
      </p:cxnSp>
      <p:sp>
        <p:nvSpPr>
          <p:cNvPr id="8" name="Title 1"/>
          <p:cNvSpPr>
            <a:spLocks noGrp="1"/>
          </p:cNvSpPr>
          <p:nvPr>
            <p:ph type="title"/>
          </p:nvPr>
        </p:nvSpPr>
        <p:spPr>
          <a:xfrm>
            <a:off x="80293" y="-33716"/>
            <a:ext cx="8116979" cy="722220"/>
          </a:xfrm>
        </p:spPr>
        <p:txBody>
          <a:bodyPr>
            <a:normAutofit/>
          </a:bodyPr>
          <a:lstStyle/>
          <a:p>
            <a:pPr algn="l"/>
            <a:r>
              <a:rPr lang="en-US" sz="2800" b="1" dirty="0" smtClean="0">
                <a:solidFill>
                  <a:srgbClr val="FF0000"/>
                </a:solidFill>
                <a:latin typeface="Arial"/>
                <a:cs typeface="Arial"/>
              </a:rPr>
              <a:t>Conclusion</a:t>
            </a:r>
            <a:endParaRPr lang="en-US" sz="2800" b="1" dirty="0">
              <a:solidFill>
                <a:srgbClr val="FF0000"/>
              </a:solidFill>
              <a:latin typeface="Arial" panose="020B0604020202020204" pitchFamily="34" charset="0"/>
              <a:cs typeface="Arial" panose="020B0604020202020204" pitchFamily="34" charset="0"/>
            </a:endParaRPr>
          </a:p>
        </p:txBody>
      </p:sp>
      <p:sp>
        <p:nvSpPr>
          <p:cNvPr id="2" name="TextBox 1"/>
          <p:cNvSpPr txBox="1"/>
          <p:nvPr/>
        </p:nvSpPr>
        <p:spPr>
          <a:xfrm>
            <a:off x="-1006349" y="2468221"/>
            <a:ext cx="184666" cy="369332"/>
          </a:xfrm>
          <a:prstGeom prst="rect">
            <a:avLst/>
          </a:prstGeom>
          <a:noFill/>
        </p:spPr>
        <p:txBody>
          <a:bodyPr wrap="none" rtlCol="0">
            <a:spAutoFit/>
          </a:bodyPr>
          <a:lstStyle/>
          <a:p>
            <a:endParaRPr lang="en-US" dirty="0"/>
          </a:p>
        </p:txBody>
      </p:sp>
      <p:sp>
        <p:nvSpPr>
          <p:cNvPr id="4" name="TextBox 3"/>
          <p:cNvSpPr txBox="1"/>
          <p:nvPr/>
        </p:nvSpPr>
        <p:spPr>
          <a:xfrm>
            <a:off x="-682880" y="2204625"/>
            <a:ext cx="184666" cy="369332"/>
          </a:xfrm>
          <a:prstGeom prst="rect">
            <a:avLst/>
          </a:prstGeom>
          <a:noFill/>
        </p:spPr>
        <p:txBody>
          <a:bodyPr wrap="none" rtlCol="0">
            <a:spAutoFit/>
          </a:bodyPr>
          <a:lstStyle/>
          <a:p>
            <a:endParaRPr lang="en-US" dirty="0"/>
          </a:p>
        </p:txBody>
      </p:sp>
    </p:spTree>
    <p:extLst>
      <p:ext uri="{BB962C8B-B14F-4D97-AF65-F5344CB8AC3E}">
        <p14:creationId xmlns:p14="http://schemas.microsoft.com/office/powerpoint/2010/main" val="2790465882"/>
      </p:ext>
    </p:extLst>
  </p:cSld>
  <p:clrMapOvr>
    <a:masterClrMapping/>
  </p:clrMapOvr>
  <p:timing>
    <p:tnLst>
      <p:par>
        <p:cTn xmlns:p14="http://schemas.microsoft.com/office/powerpoint/2010/mai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889644"/>
            <a:ext cx="8229600" cy="5968356"/>
          </a:xfrm>
        </p:spPr>
        <p:txBody>
          <a:bodyPr>
            <a:normAutofit/>
          </a:bodyPr>
          <a:lstStyle/>
          <a:p>
            <a:pPr marL="457200" lvl="0" indent="-457200">
              <a:buFont typeface="+mj-lt"/>
              <a:buAutoNum type="arabicPeriod"/>
            </a:pPr>
            <a:r>
              <a:rPr lang="en-US" sz="2200" dirty="0" smtClean="0">
                <a:solidFill>
                  <a:srgbClr val="000000"/>
                </a:solidFill>
                <a:latin typeface="Arial"/>
                <a:cs typeface="Arial"/>
              </a:rPr>
              <a:t>John </a:t>
            </a:r>
            <a:r>
              <a:rPr lang="en-US" sz="2200" dirty="0" err="1" smtClean="0">
                <a:solidFill>
                  <a:srgbClr val="000000"/>
                </a:solidFill>
                <a:latin typeface="Arial"/>
                <a:cs typeface="Arial"/>
              </a:rPr>
              <a:t>Diercks</a:t>
            </a:r>
            <a:r>
              <a:rPr lang="en-US" sz="2200" dirty="0" smtClean="0">
                <a:solidFill>
                  <a:srgbClr val="000000"/>
                </a:solidFill>
                <a:latin typeface="Arial"/>
                <a:cs typeface="Arial"/>
              </a:rPr>
              <a:t>, </a:t>
            </a:r>
            <a:r>
              <a:rPr lang="en-US" sz="2200" dirty="0" smtClean="0">
                <a:solidFill>
                  <a:srgbClr val="000000"/>
                </a:solidFill>
                <a:latin typeface="Arial"/>
                <a:cs typeface="Arial"/>
              </a:rPr>
              <a:t>1975</a:t>
            </a:r>
            <a:r>
              <a:rPr lang="en-US" sz="2200" dirty="0" smtClean="0">
                <a:solidFill>
                  <a:srgbClr val="000000"/>
                </a:solidFill>
                <a:latin typeface="Arial"/>
                <a:cs typeface="Arial"/>
              </a:rPr>
              <a:t>:  Generation, propagation, and maintenance of spiral bands in linear and nonlinear hurricane models.</a:t>
            </a:r>
          </a:p>
          <a:p>
            <a:pPr marL="0" lvl="0" indent="0" fontAlgn="t">
              <a:lnSpc>
                <a:spcPct val="70000"/>
              </a:lnSpc>
              <a:buNone/>
            </a:pPr>
            <a:endParaRPr lang="en-US" sz="2200" dirty="0" smtClean="0">
              <a:solidFill>
                <a:srgbClr val="000000"/>
              </a:solidFill>
              <a:latin typeface="Arial"/>
              <a:cs typeface="Arial"/>
            </a:endParaRPr>
          </a:p>
          <a:p>
            <a:pPr marL="457200" lvl="0" indent="-457200" fontAlgn="t">
              <a:buFont typeface="+mj-lt"/>
              <a:buAutoNum type="arabicPeriod"/>
            </a:pPr>
            <a:r>
              <a:rPr lang="en-US" sz="2200" dirty="0" smtClean="0">
                <a:solidFill>
                  <a:srgbClr val="000000"/>
                </a:solidFill>
                <a:latin typeface="Arial"/>
                <a:cs typeface="Arial"/>
              </a:rPr>
              <a:t>Thomas T. Warner (deceased, 1944–2011), 1976:  The initial growth of data-related errors in mesoscale numerical weather prediction models.</a:t>
            </a:r>
          </a:p>
          <a:p>
            <a:pPr marL="0" indent="0" fontAlgn="t">
              <a:lnSpc>
                <a:spcPct val="70000"/>
              </a:lnSpc>
              <a:buNone/>
            </a:pPr>
            <a:endParaRPr lang="en-US" sz="2200" dirty="0" smtClean="0">
              <a:solidFill>
                <a:srgbClr val="000000"/>
              </a:solidFill>
              <a:latin typeface="Arial"/>
              <a:cs typeface="Arial"/>
            </a:endParaRPr>
          </a:p>
          <a:p>
            <a:pPr marL="457200" lvl="0" indent="-457200" fontAlgn="t">
              <a:buFont typeface="+mj-lt"/>
              <a:buAutoNum type="arabicPeriod"/>
            </a:pPr>
            <a:r>
              <a:rPr lang="en-US" sz="2200" dirty="0" smtClean="0">
                <a:solidFill>
                  <a:srgbClr val="000000"/>
                </a:solidFill>
                <a:latin typeface="Arial"/>
                <a:cs typeface="Arial"/>
              </a:rPr>
              <a:t>James E. </a:t>
            </a:r>
            <a:r>
              <a:rPr lang="en-US" sz="2200" dirty="0" err="1" smtClean="0">
                <a:solidFill>
                  <a:srgbClr val="000000"/>
                </a:solidFill>
                <a:latin typeface="Arial"/>
                <a:cs typeface="Arial"/>
              </a:rPr>
              <a:t>Hoke</a:t>
            </a:r>
            <a:r>
              <a:rPr lang="en-US" sz="2200" dirty="0" smtClean="0">
                <a:solidFill>
                  <a:srgbClr val="000000"/>
                </a:solidFill>
                <a:latin typeface="Arial"/>
                <a:cs typeface="Arial"/>
              </a:rPr>
              <a:t>, 1976:  Initialization of models for numerical weather prediction by a dynamic-initialization technique.</a:t>
            </a:r>
          </a:p>
          <a:p>
            <a:pPr marL="0" indent="0" fontAlgn="t">
              <a:lnSpc>
                <a:spcPct val="70000"/>
              </a:lnSpc>
              <a:buNone/>
            </a:pPr>
            <a:endParaRPr lang="en-US" sz="2200" dirty="0" smtClean="0">
              <a:solidFill>
                <a:srgbClr val="000000"/>
              </a:solidFill>
              <a:latin typeface="Arial"/>
              <a:cs typeface="Arial"/>
            </a:endParaRPr>
          </a:p>
          <a:p>
            <a:pPr marL="457200" lvl="0" indent="-457200" fontAlgn="t">
              <a:buFont typeface="+mj-lt"/>
              <a:buAutoNum type="arabicPeriod"/>
            </a:pPr>
            <a:r>
              <a:rPr lang="en-US" sz="2200" dirty="0" smtClean="0">
                <a:solidFill>
                  <a:srgbClr val="000000"/>
                </a:solidFill>
                <a:latin typeface="Arial"/>
                <a:cs typeface="Arial"/>
              </a:rPr>
              <a:t>Joseph P. </a:t>
            </a:r>
            <a:r>
              <a:rPr lang="en-US" sz="2200" dirty="0" err="1" smtClean="0">
                <a:solidFill>
                  <a:srgbClr val="000000"/>
                </a:solidFill>
                <a:latin typeface="Arial"/>
                <a:cs typeface="Arial"/>
              </a:rPr>
              <a:t>Sobel</a:t>
            </a:r>
            <a:r>
              <a:rPr lang="en-US" sz="2200" dirty="0" smtClean="0">
                <a:solidFill>
                  <a:srgbClr val="000000"/>
                </a:solidFill>
                <a:latin typeface="Arial"/>
                <a:cs typeface="Arial"/>
              </a:rPr>
              <a:t>, 1976:  Nested grids in numerical weather prediction and an application to a mesoscale jet streak.</a:t>
            </a:r>
          </a:p>
          <a:p>
            <a:pPr fontAlgn="t"/>
            <a:endParaRPr lang="en-US" sz="2400" dirty="0"/>
          </a:p>
          <a:p>
            <a:pPr marL="457200" lvl="0" indent="-457200" fontAlgn="t">
              <a:buFont typeface="+mj-lt"/>
              <a:buAutoNum type="arabicPeriod" startAt="5"/>
            </a:pPr>
            <a:endParaRPr lang="en-US" sz="2400" dirty="0">
              <a:solidFill>
                <a:srgbClr val="0000FF"/>
              </a:solidFill>
              <a:latin typeface="Arial"/>
              <a:cs typeface="Arial"/>
            </a:endParaRPr>
          </a:p>
          <a:p>
            <a:pPr marL="0" lvl="0" indent="0">
              <a:buNone/>
            </a:pPr>
            <a:endParaRPr lang="en-US" sz="2200" dirty="0" smtClean="0">
              <a:latin typeface="Arial"/>
              <a:cs typeface="Arial"/>
            </a:endParaRPr>
          </a:p>
          <a:p>
            <a:pPr lvl="0"/>
            <a:endParaRPr lang="en-US" sz="2200" dirty="0">
              <a:latin typeface="Arial"/>
              <a:cs typeface="Arial"/>
            </a:endParaRPr>
          </a:p>
          <a:p>
            <a:pPr marL="0" indent="0">
              <a:buNone/>
            </a:pPr>
            <a:endParaRPr lang="en-US" sz="2600" dirty="0">
              <a:latin typeface="Arial"/>
              <a:cs typeface="Arial"/>
            </a:endParaRPr>
          </a:p>
          <a:p>
            <a:endParaRPr lang="en-US" sz="3100" dirty="0">
              <a:latin typeface="Arial"/>
              <a:cs typeface="Arial"/>
            </a:endParaRPr>
          </a:p>
          <a:p>
            <a:pPr lvl="1"/>
            <a:endParaRPr lang="en-US" sz="1400" dirty="0">
              <a:latin typeface="Arial" panose="020B0604020202020204" pitchFamily="34" charset="0"/>
              <a:cs typeface="Arial" panose="020B0604020202020204" pitchFamily="34" charset="0"/>
            </a:endParaRPr>
          </a:p>
        </p:txBody>
      </p:sp>
      <p:cxnSp>
        <p:nvCxnSpPr>
          <p:cNvPr id="5" name="Straight Connector 4"/>
          <p:cNvCxnSpPr/>
          <p:nvPr/>
        </p:nvCxnSpPr>
        <p:spPr>
          <a:xfrm>
            <a:off x="-9107" y="657205"/>
            <a:ext cx="9162288" cy="0"/>
          </a:xfrm>
          <a:prstGeom prst="line">
            <a:avLst/>
          </a:prstGeom>
          <a:ln w="50800">
            <a:solidFill>
              <a:schemeClr val="tx1"/>
            </a:solidFill>
          </a:ln>
        </p:spPr>
        <p:style>
          <a:lnRef idx="2">
            <a:schemeClr val="accent1"/>
          </a:lnRef>
          <a:fillRef idx="0">
            <a:schemeClr val="accent1"/>
          </a:fillRef>
          <a:effectRef idx="1">
            <a:schemeClr val="accent1"/>
          </a:effectRef>
          <a:fontRef idx="minor">
            <a:schemeClr val="tx1"/>
          </a:fontRef>
        </p:style>
      </p:cxnSp>
      <p:sp>
        <p:nvSpPr>
          <p:cNvPr id="8" name="Title 1"/>
          <p:cNvSpPr>
            <a:spLocks noGrp="1"/>
          </p:cNvSpPr>
          <p:nvPr>
            <p:ph type="title"/>
          </p:nvPr>
        </p:nvSpPr>
        <p:spPr>
          <a:xfrm>
            <a:off x="80293" y="-33716"/>
            <a:ext cx="8116979" cy="722220"/>
          </a:xfrm>
        </p:spPr>
        <p:txBody>
          <a:bodyPr>
            <a:normAutofit/>
          </a:bodyPr>
          <a:lstStyle/>
          <a:p>
            <a:pPr algn="l"/>
            <a:r>
              <a:rPr lang="en-US" sz="2800" b="1" dirty="0" smtClean="0">
                <a:solidFill>
                  <a:srgbClr val="FF0000"/>
                </a:solidFill>
                <a:latin typeface="Arial"/>
                <a:cs typeface="Arial"/>
              </a:rPr>
              <a:t>Ph.D. recipients and dissertation titles:</a:t>
            </a:r>
            <a:endParaRPr lang="en-US" sz="2800" b="1" dirty="0">
              <a:solidFill>
                <a:srgbClr val="FF0000"/>
              </a:solidFill>
              <a:latin typeface="Arial" panose="020B0604020202020204" pitchFamily="34" charset="0"/>
              <a:cs typeface="Arial" panose="020B0604020202020204" pitchFamily="34" charset="0"/>
            </a:endParaRPr>
          </a:p>
        </p:txBody>
      </p:sp>
      <p:sp>
        <p:nvSpPr>
          <p:cNvPr id="2" name="TextBox 1"/>
          <p:cNvSpPr txBox="1"/>
          <p:nvPr/>
        </p:nvSpPr>
        <p:spPr>
          <a:xfrm>
            <a:off x="-1006349" y="2468221"/>
            <a:ext cx="184666" cy="369332"/>
          </a:xfrm>
          <a:prstGeom prst="rect">
            <a:avLst/>
          </a:prstGeom>
          <a:noFill/>
        </p:spPr>
        <p:txBody>
          <a:bodyPr wrap="none" rtlCol="0">
            <a:spAutoFit/>
          </a:bodyPr>
          <a:lstStyle/>
          <a:p>
            <a:endParaRPr lang="en-US" dirty="0"/>
          </a:p>
        </p:txBody>
      </p:sp>
      <p:sp>
        <p:nvSpPr>
          <p:cNvPr id="4" name="TextBox 3"/>
          <p:cNvSpPr txBox="1"/>
          <p:nvPr/>
        </p:nvSpPr>
        <p:spPr>
          <a:xfrm>
            <a:off x="-682880" y="2204625"/>
            <a:ext cx="184666" cy="369332"/>
          </a:xfrm>
          <a:prstGeom prst="rect">
            <a:avLst/>
          </a:prstGeom>
          <a:noFill/>
        </p:spPr>
        <p:txBody>
          <a:bodyPr wrap="none" rtlCol="0">
            <a:spAutoFit/>
          </a:bodyPr>
          <a:lstStyle/>
          <a:p>
            <a:endParaRPr lang="en-US" dirty="0"/>
          </a:p>
        </p:txBody>
      </p:sp>
    </p:spTree>
    <p:extLst>
      <p:ext uri="{BB962C8B-B14F-4D97-AF65-F5344CB8AC3E}">
        <p14:creationId xmlns:p14="http://schemas.microsoft.com/office/powerpoint/2010/main" val="935449490"/>
      </p:ext>
    </p:extLst>
  </p:cSld>
  <p:clrMapOvr>
    <a:masterClrMapping/>
  </p:clrMapOvr>
  <p:timing>
    <p:tnLst>
      <p:par>
        <p:cTn xmlns:p14="http://schemas.microsoft.com/office/powerpoint/2010/mai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889644"/>
            <a:ext cx="8229600" cy="5968356"/>
          </a:xfrm>
        </p:spPr>
        <p:txBody>
          <a:bodyPr>
            <a:normAutofit/>
          </a:bodyPr>
          <a:lstStyle/>
          <a:p>
            <a:pPr marL="457200" indent="-457200">
              <a:buFont typeface="+mj-lt"/>
              <a:buAutoNum type="arabicPeriod" startAt="5"/>
            </a:pPr>
            <a:r>
              <a:rPr lang="en-US" sz="2200" dirty="0" smtClean="0">
                <a:latin typeface="Arial"/>
                <a:cs typeface="Arial"/>
              </a:rPr>
              <a:t>Donald </a:t>
            </a:r>
            <a:r>
              <a:rPr lang="en-US" sz="2200" dirty="0" err="1" smtClean="0">
                <a:latin typeface="Arial"/>
                <a:cs typeface="Arial"/>
              </a:rPr>
              <a:t>Perkey</a:t>
            </a:r>
            <a:r>
              <a:rPr lang="en-US" sz="2200" dirty="0" smtClean="0">
                <a:latin typeface="Arial"/>
                <a:cs typeface="Arial"/>
              </a:rPr>
              <a:t>, 1976:  Prediction of convective activity using a system of parasitic nested numerical models (</a:t>
            </a:r>
            <a:r>
              <a:rPr lang="en-US" sz="2200" dirty="0" err="1" smtClean="0">
                <a:latin typeface="Arial"/>
                <a:cs typeface="Arial"/>
              </a:rPr>
              <a:t>coadvised</a:t>
            </a:r>
            <a:r>
              <a:rPr lang="en-US" sz="2200" dirty="0" smtClean="0">
                <a:latin typeface="Arial"/>
                <a:cs typeface="Arial"/>
              </a:rPr>
              <a:t> with John </a:t>
            </a:r>
            <a:r>
              <a:rPr lang="en-US" sz="2200" dirty="0" err="1" smtClean="0">
                <a:latin typeface="Arial"/>
                <a:cs typeface="Arial"/>
              </a:rPr>
              <a:t>Hovermale</a:t>
            </a:r>
            <a:r>
              <a:rPr lang="en-US" sz="2200" dirty="0" smtClean="0">
                <a:latin typeface="Arial"/>
                <a:cs typeface="Arial"/>
              </a:rPr>
              <a:t>)</a:t>
            </a:r>
          </a:p>
          <a:p>
            <a:pPr marL="457200" indent="-457200" fontAlgn="t">
              <a:lnSpc>
                <a:spcPct val="70000"/>
              </a:lnSpc>
              <a:buFont typeface="+mj-lt"/>
              <a:buAutoNum type="arabicPeriod" startAt="5"/>
            </a:pPr>
            <a:endParaRPr lang="en-US" sz="2200" dirty="0" smtClean="0">
              <a:latin typeface="Arial"/>
              <a:cs typeface="Arial"/>
            </a:endParaRPr>
          </a:p>
          <a:p>
            <a:pPr marL="457200" indent="-457200" fontAlgn="t">
              <a:buFont typeface="+mj-lt"/>
              <a:buAutoNum type="arabicPeriod" startAt="5"/>
            </a:pPr>
            <a:r>
              <a:rPr lang="en-US" sz="2200" dirty="0" smtClean="0">
                <a:latin typeface="Arial"/>
                <a:cs typeface="Arial"/>
              </a:rPr>
              <a:t>Simon Chang, 1977:  The mutual response of the tropical cyclone and the ocean as revealed by an interacting atmospheric and oceanic model.</a:t>
            </a:r>
          </a:p>
          <a:p>
            <a:pPr marL="457200" indent="-457200" fontAlgn="t">
              <a:lnSpc>
                <a:spcPct val="70000"/>
              </a:lnSpc>
              <a:buFont typeface="+mj-lt"/>
              <a:buAutoNum type="arabicPeriod" startAt="5"/>
            </a:pPr>
            <a:endParaRPr lang="en-US" sz="2200" dirty="0" smtClean="0">
              <a:latin typeface="Arial"/>
              <a:cs typeface="Arial"/>
            </a:endParaRPr>
          </a:p>
          <a:p>
            <a:pPr marL="457200" indent="-457200" fontAlgn="t">
              <a:buFont typeface="+mj-lt"/>
              <a:buAutoNum type="arabicPeriod" startAt="5"/>
            </a:pPr>
            <a:r>
              <a:rPr lang="en-US" sz="2200" dirty="0" smtClean="0">
                <a:latin typeface="Arial"/>
                <a:cs typeface="Arial"/>
              </a:rPr>
              <a:t>Nelson L. Seaman, 1977:  The development of a mesoscale semi-implicit numerical model.</a:t>
            </a:r>
          </a:p>
          <a:p>
            <a:pPr marL="457200" indent="-457200" fontAlgn="t">
              <a:lnSpc>
                <a:spcPct val="70000"/>
              </a:lnSpc>
              <a:buFont typeface="+mj-lt"/>
              <a:buAutoNum type="arabicPeriod" startAt="5"/>
            </a:pPr>
            <a:endParaRPr lang="en-US" sz="2200" dirty="0" smtClean="0">
              <a:latin typeface="Arial"/>
              <a:cs typeface="Arial"/>
            </a:endParaRPr>
          </a:p>
          <a:p>
            <a:pPr marL="457200" indent="-457200" fontAlgn="t">
              <a:buFont typeface="+mj-lt"/>
              <a:buAutoNum type="arabicPeriod" startAt="5"/>
            </a:pPr>
            <a:r>
              <a:rPr lang="en-US" sz="2200" dirty="0" smtClean="0">
                <a:latin typeface="Arial"/>
                <a:cs typeface="Arial"/>
              </a:rPr>
              <a:t>Daniel Keyser, 1981:  Frontogenesis in the planetary boundary layer of an amplifying, two-dimensional baroclinic wave.</a:t>
            </a:r>
          </a:p>
          <a:p>
            <a:pPr fontAlgn="t"/>
            <a:endParaRPr lang="en-US" sz="2400" dirty="0"/>
          </a:p>
          <a:p>
            <a:pPr marL="457200" lvl="0" indent="-457200" fontAlgn="t">
              <a:buFont typeface="+mj-lt"/>
              <a:buAutoNum type="arabicPeriod" startAt="5"/>
            </a:pPr>
            <a:endParaRPr lang="en-US" sz="2400" dirty="0">
              <a:solidFill>
                <a:srgbClr val="0000FF"/>
              </a:solidFill>
              <a:latin typeface="Arial"/>
              <a:cs typeface="Arial"/>
            </a:endParaRPr>
          </a:p>
          <a:p>
            <a:pPr marL="0" lvl="0" indent="0">
              <a:buNone/>
            </a:pPr>
            <a:endParaRPr lang="en-US" sz="2200" dirty="0" smtClean="0">
              <a:latin typeface="Arial"/>
              <a:cs typeface="Arial"/>
            </a:endParaRPr>
          </a:p>
          <a:p>
            <a:pPr lvl="0"/>
            <a:endParaRPr lang="en-US" sz="2200" dirty="0">
              <a:latin typeface="Arial"/>
              <a:cs typeface="Arial"/>
            </a:endParaRPr>
          </a:p>
          <a:p>
            <a:pPr marL="0" indent="0">
              <a:buNone/>
            </a:pPr>
            <a:endParaRPr lang="en-US" sz="2600" dirty="0">
              <a:latin typeface="Arial"/>
              <a:cs typeface="Arial"/>
            </a:endParaRPr>
          </a:p>
          <a:p>
            <a:endParaRPr lang="en-US" sz="3100" dirty="0">
              <a:latin typeface="Arial"/>
              <a:cs typeface="Arial"/>
            </a:endParaRPr>
          </a:p>
          <a:p>
            <a:pPr lvl="1"/>
            <a:endParaRPr lang="en-US" sz="1400" dirty="0">
              <a:latin typeface="Arial" panose="020B0604020202020204" pitchFamily="34" charset="0"/>
              <a:cs typeface="Arial" panose="020B0604020202020204" pitchFamily="34" charset="0"/>
            </a:endParaRPr>
          </a:p>
        </p:txBody>
      </p:sp>
      <p:cxnSp>
        <p:nvCxnSpPr>
          <p:cNvPr id="5" name="Straight Connector 4"/>
          <p:cNvCxnSpPr/>
          <p:nvPr/>
        </p:nvCxnSpPr>
        <p:spPr>
          <a:xfrm>
            <a:off x="-9107" y="657205"/>
            <a:ext cx="9162288" cy="0"/>
          </a:xfrm>
          <a:prstGeom prst="line">
            <a:avLst/>
          </a:prstGeom>
          <a:ln w="50800">
            <a:solidFill>
              <a:schemeClr val="tx1"/>
            </a:solidFill>
          </a:ln>
        </p:spPr>
        <p:style>
          <a:lnRef idx="2">
            <a:schemeClr val="accent1"/>
          </a:lnRef>
          <a:fillRef idx="0">
            <a:schemeClr val="accent1"/>
          </a:fillRef>
          <a:effectRef idx="1">
            <a:schemeClr val="accent1"/>
          </a:effectRef>
          <a:fontRef idx="minor">
            <a:schemeClr val="tx1"/>
          </a:fontRef>
        </p:style>
      </p:cxnSp>
      <p:sp>
        <p:nvSpPr>
          <p:cNvPr id="8" name="Title 1"/>
          <p:cNvSpPr>
            <a:spLocks noGrp="1"/>
          </p:cNvSpPr>
          <p:nvPr>
            <p:ph type="title"/>
          </p:nvPr>
        </p:nvSpPr>
        <p:spPr>
          <a:xfrm>
            <a:off x="80293" y="-33716"/>
            <a:ext cx="8116979" cy="722220"/>
          </a:xfrm>
        </p:spPr>
        <p:txBody>
          <a:bodyPr>
            <a:normAutofit/>
          </a:bodyPr>
          <a:lstStyle/>
          <a:p>
            <a:pPr algn="l"/>
            <a:r>
              <a:rPr lang="en-US" sz="2800" b="1" dirty="0" smtClean="0">
                <a:solidFill>
                  <a:srgbClr val="FF0000"/>
                </a:solidFill>
                <a:latin typeface="Arial"/>
                <a:cs typeface="Arial"/>
              </a:rPr>
              <a:t>Ph.D. recipients and dissertation titles:</a:t>
            </a:r>
            <a:endParaRPr lang="en-US" sz="2800" b="1" dirty="0">
              <a:solidFill>
                <a:srgbClr val="FF0000"/>
              </a:solidFill>
              <a:latin typeface="Arial" panose="020B0604020202020204" pitchFamily="34" charset="0"/>
              <a:cs typeface="Arial" panose="020B0604020202020204" pitchFamily="34" charset="0"/>
            </a:endParaRPr>
          </a:p>
        </p:txBody>
      </p:sp>
      <p:sp>
        <p:nvSpPr>
          <p:cNvPr id="2" name="TextBox 1"/>
          <p:cNvSpPr txBox="1"/>
          <p:nvPr/>
        </p:nvSpPr>
        <p:spPr>
          <a:xfrm>
            <a:off x="-1006349" y="2468221"/>
            <a:ext cx="184666" cy="369332"/>
          </a:xfrm>
          <a:prstGeom prst="rect">
            <a:avLst/>
          </a:prstGeom>
          <a:noFill/>
        </p:spPr>
        <p:txBody>
          <a:bodyPr wrap="none" rtlCol="0">
            <a:spAutoFit/>
          </a:bodyPr>
          <a:lstStyle/>
          <a:p>
            <a:endParaRPr lang="en-US" dirty="0"/>
          </a:p>
        </p:txBody>
      </p:sp>
      <p:sp>
        <p:nvSpPr>
          <p:cNvPr id="4" name="TextBox 3"/>
          <p:cNvSpPr txBox="1"/>
          <p:nvPr/>
        </p:nvSpPr>
        <p:spPr>
          <a:xfrm>
            <a:off x="-682880" y="2204625"/>
            <a:ext cx="184666" cy="369332"/>
          </a:xfrm>
          <a:prstGeom prst="rect">
            <a:avLst/>
          </a:prstGeom>
          <a:noFill/>
        </p:spPr>
        <p:txBody>
          <a:bodyPr wrap="none" rtlCol="0">
            <a:spAutoFit/>
          </a:bodyPr>
          <a:lstStyle/>
          <a:p>
            <a:endParaRPr lang="en-US" dirty="0"/>
          </a:p>
        </p:txBody>
      </p:sp>
    </p:spTree>
    <p:extLst>
      <p:ext uri="{BB962C8B-B14F-4D97-AF65-F5344CB8AC3E}">
        <p14:creationId xmlns:p14="http://schemas.microsoft.com/office/powerpoint/2010/main" val="708844694"/>
      </p:ext>
    </p:extLst>
  </p:cSld>
  <p:clrMapOvr>
    <a:masterClrMapping/>
  </p:clrMapOvr>
  <p:timing>
    <p:tnLst>
      <p:par>
        <p:cTn xmlns:p14="http://schemas.microsoft.com/office/powerpoint/2010/mai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889644"/>
            <a:ext cx="8229600" cy="5968356"/>
          </a:xfrm>
        </p:spPr>
        <p:txBody>
          <a:bodyPr>
            <a:normAutofit/>
          </a:bodyPr>
          <a:lstStyle/>
          <a:p>
            <a:pPr marL="457200" indent="-457200">
              <a:buFont typeface="+mj-lt"/>
              <a:buAutoNum type="arabicPeriod" startAt="9"/>
            </a:pPr>
            <a:r>
              <a:rPr lang="en-US" sz="2200" dirty="0" smtClean="0">
                <a:latin typeface="Arial"/>
                <a:cs typeface="Arial"/>
              </a:rPr>
              <a:t>Ying-</a:t>
            </a:r>
            <a:r>
              <a:rPr lang="en-US" sz="2200" dirty="0" err="1" smtClean="0">
                <a:latin typeface="Arial"/>
                <a:cs typeface="Arial"/>
              </a:rPr>
              <a:t>Hwa</a:t>
            </a:r>
            <a:r>
              <a:rPr lang="en-US" sz="2200" dirty="0" smtClean="0">
                <a:latin typeface="Arial"/>
                <a:cs typeface="Arial"/>
              </a:rPr>
              <a:t> </a:t>
            </a:r>
            <a:r>
              <a:rPr lang="en-US" sz="2200" dirty="0" err="1" smtClean="0">
                <a:latin typeface="Arial"/>
                <a:cs typeface="Arial"/>
              </a:rPr>
              <a:t>Kuo</a:t>
            </a:r>
            <a:r>
              <a:rPr lang="en-US" sz="2200" dirty="0" smtClean="0">
                <a:latin typeface="Arial"/>
                <a:cs typeface="Arial"/>
              </a:rPr>
              <a:t>, 1983:  A diagnostic case study of the effects of deep extratropical convection on the large-scale temperature and moisture structure.</a:t>
            </a:r>
          </a:p>
          <a:p>
            <a:pPr marL="457200" indent="-457200" fontAlgn="t">
              <a:lnSpc>
                <a:spcPct val="70000"/>
              </a:lnSpc>
              <a:buFont typeface="+mj-lt"/>
              <a:buAutoNum type="arabicPeriod" startAt="9"/>
            </a:pPr>
            <a:endParaRPr lang="en-US" sz="2200" dirty="0" smtClean="0">
              <a:latin typeface="Arial"/>
              <a:cs typeface="Arial"/>
            </a:endParaRPr>
          </a:p>
          <a:p>
            <a:pPr marL="457200" indent="-457200" fontAlgn="t">
              <a:buFont typeface="+mj-lt"/>
              <a:buAutoNum type="arabicPeriod" startAt="9"/>
            </a:pPr>
            <a:r>
              <a:rPr lang="en-US" sz="2200" dirty="0" err="1" smtClean="0">
                <a:latin typeface="Arial"/>
                <a:cs typeface="Arial"/>
              </a:rPr>
              <a:t>Eirh</a:t>
            </a:r>
            <a:r>
              <a:rPr lang="en-US" sz="2200" dirty="0" smtClean="0">
                <a:latin typeface="Arial"/>
                <a:cs typeface="Arial"/>
              </a:rPr>
              <a:t>-Yu </a:t>
            </a:r>
            <a:r>
              <a:rPr lang="en-US" sz="2200" dirty="0" err="1" smtClean="0">
                <a:latin typeface="Arial"/>
                <a:cs typeface="Arial"/>
              </a:rPr>
              <a:t>Hsie</a:t>
            </a:r>
            <a:r>
              <a:rPr lang="en-US" sz="2200" dirty="0" smtClean="0">
                <a:latin typeface="Arial"/>
                <a:cs typeface="Arial"/>
              </a:rPr>
              <a:t>, 1983:  Frontogenesis in a moist atmosphere.</a:t>
            </a:r>
          </a:p>
          <a:p>
            <a:pPr marL="457200" indent="-457200" fontAlgn="t">
              <a:lnSpc>
                <a:spcPct val="70000"/>
              </a:lnSpc>
              <a:buFont typeface="+mj-lt"/>
              <a:buAutoNum type="arabicPeriod" startAt="9"/>
            </a:pPr>
            <a:endParaRPr lang="en-US" sz="2200" dirty="0" smtClean="0">
              <a:latin typeface="Arial"/>
              <a:cs typeface="Arial"/>
            </a:endParaRPr>
          </a:p>
          <a:p>
            <a:pPr marL="457200" indent="-457200" fontAlgn="t">
              <a:buFont typeface="+mj-lt"/>
              <a:buAutoNum type="arabicPeriod" startAt="9"/>
            </a:pPr>
            <a:r>
              <a:rPr lang="en-US" sz="2200" dirty="0" smtClean="0">
                <a:latin typeface="Arial"/>
                <a:cs typeface="Arial"/>
              </a:rPr>
              <a:t>Peter G. Black, 1983:  Ocean temperature change induced by tropical cyclones.</a:t>
            </a:r>
          </a:p>
          <a:p>
            <a:pPr marL="457200" indent="-457200" fontAlgn="t">
              <a:lnSpc>
                <a:spcPct val="70000"/>
              </a:lnSpc>
              <a:buFont typeface="+mj-lt"/>
              <a:buAutoNum type="arabicPeriod" startAt="9"/>
            </a:pPr>
            <a:endParaRPr lang="en-US" sz="2200" dirty="0" smtClean="0">
              <a:latin typeface="Arial"/>
              <a:cs typeface="Arial"/>
            </a:endParaRPr>
          </a:p>
          <a:p>
            <a:pPr marL="457200" indent="-457200" fontAlgn="t">
              <a:buFont typeface="+mj-lt"/>
              <a:buAutoNum type="arabicPeriod" startAt="9"/>
            </a:pPr>
            <a:r>
              <a:rPr lang="en-US" sz="2200" dirty="0" smtClean="0">
                <a:latin typeface="Arial"/>
                <a:cs typeface="Arial"/>
              </a:rPr>
              <a:t>Therese </a:t>
            </a:r>
            <a:r>
              <a:rPr lang="en-US" sz="2200" dirty="0" err="1" smtClean="0">
                <a:latin typeface="Arial"/>
                <a:cs typeface="Arial"/>
              </a:rPr>
              <a:t>Rieckh</a:t>
            </a:r>
            <a:r>
              <a:rPr lang="en-US" sz="2200" dirty="0" smtClean="0">
                <a:latin typeface="Arial"/>
                <a:cs typeface="Arial"/>
              </a:rPr>
              <a:t>, 2018:  Investigating the value of GPS radio occultation water vapor data using in-situ and remote sensing techniques and models (University of Graz, Austria, </a:t>
            </a:r>
            <a:r>
              <a:rPr lang="en-US" sz="2200" dirty="0" err="1" smtClean="0">
                <a:latin typeface="Arial"/>
                <a:cs typeface="Arial"/>
              </a:rPr>
              <a:t>coadvised</a:t>
            </a:r>
            <a:r>
              <a:rPr lang="en-US" sz="2200" dirty="0" smtClean="0">
                <a:latin typeface="Arial"/>
                <a:cs typeface="Arial"/>
              </a:rPr>
              <a:t> with Ulrich </a:t>
            </a:r>
            <a:r>
              <a:rPr lang="en-US" sz="2200" dirty="0" err="1" smtClean="0">
                <a:latin typeface="Arial"/>
                <a:cs typeface="Arial"/>
              </a:rPr>
              <a:t>Foelsche</a:t>
            </a:r>
            <a:r>
              <a:rPr lang="en-US" sz="2200" dirty="0" smtClean="0">
                <a:latin typeface="Arial"/>
                <a:cs typeface="Arial"/>
              </a:rPr>
              <a:t>).</a:t>
            </a:r>
          </a:p>
          <a:p>
            <a:pPr fontAlgn="t"/>
            <a:endParaRPr lang="en-US" sz="2400" dirty="0"/>
          </a:p>
          <a:p>
            <a:pPr marL="457200" lvl="0" indent="-457200" fontAlgn="t">
              <a:buFont typeface="+mj-lt"/>
              <a:buAutoNum type="arabicPeriod" startAt="5"/>
            </a:pPr>
            <a:endParaRPr lang="en-US" sz="2400" dirty="0">
              <a:solidFill>
                <a:srgbClr val="0000FF"/>
              </a:solidFill>
              <a:latin typeface="Arial"/>
              <a:cs typeface="Arial"/>
            </a:endParaRPr>
          </a:p>
          <a:p>
            <a:pPr marL="0" lvl="0" indent="0">
              <a:buNone/>
            </a:pPr>
            <a:endParaRPr lang="en-US" sz="2200" dirty="0" smtClean="0">
              <a:latin typeface="Arial"/>
              <a:cs typeface="Arial"/>
            </a:endParaRPr>
          </a:p>
          <a:p>
            <a:pPr lvl="0"/>
            <a:endParaRPr lang="en-US" sz="2200" dirty="0">
              <a:latin typeface="Arial"/>
              <a:cs typeface="Arial"/>
            </a:endParaRPr>
          </a:p>
          <a:p>
            <a:pPr marL="0" indent="0">
              <a:buNone/>
            </a:pPr>
            <a:endParaRPr lang="en-US" sz="2600" dirty="0">
              <a:latin typeface="Arial"/>
              <a:cs typeface="Arial"/>
            </a:endParaRPr>
          </a:p>
          <a:p>
            <a:endParaRPr lang="en-US" sz="3100" dirty="0">
              <a:latin typeface="Arial"/>
              <a:cs typeface="Arial"/>
            </a:endParaRPr>
          </a:p>
          <a:p>
            <a:pPr lvl="1"/>
            <a:endParaRPr lang="en-US" sz="1400" dirty="0">
              <a:latin typeface="Arial" panose="020B0604020202020204" pitchFamily="34" charset="0"/>
              <a:cs typeface="Arial" panose="020B0604020202020204" pitchFamily="34" charset="0"/>
            </a:endParaRPr>
          </a:p>
        </p:txBody>
      </p:sp>
      <p:cxnSp>
        <p:nvCxnSpPr>
          <p:cNvPr id="5" name="Straight Connector 4"/>
          <p:cNvCxnSpPr/>
          <p:nvPr/>
        </p:nvCxnSpPr>
        <p:spPr>
          <a:xfrm>
            <a:off x="-9107" y="657205"/>
            <a:ext cx="9162288" cy="0"/>
          </a:xfrm>
          <a:prstGeom prst="line">
            <a:avLst/>
          </a:prstGeom>
          <a:ln w="50800">
            <a:solidFill>
              <a:schemeClr val="tx1"/>
            </a:solidFill>
          </a:ln>
        </p:spPr>
        <p:style>
          <a:lnRef idx="2">
            <a:schemeClr val="accent1"/>
          </a:lnRef>
          <a:fillRef idx="0">
            <a:schemeClr val="accent1"/>
          </a:fillRef>
          <a:effectRef idx="1">
            <a:schemeClr val="accent1"/>
          </a:effectRef>
          <a:fontRef idx="minor">
            <a:schemeClr val="tx1"/>
          </a:fontRef>
        </p:style>
      </p:cxnSp>
      <p:sp>
        <p:nvSpPr>
          <p:cNvPr id="8" name="Title 1"/>
          <p:cNvSpPr>
            <a:spLocks noGrp="1"/>
          </p:cNvSpPr>
          <p:nvPr>
            <p:ph type="title"/>
          </p:nvPr>
        </p:nvSpPr>
        <p:spPr>
          <a:xfrm>
            <a:off x="80293" y="-33716"/>
            <a:ext cx="8116979" cy="722220"/>
          </a:xfrm>
        </p:spPr>
        <p:txBody>
          <a:bodyPr>
            <a:normAutofit/>
          </a:bodyPr>
          <a:lstStyle/>
          <a:p>
            <a:pPr algn="l"/>
            <a:r>
              <a:rPr lang="en-US" sz="2800" b="1" dirty="0" smtClean="0">
                <a:solidFill>
                  <a:srgbClr val="FF0000"/>
                </a:solidFill>
                <a:latin typeface="Arial"/>
                <a:cs typeface="Arial"/>
              </a:rPr>
              <a:t>Ph.D. recipients and dissertation titles:</a:t>
            </a:r>
            <a:endParaRPr lang="en-US" sz="2800" b="1" dirty="0">
              <a:solidFill>
                <a:srgbClr val="FF0000"/>
              </a:solidFill>
              <a:latin typeface="Arial" panose="020B0604020202020204" pitchFamily="34" charset="0"/>
              <a:cs typeface="Arial" panose="020B0604020202020204" pitchFamily="34" charset="0"/>
            </a:endParaRPr>
          </a:p>
        </p:txBody>
      </p:sp>
      <p:sp>
        <p:nvSpPr>
          <p:cNvPr id="2" name="TextBox 1"/>
          <p:cNvSpPr txBox="1"/>
          <p:nvPr/>
        </p:nvSpPr>
        <p:spPr>
          <a:xfrm>
            <a:off x="-1006349" y="2468221"/>
            <a:ext cx="184666" cy="369332"/>
          </a:xfrm>
          <a:prstGeom prst="rect">
            <a:avLst/>
          </a:prstGeom>
          <a:noFill/>
        </p:spPr>
        <p:txBody>
          <a:bodyPr wrap="none" rtlCol="0">
            <a:spAutoFit/>
          </a:bodyPr>
          <a:lstStyle/>
          <a:p>
            <a:endParaRPr lang="en-US" dirty="0"/>
          </a:p>
        </p:txBody>
      </p:sp>
      <p:sp>
        <p:nvSpPr>
          <p:cNvPr id="4" name="TextBox 3"/>
          <p:cNvSpPr txBox="1"/>
          <p:nvPr/>
        </p:nvSpPr>
        <p:spPr>
          <a:xfrm>
            <a:off x="-682880" y="2204625"/>
            <a:ext cx="184666" cy="369332"/>
          </a:xfrm>
          <a:prstGeom prst="rect">
            <a:avLst/>
          </a:prstGeom>
          <a:noFill/>
        </p:spPr>
        <p:txBody>
          <a:bodyPr wrap="none" rtlCol="0">
            <a:spAutoFit/>
          </a:bodyPr>
          <a:lstStyle/>
          <a:p>
            <a:endParaRPr lang="en-US" dirty="0"/>
          </a:p>
        </p:txBody>
      </p:sp>
    </p:spTree>
    <p:extLst>
      <p:ext uri="{BB962C8B-B14F-4D97-AF65-F5344CB8AC3E}">
        <p14:creationId xmlns:p14="http://schemas.microsoft.com/office/powerpoint/2010/main" val="1142573568"/>
      </p:ext>
    </p:extLst>
  </p:cSld>
  <p:clrMapOvr>
    <a:masterClrMapping/>
  </p:clrMapOvr>
  <p:timing>
    <p:tnLst>
      <p:par>
        <p:cTn xmlns:p14="http://schemas.microsoft.com/office/powerpoint/2010/mai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889644"/>
            <a:ext cx="8229600" cy="5968356"/>
          </a:xfrm>
        </p:spPr>
        <p:txBody>
          <a:bodyPr>
            <a:normAutofit/>
          </a:bodyPr>
          <a:lstStyle/>
          <a:p>
            <a:pPr marL="457200" lvl="0" indent="-457200">
              <a:buFont typeface="+mj-lt"/>
              <a:buAutoNum type="arabicPeriod"/>
            </a:pPr>
            <a:r>
              <a:rPr lang="en-US" sz="2200" dirty="0">
                <a:latin typeface="Arial"/>
                <a:cs typeface="Arial"/>
              </a:rPr>
              <a:t>Paul Allan </a:t>
            </a:r>
            <a:r>
              <a:rPr lang="en-US" sz="2200" dirty="0" err="1">
                <a:latin typeface="Arial"/>
                <a:cs typeface="Arial"/>
              </a:rPr>
              <a:t>Eisen</a:t>
            </a:r>
            <a:r>
              <a:rPr lang="en-US" sz="2200" dirty="0">
                <a:latin typeface="Arial"/>
                <a:cs typeface="Arial"/>
              </a:rPr>
              <a:t>, 1972:  A mesoscale study of the Oklahoma squall line of 8 </a:t>
            </a:r>
            <a:r>
              <a:rPr lang="en-US" sz="2200" dirty="0" smtClean="0">
                <a:latin typeface="Arial"/>
                <a:cs typeface="Arial"/>
              </a:rPr>
              <a:t>and 9 </a:t>
            </a:r>
            <a:r>
              <a:rPr lang="en-US" sz="2200" dirty="0">
                <a:latin typeface="Arial"/>
                <a:cs typeface="Arial"/>
              </a:rPr>
              <a:t>June 1966.</a:t>
            </a:r>
          </a:p>
          <a:p>
            <a:pPr marL="457200" indent="-457200">
              <a:lnSpc>
                <a:spcPct val="80000"/>
              </a:lnSpc>
              <a:buFont typeface="+mj-lt"/>
              <a:buAutoNum type="arabicPeriod"/>
            </a:pPr>
            <a:endParaRPr lang="en-US" sz="2200" dirty="0">
              <a:latin typeface="Arial"/>
              <a:cs typeface="Arial"/>
            </a:endParaRPr>
          </a:p>
          <a:p>
            <a:pPr marL="457200" lvl="0" indent="-457200">
              <a:buFont typeface="+mj-lt"/>
              <a:buAutoNum type="arabicPeriod"/>
            </a:pPr>
            <a:r>
              <a:rPr lang="en-US" sz="2200" dirty="0">
                <a:latin typeface="Arial"/>
                <a:cs typeface="Arial"/>
              </a:rPr>
              <a:t>Russell Sinclair, 1972:  Variation of the low level winds during passage of a thunderstorm gust front.</a:t>
            </a:r>
          </a:p>
          <a:p>
            <a:pPr marL="457200" indent="-457200">
              <a:lnSpc>
                <a:spcPct val="80000"/>
              </a:lnSpc>
              <a:buFont typeface="+mj-lt"/>
              <a:buAutoNum type="arabicPeriod"/>
            </a:pPr>
            <a:endParaRPr lang="en-US" sz="2200" dirty="0">
              <a:latin typeface="Arial"/>
              <a:cs typeface="Arial"/>
            </a:endParaRPr>
          </a:p>
          <a:p>
            <a:pPr marL="457200" lvl="0" indent="-457200">
              <a:buFont typeface="+mj-lt"/>
              <a:buAutoNum type="arabicPeriod"/>
            </a:pPr>
            <a:r>
              <a:rPr lang="en-US" sz="2200" dirty="0">
                <a:latin typeface="Arial"/>
                <a:cs typeface="Arial"/>
              </a:rPr>
              <a:t>James E. </a:t>
            </a:r>
            <a:r>
              <a:rPr lang="en-US" sz="2200" dirty="0" err="1">
                <a:latin typeface="Arial"/>
                <a:cs typeface="Arial"/>
              </a:rPr>
              <a:t>Hoke</a:t>
            </a:r>
            <a:r>
              <a:rPr lang="en-US" sz="2200" dirty="0">
                <a:latin typeface="Arial"/>
                <a:cs typeface="Arial"/>
              </a:rPr>
              <a:t>, 1973:  A comparison of three methods for computing isentropic trajectories.</a:t>
            </a:r>
          </a:p>
          <a:p>
            <a:pPr marL="457200" indent="-457200">
              <a:lnSpc>
                <a:spcPct val="80000"/>
              </a:lnSpc>
              <a:buFont typeface="+mj-lt"/>
              <a:buAutoNum type="arabicPeriod"/>
            </a:pPr>
            <a:endParaRPr lang="en-US" sz="2200" dirty="0">
              <a:latin typeface="Arial"/>
              <a:cs typeface="Arial"/>
            </a:endParaRPr>
          </a:p>
          <a:p>
            <a:pPr marL="457200" lvl="0" indent="-457200">
              <a:buFont typeface="+mj-lt"/>
              <a:buAutoNum type="arabicPeriod"/>
            </a:pPr>
            <a:r>
              <a:rPr lang="en-US" sz="2200" dirty="0">
                <a:latin typeface="Arial"/>
                <a:cs typeface="Arial"/>
              </a:rPr>
              <a:t>Ed </a:t>
            </a:r>
            <a:r>
              <a:rPr lang="en-US" sz="2200" dirty="0" err="1">
                <a:latin typeface="Arial"/>
                <a:cs typeface="Arial"/>
              </a:rPr>
              <a:t>O’lenic</a:t>
            </a:r>
            <a:r>
              <a:rPr lang="en-US" sz="2200" dirty="0">
                <a:latin typeface="Arial"/>
                <a:cs typeface="Arial"/>
              </a:rPr>
              <a:t>, 1976:  Mesoscale interactions between a cold front and the planetary boundary layer.</a:t>
            </a:r>
          </a:p>
          <a:p>
            <a:pPr marL="457200" indent="-457200">
              <a:lnSpc>
                <a:spcPct val="70000"/>
              </a:lnSpc>
              <a:buFont typeface="+mj-lt"/>
              <a:buAutoNum type="arabicPeriod"/>
            </a:pPr>
            <a:endParaRPr lang="en-US" sz="2200" dirty="0">
              <a:latin typeface="Arial"/>
              <a:cs typeface="Arial"/>
            </a:endParaRPr>
          </a:p>
          <a:p>
            <a:pPr marL="457200" lvl="0" indent="-457200">
              <a:buFont typeface="+mj-lt"/>
              <a:buAutoNum type="arabicPeriod"/>
            </a:pPr>
            <a:r>
              <a:rPr lang="en-US" sz="2200" dirty="0">
                <a:latin typeface="Arial"/>
                <a:cs typeface="Arial"/>
              </a:rPr>
              <a:t>Daniel Keyser, 1977:  Sensitivity tests and a real-data forecast for the planetary boundary layer using a mixed-layer model.</a:t>
            </a:r>
          </a:p>
          <a:p>
            <a:pPr fontAlgn="t"/>
            <a:endParaRPr lang="en-US" sz="2400" dirty="0"/>
          </a:p>
          <a:p>
            <a:pPr marL="457200" lvl="0" indent="-457200" fontAlgn="t">
              <a:buFont typeface="+mj-lt"/>
              <a:buAutoNum type="arabicPeriod" startAt="5"/>
            </a:pPr>
            <a:endParaRPr lang="en-US" sz="2400" dirty="0">
              <a:solidFill>
                <a:srgbClr val="0000FF"/>
              </a:solidFill>
              <a:latin typeface="Arial"/>
              <a:cs typeface="Arial"/>
            </a:endParaRPr>
          </a:p>
          <a:p>
            <a:pPr marL="0" lvl="0" indent="0">
              <a:buNone/>
            </a:pPr>
            <a:endParaRPr lang="en-US" sz="2200" dirty="0" smtClean="0">
              <a:latin typeface="Arial"/>
              <a:cs typeface="Arial"/>
            </a:endParaRPr>
          </a:p>
          <a:p>
            <a:pPr lvl="0"/>
            <a:endParaRPr lang="en-US" sz="2200" dirty="0">
              <a:latin typeface="Arial"/>
              <a:cs typeface="Arial"/>
            </a:endParaRPr>
          </a:p>
          <a:p>
            <a:pPr marL="0" indent="0">
              <a:buNone/>
            </a:pPr>
            <a:endParaRPr lang="en-US" sz="2600" dirty="0">
              <a:latin typeface="Arial"/>
              <a:cs typeface="Arial"/>
            </a:endParaRPr>
          </a:p>
          <a:p>
            <a:endParaRPr lang="en-US" sz="3100" dirty="0">
              <a:latin typeface="Arial"/>
              <a:cs typeface="Arial"/>
            </a:endParaRPr>
          </a:p>
          <a:p>
            <a:pPr lvl="1"/>
            <a:endParaRPr lang="en-US" sz="1400" dirty="0">
              <a:latin typeface="Arial" panose="020B0604020202020204" pitchFamily="34" charset="0"/>
              <a:cs typeface="Arial" panose="020B0604020202020204" pitchFamily="34" charset="0"/>
            </a:endParaRPr>
          </a:p>
        </p:txBody>
      </p:sp>
      <p:cxnSp>
        <p:nvCxnSpPr>
          <p:cNvPr id="5" name="Straight Connector 4"/>
          <p:cNvCxnSpPr/>
          <p:nvPr/>
        </p:nvCxnSpPr>
        <p:spPr>
          <a:xfrm>
            <a:off x="-9107" y="657205"/>
            <a:ext cx="9162288" cy="0"/>
          </a:xfrm>
          <a:prstGeom prst="line">
            <a:avLst/>
          </a:prstGeom>
          <a:ln w="50800">
            <a:solidFill>
              <a:schemeClr val="tx1"/>
            </a:solidFill>
          </a:ln>
        </p:spPr>
        <p:style>
          <a:lnRef idx="2">
            <a:schemeClr val="accent1"/>
          </a:lnRef>
          <a:fillRef idx="0">
            <a:schemeClr val="accent1"/>
          </a:fillRef>
          <a:effectRef idx="1">
            <a:schemeClr val="accent1"/>
          </a:effectRef>
          <a:fontRef idx="minor">
            <a:schemeClr val="tx1"/>
          </a:fontRef>
        </p:style>
      </p:cxnSp>
      <p:sp>
        <p:nvSpPr>
          <p:cNvPr id="8" name="Title 1"/>
          <p:cNvSpPr>
            <a:spLocks noGrp="1"/>
          </p:cNvSpPr>
          <p:nvPr>
            <p:ph type="title"/>
          </p:nvPr>
        </p:nvSpPr>
        <p:spPr>
          <a:xfrm>
            <a:off x="80293" y="-33716"/>
            <a:ext cx="8116979" cy="722220"/>
          </a:xfrm>
        </p:spPr>
        <p:txBody>
          <a:bodyPr>
            <a:normAutofit/>
          </a:bodyPr>
          <a:lstStyle/>
          <a:p>
            <a:pPr algn="l"/>
            <a:r>
              <a:rPr lang="en-US" sz="2800" b="1" dirty="0" smtClean="0">
                <a:solidFill>
                  <a:srgbClr val="FF0000"/>
                </a:solidFill>
                <a:latin typeface="Arial"/>
                <a:cs typeface="Arial"/>
              </a:rPr>
              <a:t>M.S. recipients and thesis titles:</a:t>
            </a:r>
            <a:endParaRPr lang="en-US" sz="2800" b="1" dirty="0">
              <a:solidFill>
                <a:srgbClr val="FF0000"/>
              </a:solidFill>
              <a:latin typeface="Arial" panose="020B0604020202020204" pitchFamily="34" charset="0"/>
              <a:cs typeface="Arial" panose="020B0604020202020204" pitchFamily="34" charset="0"/>
            </a:endParaRPr>
          </a:p>
        </p:txBody>
      </p:sp>
      <p:sp>
        <p:nvSpPr>
          <p:cNvPr id="2" name="TextBox 1"/>
          <p:cNvSpPr txBox="1"/>
          <p:nvPr/>
        </p:nvSpPr>
        <p:spPr>
          <a:xfrm>
            <a:off x="-1006349" y="2468221"/>
            <a:ext cx="184666" cy="369332"/>
          </a:xfrm>
          <a:prstGeom prst="rect">
            <a:avLst/>
          </a:prstGeom>
          <a:noFill/>
        </p:spPr>
        <p:txBody>
          <a:bodyPr wrap="none" rtlCol="0">
            <a:spAutoFit/>
          </a:bodyPr>
          <a:lstStyle/>
          <a:p>
            <a:endParaRPr lang="en-US" dirty="0"/>
          </a:p>
        </p:txBody>
      </p:sp>
      <p:sp>
        <p:nvSpPr>
          <p:cNvPr id="4" name="TextBox 3"/>
          <p:cNvSpPr txBox="1"/>
          <p:nvPr/>
        </p:nvSpPr>
        <p:spPr>
          <a:xfrm>
            <a:off x="-682880" y="2204625"/>
            <a:ext cx="184666" cy="369332"/>
          </a:xfrm>
          <a:prstGeom prst="rect">
            <a:avLst/>
          </a:prstGeom>
          <a:noFill/>
        </p:spPr>
        <p:txBody>
          <a:bodyPr wrap="none" rtlCol="0">
            <a:spAutoFit/>
          </a:bodyPr>
          <a:lstStyle/>
          <a:p>
            <a:endParaRPr lang="en-US" dirty="0"/>
          </a:p>
        </p:txBody>
      </p:sp>
    </p:spTree>
    <p:extLst>
      <p:ext uri="{BB962C8B-B14F-4D97-AF65-F5344CB8AC3E}">
        <p14:creationId xmlns:p14="http://schemas.microsoft.com/office/powerpoint/2010/main" val="515401286"/>
      </p:ext>
    </p:extLst>
  </p:cSld>
  <p:clrMapOvr>
    <a:masterClrMapping/>
  </p:clrMapOvr>
  <p:timing>
    <p:tnLst>
      <p:par>
        <p:cTn xmlns:p14="http://schemas.microsoft.com/office/powerpoint/2010/mai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889644"/>
            <a:ext cx="8229600" cy="5968356"/>
          </a:xfrm>
        </p:spPr>
        <p:txBody>
          <a:bodyPr>
            <a:normAutofit/>
          </a:bodyPr>
          <a:lstStyle/>
          <a:p>
            <a:pPr marL="457200" lvl="0" indent="-457200">
              <a:buFont typeface="+mj-lt"/>
              <a:buAutoNum type="arabicPeriod" startAt="6"/>
            </a:pPr>
            <a:r>
              <a:rPr lang="en-US" sz="2200" dirty="0">
                <a:latin typeface="Arial"/>
                <a:cs typeface="Arial"/>
              </a:rPr>
              <a:t>Gary D. Fried (deceased,1953–2008), 1978:  Introducing </a:t>
            </a:r>
            <a:r>
              <a:rPr lang="en-US" sz="2200" dirty="0" err="1">
                <a:latin typeface="Arial"/>
                <a:cs typeface="Arial"/>
              </a:rPr>
              <a:t>subsynoptic</a:t>
            </a:r>
            <a:r>
              <a:rPr lang="en-US" sz="2200" dirty="0">
                <a:latin typeface="Arial"/>
                <a:cs typeface="Arial"/>
              </a:rPr>
              <a:t> scale perturbations into a primitive equation forecast model (</a:t>
            </a:r>
            <a:r>
              <a:rPr lang="en-US" sz="2200" dirty="0" err="1">
                <a:latin typeface="Arial"/>
                <a:cs typeface="Arial"/>
              </a:rPr>
              <a:t>coadvised</a:t>
            </a:r>
            <a:r>
              <a:rPr lang="en-US" sz="2200" dirty="0">
                <a:latin typeface="Arial"/>
                <a:cs typeface="Arial"/>
              </a:rPr>
              <a:t> with John Cahir).</a:t>
            </a:r>
          </a:p>
          <a:p>
            <a:pPr marL="457200" indent="-457200">
              <a:lnSpc>
                <a:spcPct val="70000"/>
              </a:lnSpc>
              <a:buFont typeface="+mj-lt"/>
              <a:buAutoNum type="arabicPeriod" startAt="6"/>
            </a:pPr>
            <a:endParaRPr lang="en-US" sz="2200" dirty="0">
              <a:latin typeface="Arial"/>
              <a:cs typeface="Arial"/>
            </a:endParaRPr>
          </a:p>
          <a:p>
            <a:pPr marL="457200" lvl="0" indent="-457200">
              <a:buFont typeface="+mj-lt"/>
              <a:buAutoNum type="arabicPeriod" startAt="6"/>
            </a:pPr>
            <a:r>
              <a:rPr lang="en-US" sz="2200" dirty="0">
                <a:latin typeface="Arial"/>
                <a:cs typeface="Arial"/>
              </a:rPr>
              <a:t>Michael </a:t>
            </a:r>
            <a:r>
              <a:rPr lang="en-US" sz="2200" dirty="0" err="1">
                <a:latin typeface="Arial"/>
                <a:cs typeface="Arial"/>
              </a:rPr>
              <a:t>Fiorino</a:t>
            </a:r>
            <a:r>
              <a:rPr lang="en-US" sz="2200" dirty="0">
                <a:latin typeface="Arial"/>
                <a:cs typeface="Arial"/>
              </a:rPr>
              <a:t> 1978:  The incorporation of satellite-sensed surface winds into the real-data initialization of a mesoscale hurricane model.</a:t>
            </a:r>
          </a:p>
          <a:p>
            <a:pPr marL="457200" indent="-457200">
              <a:lnSpc>
                <a:spcPct val="70000"/>
              </a:lnSpc>
              <a:buFont typeface="+mj-lt"/>
              <a:buAutoNum type="arabicPeriod" startAt="6"/>
            </a:pPr>
            <a:endParaRPr lang="en-US" sz="2200" dirty="0">
              <a:latin typeface="Arial"/>
              <a:cs typeface="Arial"/>
            </a:endParaRPr>
          </a:p>
          <a:p>
            <a:pPr marL="457200" lvl="0" indent="-457200">
              <a:buFont typeface="+mj-lt"/>
              <a:buAutoNum type="arabicPeriod" startAt="6"/>
            </a:pPr>
            <a:r>
              <a:rPr lang="en-US" sz="2200" dirty="0">
                <a:latin typeface="Arial"/>
                <a:cs typeface="Arial"/>
              </a:rPr>
              <a:t>Richard </a:t>
            </a:r>
            <a:r>
              <a:rPr lang="en-US" sz="2200" dirty="0" err="1">
                <a:latin typeface="Arial"/>
                <a:cs typeface="Arial"/>
              </a:rPr>
              <a:t>Shaginaw</a:t>
            </a:r>
            <a:r>
              <a:rPr lang="en-US" sz="2200" dirty="0">
                <a:latin typeface="Arial"/>
                <a:cs typeface="Arial"/>
              </a:rPr>
              <a:t>, 1979:  Effects of planetary boundary-layer formulation on </a:t>
            </a:r>
            <a:r>
              <a:rPr lang="en-US" sz="2200" dirty="0" smtClean="0">
                <a:latin typeface="Arial"/>
                <a:cs typeface="Arial"/>
              </a:rPr>
              <a:t>a </a:t>
            </a:r>
            <a:r>
              <a:rPr lang="en-US" sz="2200" dirty="0" err="1" smtClean="0">
                <a:latin typeface="Arial"/>
                <a:cs typeface="Arial"/>
              </a:rPr>
              <a:t>subsynoptic</a:t>
            </a:r>
            <a:r>
              <a:rPr lang="en-US" sz="2200" dirty="0">
                <a:latin typeface="Arial"/>
                <a:cs typeface="Arial"/>
              </a:rPr>
              <a:t>-scale numerical forecast.</a:t>
            </a:r>
          </a:p>
          <a:p>
            <a:pPr marL="457200" indent="-457200">
              <a:lnSpc>
                <a:spcPct val="70000"/>
              </a:lnSpc>
              <a:buFont typeface="+mj-lt"/>
              <a:buAutoNum type="arabicPeriod" startAt="6"/>
            </a:pPr>
            <a:endParaRPr lang="en-US" sz="2200" dirty="0">
              <a:latin typeface="Arial"/>
              <a:cs typeface="Arial"/>
            </a:endParaRPr>
          </a:p>
          <a:p>
            <a:pPr marL="457200" indent="-457200">
              <a:buFont typeface="+mj-lt"/>
              <a:buAutoNum type="arabicPeriod" startAt="6"/>
            </a:pPr>
            <a:r>
              <a:rPr lang="en-US" sz="2200" dirty="0">
                <a:latin typeface="Arial"/>
                <a:cs typeface="Arial"/>
              </a:rPr>
              <a:t>Richard Burkhart, 1980:  </a:t>
            </a:r>
            <a:r>
              <a:rPr lang="en-US" sz="2200" dirty="0" err="1">
                <a:latin typeface="Arial"/>
                <a:cs typeface="Arial"/>
              </a:rPr>
              <a:t>Subsynoptic</a:t>
            </a:r>
            <a:r>
              <a:rPr lang="en-US" sz="2200" dirty="0">
                <a:latin typeface="Arial"/>
                <a:cs typeface="Arial"/>
              </a:rPr>
              <a:t> scale processes leading to the development of severe weather in the vicinity of an upper level jet streak.</a:t>
            </a:r>
            <a:r>
              <a:rPr lang="en-US" sz="2200" dirty="0" smtClean="0">
                <a:effectLst/>
                <a:latin typeface="Arial"/>
                <a:cs typeface="Arial"/>
              </a:rPr>
              <a:t> </a:t>
            </a:r>
            <a:endParaRPr lang="en-US" sz="2200" dirty="0">
              <a:latin typeface="Arial"/>
              <a:cs typeface="Arial"/>
            </a:endParaRPr>
          </a:p>
          <a:p>
            <a:pPr marL="457200" lvl="0" indent="-457200" fontAlgn="t">
              <a:buFont typeface="+mj-lt"/>
              <a:buAutoNum type="arabicPeriod" startAt="5"/>
            </a:pPr>
            <a:endParaRPr lang="en-US" sz="2400" dirty="0">
              <a:solidFill>
                <a:srgbClr val="0000FF"/>
              </a:solidFill>
              <a:latin typeface="Arial"/>
              <a:cs typeface="Arial"/>
            </a:endParaRPr>
          </a:p>
          <a:p>
            <a:pPr marL="0" lvl="0" indent="0">
              <a:buNone/>
            </a:pPr>
            <a:endParaRPr lang="en-US" sz="2200" dirty="0" smtClean="0">
              <a:latin typeface="Arial"/>
              <a:cs typeface="Arial"/>
            </a:endParaRPr>
          </a:p>
          <a:p>
            <a:pPr lvl="0"/>
            <a:endParaRPr lang="en-US" sz="2200" dirty="0">
              <a:latin typeface="Arial"/>
              <a:cs typeface="Arial"/>
            </a:endParaRPr>
          </a:p>
          <a:p>
            <a:pPr marL="0" indent="0">
              <a:buNone/>
            </a:pPr>
            <a:endParaRPr lang="en-US" sz="2600" dirty="0">
              <a:latin typeface="Arial"/>
              <a:cs typeface="Arial"/>
            </a:endParaRPr>
          </a:p>
          <a:p>
            <a:endParaRPr lang="en-US" sz="3100" dirty="0">
              <a:latin typeface="Arial"/>
              <a:cs typeface="Arial"/>
            </a:endParaRPr>
          </a:p>
          <a:p>
            <a:pPr lvl="1"/>
            <a:endParaRPr lang="en-US" sz="1400" dirty="0">
              <a:latin typeface="Arial" panose="020B0604020202020204" pitchFamily="34" charset="0"/>
              <a:cs typeface="Arial" panose="020B0604020202020204" pitchFamily="34" charset="0"/>
            </a:endParaRPr>
          </a:p>
        </p:txBody>
      </p:sp>
      <p:cxnSp>
        <p:nvCxnSpPr>
          <p:cNvPr id="5" name="Straight Connector 4"/>
          <p:cNvCxnSpPr/>
          <p:nvPr/>
        </p:nvCxnSpPr>
        <p:spPr>
          <a:xfrm>
            <a:off x="-9107" y="657205"/>
            <a:ext cx="9162288" cy="0"/>
          </a:xfrm>
          <a:prstGeom prst="line">
            <a:avLst/>
          </a:prstGeom>
          <a:ln w="50800">
            <a:solidFill>
              <a:schemeClr val="tx1"/>
            </a:solidFill>
          </a:ln>
        </p:spPr>
        <p:style>
          <a:lnRef idx="2">
            <a:schemeClr val="accent1"/>
          </a:lnRef>
          <a:fillRef idx="0">
            <a:schemeClr val="accent1"/>
          </a:fillRef>
          <a:effectRef idx="1">
            <a:schemeClr val="accent1"/>
          </a:effectRef>
          <a:fontRef idx="minor">
            <a:schemeClr val="tx1"/>
          </a:fontRef>
        </p:style>
      </p:cxnSp>
      <p:sp>
        <p:nvSpPr>
          <p:cNvPr id="8" name="Title 1"/>
          <p:cNvSpPr>
            <a:spLocks noGrp="1"/>
          </p:cNvSpPr>
          <p:nvPr>
            <p:ph type="title"/>
          </p:nvPr>
        </p:nvSpPr>
        <p:spPr>
          <a:xfrm>
            <a:off x="80293" y="-33716"/>
            <a:ext cx="8116979" cy="722220"/>
          </a:xfrm>
        </p:spPr>
        <p:txBody>
          <a:bodyPr>
            <a:normAutofit/>
          </a:bodyPr>
          <a:lstStyle/>
          <a:p>
            <a:pPr algn="l"/>
            <a:r>
              <a:rPr lang="en-US" sz="2800" b="1" dirty="0" smtClean="0">
                <a:solidFill>
                  <a:srgbClr val="FF0000"/>
                </a:solidFill>
                <a:latin typeface="Arial"/>
                <a:cs typeface="Arial"/>
              </a:rPr>
              <a:t>M.S. recipients and thesis titles:</a:t>
            </a:r>
            <a:endParaRPr lang="en-US" sz="2800" b="1" dirty="0">
              <a:solidFill>
                <a:srgbClr val="FF0000"/>
              </a:solidFill>
              <a:latin typeface="Arial" panose="020B0604020202020204" pitchFamily="34" charset="0"/>
              <a:cs typeface="Arial" panose="020B0604020202020204" pitchFamily="34" charset="0"/>
            </a:endParaRPr>
          </a:p>
        </p:txBody>
      </p:sp>
      <p:sp>
        <p:nvSpPr>
          <p:cNvPr id="2" name="TextBox 1"/>
          <p:cNvSpPr txBox="1"/>
          <p:nvPr/>
        </p:nvSpPr>
        <p:spPr>
          <a:xfrm>
            <a:off x="-1006349" y="2468221"/>
            <a:ext cx="184666" cy="369332"/>
          </a:xfrm>
          <a:prstGeom prst="rect">
            <a:avLst/>
          </a:prstGeom>
          <a:noFill/>
        </p:spPr>
        <p:txBody>
          <a:bodyPr wrap="none" rtlCol="0">
            <a:spAutoFit/>
          </a:bodyPr>
          <a:lstStyle/>
          <a:p>
            <a:endParaRPr lang="en-US" dirty="0"/>
          </a:p>
        </p:txBody>
      </p:sp>
      <p:sp>
        <p:nvSpPr>
          <p:cNvPr id="4" name="TextBox 3"/>
          <p:cNvSpPr txBox="1"/>
          <p:nvPr/>
        </p:nvSpPr>
        <p:spPr>
          <a:xfrm>
            <a:off x="-682880" y="2204625"/>
            <a:ext cx="184666" cy="369332"/>
          </a:xfrm>
          <a:prstGeom prst="rect">
            <a:avLst/>
          </a:prstGeom>
          <a:noFill/>
        </p:spPr>
        <p:txBody>
          <a:bodyPr wrap="none" rtlCol="0">
            <a:spAutoFit/>
          </a:bodyPr>
          <a:lstStyle/>
          <a:p>
            <a:endParaRPr lang="en-US" dirty="0"/>
          </a:p>
        </p:txBody>
      </p:sp>
    </p:spTree>
    <p:extLst>
      <p:ext uri="{BB962C8B-B14F-4D97-AF65-F5344CB8AC3E}">
        <p14:creationId xmlns:p14="http://schemas.microsoft.com/office/powerpoint/2010/main" val="4209798651"/>
      </p:ext>
    </p:extLst>
  </p:cSld>
  <p:clrMapOvr>
    <a:masterClrMapping/>
  </p:clrMapOvr>
  <p:timing>
    <p:tnLst>
      <p:par>
        <p:cTn xmlns:p14="http://schemas.microsoft.com/office/powerpoint/2010/mai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889644"/>
            <a:ext cx="8229600" cy="5968356"/>
          </a:xfrm>
        </p:spPr>
        <p:txBody>
          <a:bodyPr>
            <a:normAutofit/>
          </a:bodyPr>
          <a:lstStyle/>
          <a:p>
            <a:pPr marL="457200" lvl="0" indent="-457200">
              <a:buFont typeface="+mj-lt"/>
              <a:buAutoNum type="arabicPeriod" startAt="10"/>
            </a:pPr>
            <a:r>
              <a:rPr lang="en-US" sz="2200" dirty="0" smtClean="0">
                <a:latin typeface="Arial"/>
                <a:cs typeface="Arial"/>
              </a:rPr>
              <a:t>Douglas </a:t>
            </a:r>
            <a:r>
              <a:rPr lang="en-US" sz="2200" dirty="0">
                <a:latin typeface="Arial"/>
                <a:cs typeface="Arial"/>
              </a:rPr>
              <a:t>L. </a:t>
            </a:r>
            <a:r>
              <a:rPr lang="en-US" sz="2200" dirty="0" err="1">
                <a:latin typeface="Arial"/>
                <a:cs typeface="Arial"/>
              </a:rPr>
              <a:t>Westphal</a:t>
            </a:r>
            <a:r>
              <a:rPr lang="en-US" sz="2200" dirty="0">
                <a:latin typeface="Arial"/>
                <a:cs typeface="Arial"/>
              </a:rPr>
              <a:t>, 1981:  The interaction </a:t>
            </a:r>
            <a:r>
              <a:rPr lang="en-US" sz="2200" dirty="0" smtClean="0">
                <a:latin typeface="Arial"/>
                <a:cs typeface="Arial"/>
              </a:rPr>
              <a:t>between radiative </a:t>
            </a:r>
            <a:r>
              <a:rPr lang="en-US" sz="2200" dirty="0">
                <a:latin typeface="Arial"/>
                <a:cs typeface="Arial"/>
              </a:rPr>
              <a:t>and boundary layer processes in stratus clouds.</a:t>
            </a:r>
          </a:p>
          <a:p>
            <a:pPr marL="457200" indent="-457200">
              <a:lnSpc>
                <a:spcPct val="70000"/>
              </a:lnSpc>
              <a:buFont typeface="+mj-lt"/>
              <a:buAutoNum type="arabicPeriod" startAt="10"/>
            </a:pPr>
            <a:endParaRPr lang="en-US" sz="2200" dirty="0">
              <a:latin typeface="Arial"/>
              <a:cs typeface="Arial"/>
            </a:endParaRPr>
          </a:p>
          <a:p>
            <a:pPr marL="457200" lvl="0" indent="-457200">
              <a:buFont typeface="+mj-lt"/>
              <a:buAutoNum type="arabicPeriod" startAt="10"/>
            </a:pPr>
            <a:r>
              <a:rPr lang="en-US" sz="2200" dirty="0" smtClean="0">
                <a:latin typeface="Arial"/>
                <a:cs typeface="Arial"/>
              </a:rPr>
              <a:t>Nancy </a:t>
            </a:r>
            <a:r>
              <a:rPr lang="en-US" sz="2200" dirty="0">
                <a:latin typeface="Arial"/>
                <a:cs typeface="Arial"/>
              </a:rPr>
              <a:t>Norton, 1980:  Comparison of finite element and finite difference solution of a planetary boundary layer model.</a:t>
            </a:r>
          </a:p>
          <a:p>
            <a:pPr marL="457200" indent="-457200">
              <a:lnSpc>
                <a:spcPct val="70000"/>
              </a:lnSpc>
              <a:buFont typeface="+mj-lt"/>
              <a:buAutoNum type="arabicPeriod" startAt="10"/>
            </a:pPr>
            <a:endParaRPr lang="en-US" sz="2200" dirty="0">
              <a:latin typeface="Arial"/>
              <a:cs typeface="Arial"/>
            </a:endParaRPr>
          </a:p>
          <a:p>
            <a:pPr marL="457200" lvl="0" indent="-457200">
              <a:buFont typeface="+mj-lt"/>
              <a:buAutoNum type="arabicPeriod" startAt="10"/>
            </a:pPr>
            <a:r>
              <a:rPr lang="en-US" sz="2200" dirty="0" smtClean="0">
                <a:latin typeface="Arial"/>
                <a:cs typeface="Arial"/>
              </a:rPr>
              <a:t>Da</a:t>
            </a:r>
            <a:r>
              <a:rPr lang="en-US" sz="2200" dirty="0">
                <a:latin typeface="Arial"/>
                <a:cs typeface="Arial"/>
              </a:rPr>
              <a:t>-Lin Zhang, 1982:  A verification of one-dimensional model simulation of the planetary boundary layer over dry and moist terrain</a:t>
            </a:r>
            <a:r>
              <a:rPr lang="en-US" sz="2200" dirty="0" smtClean="0">
                <a:latin typeface="Arial"/>
                <a:cs typeface="Arial"/>
              </a:rPr>
              <a:t>.</a:t>
            </a:r>
          </a:p>
          <a:p>
            <a:pPr marL="457200" lvl="0" indent="-457200">
              <a:lnSpc>
                <a:spcPct val="70000"/>
              </a:lnSpc>
              <a:buFont typeface="+mj-lt"/>
              <a:buAutoNum type="arabicPeriod" startAt="10"/>
            </a:pPr>
            <a:endParaRPr lang="en-US" sz="2200" dirty="0">
              <a:latin typeface="Arial"/>
              <a:cs typeface="Arial"/>
            </a:endParaRPr>
          </a:p>
          <a:p>
            <a:pPr marL="457200" indent="-457200">
              <a:buFont typeface="+mj-lt"/>
              <a:buAutoNum type="arabicPeriod" startAt="10"/>
            </a:pPr>
            <a:r>
              <a:rPr lang="en-US" sz="2200" dirty="0" smtClean="0">
                <a:latin typeface="Arial"/>
                <a:cs typeface="Arial"/>
              </a:rPr>
              <a:t>Daniel </a:t>
            </a:r>
            <a:r>
              <a:rPr lang="en-US" sz="2200" dirty="0">
                <a:latin typeface="Arial"/>
                <a:cs typeface="Arial"/>
              </a:rPr>
              <a:t>G. Baldwin, 1983:  The effect of diabatic and frictional processes on </a:t>
            </a:r>
            <a:r>
              <a:rPr lang="en-US" sz="2200" dirty="0" smtClean="0">
                <a:latin typeface="Arial"/>
                <a:cs typeface="Arial"/>
              </a:rPr>
              <a:t>frontal </a:t>
            </a:r>
            <a:r>
              <a:rPr lang="en-US" sz="2200" dirty="0">
                <a:latin typeface="Arial"/>
                <a:cs typeface="Arial"/>
              </a:rPr>
              <a:t>circulations.</a:t>
            </a:r>
          </a:p>
          <a:p>
            <a:pPr marL="0" indent="0">
              <a:buNone/>
            </a:pPr>
            <a:endParaRPr lang="en-US" sz="2400" dirty="0">
              <a:solidFill>
                <a:srgbClr val="0000FF"/>
              </a:solidFill>
              <a:latin typeface="Arial"/>
              <a:cs typeface="Arial"/>
            </a:endParaRPr>
          </a:p>
          <a:p>
            <a:pPr marL="0" lvl="0" indent="0">
              <a:buNone/>
            </a:pPr>
            <a:endParaRPr lang="en-US" sz="2200" dirty="0" smtClean="0">
              <a:latin typeface="Arial"/>
              <a:cs typeface="Arial"/>
            </a:endParaRPr>
          </a:p>
          <a:p>
            <a:pPr lvl="0"/>
            <a:endParaRPr lang="en-US" sz="2200" dirty="0">
              <a:latin typeface="Arial"/>
              <a:cs typeface="Arial"/>
            </a:endParaRPr>
          </a:p>
          <a:p>
            <a:pPr marL="0" indent="0">
              <a:buNone/>
            </a:pPr>
            <a:endParaRPr lang="en-US" sz="2600" dirty="0">
              <a:latin typeface="Arial"/>
              <a:cs typeface="Arial"/>
            </a:endParaRPr>
          </a:p>
          <a:p>
            <a:endParaRPr lang="en-US" sz="3100" dirty="0">
              <a:latin typeface="Arial"/>
              <a:cs typeface="Arial"/>
            </a:endParaRPr>
          </a:p>
          <a:p>
            <a:pPr lvl="1"/>
            <a:endParaRPr lang="en-US" sz="1400" dirty="0">
              <a:latin typeface="Arial" panose="020B0604020202020204" pitchFamily="34" charset="0"/>
              <a:cs typeface="Arial" panose="020B0604020202020204" pitchFamily="34" charset="0"/>
            </a:endParaRPr>
          </a:p>
        </p:txBody>
      </p:sp>
      <p:cxnSp>
        <p:nvCxnSpPr>
          <p:cNvPr id="5" name="Straight Connector 4"/>
          <p:cNvCxnSpPr/>
          <p:nvPr/>
        </p:nvCxnSpPr>
        <p:spPr>
          <a:xfrm>
            <a:off x="-9107" y="657205"/>
            <a:ext cx="9162288" cy="0"/>
          </a:xfrm>
          <a:prstGeom prst="line">
            <a:avLst/>
          </a:prstGeom>
          <a:ln w="50800">
            <a:solidFill>
              <a:schemeClr val="tx1"/>
            </a:solidFill>
          </a:ln>
        </p:spPr>
        <p:style>
          <a:lnRef idx="2">
            <a:schemeClr val="accent1"/>
          </a:lnRef>
          <a:fillRef idx="0">
            <a:schemeClr val="accent1"/>
          </a:fillRef>
          <a:effectRef idx="1">
            <a:schemeClr val="accent1"/>
          </a:effectRef>
          <a:fontRef idx="minor">
            <a:schemeClr val="tx1"/>
          </a:fontRef>
        </p:style>
      </p:cxnSp>
      <p:sp>
        <p:nvSpPr>
          <p:cNvPr id="8" name="Title 1"/>
          <p:cNvSpPr>
            <a:spLocks noGrp="1"/>
          </p:cNvSpPr>
          <p:nvPr>
            <p:ph type="title"/>
          </p:nvPr>
        </p:nvSpPr>
        <p:spPr>
          <a:xfrm>
            <a:off x="80293" y="-33716"/>
            <a:ext cx="8116979" cy="722220"/>
          </a:xfrm>
        </p:spPr>
        <p:txBody>
          <a:bodyPr>
            <a:normAutofit/>
          </a:bodyPr>
          <a:lstStyle/>
          <a:p>
            <a:pPr algn="l"/>
            <a:r>
              <a:rPr lang="en-US" sz="2800" b="1" dirty="0" smtClean="0">
                <a:solidFill>
                  <a:srgbClr val="FF0000"/>
                </a:solidFill>
                <a:latin typeface="Arial"/>
                <a:cs typeface="Arial"/>
              </a:rPr>
              <a:t>M.S. recipients and thesis titles:</a:t>
            </a:r>
            <a:endParaRPr lang="en-US" sz="2800" b="1" dirty="0">
              <a:solidFill>
                <a:srgbClr val="FF0000"/>
              </a:solidFill>
              <a:latin typeface="Arial" panose="020B0604020202020204" pitchFamily="34" charset="0"/>
              <a:cs typeface="Arial" panose="020B0604020202020204" pitchFamily="34" charset="0"/>
            </a:endParaRPr>
          </a:p>
        </p:txBody>
      </p:sp>
      <p:sp>
        <p:nvSpPr>
          <p:cNvPr id="2" name="TextBox 1"/>
          <p:cNvSpPr txBox="1"/>
          <p:nvPr/>
        </p:nvSpPr>
        <p:spPr>
          <a:xfrm>
            <a:off x="-1006349" y="2468221"/>
            <a:ext cx="184666" cy="369332"/>
          </a:xfrm>
          <a:prstGeom prst="rect">
            <a:avLst/>
          </a:prstGeom>
          <a:noFill/>
        </p:spPr>
        <p:txBody>
          <a:bodyPr wrap="none" rtlCol="0">
            <a:spAutoFit/>
          </a:bodyPr>
          <a:lstStyle/>
          <a:p>
            <a:endParaRPr lang="en-US" dirty="0"/>
          </a:p>
        </p:txBody>
      </p:sp>
      <p:sp>
        <p:nvSpPr>
          <p:cNvPr id="4" name="TextBox 3"/>
          <p:cNvSpPr txBox="1"/>
          <p:nvPr/>
        </p:nvSpPr>
        <p:spPr>
          <a:xfrm>
            <a:off x="-682880" y="2204625"/>
            <a:ext cx="184666" cy="369332"/>
          </a:xfrm>
          <a:prstGeom prst="rect">
            <a:avLst/>
          </a:prstGeom>
          <a:noFill/>
        </p:spPr>
        <p:txBody>
          <a:bodyPr wrap="none" rtlCol="0">
            <a:spAutoFit/>
          </a:bodyPr>
          <a:lstStyle/>
          <a:p>
            <a:endParaRPr lang="en-US" dirty="0"/>
          </a:p>
        </p:txBody>
      </p:sp>
    </p:spTree>
    <p:extLst>
      <p:ext uri="{BB962C8B-B14F-4D97-AF65-F5344CB8AC3E}">
        <p14:creationId xmlns:p14="http://schemas.microsoft.com/office/powerpoint/2010/main" val="1461811250"/>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5595432"/>
            <a:ext cx="8229600" cy="1262567"/>
          </a:xfrm>
        </p:spPr>
        <p:txBody>
          <a:bodyPr>
            <a:normAutofit/>
          </a:bodyPr>
          <a:lstStyle/>
          <a:p>
            <a:pPr marL="0" lvl="0" indent="0">
              <a:buNone/>
            </a:pPr>
            <a:endParaRPr lang="en-US" sz="2600" dirty="0">
              <a:latin typeface="Arial"/>
              <a:cs typeface="Arial"/>
            </a:endParaRPr>
          </a:p>
          <a:p>
            <a:endParaRPr lang="en-US" sz="3100" dirty="0">
              <a:latin typeface="Arial"/>
              <a:cs typeface="Arial"/>
            </a:endParaRPr>
          </a:p>
          <a:p>
            <a:pPr lvl="1"/>
            <a:endParaRPr lang="en-US" sz="1400" dirty="0">
              <a:latin typeface="Arial" panose="020B0604020202020204" pitchFamily="34" charset="0"/>
              <a:cs typeface="Arial" panose="020B0604020202020204" pitchFamily="34" charset="0"/>
            </a:endParaRPr>
          </a:p>
        </p:txBody>
      </p:sp>
      <p:cxnSp>
        <p:nvCxnSpPr>
          <p:cNvPr id="5" name="Straight Connector 4"/>
          <p:cNvCxnSpPr/>
          <p:nvPr/>
        </p:nvCxnSpPr>
        <p:spPr>
          <a:xfrm>
            <a:off x="-9107" y="657205"/>
            <a:ext cx="9162288" cy="0"/>
          </a:xfrm>
          <a:prstGeom prst="line">
            <a:avLst/>
          </a:prstGeom>
          <a:ln w="50800">
            <a:solidFill>
              <a:schemeClr val="tx1"/>
            </a:solidFill>
          </a:ln>
        </p:spPr>
        <p:style>
          <a:lnRef idx="2">
            <a:schemeClr val="accent1"/>
          </a:lnRef>
          <a:fillRef idx="0">
            <a:schemeClr val="accent1"/>
          </a:fillRef>
          <a:effectRef idx="1">
            <a:schemeClr val="accent1"/>
          </a:effectRef>
          <a:fontRef idx="minor">
            <a:schemeClr val="tx1"/>
          </a:fontRef>
        </p:style>
      </p:cxnSp>
      <p:sp>
        <p:nvSpPr>
          <p:cNvPr id="8" name="Title 1"/>
          <p:cNvSpPr>
            <a:spLocks noGrp="1"/>
          </p:cNvSpPr>
          <p:nvPr>
            <p:ph type="title"/>
          </p:nvPr>
        </p:nvSpPr>
        <p:spPr>
          <a:xfrm>
            <a:off x="80293" y="-33716"/>
            <a:ext cx="8116979" cy="722220"/>
          </a:xfrm>
        </p:spPr>
        <p:txBody>
          <a:bodyPr>
            <a:normAutofit/>
          </a:bodyPr>
          <a:lstStyle/>
          <a:p>
            <a:pPr algn="l"/>
            <a:r>
              <a:rPr lang="en-US" sz="2800" b="1" dirty="0" smtClean="0">
                <a:solidFill>
                  <a:srgbClr val="FF0000"/>
                </a:solidFill>
                <a:latin typeface="Arial"/>
                <a:cs typeface="Arial"/>
              </a:rPr>
              <a:t>Photographs</a:t>
            </a:r>
            <a:endParaRPr lang="en-US" sz="2800" b="1" dirty="0">
              <a:solidFill>
                <a:srgbClr val="FF0000"/>
              </a:solidFill>
              <a:latin typeface="Arial" panose="020B0604020202020204" pitchFamily="34" charset="0"/>
              <a:cs typeface="Arial" panose="020B0604020202020204" pitchFamily="34" charset="0"/>
            </a:endParaRPr>
          </a:p>
        </p:txBody>
      </p:sp>
      <p:pic>
        <p:nvPicPr>
          <p:cNvPr id="6" name="Picture 5" descr="H:\confdir\2.5_Keyser_Anthes_2019_Fig_1.jpg"/>
          <p:cNvPicPr/>
          <p:nvPr/>
        </p:nvPicPr>
        <p:blipFill>
          <a:blip r:embed="rId3">
            <a:extLst>
              <a:ext uri="{28A0092B-C50C-407E-A947-70E740481C1C}">
                <a14:useLocalDpi xmlns:a14="http://schemas.microsoft.com/office/drawing/2010/main" val="0"/>
              </a:ext>
            </a:extLst>
          </a:blip>
          <a:srcRect/>
          <a:stretch>
            <a:fillRect/>
          </a:stretch>
        </p:blipFill>
        <p:spPr bwMode="auto">
          <a:xfrm>
            <a:off x="2035997" y="760396"/>
            <a:ext cx="4900624" cy="4980132"/>
          </a:xfrm>
          <a:prstGeom prst="rect">
            <a:avLst/>
          </a:prstGeom>
          <a:noFill/>
          <a:ln>
            <a:noFill/>
          </a:ln>
        </p:spPr>
      </p:pic>
      <p:sp>
        <p:nvSpPr>
          <p:cNvPr id="7" name="Content Placeholder 2"/>
          <p:cNvSpPr txBox="1">
            <a:spLocks/>
          </p:cNvSpPr>
          <p:nvPr/>
        </p:nvSpPr>
        <p:spPr>
          <a:xfrm>
            <a:off x="263566" y="5743333"/>
            <a:ext cx="8625850" cy="882526"/>
          </a:xfrm>
          <a:prstGeom prst="rect">
            <a:avLst/>
          </a:prstGeom>
        </p:spPr>
        <p:txBody>
          <a:bodyPr vert="horz" lIns="91440" tIns="45720" rIns="91440" bIns="45720" rtlCol="0" anchor="t">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buNone/>
            </a:pPr>
            <a:r>
              <a:rPr lang="en-US" sz="1500" dirty="0">
                <a:latin typeface="Arial"/>
                <a:cs typeface="Arial"/>
              </a:rPr>
              <a:t>Dan Keyser (second from left) and his Ph.D. Committee on the day of his Ph.D. defense, 7 March 1981:  Professors William Thompson, Jr., John J. Cahir, Richard A. </a:t>
            </a:r>
            <a:r>
              <a:rPr lang="en-US" sz="1500" dirty="0" err="1">
                <a:latin typeface="Arial"/>
                <a:cs typeface="Arial"/>
              </a:rPr>
              <a:t>Anthes</a:t>
            </a:r>
            <a:r>
              <a:rPr lang="en-US" sz="1500" dirty="0">
                <a:latin typeface="Arial"/>
                <a:cs typeface="Arial"/>
              </a:rPr>
              <a:t>, and Alfred K. </a:t>
            </a:r>
            <a:r>
              <a:rPr lang="en-US" sz="1500" dirty="0" err="1">
                <a:latin typeface="Arial"/>
                <a:cs typeface="Arial"/>
              </a:rPr>
              <a:t>Blackadar</a:t>
            </a:r>
            <a:r>
              <a:rPr lang="en-US" sz="1500" dirty="0">
                <a:latin typeface="Arial"/>
                <a:cs typeface="Arial"/>
              </a:rPr>
              <a:t>.</a:t>
            </a:r>
          </a:p>
        </p:txBody>
      </p:sp>
    </p:spTree>
    <p:extLst>
      <p:ext uri="{BB962C8B-B14F-4D97-AF65-F5344CB8AC3E}">
        <p14:creationId xmlns:p14="http://schemas.microsoft.com/office/powerpoint/2010/main" val="4227194173"/>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5595432"/>
            <a:ext cx="8229600" cy="1262567"/>
          </a:xfrm>
        </p:spPr>
        <p:txBody>
          <a:bodyPr>
            <a:normAutofit/>
          </a:bodyPr>
          <a:lstStyle/>
          <a:p>
            <a:pPr marL="0" lvl="0" indent="0">
              <a:buNone/>
            </a:pPr>
            <a:endParaRPr lang="en-US" sz="2600" dirty="0">
              <a:latin typeface="Arial"/>
              <a:cs typeface="Arial"/>
            </a:endParaRPr>
          </a:p>
          <a:p>
            <a:endParaRPr lang="en-US" sz="3100" dirty="0">
              <a:latin typeface="Arial"/>
              <a:cs typeface="Arial"/>
            </a:endParaRPr>
          </a:p>
          <a:p>
            <a:pPr lvl="1"/>
            <a:endParaRPr lang="en-US" sz="1400" dirty="0">
              <a:latin typeface="Arial" panose="020B0604020202020204" pitchFamily="34" charset="0"/>
              <a:cs typeface="Arial" panose="020B0604020202020204" pitchFamily="34" charset="0"/>
            </a:endParaRPr>
          </a:p>
        </p:txBody>
      </p:sp>
      <p:cxnSp>
        <p:nvCxnSpPr>
          <p:cNvPr id="5" name="Straight Connector 4"/>
          <p:cNvCxnSpPr/>
          <p:nvPr/>
        </p:nvCxnSpPr>
        <p:spPr>
          <a:xfrm>
            <a:off x="-9107" y="657205"/>
            <a:ext cx="9162288" cy="0"/>
          </a:xfrm>
          <a:prstGeom prst="line">
            <a:avLst/>
          </a:prstGeom>
          <a:ln w="50800">
            <a:solidFill>
              <a:schemeClr val="tx1"/>
            </a:solidFill>
          </a:ln>
        </p:spPr>
        <p:style>
          <a:lnRef idx="2">
            <a:schemeClr val="accent1"/>
          </a:lnRef>
          <a:fillRef idx="0">
            <a:schemeClr val="accent1"/>
          </a:fillRef>
          <a:effectRef idx="1">
            <a:schemeClr val="accent1"/>
          </a:effectRef>
          <a:fontRef idx="minor">
            <a:schemeClr val="tx1"/>
          </a:fontRef>
        </p:style>
      </p:cxnSp>
      <p:sp>
        <p:nvSpPr>
          <p:cNvPr id="8" name="Title 1"/>
          <p:cNvSpPr>
            <a:spLocks noGrp="1"/>
          </p:cNvSpPr>
          <p:nvPr>
            <p:ph type="title"/>
          </p:nvPr>
        </p:nvSpPr>
        <p:spPr>
          <a:xfrm>
            <a:off x="80293" y="-33716"/>
            <a:ext cx="8116979" cy="722220"/>
          </a:xfrm>
        </p:spPr>
        <p:txBody>
          <a:bodyPr>
            <a:normAutofit/>
          </a:bodyPr>
          <a:lstStyle/>
          <a:p>
            <a:pPr algn="l"/>
            <a:r>
              <a:rPr lang="en-US" sz="2800" b="1" dirty="0" smtClean="0">
                <a:solidFill>
                  <a:srgbClr val="FF0000"/>
                </a:solidFill>
                <a:latin typeface="Arial"/>
                <a:cs typeface="Arial"/>
              </a:rPr>
              <a:t>Photographs</a:t>
            </a:r>
            <a:endParaRPr lang="en-US" sz="2800" b="1" dirty="0">
              <a:solidFill>
                <a:srgbClr val="FF0000"/>
              </a:solidFill>
              <a:latin typeface="Arial" panose="020B0604020202020204" pitchFamily="34" charset="0"/>
              <a:cs typeface="Arial" panose="020B0604020202020204" pitchFamily="34" charset="0"/>
            </a:endParaRPr>
          </a:p>
        </p:txBody>
      </p:sp>
      <p:pic>
        <p:nvPicPr>
          <p:cNvPr id="9" name="Picture 8" descr="H:\confdir\2.5_Keyser_Anthes_2019_Fig_2.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080702" y="858967"/>
            <a:ext cx="4903839" cy="4807377"/>
          </a:xfrm>
          <a:prstGeom prst="rect">
            <a:avLst/>
          </a:prstGeom>
          <a:noFill/>
          <a:ln>
            <a:noFill/>
          </a:ln>
        </p:spPr>
      </p:pic>
      <p:sp>
        <p:nvSpPr>
          <p:cNvPr id="10" name="Content Placeholder 2"/>
          <p:cNvSpPr txBox="1">
            <a:spLocks/>
          </p:cNvSpPr>
          <p:nvPr/>
        </p:nvSpPr>
        <p:spPr>
          <a:xfrm>
            <a:off x="263566" y="5743333"/>
            <a:ext cx="8625850" cy="882526"/>
          </a:xfrm>
          <a:prstGeom prst="rect">
            <a:avLst/>
          </a:prstGeom>
        </p:spPr>
        <p:txBody>
          <a:bodyPr vert="horz" lIns="91440" tIns="45720" rIns="91440" bIns="45720" rtlCol="0" anchor="t">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buNone/>
            </a:pPr>
            <a:r>
              <a:rPr lang="en-US" sz="1500" dirty="0">
                <a:latin typeface="Arial"/>
                <a:cs typeface="Arial"/>
              </a:rPr>
              <a:t>Dan Keyser (third from left) and graduate student colleagues on the day of his Ph.D. defense, </a:t>
            </a:r>
            <a:r>
              <a:rPr lang="en-US" sz="1500" dirty="0" smtClean="0">
                <a:latin typeface="Arial"/>
                <a:cs typeface="Arial"/>
              </a:rPr>
              <a:t>        7 </a:t>
            </a:r>
            <a:r>
              <a:rPr lang="en-US" sz="1500" dirty="0">
                <a:latin typeface="Arial"/>
                <a:cs typeface="Arial"/>
              </a:rPr>
              <a:t>March 1981:  Da-Lin Zhang, Joe </a:t>
            </a:r>
            <a:r>
              <a:rPr lang="en-US" sz="1500" dirty="0" err="1">
                <a:latin typeface="Arial"/>
                <a:cs typeface="Arial"/>
              </a:rPr>
              <a:t>Sardie</a:t>
            </a:r>
            <a:r>
              <a:rPr lang="en-US" sz="1500" dirty="0">
                <a:latin typeface="Arial"/>
                <a:cs typeface="Arial"/>
              </a:rPr>
              <a:t>, Ellen Salmon, Stan Benjamin, and </a:t>
            </a:r>
            <a:r>
              <a:rPr lang="en-US" sz="1500" dirty="0" err="1">
                <a:latin typeface="Arial"/>
                <a:cs typeface="Arial"/>
              </a:rPr>
              <a:t>Eirh</a:t>
            </a:r>
            <a:r>
              <a:rPr lang="en-US" sz="1500" dirty="0">
                <a:latin typeface="Arial"/>
                <a:cs typeface="Arial"/>
              </a:rPr>
              <a:t>-Yu </a:t>
            </a:r>
            <a:r>
              <a:rPr lang="en-US" sz="1500" dirty="0" err="1">
                <a:latin typeface="Arial"/>
                <a:cs typeface="Arial"/>
              </a:rPr>
              <a:t>Hsie</a:t>
            </a:r>
            <a:r>
              <a:rPr lang="en-US" sz="1500" dirty="0">
                <a:latin typeface="Arial"/>
                <a:cs typeface="Arial"/>
              </a:rPr>
              <a:t>.</a:t>
            </a:r>
          </a:p>
        </p:txBody>
      </p:sp>
    </p:spTree>
    <p:extLst>
      <p:ext uri="{BB962C8B-B14F-4D97-AF65-F5344CB8AC3E}">
        <p14:creationId xmlns:p14="http://schemas.microsoft.com/office/powerpoint/2010/main" val="830804461"/>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5595432"/>
            <a:ext cx="8229600" cy="1262567"/>
          </a:xfrm>
        </p:spPr>
        <p:txBody>
          <a:bodyPr>
            <a:normAutofit/>
          </a:bodyPr>
          <a:lstStyle/>
          <a:p>
            <a:pPr marL="0" lvl="0" indent="0">
              <a:buNone/>
            </a:pPr>
            <a:endParaRPr lang="en-US" sz="2600" dirty="0">
              <a:latin typeface="Arial"/>
              <a:cs typeface="Arial"/>
            </a:endParaRPr>
          </a:p>
          <a:p>
            <a:endParaRPr lang="en-US" sz="3100" dirty="0">
              <a:latin typeface="Arial"/>
              <a:cs typeface="Arial"/>
            </a:endParaRPr>
          </a:p>
          <a:p>
            <a:pPr lvl="1"/>
            <a:endParaRPr lang="en-US" sz="1400" dirty="0">
              <a:latin typeface="Arial" panose="020B0604020202020204" pitchFamily="34" charset="0"/>
              <a:cs typeface="Arial" panose="020B0604020202020204" pitchFamily="34" charset="0"/>
            </a:endParaRPr>
          </a:p>
        </p:txBody>
      </p:sp>
      <p:cxnSp>
        <p:nvCxnSpPr>
          <p:cNvPr id="5" name="Straight Connector 4"/>
          <p:cNvCxnSpPr/>
          <p:nvPr/>
        </p:nvCxnSpPr>
        <p:spPr>
          <a:xfrm>
            <a:off x="-9107" y="657205"/>
            <a:ext cx="9162288" cy="0"/>
          </a:xfrm>
          <a:prstGeom prst="line">
            <a:avLst/>
          </a:prstGeom>
          <a:ln w="50800">
            <a:solidFill>
              <a:schemeClr val="tx1"/>
            </a:solidFill>
          </a:ln>
        </p:spPr>
        <p:style>
          <a:lnRef idx="2">
            <a:schemeClr val="accent1"/>
          </a:lnRef>
          <a:fillRef idx="0">
            <a:schemeClr val="accent1"/>
          </a:fillRef>
          <a:effectRef idx="1">
            <a:schemeClr val="accent1"/>
          </a:effectRef>
          <a:fontRef idx="minor">
            <a:schemeClr val="tx1"/>
          </a:fontRef>
        </p:style>
      </p:cxnSp>
      <p:sp>
        <p:nvSpPr>
          <p:cNvPr id="8" name="Title 1"/>
          <p:cNvSpPr>
            <a:spLocks noGrp="1"/>
          </p:cNvSpPr>
          <p:nvPr>
            <p:ph type="title"/>
          </p:nvPr>
        </p:nvSpPr>
        <p:spPr>
          <a:xfrm>
            <a:off x="80293" y="-33716"/>
            <a:ext cx="8116979" cy="722220"/>
          </a:xfrm>
        </p:spPr>
        <p:txBody>
          <a:bodyPr>
            <a:normAutofit/>
          </a:bodyPr>
          <a:lstStyle/>
          <a:p>
            <a:pPr algn="l"/>
            <a:r>
              <a:rPr lang="en-US" sz="2800" b="1" dirty="0" smtClean="0">
                <a:solidFill>
                  <a:srgbClr val="FF0000"/>
                </a:solidFill>
                <a:latin typeface="Arial"/>
                <a:cs typeface="Arial"/>
              </a:rPr>
              <a:t>Photographs</a:t>
            </a:r>
            <a:endParaRPr lang="en-US" sz="2800" b="1" dirty="0">
              <a:solidFill>
                <a:srgbClr val="FF0000"/>
              </a:solidFill>
              <a:latin typeface="Arial" panose="020B0604020202020204" pitchFamily="34" charset="0"/>
              <a:cs typeface="Arial" panose="020B0604020202020204" pitchFamily="34" charset="0"/>
            </a:endParaRPr>
          </a:p>
        </p:txBody>
      </p:sp>
      <p:pic>
        <p:nvPicPr>
          <p:cNvPr id="10" name="Picture 9" descr="H:\confdir\2.5_Keyser_Anthes_2019_Fig_3.jpg"/>
          <p:cNvPicPr>
            <a:picLocks noChangeAspect="1"/>
          </p:cNvPicPr>
          <p:nvPr/>
        </p:nvPicPr>
        <p:blipFill rotWithShape="1">
          <a:blip r:embed="rId3">
            <a:extLst>
              <a:ext uri="{28A0092B-C50C-407E-A947-70E740481C1C}">
                <a14:useLocalDpi xmlns:a14="http://schemas.microsoft.com/office/drawing/2010/main" val="0"/>
              </a:ext>
            </a:extLst>
          </a:blip>
          <a:srcRect b="2536"/>
          <a:stretch/>
        </p:blipFill>
        <p:spPr bwMode="auto">
          <a:xfrm>
            <a:off x="1240789" y="984445"/>
            <a:ext cx="6773971" cy="4658915"/>
          </a:xfrm>
          <a:prstGeom prst="rect">
            <a:avLst/>
          </a:prstGeom>
          <a:noFill/>
          <a:ln>
            <a:noFill/>
          </a:ln>
        </p:spPr>
      </p:pic>
      <p:sp>
        <p:nvSpPr>
          <p:cNvPr id="11" name="Content Placeholder 2"/>
          <p:cNvSpPr txBox="1">
            <a:spLocks/>
          </p:cNvSpPr>
          <p:nvPr/>
        </p:nvSpPr>
        <p:spPr>
          <a:xfrm>
            <a:off x="263566" y="5743333"/>
            <a:ext cx="8625850" cy="882526"/>
          </a:xfrm>
          <a:prstGeom prst="rect">
            <a:avLst/>
          </a:prstGeom>
        </p:spPr>
        <p:txBody>
          <a:bodyPr vert="horz" lIns="91440" tIns="45720" rIns="91440" bIns="45720" rtlCol="0" anchor="t">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buNone/>
            </a:pPr>
            <a:r>
              <a:rPr lang="en-US" sz="1500" dirty="0">
                <a:latin typeface="Arial"/>
                <a:cs typeface="Arial"/>
              </a:rPr>
              <a:t>Ed </a:t>
            </a:r>
            <a:r>
              <a:rPr lang="en-US" sz="1500" dirty="0" err="1">
                <a:latin typeface="Arial"/>
                <a:cs typeface="Arial"/>
              </a:rPr>
              <a:t>O’Lenic</a:t>
            </a:r>
            <a:r>
              <a:rPr lang="en-US" sz="1500" dirty="0">
                <a:latin typeface="Arial"/>
                <a:cs typeface="Arial"/>
              </a:rPr>
              <a:t>, Pete Black, and Tom Warner at an </a:t>
            </a:r>
            <a:r>
              <a:rPr lang="en-US" sz="1500" dirty="0" err="1">
                <a:latin typeface="Arial"/>
                <a:cs typeface="Arial"/>
              </a:rPr>
              <a:t>Anthes</a:t>
            </a:r>
            <a:r>
              <a:rPr lang="en-US" sz="1500" dirty="0">
                <a:latin typeface="Arial"/>
                <a:cs typeface="Arial"/>
              </a:rPr>
              <a:t>-hosted picnic on an unspecified date in 1975.</a:t>
            </a:r>
          </a:p>
        </p:txBody>
      </p:sp>
    </p:spTree>
    <p:extLst>
      <p:ext uri="{BB962C8B-B14F-4D97-AF65-F5344CB8AC3E}">
        <p14:creationId xmlns:p14="http://schemas.microsoft.com/office/powerpoint/2010/main" val="2354502131"/>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Straight Connector 4"/>
          <p:cNvCxnSpPr/>
          <p:nvPr/>
        </p:nvCxnSpPr>
        <p:spPr>
          <a:xfrm>
            <a:off x="-9107" y="657205"/>
            <a:ext cx="9162288" cy="0"/>
          </a:xfrm>
          <a:prstGeom prst="line">
            <a:avLst/>
          </a:prstGeom>
          <a:ln w="50800">
            <a:solidFill>
              <a:schemeClr val="tx1"/>
            </a:solidFill>
          </a:ln>
        </p:spPr>
        <p:style>
          <a:lnRef idx="2">
            <a:schemeClr val="accent1"/>
          </a:lnRef>
          <a:fillRef idx="0">
            <a:schemeClr val="accent1"/>
          </a:fillRef>
          <a:effectRef idx="1">
            <a:schemeClr val="accent1"/>
          </a:effectRef>
          <a:fontRef idx="minor">
            <a:schemeClr val="tx1"/>
          </a:fontRef>
        </p:style>
      </p:cxnSp>
      <p:sp>
        <p:nvSpPr>
          <p:cNvPr id="8" name="Title 1"/>
          <p:cNvSpPr>
            <a:spLocks noGrp="1"/>
          </p:cNvSpPr>
          <p:nvPr>
            <p:ph type="title"/>
          </p:nvPr>
        </p:nvSpPr>
        <p:spPr>
          <a:xfrm>
            <a:off x="80293" y="-33716"/>
            <a:ext cx="8116979" cy="722220"/>
          </a:xfrm>
        </p:spPr>
        <p:txBody>
          <a:bodyPr>
            <a:normAutofit/>
          </a:bodyPr>
          <a:lstStyle/>
          <a:p>
            <a:pPr algn="l"/>
            <a:r>
              <a:rPr lang="en-US" sz="2800" b="1" dirty="0" smtClean="0">
                <a:solidFill>
                  <a:srgbClr val="FF0000"/>
                </a:solidFill>
                <a:latin typeface="Arial"/>
                <a:cs typeface="Arial"/>
              </a:rPr>
              <a:t>Photographs</a:t>
            </a:r>
            <a:endParaRPr lang="en-US" sz="2800" b="1" dirty="0">
              <a:solidFill>
                <a:srgbClr val="FF0000"/>
              </a:solidFill>
              <a:latin typeface="Arial" panose="020B0604020202020204" pitchFamily="34" charset="0"/>
              <a:cs typeface="Arial" panose="020B0604020202020204" pitchFamily="34" charset="0"/>
            </a:endParaRPr>
          </a:p>
        </p:txBody>
      </p:sp>
      <p:pic>
        <p:nvPicPr>
          <p:cNvPr id="7" name="Picture 6" descr="H:\confdir\2.5_Keyser_Anthes_2019_Fig_4.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037535" y="955956"/>
            <a:ext cx="7099837" cy="4663440"/>
          </a:xfrm>
          <a:prstGeom prst="rect">
            <a:avLst/>
          </a:prstGeom>
          <a:noFill/>
          <a:ln>
            <a:noFill/>
          </a:ln>
        </p:spPr>
      </p:pic>
      <p:sp>
        <p:nvSpPr>
          <p:cNvPr id="14" name="Content Placeholder 2"/>
          <p:cNvSpPr txBox="1">
            <a:spLocks/>
          </p:cNvSpPr>
          <p:nvPr/>
        </p:nvSpPr>
        <p:spPr>
          <a:xfrm>
            <a:off x="260226" y="5719178"/>
            <a:ext cx="8625850" cy="882526"/>
          </a:xfrm>
          <a:prstGeom prst="rect">
            <a:avLst/>
          </a:prstGeom>
        </p:spPr>
        <p:txBody>
          <a:bodyPr vert="horz" lIns="91440" tIns="45720" rIns="91440" bIns="45720" rtlCol="0" anchor="t">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marR="0" indent="0" algn="ctr">
              <a:lnSpc>
                <a:spcPct val="115000"/>
              </a:lnSpc>
              <a:spcBef>
                <a:spcPts val="0"/>
              </a:spcBef>
              <a:spcAft>
                <a:spcPts val="0"/>
              </a:spcAft>
              <a:buNone/>
            </a:pPr>
            <a:r>
              <a:rPr lang="en-US" sz="1500" dirty="0">
                <a:latin typeface="Arial"/>
                <a:ea typeface="ＭＳ 明朝"/>
                <a:cs typeface="Arial"/>
              </a:rPr>
              <a:t>Dan Keyser, Kathy </a:t>
            </a:r>
            <a:r>
              <a:rPr lang="en-US" sz="1500" dirty="0" err="1">
                <a:latin typeface="Arial"/>
                <a:ea typeface="ＭＳ 明朝"/>
                <a:cs typeface="Arial"/>
              </a:rPr>
              <a:t>Hoke</a:t>
            </a:r>
            <a:r>
              <a:rPr lang="en-US" sz="1500" dirty="0">
                <a:latin typeface="Arial"/>
                <a:ea typeface="ＭＳ 明朝"/>
                <a:cs typeface="Arial"/>
              </a:rPr>
              <a:t>, and Jim </a:t>
            </a:r>
            <a:r>
              <a:rPr lang="en-US" sz="1500" dirty="0" err="1">
                <a:latin typeface="Arial"/>
                <a:ea typeface="ＭＳ 明朝"/>
                <a:cs typeface="Arial"/>
              </a:rPr>
              <a:t>Hoke</a:t>
            </a:r>
            <a:r>
              <a:rPr lang="en-US" sz="1500" dirty="0">
                <a:latin typeface="Arial"/>
                <a:ea typeface="ＭＳ 明朝"/>
                <a:cs typeface="Arial"/>
              </a:rPr>
              <a:t> at an </a:t>
            </a:r>
            <a:r>
              <a:rPr lang="en-US" sz="1500" dirty="0" err="1">
                <a:latin typeface="Arial"/>
                <a:ea typeface="ＭＳ 明朝"/>
                <a:cs typeface="Arial"/>
              </a:rPr>
              <a:t>Anthes</a:t>
            </a:r>
            <a:r>
              <a:rPr lang="en-US" sz="1500" dirty="0">
                <a:latin typeface="Arial"/>
                <a:ea typeface="ＭＳ 明朝"/>
                <a:cs typeface="Arial"/>
              </a:rPr>
              <a:t>-hosted picnic on an unspecified date in 1975.</a:t>
            </a:r>
            <a:endParaRPr lang="en-US" sz="1500" dirty="0">
              <a:latin typeface="Cambria"/>
              <a:ea typeface="ＭＳ 明朝"/>
              <a:cs typeface="Times New Roman"/>
            </a:endParaRPr>
          </a:p>
        </p:txBody>
      </p:sp>
    </p:spTree>
    <p:extLst>
      <p:ext uri="{BB962C8B-B14F-4D97-AF65-F5344CB8AC3E}">
        <p14:creationId xmlns:p14="http://schemas.microsoft.com/office/powerpoint/2010/main" val="1437824719"/>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Straight Connector 4"/>
          <p:cNvCxnSpPr/>
          <p:nvPr/>
        </p:nvCxnSpPr>
        <p:spPr>
          <a:xfrm>
            <a:off x="-9107" y="657205"/>
            <a:ext cx="9162288" cy="0"/>
          </a:xfrm>
          <a:prstGeom prst="line">
            <a:avLst/>
          </a:prstGeom>
          <a:ln w="50800">
            <a:solidFill>
              <a:schemeClr val="tx1"/>
            </a:solidFill>
          </a:ln>
        </p:spPr>
        <p:style>
          <a:lnRef idx="2">
            <a:schemeClr val="accent1"/>
          </a:lnRef>
          <a:fillRef idx="0">
            <a:schemeClr val="accent1"/>
          </a:fillRef>
          <a:effectRef idx="1">
            <a:schemeClr val="accent1"/>
          </a:effectRef>
          <a:fontRef idx="minor">
            <a:schemeClr val="tx1"/>
          </a:fontRef>
        </p:style>
      </p:cxnSp>
      <p:sp>
        <p:nvSpPr>
          <p:cNvPr id="8" name="Title 1"/>
          <p:cNvSpPr>
            <a:spLocks noGrp="1"/>
          </p:cNvSpPr>
          <p:nvPr>
            <p:ph type="title"/>
          </p:nvPr>
        </p:nvSpPr>
        <p:spPr>
          <a:xfrm>
            <a:off x="80293" y="-33716"/>
            <a:ext cx="8116979" cy="722220"/>
          </a:xfrm>
        </p:spPr>
        <p:txBody>
          <a:bodyPr>
            <a:normAutofit/>
          </a:bodyPr>
          <a:lstStyle/>
          <a:p>
            <a:pPr algn="l"/>
            <a:r>
              <a:rPr lang="en-US" sz="2800" b="1" dirty="0" smtClean="0">
                <a:solidFill>
                  <a:srgbClr val="FF0000"/>
                </a:solidFill>
                <a:latin typeface="Arial"/>
                <a:cs typeface="Arial"/>
              </a:rPr>
              <a:t>Photographs</a:t>
            </a:r>
            <a:endParaRPr lang="en-US" sz="2800" b="1" dirty="0">
              <a:solidFill>
                <a:srgbClr val="FF0000"/>
              </a:solidFill>
              <a:latin typeface="Arial" panose="020B0604020202020204" pitchFamily="34" charset="0"/>
              <a:cs typeface="Arial" panose="020B0604020202020204" pitchFamily="34" charset="0"/>
            </a:endParaRPr>
          </a:p>
        </p:txBody>
      </p:sp>
      <p:sp>
        <p:nvSpPr>
          <p:cNvPr id="11" name="Content Placeholder 2"/>
          <p:cNvSpPr txBox="1">
            <a:spLocks/>
          </p:cNvSpPr>
          <p:nvPr/>
        </p:nvSpPr>
        <p:spPr>
          <a:xfrm>
            <a:off x="263566" y="5803243"/>
            <a:ext cx="8625850" cy="882526"/>
          </a:xfrm>
          <a:prstGeom prst="rect">
            <a:avLst/>
          </a:prstGeom>
        </p:spPr>
        <p:txBody>
          <a:bodyPr vert="horz" lIns="91440" tIns="45720" rIns="91440" bIns="45720" rtlCol="0" anchor="t">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marR="0" indent="0" algn="ctr">
              <a:lnSpc>
                <a:spcPct val="115000"/>
              </a:lnSpc>
              <a:spcBef>
                <a:spcPts val="0"/>
              </a:spcBef>
              <a:spcAft>
                <a:spcPts val="0"/>
              </a:spcAft>
              <a:buNone/>
            </a:pPr>
            <a:endParaRPr lang="en-US" sz="1500" dirty="0">
              <a:latin typeface="Cambria"/>
              <a:ea typeface="ＭＳ 明朝"/>
              <a:cs typeface="Times New Roman"/>
            </a:endParaRPr>
          </a:p>
        </p:txBody>
      </p:sp>
      <p:sp>
        <p:nvSpPr>
          <p:cNvPr id="14" name="Content Placeholder 2"/>
          <p:cNvSpPr txBox="1">
            <a:spLocks/>
          </p:cNvSpPr>
          <p:nvPr/>
        </p:nvSpPr>
        <p:spPr>
          <a:xfrm>
            <a:off x="260226" y="5743142"/>
            <a:ext cx="8625850" cy="882526"/>
          </a:xfrm>
          <a:prstGeom prst="rect">
            <a:avLst/>
          </a:prstGeom>
        </p:spPr>
        <p:txBody>
          <a:bodyPr vert="horz" lIns="91440" tIns="45720" rIns="91440" bIns="45720" rtlCol="0" anchor="t">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buNone/>
            </a:pPr>
            <a:r>
              <a:rPr lang="en-US" sz="1500" dirty="0">
                <a:latin typeface="Arial"/>
                <a:cs typeface="Arial"/>
              </a:rPr>
              <a:t>Penn State meteorology graduate students on the roof of Walker Building on an unspecified date in 1979.  The names of the participants in this photograph are given in the caption for the same photograph appearing on p. 41 of the Richard </a:t>
            </a:r>
            <a:r>
              <a:rPr lang="en-US" sz="1500" dirty="0" err="1">
                <a:latin typeface="Arial"/>
                <a:cs typeface="Arial"/>
              </a:rPr>
              <a:t>Anthes</a:t>
            </a:r>
            <a:r>
              <a:rPr lang="en-US" sz="1500" dirty="0">
                <a:latin typeface="Arial"/>
                <a:cs typeface="Arial"/>
              </a:rPr>
              <a:t> Symposium booklet.</a:t>
            </a:r>
          </a:p>
        </p:txBody>
      </p:sp>
      <p:pic>
        <p:nvPicPr>
          <p:cNvPr id="9" name="Picture 8" descr="H:\confdir\2.5_Keyser_Anthes_2019_Fig_5.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180888" y="967329"/>
            <a:ext cx="6866415" cy="4663440"/>
          </a:xfrm>
          <a:prstGeom prst="rect">
            <a:avLst/>
          </a:prstGeom>
          <a:noFill/>
          <a:ln>
            <a:noFill/>
          </a:ln>
        </p:spPr>
      </p:pic>
    </p:spTree>
    <p:extLst>
      <p:ext uri="{BB962C8B-B14F-4D97-AF65-F5344CB8AC3E}">
        <p14:creationId xmlns:p14="http://schemas.microsoft.com/office/powerpoint/2010/main" val="1240610159"/>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889644"/>
            <a:ext cx="8229600" cy="5968356"/>
          </a:xfrm>
        </p:spPr>
        <p:txBody>
          <a:bodyPr>
            <a:normAutofit/>
          </a:bodyPr>
          <a:lstStyle/>
          <a:p>
            <a:pPr lvl="0"/>
            <a:r>
              <a:rPr lang="en-US" sz="2200" dirty="0">
                <a:latin typeface="Arial"/>
                <a:cs typeface="Arial"/>
              </a:rPr>
              <a:t>By a fortunate coincidence Rick </a:t>
            </a:r>
            <a:r>
              <a:rPr lang="en-US" sz="2200" dirty="0" err="1">
                <a:latin typeface="Arial"/>
                <a:cs typeface="Arial"/>
              </a:rPr>
              <a:t>Anthes</a:t>
            </a:r>
            <a:r>
              <a:rPr lang="en-US" sz="2200" dirty="0">
                <a:latin typeface="Arial"/>
                <a:cs typeface="Arial"/>
              </a:rPr>
              <a:t> and I arrived at Penn State within a month of each other in 1971, he an assistant professor and I a freshman undergraduate meteorology major.  </a:t>
            </a:r>
          </a:p>
          <a:p>
            <a:pPr marL="0" indent="0">
              <a:lnSpc>
                <a:spcPct val="70000"/>
              </a:lnSpc>
              <a:buNone/>
            </a:pPr>
            <a:endParaRPr lang="en-US" sz="2200" dirty="0">
              <a:latin typeface="Arial"/>
              <a:cs typeface="Arial"/>
            </a:endParaRPr>
          </a:p>
          <a:p>
            <a:pPr lvl="0"/>
            <a:r>
              <a:rPr lang="en-US" sz="2200" dirty="0">
                <a:latin typeface="Arial"/>
                <a:cs typeface="Arial"/>
              </a:rPr>
              <a:t>During 1971–1981, I earned my B.S., M.S., and Ph.D. at Penn State, all under Rick’s advisement.  </a:t>
            </a:r>
          </a:p>
          <a:p>
            <a:pPr>
              <a:lnSpc>
                <a:spcPct val="70000"/>
              </a:lnSpc>
            </a:pPr>
            <a:endParaRPr lang="en-US" sz="2200" dirty="0">
              <a:latin typeface="Arial"/>
              <a:cs typeface="Arial"/>
            </a:endParaRPr>
          </a:p>
          <a:p>
            <a:pPr lvl="0"/>
            <a:r>
              <a:rPr lang="en-US" sz="2200" dirty="0">
                <a:latin typeface="Arial"/>
                <a:cs typeface="Arial"/>
              </a:rPr>
              <a:t>By further coincidence, Rick and I left Penn State in 1981, when he headed to NCAR and I to NASA/Goddard Space Flight Center.  </a:t>
            </a:r>
          </a:p>
          <a:p>
            <a:pPr marL="0" indent="0">
              <a:lnSpc>
                <a:spcPct val="70000"/>
              </a:lnSpc>
              <a:buNone/>
            </a:pPr>
            <a:endParaRPr lang="en-US" sz="2200" dirty="0">
              <a:latin typeface="Arial"/>
              <a:cs typeface="Arial"/>
            </a:endParaRPr>
          </a:p>
          <a:p>
            <a:pPr lvl="0"/>
            <a:r>
              <a:rPr lang="en-US" sz="2200" dirty="0">
                <a:latin typeface="Arial"/>
                <a:cs typeface="Arial"/>
              </a:rPr>
              <a:t>The foregoing coincidences enabled me to closely observe Rick in action as a research scientist and professor making pioneering contributions to tropical and mesoscale meteorology and numerical weather prediction.  </a:t>
            </a:r>
          </a:p>
          <a:p>
            <a:pPr marL="0" indent="0">
              <a:buNone/>
            </a:pPr>
            <a:endParaRPr lang="en-US" sz="2600" dirty="0">
              <a:latin typeface="Arial"/>
              <a:cs typeface="Arial"/>
            </a:endParaRPr>
          </a:p>
          <a:p>
            <a:endParaRPr lang="en-US" sz="3100" dirty="0">
              <a:latin typeface="Arial"/>
              <a:cs typeface="Arial"/>
            </a:endParaRPr>
          </a:p>
          <a:p>
            <a:pPr lvl="1"/>
            <a:endParaRPr lang="en-US" sz="1400" dirty="0">
              <a:latin typeface="Arial" panose="020B0604020202020204" pitchFamily="34" charset="0"/>
              <a:cs typeface="Arial" panose="020B0604020202020204" pitchFamily="34" charset="0"/>
            </a:endParaRPr>
          </a:p>
        </p:txBody>
      </p:sp>
      <p:cxnSp>
        <p:nvCxnSpPr>
          <p:cNvPr id="5" name="Straight Connector 4"/>
          <p:cNvCxnSpPr/>
          <p:nvPr/>
        </p:nvCxnSpPr>
        <p:spPr>
          <a:xfrm>
            <a:off x="-9107" y="657205"/>
            <a:ext cx="9162288" cy="0"/>
          </a:xfrm>
          <a:prstGeom prst="line">
            <a:avLst/>
          </a:prstGeom>
          <a:ln w="50800">
            <a:solidFill>
              <a:schemeClr val="tx1"/>
            </a:solidFill>
          </a:ln>
        </p:spPr>
        <p:style>
          <a:lnRef idx="2">
            <a:schemeClr val="accent1"/>
          </a:lnRef>
          <a:fillRef idx="0">
            <a:schemeClr val="accent1"/>
          </a:fillRef>
          <a:effectRef idx="1">
            <a:schemeClr val="accent1"/>
          </a:effectRef>
          <a:fontRef idx="minor">
            <a:schemeClr val="tx1"/>
          </a:fontRef>
        </p:style>
      </p:cxnSp>
      <p:sp>
        <p:nvSpPr>
          <p:cNvPr id="8" name="Title 1"/>
          <p:cNvSpPr>
            <a:spLocks noGrp="1"/>
          </p:cNvSpPr>
          <p:nvPr>
            <p:ph type="title"/>
          </p:nvPr>
        </p:nvSpPr>
        <p:spPr>
          <a:xfrm>
            <a:off x="80293" y="-33716"/>
            <a:ext cx="8116979" cy="722220"/>
          </a:xfrm>
        </p:spPr>
        <p:txBody>
          <a:bodyPr>
            <a:normAutofit/>
          </a:bodyPr>
          <a:lstStyle/>
          <a:p>
            <a:pPr algn="l"/>
            <a:r>
              <a:rPr lang="en-US" sz="2800" b="1" dirty="0" smtClean="0">
                <a:solidFill>
                  <a:srgbClr val="FF0000"/>
                </a:solidFill>
                <a:latin typeface="Arial"/>
                <a:cs typeface="Arial"/>
              </a:rPr>
              <a:t>Personal Reminiscence</a:t>
            </a:r>
            <a:endParaRPr lang="en-US" sz="2800" b="1" dirty="0">
              <a:solidFill>
                <a:srgbClr val="FF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033172453"/>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253</TotalTime>
  <Words>2930</Words>
  <Application>Microsoft Macintosh PowerPoint</Application>
  <PresentationFormat>On-screen Show (4:3)</PresentationFormat>
  <Paragraphs>342</Paragraphs>
  <Slides>39</Slides>
  <Notes>39</Notes>
  <HiddenSlides>0</HiddenSlides>
  <MMClips>0</MMClips>
  <ScaleCrop>false</ScaleCrop>
  <HeadingPairs>
    <vt:vector size="4" baseType="variant">
      <vt:variant>
        <vt:lpstr>Theme</vt:lpstr>
      </vt:variant>
      <vt:variant>
        <vt:i4>1</vt:i4>
      </vt:variant>
      <vt:variant>
        <vt:lpstr>Slide Titles</vt:lpstr>
      </vt:variant>
      <vt:variant>
        <vt:i4>39</vt:i4>
      </vt:variant>
    </vt:vector>
  </HeadingPairs>
  <TitlesOfParts>
    <vt:vector size="40" baseType="lpstr">
      <vt:lpstr>Office Theme</vt:lpstr>
      <vt:lpstr>Richard Anthes: Professor, Adviser, and Mentor</vt:lpstr>
      <vt:lpstr>Overview</vt:lpstr>
      <vt:lpstr>Introduction</vt:lpstr>
      <vt:lpstr>Photographs</vt:lpstr>
      <vt:lpstr>Photographs</vt:lpstr>
      <vt:lpstr>Photographs</vt:lpstr>
      <vt:lpstr>Photographs</vt:lpstr>
      <vt:lpstr>Photographs</vt:lpstr>
      <vt:lpstr>Personal Reminiscence</vt:lpstr>
      <vt:lpstr>Personal Reminiscence</vt:lpstr>
      <vt:lpstr>Personal Reminiscence</vt:lpstr>
      <vt:lpstr>Personal Reminiscence</vt:lpstr>
      <vt:lpstr>Personal Reminiscence</vt:lpstr>
      <vt:lpstr>Personal Reminiscence</vt:lpstr>
      <vt:lpstr>Students</vt:lpstr>
      <vt:lpstr>Student Reminiscences:  Stan Benjamin</vt:lpstr>
      <vt:lpstr>Student Reminiscences:  Pete Black</vt:lpstr>
      <vt:lpstr>Student Reminiscences:  Pete Black</vt:lpstr>
      <vt:lpstr>Student Reminiscences:  Simon Chang</vt:lpstr>
      <vt:lpstr>Student Reminiscences:  Simon Chang</vt:lpstr>
      <vt:lpstr>Student Reminiscences:  John Diercks </vt:lpstr>
      <vt:lpstr>Student Reminiscences:  Jim Hoke</vt:lpstr>
      <vt:lpstr>Student Reminiscences:  Jim Hoke</vt:lpstr>
      <vt:lpstr>Student Reminiscences:  Bill Kuo</vt:lpstr>
      <vt:lpstr>Student Reminiscences:  Therese Rieckh</vt:lpstr>
      <vt:lpstr>Student Reminiscences:  Rich Shaginaw </vt:lpstr>
      <vt:lpstr>Student Reminiscences:  Rich Shaginaw </vt:lpstr>
      <vt:lpstr>Student Reminiscences:  Russ Sinclair </vt:lpstr>
      <vt:lpstr>Student Reminiscences:  Joe Sobel</vt:lpstr>
      <vt:lpstr>Student Reminiscences:  Da-Lin Zhang</vt:lpstr>
      <vt:lpstr>Lessons Learned</vt:lpstr>
      <vt:lpstr>Lessons Learned</vt:lpstr>
      <vt:lpstr>Conclusion</vt:lpstr>
      <vt:lpstr>Ph.D. recipients and dissertation titles:</vt:lpstr>
      <vt:lpstr>Ph.D. recipients and dissertation titles:</vt:lpstr>
      <vt:lpstr>Ph.D. recipients and dissertation titles:</vt:lpstr>
      <vt:lpstr>M.S. recipients and thesis titles:</vt:lpstr>
      <vt:lpstr>M.S. recipients and thesis titles:</vt:lpstr>
      <vt:lpstr>M.S. recipients and thesis titles:</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Richard Anthes: Professor, Adviser, and Mentor</dc:title>
  <dc:creator>Kevin Biernat</dc:creator>
  <cp:lastModifiedBy>Kevin Biernat</cp:lastModifiedBy>
  <cp:revision>28</cp:revision>
  <dcterms:created xsi:type="dcterms:W3CDTF">2018-12-31T14:22:25Z</dcterms:created>
  <dcterms:modified xsi:type="dcterms:W3CDTF">2018-12-31T18:40:26Z</dcterms:modified>
</cp:coreProperties>
</file>