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7" r:id="rId2"/>
    <p:sldId id="779" r:id="rId3"/>
    <p:sldId id="641" r:id="rId4"/>
    <p:sldId id="645" r:id="rId5"/>
    <p:sldId id="780" r:id="rId6"/>
    <p:sldId id="648" r:id="rId7"/>
    <p:sldId id="676" r:id="rId8"/>
    <p:sldId id="789" r:id="rId9"/>
    <p:sldId id="790" r:id="rId10"/>
    <p:sldId id="791" r:id="rId11"/>
    <p:sldId id="792" r:id="rId12"/>
    <p:sldId id="794" r:id="rId13"/>
    <p:sldId id="702" r:id="rId14"/>
    <p:sldId id="732" r:id="rId15"/>
    <p:sldId id="733" r:id="rId16"/>
    <p:sldId id="734" r:id="rId17"/>
    <p:sldId id="754" r:id="rId18"/>
    <p:sldId id="755" r:id="rId19"/>
    <p:sldId id="774" r:id="rId20"/>
    <p:sldId id="781" r:id="rId21"/>
    <p:sldId id="735" r:id="rId22"/>
    <p:sldId id="674" r:id="rId23"/>
    <p:sldId id="677" r:id="rId24"/>
    <p:sldId id="681" r:id="rId25"/>
    <p:sldId id="680" r:id="rId26"/>
    <p:sldId id="797" r:id="rId27"/>
    <p:sldId id="688" r:id="rId28"/>
    <p:sldId id="689" r:id="rId29"/>
    <p:sldId id="690" r:id="rId30"/>
    <p:sldId id="756" r:id="rId31"/>
    <p:sldId id="761" r:id="rId32"/>
    <p:sldId id="765" r:id="rId33"/>
    <p:sldId id="692" r:id="rId34"/>
    <p:sldId id="693" r:id="rId35"/>
    <p:sldId id="694" r:id="rId36"/>
    <p:sldId id="757" r:id="rId37"/>
    <p:sldId id="762" r:id="rId38"/>
    <p:sldId id="766" r:id="rId39"/>
    <p:sldId id="739" r:id="rId40"/>
    <p:sldId id="795" r:id="rId41"/>
    <p:sldId id="714" r:id="rId42"/>
    <p:sldId id="796" r:id="rId43"/>
    <p:sldId id="715" r:id="rId44"/>
    <p:sldId id="745" r:id="rId45"/>
    <p:sldId id="746" r:id="rId46"/>
    <p:sldId id="719" r:id="rId47"/>
    <p:sldId id="747" r:id="rId48"/>
    <p:sldId id="720" r:id="rId49"/>
    <p:sldId id="786" r:id="rId50"/>
    <p:sldId id="787" r:id="rId51"/>
    <p:sldId id="788" r:id="rId52"/>
    <p:sldId id="772" r:id="rId53"/>
    <p:sldId id="773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164" autoAdjust="0"/>
  </p:normalViewPr>
  <p:slideViewPr>
    <p:cSldViewPr snapToGrid="0" snapToObjects="1">
      <p:cViewPr varScale="1">
        <p:scale>
          <a:sx n="116" d="100"/>
          <a:sy n="116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5/17/19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15th AMS Conference on Polar Meteorology and Oceanography 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20 May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Track Frequency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density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-0.08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frequency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46" y="1122683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3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in_stndAnom_climo_low_high_pyth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b="4562"/>
          <a:stretch/>
        </p:blipFill>
        <p:spPr>
          <a:xfrm>
            <a:off x="853831" y="1076091"/>
            <a:ext cx="5669020" cy="47640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39265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3024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17331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275071" y="1524166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2082"/>
            <a:ext cx="162832" cy="16459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11015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77117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20" y="4430101"/>
            <a:ext cx="1525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75294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526660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488495" y="5596348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88495" y="48428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88495" y="408874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88495" y="33337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88495" y="2574867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88495" y="182218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88495" y="1057349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5-Point Star 3"/>
          <p:cNvSpPr>
            <a:spLocks noChangeAspect="1"/>
          </p:cNvSpPr>
          <p:nvPr/>
        </p:nvSpPr>
        <p:spPr>
          <a:xfrm>
            <a:off x="7048566" y="1596737"/>
            <a:ext cx="226505" cy="22860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76988" y="818568"/>
            <a:ext cx="544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02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in_stndAnom_climo_low_high_pyth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b="4562"/>
          <a:stretch/>
        </p:blipFill>
        <p:spPr>
          <a:xfrm>
            <a:off x="853831" y="1076091"/>
            <a:ext cx="5669020" cy="47640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439265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3024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17331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1882461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526660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488495" y="5596348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88495" y="48428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88495" y="408874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88495" y="3333754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88495" y="2574867"/>
            <a:ext cx="3404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88495" y="1822181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88495" y="1057349"/>
            <a:ext cx="3409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6988" y="818568"/>
            <a:ext cx="544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75071" y="1524166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082590" y="2222082"/>
            <a:ext cx="162832" cy="16459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75071" y="211015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5-Point Star 41"/>
          <p:cNvSpPr>
            <a:spLocks noChangeAspect="1"/>
          </p:cNvSpPr>
          <p:nvPr/>
        </p:nvSpPr>
        <p:spPr>
          <a:xfrm>
            <a:off x="7099614" y="477117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425919" y="4430101"/>
            <a:ext cx="1537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45" name="Group 44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7" name="Straight Connector 56"/>
                <p:cNvCxnSpPr>
                  <a:endCxn id="56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1" name="Straight Connector 50"/>
              <p:cNvCxnSpPr>
                <a:stCxn id="56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8" name="5-Point Star 57"/>
          <p:cNvSpPr>
            <a:spLocks noChangeAspect="1"/>
          </p:cNvSpPr>
          <p:nvPr/>
        </p:nvSpPr>
        <p:spPr>
          <a:xfrm>
            <a:off x="7048566" y="1596737"/>
            <a:ext cx="226505" cy="22860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7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min_stndAnom_low_high_bySeason_pyth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/>
          <a:stretch/>
        </p:blipFill>
        <p:spPr>
          <a:xfrm>
            <a:off x="555868" y="1005729"/>
            <a:ext cx="8400025" cy="37216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1420" y="746204"/>
            <a:ext cx="825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 by season 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6068184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394489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414831" y="5465838"/>
            <a:ext cx="1337112" cy="1377358"/>
            <a:chOff x="3004870" y="5374180"/>
            <a:chExt cx="1337112" cy="1377358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90272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5530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1315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0099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95813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64754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0552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9175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6734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3963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43750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288029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5613885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7560934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3670827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0764" y="4469795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764" y="3768049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040" y="307159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040" y="2369457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40" y="1669833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0764" y="968179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13927" y="5971022"/>
            <a:ext cx="1446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2944676" y="6085193"/>
            <a:ext cx="162832" cy="164592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3137157" y="5973266"/>
            <a:ext cx="94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7" name="5-Point Star 56"/>
          <p:cNvSpPr>
            <a:spLocks noChangeAspect="1"/>
          </p:cNvSpPr>
          <p:nvPr/>
        </p:nvSpPr>
        <p:spPr>
          <a:xfrm>
            <a:off x="887422" y="6043593"/>
            <a:ext cx="226505" cy="228600"/>
          </a:xfrm>
          <a:prstGeom prst="star5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Calculate </a:t>
            </a:r>
            <a:r>
              <a:rPr lang="en-US" sz="2400" dirty="0" smtClean="0">
                <a:latin typeface="Arial"/>
                <a:cs typeface="Arial"/>
              </a:rPr>
              <a:t>absolute value of standardized </a:t>
            </a:r>
            <a:r>
              <a:rPr lang="en-US" sz="2400" dirty="0">
                <a:latin typeface="Arial"/>
                <a:cs typeface="Arial"/>
              </a:rPr>
              <a:t>anomaly of 500-hPa v-wind </a:t>
            </a:r>
            <a:r>
              <a:rPr lang="en-US" sz="2400" dirty="0" smtClean="0">
                <a:latin typeface="Arial"/>
                <a:cs typeface="Arial"/>
              </a:rPr>
              <a:t>(hereafter </a:t>
            </a:r>
            <a:r>
              <a:rPr lang="en-US" sz="2400" b="1" dirty="0" smtClean="0"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) using </a:t>
            </a:r>
            <a:r>
              <a:rPr lang="en-US" sz="2400" dirty="0">
                <a:latin typeface="Arial"/>
                <a:cs typeface="Arial"/>
              </a:rPr>
              <a:t>ERA</a:t>
            </a:r>
            <a:r>
              <a:rPr lang="en-US" sz="2400" dirty="0" smtClean="0">
                <a:latin typeface="Arial"/>
                <a:cs typeface="Arial"/>
              </a:rPr>
              <a:t>-Interim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Calculate area-weighted average of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over the Arctic (≥70°N)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for low and high skill periods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6212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597447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(dam, black), wind (flags and barbs,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                              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(shading)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5324" r="7151" b="1879"/>
          <a:stretch/>
        </p:blipFill>
        <p:spPr>
          <a:xfrm>
            <a:off x="243209" y="5761579"/>
            <a:ext cx="8778000" cy="182880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1343624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35452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0800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0.5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894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6297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339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3549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372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073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7647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8897" b="16054"/>
          <a:stretch/>
        </p:blipFill>
        <p:spPr>
          <a:xfrm>
            <a:off x="743477" y="1148357"/>
            <a:ext cx="8170189" cy="3727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4551" y="760274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2508" y="615185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2213" y="5980936"/>
            <a:ext cx="1526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low-skill mean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92508" y="6493840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2213" y="6323980"/>
            <a:ext cx="2097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high-skill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808494"/>
            <a:ext cx="1526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shading: </a:t>
            </a:r>
            <a:r>
              <a:rPr lang="en-US" sz="1500" dirty="0">
                <a:latin typeface="Arial"/>
                <a:cs typeface="Arial"/>
              </a:rPr>
              <a:t>i</a:t>
            </a:r>
            <a:r>
              <a:rPr lang="en-US" sz="1500" dirty="0" smtClean="0">
                <a:latin typeface="Arial"/>
                <a:cs typeface="Arial"/>
              </a:rPr>
              <a:t>nterquartile range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92508" y="5822635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701" y="5650183"/>
            <a:ext cx="2522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1979–2017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384333" y="601487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384333" y="624479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51432" y="5676467"/>
            <a:ext cx="231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742313" y="607734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97761" y="5783400"/>
            <a:ext cx="2316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551" y="5147746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Hours relative to 0000 UTC of low and high skill days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213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-120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743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-96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3556" y="4870747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-72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4084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-48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60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-24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3845" y="4865152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399" y="45216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" y="398502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3445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399" y="29023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399" y="23669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399" y="18272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.0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399" y="1284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1.1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 frequency is higher for </a:t>
            </a:r>
            <a:r>
              <a:rPr lang="en-US" sz="2400" dirty="0">
                <a:latin typeface="Arial"/>
                <a:cs typeface="Arial"/>
              </a:rPr>
              <a:t>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</a:t>
            </a:r>
            <a:r>
              <a:rPr lang="en-US" sz="2400" dirty="0" smtClean="0">
                <a:latin typeface="Arial"/>
                <a:cs typeface="Arial"/>
              </a:rPr>
              <a:t>high 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low skill periods </a:t>
            </a:r>
            <a:r>
              <a:rPr lang="en-US" sz="2400" dirty="0" smtClean="0">
                <a:latin typeface="Arial"/>
                <a:cs typeface="Arial"/>
              </a:rPr>
              <a:t>occur more frequently </a:t>
            </a:r>
            <a:r>
              <a:rPr lang="en-US" sz="2400" dirty="0">
                <a:latin typeface="Arial"/>
                <a:cs typeface="Arial"/>
              </a:rPr>
              <a:t>over northern portions of central and eastern Eurasia and much of the adjacent Arctic Ocean relative to Arctic cyclones during 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high skill periods </a:t>
            </a:r>
            <a:r>
              <a:rPr lang="en-US" sz="2400" dirty="0" smtClean="0">
                <a:latin typeface="Arial"/>
                <a:cs typeface="Arial"/>
              </a:rPr>
              <a:t>occur more frequently </a:t>
            </a:r>
            <a:r>
              <a:rPr lang="en-US" sz="2400" dirty="0">
                <a:latin typeface="Arial"/>
                <a:cs typeface="Arial"/>
              </a:rPr>
              <a:t>over the northern North Atlantic and the adjacent Norwegian and Barents Seas relative to Arctic cyclones during low skill periods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1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2018a,b) show that forecast </a:t>
            </a:r>
            <a:r>
              <a:rPr lang="en-US" sz="2400" dirty="0">
                <a:latin typeface="Arial"/>
                <a:cs typeface="Arial"/>
              </a:rPr>
              <a:t>skill </a:t>
            </a:r>
            <a:r>
              <a:rPr lang="en-US" sz="2400" dirty="0" smtClean="0">
                <a:latin typeface="Arial"/>
                <a:cs typeface="Arial"/>
              </a:rPr>
              <a:t>of strong Arctic cyclones (ACs) can be low</a:t>
            </a:r>
          </a:p>
          <a:p>
            <a:pPr marL="457200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Forecast </a:t>
            </a:r>
            <a:r>
              <a:rPr lang="en-US" sz="2400" dirty="0">
                <a:latin typeface="Arial"/>
                <a:cs typeface="Arial"/>
              </a:rPr>
              <a:t>skill of the synoptic-scale flow over the Arctic may be low at times relative to climatology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It is anticipated that low forecast skill of the synoptic-scale flow over the Arctic may be attributed in part to low forecast skill of ACs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1700" dirty="0" err="1">
                <a:latin typeface="Arial"/>
                <a:cs typeface="Arial"/>
              </a:rPr>
              <a:t>Buizza</a:t>
            </a:r>
            <a:r>
              <a:rPr lang="en-US" sz="1700" dirty="0">
                <a:latin typeface="Arial"/>
                <a:cs typeface="Arial"/>
              </a:rPr>
              <a:t>, R., J. R. </a:t>
            </a:r>
            <a:r>
              <a:rPr lang="en-US" sz="1700" dirty="0" err="1">
                <a:latin typeface="Arial"/>
                <a:cs typeface="Arial"/>
              </a:rPr>
              <a:t>Bidlot</a:t>
            </a:r>
            <a:r>
              <a:rPr lang="en-US" sz="1700" dirty="0">
                <a:latin typeface="Arial"/>
                <a:cs typeface="Arial"/>
              </a:rPr>
              <a:t>, N. </a:t>
            </a:r>
            <a:r>
              <a:rPr lang="en-US" sz="1700" dirty="0" err="1">
                <a:latin typeface="Arial"/>
                <a:cs typeface="Arial"/>
              </a:rPr>
              <a:t>Wedi</a:t>
            </a:r>
            <a:r>
              <a:rPr lang="en-US" sz="1700" dirty="0">
                <a:latin typeface="Arial"/>
                <a:cs typeface="Arial"/>
              </a:rPr>
              <a:t>, M. Fuentes, M. </a:t>
            </a:r>
            <a:r>
              <a:rPr lang="en-US" sz="1700" dirty="0" err="1">
                <a:latin typeface="Arial"/>
                <a:cs typeface="Arial"/>
              </a:rPr>
              <a:t>Hamrud</a:t>
            </a:r>
            <a:r>
              <a:rPr lang="en-US" sz="1700" dirty="0">
                <a:latin typeface="Arial"/>
                <a:cs typeface="Arial"/>
              </a:rPr>
              <a:t>, G. Holt, and F. </a:t>
            </a:r>
            <a:r>
              <a:rPr lang="en-US" sz="1700" dirty="0" err="1">
                <a:latin typeface="Arial"/>
                <a:cs typeface="Arial"/>
              </a:rPr>
              <a:t>Vitart</a:t>
            </a:r>
            <a:r>
              <a:rPr lang="en-US" sz="1700" dirty="0">
                <a:latin typeface="Arial"/>
                <a:cs typeface="Arial"/>
              </a:rPr>
              <a:t>,  </a:t>
            </a: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2007</a:t>
            </a:r>
            <a:r>
              <a:rPr lang="en-US" sz="1700" dirty="0">
                <a:latin typeface="Arial"/>
                <a:cs typeface="Arial"/>
              </a:rPr>
              <a:t>: The new </a:t>
            </a:r>
            <a:r>
              <a:rPr lang="en-US" sz="1700" dirty="0" smtClean="0">
                <a:latin typeface="Arial"/>
                <a:cs typeface="Arial"/>
              </a:rPr>
              <a:t>ECMWF </a:t>
            </a:r>
            <a:r>
              <a:rPr lang="en-US" sz="1700" dirty="0">
                <a:latin typeface="Arial"/>
                <a:cs typeface="Arial"/>
              </a:rPr>
              <a:t>VAREPS (Variable Resolution Ensemble Prediction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System</a:t>
            </a:r>
            <a:r>
              <a:rPr lang="en-US" sz="1700" dirty="0">
                <a:latin typeface="Arial"/>
                <a:cs typeface="Arial"/>
              </a:rPr>
              <a:t>). </a:t>
            </a:r>
            <a:r>
              <a:rPr lang="en-US" sz="1700" i="1" dirty="0">
                <a:latin typeface="Arial"/>
                <a:cs typeface="Arial"/>
              </a:rPr>
              <a:t>Quart. J. Roy.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133,</a:t>
            </a:r>
            <a:r>
              <a:rPr lang="en-US" sz="1700" dirty="0">
                <a:latin typeface="Arial"/>
                <a:cs typeface="Arial"/>
              </a:rPr>
              <a:t> 681–695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 smtClean="0">
                <a:latin typeface="Arial"/>
                <a:cs typeface="Arial"/>
              </a:rPr>
              <a:t>Hamill</a:t>
            </a:r>
            <a:r>
              <a:rPr lang="en-US" sz="1700" dirty="0">
                <a:latin typeface="Arial"/>
                <a:cs typeface="Arial"/>
              </a:rPr>
              <a:t>, T. M., </a:t>
            </a:r>
            <a:r>
              <a:rPr lang="en-US" sz="1700" dirty="0" smtClean="0">
                <a:latin typeface="Arial"/>
                <a:cs typeface="Arial"/>
              </a:rPr>
              <a:t>G</a:t>
            </a:r>
            <a:r>
              <a:rPr lang="en-US" sz="1700" dirty="0">
                <a:latin typeface="Arial"/>
                <a:cs typeface="Arial"/>
              </a:rPr>
              <a:t>. T. Bates, J. S. Whitaker, D. R. Murray, M. </a:t>
            </a:r>
            <a:r>
              <a:rPr lang="en-US" sz="1700" dirty="0" err="1">
                <a:latin typeface="Arial"/>
                <a:cs typeface="Arial"/>
              </a:rPr>
              <a:t>Fiorino</a:t>
            </a:r>
            <a:r>
              <a:rPr lang="en-US" sz="1700" dirty="0">
                <a:latin typeface="Arial"/>
                <a:cs typeface="Arial"/>
              </a:rPr>
              <a:t>, T. J. 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Galarneau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Jr., Y. Zhu, and W. </a:t>
            </a:r>
            <a:r>
              <a:rPr lang="en-US" sz="1700" dirty="0" err="1" smtClean="0">
                <a:latin typeface="Arial"/>
                <a:cs typeface="Arial"/>
              </a:rPr>
              <a:t>Lapenta</a:t>
            </a:r>
            <a:r>
              <a:rPr lang="en-US" sz="1700" dirty="0">
                <a:latin typeface="Arial"/>
                <a:cs typeface="Arial"/>
              </a:rPr>
              <a:t>, 2013: NOAA’s second-generation 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global </a:t>
            </a:r>
            <a:r>
              <a:rPr lang="en-US" sz="1700" dirty="0">
                <a:latin typeface="Arial"/>
                <a:cs typeface="Arial"/>
              </a:rPr>
              <a:t>medium-range ensemble reforecast dataset.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b="1" dirty="0" smtClean="0">
                <a:latin typeface="Arial"/>
                <a:cs typeface="Arial"/>
              </a:rPr>
              <a:t>           94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1553–1565. </a:t>
            </a:r>
            <a:endParaRPr lang="en-US" sz="1700" dirty="0" smtClean="0">
              <a:latin typeface="Arial"/>
              <a:cs typeface="Arial"/>
            </a:endParaRPr>
          </a:p>
          <a:p>
            <a:r>
              <a:rPr lang="en-US" sz="1700" dirty="0" err="1">
                <a:latin typeface="Arial"/>
                <a:cs typeface="Arial"/>
              </a:rPr>
              <a:t>Sprenger</a:t>
            </a:r>
            <a:r>
              <a:rPr lang="en-US" sz="1700" dirty="0">
                <a:latin typeface="Arial"/>
                <a:cs typeface="Arial"/>
              </a:rPr>
              <a:t>, M., and Coauthors, 2017: Global climatologies of Eulerian and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Lagrangian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flow </a:t>
            </a:r>
            <a:r>
              <a:rPr lang="en-US" sz="1700" dirty="0" smtClean="0">
                <a:latin typeface="Arial"/>
                <a:cs typeface="Arial"/>
              </a:rPr>
              <a:t>features </a:t>
            </a:r>
            <a:r>
              <a:rPr lang="en-US" sz="1700" dirty="0">
                <a:latin typeface="Arial"/>
                <a:cs typeface="Arial"/>
              </a:rPr>
              <a:t>based on ERA-Interim.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b="1" dirty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          98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1739–1748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Torn, R. D., 2017: A comparison of the downstream predictability associated with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ET </a:t>
            </a:r>
            <a:r>
              <a:rPr lang="en-US" sz="1700" dirty="0">
                <a:latin typeface="Arial"/>
                <a:cs typeface="Arial"/>
              </a:rPr>
              <a:t>and </a:t>
            </a:r>
            <a:r>
              <a:rPr lang="en-US" sz="1700" dirty="0" smtClean="0">
                <a:latin typeface="Arial"/>
                <a:cs typeface="Arial"/>
              </a:rPr>
              <a:t>baroclinic </a:t>
            </a:r>
            <a:r>
              <a:rPr lang="en-US" sz="1700" dirty="0">
                <a:latin typeface="Arial"/>
                <a:cs typeface="Arial"/>
              </a:rPr>
              <a:t>cyclones. </a:t>
            </a:r>
            <a:r>
              <a:rPr lang="en-US" sz="1700" i="1" dirty="0">
                <a:latin typeface="Arial"/>
                <a:cs typeface="Arial"/>
              </a:rPr>
              <a:t>Mon. </a:t>
            </a:r>
            <a:r>
              <a:rPr lang="en-US" sz="1700" i="1" dirty="0" err="1">
                <a:latin typeface="Arial"/>
                <a:cs typeface="Arial"/>
              </a:rPr>
              <a:t>Wea</a:t>
            </a:r>
            <a:r>
              <a:rPr lang="en-US" sz="1700" i="1" dirty="0">
                <a:latin typeface="Arial"/>
                <a:cs typeface="Arial"/>
              </a:rPr>
              <a:t>. Rev.,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145,</a:t>
            </a:r>
            <a:r>
              <a:rPr lang="en-US" sz="1700" dirty="0">
                <a:latin typeface="Arial"/>
                <a:cs typeface="Arial"/>
              </a:rPr>
              <a:t> 4651–4672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Yamagami, A., M. </a:t>
            </a:r>
            <a:r>
              <a:rPr lang="en-US" sz="1700" dirty="0" err="1">
                <a:latin typeface="Arial"/>
                <a:cs typeface="Arial"/>
              </a:rPr>
              <a:t>Matsueda</a:t>
            </a:r>
            <a:r>
              <a:rPr lang="en-US" sz="1700" dirty="0">
                <a:latin typeface="Arial"/>
                <a:cs typeface="Arial"/>
              </a:rPr>
              <a:t>, and H. L. Tanaka, 2018a: Predictability of the 2012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great </a:t>
            </a:r>
            <a:r>
              <a:rPr lang="en-US" sz="1700" dirty="0">
                <a:latin typeface="Arial"/>
                <a:cs typeface="Arial"/>
              </a:rPr>
              <a:t>Arctic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medium-range timescales. </a:t>
            </a:r>
            <a:r>
              <a:rPr lang="en-US" sz="1700" i="1" dirty="0">
                <a:latin typeface="Arial"/>
                <a:cs typeface="Arial"/>
              </a:rPr>
              <a:t>Polar Science,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15,</a:t>
            </a:r>
            <a:r>
              <a:rPr lang="en-US" sz="1700" dirty="0">
                <a:latin typeface="Arial"/>
                <a:cs typeface="Arial"/>
              </a:rPr>
              <a:t> 13–23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——, ——, and ——, 2018b: Medium-range forecast skill for extraordinary Arctic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cyclones </a:t>
            </a:r>
            <a:r>
              <a:rPr lang="en-US" sz="1700" dirty="0">
                <a:latin typeface="Arial"/>
                <a:cs typeface="Arial"/>
              </a:rPr>
              <a:t>in </a:t>
            </a:r>
            <a:r>
              <a:rPr lang="en-US" sz="1700" dirty="0" smtClean="0">
                <a:latin typeface="Arial"/>
                <a:cs typeface="Arial"/>
              </a:rPr>
              <a:t>summer </a:t>
            </a:r>
            <a:r>
              <a:rPr lang="en-US" sz="1700" dirty="0">
                <a:latin typeface="Arial"/>
                <a:cs typeface="Arial"/>
              </a:rPr>
              <a:t>of 2008–2016.</a:t>
            </a:r>
            <a:r>
              <a:rPr lang="en-US" sz="1700" i="1" dirty="0">
                <a:latin typeface="Arial"/>
                <a:cs typeface="Arial"/>
              </a:rPr>
              <a:t>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Res. </a:t>
            </a:r>
            <a:r>
              <a:rPr lang="en-US" sz="1700" i="1" dirty="0" err="1">
                <a:latin typeface="Arial"/>
                <a:cs typeface="Arial"/>
              </a:rPr>
              <a:t>Lett</a:t>
            </a:r>
            <a:r>
              <a:rPr lang="en-US" sz="1700" i="1" dirty="0">
                <a:latin typeface="Arial"/>
                <a:cs typeface="Arial"/>
              </a:rPr>
              <a:t>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45,</a:t>
            </a:r>
            <a:r>
              <a:rPr lang="en-US" sz="1700" dirty="0">
                <a:latin typeface="Arial"/>
                <a:cs typeface="Arial"/>
              </a:rPr>
              <a:t> 4429– 4437</a:t>
            </a:r>
            <a:r>
              <a:rPr lang="en-US" sz="17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157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914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699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σ</a:t>
            </a:r>
            <a:r>
              <a:rPr lang="en-US" sz="2400" baseline="-25000" dirty="0" err="1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are calculated for 1985–2017 period from the GEFS reforecast dataset v2</a:t>
            </a: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b="7511"/>
          <a:stretch/>
        </p:blipFill>
        <p:spPr>
          <a:xfrm>
            <a:off x="716799" y="1130138"/>
            <a:ext cx="8125922" cy="4583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ACs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37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79344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56450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890" y="1400909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limo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946" y="5700525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3746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318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4116" y="5697547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62" y="5335066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462" y="455819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62" y="3768938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462" y="2985873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0.6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462" y="219682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0.8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462" y="142197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1.0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3359" y="832367"/>
            <a:ext cx="76900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Frequency of ACs (number of ACs 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 by season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5997" y="608158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frequency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  <p:pic>
        <p:nvPicPr>
          <p:cNvPr id="2" name="Picture 1" descr="track_frequency_differences_low_vs_climo_skill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frequency_differences_high_vs_climo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21" y="1219700"/>
            <a:ext cx="4477394" cy="41605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42581" y="5503049"/>
            <a:ext cx="7260336" cy="309463"/>
            <a:chOff x="1361698" y="5809621"/>
            <a:chExt cx="7260336" cy="309463"/>
          </a:xfrm>
        </p:grpSpPr>
        <p:pic>
          <p:nvPicPr>
            <p:cNvPr id="68" name="Picture 67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</a:t>
              </a:r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3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ck_frequency_all_ACs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85" y="1121505"/>
            <a:ext cx="4930053" cy="45811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90803" y="5783419"/>
            <a:ext cx="7256590" cy="316924"/>
            <a:chOff x="1046623" y="5783419"/>
            <a:chExt cx="7256590" cy="316924"/>
          </a:xfrm>
        </p:grpSpPr>
        <p:pic>
          <p:nvPicPr>
            <p:cNvPr id="25" name="Picture 24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climatology during DJF 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frequency_ACs_low_skill_upper_10per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" y="1219700"/>
            <a:ext cx="4477394" cy="4160520"/>
          </a:xfrm>
          <a:prstGeom prst="rect">
            <a:avLst/>
          </a:prstGeom>
        </p:spPr>
      </p:pic>
      <p:pic>
        <p:nvPicPr>
          <p:cNvPr id="6" name="Picture 5" descr="track_frequency_ACs_high_skill_low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06" y="1219700"/>
            <a:ext cx="4477394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DJF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track_frequency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9" y="1128523"/>
            <a:ext cx="4930054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28" name="Picture 27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density during DJF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</a:t>
            </a:r>
            <a:r>
              <a:rPr lang="en-US" sz="2400" dirty="0" smtClean="0">
                <a:latin typeface="Arial"/>
                <a:cs typeface="Arial"/>
              </a:rPr>
              <a:t>frequency, location, intensity, and </a:t>
            </a:r>
            <a:r>
              <a:rPr lang="en-US" sz="2400" dirty="0">
                <a:latin typeface="Arial"/>
                <a:cs typeface="Arial"/>
              </a:rPr>
              <a:t>associated </a:t>
            </a:r>
            <a:r>
              <a:rPr lang="en-US" sz="2400" dirty="0" smtClean="0">
                <a:latin typeface="Arial"/>
                <a:cs typeface="Arial"/>
              </a:rPr>
              <a:t>synoptic-scale flow patterns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ACs between </a:t>
            </a:r>
            <a:r>
              <a:rPr lang="en-US" sz="2400" dirty="0">
                <a:latin typeface="Arial"/>
                <a:cs typeface="Arial"/>
              </a:rPr>
              <a:t>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4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 climatology (N = 609)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track_frequency_all_ACs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72" y="1124680"/>
            <a:ext cx="4930053" cy="4581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0699" y="5783419"/>
            <a:ext cx="7256590" cy="316924"/>
            <a:chOff x="1046623" y="5783419"/>
            <a:chExt cx="7256590" cy="316924"/>
          </a:xfrm>
        </p:grpSpPr>
        <p:pic>
          <p:nvPicPr>
            <p:cNvPr id="26" name="Picture 25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climatology during MAM 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110)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110)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requency_ACs_low_skill_upper_10per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frequency_ACs_high_skill_lower_10per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549" y="1219700"/>
            <a:ext cx="4477394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0.28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MAM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18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requency_differences_low_vs_high_skill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84" y="1124680"/>
            <a:ext cx="4930053" cy="4581144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47" name="Picture 46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density during MAM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8554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4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frequency_all_ACs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70" y="1121505"/>
            <a:ext cx="4930053" cy="4581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50699" y="5783419"/>
            <a:ext cx="7256590" cy="316924"/>
            <a:chOff x="1046623" y="5783419"/>
            <a:chExt cx="7256590" cy="316924"/>
          </a:xfrm>
        </p:grpSpPr>
        <p:pic>
          <p:nvPicPr>
            <p:cNvPr id="26" name="Picture 25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climatology during JJA 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track_frequency_ACs_low_skill_upper_10per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" y="1219700"/>
            <a:ext cx="4477395" cy="4160520"/>
          </a:xfrm>
          <a:prstGeom prst="rect">
            <a:avLst/>
          </a:prstGeom>
        </p:spPr>
      </p:pic>
      <p:pic>
        <p:nvPicPr>
          <p:cNvPr id="8" name="Picture 7" descr="track_frequency_ACs_high_skill_low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05" y="1219700"/>
            <a:ext cx="4477394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951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JJA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frequency_differences_low_vs_high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69" y="1121505"/>
            <a:ext cx="4930053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29" name="Picture 2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density during JJA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64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 climatology (N = 668)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" name="Picture 2" descr="track_frequency_all_ACs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27" y="1124680"/>
            <a:ext cx="4930054" cy="45811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37331" y="5783419"/>
            <a:ext cx="7256590" cy="316924"/>
            <a:chOff x="1046623" y="5783419"/>
            <a:chExt cx="7256590" cy="316924"/>
          </a:xfrm>
        </p:grpSpPr>
        <p:pic>
          <p:nvPicPr>
            <p:cNvPr id="26" name="Picture 25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climatology during SON 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4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69)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61)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frequency_ACs_low_skill_upper_10per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" y="1219700"/>
            <a:ext cx="4477395" cy="4160520"/>
          </a:xfrm>
          <a:prstGeom prst="rect">
            <a:avLst/>
          </a:prstGeom>
        </p:spPr>
      </p:pic>
      <p:pic>
        <p:nvPicPr>
          <p:cNvPr id="6" name="Picture 5" descr="track_frequency_ACs_high_skill_lower_10per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80" y="1219700"/>
            <a:ext cx="4477395" cy="416052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90803" y="5596267"/>
            <a:ext cx="7256590" cy="316924"/>
            <a:chOff x="1046623" y="5783419"/>
            <a:chExt cx="7256590" cy="316924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9951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73337" y="5931066"/>
              <a:ext cx="35224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171721" y="5931066"/>
              <a:ext cx="30973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0.24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dirty="0" smtClean="0">
                <a:latin typeface="Arial"/>
                <a:cs typeface="Arial"/>
              </a:rPr>
              <a:t>period during SON </a:t>
            </a:r>
            <a:r>
              <a:rPr lang="en-US" dirty="0">
                <a:latin typeface="Arial"/>
                <a:cs typeface="Arial"/>
              </a:rPr>
              <a:t>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16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Frequency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" name="Picture 2" descr="track_frequency_differences_low_vs_high_skill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66" y="1124680"/>
            <a:ext cx="4930053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42581" y="5809621"/>
            <a:ext cx="7260336" cy="309463"/>
            <a:chOff x="1361698" y="5809621"/>
            <a:chExt cx="7260336" cy="309463"/>
          </a:xfrm>
        </p:grpSpPr>
        <p:pic>
          <p:nvPicPr>
            <p:cNvPr id="29" name="Picture 2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7260336" cy="14630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845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4820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13319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8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5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578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78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10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643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0995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99402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38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32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32037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2887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-0.08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25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5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-0.12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AC track density during SON (</a:t>
            </a:r>
            <a:r>
              <a:rPr lang="en-US" dirty="0">
                <a:latin typeface="Arial"/>
                <a:cs typeface="Arial"/>
              </a:rPr>
              <a:t>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2102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ar_chart_lonArctic_per_climo_low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9"/>
            <a:ext cx="9144000" cy="30737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AC climatology</a:t>
            </a: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are deemed </a:t>
            </a:r>
            <a:r>
              <a:rPr lang="en-US" sz="2400" dirty="0">
                <a:latin typeface="Arial"/>
                <a:cs typeface="Arial"/>
              </a:rPr>
              <a:t>cyclones that last </a:t>
            </a:r>
            <a:r>
              <a:rPr lang="en-US" sz="2400" dirty="0" smtClean="0">
                <a:latin typeface="Arial"/>
                <a:cs typeface="Arial"/>
              </a:rPr>
              <a:t>≥ 2 d and </a:t>
            </a:r>
            <a:r>
              <a:rPr lang="en-US" sz="2400" dirty="0">
                <a:latin typeface="Arial"/>
                <a:cs typeface="Arial"/>
              </a:rPr>
              <a:t>spend at least some portion of their lifetimes in the Arctic (&gt;70°N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AC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404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45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MAM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4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63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SON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6454" y="998374"/>
            <a:ext cx="817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Distribution of AC genesis latitude (% per latitude bin)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171" y="1550729"/>
            <a:ext cx="8971688" cy="4155137"/>
            <a:chOff x="104985" y="1591259"/>
            <a:chExt cx="8971688" cy="4155137"/>
          </a:xfrm>
        </p:grpSpPr>
        <p:pic>
          <p:nvPicPr>
            <p:cNvPr id="101" name="Picture 100" descr="bar_chart_genLat_per_climo_low_hig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r="736"/>
            <a:stretch/>
          </p:blipFill>
          <p:spPr>
            <a:xfrm>
              <a:off x="391837" y="1604831"/>
              <a:ext cx="8684836" cy="3855054"/>
            </a:xfrm>
            <a:prstGeom prst="rect">
              <a:avLst/>
            </a:prstGeom>
          </p:spPr>
        </p:pic>
        <p:cxnSp>
          <p:nvCxnSpPr>
            <p:cNvPr id="102" name="Straight Connector 101"/>
            <p:cNvCxnSpPr/>
            <p:nvPr/>
          </p:nvCxnSpPr>
          <p:spPr>
            <a:xfrm>
              <a:off x="857445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16767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15771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788320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4737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70669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679247" y="1604831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63856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8637573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01867" y="5500175"/>
              <a:ext cx="5123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565869" y="5500175"/>
              <a:ext cx="4974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65577" y="5500175"/>
              <a:ext cx="49797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539780" y="5500175"/>
              <a:ext cx="4967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488483" y="5500175"/>
              <a:ext cx="5207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54368" y="5500175"/>
              <a:ext cx="509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426688" y="5500175"/>
              <a:ext cx="504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385591" y="5500175"/>
              <a:ext cx="5054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90397" y="5500175"/>
              <a:ext cx="4937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90°N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985" y="5175837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985" y="4468542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985" y="376515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985" y="3061773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985" y="2358390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985" y="165109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MAM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JJA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362" y="1036774"/>
            <a:ext cx="825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SON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5898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23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standardized </a:t>
            </a:r>
            <a:r>
              <a:rPr lang="en-US" sz="2400" dirty="0">
                <a:latin typeface="Arial"/>
                <a:cs typeface="Arial"/>
              </a:rPr>
              <a:t>anomaly of </a:t>
            </a:r>
            <a:r>
              <a:rPr lang="en-US" sz="2400" dirty="0" smtClean="0">
                <a:latin typeface="Arial"/>
                <a:cs typeface="Arial"/>
              </a:rPr>
              <a:t>ensemble forecast spread 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height (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err="1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latin typeface="Arial"/>
                <a:cs typeface="Arial"/>
              </a:rPr>
              <a:t>) following Torn (2017)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determine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 </a:t>
            </a:r>
            <a:r>
              <a:rPr lang="en-US" sz="2400" dirty="0">
                <a:latin typeface="Arial"/>
                <a:cs typeface="Arial"/>
              </a:rPr>
              <a:t>over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(≥70°N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 forecasts initialized at 0000 UTC during                                         2007–2017 and valid at day 5 from: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         dataset v2 (Hamill et al. 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ECMWF                                                    Ensemble Prediction System                                                          (EPS; 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4" y="3569630"/>
            <a:ext cx="3440134" cy="31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260059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17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579"/>
          <a:stretch/>
        </p:blipFill>
        <p:spPr>
          <a:xfrm>
            <a:off x="499931" y="910291"/>
            <a:ext cx="8644070" cy="40269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8855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633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394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1444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1981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557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4038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458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835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853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7676414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1658655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76" name="Group 7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/>
                <p:cNvCxnSpPr>
                  <a:endCxn id="8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82" name="Straight Connector 81"/>
              <p:cNvCxnSpPr>
                <a:stCxn id="8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2005" y="456308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005" y="4026055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005" y="3463110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005" y="2920899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30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005" y="2368321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005" y="181885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2005" y="126627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60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3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15364" y="1326442"/>
            <a:ext cx="6119304" cy="45357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667" y="830779"/>
            <a:ext cx="53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404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012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992249" y="2936425"/>
            <a:ext cx="1337112" cy="1377358"/>
            <a:chOff x="3004870" y="5374180"/>
            <a:chExt cx="1337112" cy="1377358"/>
          </a:xfrm>
        </p:grpSpPr>
        <p:grpSp>
          <p:nvGrpSpPr>
            <p:cNvPr id="46" name="Group 4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>
                  <a:endCxn id="5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2" name="Straight Connector 51"/>
              <p:cNvCxnSpPr>
                <a:stCxn id="5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39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6538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3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070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41" name="Group 4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endCxn id="5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9" name="Straight Connector 48"/>
              <p:cNvCxnSpPr>
                <a:stCxn id="5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38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the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that </a:t>
            </a:r>
            <a:r>
              <a:rPr lang="en-US" sz="2400" dirty="0">
                <a:latin typeface="Arial"/>
                <a:cs typeface="Arial"/>
              </a:rPr>
              <a:t>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identified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equency_all_ACs_low_vs_high_vs_clim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b="7951"/>
          <a:stretch/>
        </p:blipFill>
        <p:spPr>
          <a:xfrm>
            <a:off x="4425583" y="1386709"/>
            <a:ext cx="4600863" cy="37680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6759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ACs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56919" y="1086448"/>
            <a:ext cx="45695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ACs (number of ACs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82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170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41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7635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560" y="490186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560" y="4209797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2560" y="3524373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2560" y="283895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2560" y="2153535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560" y="1464790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1.0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ck_frequncy_all_ACs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61" y="1124882"/>
            <a:ext cx="4930054" cy="458114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Track Frequency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76964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/>
                <a:cs typeface="Arial"/>
              </a:rPr>
              <a:t>C</a:t>
            </a:r>
            <a:r>
              <a:rPr lang="en-US" b="1" dirty="0" smtClean="0">
                <a:latin typeface="Arial"/>
                <a:cs typeface="Arial"/>
              </a:rPr>
              <a:t>limatology (N = 2542) 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997" y="6184155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     divided by number of days in climatology (number </a:t>
            </a:r>
            <a:r>
              <a:rPr lang="en-US" dirty="0">
                <a:latin typeface="Arial"/>
                <a:cs typeface="Arial"/>
              </a:rPr>
              <a:t>of ACs day</a:t>
            </a:r>
            <a:r>
              <a:rPr lang="en-US" baseline="30000" dirty="0">
                <a:latin typeface="Arial"/>
                <a:cs typeface="Arial"/>
              </a:rPr>
              <a:t>−</a:t>
            </a:r>
            <a:r>
              <a:rPr lang="en-US" baseline="30000" dirty="0" smtClean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37331" y="5783419"/>
            <a:ext cx="7256590" cy="316924"/>
            <a:chOff x="1046623" y="5783419"/>
            <a:chExt cx="7256590" cy="316924"/>
          </a:xfrm>
        </p:grpSpPr>
        <p:pic>
          <p:nvPicPr>
            <p:cNvPr id="31" name="Picture 30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0.09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713583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195802" y="5931066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02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Track Frequency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6028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divided by number of days </a:t>
            </a:r>
            <a:r>
              <a:rPr lang="en-US" dirty="0">
                <a:latin typeface="Arial"/>
                <a:cs typeface="Arial"/>
              </a:rPr>
              <a:t>in period (number of ACs day</a:t>
            </a:r>
            <a:r>
              <a:rPr lang="en-US" baseline="30000" dirty="0">
                <a:latin typeface="Arial"/>
                <a:cs typeface="Arial"/>
              </a:rPr>
              <a:t>−1</a:t>
            </a:r>
            <a:r>
              <a:rPr lang="en-US" dirty="0">
                <a:latin typeface="Arial"/>
                <a:cs typeface="Arial"/>
              </a:rPr>
              <a:t>)</a:t>
            </a:r>
          </a:p>
        </p:txBody>
      </p:sp>
      <p:pic>
        <p:nvPicPr>
          <p:cNvPr id="2" name="Picture 1" descr="track_frequency_ACs_low_skill_upper_10per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frequency_ACs_high_skill_low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31" y="1219700"/>
            <a:ext cx="4477394" cy="4160520"/>
          </a:xfrm>
          <a:prstGeom prst="rect">
            <a:avLst/>
          </a:prstGeom>
          <a:ln w="0"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976848" y="5546150"/>
            <a:ext cx="7256590" cy="316924"/>
            <a:chOff x="1046623" y="5783419"/>
            <a:chExt cx="7256590" cy="316924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1046623" y="5783419"/>
              <a:ext cx="7256590" cy="14764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329813" y="5931066"/>
              <a:ext cx="41777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68077" y="5931066"/>
              <a:ext cx="30658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13063" y="5931066"/>
              <a:ext cx="3831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30207" y="5931066"/>
              <a:ext cx="31190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8992" y="5931066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99334" y="5931066"/>
              <a:ext cx="30225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85485" y="5931066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68461" y="5931066"/>
              <a:ext cx="2848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235821" y="5931066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31497" y="5931066"/>
              <a:ext cx="29046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08123" y="5931066"/>
              <a:ext cx="30240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71487" y="5931066"/>
              <a:ext cx="34273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147457" y="5931066"/>
              <a:ext cx="35785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661760" y="5931066"/>
              <a:ext cx="307998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97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97293</TotalTime>
  <Words>3770</Words>
  <Application>Microsoft Macintosh PowerPoint</Application>
  <PresentationFormat>On-screen Show (4:3)</PresentationFormat>
  <Paragraphs>998</Paragraphs>
  <Slides>53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A Comparison of Arctic Cyclones between Periods of Low and High Forecast Skill of the Synoptic-scale Flow over the Arctic</vt:lpstr>
      <vt:lpstr>Motivation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 Email: kbiernat@albany.edu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1171</cp:revision>
  <dcterms:created xsi:type="dcterms:W3CDTF">2018-03-04T15:15:25Z</dcterms:created>
  <dcterms:modified xsi:type="dcterms:W3CDTF">2019-05-17T17:12:57Z</dcterms:modified>
</cp:coreProperties>
</file>