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817" r:id="rId3"/>
    <p:sldId id="818" r:id="rId4"/>
    <p:sldId id="779" r:id="rId5"/>
    <p:sldId id="641" r:id="rId6"/>
    <p:sldId id="815" r:id="rId7"/>
    <p:sldId id="645" r:id="rId8"/>
    <p:sldId id="827" r:id="rId9"/>
    <p:sldId id="676" r:id="rId10"/>
    <p:sldId id="680" r:id="rId11"/>
    <p:sldId id="782" r:id="rId12"/>
    <p:sldId id="783" r:id="rId13"/>
    <p:sldId id="759" r:id="rId14"/>
    <p:sldId id="784" r:id="rId15"/>
    <p:sldId id="785" r:id="rId16"/>
    <p:sldId id="786" r:id="rId17"/>
    <p:sldId id="819" r:id="rId18"/>
    <p:sldId id="787" r:id="rId19"/>
    <p:sldId id="826" r:id="rId20"/>
    <p:sldId id="789" r:id="rId21"/>
    <p:sldId id="829" r:id="rId22"/>
    <p:sldId id="796" r:id="rId23"/>
    <p:sldId id="797" r:id="rId24"/>
    <p:sldId id="798" r:id="rId25"/>
    <p:sldId id="799" r:id="rId26"/>
    <p:sldId id="800" r:id="rId27"/>
    <p:sldId id="834" r:id="rId28"/>
    <p:sldId id="830" r:id="rId29"/>
    <p:sldId id="828" r:id="rId30"/>
    <p:sldId id="781" r:id="rId31"/>
    <p:sldId id="832" r:id="rId32"/>
    <p:sldId id="831" r:id="rId33"/>
    <p:sldId id="83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610F"/>
    <a:srgbClr val="FFDE1A"/>
    <a:srgbClr val="1FBF04"/>
    <a:srgbClr val="20FFFF"/>
    <a:srgbClr val="A4A4A4"/>
    <a:srgbClr val="7200FF"/>
    <a:srgbClr val="8A14FF"/>
    <a:srgbClr val="9D0000"/>
    <a:srgbClr val="00C800"/>
    <a:srgbClr val="0E7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0164" autoAdjust="0"/>
  </p:normalViewPr>
  <p:slideViewPr>
    <p:cSldViewPr snapToGrid="0" snapToObjects="1">
      <p:cViewPr varScale="1">
        <p:scale>
          <a:sx n="105" d="100"/>
          <a:sy n="105" d="100"/>
        </p:scale>
        <p:origin x="-180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C3BEE-20BD-7A45-8E4B-8F4C2E1FFC4F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A230-956B-6645-A968-A4EE0A5C5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6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4F58-68A3-F64D-BD2A-5D369221FF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64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5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8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6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4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1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D6F1-54CA-1A4F-8C66-2DFE7378633E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60753"/>
            <a:ext cx="9135245" cy="180837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A Predictability Study of Two Intense Arctic Cyclones in Early June 2018</a:t>
            </a:r>
            <a:endParaRPr lang="en-US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2800663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Keyser, Kevin A. Biernat, and Lance F. Bosart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15th AMS Conference on Polar Meteorology and Oceanography 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20 May 2019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560753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36912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24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C1_and_AC2_intensity_error_python_v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3" y="868148"/>
            <a:ext cx="8649191" cy="445312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97641" y="911200"/>
            <a:ext cx="3469750" cy="602275"/>
            <a:chOff x="818631" y="942688"/>
            <a:chExt cx="3469750" cy="602275"/>
          </a:xfrm>
        </p:grpSpPr>
        <p:sp>
          <p:nvSpPr>
            <p:cNvPr id="8" name="Rectangle 7"/>
            <p:cNvSpPr/>
            <p:nvPr/>
          </p:nvSpPr>
          <p:spPr>
            <a:xfrm>
              <a:off x="818631" y="970683"/>
              <a:ext cx="3389665" cy="5742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8631" y="942688"/>
              <a:ext cx="346975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AC1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  <a:cs typeface="Arial"/>
                </a:rPr>
                <a:t>: valid at 0000 UTC 4 Jun 2018</a:t>
              </a:r>
            </a:p>
            <a:p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AC2</a:t>
              </a:r>
              <a:r>
                <a:rPr lang="en-US" sz="1600" dirty="0" smtClean="0">
                  <a:solidFill>
                    <a:srgbClr val="FF0000"/>
                  </a:solidFill>
                  <a:latin typeface="Arial"/>
                  <a:cs typeface="Arial"/>
                </a:rPr>
                <a:t>: valid at 1200 UTC 7 Jun 2018</a:t>
              </a:r>
              <a:endParaRPr lang="en-US" sz="16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97641" y="5337981"/>
            <a:ext cx="8195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f</a:t>
            </a:r>
            <a:r>
              <a:rPr lang="en-US" sz="1600" dirty="0" smtClean="0">
                <a:latin typeface="Arial"/>
                <a:cs typeface="Arial"/>
              </a:rPr>
              <a:t>orecast lead time (h) </a:t>
            </a:r>
            <a:endParaRPr lang="en-US" sz="1600" baseline="-250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819833" y="2840417"/>
            <a:ext cx="4078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i</a:t>
            </a:r>
            <a:r>
              <a:rPr lang="en-US" sz="1600" dirty="0" smtClean="0">
                <a:latin typeface="Arial"/>
                <a:cs typeface="Arial"/>
              </a:rPr>
              <a:t>ntensity </a:t>
            </a:r>
            <a:r>
              <a:rPr lang="en-US" sz="1600" dirty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rror (hPa)</a:t>
            </a:r>
            <a:endParaRPr lang="en-US" sz="1600" baseline="-25000" dirty="0">
              <a:latin typeface="Arial"/>
              <a:cs typeface="Arial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293" y="-33716"/>
            <a:ext cx="907288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Error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1868153" y="6052092"/>
            <a:ext cx="146304" cy="146304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004594" y="5973071"/>
            <a:ext cx="886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mean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18915" y="5465674"/>
            <a:ext cx="1214607" cy="1346580"/>
            <a:chOff x="618915" y="5465674"/>
            <a:chExt cx="1214607" cy="1346580"/>
          </a:xfrm>
        </p:grpSpPr>
        <p:sp>
          <p:nvSpPr>
            <p:cNvPr id="29" name="TextBox 28"/>
            <p:cNvSpPr txBox="1"/>
            <p:nvPr/>
          </p:nvSpPr>
          <p:spPr>
            <a:xfrm>
              <a:off x="946636" y="5981974"/>
              <a:ext cx="8868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median</a:t>
              </a:r>
              <a:endParaRPr lang="en-US" sz="1200" dirty="0">
                <a:latin typeface="Arial"/>
                <a:cs typeface="Arial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18915" y="5465674"/>
              <a:ext cx="972465" cy="1346580"/>
              <a:chOff x="618915" y="5465674"/>
              <a:chExt cx="972465" cy="1346580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618915" y="5901390"/>
                <a:ext cx="331418" cy="50704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>
                <a:endCxn id="31" idx="3"/>
              </p:cNvCxnSpPr>
              <p:nvPr/>
            </p:nvCxnSpPr>
            <p:spPr>
              <a:xfrm>
                <a:off x="618915" y="6154913"/>
                <a:ext cx="331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958814" y="5737579"/>
                <a:ext cx="632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7</a:t>
                </a:r>
                <a:r>
                  <a:rPr lang="en-US" sz="1200" dirty="0" smtClean="0">
                    <a:latin typeface="Arial"/>
                    <a:cs typeface="Arial"/>
                  </a:rPr>
                  <a:t>5%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958814" y="6243649"/>
                <a:ext cx="632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25%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cxnSp>
            <p:nvCxnSpPr>
              <p:cNvPr id="35" name="Straight Connector 34"/>
              <p:cNvCxnSpPr>
                <a:stCxn id="31" idx="0"/>
              </p:cNvCxnSpPr>
              <p:nvPr/>
            </p:nvCxnSpPr>
            <p:spPr>
              <a:xfrm flipV="1">
                <a:off x="784624" y="5622738"/>
                <a:ext cx="0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V="1">
                <a:off x="784624" y="6421625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683487" y="5622738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83024" y="6700277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946636" y="5465674"/>
                <a:ext cx="632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m</a:t>
                </a:r>
                <a:r>
                  <a:rPr lang="en-US" sz="1200" dirty="0" smtClean="0">
                    <a:latin typeface="Arial"/>
                    <a:cs typeface="Arial"/>
                  </a:rPr>
                  <a:t>ax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946636" y="6535255"/>
                <a:ext cx="632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m</a:t>
                </a:r>
                <a:r>
                  <a:rPr lang="en-US" sz="1200" dirty="0" smtClean="0">
                    <a:latin typeface="Arial"/>
                    <a:cs typeface="Arial"/>
                  </a:rPr>
                  <a:t>in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3358485" y="6101125"/>
            <a:ext cx="5006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i</a:t>
            </a:r>
            <a:r>
              <a:rPr lang="en-US" sz="1600" b="1" dirty="0" smtClean="0">
                <a:latin typeface="Arial"/>
                <a:cs typeface="Arial"/>
              </a:rPr>
              <a:t>ntensity </a:t>
            </a:r>
            <a:r>
              <a:rPr lang="en-US" sz="1600" b="1" dirty="0">
                <a:latin typeface="Arial"/>
                <a:cs typeface="Arial"/>
              </a:rPr>
              <a:t>e</a:t>
            </a:r>
            <a:r>
              <a:rPr lang="en-US" sz="1600" b="1" dirty="0" smtClean="0">
                <a:latin typeface="Arial"/>
                <a:cs typeface="Arial"/>
              </a:rPr>
              <a:t>rror </a:t>
            </a:r>
            <a:r>
              <a:rPr lang="en-US" sz="1600" dirty="0" smtClean="0">
                <a:latin typeface="Arial"/>
                <a:cs typeface="Arial"/>
              </a:rPr>
              <a:t>= | </a:t>
            </a:r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SLP</a:t>
            </a:r>
            <a:r>
              <a:rPr lang="en-US" sz="1600" baseline="-25000" dirty="0" smtClean="0">
                <a:latin typeface="Arial"/>
                <a:cs typeface="Arial"/>
              </a:rPr>
              <a:t>EPS</a:t>
            </a:r>
            <a:r>
              <a:rPr lang="en-US" sz="1600" dirty="0" smtClean="0">
                <a:latin typeface="Arial"/>
                <a:cs typeface="Arial"/>
              </a:rPr>
              <a:t>− min SLP</a:t>
            </a:r>
            <a:r>
              <a:rPr lang="en-US" sz="1600" baseline="-25000" dirty="0" smtClean="0">
                <a:latin typeface="Arial"/>
                <a:cs typeface="Arial"/>
              </a:rPr>
              <a:t>ERA5 </a:t>
            </a:r>
            <a:r>
              <a:rPr lang="en-US" sz="1600" dirty="0" smtClean="0">
                <a:latin typeface="Arial"/>
                <a:cs typeface="Arial"/>
              </a:rPr>
              <a:t>|</a:t>
            </a:r>
            <a:endParaRPr lang="en-US" sz="1600" baseline="-25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90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Error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C1_and_AC2_position_error_python_v4_AC1_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0" y="860530"/>
            <a:ext cx="8736824" cy="445312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92096" y="953184"/>
            <a:ext cx="3501143" cy="602275"/>
            <a:chOff x="818631" y="942688"/>
            <a:chExt cx="3501143" cy="602275"/>
          </a:xfrm>
        </p:grpSpPr>
        <p:sp>
          <p:nvSpPr>
            <p:cNvPr id="9" name="Rectangle 8"/>
            <p:cNvSpPr/>
            <p:nvPr/>
          </p:nvSpPr>
          <p:spPr>
            <a:xfrm>
              <a:off x="818631" y="970683"/>
              <a:ext cx="3386735" cy="5742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8631" y="942688"/>
              <a:ext cx="35011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AC1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  <a:cs typeface="Arial"/>
                </a:rPr>
                <a:t>: valid at 0000 UTC 4 Jun 2018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92096" y="5337981"/>
            <a:ext cx="8100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f</a:t>
            </a:r>
            <a:r>
              <a:rPr lang="en-US" sz="1600" dirty="0" smtClean="0">
                <a:latin typeface="Arial"/>
                <a:cs typeface="Arial"/>
              </a:rPr>
              <a:t>orecast lead time (h) </a:t>
            </a:r>
            <a:endParaRPr lang="en-US" sz="1600" baseline="-250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1819834" y="2840418"/>
            <a:ext cx="4078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position </a:t>
            </a:r>
            <a:r>
              <a:rPr lang="en-US" sz="1600" dirty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rror (km)</a:t>
            </a:r>
            <a:endParaRPr lang="en-US" sz="1600" baseline="-250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1868153" y="6052092"/>
            <a:ext cx="146304" cy="146304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04594" y="5973071"/>
            <a:ext cx="886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mean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18915" y="5465674"/>
            <a:ext cx="1214607" cy="1346580"/>
            <a:chOff x="618915" y="5465674"/>
            <a:chExt cx="1214607" cy="1346580"/>
          </a:xfrm>
        </p:grpSpPr>
        <p:sp>
          <p:nvSpPr>
            <p:cNvPr id="17" name="TextBox 16"/>
            <p:cNvSpPr txBox="1"/>
            <p:nvPr/>
          </p:nvSpPr>
          <p:spPr>
            <a:xfrm>
              <a:off x="946636" y="5981974"/>
              <a:ext cx="8868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median</a:t>
              </a:r>
              <a:endParaRPr lang="en-US" sz="1200" dirty="0">
                <a:latin typeface="Arial"/>
                <a:cs typeface="Arial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18915" y="5465674"/>
              <a:ext cx="972465" cy="1346580"/>
              <a:chOff x="618915" y="5465674"/>
              <a:chExt cx="972465" cy="134658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18915" y="5901390"/>
                <a:ext cx="331418" cy="50704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/>
              <p:cNvCxnSpPr>
                <a:endCxn id="19" idx="3"/>
              </p:cNvCxnSpPr>
              <p:nvPr/>
            </p:nvCxnSpPr>
            <p:spPr>
              <a:xfrm>
                <a:off x="618915" y="6154913"/>
                <a:ext cx="331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958814" y="5737579"/>
                <a:ext cx="632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7</a:t>
                </a:r>
                <a:r>
                  <a:rPr lang="en-US" sz="1200" dirty="0" smtClean="0">
                    <a:latin typeface="Arial"/>
                    <a:cs typeface="Arial"/>
                  </a:rPr>
                  <a:t>5%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58814" y="6243649"/>
                <a:ext cx="632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25%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cxnSp>
            <p:nvCxnSpPr>
              <p:cNvPr id="23" name="Straight Connector 22"/>
              <p:cNvCxnSpPr>
                <a:stCxn id="19" idx="0"/>
              </p:cNvCxnSpPr>
              <p:nvPr/>
            </p:nvCxnSpPr>
            <p:spPr>
              <a:xfrm flipV="1">
                <a:off x="784624" y="5622738"/>
                <a:ext cx="0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784624" y="6421625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83487" y="5622738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83024" y="6700277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946636" y="5465674"/>
                <a:ext cx="632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m</a:t>
                </a:r>
                <a:r>
                  <a:rPr lang="en-US" sz="1200" dirty="0" smtClean="0">
                    <a:latin typeface="Arial"/>
                    <a:cs typeface="Arial"/>
                  </a:rPr>
                  <a:t>ax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946636" y="6535255"/>
                <a:ext cx="632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m</a:t>
                </a:r>
                <a:r>
                  <a:rPr lang="en-US" sz="1200" dirty="0" smtClean="0">
                    <a:latin typeface="Arial"/>
                    <a:cs typeface="Arial"/>
                  </a:rPr>
                  <a:t>in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3269974" y="5986391"/>
            <a:ext cx="565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position error </a:t>
            </a:r>
            <a:r>
              <a:rPr lang="en-US" sz="1600" dirty="0" smtClean="0">
                <a:latin typeface="Arial"/>
                <a:cs typeface="Arial"/>
              </a:rPr>
              <a:t>= great </a:t>
            </a:r>
            <a:r>
              <a:rPr lang="en-US" sz="1600" dirty="0">
                <a:latin typeface="Arial"/>
                <a:cs typeface="Arial"/>
              </a:rPr>
              <a:t>circle distance between location </a:t>
            </a:r>
            <a:r>
              <a:rPr lang="en-US" sz="1600" dirty="0" smtClean="0">
                <a:latin typeface="Arial"/>
                <a:cs typeface="Arial"/>
              </a:rPr>
              <a:t>                               </a:t>
            </a:r>
          </a:p>
          <a:p>
            <a:r>
              <a:rPr lang="en-US" sz="1600" dirty="0" smtClean="0">
                <a:latin typeface="Arial"/>
                <a:cs typeface="Arial"/>
              </a:rPr>
              <a:t>                           of min </a:t>
            </a:r>
            <a:r>
              <a:rPr lang="en-US" sz="1600" dirty="0">
                <a:latin typeface="Arial"/>
                <a:cs typeface="Arial"/>
              </a:rPr>
              <a:t>SLP</a:t>
            </a:r>
            <a:r>
              <a:rPr lang="en-US" sz="1600" baseline="-25000" dirty="0">
                <a:latin typeface="Arial"/>
                <a:cs typeface="Arial"/>
              </a:rPr>
              <a:t>EPS</a:t>
            </a:r>
            <a:r>
              <a:rPr lang="en-US" sz="1600" dirty="0">
                <a:latin typeface="Arial"/>
                <a:cs typeface="Arial"/>
              </a:rPr>
              <a:t> and location of min SLP</a:t>
            </a:r>
            <a:r>
              <a:rPr lang="en-US" sz="1600" baseline="-25000" dirty="0">
                <a:latin typeface="Arial"/>
                <a:cs typeface="Arial"/>
              </a:rPr>
              <a:t>ERA5</a:t>
            </a:r>
            <a:r>
              <a:rPr lang="en-US" sz="1600" dirty="0"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040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1_and_AC2_position_error_python_v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87" y="857862"/>
            <a:ext cx="8736824" cy="445312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Error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2096" y="5337981"/>
            <a:ext cx="8100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f</a:t>
            </a:r>
            <a:r>
              <a:rPr lang="en-US" sz="1600" dirty="0" smtClean="0">
                <a:latin typeface="Arial"/>
                <a:cs typeface="Arial"/>
              </a:rPr>
              <a:t>orecast lead time (h) </a:t>
            </a:r>
            <a:endParaRPr lang="en-US" sz="1600" baseline="-25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819834" y="2840418"/>
            <a:ext cx="4078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position </a:t>
            </a:r>
            <a:r>
              <a:rPr lang="en-US" sz="1600" dirty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rror (km)</a:t>
            </a:r>
            <a:endParaRPr lang="en-US" sz="1600" baseline="-25000" dirty="0">
              <a:latin typeface="Arial"/>
              <a:cs typeface="Arial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1868153" y="6052092"/>
            <a:ext cx="146304" cy="146304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04594" y="5973071"/>
            <a:ext cx="886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mean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18915" y="5465674"/>
            <a:ext cx="1214607" cy="1346580"/>
            <a:chOff x="618915" y="5465674"/>
            <a:chExt cx="1214607" cy="1346580"/>
          </a:xfrm>
        </p:grpSpPr>
        <p:sp>
          <p:nvSpPr>
            <p:cNvPr id="17" name="TextBox 16"/>
            <p:cNvSpPr txBox="1"/>
            <p:nvPr/>
          </p:nvSpPr>
          <p:spPr>
            <a:xfrm>
              <a:off x="946636" y="5981974"/>
              <a:ext cx="8868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median</a:t>
              </a:r>
              <a:endParaRPr lang="en-US" sz="1200" dirty="0">
                <a:latin typeface="Arial"/>
                <a:cs typeface="Arial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18915" y="5465674"/>
              <a:ext cx="972465" cy="1346580"/>
              <a:chOff x="618915" y="5465674"/>
              <a:chExt cx="972465" cy="134658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18915" y="5901390"/>
                <a:ext cx="331418" cy="50704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/>
              <p:cNvCxnSpPr>
                <a:endCxn id="19" idx="3"/>
              </p:cNvCxnSpPr>
              <p:nvPr/>
            </p:nvCxnSpPr>
            <p:spPr>
              <a:xfrm>
                <a:off x="618915" y="6154913"/>
                <a:ext cx="331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958814" y="5737579"/>
                <a:ext cx="632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7</a:t>
                </a:r>
                <a:r>
                  <a:rPr lang="en-US" sz="1200" dirty="0" smtClean="0">
                    <a:latin typeface="Arial"/>
                    <a:cs typeface="Arial"/>
                  </a:rPr>
                  <a:t>5%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58814" y="6243649"/>
                <a:ext cx="632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25%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cxnSp>
            <p:nvCxnSpPr>
              <p:cNvPr id="23" name="Straight Connector 22"/>
              <p:cNvCxnSpPr>
                <a:stCxn id="19" idx="0"/>
              </p:cNvCxnSpPr>
              <p:nvPr/>
            </p:nvCxnSpPr>
            <p:spPr>
              <a:xfrm flipV="1">
                <a:off x="784624" y="5622738"/>
                <a:ext cx="0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784624" y="6421625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83487" y="5622738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83024" y="6700277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946636" y="5465674"/>
                <a:ext cx="632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m</a:t>
                </a:r>
                <a:r>
                  <a:rPr lang="en-US" sz="1200" dirty="0" smtClean="0">
                    <a:latin typeface="Arial"/>
                    <a:cs typeface="Arial"/>
                  </a:rPr>
                  <a:t>ax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946636" y="6535255"/>
                <a:ext cx="632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m</a:t>
                </a:r>
                <a:r>
                  <a:rPr lang="en-US" sz="1200" dirty="0" smtClean="0">
                    <a:latin typeface="Arial"/>
                    <a:cs typeface="Arial"/>
                  </a:rPr>
                  <a:t>in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92096" y="953184"/>
            <a:ext cx="3501143" cy="602275"/>
            <a:chOff x="818631" y="942688"/>
            <a:chExt cx="3501143" cy="602275"/>
          </a:xfrm>
        </p:grpSpPr>
        <p:sp>
          <p:nvSpPr>
            <p:cNvPr id="30" name="Rectangle 29"/>
            <p:cNvSpPr/>
            <p:nvPr/>
          </p:nvSpPr>
          <p:spPr>
            <a:xfrm>
              <a:off x="818631" y="970683"/>
              <a:ext cx="3386735" cy="5742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18631" y="942688"/>
              <a:ext cx="350114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AC1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  <a:cs typeface="Arial"/>
                </a:rPr>
                <a:t>: valid at 0000 UTC 4 Jun 2018</a:t>
              </a:r>
            </a:p>
            <a:p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AC2</a:t>
              </a:r>
              <a:r>
                <a:rPr lang="en-US" sz="1600" dirty="0" smtClean="0">
                  <a:solidFill>
                    <a:srgbClr val="FF0000"/>
                  </a:solidFill>
                  <a:latin typeface="Arial"/>
                  <a:cs typeface="Arial"/>
                </a:rPr>
                <a:t>: valid at 1200 UTC 7 Jun 2018</a:t>
              </a:r>
              <a:endParaRPr lang="en-US" sz="16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269974" y="5986391"/>
            <a:ext cx="565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position error </a:t>
            </a:r>
            <a:r>
              <a:rPr lang="en-US" sz="1600" dirty="0" smtClean="0">
                <a:latin typeface="Arial"/>
                <a:cs typeface="Arial"/>
              </a:rPr>
              <a:t>= great </a:t>
            </a:r>
            <a:r>
              <a:rPr lang="en-US" sz="1600" dirty="0">
                <a:latin typeface="Arial"/>
                <a:cs typeface="Arial"/>
              </a:rPr>
              <a:t>circle distance between location </a:t>
            </a:r>
            <a:r>
              <a:rPr lang="en-US" sz="1600" dirty="0" smtClean="0">
                <a:latin typeface="Arial"/>
                <a:cs typeface="Arial"/>
              </a:rPr>
              <a:t>                               </a:t>
            </a:r>
          </a:p>
          <a:p>
            <a:r>
              <a:rPr lang="en-US" sz="1600" dirty="0" smtClean="0">
                <a:latin typeface="Arial"/>
                <a:cs typeface="Arial"/>
              </a:rPr>
              <a:t>                           of min </a:t>
            </a:r>
            <a:r>
              <a:rPr lang="en-US" sz="1600" dirty="0">
                <a:latin typeface="Arial"/>
                <a:cs typeface="Arial"/>
              </a:rPr>
              <a:t>SLP</a:t>
            </a:r>
            <a:r>
              <a:rPr lang="en-US" sz="1600" baseline="-25000" dirty="0">
                <a:latin typeface="Arial"/>
                <a:cs typeface="Arial"/>
              </a:rPr>
              <a:t>EPS</a:t>
            </a:r>
            <a:r>
              <a:rPr lang="en-US" sz="1600" dirty="0">
                <a:latin typeface="Arial"/>
                <a:cs typeface="Arial"/>
              </a:rPr>
              <a:t> and location of min SLP</a:t>
            </a:r>
            <a:r>
              <a:rPr lang="en-US" sz="1600" baseline="-25000" dirty="0">
                <a:latin typeface="Arial"/>
                <a:cs typeface="Arial"/>
              </a:rPr>
              <a:t>ERA5</a:t>
            </a:r>
            <a:r>
              <a:rPr lang="en-US" sz="1600" dirty="0"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799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RMSE and Spread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intensity_rmse_spread_AC1_and_AC2_only_AC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2" y="814459"/>
            <a:ext cx="8467177" cy="486402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 rot="16200000">
            <a:off x="-1767362" y="2966374"/>
            <a:ext cx="4161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hPa</a:t>
            </a:r>
            <a:endParaRPr lang="en-US" sz="1600" baseline="-250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43068" y="5694851"/>
            <a:ext cx="77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f</a:t>
            </a:r>
            <a:r>
              <a:rPr lang="en-US" sz="1600" dirty="0" smtClean="0">
                <a:latin typeface="Arial"/>
                <a:cs typeface="Arial"/>
              </a:rPr>
              <a:t>orecast lead time (h) </a:t>
            </a:r>
            <a:endParaRPr lang="en-US" sz="1600" baseline="-25000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08046" y="6413220"/>
            <a:ext cx="808135" cy="0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04420" y="6413220"/>
            <a:ext cx="808135" cy="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85252" y="6239862"/>
            <a:ext cx="88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RMSE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3551" y="6238248"/>
            <a:ext cx="88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spread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64058" y="1026660"/>
            <a:ext cx="3409267" cy="602275"/>
            <a:chOff x="818631" y="942688"/>
            <a:chExt cx="3409267" cy="602275"/>
          </a:xfrm>
        </p:grpSpPr>
        <p:sp>
          <p:nvSpPr>
            <p:cNvPr id="15" name="Rectangle 14"/>
            <p:cNvSpPr/>
            <p:nvPr/>
          </p:nvSpPr>
          <p:spPr>
            <a:xfrm>
              <a:off x="818632" y="970683"/>
              <a:ext cx="3409266" cy="5742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8631" y="942688"/>
              <a:ext cx="3409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AC1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  <a:cs typeface="Arial"/>
                </a:rPr>
                <a:t>: valid at 0000 UTC 4 Jun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10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nsity_rmse_spread_AC1_and_AC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3" y="816572"/>
            <a:ext cx="8468196" cy="486460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RMSE and Spread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1767362" y="2966374"/>
            <a:ext cx="4161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hPa</a:t>
            </a:r>
            <a:endParaRPr lang="en-US" sz="1600" baseline="-250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43068" y="5694851"/>
            <a:ext cx="77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f</a:t>
            </a:r>
            <a:r>
              <a:rPr lang="en-US" sz="1600" dirty="0" smtClean="0">
                <a:latin typeface="Arial"/>
                <a:cs typeface="Arial"/>
              </a:rPr>
              <a:t>orecast lead time (h) </a:t>
            </a:r>
            <a:endParaRPr lang="en-US" sz="1600" baseline="-25000" dirty="0">
              <a:latin typeface="Arial"/>
              <a:cs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064058" y="1026660"/>
            <a:ext cx="3409267" cy="602275"/>
            <a:chOff x="818631" y="942688"/>
            <a:chExt cx="3409267" cy="602275"/>
          </a:xfrm>
        </p:grpSpPr>
        <p:sp>
          <p:nvSpPr>
            <p:cNvPr id="33" name="Rectangle 32"/>
            <p:cNvSpPr/>
            <p:nvPr/>
          </p:nvSpPr>
          <p:spPr>
            <a:xfrm>
              <a:off x="818632" y="970683"/>
              <a:ext cx="3409266" cy="5742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18631" y="942688"/>
              <a:ext cx="340926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AC1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  <a:cs typeface="Arial"/>
                </a:rPr>
                <a:t>: valid at 0000 UTC 4 Jun 2018</a:t>
              </a:r>
            </a:p>
            <a:p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AC2</a:t>
              </a:r>
              <a:r>
                <a:rPr lang="en-US" sz="1600" dirty="0" smtClean="0">
                  <a:solidFill>
                    <a:srgbClr val="FF0000"/>
                  </a:solidFill>
                  <a:latin typeface="Arial"/>
                  <a:cs typeface="Arial"/>
                </a:rPr>
                <a:t>: valid at 1200 UTC 7 Jun 2018</a:t>
              </a:r>
              <a:endParaRPr lang="en-US" sz="16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2608046" y="6413220"/>
            <a:ext cx="808135" cy="0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04420" y="6413220"/>
            <a:ext cx="808135" cy="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85252" y="6239862"/>
            <a:ext cx="88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RMSE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3551" y="6238248"/>
            <a:ext cx="88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spread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9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ition_rmse_spread_AC1_and_AC2_only_AC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8" y="812426"/>
            <a:ext cx="8666560" cy="486460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RMSE and Spread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64058" y="5694851"/>
            <a:ext cx="77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f</a:t>
            </a:r>
            <a:r>
              <a:rPr lang="en-US" sz="1600" dirty="0" smtClean="0">
                <a:latin typeface="Arial"/>
                <a:cs typeface="Arial"/>
              </a:rPr>
              <a:t>orecast lead time (h) </a:t>
            </a:r>
            <a:endParaRPr lang="en-US" sz="1600" baseline="-25000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08046" y="6413220"/>
            <a:ext cx="808135" cy="0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04420" y="6413220"/>
            <a:ext cx="808135" cy="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85252" y="6239862"/>
            <a:ext cx="88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RMSE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3551" y="6238248"/>
            <a:ext cx="88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spread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882807" y="2966374"/>
            <a:ext cx="4161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km</a:t>
            </a:r>
            <a:endParaRPr lang="en-US" sz="1600" baseline="-250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85048" y="1016164"/>
            <a:ext cx="3388277" cy="602275"/>
            <a:chOff x="818631" y="942688"/>
            <a:chExt cx="3388277" cy="602275"/>
          </a:xfrm>
        </p:grpSpPr>
        <p:sp>
          <p:nvSpPr>
            <p:cNvPr id="17" name="Rectangle 16"/>
            <p:cNvSpPr/>
            <p:nvPr/>
          </p:nvSpPr>
          <p:spPr>
            <a:xfrm>
              <a:off x="818632" y="970683"/>
              <a:ext cx="3388276" cy="5742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8631" y="942688"/>
              <a:ext cx="33882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AC1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  <a:cs typeface="Arial"/>
                </a:rPr>
                <a:t>: valid at 0000 UTC 4 Jun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55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sition_rmse_spread_AC1_and_AC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5" y="809251"/>
            <a:ext cx="8666560" cy="486460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RMSE and Spread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1882807" y="2966374"/>
            <a:ext cx="4161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km</a:t>
            </a:r>
            <a:endParaRPr lang="en-US" sz="1600" baseline="-250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64058" y="5694851"/>
            <a:ext cx="77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f</a:t>
            </a:r>
            <a:r>
              <a:rPr lang="en-US" sz="1600" dirty="0" smtClean="0">
                <a:latin typeface="Arial"/>
                <a:cs typeface="Arial"/>
              </a:rPr>
              <a:t>orecast lead time (h) </a:t>
            </a:r>
            <a:endParaRPr lang="en-US" sz="1600" baseline="-25000" dirty="0">
              <a:latin typeface="Arial"/>
              <a:cs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085048" y="1016164"/>
            <a:ext cx="3388277" cy="602275"/>
            <a:chOff x="818631" y="942688"/>
            <a:chExt cx="3388277" cy="602275"/>
          </a:xfrm>
        </p:grpSpPr>
        <p:sp>
          <p:nvSpPr>
            <p:cNvPr id="33" name="Rectangle 32"/>
            <p:cNvSpPr/>
            <p:nvPr/>
          </p:nvSpPr>
          <p:spPr>
            <a:xfrm>
              <a:off x="818632" y="970683"/>
              <a:ext cx="3388276" cy="5742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18631" y="942688"/>
              <a:ext cx="338827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AC1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  <a:cs typeface="Arial"/>
                </a:rPr>
                <a:t>: valid at 0000 UTC 4 Jun 2018</a:t>
              </a:r>
            </a:p>
            <a:p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AC2</a:t>
              </a:r>
              <a:r>
                <a:rPr lang="en-US" sz="1600" dirty="0" smtClean="0">
                  <a:solidFill>
                    <a:srgbClr val="FF0000"/>
                  </a:solidFill>
                  <a:latin typeface="Arial"/>
                  <a:cs typeface="Arial"/>
                </a:rPr>
                <a:t>: valid at 1200 UTC 7 Jun 2018</a:t>
              </a:r>
              <a:endParaRPr lang="en-US" sz="16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2608046" y="6413220"/>
            <a:ext cx="808135" cy="0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04420" y="6413220"/>
            <a:ext cx="808135" cy="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85252" y="6239862"/>
            <a:ext cx="88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RMSE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93551" y="6238248"/>
            <a:ext cx="88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spread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85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9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 ensemble forecasts initialized at 1200 UTC 30 May, which is 108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 prior to time of peak intensity of AC1 in ERA5 (0000 UTC 4 Jun) 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Diagnose Factors Influencing Forecast Skill of AC1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8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ition_rmse_spread_AC1_and_AC2_only_AC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53" y="3732420"/>
            <a:ext cx="5082643" cy="2852928"/>
          </a:xfrm>
          <a:prstGeom prst="rect">
            <a:avLst/>
          </a:prstGeom>
        </p:spPr>
      </p:pic>
      <p:pic>
        <p:nvPicPr>
          <p:cNvPr id="15" name="Picture 14" descr="intensity_rmse_spread_AC1_and_AC2_only_AC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66" y="718635"/>
            <a:ext cx="4973830" cy="285724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76882" y="3509616"/>
            <a:ext cx="4512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/>
                <a:cs typeface="Arial"/>
              </a:rPr>
              <a:t>f</a:t>
            </a:r>
            <a:r>
              <a:rPr lang="en-US" sz="1100" dirty="0" smtClean="0">
                <a:latin typeface="Arial"/>
                <a:cs typeface="Arial"/>
              </a:rPr>
              <a:t>orecast lead time (h) </a:t>
            </a:r>
            <a:endParaRPr lang="en-US" sz="1100" baseline="-250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76882" y="6553860"/>
            <a:ext cx="4512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/>
                <a:cs typeface="Arial"/>
              </a:rPr>
              <a:t>f</a:t>
            </a:r>
            <a:r>
              <a:rPr lang="en-US" sz="1100" dirty="0" smtClean="0">
                <a:latin typeface="Arial"/>
                <a:cs typeface="Arial"/>
              </a:rPr>
              <a:t>orecast lead time (h) </a:t>
            </a:r>
            <a:endParaRPr lang="en-US" sz="1100" baseline="-25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719193" y="4948753"/>
            <a:ext cx="2444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km</a:t>
            </a:r>
            <a:endParaRPr lang="en-US" sz="1100" baseline="-250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719193" y="1936887"/>
            <a:ext cx="2444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hPa</a:t>
            </a:r>
            <a:endParaRPr lang="en-US" sz="1100" baseline="-250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925" y="1886808"/>
            <a:ext cx="151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intensity</a:t>
            </a:r>
            <a:endParaRPr lang="en-US" baseline="-250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7925" y="4889223"/>
            <a:ext cx="1516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position</a:t>
            </a:r>
            <a:endParaRPr lang="en-US" baseline="-25000" dirty="0"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7577582" y="3407732"/>
            <a:ext cx="582168" cy="0"/>
          </a:xfrm>
          <a:prstGeom prst="line">
            <a:avLst/>
          </a:prstGeom>
          <a:ln w="317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211250" y="3234374"/>
            <a:ext cx="88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RMSE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577582" y="3775131"/>
            <a:ext cx="582168" cy="0"/>
          </a:xfrm>
          <a:prstGeom prst="line">
            <a:avLst/>
          </a:prstGeom>
          <a:ln w="31750"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211250" y="3600159"/>
            <a:ext cx="88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spread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467508" y="854386"/>
            <a:ext cx="2556822" cy="24900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467507" y="826391"/>
            <a:ext cx="2633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latin typeface="Arial"/>
                <a:cs typeface="Arial"/>
              </a:rPr>
              <a:t>AC1</a:t>
            </a:r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: valid at 0000 UTC 4 Jun 2018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474677" y="3868006"/>
            <a:ext cx="2549653" cy="249004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474677" y="3840011"/>
            <a:ext cx="262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latin typeface="Arial"/>
                <a:cs typeface="Arial"/>
              </a:rPr>
              <a:t>AC1</a:t>
            </a:r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: valid at 0000 UTC 4 Jun 2018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05652" y="2245980"/>
            <a:ext cx="314858" cy="1316788"/>
          </a:xfrm>
          <a:prstGeom prst="rect">
            <a:avLst/>
          </a:prstGeom>
          <a:noFill/>
          <a:ln w="254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200623" y="5048706"/>
            <a:ext cx="314858" cy="1536642"/>
          </a:xfrm>
          <a:prstGeom prst="rect">
            <a:avLst/>
          </a:prstGeom>
          <a:noFill/>
          <a:ln w="254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Diagnose Factors Influencing Forecast Skill of AC1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29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9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Separate ensemble members 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terms of 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metric adapted from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Lamberson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(2016) that combines intensity and position error of AC1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/>
                <a:cs typeface="Arial"/>
              </a:rPr>
              <a:t>Subdivide members into two </a:t>
            </a:r>
            <a:r>
              <a:rPr lang="en-US" sz="2400" dirty="0" smtClean="0">
                <a:latin typeface="Arial"/>
                <a:cs typeface="Arial"/>
              </a:rPr>
              <a:t>groups in terms of metric: </a:t>
            </a:r>
            <a:r>
              <a:rPr lang="en-US" sz="2400" dirty="0">
                <a:latin typeface="Arial"/>
                <a:cs typeface="Arial"/>
              </a:rPr>
              <a:t>one containing the 10 most accurate members and one containing the 10 least accurate </a:t>
            </a:r>
            <a:r>
              <a:rPr lang="en-US" sz="2400" dirty="0" smtClean="0">
                <a:latin typeface="Arial"/>
                <a:cs typeface="Arial"/>
              </a:rPr>
              <a:t>members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Diagnose Factors Influencing Forecast Skill of AC1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Two unusually </a:t>
            </a:r>
            <a:r>
              <a:rPr lang="en-US" sz="2400" dirty="0">
                <a:latin typeface="Arial"/>
                <a:cs typeface="Arial"/>
              </a:rPr>
              <a:t>intense Arctic cyclones, AC1 and AC2, </a:t>
            </a:r>
            <a:r>
              <a:rPr lang="en-US" sz="2400" dirty="0" smtClean="0">
                <a:latin typeface="Arial"/>
                <a:cs typeface="Arial"/>
              </a:rPr>
              <a:t>occurred in </a:t>
            </a:r>
            <a:r>
              <a:rPr lang="en-US" sz="2400" dirty="0">
                <a:latin typeface="Arial"/>
                <a:cs typeface="Arial"/>
              </a:rPr>
              <a:t>early June 2018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Both AC1 and AC2 strengthen in a region of strong baroclinicity over western Eurasia ahead of respective high-amplitude upper-level troughs</a:t>
            </a:r>
            <a:endParaRPr lang="en-US" sz="2400" b="1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AC1 and AC2 undergo </a:t>
            </a:r>
            <a:r>
              <a:rPr lang="en-US" sz="2400" dirty="0">
                <a:latin typeface="Arial"/>
                <a:cs typeface="Arial"/>
              </a:rPr>
              <a:t>a cyclonic rotation over the Arctic </a:t>
            </a:r>
            <a:r>
              <a:rPr lang="en-US" sz="2400" dirty="0" smtClean="0">
                <a:latin typeface="Arial"/>
                <a:cs typeface="Arial"/>
              </a:rPr>
              <a:t>Ocean, </a:t>
            </a:r>
            <a:r>
              <a:rPr lang="en-US" sz="2400" dirty="0">
                <a:latin typeface="Arial"/>
                <a:cs typeface="Arial"/>
              </a:rPr>
              <a:t>during which </a:t>
            </a:r>
            <a:r>
              <a:rPr lang="en-US" sz="2400" dirty="0" smtClean="0">
                <a:latin typeface="Arial"/>
                <a:cs typeface="Arial"/>
              </a:rPr>
              <a:t>AC1 is absorbed by AC2</a:t>
            </a:r>
          </a:p>
          <a:p>
            <a:pPr marL="0" indent="0">
              <a:buNone/>
            </a:pPr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2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108-h Forecast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osition and Intensity of AC1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73765" y="3110376"/>
            <a:ext cx="2811211" cy="1511707"/>
            <a:chOff x="6198189" y="3171431"/>
            <a:chExt cx="2811211" cy="1511707"/>
          </a:xfrm>
        </p:grpSpPr>
        <p:sp>
          <p:nvSpPr>
            <p:cNvPr id="20" name="TextBox 19"/>
            <p:cNvSpPr txBox="1"/>
            <p:nvPr/>
          </p:nvSpPr>
          <p:spPr>
            <a:xfrm>
              <a:off x="6466028" y="4436917"/>
              <a:ext cx="101054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985–990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66028" y="4034772"/>
              <a:ext cx="103704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975–980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" name="Oval 2"/>
            <p:cNvSpPr>
              <a:spLocks noChangeAspect="1"/>
            </p:cNvSpPr>
            <p:nvPr/>
          </p:nvSpPr>
          <p:spPr>
            <a:xfrm>
              <a:off x="6781425" y="3182425"/>
              <a:ext cx="219456" cy="2194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198189" y="3650653"/>
              <a:ext cx="201168" cy="20116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7633004" y="3656961"/>
              <a:ext cx="182880" cy="182880"/>
            </a:xfrm>
            <a:prstGeom prst="ellipse">
              <a:avLst/>
            </a:prstGeom>
            <a:solidFill>
              <a:srgbClr val="2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6214611" y="4080433"/>
              <a:ext cx="164592" cy="164592"/>
            </a:xfrm>
            <a:prstGeom prst="ellipse">
              <a:avLst/>
            </a:prstGeom>
            <a:solidFill>
              <a:srgbClr val="1FBF0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7653615" y="4090246"/>
              <a:ext cx="146304" cy="146304"/>
            </a:xfrm>
            <a:prstGeom prst="ellipse">
              <a:avLst/>
            </a:prstGeom>
            <a:solidFill>
              <a:srgbClr val="FFDE1A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6232804" y="4497780"/>
              <a:ext cx="137160" cy="137160"/>
            </a:xfrm>
            <a:prstGeom prst="ellipse">
              <a:avLst/>
            </a:prstGeom>
            <a:solidFill>
              <a:srgbClr val="FD610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7659089" y="4506924"/>
              <a:ext cx="128016" cy="128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68748" y="3171431"/>
              <a:ext cx="124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ERA5 (969)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66028" y="3610958"/>
              <a:ext cx="101598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965–970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80275" y="3610958"/>
              <a:ext cx="108358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970–975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80275" y="4033955"/>
              <a:ext cx="102125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980–985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80275" y="4436917"/>
              <a:ext cx="112912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990–995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762557" y="1406018"/>
            <a:ext cx="336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SLP from ERA5 (hPa, contours); 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p</a:t>
            </a:r>
            <a:r>
              <a:rPr lang="en-US" sz="1600" dirty="0" smtClean="0">
                <a:latin typeface="Arial"/>
                <a:cs typeface="Arial"/>
              </a:rPr>
              <a:t>osition of minimum SLP of AC1 [dots, colored by intensity (hPa)  for ensembles]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293" y="792710"/>
            <a:ext cx="55665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108-h forecast valid 0000 UTC 4 Jun 2018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 descr="AC1_positions_1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" y="1094131"/>
            <a:ext cx="5565767" cy="55778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398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108-h Forecast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osition and Intensity of AC1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173765" y="3110376"/>
            <a:ext cx="2811211" cy="1511707"/>
            <a:chOff x="6198189" y="3171431"/>
            <a:chExt cx="2811211" cy="1511707"/>
          </a:xfrm>
        </p:grpSpPr>
        <p:sp>
          <p:nvSpPr>
            <p:cNvPr id="20" name="TextBox 19"/>
            <p:cNvSpPr txBox="1"/>
            <p:nvPr/>
          </p:nvSpPr>
          <p:spPr>
            <a:xfrm>
              <a:off x="6466028" y="4436917"/>
              <a:ext cx="101054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985–990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66028" y="4034772"/>
              <a:ext cx="103704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975–980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" name="Oval 2"/>
            <p:cNvSpPr>
              <a:spLocks noChangeAspect="1"/>
            </p:cNvSpPr>
            <p:nvPr/>
          </p:nvSpPr>
          <p:spPr>
            <a:xfrm>
              <a:off x="6781425" y="3182425"/>
              <a:ext cx="219456" cy="2194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198189" y="3650653"/>
              <a:ext cx="201168" cy="20116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7633004" y="3656961"/>
              <a:ext cx="182880" cy="182880"/>
            </a:xfrm>
            <a:prstGeom prst="ellipse">
              <a:avLst/>
            </a:prstGeom>
            <a:solidFill>
              <a:srgbClr val="2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6214611" y="4080433"/>
              <a:ext cx="164592" cy="164592"/>
            </a:xfrm>
            <a:prstGeom prst="ellipse">
              <a:avLst/>
            </a:prstGeom>
            <a:solidFill>
              <a:srgbClr val="1FBF0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7653615" y="4090246"/>
              <a:ext cx="146304" cy="146304"/>
            </a:xfrm>
            <a:prstGeom prst="ellipse">
              <a:avLst/>
            </a:prstGeom>
            <a:solidFill>
              <a:srgbClr val="FFDE1A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6232804" y="4497780"/>
              <a:ext cx="137160" cy="137160"/>
            </a:xfrm>
            <a:prstGeom prst="ellipse">
              <a:avLst/>
            </a:prstGeom>
            <a:solidFill>
              <a:srgbClr val="FD610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7659089" y="4506924"/>
              <a:ext cx="128016" cy="128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68748" y="3171431"/>
              <a:ext cx="124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ERA5 (969)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66028" y="3610958"/>
              <a:ext cx="101598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965–970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80275" y="3610958"/>
              <a:ext cx="108358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970–975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80275" y="4033955"/>
              <a:ext cx="102125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980–985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80275" y="4436917"/>
              <a:ext cx="112912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990–995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762557" y="1406018"/>
            <a:ext cx="336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SLP from ERA5 (hPa, contours); 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p</a:t>
            </a:r>
            <a:r>
              <a:rPr lang="en-US" sz="1600" dirty="0" smtClean="0">
                <a:latin typeface="Arial"/>
                <a:cs typeface="Arial"/>
              </a:rPr>
              <a:t>osition of minimum SLP of AC1 [dots, colored by intensity (hPa)  for ensembles]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293" y="792710"/>
            <a:ext cx="55665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108-h forecast valid 0000 UTC 4 Jun 2018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AC1_positions_low_vs_high_colored_by_pcent_108h_zoom_flip_colors_s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" y="1094131"/>
            <a:ext cx="5565767" cy="55778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5" name="Rectangle 24"/>
          <p:cNvSpPr/>
          <p:nvPr/>
        </p:nvSpPr>
        <p:spPr>
          <a:xfrm rot="269434">
            <a:off x="3247776" y="2399496"/>
            <a:ext cx="1346992" cy="2889203"/>
          </a:xfrm>
          <a:prstGeom prst="rect">
            <a:avLst/>
          </a:prstGeom>
          <a:noFill/>
          <a:ln w="476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468782">
            <a:off x="1595639" y="2801384"/>
            <a:ext cx="1629566" cy="1616797"/>
          </a:xfrm>
          <a:prstGeom prst="rect">
            <a:avLst/>
          </a:prstGeom>
          <a:noFill/>
          <a:ln w="47625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344733" y="5128618"/>
            <a:ext cx="267839" cy="269433"/>
          </a:xfrm>
          <a:prstGeom prst="rect">
            <a:avLst/>
          </a:prstGeom>
          <a:noFill/>
          <a:ln w="41275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758200" y="5128618"/>
            <a:ext cx="22166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most accurate group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44733" y="5642587"/>
            <a:ext cx="267839" cy="269433"/>
          </a:xfrm>
          <a:prstGeom prst="rect">
            <a:avLst/>
          </a:prstGeom>
          <a:noFill/>
          <a:ln w="412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758200" y="5642587"/>
            <a:ext cx="22166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least accurate group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941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2"/>
          <p:cNvSpPr txBox="1">
            <a:spLocks/>
          </p:cNvSpPr>
          <p:nvPr/>
        </p:nvSpPr>
        <p:spPr>
          <a:xfrm>
            <a:off x="48545" y="5994676"/>
            <a:ext cx="9063706" cy="736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mean 300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925-hPa mixing ratio (g kg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shaded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for most and least accurate groups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48213" y="551891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16359" y="5524121"/>
            <a:ext cx="4505665" cy="407738"/>
            <a:chOff x="4816359" y="5312461"/>
            <a:chExt cx="4505665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816359" y="5382594"/>
              <a:ext cx="3703226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475358" y="5312461"/>
              <a:ext cx="846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(g kg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40846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88327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53019" y="55355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11406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972489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425139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7882322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9" name="Title 1"/>
          <p:cNvSpPr txBox="1">
            <a:spLocks/>
          </p:cNvSpPr>
          <p:nvPr/>
        </p:nvSpPr>
        <p:spPr>
          <a:xfrm>
            <a:off x="4058096" y="-13048"/>
            <a:ext cx="4986685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(60-h forecast)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403915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8213" y="771544"/>
            <a:ext cx="44948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Most Accurate Group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595973" y="777136"/>
            <a:ext cx="44948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Least Accurate Group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most_accurate_slp_jet_F60_valid_20180602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4" y="1090076"/>
            <a:ext cx="4509329" cy="4343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least_accurate_slp_jet_F60_valid_20180602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72" y="1090076"/>
            <a:ext cx="4509329" cy="4343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3023979" y="3854141"/>
            <a:ext cx="159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/>
                <a:cs typeface="Arial"/>
              </a:rPr>
              <a:t>AC1</a:t>
            </a:r>
            <a:endParaRPr lang="en-US" sz="48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485775" y="4328672"/>
            <a:ext cx="566114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425139" y="4269639"/>
            <a:ext cx="159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/>
                <a:cs typeface="Arial"/>
              </a:rPr>
              <a:t>AC1</a:t>
            </a:r>
            <a:endParaRPr lang="en-US" sz="48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6886935" y="4744170"/>
            <a:ext cx="566114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958436" y="2556161"/>
            <a:ext cx="159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/>
                <a:cs typeface="Arial"/>
              </a:rPr>
              <a:t>PC</a:t>
            </a:r>
            <a:endParaRPr lang="en-US" sz="48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420232" y="3030692"/>
            <a:ext cx="566114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676819" y="2402637"/>
            <a:ext cx="159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/>
                <a:cs typeface="Arial"/>
              </a:rPr>
              <a:t>PC</a:t>
            </a:r>
            <a:endParaRPr lang="en-US" sz="48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7138615" y="2877168"/>
            <a:ext cx="566114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34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2"/>
          <p:cNvSpPr txBox="1">
            <a:spLocks/>
          </p:cNvSpPr>
          <p:nvPr/>
        </p:nvSpPr>
        <p:spPr>
          <a:xfrm>
            <a:off x="48545" y="5994676"/>
            <a:ext cx="9063706" cy="736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mean 300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925-hPa mixing ratio (g kg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shaded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for most and least accurate groups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48213" y="551891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16359" y="5524121"/>
            <a:ext cx="4505665" cy="407738"/>
            <a:chOff x="4816359" y="5312461"/>
            <a:chExt cx="4505665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816359" y="5382594"/>
              <a:ext cx="3703226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475358" y="5312461"/>
              <a:ext cx="846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(g kg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40846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88327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53019" y="55355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11406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972489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425139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7882322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9" name="Title 1"/>
          <p:cNvSpPr txBox="1">
            <a:spLocks/>
          </p:cNvSpPr>
          <p:nvPr/>
        </p:nvSpPr>
        <p:spPr>
          <a:xfrm>
            <a:off x="4058096" y="-13048"/>
            <a:ext cx="4986685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(72-h forecast)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403915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8213" y="771544"/>
            <a:ext cx="44948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Most Accurate Group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595973" y="777136"/>
            <a:ext cx="44948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Least Accurate Group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 descr="most_accurate_slp_jet_F72_valid_2018060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0" y="1090076"/>
            <a:ext cx="4509328" cy="4343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east_accurate_slp_jet_F72_valid_20180602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997" y="1090076"/>
            <a:ext cx="4509327" cy="4343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3133890" y="3696286"/>
            <a:ext cx="159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/>
                <a:cs typeface="Arial"/>
              </a:rPr>
              <a:t>AC1</a:t>
            </a:r>
            <a:endParaRPr lang="en-US" sz="48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2839348" y="3770402"/>
            <a:ext cx="378272" cy="277057"/>
          </a:xfrm>
          <a:prstGeom prst="straightConnector1">
            <a:avLst/>
          </a:prstGeom>
          <a:ln w="69850">
            <a:solidFill>
              <a:schemeClr val="tx1"/>
            </a:solidFill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81027" y="4053881"/>
            <a:ext cx="159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/>
                <a:cs typeface="Arial"/>
              </a:rPr>
              <a:t>AC1</a:t>
            </a:r>
            <a:endParaRPr lang="en-US" sz="48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7400440" y="4199859"/>
            <a:ext cx="378272" cy="277057"/>
          </a:xfrm>
          <a:prstGeom prst="straightConnector1">
            <a:avLst/>
          </a:prstGeom>
          <a:ln w="69850">
            <a:solidFill>
              <a:schemeClr val="tx1"/>
            </a:solidFill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87051" y="2307017"/>
            <a:ext cx="1275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/>
                <a:cs typeface="Arial"/>
              </a:rPr>
              <a:t>PC</a:t>
            </a:r>
            <a:endParaRPr lang="en-US" sz="48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6665055" y="2723643"/>
            <a:ext cx="614868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93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2"/>
          <p:cNvSpPr txBox="1">
            <a:spLocks/>
          </p:cNvSpPr>
          <p:nvPr/>
        </p:nvSpPr>
        <p:spPr>
          <a:xfrm>
            <a:off x="48545" y="5994676"/>
            <a:ext cx="9063706" cy="736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mean 300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925-hPa mixing ratio (g kg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shaded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for most and least accurate groups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48213" y="551891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16359" y="5524121"/>
            <a:ext cx="4505665" cy="407738"/>
            <a:chOff x="4816359" y="5312461"/>
            <a:chExt cx="4505665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816359" y="5382594"/>
              <a:ext cx="3703226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475358" y="5312461"/>
              <a:ext cx="846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(g kg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40846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88327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53019" y="55355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11406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972489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425139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7882322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9" name="Title 1"/>
          <p:cNvSpPr txBox="1">
            <a:spLocks/>
          </p:cNvSpPr>
          <p:nvPr/>
        </p:nvSpPr>
        <p:spPr>
          <a:xfrm>
            <a:off x="4058096" y="-13048"/>
            <a:ext cx="4986685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 June (84-h forecast)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403915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8213" y="771544"/>
            <a:ext cx="44948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Most Accurate Group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595973" y="777136"/>
            <a:ext cx="44948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Least Accurate Group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most_accurate_slp_jet_F84_valid_201806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" y="1090076"/>
            <a:ext cx="4509327" cy="4343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least_accurate_slp_jet_F84_valid_20180603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249" y="1090076"/>
            <a:ext cx="4509327" cy="4343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1009509" y="2853588"/>
            <a:ext cx="159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/>
                <a:cs typeface="Arial"/>
              </a:rPr>
              <a:t>AC1</a:t>
            </a:r>
            <a:endParaRPr lang="en-US" sz="48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488928" y="3297001"/>
            <a:ext cx="524346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754732" y="3145556"/>
            <a:ext cx="159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/>
                <a:cs typeface="Arial"/>
              </a:rPr>
              <a:t>AC1</a:t>
            </a:r>
            <a:endParaRPr lang="en-US" sz="48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7234151" y="3588969"/>
            <a:ext cx="524346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90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2"/>
          <p:cNvSpPr txBox="1">
            <a:spLocks/>
          </p:cNvSpPr>
          <p:nvPr/>
        </p:nvSpPr>
        <p:spPr>
          <a:xfrm>
            <a:off x="48545" y="5994676"/>
            <a:ext cx="9063706" cy="736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mean 300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925-hPa mixing ratio (g kg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shaded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for most and least accurate groups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48213" y="551891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16359" y="5524121"/>
            <a:ext cx="4505665" cy="407738"/>
            <a:chOff x="4816359" y="5312461"/>
            <a:chExt cx="4505665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816359" y="5382594"/>
              <a:ext cx="3703226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475358" y="5312461"/>
              <a:ext cx="846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(g kg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40846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88327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53019" y="55355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11406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972489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425139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7882322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9" name="Title 1"/>
          <p:cNvSpPr txBox="1">
            <a:spLocks/>
          </p:cNvSpPr>
          <p:nvPr/>
        </p:nvSpPr>
        <p:spPr>
          <a:xfrm>
            <a:off x="4058096" y="-13048"/>
            <a:ext cx="4986685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3 June (96-h forecast)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403915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8213" y="771544"/>
            <a:ext cx="44948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Most Accurate Group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595973" y="777136"/>
            <a:ext cx="44948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Least Accurate Group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 descr="most_accurate_slp_jet_F96_valid_2018060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3" y="1090076"/>
            <a:ext cx="4509327" cy="4343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east_accurate_slp_jet_F96_valid_20180603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52" y="1090076"/>
            <a:ext cx="4509328" cy="4343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878515" y="2379059"/>
            <a:ext cx="159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/>
                <a:cs typeface="Arial"/>
              </a:rPr>
              <a:t>AC1</a:t>
            </a:r>
            <a:endParaRPr lang="en-US" sz="48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357934" y="2822472"/>
            <a:ext cx="524346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16793" y="2629156"/>
            <a:ext cx="159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/>
                <a:cs typeface="Arial"/>
              </a:rPr>
              <a:t>AC1</a:t>
            </a:r>
            <a:endParaRPr lang="en-US" sz="48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396212" y="3072569"/>
            <a:ext cx="524346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2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ontent Placeholder 2"/>
          <p:cNvSpPr txBox="1">
            <a:spLocks/>
          </p:cNvSpPr>
          <p:nvPr/>
        </p:nvSpPr>
        <p:spPr>
          <a:xfrm>
            <a:off x="48545" y="5994676"/>
            <a:ext cx="9063706" cy="736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mean 300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SLP (hPa, black),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925-hPa mixing ratio (g kg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shaded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for most and least accurate groups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48213" y="5518917"/>
            <a:ext cx="4773126" cy="412942"/>
            <a:chOff x="59256" y="5310321"/>
            <a:chExt cx="4773126" cy="412942"/>
          </a:xfrm>
        </p:grpSpPr>
        <p:pic>
          <p:nvPicPr>
            <p:cNvPr id="82" name="Picture 81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069139" y="5310321"/>
              <a:ext cx="763243" cy="30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(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2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791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828454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1271380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718906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171505" y="553776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612098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62932" y="553693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504580" y="553859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16359" y="5524121"/>
            <a:ext cx="4505665" cy="407738"/>
            <a:chOff x="4816359" y="5312461"/>
            <a:chExt cx="4505665" cy="407738"/>
          </a:xfrm>
        </p:grpSpPr>
        <p:pic>
          <p:nvPicPr>
            <p:cNvPr id="121" name="Picture 120" descr="250_jet_mslp_24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816359" y="5382594"/>
              <a:ext cx="3703226" cy="164592"/>
            </a:xfrm>
            <a:prstGeom prst="rect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8475358" y="5312461"/>
              <a:ext cx="8466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(g kg</a:t>
              </a:r>
              <a:r>
                <a:rPr lang="en-US" sz="1200" baseline="30000" dirty="0" smtClean="0">
                  <a:latin typeface="Arial"/>
                  <a:cs typeface="Arial"/>
                </a:rPr>
                <a:t>−1</a:t>
              </a:r>
              <a:r>
                <a:rPr lang="en-US" sz="1200" dirty="0" smtClean="0">
                  <a:latin typeface="Arial"/>
                  <a:cs typeface="Arial"/>
                </a:rPr>
                <a:t>)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140846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588327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4.5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053019" y="55355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511406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5.5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972489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425139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7882322" y="553335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9" name="Title 1"/>
          <p:cNvSpPr txBox="1">
            <a:spLocks/>
          </p:cNvSpPr>
          <p:nvPr/>
        </p:nvSpPr>
        <p:spPr>
          <a:xfrm>
            <a:off x="4058096" y="-13048"/>
            <a:ext cx="4986685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June (108-h forecast)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403915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Comparison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8213" y="771544"/>
            <a:ext cx="44948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Most Accurate Group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595973" y="777136"/>
            <a:ext cx="449484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Least Accurate Group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most_accurate_slp_jet_F108_valid_2018060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" y="1090076"/>
            <a:ext cx="4509329" cy="4343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least_accurate_slp_jet_F108_valid_20180604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41" y="1090076"/>
            <a:ext cx="4509327" cy="4343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605249" y="2169707"/>
            <a:ext cx="159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/>
                <a:cs typeface="Arial"/>
              </a:rPr>
              <a:t>AC1</a:t>
            </a:r>
            <a:endParaRPr lang="en-US" sz="48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084668" y="2613120"/>
            <a:ext cx="524346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06427" y="2157833"/>
            <a:ext cx="159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/>
                <a:cs typeface="Arial"/>
              </a:rPr>
              <a:t>AC1</a:t>
            </a:r>
            <a:endParaRPr lang="en-US" sz="4800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385846" y="2601246"/>
            <a:ext cx="524346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54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Forecast skill </a:t>
            </a:r>
            <a:r>
              <a:rPr lang="en-US" sz="2400" dirty="0" smtClean="0">
                <a:latin typeface="Arial"/>
                <a:cs typeface="Arial"/>
              </a:rPr>
              <a:t>of intensity in terms of RMSE for AC2 </a:t>
            </a:r>
            <a:r>
              <a:rPr lang="en-US" sz="2400" dirty="0">
                <a:latin typeface="Arial"/>
                <a:cs typeface="Arial"/>
              </a:rPr>
              <a:t>is much </a:t>
            </a:r>
            <a:r>
              <a:rPr lang="en-US" sz="2400" dirty="0" smtClean="0">
                <a:latin typeface="Arial"/>
                <a:cs typeface="Arial"/>
              </a:rPr>
              <a:t>lower </a:t>
            </a:r>
            <a:r>
              <a:rPr lang="en-US" sz="2400" dirty="0">
                <a:latin typeface="Arial"/>
                <a:cs typeface="Arial"/>
              </a:rPr>
              <a:t>than that for </a:t>
            </a:r>
            <a:r>
              <a:rPr lang="en-US" sz="2400" dirty="0" smtClean="0">
                <a:latin typeface="Arial"/>
                <a:cs typeface="Arial"/>
              </a:rPr>
              <a:t>AC1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Intensity forecasts are strongly underdispersive for AC2 and slightly underdispersive for AC1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Forecast skill of position </a:t>
            </a:r>
            <a:r>
              <a:rPr lang="en-US" sz="2400" dirty="0" smtClean="0">
                <a:latin typeface="Arial"/>
                <a:cs typeface="Arial"/>
              </a:rPr>
              <a:t>in terms of RMSE for </a:t>
            </a:r>
            <a:r>
              <a:rPr lang="en-US" sz="2400" dirty="0">
                <a:latin typeface="Arial"/>
                <a:cs typeface="Arial"/>
              </a:rPr>
              <a:t>AC2 is higher than that for AC1 at 72–120-h lead time and lower than that for AC1 at other lead </a:t>
            </a:r>
            <a:r>
              <a:rPr lang="en-US" sz="2400" dirty="0" smtClean="0">
                <a:latin typeface="Arial"/>
                <a:cs typeface="Arial"/>
              </a:rPr>
              <a:t>times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Position forecasts </a:t>
            </a:r>
            <a:r>
              <a:rPr lang="en-US" sz="2400" dirty="0">
                <a:latin typeface="Arial"/>
                <a:cs typeface="Arial"/>
              </a:rPr>
              <a:t>are </a:t>
            </a:r>
            <a:r>
              <a:rPr lang="en-US" sz="2400" dirty="0" smtClean="0">
                <a:latin typeface="Arial"/>
                <a:cs typeface="Arial"/>
              </a:rPr>
              <a:t>somewhat </a:t>
            </a:r>
            <a:r>
              <a:rPr lang="en-US" sz="2400" dirty="0">
                <a:latin typeface="Arial"/>
                <a:cs typeface="Arial"/>
              </a:rPr>
              <a:t>underdispersive for </a:t>
            </a:r>
            <a:r>
              <a:rPr lang="en-US" sz="2400" dirty="0" smtClean="0">
                <a:latin typeface="Arial"/>
                <a:cs typeface="Arial"/>
              </a:rPr>
              <a:t>AC2 </a:t>
            </a:r>
            <a:r>
              <a:rPr lang="en-US" sz="2400" dirty="0">
                <a:latin typeface="Arial"/>
                <a:cs typeface="Arial"/>
              </a:rPr>
              <a:t>and moderately underdispersive for </a:t>
            </a:r>
            <a:r>
              <a:rPr lang="en-US" sz="2400" dirty="0" smtClean="0">
                <a:latin typeface="Arial"/>
                <a:cs typeface="Arial"/>
              </a:rPr>
              <a:t>AC1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7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Intensity </a:t>
            </a:r>
            <a:r>
              <a:rPr lang="en-US" sz="2400" dirty="0">
                <a:latin typeface="Arial"/>
                <a:cs typeface="Arial"/>
              </a:rPr>
              <a:t>forecasts for AC1 are </a:t>
            </a:r>
            <a:r>
              <a:rPr lang="en-US" sz="2400" dirty="0" smtClean="0">
                <a:latin typeface="Arial"/>
                <a:cs typeface="Arial"/>
              </a:rPr>
              <a:t>less </a:t>
            </a:r>
            <a:r>
              <a:rPr lang="en-US" sz="2400" dirty="0">
                <a:latin typeface="Arial"/>
                <a:cs typeface="Arial"/>
              </a:rPr>
              <a:t>underdispersive than </a:t>
            </a:r>
            <a:r>
              <a:rPr lang="en-US" sz="2400" dirty="0" smtClean="0">
                <a:latin typeface="Arial"/>
                <a:cs typeface="Arial"/>
              </a:rPr>
              <a:t>position </a:t>
            </a:r>
            <a:r>
              <a:rPr lang="en-US" sz="2400" dirty="0">
                <a:latin typeface="Arial"/>
                <a:cs typeface="Arial"/>
              </a:rPr>
              <a:t>forecasts for AC1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Intensity </a:t>
            </a:r>
            <a:r>
              <a:rPr lang="en-US" sz="2400" dirty="0">
                <a:latin typeface="Arial"/>
                <a:cs typeface="Arial"/>
              </a:rPr>
              <a:t>forecasts for AC2 are </a:t>
            </a:r>
            <a:r>
              <a:rPr lang="en-US" sz="2400" dirty="0" smtClean="0">
                <a:latin typeface="Arial"/>
                <a:cs typeface="Arial"/>
              </a:rPr>
              <a:t>more </a:t>
            </a:r>
            <a:r>
              <a:rPr lang="en-US" sz="2400" dirty="0">
                <a:latin typeface="Arial"/>
                <a:cs typeface="Arial"/>
              </a:rPr>
              <a:t>underdispersive than </a:t>
            </a:r>
            <a:r>
              <a:rPr lang="en-US" sz="2400" dirty="0" smtClean="0">
                <a:latin typeface="Arial"/>
                <a:cs typeface="Arial"/>
              </a:rPr>
              <a:t>position </a:t>
            </a:r>
            <a:r>
              <a:rPr lang="en-US" sz="2400" dirty="0">
                <a:latin typeface="Arial"/>
                <a:cs typeface="Arial"/>
              </a:rPr>
              <a:t>forecasts for AC2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7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C</a:t>
            </a:r>
            <a:r>
              <a:rPr lang="en-US" sz="2400" dirty="0" smtClean="0">
                <a:latin typeface="Arial"/>
                <a:cs typeface="Arial"/>
              </a:rPr>
              <a:t>omparison between most and least accurate groups for AC1 show a thermal trough is more amplified and a predecessor cyclone is weaker and positioned farther westward in most accurate group</a:t>
            </a:r>
          </a:p>
          <a:p>
            <a:pPr>
              <a:lnSpc>
                <a:spcPct val="50000"/>
              </a:lnSpc>
            </a:pP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Enables AC1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to intensify more and move farther northwestward in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most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accurate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group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4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une_2018_ACs_slp_trace_squ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32" y="706854"/>
            <a:ext cx="4570057" cy="4389127"/>
          </a:xfrm>
          <a:prstGeom prst="rect">
            <a:avLst/>
          </a:prstGeom>
        </p:spPr>
      </p:pic>
      <p:sp>
        <p:nvSpPr>
          <p:cNvPr id="134" name="Content Placeholder 2"/>
          <p:cNvSpPr txBox="1">
            <a:spLocks/>
          </p:cNvSpPr>
          <p:nvPr/>
        </p:nvSpPr>
        <p:spPr>
          <a:xfrm>
            <a:off x="17689" y="5688763"/>
            <a:ext cx="4261401" cy="10423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–7 June 2018 time-mean 850-hPa temperature (°C, black) and standardized temperature anomalies (σ, shaded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724" y="4967471"/>
            <a:ext cx="4226790" cy="336061"/>
            <a:chOff x="27074" y="4944587"/>
            <a:chExt cx="4226790" cy="336061"/>
          </a:xfrm>
        </p:grpSpPr>
        <p:pic>
          <p:nvPicPr>
            <p:cNvPr id="176" name="Picture 175" descr="mean_300Z_and_track_nov_2013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2055795" y="2915866"/>
              <a:ext cx="169348" cy="4226790"/>
            </a:xfrm>
            <a:prstGeom prst="rect">
              <a:avLst/>
            </a:prstGeom>
          </p:spPr>
        </p:pic>
        <p:sp>
          <p:nvSpPr>
            <p:cNvPr id="177" name="TextBox 176"/>
            <p:cNvSpPr txBox="1"/>
            <p:nvPr/>
          </p:nvSpPr>
          <p:spPr>
            <a:xfrm>
              <a:off x="342759" y="5095660"/>
              <a:ext cx="22572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667527" y="5095660"/>
              <a:ext cx="4237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179592" y="5095660"/>
              <a:ext cx="22572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1492122" y="5095660"/>
              <a:ext cx="4514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2023945" y="5095660"/>
              <a:ext cx="22572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2356893" y="5092907"/>
              <a:ext cx="40235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2864551" y="5095982"/>
              <a:ext cx="22572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214773" y="5092907"/>
              <a:ext cx="3536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3707721" y="5092907"/>
              <a:ext cx="22572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918730" y="5092907"/>
              <a:ext cx="1738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89" name="Multiply 188"/>
          <p:cNvSpPr/>
          <p:nvPr/>
        </p:nvSpPr>
        <p:spPr>
          <a:xfrm>
            <a:off x="1487304" y="5426896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1725464" y="5380986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2559647" y="5470875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2683849" y="5375438"/>
            <a:ext cx="18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0000 UTC positions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773" y="731260"/>
            <a:ext cx="4223741" cy="4195502"/>
            <a:chOff x="4589139" y="731260"/>
            <a:chExt cx="4223741" cy="4195502"/>
          </a:xfrm>
        </p:grpSpPr>
        <p:grpSp>
          <p:nvGrpSpPr>
            <p:cNvPr id="84" name="Group 83"/>
            <p:cNvGrpSpPr/>
            <p:nvPr/>
          </p:nvGrpSpPr>
          <p:grpSpPr>
            <a:xfrm>
              <a:off x="4590801" y="731260"/>
              <a:ext cx="4222079" cy="4172030"/>
              <a:chOff x="4607613" y="731260"/>
              <a:chExt cx="4222079" cy="4172030"/>
            </a:xfrm>
          </p:grpSpPr>
          <p:pic>
            <p:nvPicPr>
              <p:cNvPr id="85" name="Picture 84" descr="cylone_tracks_and_850T_mean_1-7_Jun_2018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01"/>
              <a:stretch/>
            </p:blipFill>
            <p:spPr>
              <a:xfrm>
                <a:off x="4607613" y="794192"/>
                <a:ext cx="4222079" cy="4109098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sp>
            <p:nvSpPr>
              <p:cNvPr id="86" name="TextBox 85"/>
              <p:cNvSpPr txBox="1"/>
              <p:nvPr/>
            </p:nvSpPr>
            <p:spPr>
              <a:xfrm>
                <a:off x="5652339" y="2252658"/>
                <a:ext cx="283518" cy="523220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3</a:t>
                </a:r>
                <a:endParaRPr lang="en-US" sz="32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87" name="Straight Arrow Connector 86"/>
              <p:cNvCxnSpPr/>
              <p:nvPr/>
            </p:nvCxnSpPr>
            <p:spPr>
              <a:xfrm flipH="1" flipV="1">
                <a:off x="7414149" y="4202268"/>
                <a:ext cx="148581" cy="180491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/>
              <p:cNvSpPr txBox="1"/>
              <p:nvPr/>
            </p:nvSpPr>
            <p:spPr>
              <a:xfrm>
                <a:off x="7500940" y="4142926"/>
                <a:ext cx="2835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BF0003"/>
                    </a:solidFill>
                    <a:effectLst/>
                    <a:latin typeface="Arial"/>
                    <a:cs typeface="Arial"/>
                  </a:rPr>
                  <a:t>2</a:t>
                </a:r>
              </a:p>
            </p:txBody>
          </p:sp>
          <p:cxnSp>
            <p:nvCxnSpPr>
              <p:cNvPr id="89" name="Straight Arrow Connector 88"/>
              <p:cNvCxnSpPr/>
              <p:nvPr/>
            </p:nvCxnSpPr>
            <p:spPr>
              <a:xfrm flipH="1">
                <a:off x="7672009" y="3367782"/>
                <a:ext cx="264612" cy="1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/>
              <p:cNvSpPr txBox="1"/>
              <p:nvPr/>
            </p:nvSpPr>
            <p:spPr>
              <a:xfrm>
                <a:off x="7855709" y="3088666"/>
                <a:ext cx="2835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BF0003"/>
                    </a:solidFill>
                    <a:effectLst/>
                    <a:latin typeface="Arial"/>
                    <a:cs typeface="Arial"/>
                  </a:rPr>
                  <a:t>3</a:t>
                </a:r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7433873" y="3050072"/>
                <a:ext cx="264612" cy="1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/>
              <p:cNvSpPr txBox="1"/>
              <p:nvPr/>
            </p:nvSpPr>
            <p:spPr>
              <a:xfrm>
                <a:off x="7654803" y="2738656"/>
                <a:ext cx="2835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BF0003"/>
                    </a:solidFill>
                    <a:effectLst/>
                    <a:latin typeface="Arial"/>
                    <a:cs typeface="Arial"/>
                  </a:rPr>
                  <a:t>4</a:t>
                </a:r>
              </a:p>
            </p:txBody>
          </p:sp>
          <p:cxnSp>
            <p:nvCxnSpPr>
              <p:cNvPr id="93" name="Straight Arrow Connector 92"/>
              <p:cNvCxnSpPr/>
              <p:nvPr/>
            </p:nvCxnSpPr>
            <p:spPr>
              <a:xfrm flipH="1">
                <a:off x="7228310" y="2786394"/>
                <a:ext cx="272630" cy="77815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>
                <a:off x="7421236" y="2446534"/>
                <a:ext cx="2835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BF0003"/>
                    </a:solidFill>
                    <a:effectLst/>
                    <a:latin typeface="Arial"/>
                    <a:cs typeface="Arial"/>
                  </a:rPr>
                  <a:t>5</a:t>
                </a:r>
              </a:p>
            </p:txBody>
          </p:sp>
          <p:cxnSp>
            <p:nvCxnSpPr>
              <p:cNvPr id="95" name="Straight Arrow Connector 94"/>
              <p:cNvCxnSpPr/>
              <p:nvPr/>
            </p:nvCxnSpPr>
            <p:spPr>
              <a:xfrm>
                <a:off x="6743721" y="2684806"/>
                <a:ext cx="125478" cy="19130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6509916" y="2256505"/>
                <a:ext cx="2835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BF0003"/>
                    </a:solidFill>
                    <a:effectLst/>
                    <a:latin typeface="Arial"/>
                    <a:cs typeface="Arial"/>
                  </a:rPr>
                  <a:t>6</a:t>
                </a:r>
              </a:p>
            </p:txBody>
          </p:sp>
          <p:cxnSp>
            <p:nvCxnSpPr>
              <p:cNvPr id="97" name="Straight Arrow Connector 96"/>
              <p:cNvCxnSpPr/>
              <p:nvPr/>
            </p:nvCxnSpPr>
            <p:spPr>
              <a:xfrm flipV="1">
                <a:off x="5954406" y="2387892"/>
                <a:ext cx="255787" cy="131452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flipV="1">
                <a:off x="6250372" y="3110000"/>
                <a:ext cx="255787" cy="131452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Box 98"/>
              <p:cNvSpPr txBox="1"/>
              <p:nvPr/>
            </p:nvSpPr>
            <p:spPr>
              <a:xfrm>
                <a:off x="5919374" y="2954998"/>
                <a:ext cx="283518" cy="523220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4</a:t>
                </a:r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V="1">
                <a:off x="6818494" y="3434501"/>
                <a:ext cx="16576" cy="27737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TextBox 100"/>
              <p:cNvSpPr txBox="1"/>
              <p:nvPr/>
            </p:nvSpPr>
            <p:spPr>
              <a:xfrm>
                <a:off x="6610851" y="3586595"/>
                <a:ext cx="283518" cy="523220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5</a:t>
                </a:r>
              </a:p>
            </p:txBody>
          </p:sp>
          <p:cxnSp>
            <p:nvCxnSpPr>
              <p:cNvPr id="102" name="Straight Arrow Connector 101"/>
              <p:cNvCxnSpPr/>
              <p:nvPr/>
            </p:nvCxnSpPr>
            <p:spPr>
              <a:xfrm flipH="1" flipV="1">
                <a:off x="7129904" y="3247093"/>
                <a:ext cx="31324" cy="292681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>
                <a:off x="6977111" y="3407619"/>
                <a:ext cx="283518" cy="523220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6</a:t>
                </a:r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>
              <a:xfrm flipH="1">
                <a:off x="7228311" y="2446534"/>
                <a:ext cx="255180" cy="185565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7369354" y="2156152"/>
                <a:ext cx="283518" cy="523220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7</a:t>
                </a:r>
              </a:p>
            </p:txBody>
          </p:sp>
          <p:cxnSp>
            <p:nvCxnSpPr>
              <p:cNvPr id="106" name="Straight Arrow Connector 105"/>
              <p:cNvCxnSpPr/>
              <p:nvPr/>
            </p:nvCxnSpPr>
            <p:spPr>
              <a:xfrm>
                <a:off x="6944370" y="2287901"/>
                <a:ext cx="74411" cy="28782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/>
              <p:cNvSpPr txBox="1"/>
              <p:nvPr/>
            </p:nvSpPr>
            <p:spPr>
              <a:xfrm>
                <a:off x="6727514" y="1851064"/>
                <a:ext cx="283518" cy="523220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8</a:t>
                </a:r>
              </a:p>
            </p:txBody>
          </p:sp>
          <p:cxnSp>
            <p:nvCxnSpPr>
              <p:cNvPr id="108" name="Straight Arrow Connector 107"/>
              <p:cNvCxnSpPr/>
              <p:nvPr/>
            </p:nvCxnSpPr>
            <p:spPr>
              <a:xfrm flipH="1">
                <a:off x="7277928" y="1953676"/>
                <a:ext cx="205563" cy="112755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/>
              <p:cNvSpPr txBox="1"/>
              <p:nvPr/>
            </p:nvSpPr>
            <p:spPr>
              <a:xfrm>
                <a:off x="7415900" y="1643163"/>
                <a:ext cx="283518" cy="523220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9</a:t>
                </a:r>
              </a:p>
            </p:txBody>
          </p:sp>
          <p:cxnSp>
            <p:nvCxnSpPr>
              <p:cNvPr id="110" name="Straight Arrow Connector 109"/>
              <p:cNvCxnSpPr/>
              <p:nvPr/>
            </p:nvCxnSpPr>
            <p:spPr>
              <a:xfrm flipH="1">
                <a:off x="7407814" y="1053535"/>
                <a:ext cx="245058" cy="170168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110"/>
              <p:cNvSpPr txBox="1"/>
              <p:nvPr/>
            </p:nvSpPr>
            <p:spPr>
              <a:xfrm>
                <a:off x="7535371" y="731260"/>
                <a:ext cx="569394" cy="430887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10</a:t>
                </a:r>
              </a:p>
            </p:txBody>
          </p:sp>
          <p:cxnSp>
            <p:nvCxnSpPr>
              <p:cNvPr id="112" name="Straight Arrow Connector 111"/>
              <p:cNvCxnSpPr/>
              <p:nvPr/>
            </p:nvCxnSpPr>
            <p:spPr>
              <a:xfrm>
                <a:off x="6953371" y="1134719"/>
                <a:ext cx="264189" cy="1114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/>
              <p:cNvSpPr txBox="1"/>
              <p:nvPr/>
            </p:nvSpPr>
            <p:spPr>
              <a:xfrm>
                <a:off x="6444918" y="875905"/>
                <a:ext cx="569394" cy="430887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11</a:t>
                </a:r>
              </a:p>
            </p:txBody>
          </p:sp>
          <p:cxnSp>
            <p:nvCxnSpPr>
              <p:cNvPr id="114" name="Straight Arrow Connector 113"/>
              <p:cNvCxnSpPr/>
              <p:nvPr/>
            </p:nvCxnSpPr>
            <p:spPr>
              <a:xfrm flipV="1">
                <a:off x="7061946" y="1372150"/>
                <a:ext cx="181572" cy="14214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TextBox 114"/>
              <p:cNvSpPr txBox="1"/>
              <p:nvPr/>
            </p:nvSpPr>
            <p:spPr>
              <a:xfrm>
                <a:off x="6660944" y="1443578"/>
                <a:ext cx="569394" cy="430887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12</a:t>
                </a:r>
              </a:p>
            </p:txBody>
          </p:sp>
          <p:cxnSp>
            <p:nvCxnSpPr>
              <p:cNvPr id="116" name="Straight Arrow Connector 115"/>
              <p:cNvCxnSpPr/>
              <p:nvPr/>
            </p:nvCxnSpPr>
            <p:spPr>
              <a:xfrm flipH="1" flipV="1">
                <a:off x="7395037" y="1427940"/>
                <a:ext cx="265102" cy="12408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TextBox 116"/>
              <p:cNvSpPr txBox="1"/>
              <p:nvPr/>
            </p:nvSpPr>
            <p:spPr>
              <a:xfrm>
                <a:off x="7572953" y="1303923"/>
                <a:ext cx="569394" cy="430887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8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13</a:t>
                </a:r>
              </a:p>
            </p:txBody>
          </p:sp>
          <p:sp>
            <p:nvSpPr>
              <p:cNvPr id="118" name="5-Point Star 117"/>
              <p:cNvSpPr>
                <a:spLocks noChangeAspect="1"/>
              </p:cNvSpPr>
              <p:nvPr/>
            </p:nvSpPr>
            <p:spPr>
              <a:xfrm rot="10580098" flipV="1">
                <a:off x="6002802" y="2001764"/>
                <a:ext cx="201168" cy="201168"/>
              </a:xfrm>
              <a:prstGeom prst="star5">
                <a:avLst>
                  <a:gd name="adj" fmla="val 20272"/>
                  <a:gd name="hf" fmla="val 105146"/>
                  <a:gd name="vf" fmla="val 110557"/>
                </a:avLst>
              </a:prstGeom>
              <a:solidFill>
                <a:srgbClr val="20FFFF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5-Point Star 118"/>
              <p:cNvSpPr>
                <a:spLocks noChangeAspect="1"/>
              </p:cNvSpPr>
              <p:nvPr/>
            </p:nvSpPr>
            <p:spPr>
              <a:xfrm rot="10580098" flipV="1">
                <a:off x="6994669" y="4094080"/>
                <a:ext cx="201168" cy="201168"/>
              </a:xfrm>
              <a:prstGeom prst="star5">
                <a:avLst>
                  <a:gd name="adj" fmla="val 20272"/>
                  <a:gd name="hf" fmla="val 105146"/>
                  <a:gd name="vf" fmla="val 110557"/>
                </a:avLst>
              </a:prstGeom>
              <a:solidFill>
                <a:srgbClr val="20FFFF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Multiply 119"/>
              <p:cNvSpPr>
                <a:spLocks noChangeAspect="1"/>
              </p:cNvSpPr>
              <p:nvPr/>
            </p:nvSpPr>
            <p:spPr>
              <a:xfrm>
                <a:off x="7469629" y="1150223"/>
                <a:ext cx="228856" cy="228600"/>
              </a:xfrm>
              <a:prstGeom prst="mathMultiply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Multiply 120"/>
              <p:cNvSpPr>
                <a:spLocks noChangeAspect="1"/>
              </p:cNvSpPr>
              <p:nvPr/>
            </p:nvSpPr>
            <p:spPr>
              <a:xfrm>
                <a:off x="6851173" y="2891755"/>
                <a:ext cx="228856" cy="228600"/>
              </a:xfrm>
              <a:prstGeom prst="mathMultiply">
                <a:avLst/>
              </a:prstGeom>
              <a:solidFill>
                <a:schemeClr val="bg1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5" name="Group 174"/>
            <p:cNvGrpSpPr/>
            <p:nvPr/>
          </p:nvGrpSpPr>
          <p:grpSpPr>
            <a:xfrm>
              <a:off x="4589139" y="4407419"/>
              <a:ext cx="973387" cy="519343"/>
              <a:chOff x="4580326" y="4518937"/>
              <a:chExt cx="973387" cy="519343"/>
            </a:xfrm>
          </p:grpSpPr>
          <p:sp>
            <p:nvSpPr>
              <p:cNvPr id="193" name="Rectangle 192"/>
              <p:cNvSpPr/>
              <p:nvPr/>
            </p:nvSpPr>
            <p:spPr>
              <a:xfrm>
                <a:off x="4580326" y="4559037"/>
                <a:ext cx="685903" cy="457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>
                <a:spLocks noChangeAspect="1"/>
              </p:cNvSpPr>
              <p:nvPr/>
            </p:nvSpPr>
            <p:spPr>
              <a:xfrm>
                <a:off x="4643065" y="4830236"/>
                <a:ext cx="109728" cy="109728"/>
              </a:xfrm>
              <a:prstGeom prst="ellipse">
                <a:avLst/>
              </a:prstGeom>
              <a:solidFill>
                <a:srgbClr val="FFFF00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4718955" y="4518937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AC1</a:t>
                </a:r>
              </a:p>
            </p:txBody>
          </p:sp>
          <p:sp>
            <p:nvSpPr>
              <p:cNvPr id="196" name="Oval 195"/>
              <p:cNvSpPr>
                <a:spLocks noChangeAspect="1"/>
              </p:cNvSpPr>
              <p:nvPr/>
            </p:nvSpPr>
            <p:spPr>
              <a:xfrm>
                <a:off x="4643065" y="4627487"/>
                <a:ext cx="109728" cy="109728"/>
              </a:xfrm>
              <a:prstGeom prst="ellipse">
                <a:avLst/>
              </a:prstGeom>
              <a:solidFill>
                <a:srgbClr val="DC0004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4718955" y="4730503"/>
                <a:ext cx="8347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Arial"/>
                    <a:cs typeface="Arial"/>
                  </a:rPr>
                  <a:t>AC2</a:t>
                </a:r>
              </a:p>
            </p:txBody>
          </p:sp>
        </p:grpSp>
      </p:grpSp>
      <p:cxnSp>
        <p:nvCxnSpPr>
          <p:cNvPr id="135" name="Straight Connector 13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itle 1"/>
          <p:cNvSpPr txBox="1">
            <a:spLocks/>
          </p:cNvSpPr>
          <p:nvPr/>
        </p:nvSpPr>
        <p:spPr>
          <a:xfrm>
            <a:off x="80293" y="-33716"/>
            <a:ext cx="8116979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5-Point Star 126"/>
          <p:cNvSpPr>
            <a:spLocks noChangeAspect="1"/>
          </p:cNvSpPr>
          <p:nvPr/>
        </p:nvSpPr>
        <p:spPr>
          <a:xfrm rot="10800000" flipV="1">
            <a:off x="5930527" y="4618985"/>
            <a:ext cx="246888" cy="246888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5-Point Star 135"/>
          <p:cNvSpPr>
            <a:spLocks noChangeAspect="1"/>
          </p:cNvSpPr>
          <p:nvPr/>
        </p:nvSpPr>
        <p:spPr>
          <a:xfrm rot="10800000" flipV="1">
            <a:off x="6940696" y="4614320"/>
            <a:ext cx="246888" cy="246888"/>
          </a:xfrm>
          <a:prstGeom prst="star5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1" name="Straight Connector 150"/>
          <p:cNvCxnSpPr/>
          <p:nvPr/>
        </p:nvCxnSpPr>
        <p:spPr>
          <a:xfrm>
            <a:off x="5771626" y="5549369"/>
            <a:ext cx="420584" cy="0"/>
          </a:xfrm>
          <a:prstGeom prst="line">
            <a:avLst/>
          </a:prstGeom>
          <a:ln w="44450">
            <a:solidFill>
              <a:srgbClr val="BD000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6220645" y="5385412"/>
            <a:ext cx="838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AC1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7783701" y="5385412"/>
            <a:ext cx="827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AC2</a:t>
            </a:r>
          </a:p>
        </p:txBody>
      </p:sp>
      <p:cxnSp>
        <p:nvCxnSpPr>
          <p:cNvPr id="155" name="Straight Connector 154"/>
          <p:cNvCxnSpPr/>
          <p:nvPr/>
        </p:nvCxnSpPr>
        <p:spPr>
          <a:xfrm>
            <a:off x="7356237" y="5549369"/>
            <a:ext cx="420584" cy="0"/>
          </a:xfrm>
          <a:prstGeom prst="line">
            <a:avLst/>
          </a:prstGeom>
          <a:ln w="444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19370" y="5703452"/>
            <a:ext cx="3543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Peak intensity of AC1 </a:t>
            </a:r>
            <a:r>
              <a:rPr lang="en-US" sz="1400" dirty="0" smtClean="0">
                <a:latin typeface="Arial"/>
                <a:cs typeface="Arial"/>
              </a:rPr>
              <a:t>at 0400 </a:t>
            </a:r>
            <a:r>
              <a:rPr lang="en-US" sz="1400" dirty="0">
                <a:latin typeface="Arial"/>
                <a:cs typeface="Arial"/>
              </a:rPr>
              <a:t>UTC 4 June 2018 (</a:t>
            </a:r>
            <a:r>
              <a:rPr lang="en-US" sz="1400" dirty="0" smtClean="0">
                <a:latin typeface="Arial"/>
                <a:cs typeface="Arial"/>
              </a:rPr>
              <a:t>968 </a:t>
            </a:r>
            <a:r>
              <a:rPr lang="en-US" sz="1400" dirty="0">
                <a:latin typeface="Arial"/>
                <a:cs typeface="Arial"/>
              </a:rPr>
              <a:t>hPa)</a:t>
            </a:r>
          </a:p>
        </p:txBody>
      </p:sp>
      <p:sp>
        <p:nvSpPr>
          <p:cNvPr id="157" name="5-Point Star 156"/>
          <p:cNvSpPr>
            <a:spLocks noChangeAspect="1"/>
          </p:cNvSpPr>
          <p:nvPr/>
        </p:nvSpPr>
        <p:spPr>
          <a:xfrm rot="10800000" flipV="1">
            <a:off x="5082064" y="5815045"/>
            <a:ext cx="301752" cy="301752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TextBox 157"/>
          <p:cNvSpPr txBox="1"/>
          <p:nvPr/>
        </p:nvSpPr>
        <p:spPr>
          <a:xfrm>
            <a:off x="5419370" y="6232673"/>
            <a:ext cx="3543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Peak intensity of AC2 </a:t>
            </a:r>
            <a:r>
              <a:rPr lang="en-US" sz="1400" dirty="0" smtClean="0">
                <a:latin typeface="Arial"/>
                <a:cs typeface="Arial"/>
              </a:rPr>
              <a:t>at 1100 </a:t>
            </a:r>
            <a:r>
              <a:rPr lang="en-US" sz="1400" dirty="0">
                <a:latin typeface="Arial"/>
                <a:cs typeface="Arial"/>
              </a:rPr>
              <a:t>UTC 7 June 2018 (</a:t>
            </a:r>
            <a:r>
              <a:rPr lang="en-US" sz="1400" dirty="0" smtClean="0">
                <a:latin typeface="Arial"/>
                <a:cs typeface="Arial"/>
              </a:rPr>
              <a:t>962 </a:t>
            </a:r>
            <a:r>
              <a:rPr lang="en-US" sz="1400" dirty="0">
                <a:latin typeface="Arial"/>
                <a:cs typeface="Arial"/>
              </a:rPr>
              <a:t>hPa)</a:t>
            </a:r>
          </a:p>
        </p:txBody>
      </p:sp>
      <p:sp>
        <p:nvSpPr>
          <p:cNvPr id="159" name="5-Point Star 158"/>
          <p:cNvSpPr>
            <a:spLocks noChangeAspect="1"/>
          </p:cNvSpPr>
          <p:nvPr/>
        </p:nvSpPr>
        <p:spPr>
          <a:xfrm rot="10800000" flipV="1">
            <a:off x="5082064" y="6344572"/>
            <a:ext cx="301752" cy="301752"/>
          </a:xfrm>
          <a:prstGeom prst="star5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/>
          <p:cNvSpPr txBox="1"/>
          <p:nvPr/>
        </p:nvSpPr>
        <p:spPr>
          <a:xfrm>
            <a:off x="5203756" y="5041845"/>
            <a:ext cx="3810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Day in June 2018 labeled at 0000 UTC</a:t>
            </a:r>
          </a:p>
        </p:txBody>
      </p:sp>
      <p:sp>
        <p:nvSpPr>
          <p:cNvPr id="161" name="TextBox 160"/>
          <p:cNvSpPr txBox="1"/>
          <p:nvPr/>
        </p:nvSpPr>
        <p:spPr>
          <a:xfrm rot="16200000">
            <a:off x="2544248" y="2671839"/>
            <a:ext cx="3868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SLP (hPa)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403282" y="5375438"/>
            <a:ext cx="884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3" name="5-Point Star 162"/>
          <p:cNvSpPr>
            <a:spLocks noChangeAspect="1"/>
          </p:cNvSpPr>
          <p:nvPr/>
        </p:nvSpPr>
        <p:spPr>
          <a:xfrm rot="10800000" flipV="1">
            <a:off x="154886" y="5400835"/>
            <a:ext cx="228600" cy="228600"/>
          </a:xfrm>
          <a:prstGeom prst="star5">
            <a:avLst/>
          </a:prstGeom>
          <a:solidFill>
            <a:srgbClr val="20FFFF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itle 1"/>
          <p:cNvSpPr txBox="1">
            <a:spLocks/>
          </p:cNvSpPr>
          <p:nvPr/>
        </p:nvSpPr>
        <p:spPr>
          <a:xfrm>
            <a:off x="4058096" y="-13048"/>
            <a:ext cx="4986685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 source: ERA5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47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4900" dirty="0" err="1" smtClean="0">
                <a:latin typeface="Arial"/>
                <a:cs typeface="Arial"/>
              </a:rPr>
              <a:t>Bougeault</a:t>
            </a:r>
            <a:r>
              <a:rPr lang="en-US" sz="4900" dirty="0">
                <a:latin typeface="Arial"/>
                <a:cs typeface="Arial"/>
              </a:rPr>
              <a:t>, P., and Coauthors, 2010: The THORPEX Interactive Grand Global </a:t>
            </a:r>
            <a:endParaRPr lang="en-US" sz="4900" dirty="0" smtClean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4900" dirty="0" smtClean="0">
                <a:latin typeface="Arial"/>
                <a:cs typeface="Arial"/>
              </a:rPr>
              <a:t>           Ensemble</a:t>
            </a:r>
            <a:r>
              <a:rPr lang="en-US" sz="4900" dirty="0">
                <a:latin typeface="Arial"/>
                <a:cs typeface="Arial"/>
              </a:rPr>
              <a:t>. </a:t>
            </a:r>
            <a:r>
              <a:rPr lang="en-US" sz="4900" i="1" dirty="0">
                <a:latin typeface="Arial"/>
                <a:cs typeface="Arial"/>
              </a:rPr>
              <a:t>Bull. </a:t>
            </a:r>
            <a:r>
              <a:rPr lang="en-US" sz="4900" i="1" dirty="0" smtClean="0">
                <a:latin typeface="Arial"/>
                <a:cs typeface="Arial"/>
              </a:rPr>
              <a:t>Amer</a:t>
            </a:r>
            <a:r>
              <a:rPr lang="en-US" sz="4900" i="1" dirty="0">
                <a:latin typeface="Arial"/>
                <a:cs typeface="Arial"/>
              </a:rPr>
              <a:t>. Meteor. Soc.,</a:t>
            </a:r>
            <a:r>
              <a:rPr lang="en-US" sz="4900" dirty="0">
                <a:latin typeface="Arial"/>
                <a:cs typeface="Arial"/>
              </a:rPr>
              <a:t> </a:t>
            </a:r>
            <a:r>
              <a:rPr lang="en-US" sz="4900" b="1" dirty="0">
                <a:latin typeface="Arial"/>
                <a:cs typeface="Arial"/>
              </a:rPr>
              <a:t>91, </a:t>
            </a:r>
            <a:r>
              <a:rPr lang="en-US" sz="4900" dirty="0">
                <a:latin typeface="Arial"/>
                <a:cs typeface="Arial"/>
              </a:rPr>
              <a:t>1059–1072</a:t>
            </a:r>
            <a:r>
              <a:rPr lang="en-US" sz="4900" dirty="0" smtClean="0">
                <a:latin typeface="Arial"/>
                <a:cs typeface="Arial"/>
              </a:rPr>
              <a:t>.</a:t>
            </a:r>
            <a:endParaRPr lang="en-US" sz="49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4900" dirty="0" err="1" smtClean="0">
                <a:latin typeface="Arial"/>
                <a:cs typeface="Arial"/>
              </a:rPr>
              <a:t>Buizza</a:t>
            </a:r>
            <a:r>
              <a:rPr lang="en-US" sz="4900" dirty="0">
                <a:latin typeface="Arial"/>
                <a:cs typeface="Arial"/>
              </a:rPr>
              <a:t>, R., J. R. </a:t>
            </a:r>
            <a:r>
              <a:rPr lang="en-US" sz="4900" dirty="0" err="1">
                <a:latin typeface="Arial"/>
                <a:cs typeface="Arial"/>
              </a:rPr>
              <a:t>Bidlot</a:t>
            </a:r>
            <a:r>
              <a:rPr lang="en-US" sz="4900" dirty="0">
                <a:latin typeface="Arial"/>
                <a:cs typeface="Arial"/>
              </a:rPr>
              <a:t>, N. </a:t>
            </a:r>
            <a:r>
              <a:rPr lang="en-US" sz="4900" dirty="0" err="1">
                <a:latin typeface="Arial"/>
                <a:cs typeface="Arial"/>
              </a:rPr>
              <a:t>Wedi</a:t>
            </a:r>
            <a:r>
              <a:rPr lang="en-US" sz="4900" dirty="0">
                <a:latin typeface="Arial"/>
                <a:cs typeface="Arial"/>
              </a:rPr>
              <a:t>, M. Fuentes, M. </a:t>
            </a:r>
            <a:r>
              <a:rPr lang="en-US" sz="4900" dirty="0" err="1">
                <a:latin typeface="Arial"/>
                <a:cs typeface="Arial"/>
              </a:rPr>
              <a:t>Hamrud</a:t>
            </a:r>
            <a:r>
              <a:rPr lang="en-US" sz="4900" dirty="0">
                <a:latin typeface="Arial"/>
                <a:cs typeface="Arial"/>
              </a:rPr>
              <a:t>, G. Holt, and F. </a:t>
            </a:r>
            <a:r>
              <a:rPr lang="en-US" sz="4900" dirty="0" err="1">
                <a:latin typeface="Arial"/>
                <a:cs typeface="Arial"/>
              </a:rPr>
              <a:t>Vitart</a:t>
            </a:r>
            <a:r>
              <a:rPr lang="en-US" sz="4900" dirty="0">
                <a:latin typeface="Arial"/>
                <a:cs typeface="Arial"/>
              </a:rPr>
              <a:t>,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4900" dirty="0" smtClean="0">
                <a:latin typeface="Arial"/>
                <a:cs typeface="Arial"/>
              </a:rPr>
              <a:t>           2007</a:t>
            </a:r>
            <a:r>
              <a:rPr lang="en-US" sz="4900" dirty="0">
                <a:latin typeface="Arial"/>
                <a:cs typeface="Arial"/>
              </a:rPr>
              <a:t>: The new </a:t>
            </a:r>
            <a:r>
              <a:rPr lang="en-US" sz="4900" dirty="0" smtClean="0">
                <a:latin typeface="Arial"/>
                <a:cs typeface="Arial"/>
              </a:rPr>
              <a:t>ECMWF </a:t>
            </a:r>
            <a:r>
              <a:rPr lang="en-US" sz="4900" dirty="0">
                <a:latin typeface="Arial"/>
                <a:cs typeface="Arial"/>
              </a:rPr>
              <a:t>VAREPS (Variable Resolution Ensemble Prediction  </a:t>
            </a:r>
            <a:r>
              <a:rPr lang="en-US" sz="4900" dirty="0" smtClean="0">
                <a:latin typeface="Arial"/>
                <a:cs typeface="Arial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4900" dirty="0">
                <a:latin typeface="Arial"/>
                <a:cs typeface="Arial"/>
              </a:rPr>
              <a:t> </a:t>
            </a:r>
            <a:r>
              <a:rPr lang="en-US" sz="4900" dirty="0" smtClean="0">
                <a:latin typeface="Arial"/>
                <a:cs typeface="Arial"/>
              </a:rPr>
              <a:t>          System</a:t>
            </a:r>
            <a:r>
              <a:rPr lang="en-US" sz="4900" dirty="0">
                <a:latin typeface="Arial"/>
                <a:cs typeface="Arial"/>
              </a:rPr>
              <a:t>). </a:t>
            </a:r>
            <a:r>
              <a:rPr lang="en-US" sz="4900" i="1" dirty="0">
                <a:latin typeface="Arial"/>
                <a:cs typeface="Arial"/>
              </a:rPr>
              <a:t>Quart. J. Roy. Meteor. Soc.,</a:t>
            </a:r>
            <a:r>
              <a:rPr lang="en-US" sz="4900" dirty="0">
                <a:latin typeface="Arial"/>
                <a:cs typeface="Arial"/>
              </a:rPr>
              <a:t> </a:t>
            </a:r>
            <a:r>
              <a:rPr lang="en-US" sz="4900" b="1" dirty="0">
                <a:latin typeface="Arial"/>
                <a:cs typeface="Arial"/>
              </a:rPr>
              <a:t>133,</a:t>
            </a:r>
            <a:r>
              <a:rPr lang="en-US" sz="4900" dirty="0">
                <a:latin typeface="Arial"/>
                <a:cs typeface="Arial"/>
              </a:rPr>
              <a:t> 681–695</a:t>
            </a:r>
            <a:r>
              <a:rPr lang="en-US" sz="4900" dirty="0" smtClean="0">
                <a:latin typeface="Arial"/>
                <a:cs typeface="Arial"/>
              </a:rPr>
              <a:t>.</a:t>
            </a:r>
            <a:endParaRPr lang="en-US" sz="49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4900" dirty="0">
                <a:latin typeface="Arial"/>
                <a:cs typeface="Arial"/>
              </a:rPr>
              <a:t>Crawford, A., and M. </a:t>
            </a:r>
            <a:r>
              <a:rPr lang="en-US" sz="4900" dirty="0" err="1" smtClean="0">
                <a:latin typeface="Arial"/>
                <a:cs typeface="Arial"/>
              </a:rPr>
              <a:t>Serreze</a:t>
            </a:r>
            <a:r>
              <a:rPr lang="en-US" sz="4900" dirty="0" smtClean="0">
                <a:latin typeface="Arial"/>
                <a:cs typeface="Arial"/>
              </a:rPr>
              <a:t>, </a:t>
            </a:r>
            <a:r>
              <a:rPr lang="en-US" sz="4900" dirty="0">
                <a:latin typeface="Arial"/>
                <a:cs typeface="Arial"/>
              </a:rPr>
              <a:t>2016: Does the summer Arctic frontal </a:t>
            </a:r>
            <a:r>
              <a:rPr lang="en-US" sz="4900" dirty="0" smtClean="0">
                <a:latin typeface="Arial"/>
                <a:cs typeface="Arial"/>
              </a:rPr>
              <a:t>zone influence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4900" dirty="0" smtClean="0">
                <a:latin typeface="Arial"/>
                <a:cs typeface="Arial"/>
              </a:rPr>
              <a:t>           Arctic </a:t>
            </a:r>
            <a:r>
              <a:rPr lang="en-US" sz="4900" dirty="0">
                <a:latin typeface="Arial"/>
                <a:cs typeface="Arial"/>
              </a:rPr>
              <a:t>Ocean cyclone </a:t>
            </a:r>
            <a:r>
              <a:rPr lang="en-US" sz="4900" dirty="0" smtClean="0">
                <a:latin typeface="Arial"/>
                <a:cs typeface="Arial"/>
              </a:rPr>
              <a:t>activity</a:t>
            </a:r>
            <a:r>
              <a:rPr lang="en-US" sz="4900" dirty="0">
                <a:latin typeface="Arial"/>
                <a:cs typeface="Arial"/>
              </a:rPr>
              <a:t>? </a:t>
            </a:r>
            <a:r>
              <a:rPr lang="en-US" sz="4900" i="1" dirty="0">
                <a:latin typeface="Arial"/>
                <a:cs typeface="Arial"/>
              </a:rPr>
              <a:t>J. Climate,</a:t>
            </a:r>
            <a:r>
              <a:rPr lang="en-US" sz="4900" dirty="0">
                <a:latin typeface="Arial"/>
                <a:cs typeface="Arial"/>
              </a:rPr>
              <a:t> </a:t>
            </a:r>
            <a:r>
              <a:rPr lang="en-US" sz="4900" b="1" dirty="0">
                <a:latin typeface="Arial"/>
                <a:cs typeface="Arial"/>
              </a:rPr>
              <a:t>29,</a:t>
            </a:r>
            <a:r>
              <a:rPr lang="en-US" sz="4900" dirty="0">
                <a:latin typeface="Arial"/>
                <a:cs typeface="Arial"/>
              </a:rPr>
              <a:t> 4977–4993</a:t>
            </a:r>
            <a:r>
              <a:rPr lang="en-US" sz="4900" dirty="0" smtClean="0">
                <a:latin typeface="Arial"/>
                <a:cs typeface="Arial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4900" dirty="0" err="1">
                <a:latin typeface="Arial"/>
                <a:cs typeface="Arial"/>
              </a:rPr>
              <a:t>Hersbach</a:t>
            </a:r>
            <a:r>
              <a:rPr lang="en-US" sz="4900" dirty="0">
                <a:latin typeface="Arial"/>
                <a:cs typeface="Arial"/>
              </a:rPr>
              <a:t>, H., and D. Dee, 2016: ERA5 reanalysis is in production. </a:t>
            </a:r>
            <a:r>
              <a:rPr lang="en-US" sz="4900" i="1" dirty="0">
                <a:latin typeface="Arial"/>
                <a:cs typeface="Arial"/>
              </a:rPr>
              <a:t>ECMWF </a:t>
            </a:r>
            <a:endParaRPr lang="en-US" sz="4900" i="1" dirty="0" smtClean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4900" i="1" dirty="0" smtClean="0">
                <a:latin typeface="Arial"/>
                <a:cs typeface="Arial"/>
              </a:rPr>
              <a:t>           Newsletter</a:t>
            </a:r>
            <a:r>
              <a:rPr lang="en-US" sz="4900" dirty="0">
                <a:latin typeface="Arial"/>
                <a:cs typeface="Arial"/>
              </a:rPr>
              <a:t>, No. </a:t>
            </a:r>
            <a:r>
              <a:rPr lang="en-US" sz="4900" dirty="0" smtClean="0">
                <a:latin typeface="Arial"/>
                <a:cs typeface="Arial"/>
              </a:rPr>
              <a:t>147 ECMWF</a:t>
            </a:r>
            <a:r>
              <a:rPr lang="en-US" sz="4900" dirty="0">
                <a:latin typeface="Arial"/>
                <a:cs typeface="Arial"/>
              </a:rPr>
              <a:t>, Reading, United Kingdom, 7. [Available online at  </a:t>
            </a:r>
            <a:r>
              <a:rPr lang="en-US" sz="4900" dirty="0" smtClean="0">
                <a:latin typeface="Arial"/>
                <a:cs typeface="Arial"/>
              </a:rPr>
              <a:t>  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4900" dirty="0">
                <a:latin typeface="Arial"/>
                <a:cs typeface="Arial"/>
              </a:rPr>
              <a:t> </a:t>
            </a:r>
            <a:r>
              <a:rPr lang="en-US" sz="4900" dirty="0" smtClean="0">
                <a:latin typeface="Arial"/>
                <a:cs typeface="Arial"/>
              </a:rPr>
              <a:t>          www.ecmwf.int</a:t>
            </a:r>
            <a:r>
              <a:rPr lang="en-US" sz="4900" dirty="0">
                <a:latin typeface="Arial"/>
                <a:cs typeface="Arial"/>
              </a:rPr>
              <a:t>/sites/ default/files/elibrary/2016/16299-newsletter-no147</a:t>
            </a:r>
            <a:r>
              <a:rPr lang="en-US" sz="4900" dirty="0" smtClean="0">
                <a:latin typeface="Arial"/>
                <a:cs typeface="Arial"/>
              </a:rPr>
              <a:t>- 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4900" dirty="0" smtClean="0">
                <a:latin typeface="Arial"/>
                <a:cs typeface="Arial"/>
              </a:rPr>
              <a:t>           spring</a:t>
            </a:r>
            <a:r>
              <a:rPr lang="en-US" sz="4900" dirty="0">
                <a:latin typeface="Arial"/>
                <a:cs typeface="Arial"/>
              </a:rPr>
              <a:t>-2016.pdf.] </a:t>
            </a:r>
            <a:endParaRPr lang="en-US" sz="49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4900" dirty="0" err="1">
                <a:latin typeface="Arial"/>
                <a:cs typeface="Arial"/>
              </a:rPr>
              <a:t>Lamberson</a:t>
            </a:r>
            <a:r>
              <a:rPr lang="en-US" sz="4900" dirty="0">
                <a:latin typeface="Arial"/>
                <a:cs typeface="Arial"/>
              </a:rPr>
              <a:t>, W. S., R. D. Torn, and L. F. Bosart, 2016: </a:t>
            </a:r>
            <a:r>
              <a:rPr lang="en-US" sz="4900" dirty="0" err="1">
                <a:latin typeface="Arial"/>
                <a:cs typeface="Arial"/>
              </a:rPr>
              <a:t>Diganosis</a:t>
            </a:r>
            <a:r>
              <a:rPr lang="en-US" sz="4900" dirty="0">
                <a:latin typeface="Arial"/>
                <a:cs typeface="Arial"/>
              </a:rPr>
              <a:t> of the source and </a:t>
            </a:r>
            <a:endParaRPr lang="en-US" sz="4900" dirty="0" smtClean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4900" dirty="0">
                <a:latin typeface="Arial"/>
                <a:cs typeface="Arial"/>
              </a:rPr>
              <a:t> </a:t>
            </a:r>
            <a:r>
              <a:rPr lang="en-US" sz="4900" dirty="0" smtClean="0">
                <a:latin typeface="Arial"/>
                <a:cs typeface="Arial"/>
              </a:rPr>
              <a:t>          evolution </a:t>
            </a:r>
            <a:r>
              <a:rPr lang="en-US" sz="4900" dirty="0">
                <a:latin typeface="Arial"/>
                <a:cs typeface="Arial"/>
              </a:rPr>
              <a:t>of </a:t>
            </a:r>
            <a:r>
              <a:rPr lang="en-US" sz="4900" dirty="0" smtClean="0">
                <a:latin typeface="Arial"/>
                <a:cs typeface="Arial"/>
              </a:rPr>
              <a:t>medium</a:t>
            </a:r>
            <a:r>
              <a:rPr lang="en-US" sz="4900" dirty="0">
                <a:latin typeface="Arial"/>
                <a:cs typeface="Arial"/>
              </a:rPr>
              <a:t>-range forecast errors for Extratropical Cyclone </a:t>
            </a:r>
            <a:r>
              <a:rPr lang="en-US" sz="4900" dirty="0" smtClean="0">
                <a:latin typeface="Arial"/>
                <a:cs typeface="Arial"/>
              </a:rPr>
              <a:t>Joachim.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4900" i="1" dirty="0" smtClean="0">
                <a:latin typeface="Arial"/>
                <a:cs typeface="Arial"/>
              </a:rPr>
              <a:t>           </a:t>
            </a:r>
            <a:r>
              <a:rPr lang="en-US" sz="4900" i="1" dirty="0" err="1" smtClean="0">
                <a:latin typeface="Arial"/>
                <a:cs typeface="Arial"/>
              </a:rPr>
              <a:t>Wea</a:t>
            </a:r>
            <a:r>
              <a:rPr lang="en-US" sz="4900" i="1" dirty="0">
                <a:latin typeface="Arial"/>
                <a:cs typeface="Arial"/>
              </a:rPr>
              <a:t>. Forecasting,</a:t>
            </a:r>
            <a:r>
              <a:rPr lang="en-US" sz="4900" dirty="0">
                <a:latin typeface="Arial"/>
                <a:cs typeface="Arial"/>
              </a:rPr>
              <a:t> </a:t>
            </a:r>
            <a:r>
              <a:rPr lang="en-US" sz="4900" b="1" dirty="0">
                <a:latin typeface="Arial"/>
                <a:cs typeface="Arial"/>
              </a:rPr>
              <a:t>31,</a:t>
            </a:r>
            <a:r>
              <a:rPr lang="en-US" sz="4900" dirty="0">
                <a:latin typeface="Arial"/>
                <a:cs typeface="Arial"/>
              </a:rPr>
              <a:t> 1197–1214</a:t>
            </a:r>
            <a:r>
              <a:rPr lang="en-US" sz="4900" dirty="0" smtClean="0">
                <a:latin typeface="Arial"/>
                <a:cs typeface="Arial"/>
              </a:rPr>
              <a:t>.</a:t>
            </a:r>
            <a:endParaRPr lang="en-US" sz="49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4900" dirty="0" err="1" smtClean="0">
                <a:latin typeface="Arial"/>
                <a:cs typeface="Arial"/>
              </a:rPr>
              <a:t>Yamagami</a:t>
            </a:r>
            <a:r>
              <a:rPr lang="en-US" sz="4900" dirty="0">
                <a:latin typeface="Arial"/>
                <a:cs typeface="Arial"/>
              </a:rPr>
              <a:t>, A., M. </a:t>
            </a:r>
            <a:r>
              <a:rPr lang="en-US" sz="4900" dirty="0" err="1">
                <a:latin typeface="Arial"/>
                <a:cs typeface="Arial"/>
              </a:rPr>
              <a:t>Matsueda</a:t>
            </a:r>
            <a:r>
              <a:rPr lang="en-US" sz="4900" dirty="0">
                <a:latin typeface="Arial"/>
                <a:cs typeface="Arial"/>
              </a:rPr>
              <a:t>, and H. L. Tanaka, 2018a: Predictability of the 2012 </a:t>
            </a:r>
            <a:endParaRPr lang="en-US" sz="4900" dirty="0" smtClean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4900" dirty="0">
                <a:latin typeface="Arial"/>
                <a:cs typeface="Arial"/>
              </a:rPr>
              <a:t> </a:t>
            </a:r>
            <a:r>
              <a:rPr lang="en-US" sz="4900" dirty="0" smtClean="0">
                <a:latin typeface="Arial"/>
                <a:cs typeface="Arial"/>
              </a:rPr>
              <a:t>          great </a:t>
            </a:r>
            <a:r>
              <a:rPr lang="en-US" sz="4900" dirty="0">
                <a:latin typeface="Arial"/>
                <a:cs typeface="Arial"/>
              </a:rPr>
              <a:t>Arctic </a:t>
            </a:r>
            <a:r>
              <a:rPr lang="en-US" sz="4900" dirty="0" smtClean="0">
                <a:latin typeface="Arial"/>
                <a:cs typeface="Arial"/>
              </a:rPr>
              <a:t>cyclone </a:t>
            </a:r>
            <a:r>
              <a:rPr lang="en-US" sz="4900" dirty="0">
                <a:latin typeface="Arial"/>
                <a:cs typeface="Arial"/>
              </a:rPr>
              <a:t>on medium-range timescales. </a:t>
            </a:r>
            <a:r>
              <a:rPr lang="en-US" sz="4900" i="1" dirty="0">
                <a:latin typeface="Arial"/>
                <a:cs typeface="Arial"/>
              </a:rPr>
              <a:t>Polar Science,</a:t>
            </a:r>
            <a:r>
              <a:rPr lang="en-US" sz="4900" dirty="0">
                <a:latin typeface="Arial"/>
                <a:cs typeface="Arial"/>
              </a:rPr>
              <a:t> </a:t>
            </a:r>
            <a:r>
              <a:rPr lang="en-US" sz="4900" b="1" dirty="0">
                <a:latin typeface="Arial"/>
                <a:cs typeface="Arial"/>
              </a:rPr>
              <a:t>15,</a:t>
            </a:r>
            <a:r>
              <a:rPr lang="en-US" sz="4900" dirty="0">
                <a:latin typeface="Arial"/>
                <a:cs typeface="Arial"/>
              </a:rPr>
              <a:t> 13–23</a:t>
            </a:r>
            <a:r>
              <a:rPr lang="en-US" sz="4900" dirty="0" smtClean="0">
                <a:latin typeface="Arial"/>
                <a:cs typeface="Arial"/>
              </a:rPr>
              <a:t>.</a:t>
            </a:r>
            <a:endParaRPr lang="en-US" sz="49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sz="4900" dirty="0">
                <a:latin typeface="Arial"/>
                <a:cs typeface="Arial"/>
              </a:rPr>
              <a:t>——, ——, and ——, 2018b: Medium-range forecast skill for extraordinary Arctic </a:t>
            </a:r>
            <a:endParaRPr lang="en-US" sz="4900" dirty="0" smtClean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4900" dirty="0">
                <a:latin typeface="Arial"/>
                <a:cs typeface="Arial"/>
              </a:rPr>
              <a:t> </a:t>
            </a:r>
            <a:r>
              <a:rPr lang="en-US" sz="4900" dirty="0" smtClean="0">
                <a:latin typeface="Arial"/>
                <a:cs typeface="Arial"/>
              </a:rPr>
              <a:t>          cyclones </a:t>
            </a:r>
            <a:r>
              <a:rPr lang="en-US" sz="4900" dirty="0">
                <a:latin typeface="Arial"/>
                <a:cs typeface="Arial"/>
              </a:rPr>
              <a:t>in </a:t>
            </a:r>
            <a:r>
              <a:rPr lang="en-US" sz="4900" dirty="0" smtClean="0">
                <a:latin typeface="Arial"/>
                <a:cs typeface="Arial"/>
              </a:rPr>
              <a:t>summer </a:t>
            </a:r>
            <a:r>
              <a:rPr lang="en-US" sz="4900" dirty="0">
                <a:latin typeface="Arial"/>
                <a:cs typeface="Arial"/>
              </a:rPr>
              <a:t>of 2008–2016.</a:t>
            </a:r>
            <a:r>
              <a:rPr lang="en-US" sz="4900" i="1" dirty="0">
                <a:latin typeface="Arial"/>
                <a:cs typeface="Arial"/>
              </a:rPr>
              <a:t> </a:t>
            </a:r>
            <a:r>
              <a:rPr lang="en-US" sz="4900" i="1" dirty="0" err="1">
                <a:latin typeface="Arial"/>
                <a:cs typeface="Arial"/>
              </a:rPr>
              <a:t>Geophys</a:t>
            </a:r>
            <a:r>
              <a:rPr lang="en-US" sz="4900" i="1" dirty="0">
                <a:latin typeface="Arial"/>
                <a:cs typeface="Arial"/>
              </a:rPr>
              <a:t>. Res. </a:t>
            </a:r>
            <a:r>
              <a:rPr lang="en-US" sz="4900" i="1" dirty="0" err="1">
                <a:latin typeface="Arial"/>
                <a:cs typeface="Arial"/>
              </a:rPr>
              <a:t>Lett</a:t>
            </a:r>
            <a:r>
              <a:rPr lang="en-US" sz="4900" i="1" dirty="0">
                <a:latin typeface="Arial"/>
                <a:cs typeface="Arial"/>
              </a:rPr>
              <a:t>.,</a:t>
            </a:r>
            <a:r>
              <a:rPr lang="en-US" sz="4900" dirty="0">
                <a:latin typeface="Arial"/>
                <a:cs typeface="Arial"/>
              </a:rPr>
              <a:t> </a:t>
            </a:r>
            <a:r>
              <a:rPr lang="en-US" sz="4900" b="1" dirty="0">
                <a:latin typeface="Arial"/>
                <a:cs typeface="Arial"/>
              </a:rPr>
              <a:t>45,</a:t>
            </a:r>
            <a:r>
              <a:rPr lang="en-US" sz="4900" dirty="0">
                <a:latin typeface="Arial"/>
                <a:cs typeface="Arial"/>
              </a:rPr>
              <a:t> 4429– 4437</a:t>
            </a:r>
            <a:r>
              <a:rPr lang="en-US" sz="4900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412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2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Appendix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92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9"/>
            <a:ext cx="8229600" cy="559178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Separate ensemble members 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terms of 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metric adapted from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Lamberson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(2016) that combines intensity error and position error of AC1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/>
                <a:cs typeface="Arial"/>
              </a:rPr>
              <a:t>Rank members 1–51 for both </a:t>
            </a:r>
            <a:r>
              <a:rPr lang="en-US" sz="2400" dirty="0" smtClean="0">
                <a:latin typeface="Arial"/>
                <a:cs typeface="Arial"/>
              </a:rPr>
              <a:t>intensity error </a:t>
            </a:r>
            <a:r>
              <a:rPr lang="en-US" sz="2400" dirty="0">
                <a:latin typeface="Arial"/>
                <a:cs typeface="Arial"/>
              </a:rPr>
              <a:t>and position </a:t>
            </a:r>
            <a:r>
              <a:rPr lang="en-US" sz="2400" dirty="0" smtClean="0">
                <a:latin typeface="Arial"/>
                <a:cs typeface="Arial"/>
              </a:rPr>
              <a:t>error at time of peak intensity of AC1, </a:t>
            </a:r>
            <a:r>
              <a:rPr lang="en-US" sz="2400" dirty="0">
                <a:latin typeface="Arial"/>
                <a:cs typeface="Arial"/>
              </a:rPr>
              <a:t>with </a:t>
            </a:r>
            <a:r>
              <a:rPr lang="en-US" sz="2400" dirty="0" smtClean="0">
                <a:latin typeface="Arial"/>
                <a:cs typeface="Arial"/>
              </a:rPr>
              <a:t>1 corresponding </a:t>
            </a:r>
            <a:r>
              <a:rPr lang="en-US" sz="2400" dirty="0">
                <a:latin typeface="Arial"/>
                <a:cs typeface="Arial"/>
              </a:rPr>
              <a:t>to member with lowest </a:t>
            </a:r>
            <a:r>
              <a:rPr lang="en-US" sz="2400" dirty="0" smtClean="0">
                <a:latin typeface="Arial"/>
                <a:cs typeface="Arial"/>
              </a:rPr>
              <a:t>error </a:t>
            </a:r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/>
                <a:cs typeface="Arial"/>
              </a:rPr>
              <a:t>Add </a:t>
            </a:r>
            <a:r>
              <a:rPr lang="en-US" sz="2400" dirty="0" smtClean="0">
                <a:latin typeface="Arial"/>
                <a:cs typeface="Arial"/>
              </a:rPr>
              <a:t>intensity </a:t>
            </a:r>
            <a:r>
              <a:rPr lang="en-US" sz="2400" dirty="0">
                <a:latin typeface="Arial"/>
                <a:cs typeface="Arial"/>
              </a:rPr>
              <a:t>error </a:t>
            </a:r>
            <a:r>
              <a:rPr lang="en-US" sz="2400" dirty="0" smtClean="0">
                <a:latin typeface="Arial"/>
                <a:cs typeface="Arial"/>
              </a:rPr>
              <a:t>rank to position error rank </a:t>
            </a:r>
            <a:r>
              <a:rPr lang="en-US" sz="2400" dirty="0">
                <a:latin typeface="Arial"/>
                <a:cs typeface="Arial"/>
              </a:rPr>
              <a:t>to determine a combined </a:t>
            </a:r>
            <a:r>
              <a:rPr lang="en-US" sz="2400" dirty="0" smtClean="0">
                <a:latin typeface="Arial"/>
                <a:cs typeface="Arial"/>
              </a:rPr>
              <a:t>error rank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/>
                <a:cs typeface="Arial"/>
              </a:rPr>
              <a:t>Subdivide members into two groups: one containing the 10 most accurate members and one containing the 10 least accurate members in terms of combined </a:t>
            </a:r>
            <a:r>
              <a:rPr lang="en-US" sz="2400" dirty="0" smtClean="0">
                <a:latin typeface="Arial"/>
                <a:cs typeface="Arial"/>
              </a:rPr>
              <a:t>error rank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Diagnose Factors Influencing Forecast Skill of AC1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79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C1_positions_low_vs_high_colored_by_pcent_108h_zoom_flip_colors_s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4" y="1125169"/>
            <a:ext cx="4131794" cy="41407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-20650" y="5992281"/>
            <a:ext cx="4420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SLP from ERA5 (hPa, contours); 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p</a:t>
            </a:r>
            <a:r>
              <a:rPr lang="en-US" sz="1600" dirty="0" smtClean="0">
                <a:latin typeface="Arial"/>
                <a:cs typeface="Arial"/>
              </a:rPr>
              <a:t>osition of minimum SLP of AC1 [dots,         colored by intensity (hPa) for ensembles]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127" y="792710"/>
            <a:ext cx="414614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108-h forecast valid 0000 UTC 4 Jun 2018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108-h Forecast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osition and Intensity of AC1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 rot="269434">
            <a:off x="2460671" y="2059577"/>
            <a:ext cx="1011433" cy="219097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C1_min_slp_low_vs_high_108h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519" y="1023016"/>
            <a:ext cx="4690391" cy="452282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627307" y="5586338"/>
            <a:ext cx="44201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Distribution of minimum SLP of AC1 (hPa) for 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most accurate group </a:t>
            </a:r>
            <a:r>
              <a:rPr lang="en-US" sz="1600" dirty="0" smtClean="0">
                <a:latin typeface="Arial"/>
                <a:cs typeface="Arial"/>
              </a:rPr>
              <a:t>and</a:t>
            </a:r>
            <a:r>
              <a:rPr lang="en-US" sz="16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least accurate group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 rot="16468782">
            <a:off x="1228601" y="2403252"/>
            <a:ext cx="1214276" cy="1197426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5280199" y="6463021"/>
            <a:ext cx="582168" cy="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899912" y="6274092"/>
            <a:ext cx="88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ERA5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7199530" y="6406008"/>
            <a:ext cx="146304" cy="146304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393176" y="6159672"/>
            <a:ext cx="15359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ensemble group mean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40277" y="5343025"/>
            <a:ext cx="4238600" cy="555249"/>
            <a:chOff x="181577" y="5508209"/>
            <a:chExt cx="4238600" cy="555249"/>
          </a:xfrm>
        </p:grpSpPr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389910" y="5519203"/>
              <a:ext cx="219456" cy="2194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1919107" y="5525767"/>
              <a:ext cx="201168" cy="20116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3172006" y="5532075"/>
              <a:ext cx="182880" cy="182880"/>
            </a:xfrm>
            <a:prstGeom prst="ellipse">
              <a:avLst/>
            </a:prstGeom>
            <a:solidFill>
              <a:srgbClr val="20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181577" y="5894492"/>
              <a:ext cx="164592" cy="164592"/>
            </a:xfrm>
            <a:prstGeom prst="ellipse">
              <a:avLst/>
            </a:prstGeom>
            <a:solidFill>
              <a:srgbClr val="1FBF04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1306550" y="5904305"/>
              <a:ext cx="146304" cy="146304"/>
            </a:xfrm>
            <a:prstGeom prst="ellipse">
              <a:avLst/>
            </a:prstGeom>
            <a:solidFill>
              <a:srgbClr val="FFDE1A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2423222" y="5908877"/>
              <a:ext cx="137160" cy="137160"/>
            </a:xfrm>
            <a:prstGeom prst="ellipse">
              <a:avLst/>
            </a:prstGeom>
            <a:solidFill>
              <a:srgbClr val="FD610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3481407" y="5907630"/>
              <a:ext cx="128016" cy="128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77233" y="5508209"/>
              <a:ext cx="124681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ERA5 (969)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175999" y="5508209"/>
              <a:ext cx="7759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965–970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419277" y="5508209"/>
              <a:ext cx="7759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970–975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15806" y="5848014"/>
              <a:ext cx="7759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975–980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10449" y="5848014"/>
              <a:ext cx="7759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980–985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98876" y="5848014"/>
              <a:ext cx="7759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985–990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644223" y="5848014"/>
              <a:ext cx="7759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990–995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07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873977"/>
            <a:ext cx="8351358" cy="574413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Yamagami </a:t>
            </a:r>
            <a:r>
              <a:rPr lang="en-US" sz="2400" dirty="0">
                <a:latin typeface="Arial"/>
                <a:cs typeface="Arial"/>
              </a:rPr>
              <a:t>et al. (</a:t>
            </a:r>
            <a:r>
              <a:rPr lang="en-US" sz="2400" dirty="0" smtClean="0">
                <a:latin typeface="Arial"/>
                <a:cs typeface="Arial"/>
              </a:rPr>
              <a:t>2018a,b) show that forecast </a:t>
            </a:r>
            <a:r>
              <a:rPr lang="en-US" sz="2400" dirty="0">
                <a:latin typeface="Arial"/>
                <a:cs typeface="Arial"/>
              </a:rPr>
              <a:t>skill for </a:t>
            </a:r>
            <a:r>
              <a:rPr lang="en-US" sz="2400" dirty="0" smtClean="0">
                <a:latin typeface="Arial"/>
                <a:cs typeface="Arial"/>
              </a:rPr>
              <a:t>strong Arctic cyclones in summer can be low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Accurate forecasts of the Great Arctic Cyclone of August 2012 (AC12) extend only to 2–3 day lead time prior to peak intensity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Evaluate the </a:t>
            </a:r>
            <a:r>
              <a:rPr lang="en-US" sz="2400" dirty="0">
                <a:latin typeface="Arial"/>
                <a:cs typeface="Arial"/>
              </a:rPr>
              <a:t>forecast skill of AC1 and AC2 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D</a:t>
            </a:r>
            <a:r>
              <a:rPr lang="en-US" sz="2400" dirty="0" smtClean="0">
                <a:latin typeface="Arial"/>
                <a:cs typeface="Arial"/>
              </a:rPr>
              <a:t>iagnose factors </a:t>
            </a:r>
            <a:r>
              <a:rPr lang="en-US" sz="2400" dirty="0">
                <a:latin typeface="Arial"/>
                <a:cs typeface="Arial"/>
              </a:rPr>
              <a:t>that </a:t>
            </a:r>
            <a:r>
              <a:rPr lang="en-US" sz="2400" dirty="0" smtClean="0">
                <a:latin typeface="Arial"/>
                <a:cs typeface="Arial"/>
              </a:rPr>
              <a:t>may influence </a:t>
            </a:r>
            <a:r>
              <a:rPr lang="en-US" sz="2400" dirty="0">
                <a:latin typeface="Arial"/>
                <a:cs typeface="Arial"/>
              </a:rPr>
              <a:t>the forecast skill of </a:t>
            </a:r>
            <a:r>
              <a:rPr lang="en-US" sz="2400" dirty="0" smtClean="0">
                <a:latin typeface="Arial"/>
                <a:cs typeface="Arial"/>
              </a:rPr>
              <a:t>AC1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200" b="1" dirty="0" smtClean="0">
                <a:solidFill>
                  <a:srgbClr val="0000FF"/>
                </a:solidFill>
                <a:latin typeface="Arial"/>
                <a:cs typeface="Arial"/>
              </a:rPr>
              <a:t>Why focus on AC1? 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AC1 is absorbed by AC2, so that understanding the forecast skill of AC2 would require diagnosing factors that may influence the forecast skill of AC1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70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9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Utilize 51-member ECMWF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Prediction System </a:t>
            </a:r>
            <a:r>
              <a:rPr lang="en-US" sz="2400" dirty="0" smtClean="0">
                <a:latin typeface="Arial"/>
                <a:cs typeface="Arial"/>
              </a:rPr>
              <a:t>(EPS; </a:t>
            </a:r>
            <a:r>
              <a:rPr lang="en-US" sz="2400" dirty="0" err="1" smtClean="0">
                <a:latin typeface="Arial"/>
                <a:cs typeface="Arial"/>
              </a:rPr>
              <a:t>Buizza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et al. 2007) from TIGGE (</a:t>
            </a:r>
            <a:r>
              <a:rPr lang="en-US" sz="2400" dirty="0" err="1">
                <a:latin typeface="Arial"/>
                <a:cs typeface="Arial"/>
              </a:rPr>
              <a:t>Bougeault</a:t>
            </a:r>
            <a:r>
              <a:rPr lang="en-US" sz="2400" dirty="0">
                <a:latin typeface="Arial"/>
                <a:cs typeface="Arial"/>
              </a:rPr>
              <a:t> et al. 2010</a:t>
            </a:r>
            <a:r>
              <a:rPr lang="en-US" sz="2400" dirty="0" smtClean="0">
                <a:latin typeface="Arial"/>
                <a:cs typeface="Arial"/>
              </a:rPr>
              <a:t>)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initialized 0–168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prior to times of peak intensity of AC1 and AC2 in ERA5 </a:t>
            </a:r>
            <a:r>
              <a:rPr lang="en-US" sz="2400" dirty="0">
                <a:latin typeface="Arial"/>
                <a:cs typeface="Arial"/>
              </a:rPr>
              <a:t>(</a:t>
            </a:r>
            <a:r>
              <a:rPr lang="en-US" sz="2400" dirty="0" err="1">
                <a:latin typeface="Arial"/>
                <a:cs typeface="Arial"/>
              </a:rPr>
              <a:t>Hersbach</a:t>
            </a:r>
            <a:r>
              <a:rPr lang="en-US" sz="2400" dirty="0">
                <a:latin typeface="Arial"/>
                <a:cs typeface="Arial"/>
              </a:rPr>
              <a:t> and Dee 2016)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Utilize ERA5 as verification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ensemble and verification data at 0.5° horizontal resolution and 6-h temporal resolution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82133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Track AC1 and AC2 in ECMWF EPS and ERA5 utilizing an objective cyclone tracking algorithm based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on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sea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level pressure (SLP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) from Crawford and </a:t>
            </a:r>
            <a:r>
              <a:rPr lang="en-US" sz="2400" dirty="0" err="1" smtClean="0">
                <a:solidFill>
                  <a:srgbClr val="000000"/>
                </a:solidFill>
                <a:latin typeface="Arial"/>
                <a:cs typeface="Arial"/>
              </a:rPr>
              <a:t>Serreze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(2016)</a:t>
            </a:r>
            <a:endParaRPr lang="en-US" sz="2200" baseline="-25000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endParaRPr lang="en-US" sz="20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9063706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1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Determine cyclone intensity and position error based on value and position, respectively, of SLP minimum for forecasts valid at time of peak intensity in ERA5</a:t>
            </a:r>
          </a:p>
          <a:p>
            <a:pPr>
              <a:lnSpc>
                <a:spcPct val="50000"/>
              </a:lnSpc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/>
            <a:r>
              <a:rPr lang="en-US" sz="2200" b="1" dirty="0" smtClean="0">
                <a:solidFill>
                  <a:srgbClr val="0000FF"/>
                </a:solidFill>
                <a:latin typeface="Arial"/>
                <a:cs typeface="Arial"/>
              </a:rPr>
              <a:t>AC1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: forecasts valid at 0000 UTC 4 June                            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r>
              <a:rPr lang="en-US" sz="2200" b="1" dirty="0" smtClean="0">
                <a:solidFill>
                  <a:srgbClr val="0000FF"/>
                </a:solidFill>
                <a:latin typeface="Arial"/>
                <a:cs typeface="Arial"/>
              </a:rPr>
              <a:t>AC2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: forecasts valid at 1200 UTC 7 June   </a:t>
            </a:r>
          </a:p>
          <a:p>
            <a:pPr marL="457200" lvl="1" indent="0">
              <a:buNone/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                     </a:t>
            </a:r>
            <a:endParaRPr lang="en-US" sz="2200" baseline="-250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Calculate corresponding spread </a:t>
            </a:r>
            <a:r>
              <a:rPr lang="en-US" sz="2400" dirty="0">
                <a:latin typeface="Arial"/>
                <a:cs typeface="Arial"/>
              </a:rPr>
              <a:t>and </a:t>
            </a:r>
            <a:r>
              <a:rPr lang="en-US" sz="2400" dirty="0" smtClean="0">
                <a:latin typeface="Arial"/>
                <a:cs typeface="Arial"/>
              </a:rPr>
              <a:t>root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mean square </a:t>
            </a:r>
            <a:r>
              <a:rPr lang="en-US" sz="2400" dirty="0">
                <a:latin typeface="Arial"/>
                <a:cs typeface="Arial"/>
              </a:rPr>
              <a:t>error (RMSE) of cyclone intensity and position </a:t>
            </a:r>
            <a:r>
              <a:rPr lang="en-US" sz="2400" dirty="0" smtClean="0">
                <a:latin typeface="Arial"/>
                <a:cs typeface="Arial"/>
              </a:rPr>
              <a:t>for aforementioned forecasts</a:t>
            </a:r>
            <a:endParaRPr lang="en-US" sz="20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9063706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82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Error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8485" y="6101125"/>
            <a:ext cx="5006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i</a:t>
            </a:r>
            <a:r>
              <a:rPr lang="en-US" sz="1600" b="1" dirty="0" smtClean="0">
                <a:latin typeface="Arial"/>
                <a:cs typeface="Arial"/>
              </a:rPr>
              <a:t>ntensity </a:t>
            </a:r>
            <a:r>
              <a:rPr lang="en-US" sz="1600" b="1" dirty="0">
                <a:latin typeface="Arial"/>
                <a:cs typeface="Arial"/>
              </a:rPr>
              <a:t>e</a:t>
            </a:r>
            <a:r>
              <a:rPr lang="en-US" sz="1600" b="1" dirty="0" smtClean="0">
                <a:latin typeface="Arial"/>
                <a:cs typeface="Arial"/>
              </a:rPr>
              <a:t>rror </a:t>
            </a:r>
            <a:r>
              <a:rPr lang="en-US" sz="1600" dirty="0" smtClean="0">
                <a:latin typeface="Arial"/>
                <a:cs typeface="Arial"/>
              </a:rPr>
              <a:t>= | </a:t>
            </a:r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SLP</a:t>
            </a:r>
            <a:r>
              <a:rPr lang="en-US" sz="1600" baseline="-25000" dirty="0" smtClean="0">
                <a:latin typeface="Arial"/>
                <a:cs typeface="Arial"/>
              </a:rPr>
              <a:t>EPS</a:t>
            </a:r>
            <a:r>
              <a:rPr lang="en-US" sz="1600" dirty="0" smtClean="0">
                <a:latin typeface="Arial"/>
                <a:cs typeface="Arial"/>
              </a:rPr>
              <a:t>− min SLP</a:t>
            </a:r>
            <a:r>
              <a:rPr lang="en-US" sz="1600" baseline="-25000" dirty="0" smtClean="0">
                <a:latin typeface="Arial"/>
                <a:cs typeface="Arial"/>
              </a:rPr>
              <a:t>ERA5 </a:t>
            </a:r>
            <a:r>
              <a:rPr lang="en-US" sz="1600" dirty="0" smtClean="0">
                <a:latin typeface="Arial"/>
                <a:cs typeface="Arial"/>
              </a:rPr>
              <a:t>|</a:t>
            </a:r>
            <a:endParaRPr lang="en-US" sz="1600" baseline="-25000" dirty="0">
              <a:latin typeface="Arial"/>
              <a:cs typeface="Arial"/>
            </a:endParaRPr>
          </a:p>
        </p:txBody>
      </p:sp>
      <p:pic>
        <p:nvPicPr>
          <p:cNvPr id="2" name="Picture 1" descr="AC1_and_AC2_intensity_error_python_v4_AC1_on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6" y="867205"/>
            <a:ext cx="8641269" cy="44490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-1819833" y="2840417"/>
            <a:ext cx="4078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i</a:t>
            </a:r>
            <a:r>
              <a:rPr lang="en-US" sz="1600" dirty="0" smtClean="0">
                <a:latin typeface="Arial"/>
                <a:cs typeface="Arial"/>
              </a:rPr>
              <a:t>ntensity </a:t>
            </a:r>
            <a:r>
              <a:rPr lang="en-US" sz="1600" dirty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rror (hPa)</a:t>
            </a:r>
            <a:endParaRPr lang="en-US" sz="1600" baseline="-250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7641" y="5337981"/>
            <a:ext cx="8195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f</a:t>
            </a:r>
            <a:r>
              <a:rPr lang="en-US" sz="1600" dirty="0" smtClean="0">
                <a:latin typeface="Arial"/>
                <a:cs typeface="Arial"/>
              </a:rPr>
              <a:t>orecast lead time (h) </a:t>
            </a:r>
            <a:endParaRPr lang="en-US" sz="1600" baseline="-25000" dirty="0">
              <a:latin typeface="Arial"/>
              <a:cs typeface="Arial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618915" y="5465674"/>
            <a:ext cx="1214607" cy="1346580"/>
            <a:chOff x="618915" y="5465674"/>
            <a:chExt cx="1214607" cy="1346580"/>
          </a:xfrm>
        </p:grpSpPr>
        <p:sp>
          <p:nvSpPr>
            <p:cNvPr id="45" name="TextBox 44"/>
            <p:cNvSpPr txBox="1"/>
            <p:nvPr/>
          </p:nvSpPr>
          <p:spPr>
            <a:xfrm>
              <a:off x="946636" y="5981974"/>
              <a:ext cx="8868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median</a:t>
              </a:r>
              <a:endParaRPr lang="en-US" sz="1200" dirty="0">
                <a:latin typeface="Arial"/>
                <a:cs typeface="Arial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618915" y="5465674"/>
              <a:ext cx="972465" cy="1346580"/>
              <a:chOff x="618915" y="5465674"/>
              <a:chExt cx="972465" cy="1346580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618915" y="5901390"/>
                <a:ext cx="331418" cy="50704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/>
              <p:cNvCxnSpPr>
                <a:endCxn id="52" idx="3"/>
              </p:cNvCxnSpPr>
              <p:nvPr/>
            </p:nvCxnSpPr>
            <p:spPr>
              <a:xfrm>
                <a:off x="618915" y="6154913"/>
                <a:ext cx="33141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958814" y="5737579"/>
                <a:ext cx="632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7</a:t>
                </a:r>
                <a:r>
                  <a:rPr lang="en-US" sz="1200" dirty="0" smtClean="0">
                    <a:latin typeface="Arial"/>
                    <a:cs typeface="Arial"/>
                  </a:rPr>
                  <a:t>5%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958814" y="6243649"/>
                <a:ext cx="632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25%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cxnSp>
            <p:nvCxnSpPr>
              <p:cNvPr id="47" name="Straight Connector 46"/>
              <p:cNvCxnSpPr>
                <a:stCxn id="52" idx="0"/>
              </p:cNvCxnSpPr>
              <p:nvPr/>
            </p:nvCxnSpPr>
            <p:spPr>
              <a:xfrm flipV="1">
                <a:off x="784624" y="5622738"/>
                <a:ext cx="0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784624" y="6421625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683487" y="5622738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83024" y="6700277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946636" y="5465674"/>
                <a:ext cx="632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m</a:t>
                </a:r>
                <a:r>
                  <a:rPr lang="en-US" sz="1200" dirty="0" smtClean="0">
                    <a:latin typeface="Arial"/>
                    <a:cs typeface="Arial"/>
                  </a:rPr>
                  <a:t>ax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946636" y="6535255"/>
                <a:ext cx="6325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m</a:t>
                </a:r>
                <a:r>
                  <a:rPr lang="en-US" sz="1200" dirty="0" smtClean="0">
                    <a:latin typeface="Arial"/>
                    <a:cs typeface="Arial"/>
                  </a:rPr>
                  <a:t>in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54" name="Oval 53"/>
          <p:cNvSpPr>
            <a:spLocks noChangeAspect="1"/>
          </p:cNvSpPr>
          <p:nvPr/>
        </p:nvSpPr>
        <p:spPr>
          <a:xfrm>
            <a:off x="1868153" y="6052092"/>
            <a:ext cx="146304" cy="146304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2004594" y="5973071"/>
            <a:ext cx="886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mean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97641" y="911200"/>
            <a:ext cx="3469750" cy="602275"/>
            <a:chOff x="818631" y="942688"/>
            <a:chExt cx="3469750" cy="602275"/>
          </a:xfrm>
        </p:grpSpPr>
        <p:sp>
          <p:nvSpPr>
            <p:cNvPr id="27" name="Rectangle 26"/>
            <p:cNvSpPr/>
            <p:nvPr/>
          </p:nvSpPr>
          <p:spPr>
            <a:xfrm>
              <a:off x="818631" y="970683"/>
              <a:ext cx="3389665" cy="5742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8631" y="942688"/>
              <a:ext cx="3469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AC1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  <a:cs typeface="Arial"/>
                </a:rPr>
                <a:t>: valid at 0000 UTC 4 Jun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62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100276</TotalTime>
  <Words>1992</Words>
  <Application>Microsoft Office PowerPoint</Application>
  <PresentationFormat>On-screen Show (4:3)</PresentationFormat>
  <Paragraphs>463</Paragraphs>
  <Slides>33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A Predictability Study of Two Intense Arctic Cyclones in Early June 2018</vt:lpstr>
      <vt:lpstr>Motivation</vt:lpstr>
      <vt:lpstr>PowerPoint Presentation</vt:lpstr>
      <vt:lpstr>Motivation</vt:lpstr>
      <vt:lpstr>Purpose</vt:lpstr>
      <vt:lpstr>Data and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Diagnose Factors Influencing Forecast Skill of AC1</vt:lpstr>
      <vt:lpstr>Diagnose Factors Influencing Forecast Skill of AC1</vt:lpstr>
      <vt:lpstr>Diagnose Factors Influencing Forecast Skill of AC1</vt:lpstr>
      <vt:lpstr>PowerPoint Presentation</vt:lpstr>
      <vt:lpstr>PowerPoint Presentation</vt:lpstr>
      <vt:lpstr>Synoptic Comparison</vt:lpstr>
      <vt:lpstr>Synoptic Comparison</vt:lpstr>
      <vt:lpstr>Synoptic Comparison</vt:lpstr>
      <vt:lpstr>Synoptic Comparison</vt:lpstr>
      <vt:lpstr>Synoptic Comparison</vt:lpstr>
      <vt:lpstr>PowerPoint Presentation</vt:lpstr>
      <vt:lpstr>PowerPoint Presentation</vt:lpstr>
      <vt:lpstr>PowerPoint Presentation</vt:lpstr>
      <vt:lpstr>References</vt:lpstr>
      <vt:lpstr>Appendix</vt:lpstr>
      <vt:lpstr>Diagnose Factors Influencing Forecast Skill of AC1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Tropopause Polar Vortices and the Great Arctic Cyclone of August 2012</dc:title>
  <dc:creator>Kevin Biernat</dc:creator>
  <cp:lastModifiedBy>Keyser, Daniel</cp:lastModifiedBy>
  <cp:revision>1440</cp:revision>
  <dcterms:created xsi:type="dcterms:W3CDTF">2018-03-04T15:15:25Z</dcterms:created>
  <dcterms:modified xsi:type="dcterms:W3CDTF">2019-05-16T18:00:03Z</dcterms:modified>
</cp:coreProperties>
</file>