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9" r:id="rId2"/>
    <p:sldId id="263" r:id="rId3"/>
    <p:sldId id="260" r:id="rId4"/>
    <p:sldId id="262" r:id="rId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28" y="-1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3B243-EBE2-0D40-8E16-5337BF611A17}" type="datetimeFigureOut">
              <a:rPr lang="en-US" smtClean="0"/>
              <a:t>5/20/21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B9C6A-B69D-0E4A-8B63-CC7C9E2DF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9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3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0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2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8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7016F-BDED-5F44-9BF8-0BC06F9C1588}" type="datetimeFigureOut">
              <a:rPr lang="en-US" smtClean="0"/>
              <a:t>5/20/21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FD0F3-05B4-EA43-9A32-3FDFD443D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ag_-24_20160815_0000_slp_thick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5" y="2588126"/>
            <a:ext cx="2550585" cy="222794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8" y="885721"/>
            <a:ext cx="9135245" cy="1789579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 F. 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Bosart, and Daniel Keyser </a:t>
            </a:r>
          </a:p>
          <a:p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Sciences, University at Albany, State University of New York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 Conference on Polar Meteorology and Oceanography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5.1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2021, 2: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p.m.–2: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p.m.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9503"/>
            <a:ext cx="9135245" cy="88162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Composite Analyses of Low-Skill Arctic Cyclones             during Summer 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6953" y="2732934"/>
            <a:ext cx="2185763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/>
                <a:cs typeface="Arial"/>
              </a:rPr>
              <a:t>Purpose</a:t>
            </a:r>
          </a:p>
          <a:p>
            <a:pPr algn="ctr">
              <a:lnSpc>
                <a:spcPct val="50000"/>
              </a:lnSpc>
            </a:pPr>
            <a:endParaRPr lang="en-US" sz="1300" b="1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300" dirty="0" smtClean="0">
                <a:latin typeface="Arial"/>
                <a:cs typeface="Arial"/>
              </a:rPr>
              <a:t>Examine features and processes governing the evolution of intense low-skill Arctic cyclones (ACs) occurring during periods of low forecast skill of the synoptic-scale flow over the Arctic during summer.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5042" y="2613141"/>
            <a:ext cx="3530203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/>
                <a:cs typeface="Arial"/>
              </a:rPr>
              <a:t>Data and Methods</a:t>
            </a:r>
          </a:p>
          <a:p>
            <a:pPr algn="ctr">
              <a:lnSpc>
                <a:spcPct val="50000"/>
              </a:lnSpc>
            </a:pPr>
            <a:endParaRPr lang="en-US" sz="13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Use day-5 forecasts from the 11-member NOAA GEFS reforecast dataset v2 to identify intense low-skill ACs occurring during periods of low forecast skill of the synoptic-scale flow over the Arctic during Jun–Aug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2007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–2017.</a:t>
            </a:r>
          </a:p>
          <a:p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Conduct AC-centered composite analyses of the intense low-skill ACs at various lag times relative to the time of lowest SLP of the ACs when located in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the Arctic using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ERA5.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8877" y="2583391"/>
            <a:ext cx="129236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0000 UTC 15 Aug 2016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17" name="Picture 16" descr="jet_cb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95138" r="3309" b="2374"/>
          <a:stretch/>
        </p:blipFill>
        <p:spPr>
          <a:xfrm rot="16200000">
            <a:off x="-552418" y="3825529"/>
            <a:ext cx="1875331" cy="1280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258" y="2368302"/>
            <a:ext cx="4885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300-hPa wind </a:t>
            </a:r>
          </a:p>
          <a:p>
            <a:pPr algn="ctr"/>
            <a:r>
              <a:rPr lang="en-US" sz="900" dirty="0" smtClean="0">
                <a:latin typeface="Arial"/>
                <a:cs typeface="Arial"/>
              </a:rPr>
              <a:t>speed  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29" y="4553012"/>
            <a:ext cx="2083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24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29" y="4341765"/>
            <a:ext cx="2083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32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29" y="4135390"/>
            <a:ext cx="2083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029" y="3929015"/>
            <a:ext cx="2083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48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029" y="3719465"/>
            <a:ext cx="2083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56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029" y="3509915"/>
            <a:ext cx="2083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64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029" y="3303540"/>
            <a:ext cx="2083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72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029" y="3093990"/>
            <a:ext cx="2083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80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68096" y="4896454"/>
            <a:ext cx="1041275" cy="138499"/>
            <a:chOff x="2874029" y="4617064"/>
            <a:chExt cx="1041275" cy="138499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74029" y="4686314"/>
              <a:ext cx="34856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850530" y="4827204"/>
            <a:ext cx="1459771" cy="276999"/>
            <a:chOff x="4579351" y="4547814"/>
            <a:chExt cx="1459771" cy="276999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579351" y="4633827"/>
              <a:ext cx="397092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9351" y="4738712"/>
              <a:ext cx="397092" cy="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039402" y="4547814"/>
              <a:ext cx="99972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1000–500-hPa thickness (dam)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9672" y="4638931"/>
            <a:ext cx="876288" cy="181899"/>
            <a:chOff x="623899" y="4634168"/>
            <a:chExt cx="876288" cy="181899"/>
          </a:xfrm>
        </p:grpSpPr>
        <p:sp>
          <p:nvSpPr>
            <p:cNvPr id="8" name="Rectangle 7"/>
            <p:cNvSpPr/>
            <p:nvPr/>
          </p:nvSpPr>
          <p:spPr>
            <a:xfrm>
              <a:off x="623899" y="4634168"/>
              <a:ext cx="848508" cy="1818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73481" y="4654013"/>
              <a:ext cx="826706" cy="138499"/>
              <a:chOff x="6812486" y="4162047"/>
              <a:chExt cx="826706" cy="138499"/>
            </a:xfrm>
          </p:grpSpPr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6812486" y="4178552"/>
                <a:ext cx="109728" cy="109728"/>
              </a:xfrm>
              <a:prstGeom prst="ellipse">
                <a:avLst/>
              </a:prstGeom>
              <a:solidFill>
                <a:srgbClr val="3BFF08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972145" y="4162047"/>
                <a:ext cx="667047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 smtClean="0">
                    <a:latin typeface="Arial"/>
                    <a:cs typeface="Arial"/>
                  </a:rPr>
                  <a:t>AC location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2006504" y="4663888"/>
            <a:ext cx="114062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b="1" dirty="0" smtClean="0">
                <a:latin typeface="Arial"/>
                <a:cs typeface="Arial"/>
              </a:rPr>
              <a:t>Data source: </a:t>
            </a:r>
            <a:r>
              <a:rPr lang="en-US" sz="900" dirty="0" smtClean="0">
                <a:latin typeface="Arial"/>
                <a:cs typeface="Arial"/>
              </a:rPr>
              <a:t>ERA5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66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and_mean_ACs_-48_to_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b="5341"/>
          <a:stretch/>
        </p:blipFill>
        <p:spPr>
          <a:xfrm>
            <a:off x="5093824" y="643649"/>
            <a:ext cx="3953867" cy="3273552"/>
          </a:xfrm>
          <a:prstGeom prst="rect">
            <a:avLst/>
          </a:prstGeom>
        </p:spPr>
      </p:pic>
      <p:pic>
        <p:nvPicPr>
          <p:cNvPr id="5" name="Picture 4" descr="tracks_ACs_-48_to_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5" y="755072"/>
            <a:ext cx="4333819" cy="31363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6" name="Oval 25"/>
          <p:cNvSpPr/>
          <p:nvPr/>
        </p:nvSpPr>
        <p:spPr>
          <a:xfrm>
            <a:off x="211397" y="4033058"/>
            <a:ext cx="135664" cy="135664"/>
          </a:xfrm>
          <a:prstGeom prst="ellipse">
            <a:avLst/>
          </a:prstGeom>
          <a:solidFill>
            <a:srgbClr val="20FF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14014" y="4008476"/>
            <a:ext cx="36827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AC location at lag 0 h (time of lowest SLP of AC in Arctic)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399" y="4365711"/>
            <a:ext cx="418380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/>
                <a:cs typeface="Arial"/>
              </a:rPr>
              <a:t>Red lines </a:t>
            </a:r>
            <a:r>
              <a:rPr lang="en-US" sz="1100" dirty="0" smtClean="0">
                <a:latin typeface="Arial"/>
                <a:cs typeface="Arial"/>
              </a:rPr>
              <a:t>show tracks of ACs during lags –48 h to 36 h, </a:t>
            </a:r>
          </a:p>
          <a:p>
            <a:r>
              <a:rPr lang="en-US" sz="1100" dirty="0" smtClean="0">
                <a:latin typeface="Arial"/>
                <a:cs typeface="Arial"/>
              </a:rPr>
              <a:t>when valid.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3904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−48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4912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−36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2745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−24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2464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−12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1234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9008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0336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24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38964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36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8496" y="3729498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960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8496" y="3117458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970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8496" y="2512498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980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8496" y="1900456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990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8496" y="1298671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1000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8496" y="692973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1010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3132960" y="2201133"/>
            <a:ext cx="3054804" cy="169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Minimum SLP (hPa)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16403" y="4148722"/>
            <a:ext cx="3695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Lag hour relative to time of lowest SLP of AC in Arctic 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" y="57654"/>
            <a:ext cx="9143998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 of composited ACs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22754" y="4439356"/>
            <a:ext cx="36827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Time series of minimum SLP (hPa) of ACs (red) and of mean minimum SLP (hPa) of ACs (black) during lags –48 h to 36 h, when valid.</a:t>
            </a:r>
            <a:endParaRPr lang="en-US" sz="11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755195"/>
            <a:ext cx="588380" cy="203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N</a:t>
            </a:r>
            <a:r>
              <a:rPr lang="en-US" sz="1200" b="1" dirty="0" smtClean="0">
                <a:latin typeface="Arial"/>
                <a:cs typeface="Arial"/>
              </a:rPr>
              <a:t> = 13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23271" y="777453"/>
            <a:ext cx="588380" cy="203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N</a:t>
            </a:r>
            <a:r>
              <a:rPr lang="en-US" sz="1200" b="1" dirty="0" smtClean="0">
                <a:latin typeface="Arial"/>
                <a:cs typeface="Arial"/>
              </a:rPr>
              <a:t> = 13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80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lag_24h_IVT_g700_composite_metho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34" y="2628298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8" name="Picture 77" descr="lag_0h_IVT_g700_composite_method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2628298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9" name="Picture 38" descr="lag_-24h_IVT_g700_composite_metho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74" y="2628298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8" name="Picture 37" descr="lag_-48h_IVT_g700_composite_method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628298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6" name="Picture 35" descr="lag_24h_slp_thick_jet_composite_method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76" y="111553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2" name="Picture 31" descr="lag_0h_slp_thick_jet_composite_method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14" y="11155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9" name="Picture 28" descr="lag_-24h_slp_thick_jet_composite_method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54" y="11155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48h_slp_thick_jet_composite_method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3" y="11155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4989" y="108378"/>
            <a:ext cx="1221685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−48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6560" y="108378"/>
            <a:ext cx="122849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−24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6465" y="108378"/>
            <a:ext cx="109091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8427" y="108378"/>
            <a:ext cx="116082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</a:t>
            </a:r>
            <a:r>
              <a:rPr lang="en-US" sz="900" dirty="0">
                <a:latin typeface="Arial"/>
                <a:cs typeface="Arial"/>
              </a:rPr>
              <a:t>2</a:t>
            </a:r>
            <a:r>
              <a:rPr lang="en-US" sz="900" dirty="0" smtClean="0">
                <a:latin typeface="Arial"/>
                <a:cs typeface="Arial"/>
              </a:rPr>
              <a:t>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883" y="2107909"/>
            <a:ext cx="4477352" cy="408633"/>
            <a:chOff x="1510636" y="4144553"/>
            <a:chExt cx="4477352" cy="408633"/>
          </a:xfrm>
        </p:grpSpPr>
        <p:grpSp>
          <p:nvGrpSpPr>
            <p:cNvPr id="30" name="Group 29"/>
            <p:cNvGrpSpPr/>
            <p:nvPr/>
          </p:nvGrpSpPr>
          <p:grpSpPr>
            <a:xfrm>
              <a:off x="1510636" y="4293061"/>
              <a:ext cx="4477352" cy="260125"/>
              <a:chOff x="2324724" y="4013712"/>
              <a:chExt cx="4477352" cy="260125"/>
            </a:xfrm>
          </p:grpSpPr>
          <p:pic>
            <p:nvPicPr>
              <p:cNvPr id="12" name="Picture 11" descr="jet_cb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" t="95138" r="3309" b="2374"/>
              <a:stretch/>
            </p:blipFill>
            <p:spPr>
              <a:xfrm>
                <a:off x="2324724" y="4013712"/>
                <a:ext cx="4477352" cy="128016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686049" y="4135338"/>
                <a:ext cx="273051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184524" y="4133850"/>
                <a:ext cx="273051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21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682999" y="4133850"/>
                <a:ext cx="273051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178299" y="4133850"/>
                <a:ext cx="273051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27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673599" y="4133850"/>
                <a:ext cx="273051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172074" y="4133850"/>
                <a:ext cx="273051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33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670549" y="4135338"/>
                <a:ext cx="273051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165850" y="4133850"/>
                <a:ext cx="273051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39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517351" y="4144553"/>
              <a:ext cx="446465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300-hPa wind speed (m s</a:t>
              </a:r>
              <a:r>
                <a:rPr lang="en-US" sz="900" baseline="30000" dirty="0" smtClean="0">
                  <a:latin typeface="Arial"/>
                  <a:cs typeface="Arial"/>
                </a:rPr>
                <a:t>−1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778209" y="2245934"/>
            <a:ext cx="1139413" cy="138499"/>
            <a:chOff x="6789374" y="4162047"/>
            <a:chExt cx="1139413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9367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876553" y="2256417"/>
            <a:ext cx="1108214" cy="138499"/>
            <a:chOff x="2807090" y="4617064"/>
            <a:chExt cx="1108214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807090" y="4686314"/>
              <a:ext cx="40233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238591" y="2187167"/>
            <a:ext cx="1472772" cy="276999"/>
            <a:chOff x="4566350" y="4547814"/>
            <a:chExt cx="1472772" cy="276999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4566350" y="4633827"/>
              <a:ext cx="402541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566350" y="4745080"/>
              <a:ext cx="402541" cy="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039402" y="4547814"/>
              <a:ext cx="99972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1000–500-hPa thickness (dam)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93310" y="4915808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9435" y="4914320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10910" y="4914320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175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85560" y="4914320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55993" y="4914320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31685" y="4914320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03160" y="4914320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4636" y="4914320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523" y="4645668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Integrated </a:t>
            </a:r>
            <a:r>
              <a:rPr lang="en-US" sz="900" dirty="0">
                <a:latin typeface="Arial"/>
                <a:cs typeface="Arial"/>
              </a:rPr>
              <a:t>v</a:t>
            </a:r>
            <a:r>
              <a:rPr lang="en-US" sz="900" dirty="0" smtClean="0">
                <a:latin typeface="Arial"/>
                <a:cs typeface="Arial"/>
              </a:rPr>
              <a:t>apor </a:t>
            </a:r>
            <a:r>
              <a:rPr lang="en-US" sz="900" dirty="0">
                <a:latin typeface="Arial"/>
                <a:cs typeface="Arial"/>
              </a:rPr>
              <a:t>t</a:t>
            </a:r>
            <a:r>
              <a:rPr lang="en-US" sz="900" dirty="0" smtClean="0">
                <a:latin typeface="Arial"/>
                <a:cs typeface="Arial"/>
              </a:rPr>
              <a:t>ransport (IVT)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64" name="Picture 63" descr="IVT_cb.png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94596" r="405" b="2503"/>
          <a:stretch/>
        </p:blipFill>
        <p:spPr>
          <a:xfrm>
            <a:off x="54113" y="4796028"/>
            <a:ext cx="4480560" cy="128016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67959" y="4915808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48748" y="4914320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19683" y="4914320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500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6153630" y="4866710"/>
            <a:ext cx="4023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663414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700-hPa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17683" y="4797461"/>
            <a:ext cx="9997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IVT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4680787" y="4866710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7921165" y="4775821"/>
            <a:ext cx="1222835" cy="138500"/>
            <a:chOff x="6789374" y="4162047"/>
            <a:chExt cx="1222835" cy="138500"/>
          </a:xfrm>
        </p:grpSpPr>
        <p:sp>
          <p:nvSpPr>
            <p:cNvPr id="76" name="Oval 75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91990" y="4162048"/>
              <a:ext cx="102021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112473" y="2627544"/>
            <a:ext cx="1221685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−48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344213" y="2627544"/>
            <a:ext cx="122849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−24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577124" y="2627544"/>
            <a:ext cx="109091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809086" y="2627544"/>
            <a:ext cx="116082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</a:t>
            </a:r>
            <a:r>
              <a:rPr lang="en-US" sz="900" dirty="0">
                <a:latin typeface="Arial"/>
                <a:cs typeface="Arial"/>
              </a:rPr>
              <a:t>2</a:t>
            </a:r>
            <a:r>
              <a:rPr lang="en-US" sz="900" dirty="0" smtClean="0">
                <a:latin typeface="Arial"/>
                <a:cs typeface="Arial"/>
              </a:rPr>
              <a:t>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93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lag_24h_pv_aadiv_200km_w_compo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32" y="2376415"/>
            <a:ext cx="2637989" cy="23042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0" name="Picture 49" descr="lag_0h_pv_aadiv_200km_w_compos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" y="2376415"/>
            <a:ext cx="2637989" cy="23042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4" name="Picture 43" descr="lag_-24h_pv_aadiv_200km_w_compos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32" y="57078"/>
            <a:ext cx="2637988" cy="23042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3" name="Picture 42" descr="lag_-48h_pv_aadiv_200km_w_compos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" y="57078"/>
            <a:ext cx="2637989" cy="23042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0515" y="55905"/>
            <a:ext cx="122218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−48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8857" y="55905"/>
            <a:ext cx="1228143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−24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15" y="2373240"/>
            <a:ext cx="109201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0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08858" y="2373240"/>
            <a:ext cx="1142418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841497" y="637447"/>
            <a:ext cx="1158880" cy="138499"/>
            <a:chOff x="6789374" y="4162047"/>
            <a:chExt cx="1158880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95626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7363197" y="282024"/>
            <a:ext cx="402336" cy="0"/>
          </a:xfrm>
          <a:prstGeom prst="line">
            <a:avLst/>
          </a:prstGeom>
          <a:ln>
            <a:solidFill>
              <a:srgbClr val="1B1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856705" y="212775"/>
            <a:ext cx="12136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PV (PVU)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3028" y="4717266"/>
            <a:ext cx="4480560" cy="408639"/>
            <a:chOff x="5482906" y="2373240"/>
            <a:chExt cx="4480560" cy="408639"/>
          </a:xfrm>
        </p:grpSpPr>
        <p:sp>
          <p:nvSpPr>
            <p:cNvPr id="13" name="TextBox 12"/>
            <p:cNvSpPr txBox="1"/>
            <p:nvPr/>
          </p:nvSpPr>
          <p:spPr>
            <a:xfrm>
              <a:off x="5843868" y="264338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42343" y="2641892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40818" y="2641892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36118" y="2641892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31418" y="2641892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29893" y="2641892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28368" y="264338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23669" y="2641892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45" name="Picture 44" descr="div_cb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5146" r="3384" b="2439"/>
            <a:stretch/>
          </p:blipFill>
          <p:spPr>
            <a:xfrm>
              <a:off x="5482906" y="2524439"/>
              <a:ext cx="4480560" cy="12414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5489256" y="2373240"/>
              <a:ext cx="446465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200-km area-averaged 350–250-hPa divergence (10</a:t>
              </a:r>
              <a:r>
                <a:rPr lang="en-US" sz="900" baseline="30000" dirty="0" smtClean="0">
                  <a:latin typeface="Arial"/>
                  <a:cs typeface="Arial"/>
                </a:rPr>
                <a:t>−6</a:t>
              </a:r>
              <a:r>
                <a:rPr lang="en-US" sz="900" dirty="0" smtClean="0">
                  <a:latin typeface="Arial"/>
                  <a:cs typeface="Arial"/>
                </a:rPr>
                <a:t> s</a:t>
              </a:r>
              <a:r>
                <a:rPr lang="en-US" sz="900" baseline="30000" dirty="0" smtClean="0">
                  <a:latin typeface="Arial"/>
                  <a:cs typeface="Arial"/>
                </a:rPr>
                <a:t>−1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5471112" y="715466"/>
            <a:ext cx="40233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74988" y="576967"/>
            <a:ext cx="18817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Negative values of 800–600-hPa     </a:t>
            </a:r>
            <a:r>
              <a:rPr lang="en-US" sz="900" dirty="0" err="1" smtClean="0">
                <a:latin typeface="Arial"/>
                <a:cs typeface="Arial"/>
              </a:rPr>
              <a:t>ω</a:t>
            </a:r>
            <a:r>
              <a:rPr lang="en-US" sz="900" dirty="0" smtClean="0">
                <a:latin typeface="Arial"/>
                <a:cs typeface="Arial"/>
              </a:rPr>
              <a:t> (every 1 × 10</a:t>
            </a:r>
            <a:r>
              <a:rPr lang="en-US" sz="900" baseline="30000" dirty="0" smtClean="0">
                <a:latin typeface="Arial"/>
                <a:cs typeface="Arial"/>
              </a:rPr>
              <a:t>−3</a:t>
            </a:r>
            <a:r>
              <a:rPr lang="en-US" sz="900" dirty="0" smtClean="0">
                <a:latin typeface="Arial"/>
                <a:cs typeface="Arial"/>
              </a:rPr>
              <a:t> hPa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 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4342" y="143526"/>
            <a:ext cx="1208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irrotational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467445" y="282025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458822" y="1032885"/>
            <a:ext cx="357087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467445" y="1032887"/>
            <a:ext cx="4077" cy="403019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74370" y="1222348"/>
            <a:ext cx="3355330" cy="3408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</a:p>
          <a:p>
            <a:pPr algn="ctr">
              <a:lnSpc>
                <a:spcPct val="50000"/>
              </a:lnSpc>
            </a:pPr>
            <a:endParaRPr lang="en-US" sz="13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The composite AC intensifies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downstream of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an upper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-tropospheric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potential vorticity maximum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in a region of relatively strong lower-to-midtropospheric baroclinicity, lower-to-midtropospheric ascent, tropospheric-integrated vapor transport, and upper-tropospheric divergence. </a:t>
            </a:r>
            <a:endParaRPr lang="en-US" sz="13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3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 combination of baroclinic processes and latent heating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roles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 the intensification of intense low-skill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ACs.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13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10282</TotalTime>
  <Words>724</Words>
  <Application>Microsoft Macintosh PowerPoint</Application>
  <PresentationFormat>On-screen Show (16:9)</PresentationFormat>
  <Paragraphs>118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Composite Analyses of Low-Skill Arctic Cyclones             during Summer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Biernat</dc:creator>
  <cp:lastModifiedBy>Kevin Biernat</cp:lastModifiedBy>
  <cp:revision>103</cp:revision>
  <dcterms:created xsi:type="dcterms:W3CDTF">2021-05-09T15:10:13Z</dcterms:created>
  <dcterms:modified xsi:type="dcterms:W3CDTF">2021-05-20T23:39:42Z</dcterms:modified>
</cp:coreProperties>
</file>