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8" r:id="rId4"/>
    <p:sldId id="25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8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B243-EBE2-0D40-8E16-5337BF611A17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9C6A-B69D-0E4A-8B63-CC7C9E2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3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016F-BDED-5F44-9BF8-0BC06F9C158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nsidc.org/greenland-today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226833"/>
            <a:ext cx="9135245" cy="1789579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F. Bosart, Scott W. Feldman, Kevin A. Biernat, and Daniel Keyser </a:t>
            </a:r>
          </a:p>
          <a:p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and Environmental Sciences, University at Albany, State University of New York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4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AMS Conference on Polar Meteorology and Oceanography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10.5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2021, 12:45 p.m.–12:55 p.m.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ONR Grant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N00014-18-1-2200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9903"/>
            <a:ext cx="9135245" cy="114272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An Analysis of Complex Polar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Midlatitude–Tropical Interactions that Culminated in the Largest Greenland Surface Ice-Melt Event of 2019  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7376" y="2976092"/>
            <a:ext cx="2995348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  <a:latin typeface="Arial"/>
                <a:cs typeface="Arial"/>
              </a:rPr>
              <a:t>Motivation</a:t>
            </a:r>
          </a:p>
          <a:p>
            <a:pPr algn="ctr">
              <a:lnSpc>
                <a:spcPct val="50000"/>
              </a:lnSpc>
            </a:pPr>
            <a:endParaRPr lang="en-US" sz="13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300" b="1" dirty="0" smtClean="0">
                <a:latin typeface="Arial"/>
                <a:cs typeface="Arial"/>
              </a:rPr>
              <a:t>A record-breaking surface ice melt event occurred over Greenland during 31 July–1 Aug 2019 and can be directly linked to a predecessor record-breaking heat wave over Europe via a backward trajectory analysis in conjunction with high-latitude ridge building.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10" y="2811284"/>
            <a:ext cx="3619066" cy="2327069"/>
            <a:chOff x="-9548" y="2811284"/>
            <a:chExt cx="3619066" cy="2327069"/>
          </a:xfrm>
        </p:grpSpPr>
        <p:grpSp>
          <p:nvGrpSpPr>
            <p:cNvPr id="4" name="Group 3"/>
            <p:cNvGrpSpPr/>
            <p:nvPr/>
          </p:nvGrpSpPr>
          <p:grpSpPr>
            <a:xfrm>
              <a:off x="-9548" y="2811284"/>
              <a:ext cx="3619066" cy="2327069"/>
              <a:chOff x="19099" y="2811284"/>
              <a:chExt cx="3619066" cy="2327069"/>
            </a:xfrm>
          </p:grpSpPr>
          <p:pic>
            <p:nvPicPr>
              <p:cNvPr id="6" name="Picture 5" descr="greenland_daily_melt_plo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9" y="2811284"/>
                <a:ext cx="3619066" cy="221165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95813" y="4907521"/>
                <a:ext cx="1919583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 smtClean="0">
                    <a:latin typeface="Arial"/>
                    <a:cs typeface="Arial"/>
                    <a:hlinkClick r:id="rId4"/>
                  </a:rPr>
                  <a:t>http</a:t>
                </a:r>
                <a:r>
                  <a:rPr lang="en-US" sz="900" dirty="0">
                    <a:latin typeface="Arial"/>
                    <a:cs typeface="Arial"/>
                    <a:hlinkClick r:id="rId4"/>
                  </a:rPr>
                  <a:t>://nsidc.org/greenland-today</a:t>
                </a:r>
                <a:r>
                  <a:rPr lang="en-US" sz="900" dirty="0" smtClean="0">
                    <a:latin typeface="Arial"/>
                    <a:cs typeface="Arial"/>
                    <a:hlinkClick r:id="rId4"/>
                  </a:rPr>
                  <a:t>/</a:t>
                </a:r>
                <a:endParaRPr lang="en-US" sz="900" dirty="0"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50543" y="3476459"/>
                <a:ext cx="650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Source:</a:t>
                </a:r>
              </a:p>
              <a:p>
                <a:r>
                  <a:rPr lang="en-US" sz="1000" dirty="0" smtClean="0"/>
                  <a:t>NSIDC</a:t>
                </a:r>
                <a:endParaRPr lang="en-US" sz="1000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1932436" y="3384495"/>
              <a:ext cx="187350" cy="68908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42724" y="2976092"/>
            <a:ext cx="2404126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  <a:latin typeface="Arial"/>
                <a:cs typeface="Arial"/>
              </a:rPr>
              <a:t>Data and Methods</a:t>
            </a:r>
          </a:p>
          <a:p>
            <a:pPr algn="ctr">
              <a:lnSpc>
                <a:spcPct val="50000"/>
              </a:lnSpc>
            </a:pPr>
            <a:endParaRPr lang="en-US" sz="13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cs typeface="Arial"/>
              </a:rPr>
              <a:t>Use 0.5° CFSR gridded </a:t>
            </a:r>
            <a:r>
              <a:rPr lang="en-US" sz="1300" b="1" dirty="0" err="1" smtClean="0">
                <a:solidFill>
                  <a:srgbClr val="000000"/>
                </a:solidFill>
                <a:latin typeface="Arial"/>
                <a:cs typeface="Arial"/>
              </a:rPr>
              <a:t>reanalyses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cs typeface="Arial"/>
              </a:rPr>
              <a:t> to document large-scale flow evolution.</a:t>
            </a:r>
          </a:p>
          <a:p>
            <a:pPr algn="ctr"/>
            <a:endParaRPr lang="en-US" sz="13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cs typeface="Arial"/>
              </a:rPr>
              <a:t>Use NOAA HYSPLIT Trajectory Model to investigate origin of anomalously warm air. </a:t>
            </a:r>
            <a:endParaRPr lang="en-US" sz="13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66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-9107" y="556973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" y="7253"/>
            <a:ext cx="9143998" cy="54971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Heat Wave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1A1DA289-D25F-4D55-A3F3-7093F33C2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/>
          <a:stretch/>
        </p:blipFill>
        <p:spPr bwMode="auto">
          <a:xfrm>
            <a:off x="5975249" y="657666"/>
            <a:ext cx="3160613" cy="29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4CD10F9E-F8DB-4A0A-98BF-4ED87E87B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r="11153"/>
          <a:stretch/>
        </p:blipFill>
        <p:spPr>
          <a:xfrm>
            <a:off x="40704" y="698331"/>
            <a:ext cx="2922467" cy="27066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xmlns="" id="{F1101984-8B9E-4C89-9976-8D0274ADC8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r="11153"/>
          <a:stretch/>
        </p:blipFill>
        <p:spPr>
          <a:xfrm>
            <a:off x="3010229" y="698331"/>
            <a:ext cx="2922466" cy="27066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0704" y="699074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25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0229" y="699125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25 July 2019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="" xmlns:a16="http://schemas.microsoft.com/office/drawing/2014/main" id="{20A37F96-D0E8-4352-A543-CA507B953A25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0" t="11290" b="4139"/>
          <a:stretch/>
        </p:blipFill>
        <p:spPr>
          <a:xfrm rot="5400000">
            <a:off x="2931833" y="576111"/>
            <a:ext cx="109732" cy="58919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5889" y="3576973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−6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808" y="3576973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7" y="3576973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−4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4471" y="3577695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−3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5690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−2.5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1654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−2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8308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−1.5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7922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−1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4576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−0.5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8055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0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0844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0.5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4323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13248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1.5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077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05177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2.5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1831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90756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4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6031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5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8131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6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9643E1E-78CB-485A-8321-5342ACDFC18C}"/>
              </a:ext>
            </a:extLst>
          </p:cNvPr>
          <p:cNvSpPr/>
          <p:nvPr/>
        </p:nvSpPr>
        <p:spPr>
          <a:xfrm>
            <a:off x="5614990" y="3827281"/>
            <a:ext cx="35590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1" dirty="0">
                <a:solidFill>
                  <a:srgbClr val="201F1E"/>
                </a:solidFill>
                <a:latin typeface="Arial"/>
                <a:cs typeface="Arial"/>
              </a:rPr>
              <a:t>All-time European Heat Records on 25 July 2019</a:t>
            </a:r>
          </a:p>
          <a:p>
            <a:pPr fontAlgn="base"/>
            <a:r>
              <a:rPr lang="en-US" sz="1000" b="0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/>
            </a:r>
            <a:br>
              <a:rPr lang="en-US" sz="1000" b="0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France:  Paris (42.6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	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       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40.4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</a:p>
          <a:p>
            <a:pPr fontAlgn="base"/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Germany:  </a:t>
            </a:r>
            <a:r>
              <a:rPr lang="en-US" sz="1000" b="1" i="0" dirty="0" err="1">
                <a:solidFill>
                  <a:srgbClr val="201F1E"/>
                </a:solidFill>
                <a:effectLst/>
                <a:latin typeface="Arial"/>
                <a:cs typeface="Arial"/>
              </a:rPr>
              <a:t>Lingen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 (42.6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             </a:t>
            </a:r>
            <a:r>
              <a:rPr lang="en-US" sz="1000" b="1" dirty="0">
                <a:solidFill>
                  <a:srgbClr val="201F1E"/>
                </a:solidFill>
                <a:latin typeface="Arial"/>
                <a:cs typeface="Arial"/>
              </a:rPr>
              <a:t>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40.3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  <a:b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Luxembourg:  </a:t>
            </a:r>
            <a:r>
              <a:rPr lang="en-US" sz="1000" b="1" i="0" dirty="0" err="1">
                <a:solidFill>
                  <a:srgbClr val="201F1E"/>
                </a:solidFill>
                <a:effectLst/>
                <a:latin typeface="Arial"/>
                <a:cs typeface="Arial"/>
              </a:rPr>
              <a:t>Steinsel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 (40.8 </a:t>
            </a:r>
            <a:r>
              <a:rPr lang="en-US" sz="1000" b="1" dirty="0">
                <a:latin typeface="Arial"/>
                <a:cs typeface="Arial"/>
              </a:rPr>
              <a:t>°C )    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40.5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  <a:b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Netherlands:  </a:t>
            </a:r>
            <a:r>
              <a:rPr lang="en-US" sz="1000" b="1" i="0" dirty="0" err="1">
                <a:solidFill>
                  <a:srgbClr val="201F1E"/>
                </a:solidFill>
                <a:effectLst/>
                <a:latin typeface="Arial"/>
                <a:cs typeface="Arial"/>
              </a:rPr>
              <a:t>Gilze-Rijen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 (40.7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 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38.6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  <a:b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UK:  Cambridge Univ. (38.7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        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38.5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426" y="3782382"/>
            <a:ext cx="22563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Standardized 500-hPa </a:t>
            </a:r>
          </a:p>
          <a:p>
            <a:r>
              <a:rPr lang="en-US" sz="1000" dirty="0" smtClean="0">
                <a:latin typeface="Arial"/>
                <a:cs typeface="Arial"/>
              </a:rPr>
              <a:t>geopotential height 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053" y="3779536"/>
            <a:ext cx="21357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Standardized 850-hPa </a:t>
            </a:r>
          </a:p>
          <a:p>
            <a:r>
              <a:rPr lang="en-US" sz="1000" dirty="0" smtClean="0">
                <a:latin typeface="Arial"/>
                <a:cs typeface="Arial"/>
              </a:rPr>
              <a:t>temperature 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171" y="4180328"/>
            <a:ext cx="13653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891" y="4334217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27654" y="4324668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03956" y="4170779"/>
            <a:ext cx="13613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227654" y="4632370"/>
            <a:ext cx="2961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03956" y="4555425"/>
            <a:ext cx="18578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850-hPa temperature (K)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07171" y="4690206"/>
            <a:ext cx="356076" cy="120085"/>
            <a:chOff x="6213475" y="4752975"/>
            <a:chExt cx="356076" cy="12008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26693" y="4707899"/>
            <a:ext cx="12352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wind 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184434" y="4791905"/>
            <a:ext cx="356076" cy="120085"/>
            <a:chOff x="6213475" y="4752975"/>
            <a:chExt cx="356076" cy="12008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3603956" y="4809598"/>
            <a:ext cx="12352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850-hPa wind 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99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9107" y="556973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" y="7253"/>
            <a:ext cx="9143998" cy="54971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Amplification and Poleward Heat Transport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xmlns="" id="{E4D51B50-844C-4FE7-8EE6-67062ED98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66224" y="672963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xmlns="" id="{7A0E726D-2589-4228-8463-134C75A1C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2432280" y="672962"/>
            <a:ext cx="2352896" cy="21809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xmlns="" id="{38FACD21-9578-47D2-AA59-1C04B6541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4797648" y="672962"/>
            <a:ext cx="2352896" cy="21809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xmlns="" id="{B4D52BB3-B504-498B-B997-8A3189B12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66224" y="2891273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xmlns="" id="{091CE45B-DBCE-4C4A-8988-002FB8BA7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2432281" y="2891274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xmlns="" id="{20A37F96-D0E8-4352-A543-CA507B953A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4797648" y="2891274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7219504" y="672963"/>
            <a:ext cx="416371" cy="4389374"/>
            <a:chOff x="7219504" y="663414"/>
            <a:chExt cx="416371" cy="4389374"/>
          </a:xfrm>
        </p:grpSpPr>
        <p:pic>
          <p:nvPicPr>
            <p:cNvPr id="18" name="Picture 17" descr="A close up of a map&#10;&#10;Description automatically generated">
              <a:extLst>
                <a:ext uri="{FF2B5EF4-FFF2-40B4-BE49-F238E27FC236}">
                  <a16:creationId xmlns="" xmlns:a16="http://schemas.microsoft.com/office/drawing/2014/main" id="{20A37F96-D0E8-4352-A543-CA507B953A25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10" t="11290" b="4139"/>
            <a:stretch/>
          </p:blipFill>
          <p:spPr>
            <a:xfrm>
              <a:off x="7219504" y="663414"/>
              <a:ext cx="109728" cy="43893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64181" y="47584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−6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64181" y="45425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64181" y="4323515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−4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4181" y="410444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−3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64181" y="38821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−2.5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64181" y="3669465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−2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64181" y="344404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−1.5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64181" y="322814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−1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64181" y="30058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−0.5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64181" y="279094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0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64181" y="257187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0.5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64181" y="235279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1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64181" y="213372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1.5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64181" y="191464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64181" y="169557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2.5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64181" y="147649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3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64181" y="126059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64181" y="104152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64181" y="82244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185977" y="1482024"/>
            <a:ext cx="852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4170" y="733745"/>
            <a:ext cx="14022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</a:t>
            </a:r>
          </a:p>
          <a:p>
            <a:r>
              <a:rPr lang="en-US" sz="1000" dirty="0" smtClean="0">
                <a:latin typeface="Arial"/>
                <a:cs typeface="Arial"/>
              </a:rPr>
              <a:t>Standardized 500-hPa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766455" y="2195293"/>
            <a:ext cx="356076" cy="120085"/>
            <a:chOff x="6213475" y="4752975"/>
            <a:chExt cx="356076" cy="12008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8185977" y="2126043"/>
            <a:ext cx="7584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wind 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4172" y="2937029"/>
            <a:ext cx="1402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</a:t>
            </a:r>
          </a:p>
          <a:p>
            <a:r>
              <a:rPr lang="en-US" sz="1000" dirty="0" smtClean="0">
                <a:latin typeface="Arial"/>
                <a:cs typeface="Arial"/>
              </a:rPr>
              <a:t>Standardized 850-hPa temperature </a:t>
            </a:r>
          </a:p>
          <a:p>
            <a:r>
              <a:rPr lang="en-US" sz="1000" dirty="0" smtClean="0">
                <a:latin typeface="Arial"/>
                <a:cs typeface="Arial"/>
              </a:rPr>
              <a:t>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826375" y="3892718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185977" y="3650189"/>
            <a:ext cx="852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826375" y="4399867"/>
            <a:ext cx="2961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830697" y="1735631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85977" y="4245978"/>
            <a:ext cx="9580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850-hPa temperature (K)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766455" y="4787531"/>
            <a:ext cx="356076" cy="120085"/>
            <a:chOff x="6213475" y="4752975"/>
            <a:chExt cx="356076" cy="12008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185977" y="4713887"/>
            <a:ext cx="7584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850-hPa wind 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25" y="672962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26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29106" y="673706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28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94473" y="672463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30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225" y="2891273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26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29106" y="2892017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28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94473" y="2890774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30 July 2019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7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xmlns="" id="{4849F399-4A41-D345-BC97-4486EC7A3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" y="769278"/>
            <a:ext cx="3232886" cy="3888760"/>
          </a:xfrm>
          <a:prstGeom prst="rect">
            <a:avLst/>
          </a:prstGeo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xmlns="" id="{AFC809A8-5AC9-D945-95F3-1FFDFD679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57" y="729051"/>
            <a:ext cx="3247031" cy="395020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-9107" y="556973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2" y="7253"/>
            <a:ext cx="9143998" cy="54971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 and Key Takeaways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5794" y="888086"/>
            <a:ext cx="27687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Key Takeaways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13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300" b="1" dirty="0" smtClean="0">
                <a:latin typeface="Arial"/>
                <a:cs typeface="Arial"/>
              </a:rPr>
              <a:t>A progressive North Atlantic trough enables a northwestern Africa ridge to build poleward across western Europe to Scandinavia.</a:t>
            </a:r>
          </a:p>
          <a:p>
            <a:pPr marL="285750" indent="-285750">
              <a:buFont typeface="Arial"/>
              <a:buChar char="•"/>
            </a:pPr>
            <a:endParaRPr lang="en-US" sz="13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300" b="1" dirty="0" smtClean="0">
                <a:latin typeface="Arial"/>
                <a:cs typeface="Arial"/>
              </a:rPr>
              <a:t>Ridging enables very hot, dry Saharan air to reach western Europe and expand toward Scandinavia.</a:t>
            </a:r>
          </a:p>
          <a:p>
            <a:pPr marL="285750" indent="-285750">
              <a:buFont typeface="Arial"/>
              <a:buChar char="•"/>
            </a:pPr>
            <a:endParaRPr lang="en-US" sz="1300" b="1" dirty="0" smtClean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300" b="1" dirty="0" smtClean="0">
                <a:latin typeface="Arial"/>
                <a:cs typeface="Arial"/>
              </a:rPr>
              <a:t>Additional Arctic ridging forces modified Saharan air over Scandinavia to turn westward to Greenland.</a:t>
            </a:r>
          </a:p>
        </p:txBody>
      </p:sp>
    </p:spTree>
    <p:extLst>
      <p:ext uri="{BB962C8B-B14F-4D97-AF65-F5344CB8AC3E}">
        <p14:creationId xmlns:p14="http://schemas.microsoft.com/office/powerpoint/2010/main" val="17929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476</Words>
  <Application>Microsoft Macintosh PowerPoint</Application>
  <PresentationFormat>On-screen Show (16:9)</PresentationFormat>
  <Paragraphs>105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An Analysis of Complex Polar–Midlatitude–Tropical Interactions that Culminated in the Largest Greenland Surface Ice-Melt Event of 2019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Biernat</dc:creator>
  <cp:lastModifiedBy>Kevin Biernat</cp:lastModifiedBy>
  <cp:revision>50</cp:revision>
  <dcterms:created xsi:type="dcterms:W3CDTF">2021-05-09T15:10:13Z</dcterms:created>
  <dcterms:modified xsi:type="dcterms:W3CDTF">2021-05-14T19:38:34Z</dcterms:modified>
</cp:coreProperties>
</file>