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51206400" cy="32918400"/>
  <p:notesSz cx="6858000" cy="9144000"/>
  <p:defaultTextStyle>
    <a:defPPr>
      <a:defRPr lang="en-US"/>
    </a:defPPr>
    <a:lvl1pPr marL="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1pPr>
    <a:lvl2pPr marL="21945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2pPr>
    <a:lvl3pPr marL="43891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3pPr>
    <a:lvl4pPr marL="65836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4pPr>
    <a:lvl5pPr marL="877824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5pPr>
    <a:lvl6pPr marL="1097280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6pPr>
    <a:lvl7pPr marL="131673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7pPr>
    <a:lvl8pPr marL="153619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8pPr>
    <a:lvl9pPr marL="175564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0368">
          <p15:clr>
            <a:srgbClr val="A4A3A4"/>
          </p15:clr>
        </p15:guide>
        <p15:guide id="2" pos="16128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3AC3FD5-3AF8-8420-2E78-C58EB298097F}" name="Keyser, Daniel" initials="KD" userId="S::dkeyser@albany.edu::4396bf0e-d0f0-41e5-a1c5-6c0b045abae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CA29"/>
    <a:srgbClr val="2BBB27"/>
    <a:srgbClr val="28AB24"/>
    <a:srgbClr val="FFC0E1"/>
    <a:srgbClr val="560EB3"/>
    <a:srgbClr val="4B1966"/>
    <a:srgbClr val="FF515B"/>
    <a:srgbClr val="20FFFF"/>
    <a:srgbClr val="F90106"/>
    <a:srgbClr val="BF00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594" autoAdjust="0"/>
    <p:restoredTop sz="98983" autoAdjust="0"/>
  </p:normalViewPr>
  <p:slideViewPr>
    <p:cSldViewPr snapToGrid="0" snapToObjects="1">
      <p:cViewPr>
        <p:scale>
          <a:sx n="53" d="100"/>
          <a:sy n="53" d="100"/>
        </p:scale>
        <p:origin x="6392" y="-80"/>
      </p:cViewPr>
      <p:guideLst>
        <p:guide orient="horz" pos="10368"/>
        <p:guide pos="161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9" Type="http://schemas.microsoft.com/office/2018/10/relationships/authors" Target="author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5D359-41CE-9543-9832-27E9D3CD61B0}" type="datetimeFigureOut">
              <a:rPr lang="en-US" smtClean="0"/>
              <a:t>7/13/22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62000" y="685800"/>
            <a:ext cx="5334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2E9D3-18D4-5946-9500-F0C05A4AF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139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85800"/>
            <a:ext cx="5334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2E9D3-18D4-5946-9500-F0C05A4AF2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133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0480" y="10226042"/>
            <a:ext cx="43525440" cy="7056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80960" y="18653760"/>
            <a:ext cx="35844480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3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7/13/22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304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7/13/22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17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8200056" y="6324600"/>
            <a:ext cx="55304687" cy="1348206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285983" y="6324600"/>
            <a:ext cx="165060633" cy="1348206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7/13/22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951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7/13/22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72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4953" y="21153122"/>
            <a:ext cx="43525440" cy="6537960"/>
          </a:xfrm>
        </p:spPr>
        <p:txBody>
          <a:bodyPr anchor="t"/>
          <a:lstStyle>
            <a:lvl1pPr algn="l">
              <a:defRPr sz="19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44953" y="13952225"/>
            <a:ext cx="43525440" cy="7200898"/>
          </a:xfrm>
        </p:spPr>
        <p:txBody>
          <a:bodyPr anchor="b"/>
          <a:lstStyle>
            <a:lvl1pPr marL="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1pPr>
            <a:lvl2pPr marL="2194560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7/13/22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47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285983" y="36865560"/>
            <a:ext cx="110182660" cy="10427970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322083" y="36865560"/>
            <a:ext cx="110182660" cy="10427970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7/13/22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5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0" y="1318262"/>
            <a:ext cx="46085760" cy="5486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60320" y="7368542"/>
            <a:ext cx="22625053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60320" y="10439400"/>
            <a:ext cx="22625053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6012143" y="7368542"/>
            <a:ext cx="22633940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6012143" y="10439400"/>
            <a:ext cx="22633940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7/13/22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246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7/13/22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3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7/13/22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539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3" y="1310640"/>
            <a:ext cx="16846553" cy="5577840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20280" y="1310643"/>
            <a:ext cx="28625800" cy="28094942"/>
          </a:xfrm>
        </p:spPr>
        <p:txBody>
          <a:bodyPr/>
          <a:lstStyle>
            <a:lvl1pPr>
              <a:defRPr sz="15400"/>
            </a:lvl1pPr>
            <a:lvl2pPr>
              <a:defRPr sz="13400"/>
            </a:lvl2pPr>
            <a:lvl3pPr>
              <a:defRPr sz="1150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3" y="6888483"/>
            <a:ext cx="16846553" cy="22517102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7/13/22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46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6813" y="23042880"/>
            <a:ext cx="30723840" cy="2720342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36813" y="2941320"/>
            <a:ext cx="30723840" cy="19751040"/>
          </a:xfrm>
        </p:spPr>
        <p:txBody>
          <a:bodyPr/>
          <a:lstStyle>
            <a:lvl1pPr marL="0" indent="0">
              <a:buNone/>
              <a:defRPr sz="15400"/>
            </a:lvl1pPr>
            <a:lvl2pPr marL="2194560" indent="0">
              <a:buNone/>
              <a:defRPr sz="13400"/>
            </a:lvl2pPr>
            <a:lvl3pPr marL="4389120" indent="0">
              <a:buNone/>
              <a:defRPr sz="1150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36813" y="25763222"/>
            <a:ext cx="30723840" cy="3863338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7/13/22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54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60320" y="1318262"/>
            <a:ext cx="46085760" cy="5486400"/>
          </a:xfrm>
          <a:prstGeom prst="rect">
            <a:avLst/>
          </a:prstGeom>
        </p:spPr>
        <p:txBody>
          <a:bodyPr vert="horz" lIns="438912" tIns="219456" rIns="438912" bIns="21945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60320" y="7680963"/>
            <a:ext cx="46085760" cy="21724622"/>
          </a:xfrm>
          <a:prstGeom prst="rect">
            <a:avLst/>
          </a:prstGeom>
        </p:spPr>
        <p:txBody>
          <a:bodyPr vert="horz" lIns="438912" tIns="219456" rIns="438912" bIns="21945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60320" y="30510482"/>
            <a:ext cx="1194816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l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5EF5-CD34-E941-B8A0-732FAEB64E2D}" type="datetimeFigureOut">
              <a:rPr lang="en-US" smtClean="0"/>
              <a:t>7/13/22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95520" y="30510482"/>
            <a:ext cx="1621536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ct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697920" y="30510482"/>
            <a:ext cx="1194816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22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194560" rtl="0" eaLnBrk="1" latinLnBrk="0" hangingPunct="1">
        <a:spcBef>
          <a:spcPct val="0"/>
        </a:spcBef>
        <a:buNone/>
        <a:defRPr sz="21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45920" indent="-1645920" algn="l" defTabSz="2194560" rtl="0" eaLnBrk="1" latinLnBrk="0" hangingPunct="1">
        <a:spcBef>
          <a:spcPct val="20000"/>
        </a:spcBef>
        <a:buFont typeface="Arial"/>
        <a:buChar char="•"/>
        <a:defRPr sz="15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0" indent="-1371600" algn="l" defTabSz="2194560" rtl="0" eaLnBrk="1" latinLnBrk="0" hangingPunct="1">
        <a:spcBef>
          <a:spcPct val="20000"/>
        </a:spcBef>
        <a:buFont typeface="Arial"/>
        <a:buChar char="–"/>
        <a:defRPr sz="13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2194560" rtl="0" eaLnBrk="1" latinLnBrk="0" hangingPunct="1">
        <a:spcBef>
          <a:spcPct val="20000"/>
        </a:spcBef>
        <a:buFont typeface="Arial"/>
        <a:buChar char="•"/>
        <a:defRPr sz="115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2194560" rtl="0" eaLnBrk="1" latinLnBrk="0" hangingPunct="1">
        <a:spcBef>
          <a:spcPct val="20000"/>
        </a:spcBef>
        <a:buFont typeface="Arial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2194560" rtl="0" eaLnBrk="1" latinLnBrk="0" hangingPunct="1">
        <a:spcBef>
          <a:spcPct val="20000"/>
        </a:spcBef>
        <a:buFont typeface="Arial"/>
        <a:buChar char="»"/>
        <a:defRPr sz="9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20" Type="http://schemas.openxmlformats.org/officeDocument/2006/relationships/image" Target="../media/image18.jp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Picture 573" descr="Chart&#10;&#10;Description automatically generated">
            <a:extLst>
              <a:ext uri="{FF2B5EF4-FFF2-40B4-BE49-F238E27FC236}">
                <a16:creationId xmlns:a16="http://schemas.microsoft.com/office/drawing/2014/main" xmlns="" id="{F0F223AD-DF6F-764F-B988-622A770ED8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109"/>
          <a:stretch/>
        </p:blipFill>
        <p:spPr>
          <a:xfrm>
            <a:off x="46159218" y="27744199"/>
            <a:ext cx="4535676" cy="43891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69945" y="177674"/>
            <a:ext cx="39223732" cy="1931292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0090"/>
                </a:solidFill>
                <a:latin typeface="Arial"/>
                <a:cs typeface="Arial"/>
              </a:rPr>
              <a:t>High-Latitude Anticyclonic Rossby Wave Breaking and High-Latitude Heat Waves over Parts of the                 Northern Hemisphere during Late June 2021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289561" y="4748974"/>
            <a:ext cx="191505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74409" y="2118346"/>
            <a:ext cx="27380940" cy="761741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r>
              <a:rPr lang="en-US" sz="4400" b="1" dirty="0">
                <a:latin typeface="Arial"/>
                <a:cs typeface="Arial"/>
              </a:rPr>
              <a:t>Lance F. Bosart</a:t>
            </a:r>
            <a:r>
              <a:rPr lang="en-US" sz="4400" b="1" baseline="30000" dirty="0">
                <a:latin typeface="Arial"/>
                <a:cs typeface="Arial"/>
              </a:rPr>
              <a:t>1</a:t>
            </a:r>
            <a:r>
              <a:rPr lang="en-US" sz="4400" dirty="0">
                <a:latin typeface="Arial"/>
                <a:cs typeface="Arial"/>
              </a:rPr>
              <a:t>, Tyler C. Leicht</a:t>
            </a:r>
            <a:r>
              <a:rPr lang="en-US" sz="4400" baseline="30000" dirty="0">
                <a:latin typeface="Arial"/>
                <a:cs typeface="Arial"/>
              </a:rPr>
              <a:t>1</a:t>
            </a:r>
            <a:r>
              <a:rPr lang="en-US" sz="4400" dirty="0">
                <a:latin typeface="Arial"/>
                <a:cs typeface="Arial"/>
              </a:rPr>
              <a:t>, Alex K. Mitchell</a:t>
            </a:r>
            <a:r>
              <a:rPr lang="en-US" sz="4400" baseline="30000" dirty="0">
                <a:latin typeface="Arial"/>
                <a:cs typeface="Arial"/>
              </a:rPr>
              <a:t>1</a:t>
            </a:r>
            <a:r>
              <a:rPr lang="en-US" sz="4400" dirty="0">
                <a:latin typeface="Arial"/>
                <a:cs typeface="Arial"/>
              </a:rPr>
              <a:t>, </a:t>
            </a:r>
            <a:r>
              <a:rPr lang="en-US" sz="4400" dirty="0" err="1">
                <a:latin typeface="Arial"/>
                <a:cs typeface="Arial"/>
              </a:rPr>
              <a:t>Minghao</a:t>
            </a:r>
            <a:r>
              <a:rPr lang="en-US" sz="4400" dirty="0">
                <a:latin typeface="Arial"/>
                <a:cs typeface="Arial"/>
              </a:rPr>
              <a:t> Zhou</a:t>
            </a:r>
            <a:r>
              <a:rPr lang="en-US" sz="4400" baseline="30000" dirty="0">
                <a:latin typeface="Arial"/>
                <a:cs typeface="Arial"/>
              </a:rPr>
              <a:t>1</a:t>
            </a:r>
            <a:r>
              <a:rPr lang="en-US" sz="4400" dirty="0">
                <a:latin typeface="Arial"/>
                <a:cs typeface="Arial"/>
              </a:rPr>
              <a:t>, Kevin A. Biernat</a:t>
            </a:r>
            <a:r>
              <a:rPr lang="en-US" sz="4400" baseline="30000" dirty="0">
                <a:latin typeface="Arial"/>
                <a:cs typeface="Arial"/>
              </a:rPr>
              <a:t>2</a:t>
            </a:r>
            <a:r>
              <a:rPr lang="en-US" sz="4400" dirty="0">
                <a:latin typeface="Arial"/>
                <a:cs typeface="Arial"/>
              </a:rPr>
              <a:t>, and Daniel Keyser</a:t>
            </a:r>
            <a:r>
              <a:rPr lang="en-US" sz="4400" baseline="30000" dirty="0">
                <a:latin typeface="Arial"/>
                <a:cs typeface="Arial"/>
              </a:rPr>
              <a:t>1</a:t>
            </a:r>
            <a:r>
              <a:rPr lang="en-US" sz="4400" dirty="0">
                <a:latin typeface="Arial"/>
                <a:cs typeface="Arial"/>
              </a:rPr>
              <a:t> </a:t>
            </a:r>
            <a:endParaRPr lang="en-US" sz="4400" baseline="300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74409" y="2867249"/>
            <a:ext cx="35357041" cy="1069518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r>
              <a:rPr lang="en-US" sz="3200" i="1" baseline="30000" dirty="0">
                <a:latin typeface="Arial"/>
                <a:cs typeface="Arial"/>
              </a:rPr>
              <a:t>1</a:t>
            </a:r>
            <a:r>
              <a:rPr lang="en-US" sz="3200" i="1" dirty="0">
                <a:latin typeface="Arial"/>
                <a:cs typeface="Arial"/>
              </a:rPr>
              <a:t>Department of Atmospheric and Environmental Sciences, University at Albany, State University of New York, Albany, NY </a:t>
            </a:r>
          </a:p>
          <a:p>
            <a:r>
              <a:rPr lang="en-US" sz="3200" i="1" baseline="30000" dirty="0">
                <a:latin typeface="Arial"/>
                <a:cs typeface="Arial"/>
              </a:rPr>
              <a:t>2</a:t>
            </a:r>
            <a:r>
              <a:rPr lang="en-US" sz="3200" i="1" dirty="0">
                <a:latin typeface="Arial"/>
                <a:cs typeface="Arial"/>
              </a:rPr>
              <a:t>National Research Council, Naval Research Laboratory, Monterey, CA 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229137" y="7584898"/>
            <a:ext cx="15262272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2) Overview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232314" y="4062740"/>
            <a:ext cx="15266632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/>
                <a:cs typeface="Arial"/>
              </a:rPr>
              <a:t>1) Purpose</a:t>
            </a:r>
          </a:p>
        </p:txBody>
      </p:sp>
      <p:sp>
        <p:nvSpPr>
          <p:cNvPr id="110" name="Rectangle 109"/>
          <p:cNvSpPr/>
          <p:nvPr/>
        </p:nvSpPr>
        <p:spPr>
          <a:xfrm>
            <a:off x="15772260" y="4062740"/>
            <a:ext cx="35203312" cy="13165964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/>
          <p:cNvSpPr txBox="1"/>
          <p:nvPr/>
        </p:nvSpPr>
        <p:spPr>
          <a:xfrm>
            <a:off x="15773660" y="4060858"/>
            <a:ext cx="35203314" cy="643354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4) North Pacific Large-Scale Flow Pattern Perspective: 25–27 June 2021 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6054036" y="2020632"/>
            <a:ext cx="84632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Research support provided by Office of Naval Research Grant </a:t>
            </a:r>
            <a:r>
              <a:rPr lang="en-US" sz="2800" dirty="0">
                <a:latin typeface="Arial"/>
                <a:cs typeface="Arial"/>
              </a:rPr>
              <a:t>N00014-18-1-2200</a:t>
            </a:r>
          </a:p>
        </p:txBody>
      </p:sp>
      <p:sp>
        <p:nvSpPr>
          <p:cNvPr id="500" name="TextBox 499"/>
          <p:cNvSpPr txBox="1"/>
          <p:nvPr/>
        </p:nvSpPr>
        <p:spPr>
          <a:xfrm>
            <a:off x="211690" y="23050817"/>
            <a:ext cx="15279719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3) Climate Context</a:t>
            </a:r>
          </a:p>
        </p:txBody>
      </p:sp>
      <p:pic>
        <p:nvPicPr>
          <p:cNvPr id="581" name="Picture 580" descr="logo_A1_pms124_269 (1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72" y="265685"/>
            <a:ext cx="4495425" cy="3209544"/>
          </a:xfrm>
          <a:prstGeom prst="rect">
            <a:avLst/>
          </a:prstGeom>
        </p:spPr>
      </p:pic>
      <p:pic>
        <p:nvPicPr>
          <p:cNvPr id="584" name="Picture 583" descr="Office_of_Naval_Research_Official_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0096" y="502297"/>
            <a:ext cx="5689600" cy="2501674"/>
          </a:xfrm>
          <a:prstGeom prst="rect">
            <a:avLst/>
          </a:prstGeom>
        </p:spPr>
      </p:pic>
      <p:sp>
        <p:nvSpPr>
          <p:cNvPr id="539" name="TextBox 538"/>
          <p:cNvSpPr txBox="1"/>
          <p:nvPr/>
        </p:nvSpPr>
        <p:spPr>
          <a:xfrm>
            <a:off x="32723176" y="3347950"/>
            <a:ext cx="18248604" cy="577075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r"/>
            <a:r>
              <a:rPr lang="en-US" sz="3200" dirty="0">
                <a:latin typeface="Arial"/>
                <a:cs typeface="Arial"/>
              </a:rPr>
              <a:t>Presented </a:t>
            </a:r>
            <a:r>
              <a:rPr lang="en-US" sz="3200" dirty="0" smtClean="0">
                <a:latin typeface="Arial"/>
                <a:cs typeface="Arial"/>
              </a:rPr>
              <a:t>at 17th AMS Conference on </a:t>
            </a:r>
            <a:r>
              <a:rPr lang="en-US" sz="3200" dirty="0">
                <a:latin typeface="Arial"/>
                <a:cs typeface="Arial"/>
              </a:rPr>
              <a:t>Polar Meteorology and Oceanography on 11 August 2022 </a:t>
            </a:r>
            <a:endParaRPr lang="en-US" sz="3200" baseline="30000" dirty="0">
              <a:latin typeface="Arial"/>
              <a:cs typeface="Arial"/>
            </a:endParaRPr>
          </a:p>
        </p:txBody>
      </p:sp>
      <p:sp>
        <p:nvSpPr>
          <p:cNvPr id="386" name="TextBox 385"/>
          <p:cNvSpPr txBox="1"/>
          <p:nvPr/>
        </p:nvSpPr>
        <p:spPr>
          <a:xfrm>
            <a:off x="305615" y="4731792"/>
            <a:ext cx="15190154" cy="2718687"/>
          </a:xfrm>
          <a:prstGeom prst="rect">
            <a:avLst/>
          </a:prstGeom>
          <a:noFill/>
          <a:ln w="38100">
            <a:noFill/>
          </a:ln>
        </p:spPr>
        <p:txBody>
          <a:bodyPr wrap="square" lIns="83814" tIns="41907" rIns="83814" bIns="41907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600" dirty="0">
                <a:latin typeface="Arial"/>
                <a:cs typeface="Arial"/>
              </a:rPr>
              <a:t>Illustrate upstream flow conditions over the North </a:t>
            </a:r>
            <a:r>
              <a:rPr lang="en-US" sz="2600" dirty="0" smtClean="0">
                <a:latin typeface="Arial"/>
                <a:cs typeface="Arial"/>
              </a:rPr>
              <a:t>Pacific (NPAC) that contributed </a:t>
            </a:r>
            <a:r>
              <a:rPr lang="en-US" sz="2600" dirty="0">
                <a:latin typeface="Arial"/>
                <a:cs typeface="Arial"/>
              </a:rPr>
              <a:t>to the </a:t>
            </a:r>
            <a:r>
              <a:rPr lang="en-US" sz="2600" dirty="0" smtClean="0">
                <a:latin typeface="Arial"/>
                <a:cs typeface="Arial"/>
              </a:rPr>
              <a:t>Pacific Northwest </a:t>
            </a:r>
            <a:r>
              <a:rPr lang="en-US" sz="2600" dirty="0">
                <a:latin typeface="Arial"/>
                <a:cs typeface="Arial"/>
              </a:rPr>
              <a:t>heat wave of late June 2021.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latin typeface="Arial"/>
                <a:cs typeface="Arial"/>
              </a:rPr>
              <a:t>Document the evolution of the large-scale flow pattern over the </a:t>
            </a:r>
            <a:r>
              <a:rPr lang="en-US" sz="2600" dirty="0" smtClean="0">
                <a:latin typeface="Arial"/>
                <a:cs typeface="Arial"/>
              </a:rPr>
              <a:t>eastern NPAC and </a:t>
            </a:r>
            <a:r>
              <a:rPr lang="en-US" sz="2600" dirty="0">
                <a:latin typeface="Arial"/>
                <a:cs typeface="Arial"/>
              </a:rPr>
              <a:t>western North America during the heat wave.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latin typeface="Arial"/>
                <a:cs typeface="Arial"/>
              </a:rPr>
              <a:t>Link the </a:t>
            </a:r>
            <a:r>
              <a:rPr lang="en-US" sz="2600" dirty="0" smtClean="0">
                <a:latin typeface="Arial"/>
                <a:cs typeface="Arial"/>
              </a:rPr>
              <a:t>Pacific Northwest heat </a:t>
            </a:r>
            <a:r>
              <a:rPr lang="en-US" sz="2600" dirty="0">
                <a:latin typeface="Arial"/>
                <a:cs typeface="Arial"/>
              </a:rPr>
              <a:t>wave </a:t>
            </a:r>
            <a:r>
              <a:rPr lang="en-US" sz="2600" dirty="0" smtClean="0">
                <a:latin typeface="Arial"/>
                <a:cs typeface="Arial"/>
              </a:rPr>
              <a:t>to a </a:t>
            </a:r>
            <a:r>
              <a:rPr lang="en-US" sz="2600" dirty="0">
                <a:latin typeface="Arial"/>
                <a:cs typeface="Arial"/>
              </a:rPr>
              <a:t>subsequent high-latitude Eurasian heat wave.</a:t>
            </a:r>
          </a:p>
          <a:p>
            <a:pPr>
              <a:lnSpc>
                <a:spcPct val="50000"/>
              </a:lnSpc>
            </a:pPr>
            <a:endParaRPr lang="en-US" sz="2600" dirty="0">
              <a:latin typeface="Arial"/>
              <a:cs typeface="Arial"/>
            </a:endParaRPr>
          </a:p>
        </p:txBody>
      </p:sp>
      <p:sp>
        <p:nvSpPr>
          <p:cNvPr id="387" name="Rectangle 386"/>
          <p:cNvSpPr/>
          <p:nvPr/>
        </p:nvSpPr>
        <p:spPr>
          <a:xfrm>
            <a:off x="229137" y="4060858"/>
            <a:ext cx="15268500" cy="3316256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" name="Rectangle 408"/>
          <p:cNvSpPr/>
          <p:nvPr/>
        </p:nvSpPr>
        <p:spPr>
          <a:xfrm>
            <a:off x="217918" y="7584897"/>
            <a:ext cx="15279719" cy="15227943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6" name="Picture 415" descr="Diagram&#10;&#10;Description automatically generated">
            <a:extLst>
              <a:ext uri="{FF2B5EF4-FFF2-40B4-BE49-F238E27FC236}">
                <a16:creationId xmlns:a16="http://schemas.microsoft.com/office/drawing/2014/main" xmlns="" id="{A631961A-3FA1-194A-9456-5BEF324F55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966" y="9271909"/>
            <a:ext cx="7366000" cy="5791200"/>
          </a:xfrm>
          <a:prstGeom prst="rect">
            <a:avLst/>
          </a:prstGeom>
        </p:spPr>
      </p:pic>
      <p:pic>
        <p:nvPicPr>
          <p:cNvPr id="417" name="Picture 416" descr="Diagram&#10;&#10;Description automatically generated">
            <a:extLst>
              <a:ext uri="{FF2B5EF4-FFF2-40B4-BE49-F238E27FC236}">
                <a16:creationId xmlns:a16="http://schemas.microsoft.com/office/drawing/2014/main" xmlns="" id="{38456C3C-D6D1-0C49-9085-084F4759AE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0446" y="9271909"/>
            <a:ext cx="7366000" cy="5791200"/>
          </a:xfrm>
          <a:prstGeom prst="rect">
            <a:avLst/>
          </a:prstGeom>
        </p:spPr>
      </p:pic>
      <p:pic>
        <p:nvPicPr>
          <p:cNvPr id="418" name="Picture 417" descr="A picture containing text, nature&#10;&#10;Description automatically generated">
            <a:extLst>
              <a:ext uri="{FF2B5EF4-FFF2-40B4-BE49-F238E27FC236}">
                <a16:creationId xmlns:a16="http://schemas.microsoft.com/office/drawing/2014/main" xmlns="" id="{EE57DF49-36C0-7C42-A8FF-DA57B0CC8D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608" y="15310473"/>
            <a:ext cx="6465200" cy="7320386"/>
          </a:xfrm>
          <a:prstGeom prst="rect">
            <a:avLst/>
          </a:prstGeom>
        </p:spPr>
      </p:pic>
      <p:pic>
        <p:nvPicPr>
          <p:cNvPr id="419" name="Picture 418" descr="Chart&#10;&#10;Description automatically generated">
            <a:extLst>
              <a:ext uri="{FF2B5EF4-FFF2-40B4-BE49-F238E27FC236}">
                <a16:creationId xmlns:a16="http://schemas.microsoft.com/office/drawing/2014/main" xmlns="" id="{382B35EB-0213-CB47-8837-A05AE4CE33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48036" y="15298714"/>
            <a:ext cx="6026421" cy="7332145"/>
          </a:xfrm>
          <a:prstGeom prst="rect">
            <a:avLst/>
          </a:prstGeom>
        </p:spPr>
      </p:pic>
      <p:sp>
        <p:nvSpPr>
          <p:cNvPr id="420" name="TextBox 419">
            <a:extLst>
              <a:ext uri="{FF2B5EF4-FFF2-40B4-BE49-F238E27FC236}">
                <a16:creationId xmlns:a16="http://schemas.microsoft.com/office/drawing/2014/main" xmlns="" id="{20B6596A-9B18-C34B-8ABD-38C25121FD34}"/>
              </a:ext>
            </a:extLst>
          </p:cNvPr>
          <p:cNvSpPr txBox="1"/>
          <p:nvPr/>
        </p:nvSpPr>
        <p:spPr>
          <a:xfrm>
            <a:off x="8824092" y="16058152"/>
            <a:ext cx="3367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Source: Gary </a:t>
            </a:r>
            <a:r>
              <a:rPr lang="en-US" sz="2000" b="1" dirty="0" err="1">
                <a:latin typeface="Arial"/>
                <a:cs typeface="Arial"/>
              </a:rPr>
              <a:t>Lackmann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421" name="Rectangle 420"/>
          <p:cNvSpPr/>
          <p:nvPr/>
        </p:nvSpPr>
        <p:spPr>
          <a:xfrm>
            <a:off x="211690" y="23036296"/>
            <a:ext cx="15279719" cy="9693350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2" name="Picture 421" descr="Chart, table&#10;&#10;Description automatically generated with medium confidence">
            <a:extLst>
              <a:ext uri="{FF2B5EF4-FFF2-40B4-BE49-F238E27FC236}">
                <a16:creationId xmlns:a16="http://schemas.microsoft.com/office/drawing/2014/main" xmlns="" id="{13987845-64D1-364C-A5C2-6E4C5A5D31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4888" y="23749079"/>
            <a:ext cx="6460013" cy="8842429"/>
          </a:xfrm>
          <a:prstGeom prst="rect">
            <a:avLst/>
          </a:prstGeom>
        </p:spPr>
      </p:pic>
      <p:pic>
        <p:nvPicPr>
          <p:cNvPr id="423" name="Picture 422" descr="Map&#10;&#10;Description automatically generated">
            <a:extLst>
              <a:ext uri="{FF2B5EF4-FFF2-40B4-BE49-F238E27FC236}">
                <a16:creationId xmlns:a16="http://schemas.microsoft.com/office/drawing/2014/main" xmlns="" id="{7D7B4403-8119-6245-A4AF-3BAD491A0D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13665" y="25197068"/>
            <a:ext cx="7743741" cy="7441476"/>
          </a:xfrm>
          <a:prstGeom prst="rect">
            <a:avLst/>
          </a:prstGeom>
        </p:spPr>
      </p:pic>
      <p:sp>
        <p:nvSpPr>
          <p:cNvPr id="424" name="TextBox 423"/>
          <p:cNvSpPr txBox="1"/>
          <p:nvPr/>
        </p:nvSpPr>
        <p:spPr>
          <a:xfrm>
            <a:off x="7150144" y="23735722"/>
            <a:ext cx="8192225" cy="1284961"/>
          </a:xfrm>
          <a:prstGeom prst="rect">
            <a:avLst/>
          </a:prstGeom>
          <a:noFill/>
          <a:ln w="38100">
            <a:noFill/>
          </a:ln>
        </p:spPr>
        <p:txBody>
          <a:bodyPr wrap="square" lIns="83814" tIns="41907" rIns="83814" bIns="41907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600" dirty="0">
                <a:latin typeface="Arial"/>
                <a:cs typeface="Arial"/>
              </a:rPr>
              <a:t>Unprecedented heat in the Pacific Northwest: </a:t>
            </a:r>
            <a:r>
              <a:rPr lang="en-US" sz="2600" dirty="0" err="1" smtClean="0">
                <a:latin typeface="Arial"/>
                <a:cs typeface="Arial"/>
              </a:rPr>
              <a:t>Quillayute</a:t>
            </a:r>
            <a:r>
              <a:rPr lang="en-US" sz="2600" dirty="0" smtClean="0">
                <a:latin typeface="Arial"/>
                <a:cs typeface="Arial"/>
              </a:rPr>
              <a:t>, WA, reached </a:t>
            </a:r>
            <a:r>
              <a:rPr lang="en-US" sz="2600" dirty="0">
                <a:latin typeface="Arial"/>
                <a:cs typeface="Arial"/>
              </a:rPr>
              <a:t>110°F (43.3°C) on 28 June. Previous monthly record was 92°F (33.3°C).</a:t>
            </a:r>
          </a:p>
        </p:txBody>
      </p:sp>
      <p:sp>
        <p:nvSpPr>
          <p:cNvPr id="475" name="TextBox 474"/>
          <p:cNvSpPr txBox="1"/>
          <p:nvPr/>
        </p:nvSpPr>
        <p:spPr>
          <a:xfrm>
            <a:off x="15772256" y="17435609"/>
            <a:ext cx="14623590" cy="1200329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5) Did TC </a:t>
            </a:r>
            <a:r>
              <a:rPr lang="en-US" sz="3600" b="1" dirty="0" err="1">
                <a:solidFill>
                  <a:srgbClr val="FFFFFF"/>
                </a:solidFill>
                <a:latin typeface="Arial"/>
                <a:cs typeface="Arial"/>
              </a:rPr>
              <a:t>Champi</a:t>
            </a:r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 Contribute to Downstream Baroclinic Development Prior to the Pacific Northwest Heat Wave?</a:t>
            </a:r>
          </a:p>
        </p:txBody>
      </p:sp>
      <p:sp>
        <p:nvSpPr>
          <p:cNvPr id="476" name="Rectangle 475"/>
          <p:cNvSpPr/>
          <p:nvPr/>
        </p:nvSpPr>
        <p:spPr>
          <a:xfrm>
            <a:off x="15772260" y="17435609"/>
            <a:ext cx="14623586" cy="9423318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7" name="Picture 476" descr="Chart&#10;&#10;Description automatically generated">
            <a:extLst>
              <a:ext uri="{FF2B5EF4-FFF2-40B4-BE49-F238E27FC236}">
                <a16:creationId xmlns:a16="http://schemas.microsoft.com/office/drawing/2014/main" xmlns="" id="{F88AA8CC-6EE6-7E40-BB7A-CA2F3CD19F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818927" y="18915668"/>
            <a:ext cx="6693497" cy="5546637"/>
          </a:xfrm>
          <a:prstGeom prst="rect">
            <a:avLst/>
          </a:prstGeom>
        </p:spPr>
      </p:pic>
      <p:sp>
        <p:nvSpPr>
          <p:cNvPr id="478" name="TextBox 477">
            <a:extLst>
              <a:ext uri="{FF2B5EF4-FFF2-40B4-BE49-F238E27FC236}">
                <a16:creationId xmlns:a16="http://schemas.microsoft.com/office/drawing/2014/main" xmlns="" id="{1163B5D5-C50C-C342-ADFB-7B9679BE651A}"/>
              </a:ext>
            </a:extLst>
          </p:cNvPr>
          <p:cNvSpPr txBox="1"/>
          <p:nvPr/>
        </p:nvSpPr>
        <p:spPr>
          <a:xfrm>
            <a:off x="19627741" y="19831106"/>
            <a:ext cx="2931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Arial"/>
                <a:cs typeface="Arial"/>
              </a:rPr>
              <a:t>Source: Digital Typhoon</a:t>
            </a:r>
          </a:p>
        </p:txBody>
      </p:sp>
      <p:pic>
        <p:nvPicPr>
          <p:cNvPr id="479" name="Picture 478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87901E7A-8262-8E4E-A13C-3D8F29A4D5C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625493" y="18748481"/>
            <a:ext cx="7636140" cy="6016752"/>
          </a:xfrm>
          <a:prstGeom prst="rect">
            <a:avLst/>
          </a:prstGeom>
        </p:spPr>
      </p:pic>
      <p:sp>
        <p:nvSpPr>
          <p:cNvPr id="480" name="TextBox 479"/>
          <p:cNvSpPr txBox="1"/>
          <p:nvPr/>
        </p:nvSpPr>
        <p:spPr>
          <a:xfrm>
            <a:off x="15902997" y="24890598"/>
            <a:ext cx="14358636" cy="1946681"/>
          </a:xfrm>
          <a:prstGeom prst="rect">
            <a:avLst/>
          </a:prstGeom>
          <a:noFill/>
          <a:ln w="38100">
            <a:noFill/>
          </a:ln>
        </p:spPr>
        <p:txBody>
          <a:bodyPr wrap="square" lIns="83814" tIns="41907" rIns="83814" bIns="41907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600" dirty="0">
                <a:latin typeface="Arial"/>
                <a:cs typeface="Arial"/>
              </a:rPr>
              <a:t>Little evidence for significant negative PV advection by the irrotational wind in the upper troposphere downstream of TC </a:t>
            </a:r>
            <a:r>
              <a:rPr lang="en-US" sz="2600" dirty="0" err="1">
                <a:latin typeface="Arial"/>
                <a:cs typeface="Arial"/>
              </a:rPr>
              <a:t>Champi</a:t>
            </a:r>
            <a:r>
              <a:rPr lang="en-US" sz="2600" dirty="0">
                <a:latin typeface="Arial"/>
                <a:cs typeface="Arial"/>
              </a:rPr>
              <a:t>.</a:t>
            </a:r>
          </a:p>
          <a:p>
            <a:pPr>
              <a:lnSpc>
                <a:spcPct val="50000"/>
              </a:lnSpc>
            </a:pPr>
            <a:endParaRPr lang="en-US" sz="26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latin typeface="Arial"/>
                <a:cs typeface="Arial"/>
              </a:rPr>
              <a:t>Better evidence that tropical moisture advection contributed to deep cyclogenesis in the Gulf of Alaska and </a:t>
            </a:r>
            <a:r>
              <a:rPr lang="en-US" sz="2600" dirty="0" smtClean="0">
                <a:latin typeface="Arial"/>
                <a:cs typeface="Arial"/>
              </a:rPr>
              <a:t>downstream ridge amplification.</a:t>
            </a:r>
            <a:endParaRPr lang="en-US" sz="2600" dirty="0">
              <a:highlight>
                <a:srgbClr val="FFFF00"/>
              </a:highlight>
              <a:latin typeface="Arial"/>
              <a:cs typeface="Arial"/>
            </a:endParaRPr>
          </a:p>
        </p:txBody>
      </p:sp>
      <p:sp>
        <p:nvSpPr>
          <p:cNvPr id="481" name="TextBox 480"/>
          <p:cNvSpPr txBox="1"/>
          <p:nvPr/>
        </p:nvSpPr>
        <p:spPr>
          <a:xfrm>
            <a:off x="15772256" y="27052302"/>
            <a:ext cx="14623590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/>
                <a:cs typeface="Arial"/>
              </a:rPr>
              <a:t>6) Conclusions</a:t>
            </a:r>
          </a:p>
        </p:txBody>
      </p:sp>
      <p:sp>
        <p:nvSpPr>
          <p:cNvPr id="482" name="TextBox 481"/>
          <p:cNvSpPr txBox="1"/>
          <p:nvPr/>
        </p:nvSpPr>
        <p:spPr>
          <a:xfrm>
            <a:off x="15913369" y="27881076"/>
            <a:ext cx="14486961" cy="4485837"/>
          </a:xfrm>
          <a:prstGeom prst="rect">
            <a:avLst/>
          </a:prstGeom>
          <a:noFill/>
          <a:ln w="38100">
            <a:noFill/>
          </a:ln>
        </p:spPr>
        <p:txBody>
          <a:bodyPr wrap="square" lIns="83814" tIns="41907" rIns="83814" bIns="41907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Arial"/>
                <a:cs typeface="Arial"/>
              </a:rPr>
              <a:t>Downstream </a:t>
            </a:r>
            <a:r>
              <a:rPr lang="en-US" sz="2600" dirty="0" err="1" smtClean="0">
                <a:latin typeface="Arial"/>
                <a:cs typeface="Arial"/>
              </a:rPr>
              <a:t>baroclinic</a:t>
            </a:r>
            <a:r>
              <a:rPr lang="en-US" sz="2600" dirty="0" smtClean="0">
                <a:latin typeface="Arial"/>
                <a:cs typeface="Arial"/>
              </a:rPr>
              <a:t> development (DBD) occurs across the NPAC during late June 2021.</a:t>
            </a:r>
          </a:p>
          <a:p>
            <a:pPr marL="457200" indent="-457200">
              <a:lnSpc>
                <a:spcPct val="50000"/>
              </a:lnSpc>
              <a:buFont typeface="Arial" panose="020B0604020202020204" pitchFamily="34" charset="0"/>
              <a:buChar char="•"/>
            </a:pPr>
            <a:endParaRPr lang="en-US" sz="2600" dirty="0" smtClean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/>
                <a:cs typeface="Arial"/>
              </a:rPr>
              <a:t>Strong </a:t>
            </a:r>
            <a:r>
              <a:rPr lang="en-US" sz="2600" dirty="0">
                <a:latin typeface="Arial"/>
                <a:cs typeface="Arial"/>
              </a:rPr>
              <a:t>cyclogenesis in the Gulf of Alaska fueled by tropical </a:t>
            </a:r>
            <a:r>
              <a:rPr lang="en-US" sz="2600" dirty="0" smtClean="0">
                <a:latin typeface="Arial"/>
                <a:cs typeface="Arial"/>
              </a:rPr>
              <a:t>moisture induces strong ridge amplification over western </a:t>
            </a:r>
            <a:r>
              <a:rPr lang="en-US" sz="2600" dirty="0">
                <a:latin typeface="Arial"/>
                <a:cs typeface="Arial"/>
              </a:rPr>
              <a:t>Canada. 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latin typeface="Arial"/>
                <a:cs typeface="Arial"/>
              </a:rPr>
              <a:t>Pacific Northwest experiences a deep ESE (offshore) flow equatorward of the western Canada ridge.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latin typeface="Arial"/>
                <a:cs typeface="Arial"/>
              </a:rPr>
              <a:t>Combination of a strong ridge to the north and an offshore trough drives a hot and dry downslope offshore flow.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latin typeface="Arial"/>
                <a:cs typeface="Arial"/>
              </a:rPr>
              <a:t>An extremely hot, subsidence-warmed air mass (30°C at 850 hPa) supports widespread record-breaking temperatures.</a:t>
            </a:r>
          </a:p>
        </p:txBody>
      </p:sp>
      <p:sp>
        <p:nvSpPr>
          <p:cNvPr id="483" name="Rectangle 482"/>
          <p:cNvSpPr/>
          <p:nvPr/>
        </p:nvSpPr>
        <p:spPr>
          <a:xfrm>
            <a:off x="15772260" y="27052301"/>
            <a:ext cx="14623586" cy="5677345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0" name="TextBox 489"/>
          <p:cNvSpPr txBox="1"/>
          <p:nvPr/>
        </p:nvSpPr>
        <p:spPr>
          <a:xfrm>
            <a:off x="30638093" y="17457590"/>
            <a:ext cx="20338881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/>
                <a:cs typeface="Arial"/>
              </a:rPr>
              <a:t>7) Postscript</a:t>
            </a:r>
          </a:p>
        </p:txBody>
      </p:sp>
      <p:sp>
        <p:nvSpPr>
          <p:cNvPr id="491" name="Rectangle 490"/>
          <p:cNvSpPr/>
          <p:nvPr/>
        </p:nvSpPr>
        <p:spPr>
          <a:xfrm>
            <a:off x="30624932" y="17435609"/>
            <a:ext cx="20350640" cy="15294037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3" name="TextBox 492"/>
          <p:cNvSpPr txBox="1"/>
          <p:nvPr/>
        </p:nvSpPr>
        <p:spPr>
          <a:xfrm>
            <a:off x="30837505" y="18168609"/>
            <a:ext cx="19579874" cy="484742"/>
          </a:xfrm>
          <a:prstGeom prst="rect">
            <a:avLst/>
          </a:prstGeom>
          <a:noFill/>
          <a:ln w="38100">
            <a:noFill/>
          </a:ln>
        </p:spPr>
        <p:txBody>
          <a:bodyPr wrap="square" lIns="83814" tIns="41907" rIns="83814" bIns="41907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600" dirty="0">
                <a:latin typeface="Arial"/>
                <a:cs typeface="Arial"/>
              </a:rPr>
              <a:t>Is there any linkage between the Eurasian and Pacific Northwest heat waves of late June 2021?  </a:t>
            </a:r>
          </a:p>
        </p:txBody>
      </p:sp>
      <p:pic>
        <p:nvPicPr>
          <p:cNvPr id="494" name="Picture 493" descr="Diagram&#10;&#10;Description automatically generated">
            <a:extLst>
              <a:ext uri="{FF2B5EF4-FFF2-40B4-BE49-F238E27FC236}">
                <a16:creationId xmlns:a16="http://schemas.microsoft.com/office/drawing/2014/main" xmlns="" id="{384B0304-E1C2-E447-A8AC-BC68584AAEE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6871"/>
          <a:stretch/>
        </p:blipFill>
        <p:spPr>
          <a:xfrm>
            <a:off x="31152620" y="18717369"/>
            <a:ext cx="4097942" cy="3095267"/>
          </a:xfrm>
          <a:prstGeom prst="rect">
            <a:avLst/>
          </a:prstGeom>
        </p:spPr>
      </p:pic>
      <p:pic>
        <p:nvPicPr>
          <p:cNvPr id="498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xmlns="" id="{B7AC6F06-16A1-B644-9D23-0FEC352567F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6871"/>
          <a:stretch/>
        </p:blipFill>
        <p:spPr>
          <a:xfrm>
            <a:off x="35250562" y="18717288"/>
            <a:ext cx="4055052" cy="3095348"/>
          </a:xfrm>
          <a:prstGeom prst="rect">
            <a:avLst/>
          </a:prstGeom>
        </p:spPr>
      </p:pic>
      <p:pic>
        <p:nvPicPr>
          <p:cNvPr id="499" name="Picture 498">
            <a:extLst>
              <a:ext uri="{FF2B5EF4-FFF2-40B4-BE49-F238E27FC236}">
                <a16:creationId xmlns:a16="http://schemas.microsoft.com/office/drawing/2014/main" xmlns="" id="{349BA4D2-1B08-2F4B-86DF-4C9A84DA687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166130" y="21882513"/>
            <a:ext cx="8152994" cy="465290"/>
          </a:xfrm>
          <a:prstGeom prst="rect">
            <a:avLst/>
          </a:prstGeom>
        </p:spPr>
      </p:pic>
      <p:pic>
        <p:nvPicPr>
          <p:cNvPr id="508" name="Content Placeholder 4" descr="Chart&#10;&#10;Description automatically generated">
            <a:extLst>
              <a:ext uri="{FF2B5EF4-FFF2-40B4-BE49-F238E27FC236}">
                <a16:creationId xmlns:a16="http://schemas.microsoft.com/office/drawing/2014/main" xmlns="" id="{3CC65F98-8C1E-8949-BE31-A2BD6D13EEDF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3393" t="3262"/>
          <a:stretch/>
        </p:blipFill>
        <p:spPr>
          <a:xfrm>
            <a:off x="32334240" y="23205950"/>
            <a:ext cx="2859665" cy="4231752"/>
          </a:xfrm>
          <a:prstGeom prst="rect">
            <a:avLst/>
          </a:prstGeom>
        </p:spPr>
      </p:pic>
      <p:pic>
        <p:nvPicPr>
          <p:cNvPr id="509" name="Content Placeholder 8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0153C473-70BF-A945-B5DC-2A7C44849ADF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3588" t="3340"/>
          <a:stretch/>
        </p:blipFill>
        <p:spPr>
          <a:xfrm>
            <a:off x="35251055" y="23205950"/>
            <a:ext cx="2854725" cy="4261104"/>
          </a:xfrm>
          <a:prstGeom prst="rect">
            <a:avLst/>
          </a:prstGeom>
        </p:spPr>
      </p:pic>
      <p:sp>
        <p:nvSpPr>
          <p:cNvPr id="512" name="Rectangle 511"/>
          <p:cNvSpPr/>
          <p:nvPr/>
        </p:nvSpPr>
        <p:spPr>
          <a:xfrm>
            <a:off x="32764654" y="25095201"/>
            <a:ext cx="2355449" cy="739774"/>
          </a:xfrm>
          <a:prstGeom prst="rect">
            <a:avLst/>
          </a:prstGeom>
          <a:noFill/>
          <a:ln w="444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4" name="TextBox 513"/>
          <p:cNvSpPr txBox="1"/>
          <p:nvPr/>
        </p:nvSpPr>
        <p:spPr>
          <a:xfrm>
            <a:off x="30919838" y="24910535"/>
            <a:ext cx="1131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>
                <a:latin typeface="Arial"/>
                <a:cs typeface="Arial"/>
              </a:rPr>
              <a:t>16 June</a:t>
            </a:r>
          </a:p>
        </p:txBody>
      </p:sp>
      <p:sp>
        <p:nvSpPr>
          <p:cNvPr id="515" name="TextBox 514"/>
          <p:cNvSpPr txBox="1"/>
          <p:nvPr/>
        </p:nvSpPr>
        <p:spPr>
          <a:xfrm>
            <a:off x="30840212" y="25650309"/>
            <a:ext cx="1210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>
                <a:latin typeface="Arial"/>
                <a:cs typeface="Arial"/>
              </a:rPr>
              <a:t>22 June</a:t>
            </a:r>
          </a:p>
        </p:txBody>
      </p:sp>
      <p:cxnSp>
        <p:nvCxnSpPr>
          <p:cNvPr id="516" name="Straight Arrow Connector 515"/>
          <p:cNvCxnSpPr/>
          <p:nvPr/>
        </p:nvCxnSpPr>
        <p:spPr>
          <a:xfrm>
            <a:off x="32050918" y="25095201"/>
            <a:ext cx="26517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7" name="Straight Arrow Connector 516"/>
          <p:cNvCxnSpPr/>
          <p:nvPr/>
        </p:nvCxnSpPr>
        <p:spPr>
          <a:xfrm>
            <a:off x="32050918" y="25834975"/>
            <a:ext cx="26517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1" name="Straight Arrow Connector 520"/>
          <p:cNvCxnSpPr/>
          <p:nvPr/>
        </p:nvCxnSpPr>
        <p:spPr>
          <a:xfrm flipH="1">
            <a:off x="38155386" y="25095201"/>
            <a:ext cx="26211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2" name="Straight Arrow Connector 521"/>
          <p:cNvCxnSpPr/>
          <p:nvPr/>
        </p:nvCxnSpPr>
        <p:spPr>
          <a:xfrm flipH="1">
            <a:off x="38155387" y="25834975"/>
            <a:ext cx="26211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3" name="TextBox 522"/>
          <p:cNvSpPr txBox="1"/>
          <p:nvPr/>
        </p:nvSpPr>
        <p:spPr>
          <a:xfrm>
            <a:off x="38400015" y="24910535"/>
            <a:ext cx="1238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Arial"/>
                <a:cs typeface="Arial"/>
              </a:rPr>
              <a:t>16 June</a:t>
            </a:r>
          </a:p>
        </p:txBody>
      </p:sp>
      <p:sp>
        <p:nvSpPr>
          <p:cNvPr id="535" name="TextBox 534"/>
          <p:cNvSpPr txBox="1"/>
          <p:nvPr/>
        </p:nvSpPr>
        <p:spPr>
          <a:xfrm>
            <a:off x="38400015" y="25650309"/>
            <a:ext cx="1238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Arial"/>
                <a:cs typeface="Arial"/>
              </a:rPr>
              <a:t>22 June</a:t>
            </a:r>
          </a:p>
        </p:txBody>
      </p:sp>
      <p:pic>
        <p:nvPicPr>
          <p:cNvPr id="536" name="Picture 535" descr="A picture containing map&#10;&#10;Description automatically generated">
            <a:extLst>
              <a:ext uri="{FF2B5EF4-FFF2-40B4-BE49-F238E27FC236}">
                <a16:creationId xmlns:a16="http://schemas.microsoft.com/office/drawing/2014/main" xmlns="" id="{5B451F93-D785-8D43-87E1-2465FA10C86C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7079" t="2943" r="13900" b="22764"/>
          <a:stretch/>
        </p:blipFill>
        <p:spPr>
          <a:xfrm>
            <a:off x="40071503" y="18778073"/>
            <a:ext cx="3601723" cy="3537128"/>
          </a:xfrm>
          <a:prstGeom prst="ellipse">
            <a:avLst/>
          </a:prstGeom>
        </p:spPr>
      </p:pic>
      <p:pic>
        <p:nvPicPr>
          <p:cNvPr id="541" name="Picture 540" descr="A picture containing map&#10;&#10;Description automatically generated">
            <a:extLst>
              <a:ext uri="{FF2B5EF4-FFF2-40B4-BE49-F238E27FC236}">
                <a16:creationId xmlns:a16="http://schemas.microsoft.com/office/drawing/2014/main" xmlns="" id="{5B451F93-D785-8D43-87E1-2465FA10C86C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88358" t="12070" r="4116" b="31971"/>
          <a:stretch/>
        </p:blipFill>
        <p:spPr>
          <a:xfrm>
            <a:off x="43841513" y="18778073"/>
            <a:ext cx="455403" cy="3537128"/>
          </a:xfrm>
          <a:prstGeom prst="rect">
            <a:avLst/>
          </a:prstGeom>
        </p:spPr>
      </p:pic>
      <p:pic>
        <p:nvPicPr>
          <p:cNvPr id="542" name="Picture 541" descr="Map&#10;&#10;Description automatically generated">
            <a:extLst>
              <a:ext uri="{FF2B5EF4-FFF2-40B4-BE49-F238E27FC236}">
                <a16:creationId xmlns:a16="http://schemas.microsoft.com/office/drawing/2014/main" xmlns="" id="{AFFF7538-BAF2-7145-A3B1-40C2C99F929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5156598" y="18803026"/>
            <a:ext cx="5268263" cy="3512175"/>
          </a:xfrm>
          <a:prstGeom prst="rect">
            <a:avLst/>
          </a:prstGeom>
        </p:spPr>
      </p:pic>
      <p:pic>
        <p:nvPicPr>
          <p:cNvPr id="545" name="Picture 544" descr="Chart&#10;&#10;Description automatically generated">
            <a:extLst>
              <a:ext uri="{FF2B5EF4-FFF2-40B4-BE49-F238E27FC236}">
                <a16:creationId xmlns:a16="http://schemas.microsoft.com/office/drawing/2014/main" xmlns="" id="{4DA44AE7-CFCD-8149-AEE8-1F3350715523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r="14882"/>
          <a:stretch/>
        </p:blipFill>
        <p:spPr>
          <a:xfrm>
            <a:off x="41457161" y="23183426"/>
            <a:ext cx="4547732" cy="4389120"/>
          </a:xfrm>
          <a:prstGeom prst="rect">
            <a:avLst/>
          </a:prstGeom>
        </p:spPr>
      </p:pic>
      <p:pic>
        <p:nvPicPr>
          <p:cNvPr id="546" name="Picture 545" descr="Chart&#10;&#10;Description automatically generated">
            <a:extLst>
              <a:ext uri="{FF2B5EF4-FFF2-40B4-BE49-F238E27FC236}">
                <a16:creationId xmlns:a16="http://schemas.microsoft.com/office/drawing/2014/main" xmlns="" id="{B3EA5FB6-9286-4D4F-91BF-576681441309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r="14883"/>
          <a:stretch/>
        </p:blipFill>
        <p:spPr>
          <a:xfrm>
            <a:off x="46148685" y="23184896"/>
            <a:ext cx="4546209" cy="4387650"/>
          </a:xfrm>
          <a:prstGeom prst="rect">
            <a:avLst/>
          </a:prstGeom>
        </p:spPr>
      </p:pic>
      <p:pic>
        <p:nvPicPr>
          <p:cNvPr id="547" name="Picture 546" descr="Chart&#10;&#10;Description automatically generated">
            <a:extLst>
              <a:ext uri="{FF2B5EF4-FFF2-40B4-BE49-F238E27FC236}">
                <a16:creationId xmlns:a16="http://schemas.microsoft.com/office/drawing/2014/main" xmlns="" id="{E568CD24-C68A-B34A-95DA-17C4660B965F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r="14883"/>
          <a:stretch/>
        </p:blipFill>
        <p:spPr>
          <a:xfrm>
            <a:off x="41457161" y="27744199"/>
            <a:ext cx="4547732" cy="4389120"/>
          </a:xfrm>
          <a:prstGeom prst="rect">
            <a:avLst/>
          </a:prstGeom>
        </p:spPr>
      </p:pic>
      <p:sp>
        <p:nvSpPr>
          <p:cNvPr id="549" name="TextBox 548"/>
          <p:cNvSpPr txBox="1"/>
          <p:nvPr/>
        </p:nvSpPr>
        <p:spPr>
          <a:xfrm>
            <a:off x="30758342" y="28871393"/>
            <a:ext cx="10340834" cy="3885673"/>
          </a:xfrm>
          <a:prstGeom prst="rect">
            <a:avLst/>
          </a:prstGeom>
          <a:noFill/>
          <a:ln w="38100">
            <a:noFill/>
          </a:ln>
        </p:spPr>
        <p:txBody>
          <a:bodyPr wrap="square" lIns="83814" tIns="41907" rIns="83814" bIns="41907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/>
                <a:cs typeface="Arial"/>
              </a:rPr>
              <a:t>DBD occurs across the NH during </a:t>
            </a:r>
            <a:r>
              <a:rPr lang="en-US" sz="2600" dirty="0">
                <a:latin typeface="Arial"/>
                <a:cs typeface="Arial"/>
              </a:rPr>
              <a:t>the latter half of June 2021.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latin typeface="Arial"/>
                <a:cs typeface="Arial"/>
              </a:rPr>
              <a:t>Whether or </a:t>
            </a:r>
            <a:r>
              <a:rPr lang="en-US" sz="2600" dirty="0" smtClean="0">
                <a:latin typeface="Arial"/>
                <a:cs typeface="Arial"/>
              </a:rPr>
              <a:t>not TC </a:t>
            </a:r>
            <a:r>
              <a:rPr lang="en-US" sz="2600" dirty="0" err="1" smtClean="0">
                <a:latin typeface="Arial"/>
                <a:cs typeface="Arial"/>
              </a:rPr>
              <a:t>Champi’s</a:t>
            </a:r>
            <a:r>
              <a:rPr lang="en-US" sz="2600" dirty="0" smtClean="0">
                <a:latin typeface="Arial"/>
                <a:cs typeface="Arial"/>
              </a:rPr>
              <a:t> interaction with </a:t>
            </a:r>
            <a:r>
              <a:rPr lang="en-US" sz="2600" dirty="0">
                <a:latin typeface="Arial"/>
                <a:cs typeface="Arial"/>
              </a:rPr>
              <a:t>the NPAC jet </a:t>
            </a:r>
            <a:r>
              <a:rPr lang="en-US" sz="2600" dirty="0" smtClean="0">
                <a:latin typeface="Arial"/>
                <a:cs typeface="Arial"/>
              </a:rPr>
              <a:t>stream induces further </a:t>
            </a:r>
            <a:r>
              <a:rPr lang="en-US" sz="2600" dirty="0">
                <a:latin typeface="Arial"/>
                <a:cs typeface="Arial"/>
              </a:rPr>
              <a:t>DBD is still an open question. 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latin typeface="Arial"/>
                <a:cs typeface="Arial"/>
              </a:rPr>
              <a:t>Hovmöller analyses are inconclusive as to whether the June </a:t>
            </a:r>
            <a:r>
              <a:rPr lang="en-US" sz="2600" dirty="0" smtClean="0">
                <a:latin typeface="Arial"/>
                <a:cs typeface="Arial"/>
              </a:rPr>
              <a:t>2021 Eurasian and Pacific </a:t>
            </a:r>
            <a:r>
              <a:rPr lang="en-US" sz="2600" dirty="0">
                <a:latin typeface="Arial"/>
                <a:cs typeface="Arial"/>
              </a:rPr>
              <a:t>Northwest heat waves are linked.</a:t>
            </a:r>
          </a:p>
          <a:p>
            <a:pPr>
              <a:lnSpc>
                <a:spcPct val="50000"/>
              </a:lnSpc>
            </a:pPr>
            <a:endParaRPr lang="en-US" sz="26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/>
                <a:cs typeface="Arial"/>
              </a:rPr>
              <a:t>NH dynamic tropopause analyses suggest</a:t>
            </a:r>
            <a:r>
              <a:rPr lang="en-US" sz="2600" dirty="0">
                <a:latin typeface="Arial"/>
                <a:cs typeface="Arial"/>
              </a:rPr>
              <a:t>, but *do not* prove, that </a:t>
            </a:r>
            <a:r>
              <a:rPr lang="en-US" sz="2600" dirty="0" smtClean="0">
                <a:latin typeface="Arial"/>
                <a:cs typeface="Arial"/>
              </a:rPr>
              <a:t>the Eurasian and Pacific </a:t>
            </a:r>
            <a:r>
              <a:rPr lang="en-US" sz="2600" dirty="0">
                <a:latin typeface="Arial"/>
                <a:cs typeface="Arial"/>
              </a:rPr>
              <a:t>Northwest heat waves may </a:t>
            </a:r>
            <a:r>
              <a:rPr lang="en-US" sz="2600" dirty="0" smtClean="0">
                <a:latin typeface="Arial"/>
                <a:cs typeface="Arial"/>
              </a:rPr>
              <a:t>be linked.</a:t>
            </a:r>
            <a:endParaRPr lang="en-US" sz="2600" dirty="0">
              <a:latin typeface="Arial"/>
              <a:cs typeface="Arial"/>
            </a:endParaRPr>
          </a:p>
        </p:txBody>
      </p:sp>
      <p:sp>
        <p:nvSpPr>
          <p:cNvPr id="550" name="Rectangle 549"/>
          <p:cNvSpPr/>
          <p:nvPr/>
        </p:nvSpPr>
        <p:spPr>
          <a:xfrm>
            <a:off x="30626333" y="28209382"/>
            <a:ext cx="10472843" cy="4520263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1" name="TextBox 550"/>
          <p:cNvSpPr txBox="1"/>
          <p:nvPr/>
        </p:nvSpPr>
        <p:spPr>
          <a:xfrm>
            <a:off x="30638092" y="28209383"/>
            <a:ext cx="10461084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/>
                <a:cs typeface="Arial"/>
              </a:rPr>
              <a:t>8) Postscript Conclusions</a:t>
            </a:r>
          </a:p>
        </p:txBody>
      </p:sp>
      <p:sp>
        <p:nvSpPr>
          <p:cNvPr id="552" name="TextBox 551"/>
          <p:cNvSpPr txBox="1"/>
          <p:nvPr/>
        </p:nvSpPr>
        <p:spPr>
          <a:xfrm>
            <a:off x="30759053" y="22354471"/>
            <a:ext cx="8922241" cy="638630"/>
          </a:xfrm>
          <a:prstGeom prst="rect">
            <a:avLst/>
          </a:prstGeom>
          <a:noFill/>
          <a:ln w="38100">
            <a:noFill/>
          </a:ln>
        </p:spPr>
        <p:txBody>
          <a:bodyPr wrap="square" lIns="83814" tIns="41907" rIns="83814" bIns="41907" rtlCol="0"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Standardized 500-hPa geopotential height anomaly (</a:t>
            </a:r>
            <a:r>
              <a:rPr lang="en-US" sz="1800" dirty="0" err="1">
                <a:latin typeface="Arial"/>
                <a:cs typeface="Arial"/>
              </a:rPr>
              <a:t>σ</a:t>
            </a:r>
            <a:r>
              <a:rPr lang="en-US" sz="1800" dirty="0">
                <a:latin typeface="Arial"/>
                <a:cs typeface="Arial"/>
              </a:rPr>
              <a:t>; shaded), and 500-hPa geopotential height (dam; black) and wind (</a:t>
            </a:r>
            <a:r>
              <a:rPr lang="en-US" sz="1800" dirty="0" err="1">
                <a:latin typeface="Arial"/>
                <a:cs typeface="Arial"/>
              </a:rPr>
              <a:t>kt</a:t>
            </a:r>
            <a:r>
              <a:rPr lang="en-US" sz="1800" dirty="0">
                <a:latin typeface="Arial"/>
                <a:cs typeface="Arial"/>
              </a:rPr>
              <a:t>; flags and barbs). Source: Alicia Bentley.</a:t>
            </a:r>
          </a:p>
        </p:txBody>
      </p:sp>
      <p:sp>
        <p:nvSpPr>
          <p:cNvPr id="553" name="TextBox 552"/>
          <p:cNvSpPr txBox="1"/>
          <p:nvPr/>
        </p:nvSpPr>
        <p:spPr>
          <a:xfrm>
            <a:off x="31042032" y="27497016"/>
            <a:ext cx="8873467" cy="638630"/>
          </a:xfrm>
          <a:prstGeom prst="rect">
            <a:avLst/>
          </a:prstGeom>
          <a:noFill/>
          <a:ln w="38100">
            <a:noFill/>
          </a:ln>
        </p:spPr>
        <p:txBody>
          <a:bodyPr wrap="square" lIns="83814" tIns="41907" rIns="83814" bIns="41907" rtlCol="0"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Hovmöller diagrams (45–65°N) of (left) anomalous 300-hPa geopotential height (m) and (right) anomalous 850-hPa temperature (K) during 1 June–1 July 2021. </a:t>
            </a:r>
          </a:p>
        </p:txBody>
      </p:sp>
      <p:sp>
        <p:nvSpPr>
          <p:cNvPr id="554" name="TextBox 553">
            <a:extLst>
              <a:ext uri="{FF2B5EF4-FFF2-40B4-BE49-F238E27FC236}">
                <a16:creationId xmlns:a16="http://schemas.microsoft.com/office/drawing/2014/main" xmlns="" id="{D53551A6-DBC7-E248-BD01-12D8E1D2FCDA}"/>
              </a:ext>
            </a:extLst>
          </p:cNvPr>
          <p:cNvSpPr txBox="1"/>
          <p:nvPr/>
        </p:nvSpPr>
        <p:spPr>
          <a:xfrm>
            <a:off x="39757156" y="22280871"/>
            <a:ext cx="4760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CFSR 2-m temperature anomalies on                   23 June 2021 (source: Climate </a:t>
            </a:r>
            <a:r>
              <a:rPr lang="en-US" sz="1800" dirty="0" err="1">
                <a:latin typeface="Arial"/>
                <a:cs typeface="Arial"/>
              </a:rPr>
              <a:t>Reanalyzer</a:t>
            </a:r>
            <a:r>
              <a:rPr lang="en-US" sz="1800" dirty="0">
                <a:latin typeface="Arial"/>
                <a:cs typeface="Arial"/>
              </a:rPr>
              <a:t>).</a:t>
            </a:r>
          </a:p>
        </p:txBody>
      </p:sp>
      <p:sp>
        <p:nvSpPr>
          <p:cNvPr id="555" name="TextBox 554">
            <a:extLst>
              <a:ext uri="{FF2B5EF4-FFF2-40B4-BE49-F238E27FC236}">
                <a16:creationId xmlns:a16="http://schemas.microsoft.com/office/drawing/2014/main" xmlns="" id="{D53551A6-DBC7-E248-BD01-12D8E1D2FCDA}"/>
              </a:ext>
            </a:extLst>
          </p:cNvPr>
          <p:cNvSpPr txBox="1"/>
          <p:nvPr/>
        </p:nvSpPr>
        <p:spPr>
          <a:xfrm>
            <a:off x="45019852" y="22267949"/>
            <a:ext cx="5904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Surface temperature anomaly (°C) during 18–25 June 2021 (source: NASA Observatory).</a:t>
            </a:r>
          </a:p>
        </p:txBody>
      </p:sp>
      <p:pic>
        <p:nvPicPr>
          <p:cNvPr id="556" name="Content Placeholder 10" descr="Map&#10;&#10;Description automatically generated">
            <a:extLst>
              <a:ext uri="{FF2B5EF4-FFF2-40B4-BE49-F238E27FC236}">
                <a16:creationId xmlns:a16="http://schemas.microsoft.com/office/drawing/2014/main" xmlns="" id="{4720DA14-6930-5E4B-AF31-12CFA60B97BD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t="93398"/>
          <a:stretch/>
        </p:blipFill>
        <p:spPr>
          <a:xfrm>
            <a:off x="42809762" y="32339369"/>
            <a:ext cx="6521584" cy="338495"/>
          </a:xfrm>
          <a:prstGeom prst="rect">
            <a:avLst/>
          </a:prstGeom>
        </p:spPr>
      </p:pic>
      <p:sp>
        <p:nvSpPr>
          <p:cNvPr id="564" name="TextBox 563"/>
          <p:cNvSpPr txBox="1"/>
          <p:nvPr/>
        </p:nvSpPr>
        <p:spPr>
          <a:xfrm>
            <a:off x="23285080" y="19071038"/>
            <a:ext cx="2275037" cy="26468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0000 UTC 24 Jun 2021</a:t>
            </a:r>
          </a:p>
        </p:txBody>
      </p:sp>
      <p:sp>
        <p:nvSpPr>
          <p:cNvPr id="565" name="TextBox 564"/>
          <p:cNvSpPr txBox="1"/>
          <p:nvPr/>
        </p:nvSpPr>
        <p:spPr>
          <a:xfrm>
            <a:off x="1027875" y="9584013"/>
            <a:ext cx="2275037" cy="26468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0000 UTC 29 Jun 2021</a:t>
            </a:r>
          </a:p>
        </p:txBody>
      </p:sp>
      <p:sp>
        <p:nvSpPr>
          <p:cNvPr id="566" name="TextBox 565"/>
          <p:cNvSpPr txBox="1"/>
          <p:nvPr/>
        </p:nvSpPr>
        <p:spPr>
          <a:xfrm>
            <a:off x="8619300" y="9584013"/>
            <a:ext cx="2275037" cy="26468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0000 UTC 29 Jun 2021</a:t>
            </a:r>
          </a:p>
        </p:txBody>
      </p:sp>
      <p:sp>
        <p:nvSpPr>
          <p:cNvPr id="567" name="TextBox 566"/>
          <p:cNvSpPr txBox="1"/>
          <p:nvPr/>
        </p:nvSpPr>
        <p:spPr>
          <a:xfrm>
            <a:off x="31236032" y="18724689"/>
            <a:ext cx="2275037" cy="26468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1200 UTC 16 Jun 2021</a:t>
            </a:r>
          </a:p>
        </p:txBody>
      </p:sp>
      <p:sp>
        <p:nvSpPr>
          <p:cNvPr id="568" name="TextBox 567"/>
          <p:cNvSpPr txBox="1"/>
          <p:nvPr/>
        </p:nvSpPr>
        <p:spPr>
          <a:xfrm>
            <a:off x="35304285" y="18724689"/>
            <a:ext cx="2275037" cy="26468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1200 UTC 22 Jun 2021</a:t>
            </a:r>
          </a:p>
        </p:txBody>
      </p:sp>
      <p:sp>
        <p:nvSpPr>
          <p:cNvPr id="569" name="Rectangle 568"/>
          <p:cNvSpPr/>
          <p:nvPr/>
        </p:nvSpPr>
        <p:spPr>
          <a:xfrm>
            <a:off x="35676129" y="25095201"/>
            <a:ext cx="2355449" cy="739773"/>
          </a:xfrm>
          <a:prstGeom prst="rect">
            <a:avLst/>
          </a:prstGeom>
          <a:noFill/>
          <a:ln w="444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0" name="TextBox 569"/>
          <p:cNvSpPr txBox="1"/>
          <p:nvPr/>
        </p:nvSpPr>
        <p:spPr>
          <a:xfrm>
            <a:off x="44267410" y="23283228"/>
            <a:ext cx="1851318" cy="264688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0000 UTC 22 Jun</a:t>
            </a:r>
          </a:p>
        </p:txBody>
      </p:sp>
      <p:sp>
        <p:nvSpPr>
          <p:cNvPr id="571" name="TextBox 570"/>
          <p:cNvSpPr txBox="1"/>
          <p:nvPr/>
        </p:nvSpPr>
        <p:spPr>
          <a:xfrm>
            <a:off x="48978728" y="23283228"/>
            <a:ext cx="1851318" cy="264688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0000 UTC 24 Jun</a:t>
            </a:r>
          </a:p>
        </p:txBody>
      </p:sp>
      <p:sp>
        <p:nvSpPr>
          <p:cNvPr id="572" name="TextBox 571"/>
          <p:cNvSpPr txBox="1"/>
          <p:nvPr/>
        </p:nvSpPr>
        <p:spPr>
          <a:xfrm>
            <a:off x="44295844" y="27847336"/>
            <a:ext cx="1851318" cy="264688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0000 UTC 26 Jun</a:t>
            </a:r>
          </a:p>
        </p:txBody>
      </p:sp>
      <p:sp>
        <p:nvSpPr>
          <p:cNvPr id="575" name="TextBox 574"/>
          <p:cNvSpPr txBox="1"/>
          <p:nvPr/>
        </p:nvSpPr>
        <p:spPr>
          <a:xfrm>
            <a:off x="48978728" y="27847336"/>
            <a:ext cx="1851318" cy="264688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0000 UTC 28 Jun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20B6596A-9B18-C34B-8ABD-38C25121FD34}"/>
              </a:ext>
            </a:extLst>
          </p:cNvPr>
          <p:cNvSpPr txBox="1"/>
          <p:nvPr/>
        </p:nvSpPr>
        <p:spPr>
          <a:xfrm>
            <a:off x="924202" y="15627325"/>
            <a:ext cx="3367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Source: Dan Lindsey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20B6596A-9B18-C34B-8ABD-38C25121FD34}"/>
              </a:ext>
            </a:extLst>
          </p:cNvPr>
          <p:cNvSpPr txBox="1"/>
          <p:nvPr/>
        </p:nvSpPr>
        <p:spPr>
          <a:xfrm>
            <a:off x="44567148" y="32033974"/>
            <a:ext cx="2976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Source: Alicia Bentley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20B6596A-9B18-C34B-8ABD-38C25121FD34}"/>
              </a:ext>
            </a:extLst>
          </p:cNvPr>
          <p:cNvSpPr txBox="1"/>
          <p:nvPr/>
        </p:nvSpPr>
        <p:spPr>
          <a:xfrm rot="16200000">
            <a:off x="14398190" y="10657046"/>
            <a:ext cx="3367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Source: Alicia Bentley</a:t>
            </a:r>
          </a:p>
        </p:txBody>
      </p:sp>
      <p:pic>
        <p:nvPicPr>
          <p:cNvPr id="98" name="Content Placeholder 25" descr="Diagram&#10;&#10;Description automatically generated">
            <a:extLst>
              <a:ext uri="{FF2B5EF4-FFF2-40B4-BE49-F238E27FC236}">
                <a16:creationId xmlns:a16="http://schemas.microsoft.com/office/drawing/2014/main" xmlns="" id="{A1F7DBA2-94CC-854E-BEF8-D6B052A12AF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6455601" y="4838667"/>
            <a:ext cx="7638276" cy="6018434"/>
          </a:xfrm>
          <a:prstGeom prst="rect">
            <a:avLst/>
          </a:prstGeom>
        </p:spPr>
      </p:pic>
      <p:pic>
        <p:nvPicPr>
          <p:cNvPr id="99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xmlns="" id="{731BB414-9875-5B4C-A41A-49382C933A2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3703753" y="4840351"/>
            <a:ext cx="7833628" cy="6016752"/>
          </a:xfrm>
          <a:prstGeom prst="rect">
            <a:avLst/>
          </a:prstGeom>
        </p:spPr>
      </p:pic>
      <p:pic>
        <p:nvPicPr>
          <p:cNvPr id="100" name="Content Placeholder 11" descr="Diagram&#10;&#10;Description automatically generated">
            <a:extLst>
              <a:ext uri="{FF2B5EF4-FFF2-40B4-BE49-F238E27FC236}">
                <a16:creationId xmlns:a16="http://schemas.microsoft.com/office/drawing/2014/main" xmlns="" id="{2B2FB537-49BC-D74D-B234-7EFE5603BD7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2516465" y="4840351"/>
            <a:ext cx="7652887" cy="6016752"/>
          </a:xfrm>
          <a:prstGeom prst="rect">
            <a:avLst/>
          </a:prstGeom>
        </p:spPr>
      </p:pic>
      <p:pic>
        <p:nvPicPr>
          <p:cNvPr id="101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xmlns="" id="{854A4164-9EE6-0444-8D7D-EE719FD7C25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6455601" y="11027422"/>
            <a:ext cx="7638276" cy="6018435"/>
          </a:xfrm>
          <a:prstGeom prst="rect">
            <a:avLst/>
          </a:prstGeom>
        </p:spPr>
      </p:pic>
      <p:pic>
        <p:nvPicPr>
          <p:cNvPr id="102" name="Content Placeholder 10" descr="Map&#10;&#10;Description automatically generated">
            <a:extLst>
              <a:ext uri="{FF2B5EF4-FFF2-40B4-BE49-F238E27FC236}">
                <a16:creationId xmlns:a16="http://schemas.microsoft.com/office/drawing/2014/main" xmlns="" id="{4720DA14-6930-5E4B-AF31-12CFA60B97B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5035034" y="11036061"/>
            <a:ext cx="7655029" cy="6018435"/>
          </a:xfrm>
          <a:prstGeom prst="rect">
            <a:avLst/>
          </a:prstGeom>
        </p:spPr>
      </p:pic>
      <p:pic>
        <p:nvPicPr>
          <p:cNvPr id="103" name="Content Placeholder 27" descr="Map&#10;&#10;Description automatically generated">
            <a:extLst>
              <a:ext uri="{FF2B5EF4-FFF2-40B4-BE49-F238E27FC236}">
                <a16:creationId xmlns:a16="http://schemas.microsoft.com/office/drawing/2014/main" xmlns="" id="{9A40BB6D-2920-B945-84F3-03E33CCC0B3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5037177" y="4840349"/>
            <a:ext cx="7652886" cy="6016752"/>
          </a:xfrm>
          <a:prstGeom prst="rect">
            <a:avLst/>
          </a:prstGeom>
        </p:spPr>
      </p:pic>
      <p:pic>
        <p:nvPicPr>
          <p:cNvPr id="104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xmlns="" id="{2823FD67-53B4-5E4B-8B21-4A657EA781BE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3703753" y="11036061"/>
            <a:ext cx="7835818" cy="6018435"/>
          </a:xfrm>
          <a:prstGeom prst="rect">
            <a:avLst/>
          </a:prstGeom>
        </p:spPr>
      </p:pic>
      <p:pic>
        <p:nvPicPr>
          <p:cNvPr id="105" name="Content Placeholder 11" descr="Diagram&#10;&#10;Description automatically generated">
            <a:extLst>
              <a:ext uri="{FF2B5EF4-FFF2-40B4-BE49-F238E27FC236}">
                <a16:creationId xmlns:a16="http://schemas.microsoft.com/office/drawing/2014/main" xmlns="" id="{2F8D3216-B508-DD49-9838-D4874B01E407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2520273" y="11036061"/>
            <a:ext cx="7652886" cy="6016752"/>
          </a:xfrm>
          <a:prstGeom prst="rect">
            <a:avLst/>
          </a:prstGeom>
        </p:spPr>
      </p:pic>
      <p:sp>
        <p:nvSpPr>
          <p:cNvPr id="106" name="TextBox 105"/>
          <p:cNvSpPr txBox="1"/>
          <p:nvPr/>
        </p:nvSpPr>
        <p:spPr>
          <a:xfrm>
            <a:off x="17114585" y="5166022"/>
            <a:ext cx="2275037" cy="26468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0000 UTC 25 Jun 2021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25699162" y="5166022"/>
            <a:ext cx="2275037" cy="26468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0000 UTC 25 Jun 2021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34362664" y="5169197"/>
            <a:ext cx="2275037" cy="26468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0000 UTC 25 Jun 2021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43178760" y="5166022"/>
            <a:ext cx="2275037" cy="26468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0000 UTC 25 Jun 2021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17114585" y="11360065"/>
            <a:ext cx="2275037" cy="26468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0000 UTC 27 Jun 2021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25699162" y="11363240"/>
            <a:ext cx="2275037" cy="26468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0000 UTC 27 Jun 2021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34365839" y="11366415"/>
            <a:ext cx="2275037" cy="26468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0000 UTC 27 Jun 2021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43181050" y="11360951"/>
            <a:ext cx="2275037" cy="26468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0000 UTC 27 Jun 2021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310597" y="8263313"/>
            <a:ext cx="15190154" cy="1084906"/>
          </a:xfrm>
          <a:prstGeom prst="rect">
            <a:avLst/>
          </a:prstGeom>
          <a:noFill/>
          <a:ln w="38100">
            <a:noFill/>
          </a:ln>
        </p:spPr>
        <p:txBody>
          <a:bodyPr wrap="square" lIns="83814" tIns="41907" rIns="83814" bIns="41907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600" dirty="0">
                <a:latin typeface="Arial"/>
                <a:cs typeface="Arial"/>
              </a:rPr>
              <a:t>Illustrate </a:t>
            </a:r>
            <a:r>
              <a:rPr lang="en-US" sz="2600" dirty="0" smtClean="0">
                <a:latin typeface="Arial"/>
                <a:cs typeface="Arial"/>
              </a:rPr>
              <a:t>the Pacific Northwest heat wave via selected standardized anomaly maps valid 0000 UTC 29 June 2021 (source: Alicia Bentley).</a:t>
            </a:r>
            <a:endParaRPr lang="en-US" sz="2600" dirty="0">
              <a:latin typeface="Arial"/>
              <a:cs typeface="Arial"/>
            </a:endParaRPr>
          </a:p>
          <a:p>
            <a:pPr>
              <a:lnSpc>
                <a:spcPct val="50000"/>
              </a:lnSpc>
            </a:pPr>
            <a:endParaRPr lang="en-US" sz="2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92938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42649</TotalTime>
  <Words>701</Words>
  <Application>Microsoft Macintosh PowerPoint</Application>
  <PresentationFormat>Custom</PresentationFormat>
  <Paragraphs>72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Rencurrel</dc:creator>
  <cp:lastModifiedBy>Kevin Biernat</cp:lastModifiedBy>
  <cp:revision>812</cp:revision>
  <cp:lastPrinted>2017-12-06T21:26:09Z</cp:lastPrinted>
  <dcterms:created xsi:type="dcterms:W3CDTF">2015-11-02T00:35:42Z</dcterms:created>
  <dcterms:modified xsi:type="dcterms:W3CDTF">2022-07-13T18:36:52Z</dcterms:modified>
</cp:coreProperties>
</file>