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7" r:id="rId2"/>
    <p:sldId id="258" r:id="rId3"/>
    <p:sldId id="444" r:id="rId4"/>
    <p:sldId id="445" r:id="rId5"/>
    <p:sldId id="447" r:id="rId6"/>
    <p:sldId id="448" r:id="rId7"/>
    <p:sldId id="490" r:id="rId8"/>
    <p:sldId id="450" r:id="rId9"/>
    <p:sldId id="452" r:id="rId10"/>
    <p:sldId id="266" r:id="rId11"/>
    <p:sldId id="296" r:id="rId12"/>
    <p:sldId id="443" r:id="rId13"/>
    <p:sldId id="273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421" r:id="rId29"/>
    <p:sldId id="423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312" r:id="rId39"/>
    <p:sldId id="455" r:id="rId40"/>
    <p:sldId id="457" r:id="rId41"/>
    <p:sldId id="459" r:id="rId42"/>
    <p:sldId id="461" r:id="rId43"/>
    <p:sldId id="463" r:id="rId44"/>
    <p:sldId id="465" r:id="rId45"/>
    <p:sldId id="467" r:id="rId46"/>
    <p:sldId id="469" r:id="rId47"/>
    <p:sldId id="292" r:id="rId48"/>
    <p:sldId id="483" r:id="rId49"/>
    <p:sldId id="486" r:id="rId50"/>
    <p:sldId id="485" r:id="rId51"/>
    <p:sldId id="491" r:id="rId52"/>
    <p:sldId id="489" r:id="rId53"/>
    <p:sldId id="494" r:id="rId54"/>
    <p:sldId id="495" r:id="rId55"/>
    <p:sldId id="496" r:id="rId56"/>
    <p:sldId id="497" r:id="rId57"/>
    <p:sldId id="498" r:id="rId58"/>
    <p:sldId id="499" r:id="rId59"/>
    <p:sldId id="500" r:id="rId60"/>
    <p:sldId id="492" r:id="rId61"/>
    <p:sldId id="493" r:id="rId62"/>
    <p:sldId id="488" r:id="rId63"/>
    <p:sldId id="50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850FC0"/>
    <a:srgbClr val="2C46C1"/>
    <a:srgbClr val="BF111D"/>
    <a:srgbClr val="4A4A4A"/>
    <a:srgbClr val="0000A2"/>
    <a:srgbClr val="A00002"/>
    <a:srgbClr val="29F002"/>
    <a:srgbClr val="3B006D"/>
    <a:srgbClr val="2B074C"/>
    <a:srgbClr val="A33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793A-820E-5F4A-823B-15DF083A8921}" type="datetimeFigureOut">
              <a:rPr lang="en-US" smtClean="0"/>
              <a:t>7/8/17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C6DFF-5A95-C645-A9F7-D5813438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642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100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94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3010-8781-CB40-A2BE-BDEB5FA3555A}" type="datetimeFigureOut">
              <a:rPr lang="en-US" smtClean="0"/>
              <a:t>7/8/17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ithub.com/nickszap/tpvTrack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13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13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1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1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1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1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14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14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hyperlink" Target="https://www.ncdc.noaa.gov/sotc/synoptic/201207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the Great Arctic Cyclone of August 2012 and Tropopause Polar Vortices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Lance F. Bosart, and Daniel Keyser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Meteorology Meeting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July 2017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Seattle, WA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and synoptic examination of two TPVs, a predecessor surface cyclone, and AC12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Impact of AC12 on Arctic sea-ice extent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one of the TPVs after AC12 peaks in intensity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2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92418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ERA-Interim (Dee et al. 2011)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identify and track TPVs of interest for AC12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tracks for the two TPVs of interest</a:t>
            </a: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 size and intensity metrics for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TPVs from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tracking algorithm</a:t>
            </a:r>
          </a:p>
          <a:p>
            <a:pPr lvl="1"/>
            <a:endParaRPr lang="en-US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0521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tracked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predecessor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cyclone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by following the locations of minimum SLP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4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TPV_track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" y="1130982"/>
            <a:ext cx="4482169" cy="4172627"/>
          </a:xfrm>
          <a:prstGeom prst="rect">
            <a:avLst/>
          </a:prstGeom>
        </p:spPr>
      </p:pic>
      <p:pic>
        <p:nvPicPr>
          <p:cNvPr id="6" name="Picture 5" descr="cyclone_tracks_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34" y="1130982"/>
            <a:ext cx="4478986" cy="416966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46780" y="734496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TPVs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7536" y="734496"/>
            <a:ext cx="272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Surface Cyclones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6885" y="1418591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602299" y="1826355"/>
            <a:ext cx="201047" cy="39565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10491" y="3167328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340476" y="3481411"/>
            <a:ext cx="251328" cy="2289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5-Point Star 36"/>
          <p:cNvSpPr>
            <a:spLocks noChangeAspect="1"/>
          </p:cNvSpPr>
          <p:nvPr/>
        </p:nvSpPr>
        <p:spPr>
          <a:xfrm rot="10580098" flipV="1">
            <a:off x="1416740" y="3075398"/>
            <a:ext cx="164592" cy="164592"/>
          </a:xfrm>
          <a:prstGeom prst="star5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>
            <a:spLocks noChangeAspect="1"/>
          </p:cNvSpPr>
          <p:nvPr/>
        </p:nvSpPr>
        <p:spPr>
          <a:xfrm rot="10580098" flipV="1">
            <a:off x="1937440" y="3140408"/>
            <a:ext cx="164592" cy="164592"/>
          </a:xfrm>
          <a:prstGeom prst="star5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ultiply 42"/>
          <p:cNvSpPr>
            <a:spLocks/>
          </p:cNvSpPr>
          <p:nvPr/>
        </p:nvSpPr>
        <p:spPr>
          <a:xfrm>
            <a:off x="2374816" y="3402290"/>
            <a:ext cx="164592" cy="164592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ultiply 44"/>
          <p:cNvSpPr>
            <a:spLocks/>
          </p:cNvSpPr>
          <p:nvPr/>
        </p:nvSpPr>
        <p:spPr>
          <a:xfrm>
            <a:off x="1354751" y="2472015"/>
            <a:ext cx="164592" cy="164592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5-Point Star 46"/>
          <p:cNvSpPr>
            <a:spLocks noChangeAspect="1"/>
          </p:cNvSpPr>
          <p:nvPr/>
        </p:nvSpPr>
        <p:spPr>
          <a:xfrm rot="10580098" flipV="1">
            <a:off x="6195460" y="3794336"/>
            <a:ext cx="164592" cy="164592"/>
          </a:xfrm>
          <a:prstGeom prst="star5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>
            <a:spLocks noChangeAspect="1"/>
          </p:cNvSpPr>
          <p:nvPr/>
        </p:nvSpPr>
        <p:spPr>
          <a:xfrm rot="10580098" flipV="1">
            <a:off x="5954160" y="4070561"/>
            <a:ext cx="164592" cy="164592"/>
          </a:xfrm>
          <a:prstGeom prst="star5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ultiply 48"/>
          <p:cNvSpPr>
            <a:spLocks/>
          </p:cNvSpPr>
          <p:nvPr/>
        </p:nvSpPr>
        <p:spPr>
          <a:xfrm>
            <a:off x="6899315" y="3566882"/>
            <a:ext cx="164592" cy="164592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ultiply 49"/>
          <p:cNvSpPr>
            <a:spLocks/>
          </p:cNvSpPr>
          <p:nvPr/>
        </p:nvSpPr>
        <p:spPr>
          <a:xfrm>
            <a:off x="7245390" y="2817582"/>
            <a:ext cx="164592" cy="164592"/>
          </a:xfrm>
          <a:prstGeom prst="mathMultipl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878217" y="4374853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222256" y="311145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6398075" y="4175415"/>
            <a:ext cx="0" cy="3605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555125" y="3548192"/>
            <a:ext cx="0" cy="39565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2006363" y="5377137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231958" y="5360044"/>
            <a:ext cx="1404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04435" y="5361280"/>
            <a:ext cx="1404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6259121" y="539148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114474" y="5766663"/>
            <a:ext cx="2036459" cy="104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23 Jul 2012</a:t>
            </a: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Sep 2012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~46 days</a:t>
            </a: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2435348" y="5766663"/>
            <a:ext cx="1927967" cy="104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30 Jul 2012</a:t>
            </a: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Aug 2012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~9 days</a:t>
            </a:r>
          </a:p>
        </p:txBody>
      </p:sp>
      <p:sp>
        <p:nvSpPr>
          <p:cNvPr id="60" name="Content Placeholder 2"/>
          <p:cNvSpPr txBox="1">
            <a:spLocks/>
          </p:cNvSpPr>
          <p:nvPr/>
        </p:nvSpPr>
        <p:spPr>
          <a:xfrm>
            <a:off x="4672192" y="5766080"/>
            <a:ext cx="1959500" cy="104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31 Jul 2012</a:t>
            </a: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Aug 2012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~5 days</a:t>
            </a:r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6954468" y="5766080"/>
            <a:ext cx="1966758" cy="104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Aug 2012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~12 days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683447" y="5366337"/>
            <a:ext cx="2244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(every 48 h)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3573529" y="5359685"/>
            <a:ext cx="137160" cy="137160"/>
          </a:xfrm>
          <a:prstGeom prst="ellipse">
            <a:avLst/>
          </a:prstGeom>
          <a:solidFill>
            <a:srgbClr val="A00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3573529" y="5547938"/>
            <a:ext cx="137160" cy="137160"/>
          </a:xfrm>
          <a:prstGeom prst="ellipse">
            <a:avLst/>
          </a:prstGeom>
          <a:solidFill>
            <a:srgbClr val="29F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Surface Cyclone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ean_850T_and_cyclone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34" y="1131588"/>
            <a:ext cx="4478986" cy="4169664"/>
          </a:xfrm>
          <a:prstGeom prst="rect">
            <a:avLst/>
          </a:prstGeom>
        </p:spPr>
      </p:pic>
      <p:pic>
        <p:nvPicPr>
          <p:cNvPr id="7" name="Picture 6" descr="mean_300Z_and_TPV_track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" y="1130122"/>
            <a:ext cx="4478986" cy="41696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46780" y="734496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TPVs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7536" y="734496"/>
            <a:ext cx="2728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Surface Cyclones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53337" y="4261240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2369534" y="4110901"/>
            <a:ext cx="49150" cy="26395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10491" y="3167328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340476" y="3481411"/>
            <a:ext cx="251328" cy="2289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5-Point Star 36"/>
          <p:cNvSpPr>
            <a:spLocks noChangeAspect="1"/>
          </p:cNvSpPr>
          <p:nvPr/>
        </p:nvSpPr>
        <p:spPr>
          <a:xfrm rot="10580098" flipV="1">
            <a:off x="1416740" y="3075398"/>
            <a:ext cx="164592" cy="164592"/>
          </a:xfrm>
          <a:prstGeom prst="star5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>
            <a:spLocks noChangeAspect="1"/>
          </p:cNvSpPr>
          <p:nvPr/>
        </p:nvSpPr>
        <p:spPr>
          <a:xfrm rot="10580098" flipV="1">
            <a:off x="1937440" y="3140408"/>
            <a:ext cx="164592" cy="164592"/>
          </a:xfrm>
          <a:prstGeom prst="star5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5-Point Star 46"/>
          <p:cNvSpPr>
            <a:spLocks noChangeAspect="1"/>
          </p:cNvSpPr>
          <p:nvPr/>
        </p:nvSpPr>
        <p:spPr>
          <a:xfrm rot="10580098" flipV="1">
            <a:off x="6195460" y="3794336"/>
            <a:ext cx="164592" cy="164592"/>
          </a:xfrm>
          <a:prstGeom prst="star5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>
            <a:spLocks noChangeAspect="1"/>
          </p:cNvSpPr>
          <p:nvPr/>
        </p:nvSpPr>
        <p:spPr>
          <a:xfrm rot="10580098" flipV="1">
            <a:off x="5954160" y="4070561"/>
            <a:ext cx="164592" cy="164592"/>
          </a:xfrm>
          <a:prstGeom prst="star5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878217" y="4374853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222256" y="311145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6398075" y="4175415"/>
            <a:ext cx="0" cy="3605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555125" y="3548192"/>
            <a:ext cx="0" cy="39565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1616823" y="5334403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852497" y="5317310"/>
            <a:ext cx="1404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93297" y="5331025"/>
            <a:ext cx="2032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1800 UTC 6 Aug 2012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41513" y="3418430"/>
            <a:ext cx="82296" cy="8229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694774" y="3514692"/>
            <a:ext cx="82296" cy="8229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004076" y="3377282"/>
            <a:ext cx="82296" cy="8229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5783379" y="5418837"/>
            <a:ext cx="137160" cy="13716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42109" y="5928448"/>
            <a:ext cx="9054411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–6 Aug 2012 time-mean (left) 300-hPa geopotential height (dam, black) and                                                                 standardized anomaly of 300-hPa geopotential height (σ, shaded); (right) 850-hPa temperature            (°C, black) and standardized anomaly of 850-hPa 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56685" y="5331604"/>
            <a:ext cx="2244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(every 24 h)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3146767" y="5324952"/>
            <a:ext cx="137160" cy="137160"/>
          </a:xfrm>
          <a:prstGeom prst="ellipse">
            <a:avLst/>
          </a:prstGeom>
          <a:solidFill>
            <a:srgbClr val="A00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3146767" y="5513205"/>
            <a:ext cx="137160" cy="137160"/>
          </a:xfrm>
          <a:prstGeom prst="ellipse">
            <a:avLst/>
          </a:prstGeom>
          <a:solidFill>
            <a:srgbClr val="29F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mean_300Z_and_track_nov_201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 rot="5400000">
            <a:off x="4551559" y="2662962"/>
            <a:ext cx="146304" cy="625052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477025" y="586260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6054" y="586260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716503" y="586260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32095" y="586137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954603" y="586260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51455" y="586137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-</a:t>
            </a:r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37147" y="586137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-1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612879" y="586260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-1.5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86711" y="586260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-2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720527" y="5651720"/>
            <a:ext cx="37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Time-mean Conditions (1–6 Aug 2012)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8" name="Picture 7" descr="Aug_2012_TPV_tracks_2012080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" y="793395"/>
            <a:ext cx="4557078" cy="4251960"/>
          </a:xfrm>
          <a:prstGeom prst="rect">
            <a:avLst/>
          </a:prstGeom>
        </p:spPr>
      </p:pic>
      <p:pic>
        <p:nvPicPr>
          <p:cNvPr id="9" name="Picture 8" descr="Aug_2012_low_tracks_2012080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42" y="793395"/>
            <a:ext cx="4557786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566233" y="793395"/>
            <a:ext cx="1145518" cy="73709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4625043" y="1278492"/>
            <a:ext cx="109728" cy="109728"/>
          </a:xfrm>
          <a:prstGeom prst="ellipse">
            <a:avLst/>
          </a:prstGeom>
          <a:solidFill>
            <a:srgbClr val="A00002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750290" y="1090586"/>
            <a:ext cx="5438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28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Aug_2012_TPV_tracks_20120801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" y="793395"/>
            <a:ext cx="4557078" cy="4251960"/>
          </a:xfrm>
          <a:prstGeom prst="rect">
            <a:avLst/>
          </a:prstGeom>
        </p:spPr>
      </p:pic>
      <p:pic>
        <p:nvPicPr>
          <p:cNvPr id="8" name="Picture 7" descr="Aug_2012_low_tracks_20120801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94" y="793395"/>
            <a:ext cx="4557786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566233" y="793395"/>
            <a:ext cx="1145518" cy="73709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4625043" y="1278492"/>
            <a:ext cx="109728" cy="109728"/>
          </a:xfrm>
          <a:prstGeom prst="ellipse">
            <a:avLst/>
          </a:prstGeom>
          <a:solidFill>
            <a:srgbClr val="A00002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750290" y="1090586"/>
            <a:ext cx="5438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78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low_tracks_20120802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94" y="793395"/>
            <a:ext cx="4557786" cy="4251960"/>
          </a:xfrm>
          <a:prstGeom prst="rect">
            <a:avLst/>
          </a:prstGeom>
        </p:spPr>
      </p:pic>
      <p:pic>
        <p:nvPicPr>
          <p:cNvPr id="6" name="Picture 5" descr="Aug_2012_TPV_tracks_20120802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" y="793395"/>
            <a:ext cx="4557078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566233" y="793395"/>
            <a:ext cx="1145518" cy="73709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4625043" y="1278492"/>
            <a:ext cx="109728" cy="109728"/>
          </a:xfrm>
          <a:prstGeom prst="ellipse">
            <a:avLst/>
          </a:prstGeom>
          <a:solidFill>
            <a:srgbClr val="A00002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750290" y="1090586"/>
            <a:ext cx="5438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9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Aug_2012_TPV_tracks_20120802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" y="793395"/>
            <a:ext cx="4557078" cy="4251960"/>
          </a:xfrm>
          <a:prstGeom prst="rect">
            <a:avLst/>
          </a:prstGeom>
        </p:spPr>
      </p:pic>
      <p:pic>
        <p:nvPicPr>
          <p:cNvPr id="5" name="Picture 4" descr="Aug_2012_low_tracks_20120802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09" y="793395"/>
            <a:ext cx="4557786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595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low_tracks_201208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94" y="793395"/>
            <a:ext cx="4557786" cy="4251960"/>
          </a:xfrm>
          <a:prstGeom prst="rect">
            <a:avLst/>
          </a:prstGeom>
        </p:spPr>
      </p:pic>
      <p:pic>
        <p:nvPicPr>
          <p:cNvPr id="8" name="Picture 7" descr="Aug_2012_TPV_tracks_2012080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" y="793395"/>
            <a:ext cx="4557078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54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Aug_2012_TPV_tracks_20120803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" y="793395"/>
            <a:ext cx="4557078" cy="4251960"/>
          </a:xfrm>
          <a:prstGeom prst="rect">
            <a:avLst/>
          </a:prstGeom>
        </p:spPr>
      </p:pic>
      <p:pic>
        <p:nvPicPr>
          <p:cNvPr id="5" name="Picture 4" descr="Aug_2012_low_tracks_20120803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94" y="793395"/>
            <a:ext cx="4557786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03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low_tracks_20120804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76" y="793395"/>
            <a:ext cx="4557786" cy="4251960"/>
          </a:xfrm>
          <a:prstGeom prst="rect">
            <a:avLst/>
          </a:prstGeom>
        </p:spPr>
      </p:pic>
      <p:pic>
        <p:nvPicPr>
          <p:cNvPr id="6" name="Picture 5" descr="Aug_2012_TPV_tracks_20120804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" y="793395"/>
            <a:ext cx="4557078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5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Aug_2012_TPV_tracks_20120804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" y="793395"/>
            <a:ext cx="4557078" cy="4251960"/>
          </a:xfrm>
          <a:prstGeom prst="rect">
            <a:avLst/>
          </a:prstGeom>
        </p:spPr>
      </p:pic>
      <p:pic>
        <p:nvPicPr>
          <p:cNvPr id="5" name="Picture 4" descr="Aug_2012_low_tracks_20120804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25" y="793395"/>
            <a:ext cx="4557786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4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43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6" name="Picture 5" descr="Aug_2012_TPV_tracks_201208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" y="793395"/>
            <a:ext cx="4557078" cy="4251960"/>
          </a:xfrm>
          <a:prstGeom prst="rect">
            <a:avLst/>
          </a:prstGeom>
        </p:spPr>
      </p:pic>
      <p:pic>
        <p:nvPicPr>
          <p:cNvPr id="7" name="Picture 6" descr="Aug_2012_low_tracks_201208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17" y="793395"/>
            <a:ext cx="4557786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5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18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low_tracks_20120805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04" y="793395"/>
            <a:ext cx="4557786" cy="4251960"/>
          </a:xfrm>
          <a:prstGeom prst="rect">
            <a:avLst/>
          </a:prstGeom>
        </p:spPr>
      </p:pic>
      <p:pic>
        <p:nvPicPr>
          <p:cNvPr id="4" name="Picture 3" descr="Aug_2012_TPV_tracks_20120805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" y="793395"/>
            <a:ext cx="4557078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5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82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ug_2012_TPV_tracks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" y="793395"/>
            <a:ext cx="4557078" cy="4251960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6" name="Picture 5" descr="Aug_2012_low_tracks_20120806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51" y="793395"/>
            <a:ext cx="4557786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30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low_tracks_20120806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51" y="793395"/>
            <a:ext cx="4557786" cy="4251960"/>
          </a:xfrm>
          <a:prstGeom prst="rect">
            <a:avLst/>
          </a:prstGeom>
        </p:spPr>
      </p:pic>
      <p:pic>
        <p:nvPicPr>
          <p:cNvPr id="4" name="Picture 3" descr="Aug_2012_TPV_tracks_20120806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" y="793395"/>
            <a:ext cx="4557078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47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Aug_2012_TPV_tracks_201208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" y="793395"/>
            <a:ext cx="4557078" cy="4251960"/>
          </a:xfrm>
          <a:prstGeom prst="rect">
            <a:avLst/>
          </a:prstGeom>
        </p:spPr>
      </p:pic>
      <p:pic>
        <p:nvPicPr>
          <p:cNvPr id="6" name="Picture 5" descr="Aug_2012_low_tracks_201208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33" y="793395"/>
            <a:ext cx="4557786" cy="4251960"/>
          </a:xfrm>
          <a:prstGeom prst="rect">
            <a:avLst/>
          </a:prstGeom>
        </p:spPr>
      </p:pic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7" name="Rectangle 6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90" name="Rectangle 89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37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erai_pv_cross_cfd_62.5N165E_87.5N165E_20120804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 b="7111"/>
          <a:stretch/>
        </p:blipFill>
        <p:spPr>
          <a:xfrm>
            <a:off x="6055361" y="772245"/>
            <a:ext cx="3067737" cy="2973923"/>
          </a:xfrm>
          <a:prstGeom prst="rect">
            <a:avLst/>
          </a:prstGeom>
        </p:spPr>
      </p:pic>
      <p:pic>
        <p:nvPicPr>
          <p:cNvPr id="9" name="Picture 8" descr="erai_pv_cross_cfd_70N80E_70N160E_20120804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 b="6963"/>
          <a:stretch/>
        </p:blipFill>
        <p:spPr>
          <a:xfrm>
            <a:off x="2980577" y="776712"/>
            <a:ext cx="3074784" cy="2985650"/>
          </a:xfrm>
          <a:prstGeom prst="rect">
            <a:avLst/>
          </a:prstGeom>
        </p:spPr>
      </p:pic>
      <p:pic>
        <p:nvPicPr>
          <p:cNvPr id="4" name="Picture 3" descr="DT_theta_crossline_2lines20120804_06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27687" r="14757" b="13740"/>
          <a:stretch/>
        </p:blipFill>
        <p:spPr>
          <a:xfrm>
            <a:off x="3769361" y="4222776"/>
            <a:ext cx="2641600" cy="2396572"/>
          </a:xfrm>
          <a:prstGeom prst="rect">
            <a:avLst/>
          </a:prstGeom>
        </p:spPr>
      </p:pic>
      <p:pic>
        <p:nvPicPr>
          <p:cNvPr id="7" name="Picture 6" descr="MSLP_crossline_2lines20120804_06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 t="27848" r="14752" b="13755"/>
          <a:stretch/>
        </p:blipFill>
        <p:spPr>
          <a:xfrm>
            <a:off x="6461760" y="4229577"/>
            <a:ext cx="2641600" cy="238977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7257" y="728568"/>
            <a:ext cx="585907" cy="6119108"/>
            <a:chOff x="97542" y="728568"/>
            <a:chExt cx="585907" cy="6119108"/>
          </a:xfrm>
        </p:grpSpPr>
        <p:pic>
          <p:nvPicPr>
            <p:cNvPr id="80" name="Picture 79" descr="DT_theta_na_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63911" y="828017"/>
            <a:ext cx="569567" cy="3090871"/>
            <a:chOff x="872951" y="828017"/>
            <a:chExt cx="569567" cy="3090871"/>
          </a:xfrm>
        </p:grpSpPr>
        <p:pic>
          <p:nvPicPr>
            <p:cNvPr id="105" name="Picture 104" descr="erai_pv_cross_cfd_25N92W_65N92W_19820110_0000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4708" y="4202072"/>
            <a:ext cx="634733" cy="2535071"/>
            <a:chOff x="496948" y="4202072"/>
            <a:chExt cx="634733" cy="2535071"/>
          </a:xfrm>
        </p:grpSpPr>
        <p:pic>
          <p:nvPicPr>
            <p:cNvPr id="118" name="Picture 117" descr="250_jet_mslp_pac_polar20131109_12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 rot="16200000">
              <a:off x="-297766" y="5313068"/>
              <a:ext cx="2377440" cy="155448"/>
            </a:xfrm>
            <a:prstGeom prst="rect">
              <a:avLst/>
            </a:prstGeom>
          </p:spPr>
        </p:pic>
        <p:sp>
          <p:nvSpPr>
            <p:cNvPr id="120" name="TextBox 119"/>
            <p:cNvSpPr txBox="1"/>
            <p:nvPr/>
          </p:nvSpPr>
          <p:spPr>
            <a:xfrm>
              <a:off x="498219" y="61940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98219" y="5907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98219" y="562188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96948" y="53323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98219" y="50371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96948" y="475120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98218" y="44642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62173" y="6506311"/>
              <a:ext cx="4695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8169" y="4229376"/>
            <a:ext cx="682448" cy="2508614"/>
            <a:chOff x="869769" y="4229376"/>
            <a:chExt cx="682448" cy="2508614"/>
          </a:xfrm>
        </p:grpSpPr>
        <p:sp>
          <p:nvSpPr>
            <p:cNvPr id="130" name="TextBox 129"/>
            <p:cNvSpPr txBox="1"/>
            <p:nvPr/>
          </p:nvSpPr>
          <p:spPr>
            <a:xfrm>
              <a:off x="869769" y="62279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69769" y="5973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69769" y="57163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869769" y="545601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69769" y="52047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69769" y="49492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137" name="Picture 136" descr="250_jet_mslp_24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95170" y="5322084"/>
              <a:ext cx="2340864" cy="155448"/>
            </a:xfrm>
            <a:prstGeom prst="rect">
              <a:avLst/>
            </a:prstGeom>
          </p:spPr>
        </p:pic>
        <p:sp>
          <p:nvSpPr>
            <p:cNvPr id="148" name="TextBox 147"/>
            <p:cNvSpPr txBox="1"/>
            <p:nvPr/>
          </p:nvSpPr>
          <p:spPr>
            <a:xfrm>
              <a:off x="869769" y="443809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69769" y="46874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975998" y="6507158"/>
              <a:ext cx="57621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 s</a:t>
              </a:r>
              <a:r>
                <a:rPr lang="en-US" sz="900" baseline="30000" dirty="0" smtClean="0">
                  <a:latin typeface="Arial"/>
                  <a:cs typeface="Arial"/>
                </a:rPr>
                <a:t>−1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51" name="Content Placeholder 2"/>
          <p:cNvSpPr txBox="1">
            <a:spLocks/>
          </p:cNvSpPr>
          <p:nvPr/>
        </p:nvSpPr>
        <p:spPr>
          <a:xfrm>
            <a:off x="867520" y="1028101"/>
            <a:ext cx="2180479" cy="248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Zonal and (right) meridional cross sections of potential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black), and upward vertical motion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(red, every           2.5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2" name="Content Placeholder 2"/>
          <p:cNvSpPr txBox="1">
            <a:spLocks/>
          </p:cNvSpPr>
          <p:nvPr/>
        </p:nvSpPr>
        <p:spPr>
          <a:xfrm>
            <a:off x="1241727" y="4137592"/>
            <a:ext cx="2527634" cy="2672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shaded), wind speed (black, every 10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       30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barbs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and (right)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250-hPa wind speed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shaded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,     SLP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(hPa, black),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and PW (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mm, shaded)</a:t>
            </a:r>
            <a:endParaRPr lang="en-US" sz="13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3109462" y="3576673"/>
            <a:ext cx="35087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802894" y="3576673"/>
            <a:ext cx="35087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186569" y="3576673"/>
            <a:ext cx="35087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8879009" y="3564945"/>
            <a:ext cx="35087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B’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7845" y="40658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3961076" y="5201280"/>
            <a:ext cx="4069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5301937" y="5684996"/>
            <a:ext cx="4801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5029345" y="4398597"/>
            <a:ext cx="492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711321" y="6044775"/>
            <a:ext cx="4069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6648222" y="5205303"/>
            <a:ext cx="4069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7989083" y="5689019"/>
            <a:ext cx="4801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7716491" y="4402620"/>
            <a:ext cx="492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8398467" y="6048798"/>
            <a:ext cx="4069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4000530" y="1955951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7541270" y="1975792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5312180" y="4565497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4339328" y="6027825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4" name="Straight Arrow Connector 173"/>
          <p:cNvCxnSpPr/>
          <p:nvPr/>
        </p:nvCxnSpPr>
        <p:spPr>
          <a:xfrm flipH="1">
            <a:off x="5521788" y="5001064"/>
            <a:ext cx="291268" cy="22881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 flipH="1" flipV="1">
            <a:off x="4762591" y="5747083"/>
            <a:ext cx="82116" cy="3995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3610451" y="3014537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 flipV="1">
            <a:off x="7815639" y="5871485"/>
            <a:ext cx="0" cy="3605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7863830" y="4968265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7947399" y="306129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8" name="Straight Arrow Connector 137"/>
          <p:cNvCxnSpPr/>
          <p:nvPr/>
        </p:nvCxnSpPr>
        <p:spPr>
          <a:xfrm>
            <a:off x="4676568" y="3330670"/>
            <a:ext cx="372935" cy="2016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Structure of TPVs and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7265544" y="6152473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6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erai_pv_cross_cfd_65N191E_87.5N191E_20120806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" b="7167"/>
          <a:stretch/>
        </p:blipFill>
        <p:spPr>
          <a:xfrm>
            <a:off x="6058674" y="765826"/>
            <a:ext cx="3081952" cy="2990088"/>
          </a:xfrm>
          <a:prstGeom prst="rect">
            <a:avLst/>
          </a:prstGeom>
        </p:spPr>
      </p:pic>
      <p:pic>
        <p:nvPicPr>
          <p:cNvPr id="13" name="Picture 12" descr="erai_pv_cross_cfd_75N120E_75N240E_201208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7167"/>
          <a:stretch/>
        </p:blipFill>
        <p:spPr>
          <a:xfrm>
            <a:off x="2979351" y="761409"/>
            <a:ext cx="3076863" cy="2990088"/>
          </a:xfrm>
          <a:prstGeom prst="rect">
            <a:avLst/>
          </a:prstGeom>
        </p:spPr>
      </p:pic>
      <p:pic>
        <p:nvPicPr>
          <p:cNvPr id="2" name="Picture 1" descr="DT_theta_crossline_2lines201208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3" t="23826" r="4122" b="21507"/>
          <a:stretch/>
        </p:blipFill>
        <p:spPr>
          <a:xfrm>
            <a:off x="3769361" y="4217413"/>
            <a:ext cx="2612961" cy="2386584"/>
          </a:xfrm>
          <a:prstGeom prst="rect">
            <a:avLst/>
          </a:prstGeom>
        </p:spPr>
      </p:pic>
      <p:pic>
        <p:nvPicPr>
          <p:cNvPr id="3" name="Picture 2" descr="MSLP_crossline_2lines20120806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6" t="24127" r="4704" b="20874"/>
          <a:stretch/>
        </p:blipFill>
        <p:spPr>
          <a:xfrm>
            <a:off x="6483268" y="4218260"/>
            <a:ext cx="2602060" cy="238658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7257" y="728568"/>
            <a:ext cx="585907" cy="6119108"/>
            <a:chOff x="97542" y="728568"/>
            <a:chExt cx="585907" cy="6119108"/>
          </a:xfrm>
        </p:grpSpPr>
        <p:pic>
          <p:nvPicPr>
            <p:cNvPr id="80" name="Picture 79" descr="DT_theta_na_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63911" y="828017"/>
            <a:ext cx="569567" cy="3090871"/>
            <a:chOff x="872951" y="828017"/>
            <a:chExt cx="569567" cy="3090871"/>
          </a:xfrm>
        </p:grpSpPr>
        <p:pic>
          <p:nvPicPr>
            <p:cNvPr id="105" name="Picture 104" descr="erai_pv_cross_cfd_25N92W_65N92W_19820110_0000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4708" y="4202072"/>
            <a:ext cx="634733" cy="2535071"/>
            <a:chOff x="496948" y="4202072"/>
            <a:chExt cx="634733" cy="2535071"/>
          </a:xfrm>
        </p:grpSpPr>
        <p:pic>
          <p:nvPicPr>
            <p:cNvPr id="118" name="Picture 117" descr="250_jet_mslp_pac_polar20131109_12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 rot="16200000">
              <a:off x="-297766" y="5313068"/>
              <a:ext cx="2377440" cy="155448"/>
            </a:xfrm>
            <a:prstGeom prst="rect">
              <a:avLst/>
            </a:prstGeom>
          </p:spPr>
        </p:pic>
        <p:sp>
          <p:nvSpPr>
            <p:cNvPr id="120" name="TextBox 119"/>
            <p:cNvSpPr txBox="1"/>
            <p:nvPr/>
          </p:nvSpPr>
          <p:spPr>
            <a:xfrm>
              <a:off x="498219" y="61940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98219" y="5907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98219" y="562188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96948" y="53323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98219" y="50371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96948" y="475120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98218" y="44642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62173" y="6506311"/>
              <a:ext cx="46950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8169" y="4229376"/>
            <a:ext cx="682448" cy="2508614"/>
            <a:chOff x="869769" y="4229376"/>
            <a:chExt cx="682448" cy="2508614"/>
          </a:xfrm>
        </p:grpSpPr>
        <p:sp>
          <p:nvSpPr>
            <p:cNvPr id="130" name="TextBox 129"/>
            <p:cNvSpPr txBox="1"/>
            <p:nvPr/>
          </p:nvSpPr>
          <p:spPr>
            <a:xfrm>
              <a:off x="869769" y="62279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69769" y="5973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69769" y="57163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869769" y="545601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69769" y="52047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69769" y="49492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137" name="Picture 136" descr="250_jet_mslp_24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95170" y="5322084"/>
              <a:ext cx="2340864" cy="155448"/>
            </a:xfrm>
            <a:prstGeom prst="rect">
              <a:avLst/>
            </a:prstGeom>
          </p:spPr>
        </p:pic>
        <p:sp>
          <p:nvSpPr>
            <p:cNvPr id="148" name="TextBox 147"/>
            <p:cNvSpPr txBox="1"/>
            <p:nvPr/>
          </p:nvSpPr>
          <p:spPr>
            <a:xfrm>
              <a:off x="869769" y="443809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69769" y="46874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975998" y="6507158"/>
              <a:ext cx="57621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 s</a:t>
              </a:r>
              <a:r>
                <a:rPr lang="en-US" sz="900" baseline="30000" dirty="0" smtClean="0">
                  <a:latin typeface="Arial"/>
                  <a:cs typeface="Arial"/>
                </a:rPr>
                <a:t>−1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51" name="Content Placeholder 2"/>
          <p:cNvSpPr txBox="1">
            <a:spLocks/>
          </p:cNvSpPr>
          <p:nvPr/>
        </p:nvSpPr>
        <p:spPr>
          <a:xfrm>
            <a:off x="867520" y="1028101"/>
            <a:ext cx="2180479" cy="248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Zonal and (right) meridional cross sections of potential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black), and upward vertical motion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(red, every           2.5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3088642" y="3576673"/>
            <a:ext cx="35087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C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782074" y="3576673"/>
            <a:ext cx="35087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C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189053" y="3576673"/>
            <a:ext cx="35087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D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8858189" y="3564945"/>
            <a:ext cx="35087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7845" y="40658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3891424" y="5454831"/>
            <a:ext cx="4069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5296207" y="4307533"/>
            <a:ext cx="492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4384958" y="4572001"/>
            <a:ext cx="492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731807" y="5708579"/>
            <a:ext cx="4069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3675946" y="2614543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7269955" y="2174392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4578742" y="6044775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 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3693456" y="5047479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4" name="Straight Arrow Connector 173"/>
          <p:cNvCxnSpPr/>
          <p:nvPr/>
        </p:nvCxnSpPr>
        <p:spPr>
          <a:xfrm>
            <a:off x="4762864" y="5352986"/>
            <a:ext cx="404212" cy="12414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 flipH="1" flipV="1">
            <a:off x="5029345" y="5747083"/>
            <a:ext cx="82116" cy="3995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6632518" y="5434347"/>
            <a:ext cx="4069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8037301" y="4287049"/>
            <a:ext cx="492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7126052" y="4551517"/>
            <a:ext cx="492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8472901" y="5688095"/>
            <a:ext cx="4069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8" name="Straight Arrow Connector 127"/>
          <p:cNvCxnSpPr/>
          <p:nvPr/>
        </p:nvCxnSpPr>
        <p:spPr>
          <a:xfrm flipV="1">
            <a:off x="4379939" y="2437752"/>
            <a:ext cx="415184" cy="29058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3602420" y="1794076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6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Structure of TPVs and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0" name="Straight Arrow Connector 139"/>
          <p:cNvCxnSpPr/>
          <p:nvPr/>
        </p:nvCxnSpPr>
        <p:spPr>
          <a:xfrm>
            <a:off x="7441695" y="5234505"/>
            <a:ext cx="398591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6459655" y="4933415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7658811" y="2984022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Content Placeholder 2"/>
          <p:cNvSpPr txBox="1">
            <a:spLocks/>
          </p:cNvSpPr>
          <p:nvPr/>
        </p:nvSpPr>
        <p:spPr>
          <a:xfrm>
            <a:off x="1241727" y="4137592"/>
            <a:ext cx="2527634" cy="2672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shaded), wind speed (black, every 10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       30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barbs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2-PVU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and (right)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250-hPa wind speed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shaded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,     SLP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(hPa, black), 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and PW (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mm, shaded)</a:t>
            </a:r>
            <a:endParaRPr lang="en-US" sz="13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jet streams, and act as precursors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of intense Arctic cyclones (e.g., Simmonds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2012, 2014)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may be associated with strong surface winds and poleward advection of warm, moist air,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contributing to reductions in Arctic sea-ice extent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due to Arctic cyclones may pose hazards to ships moving through open passageways in the Arctic Ocean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5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0600 UTC 3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250_jet_mslp_24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0" t="95259" r="17498" b="2074"/>
          <a:stretch/>
        </p:blipFill>
        <p:spPr>
          <a:xfrm>
            <a:off x="293055" y="5469609"/>
            <a:ext cx="3474720" cy="173736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4223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22104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6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0692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9355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9760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52770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34284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13636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85926" y="5417714"/>
            <a:ext cx="6340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2" name="Picture 1" descr="sea_ice_difference_low_tracks_40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95638" r="9688" b="1833"/>
          <a:stretch/>
        </p:blipFill>
        <p:spPr>
          <a:xfrm>
            <a:off x="4578976" y="5473310"/>
            <a:ext cx="4343400" cy="1734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45055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73895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16427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2735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7587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1576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8747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98086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0454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89256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1614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8146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34419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47017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60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9" name="Picture 8" descr="sea_ice_difference_low_tracks_20120804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64" y="1215014"/>
            <a:ext cx="4537090" cy="4169664"/>
          </a:xfrm>
          <a:prstGeom prst="rect">
            <a:avLst/>
          </a:prstGeom>
        </p:spPr>
      </p:pic>
      <p:sp>
        <p:nvSpPr>
          <p:cNvPr id="93" name="Title 1"/>
          <p:cNvSpPr txBox="1">
            <a:spLocks/>
          </p:cNvSpPr>
          <p:nvPr/>
        </p:nvSpPr>
        <p:spPr>
          <a:xfrm>
            <a:off x="178418" y="709685"/>
            <a:ext cx="415235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Synoptic fields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4 Aug 2012</a:t>
            </a:r>
          </a:p>
          <a:p>
            <a:pPr algn="r"/>
            <a:r>
              <a:rPr lang="en-US" sz="1600" b="1" dirty="0" smtClean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4 Aug 2012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617870" y="713570"/>
            <a:ext cx="4429048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4 Aug − 0600 UTC 3 Aug 2012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35008" y="5424318"/>
            <a:ext cx="378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" name="Picture 2" descr="ws_10m_20120804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" y="1215014"/>
            <a:ext cx="4537090" cy="416966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320788" y="4928343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22407" y="448262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211892" y="4683279"/>
            <a:ext cx="137160" cy="137160"/>
          </a:xfrm>
          <a:prstGeom prst="ellipse">
            <a:avLst/>
          </a:prstGeom>
          <a:solidFill>
            <a:srgbClr val="A00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11892" y="5123532"/>
            <a:ext cx="137160" cy="137160"/>
          </a:xfrm>
          <a:prstGeom prst="ellipse">
            <a:avLst/>
          </a:prstGeom>
          <a:solidFill>
            <a:srgbClr val="29F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Surface Cyclones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95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250_jet_mslp_24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0" t="95259" r="17498" b="2074"/>
          <a:stretch/>
        </p:blipFill>
        <p:spPr>
          <a:xfrm>
            <a:off x="293055" y="5469609"/>
            <a:ext cx="3474720" cy="173736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4223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22104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6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0692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9355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9760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52770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34284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13636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85926" y="5417714"/>
            <a:ext cx="6340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2" name="Picture 1" descr="sea_ice_difference_low_tracks_40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95638" r="9688" b="1833"/>
          <a:stretch/>
        </p:blipFill>
        <p:spPr>
          <a:xfrm>
            <a:off x="4578976" y="5473310"/>
            <a:ext cx="4343400" cy="1734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45055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73895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16427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2735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7587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1576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8747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98086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0454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89256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1614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8146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34419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47017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178418" y="709685"/>
            <a:ext cx="415235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Synoptic fields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5 Aug 2012</a:t>
            </a:r>
          </a:p>
          <a:p>
            <a:pPr algn="r"/>
            <a:r>
              <a:rPr lang="en-US" sz="1600" b="1" dirty="0" smtClean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5 Aug 2012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617870" y="713570"/>
            <a:ext cx="4429048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5 Aug − 0600 UTC 3 Aug 2012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35008" y="5424318"/>
            <a:ext cx="378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" name="Picture 3" descr="sea_ice_difference_low_tracks_201208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88" y="1215014"/>
            <a:ext cx="4537090" cy="4169664"/>
          </a:xfrm>
          <a:prstGeom prst="rect">
            <a:avLst/>
          </a:prstGeom>
        </p:spPr>
      </p:pic>
      <p:pic>
        <p:nvPicPr>
          <p:cNvPr id="5" name="Picture 4" descr="ws_10m_201208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" y="1215014"/>
            <a:ext cx="4537090" cy="416966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320788" y="4928343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22407" y="448262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211892" y="4683279"/>
            <a:ext cx="137160" cy="137160"/>
          </a:xfrm>
          <a:prstGeom prst="ellipse">
            <a:avLst/>
          </a:prstGeom>
          <a:solidFill>
            <a:srgbClr val="A00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11892" y="5123532"/>
            <a:ext cx="137160" cy="137160"/>
          </a:xfrm>
          <a:prstGeom prst="ellipse">
            <a:avLst/>
          </a:prstGeom>
          <a:solidFill>
            <a:srgbClr val="29F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Surface Cyclones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0600 UTC 3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4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250_jet_mslp_24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0" t="95259" r="17498" b="2074"/>
          <a:stretch/>
        </p:blipFill>
        <p:spPr>
          <a:xfrm>
            <a:off x="293055" y="5469609"/>
            <a:ext cx="3474720" cy="173736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4223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22104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6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0692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9355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9760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52770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34284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13636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85926" y="5417714"/>
            <a:ext cx="6340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2" name="Picture 1" descr="sea_ice_difference_low_tracks_40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95638" r="9688" b="1833"/>
          <a:stretch/>
        </p:blipFill>
        <p:spPr>
          <a:xfrm>
            <a:off x="4578976" y="5473310"/>
            <a:ext cx="4343400" cy="1734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45055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73895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16427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2735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7587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1576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8747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98086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0454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89256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1614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8146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34419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47017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178418" y="709685"/>
            <a:ext cx="415235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Synoptic fields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6 Aug 2012</a:t>
            </a:r>
          </a:p>
          <a:p>
            <a:pPr algn="r"/>
            <a:r>
              <a:rPr lang="en-US" sz="1600" b="1" dirty="0" smtClean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6 Aug 2012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617870" y="713570"/>
            <a:ext cx="4429048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6 Aug − 0600 UTC 3 Aug 2012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35008" y="5424318"/>
            <a:ext cx="378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" name="Picture 2" descr="ws_10m_20120806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8" y="1215014"/>
            <a:ext cx="4537090" cy="4169664"/>
          </a:xfrm>
          <a:prstGeom prst="rect">
            <a:avLst/>
          </a:prstGeom>
        </p:spPr>
      </p:pic>
      <p:pic>
        <p:nvPicPr>
          <p:cNvPr id="10" name="Picture 9" descr="sea_ice_difference_low_tracks_20120806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80" y="1215014"/>
            <a:ext cx="4537090" cy="416966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320788" y="4928343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22407" y="448262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211892" y="4683279"/>
            <a:ext cx="137160" cy="137160"/>
          </a:xfrm>
          <a:prstGeom prst="ellipse">
            <a:avLst/>
          </a:prstGeom>
          <a:solidFill>
            <a:srgbClr val="A00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11892" y="5123532"/>
            <a:ext cx="137160" cy="137160"/>
          </a:xfrm>
          <a:prstGeom prst="ellipse">
            <a:avLst/>
          </a:prstGeom>
          <a:solidFill>
            <a:srgbClr val="29F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0600 UTC 3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Surface Cyclones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62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250_jet_mslp_24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0" t="95259" r="17498" b="2074"/>
          <a:stretch/>
        </p:blipFill>
        <p:spPr>
          <a:xfrm>
            <a:off x="293055" y="5469609"/>
            <a:ext cx="3474720" cy="173736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4223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22104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6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0692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9355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9760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52770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34284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13636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85926" y="5417714"/>
            <a:ext cx="6340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2" name="Picture 1" descr="sea_ice_difference_low_tracks_40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95638" r="9688" b="1833"/>
          <a:stretch/>
        </p:blipFill>
        <p:spPr>
          <a:xfrm>
            <a:off x="4578976" y="5473310"/>
            <a:ext cx="4343400" cy="1734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45055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73895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16427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2735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7587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1576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8747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98086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0454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89256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1614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8146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34419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47017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178418" y="709685"/>
            <a:ext cx="415235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Synoptic fields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  <a:p>
            <a:pPr algn="r"/>
            <a:r>
              <a:rPr lang="en-US" sz="1600" b="1" dirty="0" smtClean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7 Aug 2012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617870" y="713570"/>
            <a:ext cx="4429048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Aug − 0600 UTC 3 Aug 2012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35008" y="5424318"/>
            <a:ext cx="378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" name="Picture 3" descr="sea_ice_difference_low_tracks_201208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97" y="1215014"/>
            <a:ext cx="4537089" cy="4169664"/>
          </a:xfrm>
          <a:prstGeom prst="rect">
            <a:avLst/>
          </a:prstGeom>
        </p:spPr>
      </p:pic>
      <p:pic>
        <p:nvPicPr>
          <p:cNvPr id="5" name="Picture 4" descr="ws_10m_201208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" y="1215014"/>
            <a:ext cx="4537090" cy="416966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320788" y="4928343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22407" y="448262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211892" y="4683279"/>
            <a:ext cx="137160" cy="137160"/>
          </a:xfrm>
          <a:prstGeom prst="ellipse">
            <a:avLst/>
          </a:prstGeom>
          <a:solidFill>
            <a:srgbClr val="A00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11892" y="5123532"/>
            <a:ext cx="137160" cy="137160"/>
          </a:xfrm>
          <a:prstGeom prst="ellipse">
            <a:avLst/>
          </a:prstGeom>
          <a:solidFill>
            <a:srgbClr val="29F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0600 UTC 3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Surface Cyclones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1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250_jet_mslp_24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0" t="95259" r="17498" b="2074"/>
          <a:stretch/>
        </p:blipFill>
        <p:spPr>
          <a:xfrm>
            <a:off x="293055" y="5469609"/>
            <a:ext cx="3474720" cy="173736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4223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22104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6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0692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9355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9760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52770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34284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13636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85926" y="5417714"/>
            <a:ext cx="6340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2" name="Picture 1" descr="sea_ice_difference_low_tracks_40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95638" r="9688" b="1833"/>
          <a:stretch/>
        </p:blipFill>
        <p:spPr>
          <a:xfrm>
            <a:off x="4578976" y="5473310"/>
            <a:ext cx="4343400" cy="1734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45055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73895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16427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2735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7587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1576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8747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98086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0454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89256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1614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8146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34419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47017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178418" y="709685"/>
            <a:ext cx="415235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Synoptic fields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8 Aug 2012</a:t>
            </a:r>
          </a:p>
          <a:p>
            <a:pPr algn="r"/>
            <a:r>
              <a:rPr lang="en-US" sz="1600" b="1" dirty="0" smtClean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8 Aug 2012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617870" y="713570"/>
            <a:ext cx="4429048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8 Aug − 0600 UTC 3 Aug 2012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35008" y="5424318"/>
            <a:ext cx="378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" name="Picture 2" descr="ws_10m_20120808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" y="1215014"/>
            <a:ext cx="4537090" cy="4169664"/>
          </a:xfrm>
          <a:prstGeom prst="rect">
            <a:avLst/>
          </a:prstGeom>
        </p:spPr>
      </p:pic>
      <p:pic>
        <p:nvPicPr>
          <p:cNvPr id="6" name="Picture 5" descr="sea_ice_difference_low_tracks_20120808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53" y="1215014"/>
            <a:ext cx="4537090" cy="416966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320788" y="4928343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22407" y="448262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211892" y="4683279"/>
            <a:ext cx="137160" cy="137160"/>
          </a:xfrm>
          <a:prstGeom prst="ellipse">
            <a:avLst/>
          </a:prstGeom>
          <a:solidFill>
            <a:srgbClr val="A00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11892" y="5123532"/>
            <a:ext cx="137160" cy="137160"/>
          </a:xfrm>
          <a:prstGeom prst="ellipse">
            <a:avLst/>
          </a:prstGeom>
          <a:solidFill>
            <a:srgbClr val="29F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0600 UTC 3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Surface Cyclones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7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250_jet_mslp_24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0" t="95259" r="17498" b="2074"/>
          <a:stretch/>
        </p:blipFill>
        <p:spPr>
          <a:xfrm>
            <a:off x="293055" y="5469609"/>
            <a:ext cx="3474720" cy="173736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4223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22104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6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0692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9355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9760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52770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34284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13636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85926" y="5417714"/>
            <a:ext cx="6340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2" name="Picture 1" descr="sea_ice_difference_low_tracks_40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95638" r="9688" b="1833"/>
          <a:stretch/>
        </p:blipFill>
        <p:spPr>
          <a:xfrm>
            <a:off x="4578976" y="5473310"/>
            <a:ext cx="4343400" cy="1734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45055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73895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16427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2735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7587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1576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8747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98086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0454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89256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1614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8146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34419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47017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178418" y="709685"/>
            <a:ext cx="415235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Synoptic fields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  <a:p>
            <a:pPr algn="r"/>
            <a:r>
              <a:rPr lang="en-US" sz="1600" b="1" dirty="0" smtClean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9 Aug 2012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617870" y="713570"/>
            <a:ext cx="4429048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Aug − 0600 UTC 3 Aug 2012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35008" y="5424318"/>
            <a:ext cx="378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5" name="Picture 4" descr="ws_10m_201208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" y="1215014"/>
            <a:ext cx="4537090" cy="4169664"/>
          </a:xfrm>
          <a:prstGeom prst="rect">
            <a:avLst/>
          </a:prstGeom>
        </p:spPr>
      </p:pic>
      <p:pic>
        <p:nvPicPr>
          <p:cNvPr id="7" name="Picture 6" descr="sea_ice_difference_low_tracks_201208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53" y="1216067"/>
            <a:ext cx="4537090" cy="416966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320788" y="4928343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22407" y="448262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211892" y="4683279"/>
            <a:ext cx="137160" cy="137160"/>
          </a:xfrm>
          <a:prstGeom prst="ellipse">
            <a:avLst/>
          </a:prstGeom>
          <a:solidFill>
            <a:srgbClr val="A00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11892" y="5123532"/>
            <a:ext cx="137160" cy="137160"/>
          </a:xfrm>
          <a:prstGeom prst="ellipse">
            <a:avLst/>
          </a:prstGeom>
          <a:solidFill>
            <a:srgbClr val="29F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0600 UTC 3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Surface Cyclones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9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a_ice_difference_low_tracks_201208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86" y="1215014"/>
            <a:ext cx="4537090" cy="4169664"/>
          </a:xfrm>
          <a:prstGeom prst="rect">
            <a:avLst/>
          </a:prstGeom>
        </p:spPr>
      </p:pic>
      <p:pic>
        <p:nvPicPr>
          <p:cNvPr id="10" name="Picture 9" descr="ws_10m_20120810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" y="121501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250_jet_mslp_24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0" t="95259" r="17498" b="2074"/>
          <a:stretch/>
        </p:blipFill>
        <p:spPr>
          <a:xfrm>
            <a:off x="293055" y="5469609"/>
            <a:ext cx="3474720" cy="173736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4223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22104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6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0692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9355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9760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52770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34284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13636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85926" y="5417714"/>
            <a:ext cx="6340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2" name="Picture 1" descr="sea_ice_difference_low_tracks_40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95638" r="9688" b="1833"/>
          <a:stretch/>
        </p:blipFill>
        <p:spPr>
          <a:xfrm>
            <a:off x="4578976" y="5473310"/>
            <a:ext cx="4343400" cy="1734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45055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73895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16427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2735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7587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1576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8747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98086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0454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89256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1614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8146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34419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47017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178418" y="709685"/>
            <a:ext cx="415235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Synoptic fields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Aug 2012</a:t>
            </a:r>
          </a:p>
          <a:p>
            <a:pPr algn="r"/>
            <a:r>
              <a:rPr lang="en-US" sz="1600" b="1" dirty="0" smtClean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10 Aug 2012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617870" y="713570"/>
            <a:ext cx="4429048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10 Aug − 0600 UTC 3 Aug 2012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35008" y="5424318"/>
            <a:ext cx="378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20788" y="4928343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22407" y="448262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211892" y="4683279"/>
            <a:ext cx="137160" cy="137160"/>
          </a:xfrm>
          <a:prstGeom prst="ellipse">
            <a:avLst/>
          </a:prstGeom>
          <a:solidFill>
            <a:srgbClr val="A00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11892" y="5123532"/>
            <a:ext cx="137160" cy="137160"/>
          </a:xfrm>
          <a:prstGeom prst="ellipse">
            <a:avLst/>
          </a:prstGeom>
          <a:solidFill>
            <a:srgbClr val="29F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0600 UTC 3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Surface Cyclones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33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ea_ice_difference_low_tracks_201208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28" y="1215014"/>
            <a:ext cx="4537090" cy="4169664"/>
          </a:xfrm>
          <a:prstGeom prst="rect">
            <a:avLst/>
          </a:prstGeom>
        </p:spPr>
      </p:pic>
      <p:pic>
        <p:nvPicPr>
          <p:cNvPr id="9" name="Picture 8" descr="ws_10m_2012081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" y="121501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250_jet_mslp_24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0" t="95259" r="17498" b="2074"/>
          <a:stretch/>
        </p:blipFill>
        <p:spPr>
          <a:xfrm>
            <a:off x="293055" y="5469609"/>
            <a:ext cx="3474720" cy="173736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4223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22104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6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0692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9355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9760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52770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34284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13636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85926" y="5417714"/>
            <a:ext cx="6340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2" name="Picture 1" descr="sea_ice_difference_low_tracks_40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95638" r="9688" b="1833"/>
          <a:stretch/>
        </p:blipFill>
        <p:spPr>
          <a:xfrm>
            <a:off x="4578976" y="5473310"/>
            <a:ext cx="4343400" cy="1734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45055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73895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16427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2735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75873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1576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8747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98086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04543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892565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16141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81469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34419" y="5625057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-60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470177" y="5623956"/>
            <a:ext cx="3005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178418" y="709685"/>
            <a:ext cx="415235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Synoptic fields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Aug 2012</a:t>
            </a:r>
          </a:p>
          <a:p>
            <a:pPr algn="r"/>
            <a:r>
              <a:rPr lang="en-US" sz="1600" b="1" dirty="0" smtClean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en-US" sz="1600" b="1" dirty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0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valid: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11 Aug 2012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617870" y="713570"/>
            <a:ext cx="4429048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11 Aug − 0600 UTC 3 Aug 2012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35008" y="5424318"/>
            <a:ext cx="378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20788" y="4928343"/>
            <a:ext cx="11026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22407" y="448262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A00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211892" y="4683279"/>
            <a:ext cx="137160" cy="137160"/>
          </a:xfrm>
          <a:prstGeom prst="ellipse">
            <a:avLst/>
          </a:prstGeom>
          <a:solidFill>
            <a:srgbClr val="A00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211892" y="5123532"/>
            <a:ext cx="137160" cy="137160"/>
          </a:xfrm>
          <a:prstGeom prst="ellipse">
            <a:avLst/>
          </a:prstGeom>
          <a:solidFill>
            <a:srgbClr val="29F0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0600 UTC 3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Surface Cyclones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29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31359" y="908685"/>
            <a:ext cx="6783315" cy="5766994"/>
            <a:chOff x="110013" y="1036749"/>
            <a:chExt cx="6783315" cy="5766994"/>
          </a:xfrm>
        </p:grpSpPr>
        <p:pic>
          <p:nvPicPr>
            <p:cNvPr id="2" name="Picture 1" descr="theta_TPV_1_and_mslp_low2_trace_1_15_Aug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7" r="6431" b="8829"/>
            <a:stretch/>
          </p:blipFill>
          <p:spPr>
            <a:xfrm>
              <a:off x="707448" y="1036749"/>
              <a:ext cx="5509493" cy="2620455"/>
            </a:xfrm>
            <a:prstGeom prst="rect">
              <a:avLst/>
            </a:prstGeom>
          </p:spPr>
        </p:pic>
        <p:pic>
          <p:nvPicPr>
            <p:cNvPr id="3" name="Picture 2" descr="theta_and_area_trace_TPV1_1_15_Aug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0" r="6671" b="9000"/>
            <a:stretch/>
          </p:blipFill>
          <p:spPr>
            <a:xfrm>
              <a:off x="707448" y="3781281"/>
              <a:ext cx="5509493" cy="26192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78782" y="3674888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53831" y="6619077"/>
              <a:ext cx="524039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Date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5596697" y="2300254"/>
              <a:ext cx="2316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BF111D"/>
                  </a:solidFill>
                  <a:latin typeface="Arial"/>
                  <a:cs typeface="Arial"/>
                </a:rPr>
                <a:t>Minimum MSLP (hPa)</a:t>
              </a:r>
              <a:endParaRPr lang="en-US" sz="1200" dirty="0">
                <a:solidFill>
                  <a:srgbClr val="BF111D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5635121" y="5012942"/>
              <a:ext cx="22347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2C46C1"/>
                  </a:solidFill>
                  <a:latin typeface="Arial"/>
                  <a:cs typeface="Arial"/>
                </a:rPr>
                <a:t>TPV area (10</a:t>
              </a:r>
              <a:r>
                <a:rPr lang="en-US" sz="1200" baseline="30000" dirty="0" smtClean="0">
                  <a:solidFill>
                    <a:srgbClr val="2C46C1"/>
                  </a:solidFill>
                  <a:latin typeface="Arial"/>
                  <a:cs typeface="Arial"/>
                </a:rPr>
                <a:t>3</a:t>
              </a:r>
              <a:r>
                <a:rPr lang="en-US" sz="1200" dirty="0" smtClean="0">
                  <a:solidFill>
                    <a:srgbClr val="2C46C1"/>
                  </a:solidFill>
                  <a:latin typeface="Arial"/>
                  <a:cs typeface="Arial"/>
                </a:rPr>
                <a:t> </a:t>
              </a:r>
              <a:r>
                <a:rPr lang="en-US" sz="1200" dirty="0">
                  <a:solidFill>
                    <a:srgbClr val="2C46C1"/>
                  </a:solidFill>
                  <a:latin typeface="Arial"/>
                  <a:cs typeface="Arial"/>
                </a:rPr>
                <a:t>km</a:t>
              </a:r>
              <a:r>
                <a:rPr lang="en-US" sz="1200" baseline="30000" dirty="0">
                  <a:solidFill>
                    <a:srgbClr val="2C46C1"/>
                  </a:solidFill>
                  <a:latin typeface="Arial"/>
                  <a:cs typeface="Arial"/>
                </a:rPr>
                <a:t>2</a:t>
              </a:r>
              <a:r>
                <a:rPr lang="en-US" sz="1200" dirty="0">
                  <a:solidFill>
                    <a:srgbClr val="2C46C1"/>
                  </a:solidFill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38287" y="3412220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38287" y="2974070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38287" y="2523220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38287" y="2078720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990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38287" y="1631045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38287" y="1183370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38287" y="5880695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38288" y="5515570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38287" y="5156795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1500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38287" y="4791670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2000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38288" y="4432895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38288" y="4070945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3895" y="3416756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291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5229" y="3004072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5229" y="2580371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297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35229" y="2161981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5229" y="1742879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5229" y="1321060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5229" y="6163686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291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6563" y="5751002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6563" y="5327301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297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6563" y="4908911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6563" y="4489809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6563" y="4067990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3315" y="3676204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86771" y="3676406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41304" y="3674888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095837" y="3674888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46710" y="3674888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801243" y="3674888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155776" y="3674888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505657" y="3674888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60190" y="3674888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14723" y="3676406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569256" y="3676406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924410" y="3673774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75283" y="3673774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629816" y="3676406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78782" y="6390377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33315" y="6391693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86771" y="6391895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741304" y="6390377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095837" y="6390377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446710" y="6390377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801243" y="6390377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155776" y="6390377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505657" y="6390377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60190" y="6390377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214723" y="6391895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569256" y="6391895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924410" y="6389263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275283" y="6389263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629816" y="6391895"/>
              <a:ext cx="35087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 rot="16200000">
              <a:off x="-863567" y="2254200"/>
              <a:ext cx="22241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4A4A4A"/>
                  </a:solidFill>
                  <a:latin typeface="Arial"/>
                  <a:cs typeface="Arial"/>
                </a:rPr>
                <a:t>Minimum DT </a:t>
              </a:r>
              <a:r>
                <a:rPr lang="en-US" sz="1200" dirty="0" err="1" smtClean="0">
                  <a:solidFill>
                    <a:srgbClr val="4A4A4A"/>
                  </a:solidFill>
                  <a:latin typeface="Arial"/>
                  <a:cs typeface="Arial"/>
                </a:rPr>
                <a:t>θ</a:t>
              </a:r>
              <a:r>
                <a:rPr lang="en-US" sz="1200" dirty="0">
                  <a:solidFill>
                    <a:srgbClr val="4A4A4A"/>
                  </a:solidFill>
                  <a:latin typeface="Arial"/>
                  <a:cs typeface="Arial"/>
                </a:rPr>
                <a:t> </a:t>
              </a:r>
              <a:r>
                <a:rPr lang="en-US" sz="1200" dirty="0" smtClean="0">
                  <a:solidFill>
                    <a:srgbClr val="4A4A4A"/>
                  </a:solidFill>
                  <a:latin typeface="Arial"/>
                  <a:cs typeface="Arial"/>
                </a:rPr>
                <a:t>(</a:t>
              </a:r>
              <a:r>
                <a:rPr lang="en-US" sz="1200" dirty="0">
                  <a:solidFill>
                    <a:srgbClr val="4A4A4A"/>
                  </a:solidFill>
                  <a:latin typeface="Arial"/>
                  <a:cs typeface="Arial"/>
                </a:rPr>
                <a:t>K</a:t>
              </a:r>
              <a:r>
                <a:rPr lang="en-US" sz="1200" dirty="0" smtClean="0">
                  <a:solidFill>
                    <a:srgbClr val="4A4A4A"/>
                  </a:solidFill>
                  <a:latin typeface="Arial"/>
                  <a:cs typeface="Arial"/>
                </a:rPr>
                <a:t>)</a:t>
              </a:r>
              <a:endParaRPr lang="en-US" sz="1200" dirty="0">
                <a:solidFill>
                  <a:srgbClr val="4A4A4A"/>
                </a:solidFill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 rot="16200000">
              <a:off x="-849668" y="5007649"/>
              <a:ext cx="22241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4A4A4A"/>
                  </a:solidFill>
                  <a:latin typeface="Arial"/>
                  <a:cs typeface="Arial"/>
                </a:rPr>
                <a:t>Minimum DT </a:t>
              </a:r>
              <a:r>
                <a:rPr lang="en-US" sz="1200" dirty="0" err="1" smtClean="0">
                  <a:solidFill>
                    <a:srgbClr val="4A4A4A"/>
                  </a:solidFill>
                  <a:latin typeface="Arial"/>
                  <a:cs typeface="Arial"/>
                </a:rPr>
                <a:t>θ</a:t>
              </a:r>
              <a:r>
                <a:rPr lang="en-US" sz="1200" dirty="0">
                  <a:solidFill>
                    <a:srgbClr val="4A4A4A"/>
                  </a:solidFill>
                  <a:latin typeface="Arial"/>
                  <a:cs typeface="Arial"/>
                </a:rPr>
                <a:t> </a:t>
              </a:r>
              <a:r>
                <a:rPr lang="en-US" sz="1200" dirty="0" smtClean="0">
                  <a:solidFill>
                    <a:srgbClr val="4A4A4A"/>
                  </a:solidFill>
                  <a:latin typeface="Arial"/>
                  <a:cs typeface="Arial"/>
                </a:rPr>
                <a:t>(</a:t>
              </a:r>
              <a:r>
                <a:rPr lang="en-US" sz="1200" dirty="0">
                  <a:solidFill>
                    <a:srgbClr val="4A4A4A"/>
                  </a:solidFill>
                  <a:latin typeface="Arial"/>
                  <a:cs typeface="Arial"/>
                </a:rPr>
                <a:t>K</a:t>
              </a:r>
              <a:r>
                <a:rPr lang="en-US" sz="1200" dirty="0" smtClean="0">
                  <a:solidFill>
                    <a:srgbClr val="4A4A4A"/>
                  </a:solidFill>
                  <a:latin typeface="Arial"/>
                  <a:cs typeface="Arial"/>
                </a:rPr>
                <a:t>)</a:t>
              </a:r>
              <a:endParaRPr lang="en-US" sz="1200" dirty="0">
                <a:solidFill>
                  <a:srgbClr val="4A4A4A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74" name="Straight Connector 73"/>
          <p:cNvCxnSpPr/>
          <p:nvPr/>
        </p:nvCxnSpPr>
        <p:spPr>
          <a:xfrm>
            <a:off x="7116044" y="2025909"/>
            <a:ext cx="453556" cy="0"/>
          </a:xfrm>
          <a:prstGeom prst="line">
            <a:avLst/>
          </a:prstGeom>
          <a:ln w="38100">
            <a:solidFill>
              <a:srgbClr val="4A4A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591496" y="2373311"/>
            <a:ext cx="1466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Minimum MSLP </a:t>
            </a:r>
          </a:p>
          <a:p>
            <a:r>
              <a:rPr lang="en-US" sz="1200" dirty="0" smtClean="0">
                <a:latin typeface="Arial"/>
                <a:cs typeface="Arial"/>
              </a:rPr>
              <a:t>of AC12 (hPa)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7116044" y="2594285"/>
            <a:ext cx="453556" cy="0"/>
          </a:xfrm>
          <a:prstGeom prst="line">
            <a:avLst/>
          </a:prstGeom>
          <a:ln w="38100">
            <a:solidFill>
              <a:srgbClr val="BE0E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591496" y="1802033"/>
            <a:ext cx="140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Minimum DT </a:t>
            </a:r>
            <a:r>
              <a:rPr lang="en-US" sz="1200" dirty="0" err="1" smtClean="0">
                <a:latin typeface="Arial"/>
                <a:cs typeface="Arial"/>
              </a:rPr>
              <a:t>θ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 of TPV 1 (K)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7094148" y="4689701"/>
            <a:ext cx="453556" cy="0"/>
          </a:xfrm>
          <a:prstGeom prst="line">
            <a:avLst/>
          </a:prstGeom>
          <a:ln w="38100">
            <a:solidFill>
              <a:srgbClr val="4A4A4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569600" y="4465825"/>
            <a:ext cx="140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Minimum DT </a:t>
            </a:r>
            <a:r>
              <a:rPr lang="en-US" sz="1200" dirty="0" err="1" smtClean="0">
                <a:latin typeface="Arial"/>
                <a:cs typeface="Arial"/>
              </a:rPr>
              <a:t>θ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 of TPV 1 (K)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591496" y="5048163"/>
            <a:ext cx="126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Area of TPV 1 (10</a:t>
            </a:r>
            <a:r>
              <a:rPr lang="en-US" sz="1200" baseline="30000" dirty="0" smtClean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 km</a:t>
            </a:r>
            <a:r>
              <a:rPr lang="en-US" sz="1200" baseline="30000" dirty="0" smtClean="0">
                <a:latin typeface="Arial"/>
                <a:cs typeface="Arial"/>
              </a:rPr>
              <a:t>2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7105096" y="5261367"/>
            <a:ext cx="453556" cy="0"/>
          </a:xfrm>
          <a:prstGeom prst="line">
            <a:avLst/>
          </a:prstGeom>
          <a:ln w="38100">
            <a:solidFill>
              <a:srgbClr val="2B45C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TPV 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Aug_2012_TPV_tracks_201208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" y="793395"/>
            <a:ext cx="4557078" cy="4251960"/>
          </a:xfrm>
          <a:prstGeom prst="rect">
            <a:avLst/>
          </a:prstGeom>
        </p:spPr>
      </p:pic>
      <p:pic>
        <p:nvPicPr>
          <p:cNvPr id="6" name="Picture 5" descr="Aug_2012_low_tracks_201208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33" y="793395"/>
            <a:ext cx="4557786" cy="4251960"/>
          </a:xfrm>
          <a:prstGeom prst="rect">
            <a:avLst/>
          </a:prstGeom>
        </p:spPr>
      </p:pic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TPV 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3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formed over Siberia on 2 August 2012 and tracked northeastward into the Arctic, reaching a minimum central sea level pressure (SLP) of 966.4 hPa at 1800 UTC 6 August (Simmonds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was considered the “most extreme” Arctic cyclone in a 1979–2012 CFSR climatology of Arctic cyclones when considering a combination of factors, including minimum SLP, intensity, size, depth, and longevity (Simmonds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29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Aug_2012_TPV_tracks_20120808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" y="793395"/>
            <a:ext cx="4557079" cy="4251960"/>
          </a:xfrm>
          <a:prstGeom prst="rect">
            <a:avLst/>
          </a:prstGeom>
        </p:spPr>
      </p:pic>
      <p:pic>
        <p:nvPicPr>
          <p:cNvPr id="8" name="Picture 7" descr="Aug_2012_low_tracks_20120808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19" y="793395"/>
            <a:ext cx="4557786" cy="4251960"/>
          </a:xfrm>
          <a:prstGeom prst="rect">
            <a:avLst/>
          </a:prstGeom>
        </p:spPr>
      </p:pic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TPV 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0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Aug_2012_TPV_tracks_201208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" y="793395"/>
            <a:ext cx="4557078" cy="4251960"/>
          </a:xfrm>
          <a:prstGeom prst="rect">
            <a:avLst/>
          </a:prstGeom>
        </p:spPr>
      </p:pic>
      <p:pic>
        <p:nvPicPr>
          <p:cNvPr id="6" name="Picture 5" descr="Aug_2012_low_tracks_201208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38" y="793395"/>
            <a:ext cx="4557786" cy="4251960"/>
          </a:xfrm>
          <a:prstGeom prst="rect">
            <a:avLst/>
          </a:prstGeom>
        </p:spPr>
      </p:pic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TPV 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TPV_tracks_201208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" y="793395"/>
            <a:ext cx="4557078" cy="4251960"/>
          </a:xfrm>
          <a:prstGeom prst="rect">
            <a:avLst/>
          </a:prstGeom>
        </p:spPr>
      </p:pic>
      <p:pic>
        <p:nvPicPr>
          <p:cNvPr id="4" name="Picture 3" descr="Aug_2012_low_tracks_2012081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19" y="793395"/>
            <a:ext cx="4557786" cy="4251960"/>
          </a:xfrm>
          <a:prstGeom prst="rect">
            <a:avLst/>
          </a:prstGeom>
        </p:spPr>
      </p:pic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TPV 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TPV_tracks_2012081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" y="793395"/>
            <a:ext cx="4557078" cy="4251960"/>
          </a:xfrm>
          <a:prstGeom prst="rect">
            <a:avLst/>
          </a:prstGeom>
        </p:spPr>
      </p:pic>
      <p:pic>
        <p:nvPicPr>
          <p:cNvPr id="4" name="Picture 3" descr="Aug_2012_low_tracks_2012081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67" y="793395"/>
            <a:ext cx="4557786" cy="4251960"/>
          </a:xfrm>
          <a:prstGeom prst="rect">
            <a:avLst/>
          </a:prstGeom>
        </p:spPr>
      </p:pic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TPV 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9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TPV_tracks_20120812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" y="793395"/>
            <a:ext cx="4557078" cy="4251960"/>
          </a:xfrm>
          <a:prstGeom prst="rect">
            <a:avLst/>
          </a:prstGeom>
        </p:spPr>
      </p:pic>
      <p:pic>
        <p:nvPicPr>
          <p:cNvPr id="4" name="Picture 3" descr="Aug_2012_low_tracks_20120812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90" y="793395"/>
            <a:ext cx="4557786" cy="4251960"/>
          </a:xfrm>
          <a:prstGeom prst="rect">
            <a:avLst/>
          </a:prstGeom>
        </p:spPr>
      </p:pic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TPV 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6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TPV_tracks_2012081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" y="793395"/>
            <a:ext cx="4557078" cy="4251960"/>
          </a:xfrm>
          <a:prstGeom prst="rect">
            <a:avLst/>
          </a:prstGeom>
        </p:spPr>
      </p:pic>
      <p:pic>
        <p:nvPicPr>
          <p:cNvPr id="4" name="Picture 3" descr="Aug_2012_low_tracks_2012081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90" y="793395"/>
            <a:ext cx="4557786" cy="4251960"/>
          </a:xfrm>
          <a:prstGeom prst="rect">
            <a:avLst/>
          </a:prstGeom>
        </p:spPr>
      </p:pic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TPV 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TPV_tracks_20120814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" y="793395"/>
            <a:ext cx="4557078" cy="4251960"/>
          </a:xfrm>
          <a:prstGeom prst="rect">
            <a:avLst/>
          </a:prstGeom>
        </p:spPr>
      </p:pic>
      <p:pic>
        <p:nvPicPr>
          <p:cNvPr id="4" name="Picture 3" descr="Aug_2012_low_tracks_20120814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06" y="793395"/>
            <a:ext cx="4557785" cy="4251960"/>
          </a:xfrm>
          <a:prstGeom prst="rect">
            <a:avLst/>
          </a:prstGeom>
        </p:spPr>
      </p:pic>
      <p:sp>
        <p:nvSpPr>
          <p:cNvPr id="80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566233" y="75634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4801" y="76671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TPV 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6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 has been shown that two TPVs may play an important role in the life cycle of AC12</a:t>
            </a:r>
          </a:p>
          <a:p>
            <a:pPr>
              <a:lnSpc>
                <a:spcPct val="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both TPVs, along with interactions between both TPVs, may be influencing the life cycle of AC12</a:t>
            </a: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Widespread strong surface winds associated with AC12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leads to reduction in Arctic sea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-ice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extent, consistent with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past studies (e.g.,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7746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1 strengthens and expands in size after AC12 peaks in intensity, possibly due to:</a:t>
            </a:r>
          </a:p>
          <a:p>
            <a:pPr>
              <a:lnSpc>
                <a:spcPct val="50000"/>
              </a:lnSpc>
            </a:pPr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 moving away from vertical wind shear associated with jet streaks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 and AC12 becoming equivalent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barotropic</a:t>
            </a: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Longwave radiative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Merger of TPV 1 and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cyclonic wave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breaking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07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7746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Size and intensity changes of TPVs may impact surrounding synoptic-scale flow</a:t>
            </a: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play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 roles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life cycles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intense Arctic cyclones that may impact Arctic sea-ice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extent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48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50425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AC12 led to reductions in Arctic sea-ice extent during a time in which sea ice was thin and sea-ice volume was well below normal (Zhang et al. 2013)</a:t>
            </a:r>
          </a:p>
          <a:p>
            <a:pPr>
              <a:lnSpc>
                <a:spcPct val="7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 et al. (2013) found using numerical simulations that AC12 reduced Arctic sea-ice extent by 4.4% (0.15 × 10</a:t>
            </a:r>
            <a:r>
              <a:rPr lang="en-US" sz="2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2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surface winds associated with AC12 helped to break up the thin sea ice (e.g., Parkinson and </a:t>
            </a:r>
            <a:r>
              <a:rPr lang="en-US" sz="2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Additionally, according to Zhang et al. (2013) sea-ice volume decreased twice as fast as normal during AC12 due to melting of the bottom and perimeter of ice floes</a:t>
            </a:r>
          </a:p>
          <a:p>
            <a:pPr>
              <a:lnSpc>
                <a:spcPct val="7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melting was attributed to increased upward ocean heat transport due to strong surface winds and fast ice movement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AC12 on Arctic Sea-ice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18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436550" y="1828494"/>
            <a:ext cx="8229600" cy="1017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  <a:p>
            <a:pPr marL="0" indent="0" algn="ctr">
              <a:buFont typeface="Arial"/>
              <a:buNone/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 Steven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Jim Doyle,                            and Nicholas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9072887" cy="7222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  kbiernat@albany.edu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4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7746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300" dirty="0" err="1">
                <a:latin typeface="Arial"/>
                <a:cs typeface="Arial"/>
              </a:rPr>
              <a:t>Cavallo</a:t>
            </a:r>
            <a:r>
              <a:rPr lang="en-US" sz="1300" dirty="0">
                <a:latin typeface="Arial"/>
                <a:cs typeface="Arial"/>
              </a:rPr>
              <a:t>, S. M., and G. J. Hakim, 2009: Potential vorticity diagnosis of </a:t>
            </a:r>
            <a:r>
              <a:rPr lang="en-US" sz="1300" dirty="0" smtClean="0">
                <a:latin typeface="Arial"/>
                <a:cs typeface="Arial"/>
              </a:rPr>
              <a:t>a tropopause </a:t>
            </a:r>
            <a:r>
              <a:rPr lang="en-US" sz="1300" dirty="0">
                <a:latin typeface="Arial"/>
                <a:cs typeface="Arial"/>
              </a:rPr>
              <a:t>polar </a:t>
            </a:r>
            <a:r>
              <a:rPr lang="en-US" sz="1300" dirty="0" smtClean="0">
                <a:latin typeface="Arial"/>
                <a:cs typeface="Arial"/>
              </a:rPr>
              <a:t>cyclone</a:t>
            </a:r>
            <a:r>
              <a:rPr lang="en-US" sz="1300" dirty="0">
                <a:latin typeface="Arial"/>
                <a:cs typeface="Arial"/>
              </a:rPr>
              <a:t>. 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 smtClean="0">
                <a:latin typeface="Arial"/>
                <a:cs typeface="Arial"/>
              </a:rPr>
              <a:t>Wea</a:t>
            </a:r>
            <a:r>
              <a:rPr lang="en-US" sz="1300" i="1" dirty="0" smtClean="0">
                <a:latin typeface="Arial"/>
                <a:cs typeface="Arial"/>
              </a:rPr>
              <a:t>. 	Rev</a:t>
            </a:r>
            <a:r>
              <a:rPr lang="en-US" sz="1300" i="1" dirty="0">
                <a:latin typeface="Arial"/>
                <a:cs typeface="Arial"/>
              </a:rPr>
              <a:t>.</a:t>
            </a:r>
            <a:r>
              <a:rPr lang="en-US" sz="1300" dirty="0">
                <a:latin typeface="Arial"/>
                <a:cs typeface="Arial"/>
              </a:rPr>
              <a:t>, </a:t>
            </a:r>
            <a:r>
              <a:rPr lang="en-US" sz="1300" b="1" dirty="0">
                <a:latin typeface="Arial"/>
                <a:cs typeface="Arial"/>
              </a:rPr>
              <a:t>137,</a:t>
            </a:r>
            <a:r>
              <a:rPr lang="en-US" sz="1300" dirty="0">
                <a:latin typeface="Arial"/>
                <a:cs typeface="Arial"/>
              </a:rPr>
              <a:t> 1358–1371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 smtClean="0">
                <a:latin typeface="Arial"/>
                <a:cs typeface="Arial"/>
              </a:rPr>
              <a:t>—</a:t>
            </a:r>
            <a:r>
              <a:rPr lang="en-US" sz="1300" dirty="0">
                <a:latin typeface="Arial"/>
                <a:cs typeface="Arial"/>
              </a:rPr>
              <a:t>—, and ——, 2010: The composite structure of tropopause polar </a:t>
            </a:r>
            <a:r>
              <a:rPr lang="en-US" sz="1300" dirty="0" smtClean="0">
                <a:latin typeface="Arial"/>
                <a:cs typeface="Arial"/>
              </a:rPr>
              <a:t>cyclones from </a:t>
            </a:r>
            <a:r>
              <a:rPr lang="en-US" sz="1300" dirty="0">
                <a:latin typeface="Arial"/>
                <a:cs typeface="Arial"/>
              </a:rPr>
              <a:t>a </a:t>
            </a:r>
            <a:r>
              <a:rPr lang="en-US" sz="1300" dirty="0" err="1" smtClean="0">
                <a:latin typeface="Arial"/>
                <a:cs typeface="Arial"/>
              </a:rPr>
              <a:t>mesoscale</a:t>
            </a:r>
            <a:r>
              <a:rPr lang="en-US" sz="1300" dirty="0" smtClean="0">
                <a:latin typeface="Arial"/>
                <a:cs typeface="Arial"/>
              </a:rPr>
              <a:t> </a:t>
            </a:r>
            <a:r>
              <a:rPr lang="en-US" sz="1300" dirty="0">
                <a:latin typeface="Arial"/>
                <a:cs typeface="Arial"/>
              </a:rPr>
              <a:t>model. 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 smtClean="0">
                <a:latin typeface="Arial"/>
                <a:cs typeface="Arial"/>
              </a:rPr>
              <a:t>Wea</a:t>
            </a:r>
            <a:r>
              <a:rPr lang="en-US" sz="1300" i="1" dirty="0" smtClean="0">
                <a:latin typeface="Arial"/>
                <a:cs typeface="Arial"/>
              </a:rPr>
              <a:t>. 	Rev</a:t>
            </a:r>
            <a:r>
              <a:rPr lang="en-US" sz="1300" i="1" dirty="0">
                <a:latin typeface="Arial"/>
                <a:cs typeface="Arial"/>
              </a:rPr>
              <a:t>.</a:t>
            </a:r>
            <a:r>
              <a:rPr lang="en-US" sz="1300" dirty="0">
                <a:latin typeface="Arial"/>
                <a:cs typeface="Arial"/>
              </a:rPr>
              <a:t>, </a:t>
            </a:r>
            <a:r>
              <a:rPr lang="en-US" sz="1300" b="1" dirty="0" smtClean="0">
                <a:latin typeface="Arial"/>
                <a:cs typeface="Arial"/>
              </a:rPr>
              <a:t>138,</a:t>
            </a:r>
            <a:r>
              <a:rPr lang="en-US" sz="1300" dirty="0" smtClean="0">
                <a:latin typeface="Arial"/>
                <a:cs typeface="Arial"/>
              </a:rPr>
              <a:t> 3840</a:t>
            </a:r>
            <a:r>
              <a:rPr lang="en-US" sz="1300" dirty="0">
                <a:latin typeface="Arial"/>
                <a:cs typeface="Arial"/>
              </a:rPr>
              <a:t>–3857. </a:t>
            </a: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3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——, and ——, 2012: Radiative impact on tropopause polar vortices over the </a:t>
            </a:r>
            <a:r>
              <a:rPr lang="en-US" sz="1300" dirty="0" smtClean="0">
                <a:latin typeface="Arial"/>
                <a:cs typeface="Arial"/>
              </a:rPr>
              <a:t>Arctic</a:t>
            </a:r>
            <a:r>
              <a:rPr lang="en-US" sz="1300" dirty="0">
                <a:latin typeface="Arial"/>
                <a:cs typeface="Arial"/>
              </a:rPr>
              <a:t>. 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>
                <a:latin typeface="Arial"/>
                <a:cs typeface="Arial"/>
              </a:rPr>
              <a:t>Wea</a:t>
            </a:r>
            <a:r>
              <a:rPr lang="en-US" sz="1300" i="1" dirty="0">
                <a:latin typeface="Arial"/>
                <a:cs typeface="Arial"/>
              </a:rPr>
              <a:t>. Rev.</a:t>
            </a:r>
            <a:r>
              <a:rPr lang="en-US" sz="1300" dirty="0">
                <a:latin typeface="Arial"/>
                <a:cs typeface="Arial"/>
              </a:rPr>
              <a:t>, </a:t>
            </a:r>
            <a:r>
              <a:rPr lang="en-US" sz="1300" b="1" dirty="0">
                <a:latin typeface="Arial"/>
                <a:cs typeface="Arial"/>
              </a:rPr>
              <a:t>140,</a:t>
            </a:r>
            <a:r>
              <a:rPr lang="en-US" sz="1300" dirty="0">
                <a:latin typeface="Arial"/>
                <a:cs typeface="Arial"/>
              </a:rPr>
              <a:t> 1683–1702</a:t>
            </a:r>
            <a:r>
              <a:rPr lang="en-US" sz="1300" dirty="0" smtClean="0">
                <a:latin typeface="Arial"/>
                <a:cs typeface="Arial"/>
              </a:rPr>
              <a:t>.</a:t>
            </a:r>
            <a:r>
              <a:rPr lang="en-US" sz="1300" dirty="0">
                <a:latin typeface="Arial"/>
                <a:cs typeface="Arial"/>
              </a:rPr>
              <a:t> </a:t>
            </a: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13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——, and ——, 2013: Physical mechanisms of tropopause polar vortex </a:t>
            </a:r>
            <a:r>
              <a:rPr lang="en-US" sz="1300" dirty="0" smtClean="0">
                <a:latin typeface="Arial"/>
                <a:cs typeface="Arial"/>
              </a:rPr>
              <a:t>intensity change</a:t>
            </a:r>
            <a:r>
              <a:rPr lang="en-US" sz="1300" dirty="0">
                <a:latin typeface="Arial"/>
                <a:cs typeface="Arial"/>
              </a:rPr>
              <a:t>. </a:t>
            </a:r>
            <a:r>
              <a:rPr lang="en-US" sz="1300" i="1" dirty="0">
                <a:latin typeface="Arial"/>
                <a:cs typeface="Arial"/>
              </a:rPr>
              <a:t>J. Atmos. Sci.</a:t>
            </a:r>
            <a:r>
              <a:rPr lang="en-US" sz="1300" dirty="0">
                <a:latin typeface="Arial"/>
                <a:cs typeface="Arial"/>
              </a:rPr>
              <a:t>, </a:t>
            </a:r>
            <a:r>
              <a:rPr lang="en-US" sz="1300" b="1" dirty="0">
                <a:latin typeface="Arial"/>
                <a:cs typeface="Arial"/>
              </a:rPr>
              <a:t>70,</a:t>
            </a:r>
            <a:r>
              <a:rPr lang="en-US" sz="1300" dirty="0">
                <a:latin typeface="Arial"/>
                <a:cs typeface="Arial"/>
              </a:rPr>
              <a:t> 3359</a:t>
            </a:r>
            <a:r>
              <a:rPr lang="en-US" sz="1300" dirty="0" smtClean="0">
                <a:latin typeface="Arial"/>
                <a:cs typeface="Arial"/>
              </a:rPr>
              <a:t>–	3373.</a:t>
            </a:r>
          </a:p>
          <a:p>
            <a:pPr marL="0" indent="0">
              <a:buNone/>
            </a:pPr>
            <a:endParaRPr lang="en-US" sz="13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——, </a:t>
            </a:r>
            <a:r>
              <a:rPr lang="en-US" sz="1300" dirty="0" smtClean="0">
                <a:latin typeface="Arial"/>
                <a:cs typeface="Arial"/>
              </a:rPr>
              <a:t>N. </a:t>
            </a:r>
            <a:r>
              <a:rPr lang="en-US" sz="1300" dirty="0" err="1" smtClean="0">
                <a:latin typeface="Arial"/>
                <a:cs typeface="Arial"/>
              </a:rPr>
              <a:t>Szapiro</a:t>
            </a:r>
            <a:r>
              <a:rPr lang="en-US" sz="1300" dirty="0" smtClean="0">
                <a:latin typeface="Arial"/>
                <a:cs typeface="Arial"/>
              </a:rPr>
              <a:t>, and U</a:t>
            </a:r>
            <a:r>
              <a:rPr lang="en-US" sz="1300" dirty="0">
                <a:latin typeface="Arial"/>
                <a:cs typeface="Arial"/>
              </a:rPr>
              <a:t>.</a:t>
            </a:r>
            <a:r>
              <a:rPr lang="en-US" sz="1300" dirty="0" smtClean="0">
                <a:latin typeface="Arial"/>
                <a:cs typeface="Arial"/>
              </a:rPr>
              <a:t> Gutierrez, 2017: Atmospheric dynamics and impacts on abrupt Arctic summer sea ice loss 	events. </a:t>
            </a:r>
            <a:r>
              <a:rPr lang="en-US" sz="1300" i="1" dirty="0" smtClean="0">
                <a:latin typeface="Arial"/>
                <a:cs typeface="Arial"/>
              </a:rPr>
              <a:t>14th Conference on Polar Meteorology and Oceanography</a:t>
            </a:r>
            <a:r>
              <a:rPr lang="en-US" sz="1300" dirty="0" smtClean="0">
                <a:latin typeface="Arial"/>
                <a:cs typeface="Arial"/>
              </a:rPr>
              <a:t>, Seattle, WA, Amer. Meteor. Soc., 4.6.</a:t>
            </a:r>
          </a:p>
          <a:p>
            <a:pPr marL="0" indent="0">
              <a:buNone/>
            </a:pP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Dee, D. P., and Coauthors, 2011: The ERA-Interim reanalysis: configuration and performance of </a:t>
            </a:r>
            <a:r>
              <a:rPr lang="en-US" sz="1300" dirty="0" smtClean="0">
                <a:latin typeface="Arial"/>
                <a:cs typeface="Arial"/>
              </a:rPr>
              <a:t>the </a:t>
            </a:r>
            <a:r>
              <a:rPr lang="en-US" sz="1300" dirty="0">
                <a:latin typeface="Arial"/>
                <a:cs typeface="Arial"/>
              </a:rPr>
              <a:t>data assimilation </a:t>
            </a:r>
            <a:r>
              <a:rPr lang="en-US" sz="1300" dirty="0" smtClean="0">
                <a:latin typeface="Arial"/>
                <a:cs typeface="Arial"/>
              </a:rPr>
              <a:t>	system</a:t>
            </a:r>
            <a:r>
              <a:rPr lang="en-US" sz="1300" dirty="0">
                <a:latin typeface="Arial"/>
                <a:cs typeface="Arial"/>
              </a:rPr>
              <a:t>. </a:t>
            </a:r>
            <a:r>
              <a:rPr lang="en-US" sz="1300" i="1" dirty="0">
                <a:latin typeface="Arial"/>
                <a:cs typeface="Arial"/>
              </a:rPr>
              <a:t>Quart. J. Roy. Meteor. Soc</a:t>
            </a:r>
            <a:r>
              <a:rPr lang="en-US" sz="1300" dirty="0">
                <a:latin typeface="Arial"/>
                <a:cs typeface="Arial"/>
              </a:rPr>
              <a:t>., </a:t>
            </a:r>
            <a:r>
              <a:rPr lang="en-US" sz="1300" b="1" dirty="0">
                <a:latin typeface="Arial"/>
                <a:cs typeface="Arial"/>
              </a:rPr>
              <a:t>137</a:t>
            </a:r>
            <a:r>
              <a:rPr lang="en-US" sz="1300" dirty="0">
                <a:latin typeface="Arial"/>
                <a:cs typeface="Arial"/>
              </a:rPr>
              <a:t>, 553–597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13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400" dirty="0">
                <a:latin typeface="Arial"/>
                <a:cs typeface="Arial"/>
              </a:rPr>
              <a:t>Parkinson, C. L., and J. C. </a:t>
            </a:r>
            <a:r>
              <a:rPr lang="en-US" sz="1400" dirty="0" err="1">
                <a:latin typeface="Arial"/>
                <a:cs typeface="Arial"/>
              </a:rPr>
              <a:t>Comiso</a:t>
            </a:r>
            <a:r>
              <a:rPr lang="en-US" sz="1400" dirty="0">
                <a:latin typeface="Arial"/>
                <a:cs typeface="Arial"/>
              </a:rPr>
              <a:t>, 2013: On the 2012 record low Arctic sea ice cover: Combined impact of </a:t>
            </a:r>
            <a:r>
              <a:rPr lang="en-US" sz="1400" dirty="0" smtClean="0">
                <a:latin typeface="Arial"/>
                <a:cs typeface="Arial"/>
              </a:rPr>
              <a:t>	preconditioning </a:t>
            </a:r>
            <a:r>
              <a:rPr lang="en-US" sz="1400" dirty="0">
                <a:latin typeface="Arial"/>
                <a:cs typeface="Arial"/>
              </a:rPr>
              <a:t>and an August storm. </a:t>
            </a:r>
            <a:r>
              <a:rPr lang="en-US" sz="1400" i="1" dirty="0" err="1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Res.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b="1" dirty="0">
                <a:latin typeface="Arial"/>
                <a:cs typeface="Arial"/>
              </a:rPr>
              <a:t>40, </a:t>
            </a:r>
            <a:r>
              <a:rPr lang="en-US" sz="1400" dirty="0">
                <a:latin typeface="Arial"/>
                <a:cs typeface="Arial"/>
              </a:rPr>
              <a:t>1356–</a:t>
            </a:r>
            <a:r>
              <a:rPr lang="en-US" sz="1400" dirty="0" smtClean="0">
                <a:latin typeface="Arial"/>
                <a:cs typeface="Arial"/>
              </a:rPr>
              <a:t>1361.</a:t>
            </a: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3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 smtClean="0">
                <a:latin typeface="Arial"/>
                <a:cs typeface="Arial"/>
              </a:rPr>
              <a:t>Pyle</a:t>
            </a:r>
            <a:r>
              <a:rPr lang="en-US" sz="1300" dirty="0">
                <a:latin typeface="Arial"/>
                <a:cs typeface="Arial"/>
              </a:rPr>
              <a:t>, M. E., D. Keyser, and L. F. Bosart, 2004: A diagnostic study of jet </a:t>
            </a:r>
            <a:r>
              <a:rPr lang="en-US" sz="1300" dirty="0" smtClean="0">
                <a:latin typeface="Arial"/>
                <a:cs typeface="Arial"/>
              </a:rPr>
              <a:t>streaks: Kinematic </a:t>
            </a:r>
            <a:r>
              <a:rPr lang="en-US" sz="1300" dirty="0">
                <a:latin typeface="Arial"/>
                <a:cs typeface="Arial"/>
              </a:rPr>
              <a:t>signatures and relationship </a:t>
            </a:r>
            <a:r>
              <a:rPr lang="en-US" sz="1300" dirty="0" smtClean="0">
                <a:latin typeface="Arial"/>
                <a:cs typeface="Arial"/>
              </a:rPr>
              <a:t>	to </a:t>
            </a:r>
            <a:r>
              <a:rPr lang="en-US" sz="1300" dirty="0">
                <a:latin typeface="Arial"/>
                <a:cs typeface="Arial"/>
              </a:rPr>
              <a:t>coherent </a:t>
            </a:r>
            <a:r>
              <a:rPr lang="en-US" sz="1300" dirty="0" smtClean="0">
                <a:latin typeface="Arial"/>
                <a:cs typeface="Arial"/>
              </a:rPr>
              <a:t>tropopause disturbances</a:t>
            </a:r>
            <a:r>
              <a:rPr lang="en-US" sz="1300" dirty="0">
                <a:latin typeface="Arial"/>
                <a:cs typeface="Arial"/>
              </a:rPr>
              <a:t>. </a:t>
            </a:r>
            <a:r>
              <a:rPr lang="en-US" sz="1300" i="1" dirty="0">
                <a:latin typeface="Arial"/>
                <a:cs typeface="Arial"/>
              </a:rPr>
              <a:t>Mon. </a:t>
            </a:r>
            <a:r>
              <a:rPr lang="en-US" sz="1300" i="1" dirty="0" err="1">
                <a:latin typeface="Arial"/>
                <a:cs typeface="Arial"/>
              </a:rPr>
              <a:t>Wea</a:t>
            </a:r>
            <a:r>
              <a:rPr lang="en-US" sz="1300" i="1" dirty="0">
                <a:latin typeface="Arial"/>
                <a:cs typeface="Arial"/>
              </a:rPr>
              <a:t>. Rev., </a:t>
            </a:r>
            <a:r>
              <a:rPr lang="en-US" sz="1300" b="1" dirty="0">
                <a:latin typeface="Arial"/>
                <a:cs typeface="Arial"/>
              </a:rPr>
              <a:t>132,</a:t>
            </a:r>
            <a:r>
              <a:rPr lang="en-US" sz="1300" dirty="0">
                <a:latin typeface="Arial"/>
                <a:cs typeface="Arial"/>
              </a:rPr>
              <a:t> 297–319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13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 smtClean="0">
                <a:latin typeface="Arial"/>
                <a:cs typeface="Arial"/>
              </a:rPr>
              <a:t>Simmonds</a:t>
            </a:r>
            <a:r>
              <a:rPr lang="en-US" sz="1300" dirty="0">
                <a:latin typeface="Arial"/>
                <a:cs typeface="Arial"/>
              </a:rPr>
              <a:t>, I., and I. </a:t>
            </a:r>
            <a:r>
              <a:rPr lang="en-US" sz="1300" dirty="0" err="1">
                <a:latin typeface="Arial"/>
                <a:cs typeface="Arial"/>
              </a:rPr>
              <a:t>Rudeva</a:t>
            </a:r>
            <a:r>
              <a:rPr lang="en-US" sz="1300" dirty="0">
                <a:latin typeface="Arial"/>
                <a:cs typeface="Arial"/>
              </a:rPr>
              <a:t>, 2012: The great Arctic cyclone of August 2012. </a:t>
            </a:r>
            <a:r>
              <a:rPr lang="en-US" sz="1300" i="1" dirty="0" err="1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</a:t>
            </a:r>
            <a:r>
              <a:rPr lang="en-US" sz="1300" i="1" dirty="0" smtClean="0">
                <a:latin typeface="Arial"/>
                <a:cs typeface="Arial"/>
              </a:rPr>
              <a:t>Res</a:t>
            </a:r>
            <a:r>
              <a:rPr lang="en-US" sz="1300" i="1" dirty="0">
                <a:latin typeface="Arial"/>
                <a:cs typeface="Arial"/>
              </a:rPr>
              <a:t>. </a:t>
            </a:r>
            <a:r>
              <a:rPr lang="en-US" sz="1300" i="1" dirty="0" err="1">
                <a:latin typeface="Arial"/>
                <a:cs typeface="Arial"/>
              </a:rPr>
              <a:t>Lett</a:t>
            </a:r>
            <a:r>
              <a:rPr lang="en-US" sz="1300" i="1" dirty="0">
                <a:latin typeface="Arial"/>
                <a:cs typeface="Arial"/>
              </a:rPr>
              <a:t>.</a:t>
            </a:r>
            <a:r>
              <a:rPr lang="en-US" sz="1300" dirty="0">
                <a:latin typeface="Arial"/>
                <a:cs typeface="Arial"/>
              </a:rPr>
              <a:t>, </a:t>
            </a:r>
            <a:r>
              <a:rPr lang="en-US" sz="1300" b="1" dirty="0">
                <a:latin typeface="Arial"/>
                <a:cs typeface="Arial"/>
              </a:rPr>
              <a:t>39</a:t>
            </a:r>
            <a:r>
              <a:rPr lang="en-US" sz="1300" dirty="0">
                <a:latin typeface="Arial"/>
                <a:cs typeface="Arial"/>
              </a:rPr>
              <a:t>, </a:t>
            </a:r>
            <a:r>
              <a:rPr lang="en-US" sz="1300" dirty="0" smtClean="0">
                <a:latin typeface="Arial"/>
                <a:cs typeface="Arial"/>
              </a:rPr>
              <a:t>L23709.</a:t>
            </a:r>
          </a:p>
          <a:p>
            <a:pPr marL="0" indent="0">
              <a:buNone/>
            </a:pPr>
            <a:endParaRPr lang="en-US" sz="13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——, and ——, 2014: A comparison of tracking methods for extreme cyclones in the </a:t>
            </a:r>
            <a:r>
              <a:rPr lang="en-US" sz="1300" dirty="0" smtClean="0">
                <a:latin typeface="Arial"/>
                <a:cs typeface="Arial"/>
              </a:rPr>
              <a:t>Arctic </a:t>
            </a:r>
            <a:r>
              <a:rPr lang="en-US" sz="1300" dirty="0">
                <a:latin typeface="Arial"/>
                <a:cs typeface="Arial"/>
              </a:rPr>
              <a:t>basin. </a:t>
            </a:r>
            <a:r>
              <a:rPr lang="en-US" sz="1300" i="1" dirty="0" err="1" smtClean="0">
                <a:latin typeface="Arial"/>
                <a:cs typeface="Arial"/>
              </a:rPr>
              <a:t>Tellus</a:t>
            </a:r>
            <a:r>
              <a:rPr lang="en-US" sz="1300" i="1" dirty="0">
                <a:latin typeface="Arial"/>
                <a:cs typeface="Arial"/>
              </a:rPr>
              <a:t>.</a:t>
            </a:r>
            <a:r>
              <a:rPr lang="en-US" sz="1300" dirty="0">
                <a:latin typeface="Arial"/>
                <a:cs typeface="Arial"/>
              </a:rPr>
              <a:t>, </a:t>
            </a:r>
            <a:r>
              <a:rPr lang="en-US" sz="1300" b="1" dirty="0">
                <a:latin typeface="Arial"/>
                <a:cs typeface="Arial"/>
              </a:rPr>
              <a:t>66A</a:t>
            </a:r>
            <a:r>
              <a:rPr lang="en-US" sz="1300" dirty="0">
                <a:latin typeface="Arial"/>
                <a:cs typeface="Arial"/>
              </a:rPr>
              <a:t>, 25252</a:t>
            </a:r>
            <a:r>
              <a:rPr lang="en-US" sz="13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13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 smtClean="0">
                <a:latin typeface="Arial"/>
                <a:cs typeface="Arial"/>
              </a:rPr>
              <a:t>Yamazaki</a:t>
            </a:r>
            <a:r>
              <a:rPr lang="en-US" sz="1300" dirty="0">
                <a:latin typeface="Arial"/>
                <a:cs typeface="Arial"/>
              </a:rPr>
              <a:t>, A., J. Inoue, K. </a:t>
            </a:r>
            <a:r>
              <a:rPr lang="en-US" sz="1300" dirty="0" err="1">
                <a:latin typeface="Arial"/>
                <a:cs typeface="Arial"/>
              </a:rPr>
              <a:t>Dethloff</a:t>
            </a:r>
            <a:r>
              <a:rPr lang="en-US" sz="1300" dirty="0">
                <a:latin typeface="Arial"/>
                <a:cs typeface="Arial"/>
              </a:rPr>
              <a:t>, M. </a:t>
            </a:r>
            <a:r>
              <a:rPr lang="en-US" sz="1300" dirty="0" err="1">
                <a:latin typeface="Arial"/>
                <a:cs typeface="Arial"/>
              </a:rPr>
              <a:t>Maturilli</a:t>
            </a:r>
            <a:r>
              <a:rPr lang="en-US" sz="1300" dirty="0">
                <a:latin typeface="Arial"/>
                <a:cs typeface="Arial"/>
              </a:rPr>
              <a:t>, and G. </a:t>
            </a:r>
            <a:r>
              <a:rPr lang="en-US" sz="1300" dirty="0" err="1">
                <a:latin typeface="Arial"/>
                <a:cs typeface="Arial"/>
              </a:rPr>
              <a:t>König-Langlo</a:t>
            </a:r>
            <a:r>
              <a:rPr lang="en-US" sz="1300" dirty="0">
                <a:latin typeface="Arial"/>
                <a:cs typeface="Arial"/>
              </a:rPr>
              <a:t>, 2015: Impact of </a:t>
            </a:r>
            <a:r>
              <a:rPr lang="en-US" sz="1300" dirty="0" err="1" smtClean="0">
                <a:latin typeface="Arial"/>
                <a:cs typeface="Arial"/>
              </a:rPr>
              <a:t>radiosonde</a:t>
            </a:r>
            <a:r>
              <a:rPr lang="en-US" sz="1300" dirty="0" smtClean="0">
                <a:latin typeface="Arial"/>
                <a:cs typeface="Arial"/>
              </a:rPr>
              <a:t> observations </a:t>
            </a:r>
            <a:r>
              <a:rPr lang="en-US" sz="1300" dirty="0">
                <a:latin typeface="Arial"/>
                <a:cs typeface="Arial"/>
              </a:rPr>
              <a:t>on </a:t>
            </a:r>
            <a:r>
              <a:rPr lang="en-US" sz="1300" dirty="0" smtClean="0">
                <a:latin typeface="Arial"/>
                <a:cs typeface="Arial"/>
              </a:rPr>
              <a:t>	forecasting </a:t>
            </a:r>
            <a:r>
              <a:rPr lang="en-US" sz="1300" dirty="0">
                <a:latin typeface="Arial"/>
                <a:cs typeface="Arial"/>
              </a:rPr>
              <a:t>summertime arctic cyclone formation. </a:t>
            </a:r>
            <a:r>
              <a:rPr lang="en-US" sz="1300" i="1" dirty="0">
                <a:latin typeface="Arial"/>
                <a:cs typeface="Arial"/>
              </a:rPr>
              <a:t>J. </a:t>
            </a:r>
            <a:r>
              <a:rPr lang="en-US" sz="1300" i="1" dirty="0" err="1" smtClean="0">
                <a:latin typeface="Arial"/>
                <a:cs typeface="Arial"/>
              </a:rPr>
              <a:t>Geophys</a:t>
            </a:r>
            <a:r>
              <a:rPr lang="en-US" sz="1300" i="1" dirty="0">
                <a:latin typeface="Arial"/>
                <a:cs typeface="Arial"/>
              </a:rPr>
              <a:t>. Res. Atmos.</a:t>
            </a:r>
            <a:r>
              <a:rPr lang="en-US" sz="1300" dirty="0">
                <a:latin typeface="Arial"/>
                <a:cs typeface="Arial"/>
              </a:rPr>
              <a:t>, </a:t>
            </a:r>
            <a:r>
              <a:rPr lang="en-US" sz="1300" b="1" dirty="0" smtClean="0">
                <a:latin typeface="Arial"/>
                <a:cs typeface="Arial"/>
              </a:rPr>
              <a:t>120</a:t>
            </a:r>
            <a:r>
              <a:rPr lang="en-US" sz="1300" b="1" dirty="0">
                <a:latin typeface="Arial"/>
                <a:cs typeface="Arial"/>
              </a:rPr>
              <a:t>,</a:t>
            </a:r>
            <a:r>
              <a:rPr lang="en-US" sz="1300" dirty="0">
                <a:latin typeface="Arial"/>
                <a:cs typeface="Arial"/>
              </a:rPr>
              <a:t> 3249</a:t>
            </a:r>
            <a:r>
              <a:rPr lang="en-US" sz="1300" dirty="0" smtClean="0">
                <a:latin typeface="Arial"/>
                <a:cs typeface="Arial"/>
              </a:rPr>
              <a:t>–3273.</a:t>
            </a:r>
          </a:p>
          <a:p>
            <a:pPr marL="0" indent="0">
              <a:buNone/>
            </a:pPr>
            <a:endParaRPr lang="en-US" sz="13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300" dirty="0">
                <a:latin typeface="Arial"/>
                <a:cs typeface="Arial"/>
              </a:rPr>
              <a:t>Zhang, J., R. Lindsay, A. </a:t>
            </a:r>
            <a:r>
              <a:rPr lang="en-US" sz="1300" dirty="0" err="1">
                <a:latin typeface="Arial"/>
                <a:cs typeface="Arial"/>
              </a:rPr>
              <a:t>Schweiger</a:t>
            </a:r>
            <a:r>
              <a:rPr lang="en-US" sz="1300" dirty="0">
                <a:latin typeface="Arial"/>
                <a:cs typeface="Arial"/>
              </a:rPr>
              <a:t>, and M. </a:t>
            </a:r>
            <a:r>
              <a:rPr lang="en-US" sz="1300" dirty="0" smtClean="0">
                <a:latin typeface="Arial"/>
                <a:cs typeface="Arial"/>
              </a:rPr>
              <a:t>Steele, 2013: </a:t>
            </a:r>
            <a:r>
              <a:rPr lang="en-US" sz="1300" dirty="0">
                <a:latin typeface="Arial"/>
                <a:cs typeface="Arial"/>
              </a:rPr>
              <a:t>The impact of an intense summer cyclone on </a:t>
            </a:r>
            <a:r>
              <a:rPr lang="en-US" sz="1300" dirty="0" smtClean="0">
                <a:latin typeface="Arial"/>
                <a:cs typeface="Arial"/>
              </a:rPr>
              <a:t>2012 Arctic </a:t>
            </a:r>
            <a:r>
              <a:rPr lang="en-US" sz="1300" dirty="0">
                <a:latin typeface="Arial"/>
                <a:cs typeface="Arial"/>
              </a:rPr>
              <a:t>sea </a:t>
            </a:r>
            <a:r>
              <a:rPr lang="en-US" sz="1300" dirty="0" smtClean="0">
                <a:latin typeface="Arial"/>
                <a:cs typeface="Arial"/>
              </a:rPr>
              <a:t>	ice </a:t>
            </a:r>
            <a:r>
              <a:rPr lang="en-US" sz="1300" dirty="0">
                <a:latin typeface="Arial"/>
                <a:cs typeface="Arial"/>
              </a:rPr>
              <a:t>retreat, </a:t>
            </a:r>
            <a:r>
              <a:rPr lang="en-US" sz="1300" i="1" dirty="0" err="1" smtClean="0">
                <a:latin typeface="Arial"/>
                <a:cs typeface="Arial"/>
              </a:rPr>
              <a:t>Geophys</a:t>
            </a:r>
            <a:r>
              <a:rPr lang="en-US" sz="1300" i="1" dirty="0" smtClean="0">
                <a:latin typeface="Arial"/>
                <a:cs typeface="Arial"/>
              </a:rPr>
              <a:t>. </a:t>
            </a:r>
            <a:r>
              <a:rPr lang="hu-HU" sz="1300" i="1" dirty="0" smtClean="0">
                <a:latin typeface="Arial"/>
                <a:cs typeface="Arial"/>
              </a:rPr>
              <a:t>Res</a:t>
            </a:r>
            <a:r>
              <a:rPr lang="hu-HU" sz="1300" i="1" dirty="0">
                <a:latin typeface="Arial"/>
                <a:cs typeface="Arial"/>
              </a:rPr>
              <a:t>. Lett.</a:t>
            </a:r>
            <a:r>
              <a:rPr lang="hu-HU" sz="1300" dirty="0">
                <a:latin typeface="Arial"/>
                <a:cs typeface="Arial"/>
              </a:rPr>
              <a:t>, </a:t>
            </a:r>
            <a:r>
              <a:rPr lang="hu-HU" sz="1300" b="1" dirty="0">
                <a:latin typeface="Arial"/>
                <a:cs typeface="Arial"/>
              </a:rPr>
              <a:t>40</a:t>
            </a:r>
            <a:r>
              <a:rPr lang="hu-HU" sz="1300" dirty="0">
                <a:latin typeface="Arial"/>
                <a:cs typeface="Arial"/>
              </a:rPr>
              <a:t>, 720–</a:t>
            </a:r>
            <a:r>
              <a:rPr lang="hu-HU" sz="1300" dirty="0" smtClean="0">
                <a:latin typeface="Arial"/>
                <a:cs typeface="Arial"/>
              </a:rPr>
              <a:t>726.</a:t>
            </a:r>
            <a:endParaRPr lang="en-US" sz="13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9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7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sz="7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3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low_tracks_20120814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80" y="730928"/>
            <a:ext cx="4475766" cy="4398264"/>
          </a:xfrm>
          <a:prstGeom prst="rect">
            <a:avLst/>
          </a:prstGeom>
        </p:spPr>
      </p:pic>
      <p:pic>
        <p:nvPicPr>
          <p:cNvPr id="4" name="Picture 3" descr="Aug_2012_TPV_tracks_20120814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" y="730928"/>
            <a:ext cx="4470763" cy="4398264"/>
          </a:xfrm>
          <a:prstGeom prst="rect">
            <a:avLst/>
          </a:prstGeom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TPV 1 on North America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606549" y="69586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5117" y="70623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1431660" y="2479498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3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Aug_2012_TPV_tracks_20120814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" y="730928"/>
            <a:ext cx="4470763" cy="4398264"/>
          </a:xfrm>
          <a:prstGeom prst="rect">
            <a:avLst/>
          </a:prstGeom>
        </p:spPr>
      </p:pic>
      <p:pic>
        <p:nvPicPr>
          <p:cNvPr id="6" name="Picture 5" descr="Aug_2012_low_tracks_20120814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96" y="730928"/>
            <a:ext cx="4475766" cy="4398264"/>
          </a:xfrm>
          <a:prstGeom prst="rect">
            <a:avLst/>
          </a:prstGeom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14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TPV 1 on North America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606549" y="69586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5117" y="70623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1661286" y="2691248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79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low_tracks_2012081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22" y="730928"/>
            <a:ext cx="4475766" cy="4398264"/>
          </a:xfrm>
          <a:prstGeom prst="rect">
            <a:avLst/>
          </a:prstGeom>
        </p:spPr>
      </p:pic>
      <p:pic>
        <p:nvPicPr>
          <p:cNvPr id="4" name="Picture 3" descr="Aug_2012_TPV_tracks_2012081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4" y="730928"/>
            <a:ext cx="4470763" cy="4398264"/>
          </a:xfrm>
          <a:prstGeom prst="rect">
            <a:avLst/>
          </a:prstGeom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15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TPV 1 on North America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606549" y="69586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5117" y="70623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1831262" y="2852449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8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Aug_2012_TPV_tracks_20120815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" y="730928"/>
            <a:ext cx="4470763" cy="4398264"/>
          </a:xfrm>
          <a:prstGeom prst="rect">
            <a:avLst/>
          </a:prstGeom>
        </p:spPr>
      </p:pic>
      <p:pic>
        <p:nvPicPr>
          <p:cNvPr id="6" name="Picture 5" descr="Aug_2012_low_tracks_20120815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57" y="730928"/>
            <a:ext cx="4475766" cy="4398264"/>
          </a:xfrm>
          <a:prstGeom prst="rect">
            <a:avLst/>
          </a:prstGeom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15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TPV 1 on North America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606549" y="69586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5117" y="70623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1944387" y="3084282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4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low_tracks_20120816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16" y="730928"/>
            <a:ext cx="4475766" cy="4398264"/>
          </a:xfrm>
          <a:prstGeom prst="rect">
            <a:avLst/>
          </a:prstGeom>
        </p:spPr>
      </p:pic>
      <p:pic>
        <p:nvPicPr>
          <p:cNvPr id="4" name="Picture 3" descr="Aug_2012_TPV_tracks_20120816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" y="730928"/>
            <a:ext cx="4470763" cy="4398264"/>
          </a:xfrm>
          <a:prstGeom prst="rect">
            <a:avLst/>
          </a:prstGeom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16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TPV 1 on North America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606549" y="69586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5117" y="70623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2180944" y="3175000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1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Aug_2012_TPV_tracks_20120816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" y="730928"/>
            <a:ext cx="4470763" cy="4398264"/>
          </a:xfrm>
          <a:prstGeom prst="rect">
            <a:avLst/>
          </a:prstGeom>
        </p:spPr>
      </p:pic>
      <p:pic>
        <p:nvPicPr>
          <p:cNvPr id="6" name="Picture 5" descr="Aug_2012_low_tracks_20120816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16" y="730928"/>
            <a:ext cx="4475766" cy="4398264"/>
          </a:xfrm>
          <a:prstGeom prst="rect">
            <a:avLst/>
          </a:prstGeom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16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TPV 1 on North America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606549" y="69586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5117" y="70623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2351445" y="3275797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4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976" y="5112246"/>
            <a:ext cx="9051640" cy="334008"/>
            <a:chOff x="68976" y="4963792"/>
            <a:chExt cx="9051640" cy="334008"/>
          </a:xfrm>
        </p:grpSpPr>
        <p:pic>
          <p:nvPicPr>
            <p:cNvPr id="23" name="Picture 22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325910" y="5418815"/>
            <a:ext cx="3192602" cy="323538"/>
            <a:chOff x="1325910" y="5334973"/>
            <a:chExt cx="3192602" cy="323538"/>
          </a:xfrm>
        </p:grpSpPr>
        <p:pic>
          <p:nvPicPr>
            <p:cNvPr id="59" name="Picture 5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33894" y="5418815"/>
            <a:ext cx="3306095" cy="345842"/>
            <a:chOff x="4733894" y="5293879"/>
            <a:chExt cx="3306095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733894" y="5345774"/>
              <a:ext cx="2743200" cy="15544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894910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908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1265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10825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10396" y="55001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1129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16174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013416" y="55012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05921" y="5293879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Aug_2012_low_tracks_2012081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39" y="730928"/>
            <a:ext cx="4475766" cy="4398264"/>
          </a:xfrm>
          <a:prstGeom prst="rect">
            <a:avLst/>
          </a:prstGeom>
        </p:spPr>
      </p:pic>
      <p:pic>
        <p:nvPicPr>
          <p:cNvPr id="7" name="Picture 6" descr="Aug_2012_TPV_tracks_2012081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" y="730928"/>
            <a:ext cx="4470763" cy="4398264"/>
          </a:xfrm>
          <a:prstGeom prst="rect">
            <a:avLst/>
          </a:prstGeom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5528028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17 Aug 2012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TPV 1 on North America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606549" y="695867"/>
            <a:ext cx="1145518" cy="795904"/>
            <a:chOff x="4566233" y="756347"/>
            <a:chExt cx="1145518" cy="795904"/>
          </a:xfrm>
        </p:grpSpPr>
        <p:sp>
          <p:nvSpPr>
            <p:cNvPr id="82" name="Rectangle 81"/>
            <p:cNvSpPr/>
            <p:nvPr/>
          </p:nvSpPr>
          <p:spPr>
            <a:xfrm>
              <a:off x="4566233" y="793395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625043" y="1278492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750290" y="1090586"/>
              <a:ext cx="5438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043" y="930345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40211" y="756347"/>
              <a:ext cx="9715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5117" y="706236"/>
            <a:ext cx="1223975" cy="795904"/>
            <a:chOff x="24801" y="766716"/>
            <a:chExt cx="1223975" cy="795904"/>
          </a:xfrm>
        </p:grpSpPr>
        <p:sp>
          <p:nvSpPr>
            <p:cNvPr id="88" name="Rectangle 87"/>
            <p:cNvSpPr/>
            <p:nvPr/>
          </p:nvSpPr>
          <p:spPr>
            <a:xfrm>
              <a:off x="24801" y="803764"/>
              <a:ext cx="1145518" cy="737097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83611" y="1288861"/>
              <a:ext cx="109728" cy="109728"/>
            </a:xfrm>
            <a:prstGeom prst="ellipse">
              <a:avLst/>
            </a:prstGeom>
            <a:solidFill>
              <a:srgbClr val="A00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8858" y="110095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cap="none" spc="0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A00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A00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83611" y="940714"/>
              <a:ext cx="109728" cy="109728"/>
            </a:xfrm>
            <a:prstGeom prst="ellipse">
              <a:avLst/>
            </a:prstGeom>
            <a:solidFill>
              <a:srgbClr val="29F002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8779" y="76671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24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9F00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24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2515490" y="3336277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6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Simmonds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(2012) and Yamazaki et al. (2015) found that a TPV played an important role in the lifecycle of AC12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 TPV on AC12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0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3" y="1581163"/>
            <a:ext cx="4439411" cy="3426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274" y="1581163"/>
            <a:ext cx="4439411" cy="342634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91439" y="5158213"/>
            <a:ext cx="8955245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(left) Departure from normal temperature (°F) and (right) percent of normal precipitation (%). Figures courtesy of NOAA National Centers for Environmental Information (NCEI), State of the Climate: Synoptic Discussion for July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2012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://www.ncdc.noaa.gov/sotc/synoptic/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201207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2012 Temperature and Precipitation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7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Time-mean Conditions (July 2012)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mean_850T_July_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51" y="901429"/>
            <a:ext cx="4397053" cy="43304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mean_300Z_July_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0" y="901429"/>
            <a:ext cx="4397053" cy="43304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1268549" y="5316915"/>
            <a:ext cx="6600021" cy="395547"/>
            <a:chOff x="1499449" y="5247645"/>
            <a:chExt cx="6600021" cy="395547"/>
          </a:xfrm>
        </p:grpSpPr>
        <p:pic>
          <p:nvPicPr>
            <p:cNvPr id="11" name="Picture 10" descr="mean_300Z_and_track_nov_2013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4551559" y="2258887"/>
              <a:ext cx="146304" cy="62505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77025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96054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16503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32095" y="54573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54603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51455" y="54573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</a:t>
              </a:r>
              <a:r>
                <a:rPr lang="en-US" sz="1200" dirty="0" smtClean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37147" y="54573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12879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86711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20527" y="5247645"/>
              <a:ext cx="378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2" name="Content Placeholder 2"/>
          <p:cNvSpPr txBox="1">
            <a:spLocks/>
          </p:cNvSpPr>
          <p:nvPr/>
        </p:nvSpPr>
        <p:spPr>
          <a:xfrm>
            <a:off x="42109" y="5720638"/>
            <a:ext cx="9054411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2012 time-mean (left) 300-hPa geopotential height (dam, black) and                                                                 standardized anomaly of 300-hPa geopotential height (σ, shaded); (right) 850-hPa temperature            (°C, black) and standardized anomaly of 850-hPa 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6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ean_850T_Aug_13-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08" y="897603"/>
            <a:ext cx="4400937" cy="43342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mean_300Z_Aug_13_19_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" y="897603"/>
            <a:ext cx="4400937" cy="43342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TPV 1 on North America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68549" y="5316915"/>
            <a:ext cx="6600021" cy="395547"/>
            <a:chOff x="1499449" y="5247645"/>
            <a:chExt cx="6600021" cy="395547"/>
          </a:xfrm>
        </p:grpSpPr>
        <p:pic>
          <p:nvPicPr>
            <p:cNvPr id="11" name="Picture 10" descr="mean_300Z_and_track_nov_2013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4551559" y="2258887"/>
              <a:ext cx="146304" cy="62505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77025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96054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16503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32095" y="54573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54603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51455" y="54573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</a:t>
              </a:r>
              <a:r>
                <a:rPr lang="en-US" sz="1200" dirty="0" smtClean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37147" y="54573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12879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86711" y="545852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20527" y="5247645"/>
              <a:ext cx="378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42109" y="5720638"/>
            <a:ext cx="9054411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13–19 Aug 2012 time-mean (left) 300-hPa geopotential height (dam, black) and                                                                 standardized anomaly of 300-hPa geopotential height (σ, shaded); (right) 850-hPa temperature            (°C, black) and standardized anomaly of 850-hPa 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30759" y="2627805"/>
            <a:ext cx="559305" cy="1094389"/>
          </a:xfrm>
          <a:prstGeom prst="straightConnector1">
            <a:avLst/>
          </a:prstGeom>
          <a:ln w="53975">
            <a:solidFill>
              <a:srgbClr val="0000FF"/>
            </a:solidFill>
            <a:tailEnd type="arrow"/>
          </a:ln>
          <a:effectLst>
            <a:glow rad="508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043441" y="2205450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73604" y="2205450"/>
            <a:ext cx="1182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9F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9F0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549262" y="2627805"/>
            <a:ext cx="474997" cy="1094389"/>
          </a:xfrm>
          <a:prstGeom prst="straightConnector1">
            <a:avLst/>
          </a:prstGeom>
          <a:ln w="53975">
            <a:solidFill>
              <a:srgbClr val="0000FF"/>
            </a:solidFill>
            <a:tailEnd type="arrow"/>
          </a:ln>
          <a:effectLst>
            <a:glow rad="508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518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112380"/>
            <a:ext cx="8866405" cy="7223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 tracks within 500 km of each grid point (using a 0.5° grid) for TPVs occurring during June–August (JJA) for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73513" y="730131"/>
            <a:ext cx="4415213" cy="464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JJA TPVs (N = 12,649)</a:t>
            </a:r>
            <a:endParaRPr lang="en-US" sz="1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track_density_500km_gte2d_gte6hOfLife_gt60N_JJA.n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"/>
          <a:stretch/>
        </p:blipFill>
        <p:spPr>
          <a:xfrm>
            <a:off x="2173945" y="1105428"/>
            <a:ext cx="4669477" cy="487087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JJA TPV Climatology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6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7-07-05 at 7.46.4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7"/>
          <a:stretch/>
        </p:blipFill>
        <p:spPr>
          <a:xfrm>
            <a:off x="4942425" y="3606260"/>
            <a:ext cx="4195560" cy="2057400"/>
          </a:xfrm>
          <a:prstGeom prst="rect">
            <a:avLst/>
          </a:prstGeom>
        </p:spPr>
      </p:pic>
      <p:pic>
        <p:nvPicPr>
          <p:cNvPr id="3" name="Picture 2" descr="Screen Shot 2017-07-05 at 7.46.4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b="50709"/>
          <a:stretch/>
        </p:blipFill>
        <p:spPr>
          <a:xfrm>
            <a:off x="22680" y="3652440"/>
            <a:ext cx="4000690" cy="2057400"/>
          </a:xfrm>
          <a:prstGeom prst="rect">
            <a:avLst/>
          </a:prstGeom>
        </p:spPr>
      </p:pic>
      <p:pic>
        <p:nvPicPr>
          <p:cNvPr id="41" name="Picture 40" descr="Screen Shot 2017-07-05 at 8.02.5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b="20051"/>
          <a:stretch/>
        </p:blipFill>
        <p:spPr>
          <a:xfrm>
            <a:off x="1999928" y="5774174"/>
            <a:ext cx="4732033" cy="34663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 TPV on AC12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0001" y="6131746"/>
            <a:ext cx="8256091" cy="646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on 2-PVU surface (shading, K) and surface potential temperature (contours, K) at (a) 1200 UTC 1 Aug, (b) 0000 UTC 3 Aug, (c) 1200 UTC 4 Aug, and (d) 0000 UTC 6 Aug 2012. A reference map is shown in the center. Adapted from Fig. 6 of Yamazaki et al. (2015).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7-07-05 at 7.46.2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6"/>
          <a:stretch/>
        </p:blipFill>
        <p:spPr>
          <a:xfrm>
            <a:off x="-169" y="758508"/>
            <a:ext cx="4017987" cy="2058952"/>
          </a:xfrm>
          <a:prstGeom prst="rect">
            <a:avLst/>
          </a:prstGeom>
        </p:spPr>
      </p:pic>
      <p:pic>
        <p:nvPicPr>
          <p:cNvPr id="20" name="Picture 19" descr="Screen Shot 2017-07-05 at 7.46.2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4" b="1890"/>
          <a:stretch/>
        </p:blipFill>
        <p:spPr>
          <a:xfrm>
            <a:off x="5181171" y="730050"/>
            <a:ext cx="3945410" cy="2057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44796" y="1699773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906793" y="1991386"/>
            <a:ext cx="359393" cy="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591882" y="1582874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369602" y="1898352"/>
            <a:ext cx="29594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098616" y="4021244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584183" y="4469463"/>
            <a:ext cx="1" cy="39764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031231" y="4200935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534157" y="3981530"/>
            <a:ext cx="244024" cy="36660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rctic_ma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t="50844" r="17013" b="15976"/>
          <a:stretch/>
        </p:blipFill>
        <p:spPr>
          <a:xfrm>
            <a:off x="3127557" y="2281821"/>
            <a:ext cx="2904909" cy="153259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313720" y="3597191"/>
            <a:ext cx="500622" cy="246221"/>
          </a:xfrm>
          <a:prstGeom prst="rect">
            <a:avLst/>
          </a:prstGeom>
          <a:noFill/>
          <a:ln w="0">
            <a:noFill/>
          </a:ln>
        </p:spPr>
        <p:txBody>
          <a:bodyPr wrap="square" lIns="91440" tIns="0" rIns="9144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(d)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63805" y="738505"/>
            <a:ext cx="500622" cy="246221"/>
          </a:xfrm>
          <a:prstGeom prst="rect">
            <a:avLst/>
          </a:prstGeom>
          <a:noFill/>
          <a:ln w="0">
            <a:noFill/>
          </a:ln>
        </p:spPr>
        <p:txBody>
          <a:bodyPr wrap="square" lIns="91440" tIns="0" rIns="9144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6150" y="738505"/>
            <a:ext cx="500622" cy="246221"/>
          </a:xfrm>
          <a:prstGeom prst="rect">
            <a:avLst/>
          </a:prstGeom>
          <a:noFill/>
          <a:ln w="0">
            <a:noFill/>
          </a:ln>
        </p:spPr>
        <p:txBody>
          <a:bodyPr wrap="square" lIns="91440" tIns="0" rIns="9144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6150" y="3651620"/>
            <a:ext cx="500622" cy="246221"/>
          </a:xfrm>
          <a:prstGeom prst="rect">
            <a:avLst/>
          </a:prstGeom>
          <a:noFill/>
          <a:ln w="0">
            <a:noFill/>
          </a:ln>
        </p:spPr>
        <p:txBody>
          <a:bodyPr wrap="square" lIns="91440" tIns="0" rIns="9144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52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Yamazaki et al. (2015) examined the impact of </a:t>
            </a:r>
            <a:r>
              <a:rPr lang="en-US" sz="2400" dirty="0" err="1" smtClean="0">
                <a:latin typeface="Arial"/>
                <a:cs typeface="Arial"/>
              </a:rPr>
              <a:t>radiosonde</a:t>
            </a:r>
            <a:r>
              <a:rPr lang="en-US" sz="2400" dirty="0" smtClean="0">
                <a:latin typeface="Arial"/>
                <a:cs typeface="Arial"/>
              </a:rPr>
              <a:t> observations from a ship of opportunity on the representation of the upper-tropospheric flow over the Arctic and the TPV, and consequently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of AC12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 TPV on AC12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7-07-04 at 1.49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8" y="3065811"/>
            <a:ext cx="3634668" cy="379218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830136" y="3180231"/>
            <a:ext cx="3808586" cy="3340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 of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radiosonde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 performed by the German research vessel </a:t>
            </a:r>
            <a:r>
              <a:rPr lang="en-US" sz="16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Polarstern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(red dots in red circle) during 13–29 July 2012, SLP at 0000 UTC 6 August 2012 from ERA-Interim, and sea-ice concentration on 6 August 2012 from the Advanced Scanning Microwave Radiometer 2. Adapted from Fig. 1 in Yamazaki et al. (2015).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 rot="19959705">
            <a:off x="1416048" y="4808029"/>
            <a:ext cx="902902" cy="45071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1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Yamazaki et al. (2015) compared an ensemble reanalysis experiment that included the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Polarstern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radiosonde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data with an experiment that excluded the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Polarstern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radiosonde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Including the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Polarstern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radiosonde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data led to improved representation of the upper-tropospheric flow and the TPV and consequently much better forecasts of AC12 than when excluding the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Polarstern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radiosonde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 TPV on AC12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88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59227</TotalTime>
  <Words>7600</Words>
  <Application>Microsoft Macintosh PowerPoint</Application>
  <PresentationFormat>On-screen Show (4:3)</PresentationFormat>
  <Paragraphs>2241</Paragraphs>
  <Slides>63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Linkages between the Great Arctic Cyclone of August 2012 and Tropopause Polar Vortices</vt:lpstr>
      <vt:lpstr>What are Tropopause Polar Vortices (TPVs)</vt:lpstr>
      <vt:lpstr>Motivation</vt:lpstr>
      <vt:lpstr>The Great Arctic Cyclone of August 2012 (AC12)</vt:lpstr>
      <vt:lpstr>Impacts of AC12 on Arctic Sea-ice</vt:lpstr>
      <vt:lpstr>Impacts of a TPV on AC12</vt:lpstr>
      <vt:lpstr>Impacts of a TPV on AC12</vt:lpstr>
      <vt:lpstr>Impacts of a TPV on AC12</vt:lpstr>
      <vt:lpstr>Impacts of a TPV on AC12</vt:lpstr>
      <vt:lpstr>Outline</vt:lpstr>
      <vt:lpstr>Data and Methods</vt:lpstr>
      <vt:lpstr>Data and Methods</vt:lpstr>
      <vt:lpstr>TPV and Surface Cyclone Tracks</vt:lpstr>
      <vt:lpstr>Time-mean Conditions (1–6 Aug 2012)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3D Structure of TPVs and Cyclones</vt:lpstr>
      <vt:lpstr>3D Structure of TPVs and Cyclones</vt:lpstr>
      <vt:lpstr>Impacts of Surface Cyclones on Arctic Sea Ice</vt:lpstr>
      <vt:lpstr>Impacts of Surface Cyclones on Arctic Sea Ice</vt:lpstr>
      <vt:lpstr>Impacts of Surface Cyclones on Arctic Sea Ice</vt:lpstr>
      <vt:lpstr>Impacts of Surface Cyclones on Arctic Sea Ice</vt:lpstr>
      <vt:lpstr>Impacts of Surface Cyclones on Arctic Sea Ice</vt:lpstr>
      <vt:lpstr>Impacts of Surface Cyclones on Arctic Sea Ice</vt:lpstr>
      <vt:lpstr>Impacts of Surface Cyclones on Arctic Sea Ice</vt:lpstr>
      <vt:lpstr>Impacts of Surface Cyclones on Arctic Sea Ice</vt:lpstr>
      <vt:lpstr>Evolution of TPV 1</vt:lpstr>
      <vt:lpstr>Evolution of TPV 1</vt:lpstr>
      <vt:lpstr>Evolution of TPV 1</vt:lpstr>
      <vt:lpstr>Evolution of TPV 1</vt:lpstr>
      <vt:lpstr>Evolution of TPV 1</vt:lpstr>
      <vt:lpstr>Evolution of TPV 1</vt:lpstr>
      <vt:lpstr>Evolution of TPV 1</vt:lpstr>
      <vt:lpstr>Evolution of TPV 1</vt:lpstr>
      <vt:lpstr>Evolution of TPV 1</vt:lpstr>
      <vt:lpstr>Conclusions</vt:lpstr>
      <vt:lpstr>Conclusions</vt:lpstr>
      <vt:lpstr>Conclusions</vt:lpstr>
      <vt:lpstr>Questions?  kbiernat@albany.edu</vt:lpstr>
      <vt:lpstr>References</vt:lpstr>
      <vt:lpstr>PowerPoint Presentation</vt:lpstr>
      <vt:lpstr>Impacts of TPV 1 on North America</vt:lpstr>
      <vt:lpstr>Impacts of TPV 1 on North America</vt:lpstr>
      <vt:lpstr>Impacts of TPV 1 on North America</vt:lpstr>
      <vt:lpstr>Impacts of TPV 1 on North America</vt:lpstr>
      <vt:lpstr>Impacts of TPV 1 on North America</vt:lpstr>
      <vt:lpstr>Impacts of TPV 1 on North America</vt:lpstr>
      <vt:lpstr>Impacts of TPV 1 on North America</vt:lpstr>
      <vt:lpstr>July 2012 Temperature and Precipitation</vt:lpstr>
      <vt:lpstr>Time-mean Conditions (July 2012)</vt:lpstr>
      <vt:lpstr>Impact of TPV 1 on North America</vt:lpstr>
      <vt:lpstr>JJA TPV Climatology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the Equatorward Transport of Tropopause Polar Vortices and the Development of Cold Air Outbreaks</dc:title>
  <dc:creator>Kevin Biernat</dc:creator>
  <cp:lastModifiedBy>Kevin Biernat</cp:lastModifiedBy>
  <cp:revision>616</cp:revision>
  <dcterms:created xsi:type="dcterms:W3CDTF">2017-01-09T15:55:11Z</dcterms:created>
  <dcterms:modified xsi:type="dcterms:W3CDTF">2017-07-09T02:45:21Z</dcterms:modified>
</cp:coreProperties>
</file>