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338" r:id="rId3"/>
    <p:sldId id="318" r:id="rId4"/>
    <p:sldId id="307" r:id="rId5"/>
    <p:sldId id="360" r:id="rId6"/>
    <p:sldId id="258" r:id="rId7"/>
    <p:sldId id="310" r:id="rId8"/>
    <p:sldId id="263" r:id="rId9"/>
    <p:sldId id="321" r:id="rId10"/>
    <p:sldId id="314" r:id="rId11"/>
    <p:sldId id="315" r:id="rId12"/>
    <p:sldId id="277" r:id="rId13"/>
    <p:sldId id="336" r:id="rId14"/>
    <p:sldId id="279" r:id="rId15"/>
    <p:sldId id="337" r:id="rId16"/>
    <p:sldId id="281" r:id="rId17"/>
    <p:sldId id="325" r:id="rId18"/>
    <p:sldId id="326" r:id="rId19"/>
    <p:sldId id="327" r:id="rId20"/>
    <p:sldId id="328" r:id="rId21"/>
    <p:sldId id="329" r:id="rId22"/>
    <p:sldId id="330" r:id="rId23"/>
    <p:sldId id="332" r:id="rId24"/>
    <p:sldId id="333" r:id="rId25"/>
    <p:sldId id="334" r:id="rId26"/>
    <p:sldId id="335" r:id="rId27"/>
    <p:sldId id="299" r:id="rId28"/>
    <p:sldId id="320" r:id="rId29"/>
    <p:sldId id="305" r:id="rId30"/>
    <p:sldId id="312" r:id="rId31"/>
    <p:sldId id="352" r:id="rId32"/>
    <p:sldId id="339" r:id="rId33"/>
    <p:sldId id="341" r:id="rId34"/>
    <p:sldId id="342" r:id="rId35"/>
    <p:sldId id="343" r:id="rId36"/>
    <p:sldId id="344" r:id="rId37"/>
    <p:sldId id="345" r:id="rId38"/>
    <p:sldId id="348" r:id="rId39"/>
    <p:sldId id="349" r:id="rId40"/>
    <p:sldId id="350" r:id="rId41"/>
    <p:sldId id="351" r:id="rId42"/>
    <p:sldId id="355" r:id="rId43"/>
    <p:sldId id="353" r:id="rId44"/>
    <p:sldId id="354" r:id="rId45"/>
    <p:sldId id="363" r:id="rId46"/>
    <p:sldId id="358" r:id="rId47"/>
    <p:sldId id="361" r:id="rId48"/>
    <p:sldId id="362" r:id="rId49"/>
    <p:sldId id="357" r:id="rId50"/>
    <p:sldId id="347" r:id="rId51"/>
    <p:sldId id="356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5FF"/>
    <a:srgbClr val="00349E"/>
    <a:srgbClr val="9A151A"/>
    <a:srgbClr val="800000"/>
    <a:srgbClr val="005BF7"/>
    <a:srgbClr val="2701B8"/>
    <a:srgbClr val="4000D5"/>
    <a:srgbClr val="FF1800"/>
    <a:srgbClr val="39D802"/>
    <a:srgbClr val="31B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24" autoAdjust="0"/>
  </p:normalViewPr>
  <p:slideViewPr>
    <p:cSldViewPr snapToGrid="0" snapToObjects="1">
      <p:cViewPr varScale="1">
        <p:scale>
          <a:sx n="103" d="100"/>
          <a:sy n="103" d="100"/>
        </p:scale>
        <p:origin x="-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50679-1690-184E-94AD-C102108EF4EB}" type="datetimeFigureOut">
              <a:rPr lang="en-US" smtClean="0"/>
              <a:t>2/8/16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DB0D6-3A32-4344-947C-280B6712D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5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Consistency</a:t>
            </a:r>
            <a:r>
              <a:rPr lang="en-US" baseline="0" dirty="0" smtClean="0"/>
              <a:t> with the labels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 captions: units in parentheses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Spend more time on it. Possible </a:t>
            </a:r>
            <a:r>
              <a:rPr lang="en-US" dirty="0" err="1" smtClean="0"/>
              <a:t>ven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low over med more clearly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Check for future</a:t>
            </a:r>
            <a:r>
              <a:rPr lang="en-US" baseline="0" dirty="0" smtClean="0"/>
              <a:t> talks: find out if color bar for </a:t>
            </a:r>
            <a:r>
              <a:rPr lang="en-US" baseline="0" dirty="0" err="1" smtClean="0"/>
              <a:t>ir</a:t>
            </a:r>
            <a:r>
              <a:rPr lang="en-US" baseline="0" dirty="0" smtClean="0"/>
              <a:t> BT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Consistent line spacing </a:t>
            </a:r>
            <a:r>
              <a:rPr lang="en-US" dirty="0" err="1" smtClean="0"/>
              <a:t>wrt</a:t>
            </a:r>
            <a:r>
              <a:rPr lang="en-US" dirty="0" smtClean="0"/>
              <a:t> remainder of talk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185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</a:t>
            </a:r>
            <a:r>
              <a:rPr lang="en-US" baseline="0" dirty="0" smtClean="0"/>
              <a:t> a CTD but meets TPV criterion</a:t>
            </a:r>
          </a:p>
          <a:p>
            <a:r>
              <a:rPr lang="en-US" baseline="0" dirty="0" smtClean="0"/>
              <a:t>Lower DT theta and higher DT pressure</a:t>
            </a:r>
          </a:p>
          <a:p>
            <a:r>
              <a:rPr lang="en-US" baseline="0" dirty="0" smtClean="0"/>
              <a:t>Tropopause extends downward</a:t>
            </a:r>
          </a:p>
          <a:p>
            <a:r>
              <a:rPr lang="en-US" baseline="0" dirty="0" smtClean="0"/>
              <a:t>Local minimum of DT theta, max in DT pressure, and relatively circular symmetric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203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PV Wall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E.g., superposed polar and subtropical jets may be associated with EWEs (Winters and Martin 2014, 2015) 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TPV interactions with superposed jets may support EWE development as illustrated in Case 2</a:t>
            </a: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 last statement for accuracy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765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out periods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1–2 May 2010 Nashville Flood Event resulted in 26 fatalities and 2–3</a:t>
            </a:r>
            <a:r>
              <a:rPr lang="en-US" baseline="0" dirty="0" smtClean="0"/>
              <a:t> billion USD in damages throughout Tennessee and Kentucky during 1–4 May (Moore et al. 2012)</a:t>
            </a:r>
          </a:p>
          <a:p>
            <a:r>
              <a:rPr lang="en-US" dirty="0" smtClean="0"/>
              <a:t>May 2013 Central European Flood</a:t>
            </a:r>
            <a:r>
              <a:rPr lang="en-US" baseline="0" dirty="0" smtClean="0"/>
              <a:t> resulted in 22 billion USD in damages (costliest natural disaster in 2013)</a:t>
            </a:r>
          </a:p>
          <a:p>
            <a:r>
              <a:rPr lang="en-US" baseline="0" dirty="0" smtClean="0"/>
              <a:t>Hurricane Sandy: 71.4 billion USD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55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color of track line. Low res of continents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thiner</a:t>
            </a:r>
            <a:r>
              <a:rPr lang="en-US" baseline="0" dirty="0" smtClean="0"/>
              <a:t> contours for continents.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1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91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91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0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4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6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6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0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9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1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4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2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5B12F-A8F2-D047-B854-3EF81BFB967F}" type="datetimeFigureOut">
              <a:rPr lang="en-US" smtClean="0"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3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Weather Events Originating from Interactions between Tropopause Polar Vortices and the North Atlantic Jet Stream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Daniel Keyser, and Lance F. Bosart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17th Cyclone Workshop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October 2015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kbiernat@albany.edu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60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T_theta_pacific_track_20131107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3" y="1129872"/>
            <a:ext cx="4425613" cy="4206240"/>
          </a:xfrm>
          <a:prstGeom prst="rect">
            <a:avLst/>
          </a:prstGeom>
        </p:spPr>
      </p:pic>
      <p:pic>
        <p:nvPicPr>
          <p:cNvPr id="5" name="Picture 4" descr="250_jet_mslp_pac_polar2013110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91" y="1129872"/>
            <a:ext cx="4434840" cy="408926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Extraction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0071" y="160870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087624" y="1866232"/>
            <a:ext cx="402003" cy="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692416" y="2826031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54848" y="2594876"/>
            <a:ext cx="866067" cy="9335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955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-12095" y="553299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-14916" y="648971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2988" y="5532991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4578976" y="552462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99880" y="2176725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06333" y="1657561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4578976" y="5547102"/>
            <a:ext cx="4574205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pacific_track_20131109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6" y="1133784"/>
            <a:ext cx="4425613" cy="4206240"/>
          </a:xfrm>
          <a:prstGeom prst="rect">
            <a:avLst/>
          </a:prstGeom>
        </p:spPr>
      </p:pic>
      <p:pic>
        <p:nvPicPr>
          <p:cNvPr id="3" name="Picture 2" descr="250_jet_mslp_pac_polar20131109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16" y="1133784"/>
            <a:ext cx="4434840" cy="408926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Extraction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99248" y="2777536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336801" y="3035061"/>
            <a:ext cx="402003" cy="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431581" y="2637521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-12095" y="553299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-14916" y="648971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4578976" y="552462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9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1679" y="3003489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39514" y="2591209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2988" y="5532991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4578976" y="5547102"/>
            <a:ext cx="4574205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84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_theta_na_track_2013111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5" y="749767"/>
            <a:ext cx="4474146" cy="4946904"/>
          </a:xfrm>
          <a:prstGeom prst="rect">
            <a:avLst/>
          </a:prstGeom>
        </p:spPr>
      </p:pic>
      <p:pic>
        <p:nvPicPr>
          <p:cNvPr id="12" name="Picture 11" descr="250_jet_mslp_na_atl20131111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00" y="749767"/>
            <a:ext cx="4471416" cy="48383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45087" y="2739392"/>
            <a:ext cx="9992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cap="none" spc="0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1002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11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6705" y="244762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24364" y="2847493"/>
            <a:ext cx="0" cy="33944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-37680" y="2130396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7236" y="2835398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08371" y="3510716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76627" y="289625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5600769" y="2923573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1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na_track_2013111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" y="748030"/>
            <a:ext cx="4474146" cy="4946904"/>
          </a:xfrm>
          <a:prstGeom prst="rect">
            <a:avLst/>
          </a:prstGeom>
        </p:spPr>
      </p:pic>
      <p:pic>
        <p:nvPicPr>
          <p:cNvPr id="4" name="Picture 3" descr="250_jet_mslp_na_atl2013111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38" y="749767"/>
            <a:ext cx="4471416" cy="48383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44704" y="2814692"/>
            <a:ext cx="9992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cap="none" spc="0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1002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23019" y="252307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850678" y="2922943"/>
            <a:ext cx="0" cy="33944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0749" y="2140722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0857" y="3255870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65082" y="3302232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69700" y="3221482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067086" y="3107609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770165" y="3577911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2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na_track_2013111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" y="749111"/>
            <a:ext cx="4474146" cy="4946904"/>
          </a:xfrm>
          <a:prstGeom prst="rect">
            <a:avLst/>
          </a:prstGeom>
        </p:spPr>
      </p:pic>
      <p:pic>
        <p:nvPicPr>
          <p:cNvPr id="4" name="Picture 3" descr="250_jet_mslp_na_atl2013111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00" y="749111"/>
            <a:ext cx="4471416" cy="48383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632698" y="2850553"/>
            <a:ext cx="9992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cap="none" spc="0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1003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12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1654" y="2624192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8467" y="2560031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95495" y="3656353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94545" y="3555400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57426" y="2991661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35702" y="3599323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68503" y="3591301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718334" y="2910075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321570" y="3148569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2074811" y="3002391"/>
            <a:ext cx="0" cy="33944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3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_theta_na_track_2013111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7" y="749111"/>
            <a:ext cx="4474146" cy="4946904"/>
          </a:xfrm>
          <a:prstGeom prst="rect">
            <a:avLst/>
          </a:prstGeom>
        </p:spPr>
      </p:pic>
      <p:pic>
        <p:nvPicPr>
          <p:cNvPr id="5" name="Picture 4" descr="250_jet_mslp_na_atl2013111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35" y="749111"/>
            <a:ext cx="4471416" cy="48383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36989" y="2753310"/>
            <a:ext cx="8660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endParaRPr lang="en-US" sz="2800" b="1" cap="none" spc="0" baseline="-25000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0918" y="2548611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5083" y="2876421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36176" y="3767083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54686" y="3193190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80194" y="2551936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65062" y="3330363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72876" y="3697811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94361" y="3153922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2362977" y="2921280"/>
            <a:ext cx="0" cy="33944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15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na_track_2013111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" y="754643"/>
            <a:ext cx="4474146" cy="4946904"/>
          </a:xfrm>
          <a:prstGeom prst="rect">
            <a:avLst/>
          </a:prstGeom>
        </p:spPr>
      </p:pic>
      <p:pic>
        <p:nvPicPr>
          <p:cNvPr id="6" name="Picture 5" descr="250_jet_mslp_na_atl2013111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82" y="744147"/>
            <a:ext cx="4471416" cy="48383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03109" y="2508835"/>
            <a:ext cx="8660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986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13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63044" y="236476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431573" y="2762084"/>
            <a:ext cx="170144" cy="37545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42790" y="3195318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02035" y="3747691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32477" y="2755642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91742" y="2340586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57432" y="3066683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46640" y="3949226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841495" y="2931306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8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atl_201311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44" y="3716388"/>
            <a:ext cx="5860143" cy="2953512"/>
          </a:xfrm>
          <a:prstGeom prst="rect">
            <a:avLst/>
          </a:prstGeom>
        </p:spPr>
      </p:pic>
      <p:pic>
        <p:nvPicPr>
          <p:cNvPr id="5" name="Picture 4" descr="250_irrotWind_pv_2013111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44" y="704614"/>
            <a:ext cx="6183548" cy="295351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56653" y="513082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43507" y="548045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47895" y="4637133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86131" y="464718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23639" y="416812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547208" y="4526941"/>
            <a:ext cx="152506" cy="26109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56077" y="2143553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326054" y="2464643"/>
            <a:ext cx="9992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547659" y="1443967"/>
            <a:ext cx="8660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966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82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05" y="3722989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13" y="710277"/>
            <a:ext cx="6183548" cy="29535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62696" y="521071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16401" y="551818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36213" y="4460158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00456" y="4947610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26453" y="1167025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971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69818" y="2168703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14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997394" y="108731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975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731279" y="223517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2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_theta_atl_2013111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24745"/>
            <a:ext cx="5860143" cy="2953512"/>
          </a:xfrm>
          <a:prstGeom prst="rect">
            <a:avLst/>
          </a:prstGeom>
        </p:spPr>
      </p:pic>
      <p:pic>
        <p:nvPicPr>
          <p:cNvPr id="2" name="Picture 1" descr="250_irrotWind_pv_2013111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05" y="705839"/>
            <a:ext cx="6183548" cy="29535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93106" y="5418362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94499" y="4519123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89624" y="521317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07537" y="2143553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15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5641402" y="807647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976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896253" y="200667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865616" y="546221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4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2010)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TPV is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particular type of coherent tropopause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disturbance (CTD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Pyle et al. 2004) 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CTD is defined as 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tropopause-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based material feature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necessarily of high-latitude origin and does not necessarily correspond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vortex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5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26374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5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700869"/>
            <a:ext cx="6183548" cy="29535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94956" y="516025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3146" y="453659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77051" y="535150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20110" y="2156128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15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036789" y="457252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958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300641" y="1482944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079357" y="5550239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7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_theta_atl_2013111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28477"/>
            <a:ext cx="5860143" cy="2953512"/>
          </a:xfrm>
          <a:prstGeom prst="rect">
            <a:avLst/>
          </a:prstGeom>
        </p:spPr>
      </p:pic>
      <p:pic>
        <p:nvPicPr>
          <p:cNvPr id="2" name="Picture 1" descr="250_irrotWind_pv_2013111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700105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77226" y="4420498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83677" y="551724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07537" y="2181278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16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626247" y="1187007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987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2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29831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696597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97104" y="446495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56423" y="5588611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07629" y="2281112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16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059099" y="893593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974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4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_theta_atl_2013111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36572"/>
            <a:ext cx="5860143" cy="2953512"/>
          </a:xfrm>
          <a:prstGeom prst="rect">
            <a:avLst/>
          </a:prstGeom>
        </p:spPr>
      </p:pic>
      <p:pic>
        <p:nvPicPr>
          <p:cNvPr id="2" name="Picture 1" descr="250_irrotWind_pv_2013111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696954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33039" y="4536595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25742" y="566716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58307" y="2361078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17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537099" y="72600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969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565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7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38910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697702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28654" y="4760480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38315" y="564201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20588" y="2558319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17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7205366" y="612310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971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_theta_atl_2013111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35609"/>
            <a:ext cx="5860143" cy="2953512"/>
          </a:xfrm>
          <a:prstGeom prst="rect">
            <a:avLst/>
          </a:prstGeom>
        </p:spPr>
      </p:pic>
      <p:pic>
        <p:nvPicPr>
          <p:cNvPr id="2" name="Picture 1" descr="250_irrotWind_pv_20131118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703534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28654" y="4760480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76034" y="565458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79681" y="2692938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18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503754" y="2260178"/>
            <a:ext cx="9992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1005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457234" y="665912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975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88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8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32944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8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98" y="696597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43169" y="461204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68214" y="5587628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54535" y="2755813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18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7535187" y="695297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975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536408" y="228359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8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50UV_stanom_15d_2panel_ver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0" y="659216"/>
            <a:ext cx="5115713" cy="59436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 Event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280376" y="740773"/>
            <a:ext cx="3863624" cy="17616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850-hPa geopotential height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dam, black), wind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(m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barbs),  and standardized anomalies          (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 of 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wind (top)           and v wind (bottom)     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48" y="2406338"/>
            <a:ext cx="3198555" cy="411593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754595" y="6409452"/>
            <a:ext cx="28814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(Source: http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it.wikipedia.org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/wiki/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Campidano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35265" y="6528077"/>
            <a:ext cx="1606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Sardinia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5-Point Star 19"/>
          <p:cNvSpPr>
            <a:spLocks noChangeAspect="1"/>
          </p:cNvSpPr>
          <p:nvPr/>
        </p:nvSpPr>
        <p:spPr>
          <a:xfrm>
            <a:off x="2714065" y="1837868"/>
            <a:ext cx="374904" cy="374904"/>
          </a:xfrm>
          <a:prstGeom prst="star5">
            <a:avLst/>
          </a:prstGeom>
          <a:solidFill>
            <a:srgbClr val="39D8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18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2714065" y="4848201"/>
            <a:ext cx="374904" cy="374904"/>
          </a:xfrm>
          <a:prstGeom prst="star5">
            <a:avLst/>
          </a:prstGeom>
          <a:solidFill>
            <a:srgbClr val="39D8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2165765" y="6508246"/>
            <a:ext cx="274320" cy="274320"/>
          </a:xfrm>
          <a:prstGeom prst="star5">
            <a:avLst/>
          </a:prstGeom>
          <a:solidFill>
            <a:srgbClr val="39D8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1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 Event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recip_1118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1" y="740487"/>
            <a:ext cx="3558992" cy="4937760"/>
          </a:xfrm>
          <a:prstGeom prst="rect">
            <a:avLst/>
          </a:prstGeom>
        </p:spPr>
      </p:pic>
      <p:pic>
        <p:nvPicPr>
          <p:cNvPr id="9" name="Picture 8" descr="Screen Shot 2015-06-24 at 5.37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318" y="742019"/>
            <a:ext cx="3390104" cy="4937760"/>
          </a:xfrm>
          <a:prstGeom prst="rect">
            <a:avLst/>
          </a:prstGeom>
        </p:spPr>
      </p:pic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106729" y="6006447"/>
            <a:ext cx="4333193" cy="481778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24-h accumulated precipitation                   (mm, shaded) during 18 Nov 2013                                           (Source: Julian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Quinting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-12095" y="5750467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-5715" y="674102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569049" y="5750467"/>
            <a:ext cx="2988" cy="99055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Shot 2015-06-25 at 3.09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134" y="742019"/>
            <a:ext cx="395681" cy="4937760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976847" y="5264429"/>
            <a:ext cx="3385575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wrap="square" lIns="0" tIns="45720" rIns="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1230 UTC 18 Nov 2013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8977" y="5796186"/>
            <a:ext cx="4577596" cy="899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Radar-derived rainfall rate (mm h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color shading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IR brightness temperature (gray shading) valid 1230 UTC 18 Nov 2013                                     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(Source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http://sop.hymex.org/)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8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9202"/>
            <a:ext cx="8229600" cy="570974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 over North Pacific is critical to the extraction of TPV from high latitudes</a:t>
            </a: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associated cold surge increase baroclinicity associated with NAJ throughout the troposphere</a:t>
            </a: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NAJ leads to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explosive cyclogenesis in left-exit region of NAJ</a:t>
            </a: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between TPV, upstream trough, and downstream anticyclone induce significant ridge amplification over western North Atlantic</a:t>
            </a:r>
          </a:p>
          <a:p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71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060" y="4748741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(right) 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Screen Shot 2015-06-24 at 3.35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66" y="1356291"/>
            <a:ext cx="4325891" cy="3328416"/>
          </a:xfrm>
          <a:prstGeom prst="rect">
            <a:avLst/>
          </a:prstGeom>
        </p:spPr>
      </p:pic>
      <p:pic>
        <p:nvPicPr>
          <p:cNvPr id="12" name="Picture 11" descr="Screen Shot 2015-06-24 at 3.36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5" y="1356291"/>
            <a:ext cx="4300292" cy="33284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33942" y="2276555"/>
            <a:ext cx="100770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300" b="1" cap="none" spc="0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33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210586" y="2601787"/>
            <a:ext cx="42394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901603" y="2276555"/>
            <a:ext cx="100770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300" b="1" cap="none" spc="0" dirty="0" smtClean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TPV</a:t>
            </a:r>
            <a:endParaRPr lang="en-US" sz="3300" b="1" cap="none" spc="0" dirty="0">
              <a:ln w="254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578247" y="2601787"/>
            <a:ext cx="42394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3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9202"/>
            <a:ext cx="8229600" cy="570974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 intensifies to over 100 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wave breaks anticyclonically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northern Europe 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trough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cuts off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retrogrades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southwestern Europe before interacting with subtropical jet over northern Africa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Slow-moving cutoff cyclone over Mediterranean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anomalously strong southeasterly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upslope flow and heavy rainfall over Sardinia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60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9202"/>
            <a:ext cx="8229600" cy="570974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Juxtaposition of a TPV with a subtropical ridge leads to exceptionally strong jet (the “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uber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jet”) over eastern Canada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ice accumulation over portions of southeast Canada, the Great Lakes, and Northeast in equatorward entrance region of jet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3 cm of ice accumulation reported, with Greater Toronto Area among the hardest hit </a:t>
            </a:r>
          </a:p>
          <a:p>
            <a:pPr marL="457200" lvl="1" indent="0">
              <a:buNone/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Helvetica"/>
                <a:cs typeface="Helvetica"/>
              </a:rPr>
              <a:t>Significant socioeconomic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disruption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1 million people lost power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reported deaths</a:t>
            </a:r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46363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21–22 December 2013 Ice Storm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10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an_300Z_and_tr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24" y="733928"/>
            <a:ext cx="5796525" cy="535329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686800" cy="72222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Track: 0600 UTC 13 Dec – 1200 UTC 22 Dec 2013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211667" y="6116137"/>
            <a:ext cx="8706555" cy="65104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13–22 Dec 2013 time-mean 300-hPa geopotential height (dam, black) and                                                                 geopotential height anomaly (σ,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-12095" y="614435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-9107" y="679056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703798" y="1894775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04948" y="2356278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05568" y="2608404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62056" y="2367300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92855" y="2958774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58489" y="3243955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62032" y="3456457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80315" y="3662812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50756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na_track_20131220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6" y="845494"/>
            <a:ext cx="4367859" cy="481888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20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250_jet_mslp_na_20131220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48" y="845494"/>
            <a:ext cx="4366675" cy="4709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84002" y="194783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57250" y="1922156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8414" y="3783917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87315" y="3502147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2987" y="5752346"/>
            <a:ext cx="4542293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4545280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/>
          <p:cNvSpPr txBox="1">
            <a:spLocks/>
          </p:cNvSpPr>
          <p:nvPr/>
        </p:nvSpPr>
        <p:spPr>
          <a:xfrm>
            <a:off x="4545280" y="5766457"/>
            <a:ext cx="4598719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16029" y="1283200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163398" y="1685918"/>
            <a:ext cx="1" cy="32037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094427" y="3255871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6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na_track_2013122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6" y="845494"/>
            <a:ext cx="4367859" cy="481888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21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250_jet_mslp_na_2013122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48" y="845494"/>
            <a:ext cx="4366676" cy="4709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828037" y="2050568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33480" y="1924912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4169" y="3776246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82521" y="3484873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2987" y="5752346"/>
            <a:ext cx="4542293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4545280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/>
          <p:cNvSpPr txBox="1">
            <a:spLocks/>
          </p:cNvSpPr>
          <p:nvPr/>
        </p:nvSpPr>
        <p:spPr>
          <a:xfrm>
            <a:off x="4545280" y="5766457"/>
            <a:ext cx="4598719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15249" y="1322884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262618" y="1725602"/>
            <a:ext cx="1" cy="32037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371595" y="307602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82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na_track_2013122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6" y="845494"/>
            <a:ext cx="4367859" cy="481888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21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250_jet_mslp_na_20131221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48" y="845494"/>
            <a:ext cx="4366675" cy="4709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23208" y="3946970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61548" y="2224668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79612" y="1870828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00869" y="3907624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63012" y="3409517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987" y="5752346"/>
            <a:ext cx="4542293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545280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4545280" y="5766457"/>
            <a:ext cx="4598719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013689" y="1263358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461058" y="1666076"/>
            <a:ext cx="1" cy="32037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475430" y="295883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90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na_track_2013122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6" y="845494"/>
            <a:ext cx="4367859" cy="481888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250_jet_mslp_na_2013122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48" y="845494"/>
            <a:ext cx="4366675" cy="4709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37854" y="3267733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18441" y="2364876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85768" y="1811147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63227" y="3544153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21554" y="3279994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987" y="5752346"/>
            <a:ext cx="4542293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545280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4545280" y="5766457"/>
            <a:ext cx="4598719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70781" y="1123014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718150" y="1525732"/>
            <a:ext cx="1" cy="32037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452410" y="2952255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9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na_track_2013122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6" y="845494"/>
            <a:ext cx="4367859" cy="481888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22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250_jet_mslp_na_2013122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48" y="845494"/>
            <a:ext cx="4366675" cy="4709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85572" y="2968750"/>
            <a:ext cx="466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11730" y="2149861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10124" y="1806584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63179" y="3099340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55749" y="3002254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987" y="5752346"/>
            <a:ext cx="4542293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545280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4545280" y="5766457"/>
            <a:ext cx="4598719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82912" y="1055300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030281" y="1458018"/>
            <a:ext cx="1" cy="32037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520802" y="289948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2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v_cross_method2_35N81W_75N81W_2013122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4" y="1005923"/>
            <a:ext cx="5728009" cy="4325112"/>
          </a:xfrm>
          <a:prstGeom prst="rect">
            <a:avLst/>
          </a:prstGeom>
        </p:spPr>
      </p:pic>
      <p:pic>
        <p:nvPicPr>
          <p:cNvPr id="6" name="Picture 5" descr="DT_theta_crossline_35N81W_75N81W_20131221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308" y="1005923"/>
            <a:ext cx="3070432" cy="4325112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21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500735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Wall Formation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17137" y="5508381"/>
            <a:ext cx="5431208" cy="112419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          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(white,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       and potential temperature (K,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882063" y="5343098"/>
            <a:ext cx="3144760" cy="1397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             (K, shaded), wind speed (black, every 10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         50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1584" y="5137433"/>
            <a:ext cx="28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41636" y="5137433"/>
            <a:ext cx="28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73811" y="4309896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43EB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cap="none" spc="0" baseline="-25000" dirty="0">
              <a:ln w="25400">
                <a:solidFill>
                  <a:schemeClr val="tx1"/>
                </a:solidFill>
                <a:prstDash val="solid"/>
              </a:ln>
              <a:solidFill>
                <a:srgbClr val="43EB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00683" y="322088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45180" y="2416883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7427492" y="2818726"/>
            <a:ext cx="354962" cy="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723164" y="1117683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43EB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cap="none" spc="0" baseline="-25000" dirty="0">
              <a:ln w="25400">
                <a:solidFill>
                  <a:schemeClr val="tx1"/>
                </a:solidFill>
                <a:prstDash val="solid"/>
              </a:ln>
              <a:solidFill>
                <a:srgbClr val="43EB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58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v_cross_method2_10N71W_20N71W_2013122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4" y="1010653"/>
            <a:ext cx="5728009" cy="4325112"/>
          </a:xfrm>
          <a:prstGeom prst="rect">
            <a:avLst/>
          </a:prstGeom>
        </p:spPr>
      </p:pic>
      <p:pic>
        <p:nvPicPr>
          <p:cNvPr id="6" name="Picture 5" descr="DT_theta_crossline_35N71W_75N71W_2013122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47" y="1010653"/>
            <a:ext cx="3070432" cy="4325112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1584" y="5136275"/>
            <a:ext cx="28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41636" y="5136275"/>
            <a:ext cx="28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B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39759" y="323926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013134" y="213280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7775126" y="2424508"/>
            <a:ext cx="354962" cy="92505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500735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Wall Formation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92278" y="4176658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43EB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cap="none" spc="0" baseline="-25000" dirty="0">
              <a:ln w="25400">
                <a:solidFill>
                  <a:schemeClr val="tx1"/>
                </a:solidFill>
                <a:prstDash val="solid"/>
              </a:ln>
              <a:solidFill>
                <a:srgbClr val="43EB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74271" y="1075885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43EB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cap="none" spc="0" baseline="-25000" dirty="0">
              <a:ln w="25400">
                <a:solidFill>
                  <a:schemeClr val="tx1"/>
                </a:solidFill>
                <a:prstDash val="solid"/>
              </a:ln>
              <a:solidFill>
                <a:srgbClr val="43EB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17137" y="5508381"/>
            <a:ext cx="5431208" cy="112419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          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(white,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       and potential temperature (K,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882063" y="5343098"/>
            <a:ext cx="3144760" cy="1397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             (K, shaded), wind speed (black, every 10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         50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177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cyclogenesis events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61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pv_cross_method2_35N60W_75N60W_2013122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4" y="1010653"/>
            <a:ext cx="5728009" cy="4325112"/>
          </a:xfrm>
          <a:prstGeom prst="rect">
            <a:avLst/>
          </a:prstGeom>
        </p:spPr>
      </p:pic>
      <p:pic>
        <p:nvPicPr>
          <p:cNvPr id="5" name="Picture 4" descr="DT_theta_crossline_35N60W_75N60W_2013122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59" y="1010653"/>
            <a:ext cx="3070432" cy="4325112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22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1584" y="5136275"/>
            <a:ext cx="28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41636" y="5136275"/>
            <a:ext cx="28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24841" y="3288108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99300" y="1748683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059616" y="2073098"/>
            <a:ext cx="190304" cy="341641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500735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Wall Formation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40964" y="392491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43EB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cap="none" spc="0" baseline="-25000" dirty="0">
              <a:ln w="25400">
                <a:solidFill>
                  <a:schemeClr val="tx1"/>
                </a:solidFill>
                <a:prstDash val="solid"/>
              </a:ln>
              <a:solidFill>
                <a:srgbClr val="43EB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14474" y="1010653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43EB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cap="none" spc="0" baseline="-25000" dirty="0">
              <a:ln w="25400">
                <a:solidFill>
                  <a:schemeClr val="tx1"/>
                </a:solidFill>
                <a:prstDash val="solid"/>
              </a:ln>
              <a:solidFill>
                <a:srgbClr val="43EB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417137" y="5508381"/>
            <a:ext cx="5431208" cy="112419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          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(white,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       and potential temperature (K,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5882063" y="5343098"/>
            <a:ext cx="3144760" cy="1397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             (K, shaded), wind speed (black, every 10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         50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63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22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Low-level Baroclinicity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" y="5752346"/>
            <a:ext cx="4545279" cy="956727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925-hPa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black),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advection                    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[K (3 h)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shaded],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545281" y="5752346"/>
            <a:ext cx="4598720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925-hPa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black),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frontogenesis      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[K (100 km)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 h)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shaded], and  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tadv_925_zoom_2013122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2" y="716879"/>
            <a:ext cx="4317972" cy="4933937"/>
          </a:xfrm>
          <a:prstGeom prst="rect">
            <a:avLst/>
          </a:prstGeom>
        </p:spPr>
      </p:pic>
      <p:pic>
        <p:nvPicPr>
          <p:cNvPr id="3" name="Picture 2" descr="fgen_925_zoom_2013122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07" y="738483"/>
            <a:ext cx="4321319" cy="493776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545280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837023" y="1908180"/>
            <a:ext cx="5642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5896" y="3277869"/>
            <a:ext cx="607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4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ircular Arrow 32"/>
          <p:cNvSpPr/>
          <p:nvPr/>
        </p:nvSpPr>
        <p:spPr>
          <a:xfrm>
            <a:off x="90591" y="1495933"/>
            <a:ext cx="2895476" cy="1967105"/>
          </a:xfrm>
          <a:prstGeom prst="circularArrow">
            <a:avLst>
              <a:gd name="adj1" fmla="val 4783"/>
              <a:gd name="adj2" fmla="val 548552"/>
              <a:gd name="adj3" fmla="val 3455328"/>
              <a:gd name="adj4" fmla="val 17525144"/>
              <a:gd name="adj5" fmla="val 5942"/>
            </a:avLst>
          </a:prstGeom>
          <a:solidFill>
            <a:srgbClr val="0095FF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0095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5496" y="2974243"/>
            <a:ext cx="1786066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0095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CAA</a:t>
            </a:r>
            <a:endParaRPr lang="en-US" sz="2000" b="1" cap="none" spc="0" baseline="-25000" dirty="0">
              <a:ln w="25400">
                <a:solidFill>
                  <a:schemeClr val="tx1"/>
                </a:solidFill>
                <a:prstDash val="solid"/>
              </a:ln>
              <a:solidFill>
                <a:srgbClr val="0095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01816" y="4738444"/>
            <a:ext cx="1786066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2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endParaRPr lang="en-US" sz="2000" b="1" cap="none" spc="0" baseline="-25000" dirty="0">
              <a:ln w="25400">
                <a:solidFill>
                  <a:schemeClr val="tx1"/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Up Arrow 41"/>
          <p:cNvSpPr/>
          <p:nvPr/>
        </p:nvSpPr>
        <p:spPr>
          <a:xfrm>
            <a:off x="1366439" y="3848680"/>
            <a:ext cx="188144" cy="1058334"/>
          </a:xfrm>
          <a:prstGeom prst="upArrow">
            <a:avLst>
              <a:gd name="adj1" fmla="val 50000"/>
              <a:gd name="adj2" fmla="val 58437"/>
            </a:avLst>
          </a:prstGeom>
          <a:solidFill>
            <a:srgbClr val="FF6600"/>
          </a:solidFill>
          <a:ln w="25400">
            <a:solidFill>
              <a:schemeClr val="tx1"/>
            </a:solidFill>
          </a:ln>
          <a:effectLst/>
          <a:scene3d>
            <a:camera prst="orthographicFront">
              <a:rot lat="0" lon="0" rev="19799991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1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mp_local_2013122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69" y="1378256"/>
            <a:ext cx="3410119" cy="433425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22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buf_pit_2013122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" y="771211"/>
            <a:ext cx="5532554" cy="529230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175825" y="3495432"/>
            <a:ext cx="182880" cy="182880"/>
          </a:xfrm>
          <a:prstGeom prst="ellipse">
            <a:avLst/>
          </a:prstGeom>
          <a:solidFill>
            <a:srgbClr val="00349E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19918" y="4230102"/>
            <a:ext cx="182880" cy="182880"/>
          </a:xfrm>
          <a:prstGeom prst="ellipse">
            <a:avLst/>
          </a:prstGeom>
          <a:solidFill>
            <a:srgbClr val="9A151A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638025" y="5797979"/>
            <a:ext cx="182880" cy="182880"/>
          </a:xfrm>
          <a:prstGeom prst="ellipse">
            <a:avLst/>
          </a:prstGeom>
          <a:solidFill>
            <a:srgbClr val="00349E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598638" y="5797979"/>
            <a:ext cx="182880" cy="182880"/>
          </a:xfrm>
          <a:prstGeom prst="ellipse">
            <a:avLst/>
          </a:prstGeom>
          <a:solidFill>
            <a:srgbClr val="9A151A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794329" y="5756888"/>
            <a:ext cx="657234" cy="271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BUF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707900" y="5756888"/>
            <a:ext cx="657234" cy="271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5679069" y="6063517"/>
            <a:ext cx="3437840" cy="715817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925-hPa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temperature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(°C, blue/red)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knots,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316568" y="6107549"/>
            <a:ext cx="4545279" cy="750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316568" y="6075066"/>
            <a:ext cx="4679950" cy="71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Soundings for </a:t>
            </a:r>
            <a:r>
              <a:rPr lang="en-US" sz="1600" dirty="0">
                <a:solidFill>
                  <a:srgbClr val="0034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Buffalo, NY (BUF</a:t>
            </a:r>
            <a:r>
              <a:rPr lang="en-US" sz="1600" dirty="0" smtClean="0">
                <a:solidFill>
                  <a:srgbClr val="0034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600" dirty="0" smtClean="0">
                <a:solidFill>
                  <a:srgbClr val="9A15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Pittsburgh, </a:t>
            </a:r>
            <a:r>
              <a:rPr lang="en-US" sz="1600" dirty="0">
                <a:solidFill>
                  <a:srgbClr val="9A15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 (PIT</a:t>
            </a:r>
            <a:r>
              <a:rPr lang="en-US" sz="1600" dirty="0" smtClean="0">
                <a:solidFill>
                  <a:srgbClr val="9A15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1200 UTC 22 Dec 2013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52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9202"/>
            <a:ext cx="8229600" cy="570974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Deep southwesterly flow and anomalous moisture induce diabatically enhanced ridge amplification over eastern North America ahead of short-wave trough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Juxtaposition of strong TPV over Canada with amplifying ridge leads to formation of PV wall associated with an exceptionally strong jet (the “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uber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jet”)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Anticyclogenesis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poleward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entrance region of jet drives shallow arctic air equatorward, inducing strong lower-tropospheric frontogenesis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Strong WAA occurring above a surface-based layer of shallow arctic air leads to widespread freezing rain </a:t>
            </a: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92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9202"/>
            <a:ext cx="8317345" cy="570974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1 exhibits an example of a TPV–NAJ interaction that contributes to downstream EWE development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2 exhibits an example of a TPV–NAJ interaction that contributes to local EWE development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both cases, the large-scale flow configuration and disturbances embedded within and/or equatorward of the NAJ also play important roles in EWE development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As illustrated in Case 2, TPV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interactions with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superposed polar and subtropical jets (Winters and Martin 2014, 2015)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may support EWE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development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09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9202"/>
            <a:ext cx="8317345" cy="570974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Anticipate that there is a spectrum of possible types of TPV–NAJ interactions, with certain types of interactions more conducive to EWE development than others</a:t>
            </a: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13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Extra Slides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178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and NAO Indices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6–14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011644" y="6033651"/>
            <a:ext cx="7164169" cy="748888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values of the AO and NAO indices obtained from the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Prediction Center (CPC)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O_NAO_Nov_2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4" y="767508"/>
            <a:ext cx="7164169" cy="52661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7212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and NAO Indices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13–22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18244" y="5804434"/>
            <a:ext cx="8336524" cy="841657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values of the AO and NAO indices obtained from the CPC</a:t>
            </a:r>
          </a:p>
        </p:txBody>
      </p:sp>
      <p:pic>
        <p:nvPicPr>
          <p:cNvPr id="3" name="Picture 2" descr="AO_NAO_Dec_2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4" y="772147"/>
            <a:ext cx="8336524" cy="50322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547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vfgen_450-350_2013111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42" y="3765440"/>
            <a:ext cx="3984067" cy="2633472"/>
          </a:xfrm>
          <a:prstGeom prst="rect">
            <a:avLst/>
          </a:prstGeom>
        </p:spPr>
      </p:pic>
      <p:pic>
        <p:nvPicPr>
          <p:cNvPr id="10" name="Picture 9" descr="pvgrad_450-350_2013111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" y="3765440"/>
            <a:ext cx="3984067" cy="2633472"/>
          </a:xfrm>
          <a:prstGeom prst="rect">
            <a:avLst/>
          </a:prstGeom>
        </p:spPr>
      </p:pic>
      <p:pic>
        <p:nvPicPr>
          <p:cNvPr id="9" name="Picture 8" descr="fgen_925-850_20131113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949" y="657205"/>
            <a:ext cx="3971686" cy="2679192"/>
          </a:xfrm>
          <a:prstGeom prst="rect">
            <a:avLst/>
          </a:prstGeom>
        </p:spPr>
      </p:pic>
      <p:pic>
        <p:nvPicPr>
          <p:cNvPr id="8" name="Picture 7" descr="tadv_925-850_20131113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" y="663354"/>
            <a:ext cx="3971686" cy="267919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13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8587" y="3287910"/>
            <a:ext cx="4186825" cy="481778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925–850-hPa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black),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advection [K (3 h)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shaded],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wind (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72266" y="6244389"/>
            <a:ext cx="3984067" cy="695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450–350-hPa PV (PVU, gray), PV gradient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agnitude            [PVU (100 km)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shaded], wind speed (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578887" y="6409101"/>
            <a:ext cx="4382052" cy="41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450–350-hPa PV (PVU, gray), PV frontogenesis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[PVU (100 km)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2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day)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shaded], wind speed (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blue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745442" y="3241053"/>
            <a:ext cx="3964193" cy="574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925–850-hPa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black),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rontogenesis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[K (100 km)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 −1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 h)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shaded], and wind (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15441" y="978092"/>
            <a:ext cx="4980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9389" y="4573940"/>
            <a:ext cx="100770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3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3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371349" y="4876837"/>
            <a:ext cx="5239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86159" y="972651"/>
            <a:ext cx="4980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739682" y="4573940"/>
            <a:ext cx="100770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3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3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641644" y="4883166"/>
            <a:ext cx="5239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81093" y="4664104"/>
            <a:ext cx="892279" cy="55399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309 K 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 DT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>
            <a:stCxn id="6" idx="0"/>
          </p:cNvCxnSpPr>
          <p:nvPr/>
        </p:nvCxnSpPr>
        <p:spPr>
          <a:xfrm flipH="1" flipV="1">
            <a:off x="3278381" y="4167302"/>
            <a:ext cx="248852" cy="4968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346690" y="4649022"/>
            <a:ext cx="892279" cy="55399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309 K 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 DT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>
            <a:stCxn id="43" idx="0"/>
          </p:cNvCxnSpPr>
          <p:nvPr/>
        </p:nvCxnSpPr>
        <p:spPr>
          <a:xfrm flipH="1" flipV="1">
            <a:off x="7543978" y="4152220"/>
            <a:ext cx="248852" cy="4968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83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cyclogenesis events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Interactions between TPVs and North Atlantic jet stream (NAJ) may lead to development of extreme weather events (EWEs) between North America and Europe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75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Anomalous Moisture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24364" y="2847493"/>
            <a:ext cx="0" cy="33944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2987" y="5752346"/>
            <a:ext cx="4614865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700-hPa geopotential heights (dam, black), temperature (°C, red),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PW (mm,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4604894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>
          <a:xfrm>
            <a:off x="4617852" y="5766457"/>
            <a:ext cx="4526147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700-hPa geopotential heights (dam, black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standardized anomalies of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PW (σ, shaded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pw_700_2013122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" y="833047"/>
            <a:ext cx="4470551" cy="4745736"/>
          </a:xfrm>
          <a:prstGeom prst="rect">
            <a:avLst/>
          </a:prstGeom>
        </p:spPr>
      </p:pic>
      <p:pic>
        <p:nvPicPr>
          <p:cNvPr id="5" name="Picture 4" descr="pw_stanom_2013122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94" y="833047"/>
            <a:ext cx="4456949" cy="47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9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Dec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-166076" y="5752346"/>
            <a:ext cx="4877750" cy="956727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gray)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wind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vectors), 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6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(every 0.5 × 10</a:t>
            </a:r>
            <a:r>
              <a:rPr lang="en-US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(mm)</a:t>
            </a:r>
            <a:endParaRPr lang="en-US" sz="16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545281" y="5752346"/>
            <a:ext cx="4598720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),                           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wind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5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), and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wind (PVU day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545280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250_irrotWind_pv_2013122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87" y="709172"/>
            <a:ext cx="4206498" cy="4882896"/>
          </a:xfrm>
          <a:prstGeom prst="rect">
            <a:avLst/>
          </a:prstGeom>
        </p:spPr>
      </p:pic>
      <p:pic>
        <p:nvPicPr>
          <p:cNvPr id="2" name="Picture 1" descr="250_irrot_pvAdv_2013122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321" y="709172"/>
            <a:ext cx="4214764" cy="49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2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 and Methodology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1) 18–19 November 2013 extreme flooding event over   </a:t>
            </a:r>
          </a:p>
          <a:p>
            <a:pPr marL="57150" indent="0">
              <a:buNone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Sardinia, Italy</a:t>
            </a:r>
          </a:p>
          <a:p>
            <a:pPr marL="57150" indent="0"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 2) 21–22 December 2013 ice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torm over southeast Canada</a:t>
            </a: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33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3599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° NCEP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CFSR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2010)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Subjective TPV identification and tracking</a:t>
            </a: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TPV must be a coherent vortex that exhibits a local minimum of DT θ (i.e., closed contours of DT θ) </a:t>
            </a:r>
          </a:p>
          <a:p>
            <a:pPr marL="457200" lvl="1" indent="0"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vortex must be of high-latitude origin and last ≥ 2 days, similar to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(2009)</a:t>
            </a:r>
          </a:p>
          <a:p>
            <a:pPr lvl="1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Stop tracking TPV when it becomes significantly deformed during interaction with NAJ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400" dirty="0" smtClean="0">
              <a:latin typeface="Helvetica"/>
              <a:cs typeface="Helvetica"/>
            </a:endParaRPr>
          </a:p>
          <a:p>
            <a:pPr lvl="1"/>
            <a:endParaRPr lang="en-US" sz="20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Methodology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20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8174"/>
            <a:ext cx="8229600" cy="2444133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Slow-moving cutoff cyclone over Mediterranean leads to significant rainfall and flooding over portions of Sardinia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Up to 467 mm of rain reported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16 deaths (Munich RE, 2014)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Overall losses: ~780 million USD </a:t>
            </a: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(Munich RE, 2014)</a:t>
            </a: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221" y="6322112"/>
            <a:ext cx="4437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(Source: Google Maps)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479550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18–19 November 2013 Sardinia Flood Event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Mediterranean_google_ma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5" y="3368956"/>
            <a:ext cx="4753082" cy="29345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4713" y="4744313"/>
            <a:ext cx="602638" cy="81381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recip_111820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42" y="1908679"/>
            <a:ext cx="3018853" cy="4188368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576321" y="6181019"/>
            <a:ext cx="3502083" cy="481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24-h accumulated precipitation                   (mm, shaded) during 18 Nov 2013                                           (Source: Julian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Quinting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an_300Z_and_track_nov_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47" y="730487"/>
            <a:ext cx="5792133" cy="534924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809716" cy="72222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Track: 1800 UTC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 – 0000 UTC 14 Nov 2013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59387" y="2033676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26921" y="2353641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56621" y="2608873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47991" y="2951522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79386" y="3715994"/>
            <a:ext cx="271258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92168" y="4152606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17924" y="4403272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30203" y="3869560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211667" y="6109609"/>
            <a:ext cx="8706555" cy="65104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–14 Nov 2013 time-mean 300-hPa geopotential height (dam, black) and                                                                 geopotential height anomaly (σ,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-12095" y="6137824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-9107" y="678403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68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51173</TotalTime>
  <Words>4676</Words>
  <Application>Microsoft Macintosh PowerPoint</Application>
  <PresentationFormat>On-screen Show (4:3)</PresentationFormat>
  <Paragraphs>631</Paragraphs>
  <Slides>51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Extreme Weather Events Originating from Interactions between Tropopause Polar Vortices and the North Atlantic Jet Stream</vt:lpstr>
      <vt:lpstr>What are Tropopause Polar Vortices (TPVs)?</vt:lpstr>
      <vt:lpstr>What are Tropopause Polar Vortices (TPVs)?</vt:lpstr>
      <vt:lpstr>Motivation</vt:lpstr>
      <vt:lpstr>Motivation</vt:lpstr>
      <vt:lpstr>Outline</vt:lpstr>
      <vt:lpstr>Data and Methodology</vt:lpstr>
      <vt:lpstr>18–19 November 2013 Sardinia Flood Event</vt:lpstr>
      <vt:lpstr>TPV Track: 1800 UTC 6 Nov – 0000 UTC 14 Nov 2013 </vt:lpstr>
      <vt:lpstr>TPV Extraction</vt:lpstr>
      <vt:lpstr>TPV Extraction</vt:lpstr>
      <vt:lpstr>TPV–NAJ Interaction</vt:lpstr>
      <vt:lpstr>TPV–NAJ Interaction</vt:lpstr>
      <vt:lpstr>TPV–NAJ Interaction</vt:lpstr>
      <vt:lpstr>TPV–NAJ Interaction</vt:lpstr>
      <vt:lpstr>TPV–NAJ Interaction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Flooding Event</vt:lpstr>
      <vt:lpstr>Flooding Event</vt:lpstr>
      <vt:lpstr>Case Summary</vt:lpstr>
      <vt:lpstr>Case Summary</vt:lpstr>
      <vt:lpstr>21–22 December 2013 Ice Storm</vt:lpstr>
      <vt:lpstr>TPV Track: 0600 UTC 13 Dec – 1200 UTC 22 Dec 2013 </vt:lpstr>
      <vt:lpstr>TPV–NAJ Interaction</vt:lpstr>
      <vt:lpstr>TPV–NAJ Interaction</vt:lpstr>
      <vt:lpstr>TPV–NAJ Interaction</vt:lpstr>
      <vt:lpstr>TPV–NAJ Interaction</vt:lpstr>
      <vt:lpstr>TPV–NAJ Interaction</vt:lpstr>
      <vt:lpstr>PV Wall Formation</vt:lpstr>
      <vt:lpstr>PV Wall Formation</vt:lpstr>
      <vt:lpstr>PV Wall Formation</vt:lpstr>
      <vt:lpstr>Low-level Baroclinicity</vt:lpstr>
      <vt:lpstr>Soundings</vt:lpstr>
      <vt:lpstr>Case Summary</vt:lpstr>
      <vt:lpstr>Conclusions</vt:lpstr>
      <vt:lpstr>Conclusions</vt:lpstr>
      <vt:lpstr>Extra Slides</vt:lpstr>
      <vt:lpstr>AO and NAO Indices</vt:lpstr>
      <vt:lpstr>AO and NAO Indices</vt:lpstr>
      <vt:lpstr>TPV–NAJ Interaction</vt:lpstr>
      <vt:lpstr>Anomalous Moisture</vt:lpstr>
      <vt:lpstr>Ridge Amplification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Weather Events Originating from Tropopause Polar Vortex Interactions with the North Atlantic Jet Stream</dc:title>
  <dc:creator>Kevin Biernat</dc:creator>
  <cp:lastModifiedBy>Kevin Biernat</cp:lastModifiedBy>
  <cp:revision>590</cp:revision>
  <dcterms:created xsi:type="dcterms:W3CDTF">2015-06-02T14:46:59Z</dcterms:created>
  <dcterms:modified xsi:type="dcterms:W3CDTF">2016-02-08T16:30:34Z</dcterms:modified>
</cp:coreProperties>
</file>