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3"/>
  </p:notesMasterIdLst>
  <p:sldIdLst>
    <p:sldId id="257" r:id="rId2"/>
    <p:sldId id="258" r:id="rId3"/>
    <p:sldId id="262" r:id="rId4"/>
    <p:sldId id="264" r:id="rId5"/>
    <p:sldId id="263" r:id="rId6"/>
    <p:sldId id="267" r:id="rId7"/>
    <p:sldId id="270" r:id="rId8"/>
    <p:sldId id="269" r:id="rId9"/>
    <p:sldId id="268" r:id="rId10"/>
    <p:sldId id="366" r:id="rId11"/>
    <p:sldId id="266" r:id="rId12"/>
    <p:sldId id="296" r:id="rId13"/>
    <p:sldId id="298" r:id="rId14"/>
    <p:sldId id="274" r:id="rId15"/>
    <p:sldId id="363" r:id="rId16"/>
    <p:sldId id="273" r:id="rId17"/>
    <p:sldId id="312" r:id="rId18"/>
    <p:sldId id="313" r:id="rId19"/>
    <p:sldId id="314" r:id="rId20"/>
    <p:sldId id="315" r:id="rId21"/>
    <p:sldId id="316" r:id="rId22"/>
    <p:sldId id="317" r:id="rId23"/>
    <p:sldId id="318" r:id="rId24"/>
    <p:sldId id="319" r:id="rId25"/>
    <p:sldId id="320" r:id="rId26"/>
    <p:sldId id="321" r:id="rId27"/>
    <p:sldId id="322" r:id="rId28"/>
    <p:sldId id="323" r:id="rId29"/>
    <p:sldId id="324" r:id="rId30"/>
    <p:sldId id="325" r:id="rId31"/>
    <p:sldId id="326" r:id="rId32"/>
    <p:sldId id="327" r:id="rId33"/>
    <p:sldId id="328" r:id="rId34"/>
    <p:sldId id="329" r:id="rId35"/>
    <p:sldId id="330" r:id="rId36"/>
    <p:sldId id="331" r:id="rId37"/>
    <p:sldId id="332" r:id="rId38"/>
    <p:sldId id="333" r:id="rId39"/>
    <p:sldId id="334" r:id="rId40"/>
    <p:sldId id="335" r:id="rId41"/>
    <p:sldId id="276" r:id="rId42"/>
    <p:sldId id="304" r:id="rId43"/>
    <p:sldId id="277" r:id="rId44"/>
    <p:sldId id="364" r:id="rId45"/>
    <p:sldId id="368" r:id="rId46"/>
    <p:sldId id="282" r:id="rId47"/>
    <p:sldId id="284" r:id="rId48"/>
    <p:sldId id="365" r:id="rId49"/>
    <p:sldId id="292" r:id="rId50"/>
    <p:sldId id="305" r:id="rId51"/>
    <p:sldId id="300" r:id="rId52"/>
    <p:sldId id="306" r:id="rId53"/>
    <p:sldId id="336" r:id="rId54"/>
    <p:sldId id="348" r:id="rId55"/>
    <p:sldId id="341" r:id="rId56"/>
    <p:sldId id="343" r:id="rId57"/>
    <p:sldId id="345" r:id="rId58"/>
    <p:sldId id="347" r:id="rId59"/>
    <p:sldId id="350" r:id="rId60"/>
    <p:sldId id="351" r:id="rId61"/>
    <p:sldId id="352" r:id="rId62"/>
    <p:sldId id="353" r:id="rId63"/>
    <p:sldId id="354" r:id="rId64"/>
    <p:sldId id="355" r:id="rId65"/>
    <p:sldId id="356" r:id="rId66"/>
    <p:sldId id="357" r:id="rId67"/>
    <p:sldId id="358" r:id="rId68"/>
    <p:sldId id="359" r:id="rId69"/>
    <p:sldId id="360" r:id="rId70"/>
    <p:sldId id="361" r:id="rId71"/>
    <p:sldId id="362" r:id="rId7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3B006D"/>
    <a:srgbClr val="2B074C"/>
    <a:srgbClr val="A3363B"/>
    <a:srgbClr val="1171FF"/>
    <a:srgbClr val="F9202B"/>
    <a:srgbClr val="27E505"/>
    <a:srgbClr val="8056D2"/>
    <a:srgbClr val="C1AD83"/>
    <a:srgbClr val="22C709"/>
    <a:srgbClr val="FFFF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6" d="100"/>
          <a:sy n="116" d="100"/>
        </p:scale>
        <p:origin x="-78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notesMaster" Target="notesMasters/notesMaster1.xml"/><Relationship Id="rId74" Type="http://schemas.openxmlformats.org/officeDocument/2006/relationships/printerSettings" Target="printerSettings/printerSettings1.bin"/><Relationship Id="rId75" Type="http://schemas.openxmlformats.org/officeDocument/2006/relationships/presProps" Target="presProps.xml"/><Relationship Id="rId76" Type="http://schemas.openxmlformats.org/officeDocument/2006/relationships/viewProps" Target="viewProps.xml"/><Relationship Id="rId77" Type="http://schemas.openxmlformats.org/officeDocument/2006/relationships/theme" Target="theme/theme1.xml"/><Relationship Id="rId78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C7793A-820E-5F4A-823B-15DF083A8921}" type="datetimeFigureOut">
              <a:rPr lang="en-US" smtClean="0"/>
              <a:t>9/19/17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C6DFF-5A95-C645-A9F7-D58134382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08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15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878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357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870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11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762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9/19/17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964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9/19/17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488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9/19/17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891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9/19/17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329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9/19/17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190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9/19/17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303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33010-8781-CB40-A2BE-BDEB5FA3555A}" type="datetimeFigureOut">
              <a:rPr lang="en-US" smtClean="0"/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020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4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github.com/nickszap/tpvTrack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5" Type="http://schemas.openxmlformats.org/officeDocument/2006/relationships/image" Target="../media/image7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81.png"/><Relationship Id="rId6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9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4.png"/><Relationship Id="rId5" Type="http://schemas.openxmlformats.org/officeDocument/2006/relationships/image" Target="../media/image11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65225"/>
            <a:ext cx="9135245" cy="1470025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Linkages Between the Equatorward Transport of Tropopause Polar Vortices and the Development of Cold Air Outbreaks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3006619"/>
            <a:ext cx="9135245" cy="3620602"/>
          </a:xfrm>
        </p:spPr>
        <p:txBody>
          <a:bodyPr>
            <a:normAutofit lnSpcReduction="10000"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Kevin A. Biernat,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Daniel Keyser, 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Lance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 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Bosart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Atmospheric and Environmental Sciences </a:t>
            </a:r>
          </a:p>
          <a:p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at Albany, SUNY</a:t>
            </a:r>
          </a:p>
          <a:p>
            <a:endParaRPr lang="en-US" sz="2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18th Cyclone Workshop</a:t>
            </a:r>
          </a:p>
          <a:p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October 2017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Sainte-</a:t>
            </a:r>
            <a:r>
              <a:rPr 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Adèle</a:t>
            </a:r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QC, Canada</a:t>
            </a:r>
          </a:p>
          <a:p>
            <a:endParaRPr lang="en-US" sz="24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support provided by NSF Grant AGS-1355960</a:t>
            </a:r>
          </a:p>
          <a:p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i="1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12095" y="390168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-9107" y="2435272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5260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erai_pv_cross_cfd_25N92W_65N92W_19820110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8" b="6361"/>
          <a:stretch/>
        </p:blipFill>
        <p:spPr>
          <a:xfrm>
            <a:off x="5156805" y="791749"/>
            <a:ext cx="3242759" cy="3172968"/>
          </a:xfrm>
          <a:prstGeom prst="rect">
            <a:avLst/>
          </a:prstGeom>
        </p:spPr>
      </p:pic>
      <p:pic>
        <p:nvPicPr>
          <p:cNvPr id="6" name="Picture 5" descr="erai_pv_cross_cfd_46N115W_46N65W_19820110_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7" b="6662"/>
          <a:stretch/>
        </p:blipFill>
        <p:spPr>
          <a:xfrm>
            <a:off x="1504469" y="791749"/>
            <a:ext cx="3255316" cy="316953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69817" y="728568"/>
            <a:ext cx="585907" cy="6119108"/>
            <a:chOff x="97542" y="728568"/>
            <a:chExt cx="585907" cy="6119108"/>
          </a:xfrm>
        </p:grpSpPr>
        <p:pic>
          <p:nvPicPr>
            <p:cNvPr id="72" name="Picture 71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-2500536" y="3631788"/>
              <a:ext cx="5943600" cy="137160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>
              <a:off x="97542" y="563576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97542" y="536480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97542" y="509137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97542" y="483694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02127" y="456025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02127" y="42910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97542" y="4032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102127" y="376125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02127" y="348576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97542" y="321233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02127" y="29592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102127" y="269078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97542" y="240702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102127" y="215390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97542" y="188547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97542" y="160172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97542" y="13485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97542" y="107511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97542" y="81093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102127" y="59145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102127" y="617263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97542" y="6441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287116" y="6616844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07751" y="828017"/>
            <a:ext cx="569567" cy="3090871"/>
            <a:chOff x="872951" y="828017"/>
            <a:chExt cx="569567" cy="3090871"/>
          </a:xfrm>
        </p:grpSpPr>
        <p:pic>
          <p:nvPicPr>
            <p:cNvPr id="10" name="Picture 9" descr="erai_pv_cross_cfd_25N92W_65N92W_19820110_0000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67" t="94759" r="16544" b="2296"/>
            <a:stretch/>
          </p:blipFill>
          <p:spPr>
            <a:xfrm rot="16200000">
              <a:off x="-236037" y="2216912"/>
              <a:ext cx="2933237" cy="155448"/>
            </a:xfrm>
            <a:prstGeom prst="rect">
              <a:avLst/>
            </a:prstGeom>
          </p:spPr>
        </p:pic>
        <p:sp>
          <p:nvSpPr>
            <p:cNvPr id="145" name="TextBox 144"/>
            <p:cNvSpPr txBox="1"/>
            <p:nvPr/>
          </p:nvSpPr>
          <p:spPr>
            <a:xfrm>
              <a:off x="872951" y="338554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0.5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872951" y="309432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872951" y="281528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1.5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875073" y="251418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872951" y="223000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endParaRPr lang="en-US" sz="900" dirty="0" smtClean="0">
                <a:latin typeface="Arial"/>
                <a:cs typeface="Arial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875073" y="193567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875073" y="164556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  <a:endParaRPr lang="en-US" sz="900" dirty="0" smtClean="0">
                <a:latin typeface="Arial"/>
                <a:cs typeface="Arial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875073" y="135688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875073" y="106616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1018061" y="3780389"/>
              <a:ext cx="42445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(PVU)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778962" y="3780389"/>
            <a:ext cx="115661" cy="1843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ectangle 166"/>
          <p:cNvSpPr/>
          <p:nvPr/>
        </p:nvSpPr>
        <p:spPr>
          <a:xfrm>
            <a:off x="4611345" y="3776959"/>
            <a:ext cx="115661" cy="1843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Rectangle 167"/>
          <p:cNvSpPr/>
          <p:nvPr/>
        </p:nvSpPr>
        <p:spPr>
          <a:xfrm>
            <a:off x="5411243" y="3830301"/>
            <a:ext cx="115661" cy="1843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Rectangle 168"/>
          <p:cNvSpPr/>
          <p:nvPr/>
        </p:nvSpPr>
        <p:spPr>
          <a:xfrm>
            <a:off x="8263253" y="3816400"/>
            <a:ext cx="115661" cy="1843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TextBox 165"/>
          <p:cNvSpPr txBox="1"/>
          <p:nvPr/>
        </p:nvSpPr>
        <p:spPr>
          <a:xfrm>
            <a:off x="1630097" y="3730283"/>
            <a:ext cx="413880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A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4438863" y="3728794"/>
            <a:ext cx="489514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A’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71" name="TextBox 170"/>
          <p:cNvSpPr txBox="1"/>
          <p:nvPr/>
        </p:nvSpPr>
        <p:spPr>
          <a:xfrm>
            <a:off x="8095900" y="3725179"/>
            <a:ext cx="489514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B</a:t>
            </a:r>
            <a:r>
              <a:rPr lang="en-US" sz="1400" dirty="0" smtClean="0">
                <a:latin typeface="Arial"/>
                <a:cs typeface="Arial"/>
              </a:rPr>
              <a:t>’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72" name="TextBox 171"/>
          <p:cNvSpPr txBox="1"/>
          <p:nvPr/>
        </p:nvSpPr>
        <p:spPr>
          <a:xfrm>
            <a:off x="5230522" y="3730283"/>
            <a:ext cx="489514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B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006593" y="4012017"/>
            <a:ext cx="4071380" cy="2825692"/>
            <a:chOff x="1038879" y="4012017"/>
            <a:chExt cx="4071380" cy="2825692"/>
          </a:xfrm>
        </p:grpSpPr>
        <p:pic>
          <p:nvPicPr>
            <p:cNvPr id="8" name="Picture 7" descr="DT_theta_crossline_2lines19820110_0000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0" b="8376"/>
            <a:stretch/>
          </p:blipFill>
          <p:spPr>
            <a:xfrm>
              <a:off x="1490628" y="4032956"/>
              <a:ext cx="3619631" cy="2635182"/>
            </a:xfrm>
            <a:prstGeom prst="rect">
              <a:avLst/>
            </a:prstGeom>
          </p:spPr>
        </p:pic>
        <p:sp>
          <p:nvSpPr>
            <p:cNvPr id="156" name="TextBox 155"/>
            <p:cNvSpPr txBox="1"/>
            <p:nvPr/>
          </p:nvSpPr>
          <p:spPr>
            <a:xfrm>
              <a:off x="1531928" y="6606877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120W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3005917" y="6606877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90W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4468347" y="6606877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0W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1038879" y="6453771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20N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1038879" y="5473977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0N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1038879" y="4490565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0N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1765479" y="5086207"/>
              <a:ext cx="360370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1" dirty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2C70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20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2C70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4482201" y="5101106"/>
              <a:ext cx="412843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2C70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A’</a:t>
              </a:r>
              <a:endParaRPr lang="en-US" sz="20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2C70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3030150" y="4012017"/>
              <a:ext cx="426995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1" dirty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2C70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20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2C70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’</a:t>
              </a:r>
              <a:endParaRPr lang="en-US" sz="20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2C70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3040422" y="6269836"/>
              <a:ext cx="369888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1" dirty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2C70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0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2C70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3" name="Content Placeholder 2"/>
          <p:cNvSpPr txBox="1">
            <a:spLocks/>
          </p:cNvSpPr>
          <p:nvPr/>
        </p:nvSpPr>
        <p:spPr>
          <a:xfrm>
            <a:off x="5110259" y="4132444"/>
            <a:ext cx="3825629" cy="248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(top left) Zonal and (top right) meridional cross sections of potential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vorticity (PVU, shaded)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(white, 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10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2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(K, black)</a:t>
            </a:r>
          </a:p>
          <a:p>
            <a:pPr marL="0" indent="0" algn="ctr">
              <a:buNone/>
            </a:pP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(bottom left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Potential temperature (K, shaded), wind speed (black, every 10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2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surface, and cross section transect lines</a:t>
            </a:r>
            <a:endParaRPr lang="en-US" sz="12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11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" name="Rectangle 173"/>
          <p:cNvSpPr/>
          <p:nvPr/>
        </p:nvSpPr>
        <p:spPr>
          <a:xfrm>
            <a:off x="2673414" y="2492657"/>
            <a:ext cx="9028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6557941" y="2492657"/>
            <a:ext cx="9028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6" name="Rectangle 175"/>
          <p:cNvSpPr/>
          <p:nvPr/>
        </p:nvSpPr>
        <p:spPr>
          <a:xfrm>
            <a:off x="3270401" y="4584643"/>
            <a:ext cx="9028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7" name="Straight Arrow Connector 176"/>
          <p:cNvCxnSpPr/>
          <p:nvPr/>
        </p:nvCxnSpPr>
        <p:spPr>
          <a:xfrm flipH="1">
            <a:off x="3268879" y="5032529"/>
            <a:ext cx="454910" cy="226748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6813079" y="6514249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71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 9–12 Jan 1982 CAO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10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013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62715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TPV and cold pool tracking 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TPV and cold pool </a:t>
            </a:r>
            <a:r>
              <a:rPr lang="en-US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climatologies</a:t>
            </a: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Identification of CAOs</a:t>
            </a:r>
          </a:p>
          <a:p>
            <a:pPr>
              <a:lnSpc>
                <a:spcPct val="11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Identification of CAOs linked to cold pools</a:t>
            </a:r>
          </a:p>
          <a:p>
            <a:pPr>
              <a:lnSpc>
                <a:spcPct val="11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Identification of cold pools associated with TPVs</a:t>
            </a:r>
          </a:p>
          <a:p>
            <a:pPr>
              <a:lnSpc>
                <a:spcPct val="11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Identification of CAOs that are linked to cold pools associated with TPVs</a:t>
            </a:r>
          </a:p>
          <a:p>
            <a:pPr lvl="1">
              <a:lnSpc>
                <a:spcPct val="11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4082792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7027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173189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Data:</a:t>
            </a:r>
          </a:p>
          <a:p>
            <a:pPr marL="0" indent="0">
              <a:lnSpc>
                <a:spcPct val="60000"/>
              </a:lnSpc>
              <a:buNone/>
            </a:pP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0.5° ERA-Interim (Dee et al. 2011)</a:t>
            </a:r>
          </a:p>
          <a:p>
            <a:pPr marL="457200" lvl="1" indent="0">
              <a:lnSpc>
                <a:spcPct val="110000"/>
              </a:lnSpc>
              <a:buNone/>
            </a:pPr>
            <a:endParaRPr lang="en-US" sz="2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1979–2015, every 6 h</a:t>
            </a:r>
          </a:p>
          <a:p>
            <a:pPr lvl="1">
              <a:lnSpc>
                <a:spcPct val="11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Utilized TPV tracking algorithm developed by Nicholas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Szapiro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Steven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Cavallo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to identify and track TPVs</a:t>
            </a:r>
          </a:p>
          <a:p>
            <a:pPr marL="457200" lvl="1" indent="0">
              <a:lnSpc>
                <a:spcPct val="60000"/>
              </a:lnSpc>
              <a:buNone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Input variables: potential temperature, relative vorticity, and wind on 2-PVU surface</a:t>
            </a:r>
          </a:p>
          <a:p>
            <a:pPr lvl="1">
              <a:lnSpc>
                <a:spcPct val="110000"/>
              </a:lnSpc>
            </a:pPr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minima on 2-PVU surface tracked spatially and temporally to create TPV tracks</a:t>
            </a:r>
          </a:p>
          <a:p>
            <a:pPr lvl="1"/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690187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Tracking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80002" y="6392820"/>
            <a:ext cx="8944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Link for Tracking Algorithm: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https://github.com/nickszap/tpvTrack</a:t>
            </a:r>
            <a:endParaRPr lang="en-US" sz="20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-3264" y="638284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780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474391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Modified TPV tracking algorithm by changing input variables to identify and track cold pools</a:t>
            </a:r>
          </a:p>
          <a:p>
            <a:pPr marL="457200" lvl="1" indent="0">
              <a:lnSpc>
                <a:spcPct val="50000"/>
              </a:lnSpc>
              <a:buNone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Input variables: 1000–500-hPa thickness and thermal vorticity, and 700-hPa wind</a:t>
            </a:r>
          </a:p>
          <a:p>
            <a:pPr lvl="1"/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minima tracked spatially and temporally to create cold pool tracks</a:t>
            </a:r>
          </a:p>
          <a:p>
            <a:pPr lvl="1"/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690187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 Tracking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1166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474391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TPVs must last at least 2 days and spend at least 6 h poleward of 60°N (adapted from criteria of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Cavallo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Hakim 2010)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pools must last at least 2 days and spend at least  6 h poleward of 60°N</a:t>
            </a:r>
          </a:p>
          <a:p>
            <a:pPr marL="400050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Focus on TPVs and cold pools transported from high latitudes into middle latitudes </a:t>
            </a:r>
          </a:p>
          <a:p>
            <a:pPr marL="57150" indent="0">
              <a:lnSpc>
                <a:spcPct val="50000"/>
              </a:lnSpc>
              <a:buNone/>
            </a:pP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 that TPVs and cold pools in high latitudes move equatorward of 60°N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690187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Filtering TPV and Cold Pool Tracks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592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543" y="5988553"/>
            <a:ext cx="8866405" cy="84621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number of unique TPVs (left) and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 pools (right) within 500 km of each grid point (using a 0.5° grid) for TPVs and cold pools that move equatorward of 60°N during 1979–2015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640940" y="796628"/>
            <a:ext cx="4512240" cy="4644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Pools (N = </a:t>
            </a:r>
            <a:r>
              <a:rPr lang="en-US" sz="17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8,395; </a:t>
            </a:r>
            <a:r>
              <a:rPr lang="en-US" sz="17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avg</a:t>
            </a:r>
            <a:r>
              <a:rPr lang="en-US" sz="17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~227 per </a:t>
            </a:r>
            <a:r>
              <a:rPr lang="en-US" sz="17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7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7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88543" y="798095"/>
            <a:ext cx="4308864" cy="4644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(N = </a:t>
            </a:r>
            <a:r>
              <a:rPr lang="en-US" sz="1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25,085; </a:t>
            </a:r>
            <a:r>
              <a:rPr lang="en-US" sz="16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avg</a:t>
            </a:r>
            <a:r>
              <a:rPr lang="en-US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1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~678 per </a:t>
            </a:r>
            <a:r>
              <a:rPr lang="en-US" sz="16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163155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and Cold Pool Track Density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tpv_unique_density_500km_gte2d_gte6hOfLife_gt60N_transport_lt60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7"/>
          <a:stretch/>
        </p:blipFill>
        <p:spPr>
          <a:xfrm>
            <a:off x="185550" y="1226719"/>
            <a:ext cx="4315499" cy="4507992"/>
          </a:xfrm>
          <a:prstGeom prst="rect">
            <a:avLst/>
          </a:prstGeom>
        </p:spPr>
      </p:pic>
      <p:pic>
        <p:nvPicPr>
          <p:cNvPr id="13" name="Picture 12" descr="cp_unique_density_500km_gte2d_gte6hOfLife_gt60N_transport_lt60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7"/>
          <a:stretch/>
        </p:blipFill>
        <p:spPr>
          <a:xfrm>
            <a:off x="4640940" y="1226719"/>
            <a:ext cx="4324253" cy="451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419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474391"/>
          </a:xfrm>
        </p:spPr>
        <p:txBody>
          <a:bodyPr>
            <a:normAutofit/>
          </a:bodyPr>
          <a:lstStyle/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5-Point Star 11"/>
          <p:cNvSpPr>
            <a:spLocks noChangeAspect="1"/>
          </p:cNvSpPr>
          <p:nvPr/>
        </p:nvSpPr>
        <p:spPr>
          <a:xfrm rot="10580098" flipV="1">
            <a:off x="1609372" y="6091768"/>
            <a:ext cx="228600" cy="228600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845046" y="6055137"/>
            <a:ext cx="1404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Genesis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300862" y="6056851"/>
            <a:ext cx="1404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latin typeface="Arial"/>
                <a:cs typeface="Arial"/>
              </a:rPr>
              <a:t>Lysis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38" name="Multiply 37"/>
          <p:cNvSpPr/>
          <p:nvPr/>
        </p:nvSpPr>
        <p:spPr>
          <a:xfrm>
            <a:off x="3055548" y="6106595"/>
            <a:ext cx="256319" cy="256319"/>
          </a:xfrm>
          <a:prstGeom prst="mathMultiply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Jan_1982_both_track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7" y="1166035"/>
            <a:ext cx="5360709" cy="4745736"/>
          </a:xfrm>
          <a:prstGeom prst="rect">
            <a:avLst/>
          </a:prstGeom>
        </p:spPr>
      </p:pic>
      <p:sp>
        <p:nvSpPr>
          <p:cNvPr id="8" name="5-Point Star 7"/>
          <p:cNvSpPr>
            <a:spLocks noChangeAspect="1"/>
          </p:cNvSpPr>
          <p:nvPr/>
        </p:nvSpPr>
        <p:spPr>
          <a:xfrm rot="10580098" flipV="1">
            <a:off x="3136286" y="2264521"/>
            <a:ext cx="228600" cy="228600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4358417" y="2421355"/>
            <a:ext cx="374647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4619259" y="3871051"/>
            <a:ext cx="170891" cy="40225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5-Point Star 30"/>
          <p:cNvSpPr>
            <a:spLocks noChangeAspect="1"/>
          </p:cNvSpPr>
          <p:nvPr/>
        </p:nvSpPr>
        <p:spPr>
          <a:xfrm rot="10580098" flipV="1">
            <a:off x="3038213" y="1518695"/>
            <a:ext cx="228600" cy="228600"/>
          </a:xfrm>
          <a:prstGeom prst="star5">
            <a:avLst/>
          </a:prstGeom>
          <a:solidFill>
            <a:srgbClr val="FFFF0A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4609812" y="2141742"/>
            <a:ext cx="88998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9202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9202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367306" y="4154231"/>
            <a:ext cx="982410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1171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Cold </a:t>
            </a:r>
          </a:p>
          <a:p>
            <a:pPr algn="ctr"/>
            <a:r>
              <a:rPr lang="en-US" sz="2800" b="1" cap="none" spc="0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1171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Pool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1171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ultiply 8"/>
          <p:cNvSpPr/>
          <p:nvPr/>
        </p:nvSpPr>
        <p:spPr>
          <a:xfrm>
            <a:off x="4136543" y="2001129"/>
            <a:ext cx="256319" cy="256319"/>
          </a:xfrm>
          <a:prstGeom prst="mathMultiply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Multiply 25"/>
          <p:cNvSpPr/>
          <p:nvPr/>
        </p:nvSpPr>
        <p:spPr>
          <a:xfrm>
            <a:off x="4650338" y="3108901"/>
            <a:ext cx="256319" cy="256319"/>
          </a:xfrm>
          <a:prstGeom prst="mathMultiply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0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Jan_1982_both_tracks_2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21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9" name="TextBox 8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0" name="Oval 9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749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2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22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1" name="TextBox 10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863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3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23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898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04282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are defined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as tropopause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-based vortices of high-latitude origin and are material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features (Pyle et al. 2004;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Cavallo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Hakim 2009,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2010, 2012, 2013)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Tropopause Polar Vortices (TPVs)?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32453" y="2476866"/>
            <a:ext cx="8478247" cy="3200400"/>
            <a:chOff x="332453" y="2432043"/>
            <a:chExt cx="8478247" cy="3200400"/>
          </a:xfrm>
        </p:grpSpPr>
        <p:pic>
          <p:nvPicPr>
            <p:cNvPr id="8" name="Picture 7" descr="Screen Shot 2015-06-24 at 3.35.36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1189" y="2432043"/>
              <a:ext cx="4159511" cy="3200400"/>
            </a:xfrm>
            <a:prstGeom prst="rect">
              <a:avLst/>
            </a:prstGeom>
          </p:spPr>
        </p:pic>
        <p:pic>
          <p:nvPicPr>
            <p:cNvPr id="9" name="Picture 8" descr="Screen Shot 2015-06-24 at 3.36.24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453" y="2432043"/>
              <a:ext cx="4134897" cy="32004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533942" y="3307484"/>
              <a:ext cx="1007701" cy="6001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300" b="1" cap="none" spc="0" dirty="0" smtClean="0">
                  <a:ln w="25400">
                    <a:solidFill>
                      <a:srgbClr val="FF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Helvetica"/>
                  <a:cs typeface="Helvetica"/>
                </a:rPr>
                <a:t>TPV</a:t>
              </a:r>
              <a:endParaRPr lang="en-US" sz="3300" b="1" cap="none" spc="0" dirty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2210586" y="3617775"/>
              <a:ext cx="42394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6901603" y="3322425"/>
              <a:ext cx="1007701" cy="6001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300" b="1" cap="none" spc="0" dirty="0" smtClean="0">
                  <a:ln w="25400">
                    <a:solidFill>
                      <a:srgbClr val="FF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Helvetica"/>
                  <a:cs typeface="Helvetica"/>
                </a:rPr>
                <a:t>TPV</a:t>
              </a:r>
              <a:endParaRPr lang="en-US" sz="3300" b="1" cap="none" spc="0" dirty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6578247" y="3647657"/>
              <a:ext cx="42394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1060" y="5719906"/>
            <a:ext cx="9060139" cy="950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(left)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 tropopause (DT)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speed (every 15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thick contours) and                          DT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otential temperature (K, thin contours and shading)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1.5-PVU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valid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 Dec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1991;                             </a:t>
            </a:r>
            <a:r>
              <a:rPr lang="en-US" sz="1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(right)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 as left except DT pressure (hPa, thin contours and shading).                                          Adapted from Fig. 11 in Pyle et al. (2004).</a:t>
            </a:r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761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3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24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801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25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Jan_1982_both_tracks_3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79" y="1164088"/>
            <a:ext cx="5366448" cy="474573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1" name="TextBox 10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52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4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26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506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4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27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571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5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28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033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5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29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017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5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30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143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6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31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889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6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088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7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586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83334"/>
            <a:ext cx="8433053" cy="504282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TPVs may interact with and strengthen midlatitude jet streams, and act as precursors to intense midlatitude cyclones</a:t>
            </a: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29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7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3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869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7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232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8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593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8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691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9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285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9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905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9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556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10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10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808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10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11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363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11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12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862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83334"/>
            <a:ext cx="8433053" cy="504282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TPVs may interact with and strengthen midlatitude jet streams, and act as precursors to intense midlatitude cyclones</a:t>
            </a: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Arctic air surges that accompany TPVs as they are transported into middle latitudes may lead to widespread cold air outbreaks (CAOs)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880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11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511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50817"/>
            <a:ext cx="8433053" cy="522415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CAOs are identified using CAO climatology created by Murphy (2017)</a:t>
            </a:r>
          </a:p>
          <a:p>
            <a:pPr marL="0" indent="0">
              <a:lnSpc>
                <a:spcPct val="110000"/>
              </a:lnSpc>
              <a:buNone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Dataset: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Historical Climatology Network-Daily minimum temperature data</a:t>
            </a:r>
          </a:p>
          <a:p>
            <a:pPr>
              <a:lnSpc>
                <a:spcPct val="110000"/>
              </a:lnSpc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 of study: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1979–2015</a:t>
            </a:r>
          </a:p>
          <a:p>
            <a:pPr>
              <a:lnSpc>
                <a:spcPct val="110000"/>
              </a:lnSpc>
            </a:pPr>
            <a:endParaRPr lang="en-US" sz="2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2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 Identification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121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50817"/>
            <a:ext cx="8433053" cy="416392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Regions studied: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NCEI climate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regions encompassing central and eastern United States (US) are examined (regions are color shaded in map below)</a:t>
            </a:r>
            <a:endParaRPr lang="en-US" sz="24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regions_stations_20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7" t="47272" r="16364" b="9220"/>
          <a:stretch/>
        </p:blipFill>
        <p:spPr>
          <a:xfrm>
            <a:off x="5036185" y="4016725"/>
            <a:ext cx="4021196" cy="278674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5733143" y="3957532"/>
            <a:ext cx="118872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n w="0">
                  <a:noFill/>
                </a:ln>
                <a:effectLst/>
                <a:latin typeface="Arial"/>
                <a:cs typeface="Arial"/>
              </a:rPr>
              <a:t>West North Central</a:t>
            </a:r>
            <a:endParaRPr lang="en-US" sz="1400" b="1" dirty="0">
              <a:ln w="0">
                <a:noFill/>
              </a:ln>
              <a:effectLst/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55393" y="3996663"/>
            <a:ext cx="1188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East </a:t>
            </a:r>
            <a:r>
              <a: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North Central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824267" y="4038307"/>
            <a:ext cx="1188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Northeast</a:t>
            </a:r>
            <a:endParaRPr lang="en-US" sz="1200" b="1" dirty="0">
              <a:ln w="0">
                <a:noFill/>
              </a:ln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06390" y="5688586"/>
            <a:ext cx="11887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South</a:t>
            </a:r>
            <a:endParaRPr lang="en-US" sz="1200" b="1" dirty="0">
              <a:ln w="0">
                <a:noFill/>
              </a:ln>
              <a:solidFill>
                <a:srgbClr val="000000"/>
              </a:solidFill>
              <a:latin typeface="Arial"/>
              <a:cs typeface="Arial"/>
            </a:endParaRPr>
          </a:p>
          <a:p>
            <a:pPr algn="ctr"/>
            <a:endParaRPr lang="en-US" sz="1200" dirty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987896" y="5821243"/>
            <a:ext cx="1188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n w="0">
                  <a:noFill/>
                </a:ln>
                <a:latin typeface="Arial"/>
                <a:cs typeface="Arial"/>
              </a:rPr>
              <a:t>Southeast</a:t>
            </a:r>
            <a:endParaRPr lang="en-US" sz="1400" b="1" dirty="0">
              <a:ln w="0">
                <a:noFill/>
              </a:ln>
              <a:latin typeface="Arial"/>
              <a:cs typeface="Arial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6382810" y="4407875"/>
            <a:ext cx="0" cy="293063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7409661" y="4448430"/>
            <a:ext cx="0" cy="394879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8376987" y="4326985"/>
            <a:ext cx="0" cy="498041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6384845" y="5870721"/>
            <a:ext cx="379827" cy="25978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7792395" y="5985543"/>
            <a:ext cx="336876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/>
          <p:cNvSpPr txBox="1">
            <a:spLocks/>
          </p:cNvSpPr>
          <p:nvPr/>
        </p:nvSpPr>
        <p:spPr>
          <a:xfrm>
            <a:off x="457197" y="2466668"/>
            <a:ext cx="8433055" cy="4326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CAO Definition: </a:t>
            </a:r>
          </a:p>
          <a:p>
            <a:pPr>
              <a:lnSpc>
                <a:spcPct val="50000"/>
              </a:lnSpc>
            </a:pPr>
            <a:endParaRPr lang="en-US" sz="22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</a:pP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or more stations within 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NCEI climate 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 experience three or more consecutive days where minimum temperatures fall below </a:t>
            </a:r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the 31-day centered moving                                              average of the 5th percentile                                         minimum temperature for                                                  those days and share at least                                                        one overlapping day</a:t>
            </a:r>
            <a:endParaRPr lang="en-US" sz="2200" b="1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31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31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048976" y="5105097"/>
            <a:ext cx="1188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n w="0">
                  <a:noFill/>
                </a:ln>
                <a:latin typeface="Arial"/>
                <a:cs typeface="Arial"/>
              </a:rPr>
              <a:t>Central</a:t>
            </a:r>
            <a:endParaRPr lang="en-US" sz="1200" b="1" dirty="0">
              <a:ln w="0">
                <a:noFill/>
              </a:ln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 Identification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36185" y="6499381"/>
            <a:ext cx="91841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Station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5143010" y="6606601"/>
            <a:ext cx="109728" cy="109728"/>
          </a:xfrm>
          <a:prstGeom prst="ellipse">
            <a:avLst/>
          </a:prstGeom>
          <a:solidFill>
            <a:srgbClr val="FF00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694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p_track_1000km_circle_19820110_060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17"/>
          <a:stretch/>
        </p:blipFill>
        <p:spPr>
          <a:xfrm>
            <a:off x="1033053" y="3218192"/>
            <a:ext cx="3333057" cy="296428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50818"/>
            <a:ext cx="8433053" cy="2158725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Identification of CAOs linked to cold pools:</a:t>
            </a:r>
          </a:p>
          <a:p>
            <a:pPr marL="457200" lvl="1" indent="0">
              <a:lnSpc>
                <a:spcPct val="60000"/>
              </a:lnSpc>
              <a:buNone/>
            </a:pP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</a:pP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Circle of radius 1500 km surrounding 1000–500-hPa thickness minimum of a cold pool must overlap at least one grid point (using a 0.5° grid) of region for at least one time stamp (6 h interval) during CAO</a:t>
            </a:r>
          </a:p>
          <a:p>
            <a:pPr marL="457200" lvl="1" indent="0">
              <a:lnSpc>
                <a:spcPct val="110000"/>
              </a:lnSpc>
              <a:buNone/>
            </a:pPr>
            <a:endParaRPr lang="en-US" sz="2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</a:pPr>
            <a:endParaRPr lang="en-US" sz="16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2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590573" y="2947367"/>
            <a:ext cx="3337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latin typeface="Arial"/>
                <a:cs typeface="Arial"/>
              </a:rPr>
              <a:t>0600 UTC 10 Jan 1982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CAOs Linked to Cold Pools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8016690" y="3218046"/>
            <a:ext cx="380444" cy="2967340"/>
            <a:chOff x="8136560" y="3218046"/>
            <a:chExt cx="380444" cy="2967340"/>
          </a:xfrm>
        </p:grpSpPr>
        <p:grpSp>
          <p:nvGrpSpPr>
            <p:cNvPr id="8" name="Group 7"/>
            <p:cNvGrpSpPr/>
            <p:nvPr/>
          </p:nvGrpSpPr>
          <p:grpSpPr>
            <a:xfrm>
              <a:off x="8164329" y="3218046"/>
              <a:ext cx="352675" cy="2852928"/>
              <a:chOff x="8164329" y="3218046"/>
              <a:chExt cx="352675" cy="2852928"/>
            </a:xfrm>
          </p:grpSpPr>
          <p:pic>
            <p:nvPicPr>
              <p:cNvPr id="36" name="Picture 35"/>
              <p:cNvPicPr>
                <a:picLocks/>
              </p:cNvPicPr>
              <p:nvPr/>
            </p:nvPicPr>
            <p:blipFill rotWithShape="1">
              <a:blip r:embed="rId3"/>
              <a:srcRect t="96189" r="289" b="1864"/>
              <a:stretch/>
            </p:blipFill>
            <p:spPr>
              <a:xfrm rot="16200000">
                <a:off x="6783585" y="4598790"/>
                <a:ext cx="2852928" cy="91440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8210853" y="5520269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480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8210853" y="5709779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470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8216448" y="5902110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460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8210853" y="5336299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490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8210853" y="5145362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500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8210853" y="4955453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510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8210853" y="4766474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520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8210853" y="4577225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530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8210853" y="4389479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540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8210853" y="4199180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550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8216448" y="4009632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560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8210853" y="3822709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570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8210853" y="3630455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580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8216448" y="3448702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590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8210853" y="3254281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600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</p:grpSp>
        <p:sp>
          <p:nvSpPr>
            <p:cNvPr id="63" name="TextBox 62"/>
            <p:cNvSpPr txBox="1"/>
            <p:nvPr/>
          </p:nvSpPr>
          <p:spPr>
            <a:xfrm>
              <a:off x="8136560" y="6062275"/>
              <a:ext cx="300556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800" dirty="0" smtClean="0">
                  <a:latin typeface="Arial"/>
                  <a:cs typeface="Arial"/>
                </a:rPr>
                <a:t>(dam)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1659844" y="4630284"/>
            <a:ext cx="118872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n w="0">
                  <a:noFill/>
                </a:ln>
                <a:effectLst/>
                <a:latin typeface="Arial"/>
                <a:cs typeface="Arial"/>
              </a:rPr>
              <a:t>West North Central</a:t>
            </a:r>
            <a:endParaRPr lang="en-US" sz="1200" b="1" dirty="0">
              <a:ln w="0">
                <a:noFill/>
              </a:ln>
              <a:effectLst/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397112" y="4485313"/>
            <a:ext cx="1188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East </a:t>
            </a:r>
            <a:r>
              <a:rPr lang="en-US" sz="12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North Central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108672" y="4718599"/>
            <a:ext cx="1188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Northeast</a:t>
            </a:r>
            <a:endParaRPr lang="en-US" sz="1200" b="1" dirty="0">
              <a:ln w="0">
                <a:noFill/>
              </a:ln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969317" y="5493324"/>
            <a:ext cx="1188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n w="0">
                  <a:noFill/>
                </a:ln>
                <a:latin typeface="Arial"/>
                <a:cs typeface="Arial"/>
              </a:rPr>
              <a:t>South</a:t>
            </a:r>
            <a:endParaRPr lang="en-US" sz="1200" b="1" dirty="0">
              <a:ln w="0">
                <a:noFill/>
              </a:ln>
              <a:latin typeface="Arial"/>
              <a:cs typeface="Arial"/>
            </a:endParaRPr>
          </a:p>
          <a:p>
            <a:pPr algn="ctr"/>
            <a:endParaRPr lang="en-US" sz="1200" dirty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487436" y="5067284"/>
            <a:ext cx="1188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Central</a:t>
            </a:r>
            <a:endParaRPr lang="en-US" sz="1200" b="1" dirty="0">
              <a:ln w="0">
                <a:noFill/>
              </a:ln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874657" y="5377260"/>
            <a:ext cx="1188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Southeast</a:t>
            </a:r>
            <a:endParaRPr lang="en-US" sz="1200" b="1" dirty="0">
              <a:ln w="0">
                <a:noFill/>
              </a:ln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4" name="Picture 3" descr="thick_track_circle_19820110_06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" b="6495"/>
          <a:stretch/>
        </p:blipFill>
        <p:spPr>
          <a:xfrm>
            <a:off x="4590573" y="3218045"/>
            <a:ext cx="3337783" cy="296443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35" name="Content Placeholder 2"/>
          <p:cNvSpPr txBox="1">
            <a:spLocks/>
          </p:cNvSpPr>
          <p:nvPr/>
        </p:nvSpPr>
        <p:spPr>
          <a:xfrm>
            <a:off x="791953" y="6240665"/>
            <a:ext cx="7391466" cy="6818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3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(left) NCEI regions and 1500-km radius circle surrounding cold pool center (blue dot</a:t>
            </a:r>
            <a:r>
              <a:rPr lang="en-US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</a:t>
            </a:r>
            <a:r>
              <a:rPr lang="en-US" sz="13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(right) 1000</a:t>
            </a:r>
            <a:r>
              <a:rPr lang="en-US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–500-hPa thickness (dam, shaded), 700-hPa wind (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3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cold pool </a:t>
            </a:r>
            <a:r>
              <a:rPr lang="en-US" sz="13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 and center (</a:t>
            </a:r>
            <a:r>
              <a:rPr lang="en-US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yellow </a:t>
            </a:r>
            <a:r>
              <a:rPr lang="en-US" sz="13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 and dot), and same circle as in (left)</a:t>
            </a:r>
            <a:endParaRPr lang="en-US" sz="13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/>
              <a:buNone/>
            </a:pPr>
            <a:endParaRPr lang="en-US" sz="13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116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0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CAOs Linked to Cold Pools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59976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WNC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266270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/>
                <a:cs typeface="Arial"/>
              </a:rPr>
              <a:t>E</a:t>
            </a:r>
            <a:r>
              <a:rPr lang="en-US" sz="1050" dirty="0" smtClean="0">
                <a:latin typeface="Arial"/>
                <a:cs typeface="Arial"/>
              </a:rPr>
              <a:t>NC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783744" y="3701830"/>
            <a:ext cx="8486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Central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324772" y="3701830"/>
            <a:ext cx="9892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Northeast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076025" y="3701830"/>
            <a:ext cx="7084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601083" y="3701830"/>
            <a:ext cx="874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Southeast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241735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WNC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855297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/>
                <a:cs typeface="Arial"/>
              </a:rPr>
              <a:t>E</a:t>
            </a:r>
            <a:r>
              <a:rPr lang="en-US" sz="1050" dirty="0" smtClean="0">
                <a:latin typeface="Arial"/>
                <a:cs typeface="Arial"/>
              </a:rPr>
              <a:t>NC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375281" y="3701830"/>
            <a:ext cx="8486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Central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913221" y="3701830"/>
            <a:ext cx="9892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Northeast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660886" y="3701830"/>
            <a:ext cx="7084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188503" y="3701830"/>
            <a:ext cx="874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Southeast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90851" y="3061230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30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91524" y="2644751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60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96606" y="2226791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90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8565" y="1807175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120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8565" y="1381731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150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23137" y="3484448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8565" y="966903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180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720209" y="2975193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20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722067" y="3487715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722067" y="2473950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4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717429" y="1968425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6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728191" y="1462854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8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710973" y="964961"/>
            <a:ext cx="4072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100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535294" y="4550920"/>
            <a:ext cx="340722" cy="165191"/>
          </a:xfrm>
          <a:prstGeom prst="rect">
            <a:avLst/>
          </a:prstGeom>
          <a:solidFill>
            <a:srgbClr val="4080C2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535294" y="5131077"/>
            <a:ext cx="340722" cy="165191"/>
          </a:xfrm>
          <a:prstGeom prst="rect">
            <a:avLst/>
          </a:prstGeom>
          <a:solidFill>
            <a:srgbClr val="9D9D9D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>
            <a:off x="951673" y="4480955"/>
            <a:ext cx="2138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Total number of CAOs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937008" y="4970010"/>
            <a:ext cx="3555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Number of unique CAOs linked to at least one cold pool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35294" y="5752985"/>
            <a:ext cx="340722" cy="165191"/>
          </a:xfrm>
          <a:prstGeom prst="rect">
            <a:avLst/>
          </a:prstGeom>
          <a:solidFill>
            <a:srgbClr val="C1AD83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942048" y="5584075"/>
            <a:ext cx="3550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Percentage of unique CAOs linked to at least one cold pool [(gray/blue) × 100]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-272483" y="2238004"/>
            <a:ext cx="812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count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 rot="16200000">
            <a:off x="4294601" y="2238004"/>
            <a:ext cx="812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percent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287778" y="727067"/>
            <a:ext cx="4204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CAOs Linked to Cold Pools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844913" y="722763"/>
            <a:ext cx="4204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Percentage of CAOs Linked to Cold Pools</a:t>
            </a:r>
            <a:endParaRPr lang="en-US" sz="1200" dirty="0">
              <a:latin typeface="Arial"/>
              <a:cs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072563" y="4064155"/>
            <a:ext cx="3966575" cy="2725469"/>
            <a:chOff x="5072563" y="4064155"/>
            <a:chExt cx="3966575" cy="2725469"/>
          </a:xfrm>
        </p:grpSpPr>
        <p:pic>
          <p:nvPicPr>
            <p:cNvPr id="10" name="Picture 9" descr="ncei_US_climate_regions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3" t="25369" r="6260"/>
            <a:stretch/>
          </p:blipFill>
          <p:spPr>
            <a:xfrm>
              <a:off x="5072563" y="4064155"/>
              <a:ext cx="3964221" cy="272546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50" name="TextBox 49"/>
            <p:cNvSpPr txBox="1"/>
            <p:nvPr/>
          </p:nvSpPr>
          <p:spPr>
            <a:xfrm>
              <a:off x="5606780" y="4585627"/>
              <a:ext cx="1541649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effectLst/>
                  <a:latin typeface="Arial"/>
                  <a:cs typeface="Arial"/>
                </a:rPr>
                <a:t>West North Central (WNC)</a:t>
              </a:r>
              <a:endParaRPr lang="en-US" sz="1400" b="1" dirty="0">
                <a:ln w="0">
                  <a:noFill/>
                </a:ln>
                <a:effectLst/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901128" y="4419400"/>
              <a:ext cx="11887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East </a:t>
              </a:r>
              <a:r>
                <a:rPr lang="en-US" sz="1400" b="1" dirty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North </a:t>
              </a:r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Central (ENC)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850418" y="4691651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Northeast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254688" y="5821561"/>
              <a:ext cx="118872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South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  <a:p>
              <a:pPr algn="ctr"/>
              <a:endParaRPr lang="en-US" sz="1200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491423" y="5701821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latin typeface="Arial"/>
                  <a:cs typeface="Arial"/>
                </a:rPr>
                <a:t>Southeast</a:t>
              </a:r>
              <a:endParaRPr lang="en-US" sz="1600" b="1" dirty="0">
                <a:ln w="0">
                  <a:noFill/>
                </a:ln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008313" y="5226642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latin typeface="Arial"/>
                  <a:cs typeface="Arial"/>
                </a:rPr>
                <a:t>Central</a:t>
              </a:r>
              <a:endParaRPr lang="en-US" sz="1100" b="1" dirty="0">
                <a:ln w="0">
                  <a:noFill/>
                </a:ln>
                <a:latin typeface="Arial"/>
                <a:cs typeface="Arial"/>
              </a:endParaRPr>
            </a:p>
          </p:txBody>
        </p:sp>
      </p:grpSp>
      <p:pic>
        <p:nvPicPr>
          <p:cNvPr id="63" name="Picture 62" descr="bar_chart_CPs_CAOs_60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1" t="7310" r="1280" b="11467"/>
          <a:stretch/>
        </p:blipFill>
        <p:spPr>
          <a:xfrm>
            <a:off x="482922" y="961074"/>
            <a:ext cx="4041624" cy="2779776"/>
          </a:xfrm>
          <a:prstGeom prst="rect">
            <a:avLst/>
          </a:prstGeom>
        </p:spPr>
      </p:pic>
      <p:pic>
        <p:nvPicPr>
          <p:cNvPr id="64" name="Picture 63" descr="bar_chart_CPs_CAOs_percent_60N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2" t="7414" r="1656" b="11455"/>
          <a:stretch/>
        </p:blipFill>
        <p:spPr>
          <a:xfrm>
            <a:off x="5057667" y="959116"/>
            <a:ext cx="4041624" cy="277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116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Content Placeholder 2"/>
          <p:cNvSpPr txBox="1">
            <a:spLocks/>
          </p:cNvSpPr>
          <p:nvPr/>
        </p:nvSpPr>
        <p:spPr>
          <a:xfrm>
            <a:off x="457199" y="950818"/>
            <a:ext cx="8433053" cy="2158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Identification of cold pools associated with TPVs:</a:t>
            </a:r>
          </a:p>
          <a:p>
            <a:pPr marL="0" indent="0">
              <a:lnSpc>
                <a:spcPct val="50000"/>
              </a:lnSpc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Centers of TPVs and cold pools must be located within 750 km of one another for at least two consecutive days to be identified as a match</a:t>
            </a:r>
          </a:p>
          <a:p>
            <a:pPr marL="457200" lvl="1" indent="0">
              <a:lnSpc>
                <a:spcPct val="110000"/>
              </a:lnSpc>
              <a:buFont typeface="Arial"/>
              <a:buNone/>
            </a:pPr>
            <a:endParaRPr lang="en-US" sz="2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</a:pPr>
            <a:endParaRPr lang="en-US" sz="16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2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Pools Associated with TPVs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DT_theta_tracks_circle_19820110_06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3" t="8758" b="17083"/>
          <a:stretch/>
        </p:blipFill>
        <p:spPr>
          <a:xfrm>
            <a:off x="1136776" y="3110180"/>
            <a:ext cx="3336343" cy="255151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" name="Picture 3" descr="thick_tracks_circle_19820110_06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3" t="8758" b="17083"/>
          <a:stretch/>
        </p:blipFill>
        <p:spPr>
          <a:xfrm>
            <a:off x="4613929" y="3110182"/>
            <a:ext cx="3336343" cy="255151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grpSp>
        <p:nvGrpSpPr>
          <p:cNvPr id="8" name="Group 7"/>
          <p:cNvGrpSpPr/>
          <p:nvPr/>
        </p:nvGrpSpPr>
        <p:grpSpPr>
          <a:xfrm>
            <a:off x="92360" y="5681082"/>
            <a:ext cx="9051640" cy="334008"/>
            <a:chOff x="68976" y="4963792"/>
            <a:chExt cx="9051640" cy="334008"/>
          </a:xfrm>
        </p:grpSpPr>
        <p:pic>
          <p:nvPicPr>
            <p:cNvPr id="9" name="Picture 8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77953" y="6032745"/>
            <a:ext cx="7396135" cy="277454"/>
            <a:chOff x="1054569" y="5403704"/>
            <a:chExt cx="7396135" cy="277454"/>
          </a:xfrm>
        </p:grpSpPr>
        <p:pic>
          <p:nvPicPr>
            <p:cNvPr id="34" name="Picture 33" descr="thickness_19820108_0000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52" name="Content Placeholder 2"/>
          <p:cNvSpPr txBox="1">
            <a:spLocks/>
          </p:cNvSpPr>
          <p:nvPr/>
        </p:nvSpPr>
        <p:spPr>
          <a:xfrm>
            <a:off x="994565" y="6075206"/>
            <a:ext cx="7057813" cy="9567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3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track and center (green line and dot), cold pool track and center (yellow line and dot), and 750-km radius circle surrounding TPV center (black circle and shading) </a:t>
            </a:r>
            <a:endParaRPr lang="en-US" sz="13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136776" y="2802403"/>
            <a:ext cx="6813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latin typeface="Arial"/>
                <a:cs typeface="Arial"/>
              </a:rPr>
              <a:t>0600 UTC 10 Jan 1982</a:t>
            </a:r>
            <a:endParaRPr lang="en-US" sz="1400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1421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47439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6,288 out of a total of 8,395 cold pools or 74.9% match with at least one TPV </a:t>
            </a:r>
          </a:p>
          <a:p>
            <a:pPr>
              <a:lnSpc>
                <a:spcPct val="110000"/>
              </a:lnSpc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6,510 out of a total of 25,085 TPVs or 26.0% match with at least one cold pool</a:t>
            </a:r>
          </a:p>
          <a:p>
            <a:pPr>
              <a:lnSpc>
                <a:spcPct val="110000"/>
              </a:lnSpc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Pools Associated with TPVs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794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474391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CAOs that are linked to cold pools associated with TPVs can now be identified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63536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CAOs Linked to Cold Pools Associated with TPVs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540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bar_chart_CAOs_CPs_TPVs_percent_60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3" t="6998" r="3095" b="11605"/>
          <a:stretch/>
        </p:blipFill>
        <p:spPr>
          <a:xfrm>
            <a:off x="5064244" y="936157"/>
            <a:ext cx="4015303" cy="277977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9" name="Rectangle 78"/>
          <p:cNvSpPr/>
          <p:nvPr/>
        </p:nvSpPr>
        <p:spPr>
          <a:xfrm>
            <a:off x="535294" y="4365698"/>
            <a:ext cx="340722" cy="165191"/>
          </a:xfrm>
          <a:prstGeom prst="rect">
            <a:avLst/>
          </a:prstGeom>
          <a:solidFill>
            <a:srgbClr val="4080C2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535294" y="4898300"/>
            <a:ext cx="340722" cy="165191"/>
          </a:xfrm>
          <a:prstGeom prst="rect">
            <a:avLst/>
          </a:prstGeom>
          <a:solidFill>
            <a:srgbClr val="9D9D9D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>
            <a:off x="942048" y="4284475"/>
            <a:ext cx="2138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Total number of CAOs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937008" y="4737233"/>
            <a:ext cx="3555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Number of unique CAOs linked to at least one cold pool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35294" y="6209511"/>
            <a:ext cx="340722" cy="165191"/>
          </a:xfrm>
          <a:prstGeom prst="rect">
            <a:avLst/>
          </a:prstGeom>
          <a:solidFill>
            <a:srgbClr val="C1AD83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942048" y="5923373"/>
            <a:ext cx="35506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Percentage of unique CAOs linked to at least one cold pool associated with a TPV        [(purple/blue) × 100]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35294" y="5536438"/>
            <a:ext cx="340722" cy="165191"/>
          </a:xfrm>
          <a:prstGeom prst="rect">
            <a:avLst/>
          </a:prstGeom>
          <a:solidFill>
            <a:srgbClr val="8056D2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942048" y="5353700"/>
            <a:ext cx="3555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Number of unique CAOs linked to at least one cold pool associated with a TPV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247969" y="3680103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WNC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855171" y="3680486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/>
                <a:cs typeface="Arial"/>
              </a:rPr>
              <a:t>E</a:t>
            </a:r>
            <a:r>
              <a:rPr lang="en-US" sz="1050" dirty="0" smtClean="0">
                <a:latin typeface="Arial"/>
                <a:cs typeface="Arial"/>
              </a:rPr>
              <a:t>NC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370601" y="3680486"/>
            <a:ext cx="8486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Central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911098" y="3680486"/>
            <a:ext cx="9892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Northeast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659692" y="3680486"/>
            <a:ext cx="7084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8184574" y="3680486"/>
            <a:ext cx="874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Southeast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741555" y="2966028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20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743413" y="3471458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743413" y="2463547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4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738775" y="1957865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6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4749537" y="1454641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8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4732319" y="950382"/>
            <a:ext cx="4072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100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 rot="16200000">
            <a:off x="4315947" y="2238004"/>
            <a:ext cx="812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percent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640914" y="3680486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WNC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250814" y="3680486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/>
                <a:cs typeface="Arial"/>
              </a:rPr>
              <a:t>E</a:t>
            </a:r>
            <a:r>
              <a:rPr lang="en-US" sz="1050" dirty="0" smtClean="0">
                <a:latin typeface="Arial"/>
                <a:cs typeface="Arial"/>
              </a:rPr>
              <a:t>NC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1764664" y="3680486"/>
            <a:ext cx="8486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Central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2303400" y="3680486"/>
            <a:ext cx="9892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Northeast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3052433" y="3680486"/>
            <a:ext cx="7084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3580793" y="3680103"/>
            <a:ext cx="874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Southeast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90851" y="3041178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30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91524" y="2618755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60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96606" y="2202852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90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58565" y="1781956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120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58565" y="1366584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150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123137" y="3462315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565" y="948722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180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101" name="TextBox 100"/>
          <p:cNvSpPr txBox="1"/>
          <p:nvPr/>
        </p:nvSpPr>
        <p:spPr>
          <a:xfrm rot="16200000">
            <a:off x="-272483" y="2238004"/>
            <a:ext cx="812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count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00005" y="727067"/>
            <a:ext cx="43624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CAOs Linked to Cold Pools Associated With TPVs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4651373" y="722763"/>
            <a:ext cx="45573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Percentage of CAOs Linked to Cold Pools Associated with TPVs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53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724434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CAOs Linked to Cold Pools Associated with TPVs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5072563" y="4064155"/>
            <a:ext cx="3966575" cy="2725469"/>
            <a:chOff x="5072563" y="4064155"/>
            <a:chExt cx="3966575" cy="2725469"/>
          </a:xfrm>
        </p:grpSpPr>
        <p:pic>
          <p:nvPicPr>
            <p:cNvPr id="75" name="Picture 74" descr="ncei_US_climate_regions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3" t="25369" r="6260"/>
            <a:stretch/>
          </p:blipFill>
          <p:spPr>
            <a:xfrm>
              <a:off x="5072563" y="4064155"/>
              <a:ext cx="3964221" cy="272546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76" name="TextBox 75"/>
            <p:cNvSpPr txBox="1"/>
            <p:nvPr/>
          </p:nvSpPr>
          <p:spPr>
            <a:xfrm>
              <a:off x="5606780" y="4585627"/>
              <a:ext cx="1541649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effectLst/>
                  <a:latin typeface="Arial"/>
                  <a:cs typeface="Arial"/>
                </a:rPr>
                <a:t>West North Central (WNC)</a:t>
              </a:r>
              <a:endParaRPr lang="en-US" sz="1400" b="1" dirty="0">
                <a:ln w="0">
                  <a:noFill/>
                </a:ln>
                <a:effectLst/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901128" y="4419400"/>
              <a:ext cx="11887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East </a:t>
              </a:r>
              <a:r>
                <a:rPr lang="en-US" sz="1400" b="1" dirty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North </a:t>
              </a:r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Central (ENC)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850418" y="4691651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Northeast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6254688" y="5821561"/>
              <a:ext cx="118872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South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  <a:p>
              <a:pPr algn="ctr"/>
              <a:endParaRPr lang="en-US" sz="1200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491423" y="5701821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latin typeface="Arial"/>
                  <a:cs typeface="Arial"/>
                </a:rPr>
                <a:t>Southeast</a:t>
              </a:r>
              <a:endParaRPr lang="en-US" sz="1600" b="1" dirty="0">
                <a:ln w="0">
                  <a:noFill/>
                </a:ln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7008313" y="5226642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latin typeface="Arial"/>
                  <a:cs typeface="Arial"/>
                </a:rPr>
                <a:t>Central</a:t>
              </a:r>
              <a:endParaRPr lang="en-US" sz="1100" b="1" dirty="0">
                <a:ln w="0">
                  <a:noFill/>
                </a:ln>
                <a:latin typeface="Arial"/>
                <a:cs typeface="Arial"/>
              </a:endParaRPr>
            </a:p>
          </p:txBody>
        </p:sp>
      </p:grpSp>
      <p:pic>
        <p:nvPicPr>
          <p:cNvPr id="54" name="Picture 53" descr="bar_chart_CAOs_CPs_TPVs_60N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4" t="7013" r="2883" b="11410"/>
          <a:stretch/>
        </p:blipFill>
        <p:spPr>
          <a:xfrm>
            <a:off x="477352" y="936157"/>
            <a:ext cx="4015303" cy="277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603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59178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Large spatial overlap and temporal coincidence of TPV and cold pool in Jan 1982 CAO case suggests that the TPV and cold pool are dynamically linked, demonstrating that:</a:t>
            </a:r>
          </a:p>
          <a:p>
            <a:pPr>
              <a:lnSpc>
                <a:spcPct val="50000"/>
              </a:lnSpc>
            </a:pPr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nfluence of TPVs can extend through the depth of the troposphere and over a widespread geographical area</a:t>
            </a:r>
          </a:p>
          <a:p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equatorward transport of TPVs can lead to CAO development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There is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 much higher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percentage of CAOs linked to cold pools over northern regions of US compared to southern regions</a:t>
            </a:r>
          </a:p>
          <a:p>
            <a:pPr marL="457200" lvl="1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697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83334"/>
            <a:ext cx="8433053" cy="504282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TPVs may interact with and strengthen midlatitude jet streams, and act as precursors to intense midlatitude cyclones</a:t>
            </a: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Arctic air surges that accompany TPVs as they are transported into middle latitudes may lead to widespread cold air outbreaks (CAOs)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CAOs may lead to significant socioeconomic impacts, posing a hazard to society, agriculture, and infrastructure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345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58097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6,510 out of a total of 25,085 TPVs or 26.0% match with at least one cold pool</a:t>
            </a:r>
          </a:p>
          <a:p>
            <a:pPr marL="0" indent="0">
              <a:buNone/>
            </a:pPr>
            <a:endParaRPr lang="en-US" sz="28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may not match with cold pools because:</a:t>
            </a:r>
          </a:p>
          <a:p>
            <a:pPr marL="0" indent="0">
              <a:lnSpc>
                <a:spcPct val="70000"/>
              </a:lnSpc>
              <a:buNone/>
            </a:pPr>
            <a:endParaRPr lang="en-US" sz="2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may be too small or too weak to be associated with </a:t>
            </a:r>
            <a:r>
              <a:rPr lang="en-US" sz="2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trackable</a:t>
            </a:r>
            <a:r>
              <a:rPr lang="en-US" sz="2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cold pools</a:t>
            </a:r>
          </a:p>
          <a:p>
            <a:pPr lvl="1"/>
            <a:endParaRPr lang="en-US" sz="26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may be associated with thickness troughs that are not </a:t>
            </a:r>
            <a:r>
              <a:rPr lang="en-US" sz="2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trackable</a:t>
            </a:r>
            <a:endParaRPr lang="en-US" sz="26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6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may match with cold pools not meeting latitude criteria</a:t>
            </a:r>
          </a:p>
          <a:p>
            <a:pPr marL="457200" lvl="1" indent="0">
              <a:buNone/>
            </a:pPr>
            <a:endParaRPr lang="en-US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possible that TPVs that do not match with cold pools may still contribute to CAO development</a:t>
            </a:r>
          </a:p>
          <a:p>
            <a:endParaRPr lang="en-US" sz="2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260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083335"/>
            <a:ext cx="8229600" cy="473180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majority of CAOs that are linked to cold pools are also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associated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with TPVs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TPVs play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role in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development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~74–88% of CAOs over northern regions of the US, suggesting that improved understanding of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TPVs may lead to improved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understanding of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CAOs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723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5515469"/>
            <a:ext cx="8229600" cy="10179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Acknowledgments</a:t>
            </a:r>
          </a:p>
          <a:p>
            <a:pPr marL="0" indent="0" algn="ctr">
              <a:buFont typeface="Arial"/>
              <a:buNone/>
            </a:pP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thanks to Nicholas </a:t>
            </a:r>
            <a:r>
              <a:rPr lang="en-US" sz="2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Szapiro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Steven </a:t>
            </a:r>
            <a:r>
              <a:rPr lang="en-US" sz="2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Cavallo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                     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Zachary Murphy</a:t>
            </a:r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083335"/>
            <a:ext cx="8229600" cy="4731802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majority of CAOs that are linked to cold pools are also associated with TPVs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TPVs play a role in the development of ~74–88% of CAOs over northern regions of the US, suggesting that improved understanding of TPVs may lead to improved understanding of CAOs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134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anchor="ctr">
            <a:normAutofit/>
          </a:bodyPr>
          <a:lstStyle/>
          <a:p>
            <a:pPr marL="57150" indent="0" algn="ctr">
              <a:buNone/>
            </a:pPr>
            <a:r>
              <a:rPr lang="en-US" sz="7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 Slides</a:t>
            </a:r>
            <a:endParaRPr lang="en-US" sz="7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739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anchor="ctr">
            <a:normAutofit/>
          </a:bodyPr>
          <a:lstStyle/>
          <a:p>
            <a:pPr marL="57150" indent="0" algn="ctr">
              <a:buNone/>
            </a:pP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of a CAO that is linked to a TPV  not associated with a cold pool</a:t>
            </a:r>
          </a:p>
          <a:p>
            <a:pPr marL="57150" indent="0" algn="ctr">
              <a:lnSpc>
                <a:spcPct val="50000"/>
              </a:lnSpc>
              <a:buNone/>
            </a:pPr>
            <a:endParaRPr lang="en-US" sz="36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0" algn="ctr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TPV contributes to 21–24 Jan 2005 CAO over Northeast region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252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T_theta_20050121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4" b="5321"/>
          <a:stretch/>
        </p:blipFill>
        <p:spPr>
          <a:xfrm>
            <a:off x="-3315" y="945077"/>
            <a:ext cx="4563473" cy="4024547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21 Jan 2005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with No Cold Pool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surface;                           TPV location (white dot) and track (green line)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13" name="Picture 12" descr="thickness_19820108_0000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139" name="TextBox 138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155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                             “T” denotes thickness trough            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thickness_20050121_0000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6" b="5320"/>
          <a:stretch/>
        </p:blipFill>
        <p:spPr>
          <a:xfrm>
            <a:off x="4583598" y="945077"/>
            <a:ext cx="4556015" cy="4024547"/>
          </a:xfrm>
          <a:prstGeom prst="rect">
            <a:avLst/>
          </a:prstGeom>
        </p:spPr>
      </p:pic>
      <p:sp>
        <p:nvSpPr>
          <p:cNvPr id="64" name="Rectangle 63"/>
          <p:cNvSpPr/>
          <p:nvPr/>
        </p:nvSpPr>
        <p:spPr>
          <a:xfrm>
            <a:off x="6316614" y="2323758"/>
            <a:ext cx="435336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616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22 Jan 2005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with No Cold Pool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surface;                           TPV location (white dot) and track (green line)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13" name="Picture 12" descr="thickness_19820108_0000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139" name="TextBox 138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pic>
        <p:nvPicPr>
          <p:cNvPr id="2" name="Picture 1" descr="DT_theta_20050122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4" b="5321"/>
          <a:stretch/>
        </p:blipFill>
        <p:spPr>
          <a:xfrm>
            <a:off x="-2157" y="945075"/>
            <a:ext cx="4563472" cy="4024547"/>
          </a:xfrm>
          <a:prstGeom prst="rect">
            <a:avLst/>
          </a:prstGeom>
        </p:spPr>
      </p:pic>
      <p:pic>
        <p:nvPicPr>
          <p:cNvPr id="3" name="Picture 2" descr="thickness_20050122_0000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4" b="5321"/>
          <a:stretch/>
        </p:blipFill>
        <p:spPr>
          <a:xfrm>
            <a:off x="4580052" y="943594"/>
            <a:ext cx="4565152" cy="4026028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6501762" y="2962395"/>
            <a:ext cx="435336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                             “T” denotes thickness trough            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044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23 Jan 2005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with No Cold Pool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surface;                           TPV location (white dot) and track (green line)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13" name="Picture 12" descr="thickness_19820108_0000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139" name="TextBox 138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pic>
        <p:nvPicPr>
          <p:cNvPr id="2" name="Picture 1" descr="DT_theta_20050123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4" b="5171"/>
          <a:stretch/>
        </p:blipFill>
        <p:spPr>
          <a:xfrm>
            <a:off x="-3899" y="941833"/>
            <a:ext cx="4565023" cy="4032504"/>
          </a:xfrm>
          <a:prstGeom prst="rect">
            <a:avLst/>
          </a:prstGeom>
        </p:spPr>
      </p:pic>
      <p:pic>
        <p:nvPicPr>
          <p:cNvPr id="3" name="Picture 2" descr="thickness_20050123_0000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4" b="5321"/>
          <a:stretch/>
        </p:blipFill>
        <p:spPr>
          <a:xfrm>
            <a:off x="4569808" y="941833"/>
            <a:ext cx="4572495" cy="4032504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7136649" y="3633673"/>
            <a:ext cx="435336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                             “T” denotes thickness trough            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312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24 Jan 2005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with No Cold Pool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surface;                           TPV location (white dot) and track (green line)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13" name="Picture 12" descr="thickness_19820108_0000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139" name="TextBox 138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pic>
        <p:nvPicPr>
          <p:cNvPr id="2" name="Picture 1" descr="DT_theta_20050124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6" b="5170"/>
          <a:stretch/>
        </p:blipFill>
        <p:spPr>
          <a:xfrm>
            <a:off x="-4395" y="931070"/>
            <a:ext cx="4569742" cy="4043268"/>
          </a:xfrm>
          <a:prstGeom prst="rect">
            <a:avLst/>
          </a:prstGeom>
        </p:spPr>
      </p:pic>
      <p:pic>
        <p:nvPicPr>
          <p:cNvPr id="3" name="Picture 2" descr="thickness_20050124_0000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4" b="5321"/>
          <a:stretch/>
        </p:blipFill>
        <p:spPr>
          <a:xfrm>
            <a:off x="4574486" y="936664"/>
            <a:ext cx="4572495" cy="4032504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7735298" y="3305938"/>
            <a:ext cx="435336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                             “T” denotes thickness trough            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644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anchor="ctr">
            <a:normAutofit/>
          </a:bodyPr>
          <a:lstStyle/>
          <a:p>
            <a:pPr marL="57150" indent="0" algn="ctr">
              <a:buNone/>
            </a:pP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of a CAO that is linked to a cold pool not associated with a TPV</a:t>
            </a:r>
          </a:p>
          <a:p>
            <a:pPr marL="57150" indent="0" algn="ctr">
              <a:lnSpc>
                <a:spcPct val="50000"/>
              </a:lnSpc>
              <a:buNone/>
            </a:pPr>
            <a:endParaRPr lang="en-US" sz="36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0" algn="ctr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contributes to 4–15 Oct 2000 CAO over much of central and eastern US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722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T_theta_19820108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7" b="5446"/>
          <a:stretch/>
        </p:blipFill>
        <p:spPr>
          <a:xfrm>
            <a:off x="4044" y="946263"/>
            <a:ext cx="4571021" cy="4023360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 9–12 Jan 1982 CAO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pic>
        <p:nvPicPr>
          <p:cNvPr id="11" name="Picture 10" descr="thickness_19820108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0" b="5346"/>
          <a:stretch/>
        </p:blipFill>
        <p:spPr>
          <a:xfrm>
            <a:off x="4580052" y="946264"/>
            <a:ext cx="4560722" cy="402336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13" name="Picture 12" descr="thickness_19820108_0000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139" name="TextBox 138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155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           CP denotes “cold pool”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1716702" y="1657842"/>
            <a:ext cx="98276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1" name="Straight Arrow Connector 130"/>
          <p:cNvCxnSpPr/>
          <p:nvPr/>
        </p:nvCxnSpPr>
        <p:spPr>
          <a:xfrm>
            <a:off x="2208083" y="2103178"/>
            <a:ext cx="0" cy="330679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6" name="Rectangle 155"/>
          <p:cNvSpPr/>
          <p:nvPr/>
        </p:nvSpPr>
        <p:spPr>
          <a:xfrm>
            <a:off x="6420911" y="1749224"/>
            <a:ext cx="747320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7" name="Straight Arrow Connector 156"/>
          <p:cNvCxnSpPr/>
          <p:nvPr/>
        </p:nvCxnSpPr>
        <p:spPr>
          <a:xfrm>
            <a:off x="6783432" y="2222706"/>
            <a:ext cx="0" cy="396634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1698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Oct 2000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 with No TPV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                        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13" name="Picture 12" descr="thickness_19820108_0000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139" name="TextBox 138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59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 (white dot) and track (green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line)                              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DT_theta_20001003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8" b="5185"/>
          <a:stretch/>
        </p:blipFill>
        <p:spPr>
          <a:xfrm>
            <a:off x="2988" y="936664"/>
            <a:ext cx="4564375" cy="4032504"/>
          </a:xfrm>
          <a:prstGeom prst="rect">
            <a:avLst/>
          </a:prstGeom>
        </p:spPr>
      </p:pic>
      <p:pic>
        <p:nvPicPr>
          <p:cNvPr id="5" name="Picture 4" descr="thick_20001003_0000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8" b="5333"/>
          <a:stretch/>
        </p:blipFill>
        <p:spPr>
          <a:xfrm>
            <a:off x="4569245" y="936665"/>
            <a:ext cx="4571785" cy="403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349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4 Oct 2000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 with No TPV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                        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13" name="Picture 12" descr="thickness_19820108_0000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139" name="TextBox 138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59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 (white dot) and track (green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line)                              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DT_theta_20001004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5" b="5333"/>
          <a:stretch/>
        </p:blipFill>
        <p:spPr>
          <a:xfrm>
            <a:off x="-3031" y="936991"/>
            <a:ext cx="4579219" cy="4032504"/>
          </a:xfrm>
          <a:prstGeom prst="rect">
            <a:avLst/>
          </a:prstGeom>
        </p:spPr>
      </p:pic>
      <p:pic>
        <p:nvPicPr>
          <p:cNvPr id="3" name="Picture 2" descr="thick_20001004_0000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8" b="5333"/>
          <a:stretch/>
        </p:blipFill>
        <p:spPr>
          <a:xfrm>
            <a:off x="4574746" y="936991"/>
            <a:ext cx="4571786" cy="403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316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Oct 2000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 with No TPV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                        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13" name="Picture 12" descr="thickness_19820108_0000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139" name="TextBox 138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59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 (white dot) and track (green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line)                              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thick_20001005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8" b="5333"/>
          <a:stretch/>
        </p:blipFill>
        <p:spPr>
          <a:xfrm>
            <a:off x="4569259" y="936991"/>
            <a:ext cx="4571786" cy="4032504"/>
          </a:xfrm>
          <a:prstGeom prst="rect">
            <a:avLst/>
          </a:prstGeom>
        </p:spPr>
      </p:pic>
      <p:pic>
        <p:nvPicPr>
          <p:cNvPr id="5" name="Picture 4" descr="DT_theta_20001005_0000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5" b="5185"/>
          <a:stretch/>
        </p:blipFill>
        <p:spPr>
          <a:xfrm>
            <a:off x="-3233" y="938793"/>
            <a:ext cx="4569742" cy="403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18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6 Oct 2000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 with No TPV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                        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13" name="Picture 12" descr="thickness_19820108_0000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139" name="TextBox 138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59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 (white dot) and track (green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line)                              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DT_theta_20001006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5" b="5333"/>
          <a:stretch/>
        </p:blipFill>
        <p:spPr>
          <a:xfrm>
            <a:off x="-857" y="938369"/>
            <a:ext cx="4579219" cy="4032504"/>
          </a:xfrm>
          <a:prstGeom prst="rect">
            <a:avLst/>
          </a:prstGeom>
        </p:spPr>
      </p:pic>
      <p:pic>
        <p:nvPicPr>
          <p:cNvPr id="6" name="Picture 5" descr="thick_20001006_0000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4" b="5276"/>
          <a:stretch/>
        </p:blipFill>
        <p:spPr>
          <a:xfrm>
            <a:off x="4574043" y="938369"/>
            <a:ext cx="4567742" cy="403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826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Oct 2000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 with No TPV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                        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13" name="Picture 12" descr="thickness_19820108_0000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139" name="TextBox 138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59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 (white dot) and track (green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line)                              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DT_theta_20001007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8" b="5185"/>
          <a:stretch/>
        </p:blipFill>
        <p:spPr>
          <a:xfrm>
            <a:off x="1002" y="938369"/>
            <a:ext cx="4564376" cy="4032504"/>
          </a:xfrm>
          <a:prstGeom prst="rect">
            <a:avLst/>
          </a:prstGeom>
        </p:spPr>
      </p:pic>
      <p:pic>
        <p:nvPicPr>
          <p:cNvPr id="4" name="Picture 3" descr="thick_20001007_0000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8" b="5333"/>
          <a:stretch/>
        </p:blipFill>
        <p:spPr>
          <a:xfrm>
            <a:off x="4572887" y="938370"/>
            <a:ext cx="4571786" cy="403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138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8 Oct 2000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 with No TPV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                        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13" name="Picture 12" descr="thickness_19820108_0000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139" name="TextBox 138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59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 (white dot) and track (green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line)                              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DT_theta_20001008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5" b="5185"/>
          <a:stretch/>
        </p:blipFill>
        <p:spPr>
          <a:xfrm>
            <a:off x="3874" y="938371"/>
            <a:ext cx="4571785" cy="4032504"/>
          </a:xfrm>
          <a:prstGeom prst="rect">
            <a:avLst/>
          </a:prstGeom>
        </p:spPr>
      </p:pic>
      <p:pic>
        <p:nvPicPr>
          <p:cNvPr id="5" name="Picture 4" descr="thick_20001008_0000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8" b="5333"/>
          <a:stretch/>
        </p:blipFill>
        <p:spPr>
          <a:xfrm>
            <a:off x="4570824" y="938371"/>
            <a:ext cx="4571785" cy="403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920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anchor="ctr">
            <a:normAutofit/>
          </a:bodyPr>
          <a:lstStyle/>
          <a:p>
            <a:pPr marL="57150" indent="0" algn="ctr">
              <a:buNone/>
            </a:pP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of a CAO with no linkage to a cold pool or TPV</a:t>
            </a:r>
          </a:p>
          <a:p>
            <a:pPr marL="57150" indent="0" algn="ctr">
              <a:lnSpc>
                <a:spcPct val="50000"/>
              </a:lnSpc>
              <a:buNone/>
            </a:pPr>
            <a:endParaRPr lang="en-US" sz="36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0" algn="ctr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CAO occurs during 12–15 Dec 1997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over South region </a:t>
            </a:r>
          </a:p>
          <a:p>
            <a:pPr lvl="1"/>
            <a:endParaRPr lang="en-US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537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11 Dec 1997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491409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 with No Cold Pool or TPV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                        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13" name="Picture 12" descr="thickness_19820108_0000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139" name="TextBox 138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59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DT_theta_19971211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8" b="5333"/>
          <a:stretch/>
        </p:blipFill>
        <p:spPr>
          <a:xfrm>
            <a:off x="3752" y="938371"/>
            <a:ext cx="4571786" cy="4032504"/>
          </a:xfrm>
          <a:prstGeom prst="rect">
            <a:avLst/>
          </a:prstGeom>
        </p:spPr>
      </p:pic>
      <p:pic>
        <p:nvPicPr>
          <p:cNvPr id="4" name="Picture 3" descr="thickness_19971211_0000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8" b="5333"/>
          <a:stretch/>
        </p:blipFill>
        <p:spPr>
          <a:xfrm>
            <a:off x="4569890" y="938371"/>
            <a:ext cx="4571785" cy="403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208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12 Dec 1997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                        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13" name="Picture 12" descr="thickness_19820108_0000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139" name="TextBox 138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59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thickness_19971212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5" b="5333"/>
          <a:stretch/>
        </p:blipFill>
        <p:spPr>
          <a:xfrm>
            <a:off x="4569891" y="938371"/>
            <a:ext cx="4579220" cy="4032504"/>
          </a:xfrm>
          <a:prstGeom prst="rect">
            <a:avLst/>
          </a:prstGeom>
        </p:spPr>
      </p:pic>
      <p:pic>
        <p:nvPicPr>
          <p:cNvPr id="5" name="Picture 4" descr="DT_theta_19971212_0000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8" b="5333"/>
          <a:stretch/>
        </p:blipFill>
        <p:spPr>
          <a:xfrm>
            <a:off x="4091" y="938371"/>
            <a:ext cx="4571786" cy="4032504"/>
          </a:xfrm>
          <a:prstGeom prst="rect">
            <a:avLst/>
          </a:prstGeom>
        </p:spPr>
      </p:pic>
      <p:sp>
        <p:nvSpPr>
          <p:cNvPr id="60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491409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 with No Cold Pool or TPV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032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13 Dec 1997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                        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13" name="Picture 12" descr="thickness_19820108_0000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139" name="TextBox 138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59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DT_theta_19971213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4" b="5427"/>
          <a:stretch/>
        </p:blipFill>
        <p:spPr>
          <a:xfrm>
            <a:off x="-4756" y="938371"/>
            <a:ext cx="4588350" cy="4032504"/>
          </a:xfrm>
          <a:prstGeom prst="rect">
            <a:avLst/>
          </a:prstGeom>
        </p:spPr>
      </p:pic>
      <p:pic>
        <p:nvPicPr>
          <p:cNvPr id="4" name="Picture 3" descr="thickness_19971213_0000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4" b="5238"/>
          <a:stretch/>
        </p:blipFill>
        <p:spPr>
          <a:xfrm>
            <a:off x="4589252" y="938372"/>
            <a:ext cx="4557913" cy="4032504"/>
          </a:xfrm>
          <a:prstGeom prst="rect">
            <a:avLst/>
          </a:prstGeom>
        </p:spPr>
      </p:pic>
      <p:sp>
        <p:nvSpPr>
          <p:cNvPr id="60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491409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 with No Cold Pool or TPV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781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T_theta_19820109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7" b="5446"/>
          <a:stretch/>
        </p:blipFill>
        <p:spPr>
          <a:xfrm>
            <a:off x="-113" y="946263"/>
            <a:ext cx="4571021" cy="4023360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0" name="Rectangle 129"/>
          <p:cNvSpPr/>
          <p:nvPr/>
        </p:nvSpPr>
        <p:spPr>
          <a:xfrm>
            <a:off x="1716702" y="1917999"/>
            <a:ext cx="98276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1" name="Straight Arrow Connector 130"/>
          <p:cNvCxnSpPr/>
          <p:nvPr/>
        </p:nvCxnSpPr>
        <p:spPr>
          <a:xfrm>
            <a:off x="2208083" y="2363335"/>
            <a:ext cx="0" cy="330679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pic>
        <p:nvPicPr>
          <p:cNvPr id="4" name="Picture 3" descr="thickness_19820109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0" b="5346"/>
          <a:stretch/>
        </p:blipFill>
        <p:spPr>
          <a:xfrm>
            <a:off x="4578116" y="946263"/>
            <a:ext cx="4560722" cy="4023360"/>
          </a:xfrm>
          <a:prstGeom prst="rect">
            <a:avLst/>
          </a:prstGeom>
        </p:spPr>
      </p:pic>
      <p:grpSp>
        <p:nvGrpSpPr>
          <p:cNvPr id="72" name="Group 71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73" name="Picture 72" descr="thickness_19820108_0000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142" name="Rectangle 141"/>
          <p:cNvSpPr/>
          <p:nvPr/>
        </p:nvSpPr>
        <p:spPr>
          <a:xfrm>
            <a:off x="6396384" y="1811690"/>
            <a:ext cx="754734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3" name="Straight Arrow Connector 142"/>
          <p:cNvCxnSpPr/>
          <p:nvPr/>
        </p:nvCxnSpPr>
        <p:spPr>
          <a:xfrm>
            <a:off x="6762612" y="2295583"/>
            <a:ext cx="0" cy="396634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5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 9–12 Jan 1982 CAO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           CP denotes “cold pool”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516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14 Dec 1997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                        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13" name="Picture 12" descr="thickness_19820108_0000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139" name="TextBox 138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59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thickness_19971214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8" b="5333"/>
          <a:stretch/>
        </p:blipFill>
        <p:spPr>
          <a:xfrm>
            <a:off x="4578976" y="938372"/>
            <a:ext cx="4571785" cy="4032504"/>
          </a:xfrm>
          <a:prstGeom prst="rect">
            <a:avLst/>
          </a:prstGeom>
        </p:spPr>
      </p:pic>
      <p:pic>
        <p:nvPicPr>
          <p:cNvPr id="5" name="Picture 4" descr="DT_theta_19971214_0000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8" b="5333"/>
          <a:stretch/>
        </p:blipFill>
        <p:spPr>
          <a:xfrm>
            <a:off x="-2364" y="938372"/>
            <a:ext cx="4571786" cy="4032504"/>
          </a:xfrm>
          <a:prstGeom prst="rect">
            <a:avLst/>
          </a:prstGeom>
        </p:spPr>
      </p:pic>
      <p:sp>
        <p:nvSpPr>
          <p:cNvPr id="60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491409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 with No Cold Pool or TPV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207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15 Dec 1997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                        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13" name="Picture 12" descr="thickness_19820108_0000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139" name="TextBox 138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59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DT_theta_19971215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5" b="5333"/>
          <a:stretch/>
        </p:blipFill>
        <p:spPr>
          <a:xfrm>
            <a:off x="2988" y="941217"/>
            <a:ext cx="4575988" cy="4029659"/>
          </a:xfrm>
          <a:prstGeom prst="rect">
            <a:avLst/>
          </a:prstGeom>
        </p:spPr>
      </p:pic>
      <p:pic>
        <p:nvPicPr>
          <p:cNvPr id="4" name="Picture 3" descr="thickness_19971215_0000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5" b="5333"/>
          <a:stretch/>
        </p:blipFill>
        <p:spPr>
          <a:xfrm>
            <a:off x="4578976" y="941217"/>
            <a:ext cx="4575988" cy="4029659"/>
          </a:xfrm>
          <a:prstGeom prst="rect">
            <a:avLst/>
          </a:prstGeom>
        </p:spPr>
      </p:pic>
      <p:sp>
        <p:nvSpPr>
          <p:cNvPr id="60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491409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 with No Cold Pool or TPV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050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T_theta_19820110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2" b="5275"/>
          <a:stretch/>
        </p:blipFill>
        <p:spPr>
          <a:xfrm>
            <a:off x="-1657" y="946263"/>
            <a:ext cx="4562711" cy="4023360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10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0" name="Rectangle 129"/>
          <p:cNvSpPr/>
          <p:nvPr/>
        </p:nvSpPr>
        <p:spPr>
          <a:xfrm>
            <a:off x="1997667" y="2768019"/>
            <a:ext cx="98276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1" name="Straight Arrow Connector 130"/>
          <p:cNvCxnSpPr/>
          <p:nvPr/>
        </p:nvCxnSpPr>
        <p:spPr>
          <a:xfrm>
            <a:off x="2489048" y="3223766"/>
            <a:ext cx="0" cy="330679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pic>
        <p:nvPicPr>
          <p:cNvPr id="6" name="Picture 5" descr="thickness_19820110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0" b="5346"/>
          <a:stretch/>
        </p:blipFill>
        <p:spPr>
          <a:xfrm>
            <a:off x="4578976" y="946263"/>
            <a:ext cx="4560722" cy="4023360"/>
          </a:xfrm>
          <a:prstGeom prst="rect">
            <a:avLst/>
          </a:prstGeom>
        </p:spPr>
      </p:pic>
      <p:grpSp>
        <p:nvGrpSpPr>
          <p:cNvPr id="73" name="Group 72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74" name="Picture 73" descr="thickness_19820108_0000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141" name="Rectangle 140"/>
          <p:cNvSpPr/>
          <p:nvPr/>
        </p:nvSpPr>
        <p:spPr>
          <a:xfrm>
            <a:off x="6676088" y="2607325"/>
            <a:ext cx="754734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2" name="Straight Arrow Connector 141"/>
          <p:cNvCxnSpPr/>
          <p:nvPr/>
        </p:nvCxnSpPr>
        <p:spPr>
          <a:xfrm>
            <a:off x="7053455" y="3067617"/>
            <a:ext cx="0" cy="41102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4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 9–12 Jan 1982 CAO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           CP denotes “cold pool”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285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T_theta_19820111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" b="5446"/>
          <a:stretch/>
        </p:blipFill>
        <p:spPr>
          <a:xfrm>
            <a:off x="-3007" y="942863"/>
            <a:ext cx="4581983" cy="4023360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11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0" name="Rectangle 129"/>
          <p:cNvSpPr/>
          <p:nvPr/>
        </p:nvSpPr>
        <p:spPr>
          <a:xfrm>
            <a:off x="2316184" y="2835396"/>
            <a:ext cx="98276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1" name="Straight Arrow Connector 130"/>
          <p:cNvCxnSpPr/>
          <p:nvPr/>
        </p:nvCxnSpPr>
        <p:spPr>
          <a:xfrm>
            <a:off x="3212745" y="3178943"/>
            <a:ext cx="300556" cy="231728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pic>
        <p:nvPicPr>
          <p:cNvPr id="11" name="Picture 10" descr="thickness_19820111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0" b="5346"/>
          <a:stretch/>
        </p:blipFill>
        <p:spPr>
          <a:xfrm>
            <a:off x="4576751" y="942863"/>
            <a:ext cx="4560721" cy="4023360"/>
          </a:xfrm>
          <a:prstGeom prst="rect">
            <a:avLst/>
          </a:prstGeom>
        </p:spPr>
      </p:pic>
      <p:grpSp>
        <p:nvGrpSpPr>
          <p:cNvPr id="78" name="Group 77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79" name="Picture 78" descr="thickness_19820108_0000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80" name="TextBox 79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145" name="Rectangle 144"/>
          <p:cNvSpPr/>
          <p:nvPr/>
        </p:nvSpPr>
        <p:spPr>
          <a:xfrm>
            <a:off x="6872127" y="2703615"/>
            <a:ext cx="747320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6" name="Straight Arrow Connector 145"/>
          <p:cNvCxnSpPr/>
          <p:nvPr/>
        </p:nvCxnSpPr>
        <p:spPr>
          <a:xfrm>
            <a:off x="7523476" y="3103377"/>
            <a:ext cx="338739" cy="237226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8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 9–12 Jan 1982 CAO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           CP denotes “cold pool”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294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45424</TotalTime>
  <Words>6233</Words>
  <Application>Microsoft Macintosh PowerPoint</Application>
  <PresentationFormat>On-screen Show (4:3)</PresentationFormat>
  <Paragraphs>1946</Paragraphs>
  <Slides>71</Slides>
  <Notes>62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2" baseType="lpstr">
      <vt:lpstr>Office Theme</vt:lpstr>
      <vt:lpstr>Linkages Between the Equatorward Transport of Tropopause Polar Vortices and the Development of Cold Air Outbreaks</vt:lpstr>
      <vt:lpstr>What are Tropopause Polar Vortices (TPVs)?</vt:lpstr>
      <vt:lpstr>Motivation</vt:lpstr>
      <vt:lpstr>Motivation</vt:lpstr>
      <vt:lpstr>Motivation</vt:lpstr>
      <vt:lpstr>Example: 9–12 Jan 1982 CAO </vt:lpstr>
      <vt:lpstr>Example: 9–12 Jan 1982 CAO </vt:lpstr>
      <vt:lpstr>Example: 9–12 Jan 1982 CAO </vt:lpstr>
      <vt:lpstr>Example: 9–12 Jan 1982 CAO </vt:lpstr>
      <vt:lpstr>Example: 9–12 Jan 1982 CAO </vt:lpstr>
      <vt:lpstr>Outline</vt:lpstr>
      <vt:lpstr>TPV Tracking</vt:lpstr>
      <vt:lpstr>Cold Pool Tracking</vt:lpstr>
      <vt:lpstr>Filtering TPV and Cold Pool Tracks</vt:lpstr>
      <vt:lpstr>TPV and Cold Pool Track Density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CAO Identification</vt:lpstr>
      <vt:lpstr>CAO Identification</vt:lpstr>
      <vt:lpstr>CAOs Linked to Cold Pools</vt:lpstr>
      <vt:lpstr>CAOs Linked to Cold Pools</vt:lpstr>
      <vt:lpstr>Cold Pools Associated with TPVs</vt:lpstr>
      <vt:lpstr>Cold Pools Associated with TPVs</vt:lpstr>
      <vt:lpstr>CAOs Linked to Cold Pools Associated with TPVs</vt:lpstr>
      <vt:lpstr>CAOs Linked to Cold Pools Associated with TPVs</vt:lpstr>
      <vt:lpstr>Conclusions </vt:lpstr>
      <vt:lpstr>Conclusions</vt:lpstr>
      <vt:lpstr>Conclusions</vt:lpstr>
      <vt:lpstr>Conclusions</vt:lpstr>
      <vt:lpstr>PowerPoint Presentation</vt:lpstr>
      <vt:lpstr>PowerPoint Presentation</vt:lpstr>
      <vt:lpstr>TPV with No Cold Pool</vt:lpstr>
      <vt:lpstr>TPV with No Cold Pool</vt:lpstr>
      <vt:lpstr>TPV with No Cold Pool</vt:lpstr>
      <vt:lpstr>TPV with No Cold Pool</vt:lpstr>
      <vt:lpstr>PowerPoint Presentation</vt:lpstr>
      <vt:lpstr>Cold Pool with No TPV</vt:lpstr>
      <vt:lpstr>Cold Pool with No TPV</vt:lpstr>
      <vt:lpstr>Cold Pool with No TPV</vt:lpstr>
      <vt:lpstr>Cold Pool with No TPV</vt:lpstr>
      <vt:lpstr>Cold Pool with No TPV</vt:lpstr>
      <vt:lpstr>Cold Pool with No TPV</vt:lpstr>
      <vt:lpstr>PowerPoint Presentation</vt:lpstr>
      <vt:lpstr>CAO with No Cold Pool or TPV</vt:lpstr>
      <vt:lpstr>CAO with No Cold Pool or TPV</vt:lpstr>
      <vt:lpstr>CAO with No Cold Pool or TPV</vt:lpstr>
      <vt:lpstr>CAO with No Cold Pool or TPV</vt:lpstr>
      <vt:lpstr>CAO with No Cold Pool or TPV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Linkages Between the Equatorward Transport of Tropopause Polar Vortices and the Development of Cold Air Outbreaks</dc:title>
  <dc:creator>Kevin Biernat</dc:creator>
  <cp:lastModifiedBy>Kevin Biernat</cp:lastModifiedBy>
  <cp:revision>385</cp:revision>
  <dcterms:created xsi:type="dcterms:W3CDTF">2017-01-09T15:55:11Z</dcterms:created>
  <dcterms:modified xsi:type="dcterms:W3CDTF">2017-09-22T20:50:17Z</dcterms:modified>
</cp:coreProperties>
</file>