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57" r:id="rId2"/>
    <p:sldId id="258" r:id="rId3"/>
    <p:sldId id="262" r:id="rId4"/>
    <p:sldId id="264" r:id="rId5"/>
    <p:sldId id="263" r:id="rId6"/>
    <p:sldId id="267" r:id="rId7"/>
    <p:sldId id="270" r:id="rId8"/>
    <p:sldId id="269" r:id="rId9"/>
    <p:sldId id="268" r:id="rId10"/>
    <p:sldId id="366" r:id="rId11"/>
    <p:sldId id="373" r:id="rId12"/>
    <p:sldId id="374" r:id="rId13"/>
    <p:sldId id="266" r:id="rId14"/>
    <p:sldId id="296" r:id="rId15"/>
    <p:sldId id="298" r:id="rId16"/>
    <p:sldId id="274" r:id="rId17"/>
    <p:sldId id="375" r:id="rId18"/>
    <p:sldId id="376" r:id="rId19"/>
    <p:sldId id="377" r:id="rId20"/>
    <p:sldId id="378" r:id="rId21"/>
    <p:sldId id="379" r:id="rId22"/>
    <p:sldId id="273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327" r:id="rId39"/>
    <p:sldId id="328" r:id="rId40"/>
    <p:sldId id="329" r:id="rId41"/>
    <p:sldId id="330" r:id="rId42"/>
    <p:sldId id="331" r:id="rId43"/>
    <p:sldId id="332" r:id="rId44"/>
    <p:sldId id="333" r:id="rId45"/>
    <p:sldId id="334" r:id="rId46"/>
    <p:sldId id="335" r:id="rId47"/>
    <p:sldId id="276" r:id="rId48"/>
    <p:sldId id="304" r:id="rId49"/>
    <p:sldId id="380" r:id="rId50"/>
    <p:sldId id="364" r:id="rId51"/>
    <p:sldId id="370" r:id="rId52"/>
    <p:sldId id="372" r:id="rId53"/>
    <p:sldId id="282" r:id="rId54"/>
    <p:sldId id="284" r:id="rId55"/>
    <p:sldId id="365" r:id="rId56"/>
    <p:sldId id="292" r:id="rId57"/>
    <p:sldId id="305" r:id="rId58"/>
    <p:sldId id="300" r:id="rId59"/>
    <p:sldId id="306" r:id="rId60"/>
    <p:sldId id="336" r:id="rId61"/>
    <p:sldId id="381" r:id="rId62"/>
    <p:sldId id="382" r:id="rId63"/>
    <p:sldId id="384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00006B"/>
    <a:srgbClr val="27E505"/>
    <a:srgbClr val="3B006D"/>
    <a:srgbClr val="2B074C"/>
    <a:srgbClr val="A3363B"/>
    <a:srgbClr val="1171FF"/>
    <a:srgbClr val="F9202B"/>
    <a:srgbClr val="8056D2"/>
    <a:srgbClr val="C1AD83"/>
    <a:srgbClr val="22C7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9" d="100"/>
          <a:sy n="119" d="100"/>
        </p:scale>
        <p:origin x="-7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7793A-820E-5F4A-823B-15DF083A8921}" type="datetimeFigureOut">
              <a:rPr lang="en-US" smtClean="0"/>
              <a:t>9/27/17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C6DFF-5A95-C645-A9F7-D5813438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08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78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57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70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1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6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64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88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91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29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9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0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33010-8781-CB40-A2BE-BDEB5FA3555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2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4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4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4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github.com/nickszap/tpvTrack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5225"/>
            <a:ext cx="9135245" cy="1470025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Linkages Between the Equatorward Transport of Tropopause Polar Vortices and the Development of Cold Air Outbreaks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006619"/>
            <a:ext cx="9135245" cy="3620602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A. Biernat,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Keyser,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Lance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Bosart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SUNY</a:t>
            </a:r>
          </a:p>
          <a:p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18th Cyclone Workshop</a:t>
            </a:r>
          </a:p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October 2017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Sainte-</a:t>
            </a:r>
            <a:r>
              <a:rPr 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Adèle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QC, Canada</a:t>
            </a: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support provided by NSF Grant AGS-1355960</a:t>
            </a: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90168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435272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260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erai_pv_cross_cfd_25N92W_65N92W_198201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" b="6361"/>
          <a:stretch/>
        </p:blipFill>
        <p:spPr>
          <a:xfrm>
            <a:off x="5156805" y="791749"/>
            <a:ext cx="3242759" cy="3172968"/>
          </a:xfrm>
          <a:prstGeom prst="rect">
            <a:avLst/>
          </a:prstGeom>
        </p:spPr>
      </p:pic>
      <p:pic>
        <p:nvPicPr>
          <p:cNvPr id="6" name="Picture 5" descr="erai_pv_cross_cfd_46N115W_46N65W_19820110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" b="6662"/>
          <a:stretch/>
        </p:blipFill>
        <p:spPr>
          <a:xfrm>
            <a:off x="1504469" y="791749"/>
            <a:ext cx="3255316" cy="316953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9817" y="728568"/>
            <a:ext cx="585907" cy="6119108"/>
            <a:chOff x="97542" y="728568"/>
            <a:chExt cx="585907" cy="6119108"/>
          </a:xfrm>
        </p:grpSpPr>
        <p:pic>
          <p:nvPicPr>
            <p:cNvPr id="72" name="Picture 71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2500536" y="3631788"/>
              <a:ext cx="5943600" cy="137160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97542" y="56357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97542" y="53648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97542" y="509137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97542" y="48369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02127" y="456025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2127" y="42910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7542" y="4032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02127" y="376125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2127" y="34857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7542" y="321233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2127" y="29592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02127" y="2690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97542" y="24070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02127" y="21539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97542" y="188547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97542" y="16017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97542" y="13485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97542" y="10751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97542" y="8109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02127" y="5914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02127" y="61726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97542" y="6441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287116" y="6616844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07751" y="828017"/>
            <a:ext cx="569567" cy="3090871"/>
            <a:chOff x="872951" y="828017"/>
            <a:chExt cx="569567" cy="3090871"/>
          </a:xfrm>
        </p:grpSpPr>
        <p:pic>
          <p:nvPicPr>
            <p:cNvPr id="10" name="Picture 9" descr="erai_pv_cross_cfd_25N92W_65N92W_19820110_0000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236037" y="2216912"/>
              <a:ext cx="2933237" cy="155448"/>
            </a:xfrm>
            <a:prstGeom prst="rect">
              <a:avLst/>
            </a:prstGeom>
          </p:spPr>
        </p:pic>
        <p:sp>
          <p:nvSpPr>
            <p:cNvPr id="145" name="TextBox 144"/>
            <p:cNvSpPr txBox="1"/>
            <p:nvPr/>
          </p:nvSpPr>
          <p:spPr>
            <a:xfrm>
              <a:off x="872951" y="33855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72951" y="30943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872951" y="281528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875073" y="251418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72951" y="22300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875073" y="193567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875073" y="1645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75073" y="13568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75073" y="10661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018061" y="3780389"/>
              <a:ext cx="42445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778962" y="3780389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4611345" y="3776959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5411243" y="3830301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8263253" y="3816400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165"/>
          <p:cNvSpPr txBox="1"/>
          <p:nvPr/>
        </p:nvSpPr>
        <p:spPr>
          <a:xfrm>
            <a:off x="1630097" y="3730283"/>
            <a:ext cx="41388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A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4438863" y="3728794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A’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8095900" y="3725179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B</a:t>
            </a:r>
            <a:r>
              <a:rPr lang="en-US" sz="1400" dirty="0" smtClean="0">
                <a:latin typeface="Arial"/>
                <a:cs typeface="Arial"/>
              </a:rPr>
              <a:t>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5230522" y="3730283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B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06593" y="4012017"/>
            <a:ext cx="4071380" cy="2825692"/>
            <a:chOff x="1038879" y="4012017"/>
            <a:chExt cx="4071380" cy="2825692"/>
          </a:xfrm>
        </p:grpSpPr>
        <p:pic>
          <p:nvPicPr>
            <p:cNvPr id="8" name="Picture 7" descr="DT_theta_crossline_2lines19820110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" b="8376"/>
            <a:stretch/>
          </p:blipFill>
          <p:spPr>
            <a:xfrm>
              <a:off x="1490628" y="4032956"/>
              <a:ext cx="3619631" cy="2635182"/>
            </a:xfrm>
            <a:prstGeom prst="rect">
              <a:avLst/>
            </a:prstGeom>
          </p:spPr>
        </p:pic>
        <p:sp>
          <p:nvSpPr>
            <p:cNvPr id="156" name="TextBox 155"/>
            <p:cNvSpPr txBox="1"/>
            <p:nvPr/>
          </p:nvSpPr>
          <p:spPr>
            <a:xfrm>
              <a:off x="1531928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3005917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4468347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038879" y="6453771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1038879" y="54739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1038879" y="4490565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765479" y="5086207"/>
              <a:ext cx="36037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4482201" y="5101106"/>
              <a:ext cx="412843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A’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3030150" y="4012017"/>
              <a:ext cx="42699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20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3040422" y="6269836"/>
              <a:ext cx="369888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3" name="Content Placeholder 2"/>
          <p:cNvSpPr txBox="1">
            <a:spLocks/>
          </p:cNvSpPr>
          <p:nvPr/>
        </p:nvSpPr>
        <p:spPr>
          <a:xfrm>
            <a:off x="5110259" y="4142524"/>
            <a:ext cx="3825629" cy="2381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(top left) Zonal and (top right) meridional cross sections of potential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vorticity (PVU,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(white,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(K, black)</a:t>
            </a:r>
          </a:p>
          <a:p>
            <a:pPr marL="0" indent="0" algn="ctr">
              <a:buNone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(bottom left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Potential temperature (K, shaded), wind 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surface, and cross section transect lines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1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2673414" y="249265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6557941" y="249265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3270401" y="4584643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7" name="Straight Arrow Connector 176"/>
          <p:cNvCxnSpPr/>
          <p:nvPr/>
        </p:nvCxnSpPr>
        <p:spPr>
          <a:xfrm flipH="1">
            <a:off x="3268879" y="5032529"/>
            <a:ext cx="454910" cy="226748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813079" y="6554569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013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erai_pv_cross_cfd_25N92W_65N92W_198201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" b="6361"/>
          <a:stretch/>
        </p:blipFill>
        <p:spPr>
          <a:xfrm>
            <a:off x="5156805" y="791749"/>
            <a:ext cx="3242759" cy="3172968"/>
          </a:xfrm>
          <a:prstGeom prst="rect">
            <a:avLst/>
          </a:prstGeom>
        </p:spPr>
      </p:pic>
      <p:pic>
        <p:nvPicPr>
          <p:cNvPr id="6" name="Picture 5" descr="erai_pv_cross_cfd_46N115W_46N65W_19820110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" b="6662"/>
          <a:stretch/>
        </p:blipFill>
        <p:spPr>
          <a:xfrm>
            <a:off x="1504469" y="791749"/>
            <a:ext cx="3255316" cy="316953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9817" y="728568"/>
            <a:ext cx="585907" cy="6119108"/>
            <a:chOff x="97542" y="728568"/>
            <a:chExt cx="585907" cy="6119108"/>
          </a:xfrm>
        </p:grpSpPr>
        <p:pic>
          <p:nvPicPr>
            <p:cNvPr id="72" name="Picture 71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2500536" y="3631788"/>
              <a:ext cx="5943600" cy="137160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97542" y="56357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97542" y="53648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97542" y="509137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97542" y="48369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02127" y="456025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2127" y="42910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7542" y="4032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02127" y="376125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2127" y="34857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7542" y="321233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2127" y="29592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02127" y="2690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97542" y="24070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02127" y="21539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97542" y="188547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97542" y="16017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97542" y="13485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97542" y="10751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97542" y="8109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02127" y="5914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02127" y="61726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97542" y="6441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287116" y="6616844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07751" y="828017"/>
            <a:ext cx="569567" cy="3090871"/>
            <a:chOff x="872951" y="828017"/>
            <a:chExt cx="569567" cy="3090871"/>
          </a:xfrm>
        </p:grpSpPr>
        <p:pic>
          <p:nvPicPr>
            <p:cNvPr id="10" name="Picture 9" descr="erai_pv_cross_cfd_25N92W_65N92W_19820110_0000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236037" y="2216912"/>
              <a:ext cx="2933237" cy="155448"/>
            </a:xfrm>
            <a:prstGeom prst="rect">
              <a:avLst/>
            </a:prstGeom>
          </p:spPr>
        </p:pic>
        <p:sp>
          <p:nvSpPr>
            <p:cNvPr id="145" name="TextBox 144"/>
            <p:cNvSpPr txBox="1"/>
            <p:nvPr/>
          </p:nvSpPr>
          <p:spPr>
            <a:xfrm>
              <a:off x="872951" y="33855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72951" y="30943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872951" y="281528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875073" y="251418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72951" y="22300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875073" y="193567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875073" y="1645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75073" y="13568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75073" y="10661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018061" y="3780389"/>
              <a:ext cx="42445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778962" y="3780389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4611345" y="3776959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5411243" y="3830301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8263253" y="3816400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165"/>
          <p:cNvSpPr txBox="1"/>
          <p:nvPr/>
        </p:nvSpPr>
        <p:spPr>
          <a:xfrm>
            <a:off x="1630097" y="3730283"/>
            <a:ext cx="41388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A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4438863" y="3728794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A’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8095900" y="3725179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B</a:t>
            </a:r>
            <a:r>
              <a:rPr lang="en-US" sz="1400" dirty="0" smtClean="0">
                <a:latin typeface="Arial"/>
                <a:cs typeface="Arial"/>
              </a:rPr>
              <a:t>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5230522" y="3730283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B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06593" y="4012017"/>
            <a:ext cx="4071380" cy="2825692"/>
            <a:chOff x="1038879" y="4012017"/>
            <a:chExt cx="4071380" cy="2825692"/>
          </a:xfrm>
        </p:grpSpPr>
        <p:pic>
          <p:nvPicPr>
            <p:cNvPr id="8" name="Picture 7" descr="DT_theta_crossline_2lines19820110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" b="8376"/>
            <a:stretch/>
          </p:blipFill>
          <p:spPr>
            <a:xfrm>
              <a:off x="1490628" y="4032956"/>
              <a:ext cx="3619631" cy="2635182"/>
            </a:xfrm>
            <a:prstGeom prst="rect">
              <a:avLst/>
            </a:prstGeom>
          </p:spPr>
        </p:pic>
        <p:sp>
          <p:nvSpPr>
            <p:cNvPr id="156" name="TextBox 155"/>
            <p:cNvSpPr txBox="1"/>
            <p:nvPr/>
          </p:nvSpPr>
          <p:spPr>
            <a:xfrm>
              <a:off x="1531928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3005917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4468347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038879" y="6453771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1038879" y="54739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1038879" y="4490565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765479" y="5086207"/>
              <a:ext cx="36037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4482201" y="5101106"/>
              <a:ext cx="412843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A’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3030150" y="4012017"/>
              <a:ext cx="42699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20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3040422" y="6269836"/>
              <a:ext cx="369888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3" name="Content Placeholder 2"/>
          <p:cNvSpPr txBox="1">
            <a:spLocks/>
          </p:cNvSpPr>
          <p:nvPr/>
        </p:nvSpPr>
        <p:spPr>
          <a:xfrm>
            <a:off x="5110259" y="4142524"/>
            <a:ext cx="3825629" cy="2381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(top left) Zonal and (top right) meridional cross sections of potential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vorticity (PVU,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(white,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(K, black)</a:t>
            </a:r>
          </a:p>
          <a:p>
            <a:pPr marL="0" indent="0" algn="ctr">
              <a:buNone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(bottom left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Potential temperature (K, shaded), wind 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surface, and cross section transect lines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1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2673414" y="249265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6557941" y="249265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3270401" y="4584643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7" name="Straight Arrow Connector 176"/>
          <p:cNvCxnSpPr/>
          <p:nvPr/>
        </p:nvCxnSpPr>
        <p:spPr>
          <a:xfrm flipH="1">
            <a:off x="3268879" y="5032529"/>
            <a:ext cx="454910" cy="226748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813079" y="6554569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2148747" y="2545524"/>
            <a:ext cx="2156865" cy="1165132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806073" y="2545524"/>
            <a:ext cx="2156865" cy="1165132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53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erai_pv_cross_cfd_25N92W_65N92W_198201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" b="6361"/>
          <a:stretch/>
        </p:blipFill>
        <p:spPr>
          <a:xfrm>
            <a:off x="5156805" y="791749"/>
            <a:ext cx="3242759" cy="3172968"/>
          </a:xfrm>
          <a:prstGeom prst="rect">
            <a:avLst/>
          </a:prstGeom>
        </p:spPr>
      </p:pic>
      <p:pic>
        <p:nvPicPr>
          <p:cNvPr id="6" name="Picture 5" descr="erai_pv_cross_cfd_46N115W_46N65W_19820110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" b="6662"/>
          <a:stretch/>
        </p:blipFill>
        <p:spPr>
          <a:xfrm>
            <a:off x="1504469" y="791749"/>
            <a:ext cx="3255316" cy="316953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9817" y="728568"/>
            <a:ext cx="585907" cy="6119108"/>
            <a:chOff x="97542" y="728568"/>
            <a:chExt cx="585907" cy="6119108"/>
          </a:xfrm>
        </p:grpSpPr>
        <p:pic>
          <p:nvPicPr>
            <p:cNvPr id="72" name="Picture 71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2500536" y="3631788"/>
              <a:ext cx="5943600" cy="137160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97542" y="56357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97542" y="53648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97542" y="509137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97542" y="48369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02127" y="456025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2127" y="42910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7542" y="4032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02127" y="376125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2127" y="34857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7542" y="321233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2127" y="29592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02127" y="2690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97542" y="24070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02127" y="21539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97542" y="188547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97542" y="16017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97542" y="13485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97542" y="10751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97542" y="8109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02127" y="5914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02127" y="61726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97542" y="6441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287116" y="6616844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07751" y="828017"/>
            <a:ext cx="569567" cy="3090871"/>
            <a:chOff x="872951" y="828017"/>
            <a:chExt cx="569567" cy="3090871"/>
          </a:xfrm>
        </p:grpSpPr>
        <p:pic>
          <p:nvPicPr>
            <p:cNvPr id="10" name="Picture 9" descr="erai_pv_cross_cfd_25N92W_65N92W_19820110_0000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236037" y="2216912"/>
              <a:ext cx="2933237" cy="155448"/>
            </a:xfrm>
            <a:prstGeom prst="rect">
              <a:avLst/>
            </a:prstGeom>
          </p:spPr>
        </p:pic>
        <p:sp>
          <p:nvSpPr>
            <p:cNvPr id="145" name="TextBox 144"/>
            <p:cNvSpPr txBox="1"/>
            <p:nvPr/>
          </p:nvSpPr>
          <p:spPr>
            <a:xfrm>
              <a:off x="872951" y="33855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72951" y="30943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872951" y="281528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875073" y="251418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72951" y="22300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875073" y="193567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875073" y="1645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75073" y="13568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75073" y="10661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018061" y="3780389"/>
              <a:ext cx="42445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778962" y="3780389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4611345" y="3776959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5411243" y="3830301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8263253" y="3816400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165"/>
          <p:cNvSpPr txBox="1"/>
          <p:nvPr/>
        </p:nvSpPr>
        <p:spPr>
          <a:xfrm>
            <a:off x="1630097" y="3730283"/>
            <a:ext cx="41388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A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4438863" y="3728794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A’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8095900" y="3725179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B</a:t>
            </a:r>
            <a:r>
              <a:rPr lang="en-US" sz="1400" dirty="0" smtClean="0">
                <a:latin typeface="Arial"/>
                <a:cs typeface="Arial"/>
              </a:rPr>
              <a:t>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5230522" y="3730283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B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06593" y="4012017"/>
            <a:ext cx="4071380" cy="2825692"/>
            <a:chOff x="1038879" y="4012017"/>
            <a:chExt cx="4071380" cy="2825692"/>
          </a:xfrm>
        </p:grpSpPr>
        <p:pic>
          <p:nvPicPr>
            <p:cNvPr id="8" name="Picture 7" descr="DT_theta_crossline_2lines19820110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" b="8376"/>
            <a:stretch/>
          </p:blipFill>
          <p:spPr>
            <a:xfrm>
              <a:off x="1490628" y="4032956"/>
              <a:ext cx="3619631" cy="2635182"/>
            </a:xfrm>
            <a:prstGeom prst="rect">
              <a:avLst/>
            </a:prstGeom>
          </p:spPr>
        </p:pic>
        <p:sp>
          <p:nvSpPr>
            <p:cNvPr id="156" name="TextBox 155"/>
            <p:cNvSpPr txBox="1"/>
            <p:nvPr/>
          </p:nvSpPr>
          <p:spPr>
            <a:xfrm>
              <a:off x="1531928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3005917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4468347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038879" y="6453771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1038879" y="54739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1038879" y="4490565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765479" y="5086207"/>
              <a:ext cx="36037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4482201" y="5101106"/>
              <a:ext cx="412843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A’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3030150" y="4012017"/>
              <a:ext cx="42699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20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3040422" y="6269836"/>
              <a:ext cx="369888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3" name="Content Placeholder 2"/>
          <p:cNvSpPr txBox="1">
            <a:spLocks/>
          </p:cNvSpPr>
          <p:nvPr/>
        </p:nvSpPr>
        <p:spPr>
          <a:xfrm>
            <a:off x="5110259" y="4142524"/>
            <a:ext cx="3825629" cy="2381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(top left) Zonal and (top right) meridional cross sections of potential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vorticity (PVU,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(white,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(K, black)</a:t>
            </a:r>
          </a:p>
          <a:p>
            <a:pPr marL="0" indent="0" algn="ctr">
              <a:buNone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(bottom left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Potential temperature (K, shaded), wind 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surface, and cross section transect lines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1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2673414" y="249265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6557941" y="249265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3270401" y="4584643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7" name="Straight Arrow Connector 176"/>
          <p:cNvCxnSpPr/>
          <p:nvPr/>
        </p:nvCxnSpPr>
        <p:spPr>
          <a:xfrm flipH="1">
            <a:off x="3268879" y="5032529"/>
            <a:ext cx="454910" cy="226748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813079" y="6554569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5635287" y="3485762"/>
            <a:ext cx="2540148" cy="224894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55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62715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TPV and cold pool tracking 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TPV and cold pool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climatologies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CAOs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CAOs linked to cold pools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cold pools associated with TPVs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CAOs that are linked to cold pools associated with TPVs</a:t>
            </a:r>
          </a:p>
          <a:p>
            <a:pPr lvl="1"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027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173189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Data:</a:t>
            </a:r>
          </a:p>
          <a:p>
            <a:pPr marL="0" indent="0">
              <a:lnSpc>
                <a:spcPct val="60000"/>
              </a:lnSpc>
              <a:buNone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0.5° ERA-Interim (Dee et al. 2011)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1979–2015, every 6 h</a:t>
            </a:r>
          </a:p>
          <a:p>
            <a:pPr lvl="1"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Utilized TPV tracking algorithm developed by Nicholas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Steven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to identify and track TPVs</a:t>
            </a:r>
          </a:p>
          <a:p>
            <a:pPr marL="457200" lvl="1" indent="0">
              <a:lnSpc>
                <a:spcPct val="60000"/>
              </a:lnSpc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variables: potential temperature, relative vorticity, and wind on 2-PVU surface</a:t>
            </a:r>
          </a:p>
          <a:p>
            <a:pPr lvl="1">
              <a:lnSpc>
                <a:spcPct val="110000"/>
              </a:lnSpc>
            </a:pP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minima on 2-PVU surface tracked spatially and temporally to create TPV tracks</a:t>
            </a:r>
          </a:p>
          <a:p>
            <a:pPr lvl="1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9018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Tracking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0002" y="6392820"/>
            <a:ext cx="8944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Link for Tracking Algorithm: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https://github.com/nickszap/tpvTrack</a:t>
            </a:r>
            <a:endParaRPr lang="en-US" sz="2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-3264" y="638284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80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Modified TPV tracking algorithm by changing input variables to identify and track cold pools</a:t>
            </a:r>
          </a:p>
          <a:p>
            <a:pPr marL="457200" lvl="1" indent="0">
              <a:lnSpc>
                <a:spcPct val="50000"/>
              </a:lnSpc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variables: 1000–500-hPa thickness and thermal vorticity, and 700-hPa wind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minima tracked spatially and temporally to create cold pool tracks</a:t>
            </a:r>
          </a:p>
          <a:p>
            <a:pPr lvl="1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9018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Tracking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166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must last at least 2 days and spend at least 6 h poleward of 60°N (adapted from criteria of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Hakim 2010)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pools must last at least 2 days and spend at least  6 h poleward of 60°N</a:t>
            </a:r>
          </a:p>
          <a:p>
            <a:pPr marL="400050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Focus on TPVs and cold pools transported from high latitudes to middle latitudes </a:t>
            </a:r>
          </a:p>
          <a:p>
            <a:pPr marL="57150" indent="0">
              <a:lnSpc>
                <a:spcPct val="50000"/>
              </a:lnSpc>
              <a:buNone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 that TPVs and cold pools in high latitudes move equatorward of 60°N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9018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Filtering TPV and Cold Pool Tracks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92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43" y="60826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1979–2015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pv_unique_density_500km_gte2d_gte6hOfLife_gt60N_transport_lt60N_thesis_fig_thick_lin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0" y="1418743"/>
            <a:ext cx="4399074" cy="4572000"/>
          </a:xfrm>
          <a:prstGeom prst="rect">
            <a:avLst/>
          </a:prstGeom>
        </p:spPr>
      </p:pic>
      <p:pic>
        <p:nvPicPr>
          <p:cNvPr id="6" name="Picture 5" descr="cp_unique_density_500km_gte2d_gte6hOfLife_gt60N_transport_lt60N_thesis_fig_thick_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32" y="1418743"/>
            <a:ext cx="439907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5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43" y="60826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1979–2015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pv_unique_density_500km_gte2d_gte6hOfLife_gt60N_transport_lt60N_thesis_fig_thick_lin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0" y="1418743"/>
            <a:ext cx="4399074" cy="4572000"/>
          </a:xfrm>
          <a:prstGeom prst="rect">
            <a:avLst/>
          </a:prstGeom>
        </p:spPr>
      </p:pic>
      <p:pic>
        <p:nvPicPr>
          <p:cNvPr id="6" name="Picture 5" descr="cp_unique_density_500km_gte2d_gte6hOfLife_gt60N_transport_lt60N_thesis_fig_thick_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32" y="1418743"/>
            <a:ext cx="4399074" cy="4572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 rot="20364530">
            <a:off x="1950733" y="3867533"/>
            <a:ext cx="1063642" cy="1348123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547012">
            <a:off x="1079969" y="2032387"/>
            <a:ext cx="1906115" cy="1202521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20364530">
            <a:off x="6537811" y="3867532"/>
            <a:ext cx="1063642" cy="1348123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547012">
            <a:off x="5656966" y="2032386"/>
            <a:ext cx="1906115" cy="1202521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71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43" y="60826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1979–2015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pv_unique_density_500km_gte2d_gte6hOfLife_gt60N_transport_lt60N_thesis_fig_thick_lin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0" y="1418743"/>
            <a:ext cx="4399074" cy="4572000"/>
          </a:xfrm>
          <a:prstGeom prst="rect">
            <a:avLst/>
          </a:prstGeom>
        </p:spPr>
      </p:pic>
      <p:pic>
        <p:nvPicPr>
          <p:cNvPr id="6" name="Picture 5" descr="cp_unique_density_500km_gte2d_gte6hOfLife_gt60N_transport_lt60N_thesis_fig_thick_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32" y="1418743"/>
            <a:ext cx="4399074" cy="45720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 rot="16200000">
            <a:off x="552094" y="2854772"/>
            <a:ext cx="1660246" cy="849460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13228701">
            <a:off x="2700383" y="3668874"/>
            <a:ext cx="719846" cy="1348123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16200000">
            <a:off x="5129090" y="2854773"/>
            <a:ext cx="1660246" cy="849460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13228701">
            <a:off x="7277382" y="3668873"/>
            <a:ext cx="719846" cy="1348123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65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 defined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tropopause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-based vortices of high-latitude origin and are material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features (Pyle et al. 2004;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Hakim 2009, 2010, 2012, 2013)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Tropopause Polar Vortices (TPVs)?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2453" y="2476866"/>
            <a:ext cx="8478247" cy="3200400"/>
            <a:chOff x="332453" y="2432043"/>
            <a:chExt cx="8478247" cy="3200400"/>
          </a:xfrm>
        </p:grpSpPr>
        <p:pic>
          <p:nvPicPr>
            <p:cNvPr id="8" name="Picture 7" descr="Screen Shot 2015-06-24 at 3.35.3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189" y="2432043"/>
              <a:ext cx="4159511" cy="3200400"/>
            </a:xfrm>
            <a:prstGeom prst="rect">
              <a:avLst/>
            </a:prstGeom>
          </p:spPr>
        </p:pic>
        <p:pic>
          <p:nvPicPr>
            <p:cNvPr id="9" name="Picture 8" descr="Screen Shot 2015-06-24 at 3.36.2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53" y="2432043"/>
              <a:ext cx="4134897" cy="32004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33942" y="3307484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210586" y="3617775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901603" y="3322425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578247" y="3647657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1060" y="5719906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tropopause (DT)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(every 15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                         DT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otential temperature (K, thin contours and shading)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1.5-PVU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valid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1991;                             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as left except DT pressure (hPa, thin contours and shading).                                          Adapted from Fig. 11 in Pyle et al. (2004).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761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43" y="60826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1979–2015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pv_unique_density_500km_gte2d_gte6hOfLife_gt60N_transport_lt60N_thesis_fig_thick_lin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0" y="1418743"/>
            <a:ext cx="4399074" cy="4572000"/>
          </a:xfrm>
          <a:prstGeom prst="rect">
            <a:avLst/>
          </a:prstGeom>
        </p:spPr>
      </p:pic>
      <p:pic>
        <p:nvPicPr>
          <p:cNvPr id="6" name="Picture 5" descr="cp_unique_density_500km_gte2d_gte6hOfLife_gt60N_transport_lt60N_thesis_fig_thick_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32" y="1418743"/>
            <a:ext cx="4399074" cy="45720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 rot="16200000">
            <a:off x="1307802" y="4591181"/>
            <a:ext cx="927337" cy="474024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1331440">
            <a:off x="6644010" y="1507874"/>
            <a:ext cx="783886" cy="501144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331440">
            <a:off x="2074090" y="1507875"/>
            <a:ext cx="783886" cy="501144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 rot="16200000">
            <a:off x="5884798" y="4591182"/>
            <a:ext cx="927337" cy="474024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37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43" y="60826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1979–2015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pv_unique_density_500km_gte2d_gte6hOfLife_gt60N_transport_lt60N_thesis_fig_thick_lin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0" y="1418743"/>
            <a:ext cx="4399074" cy="4572000"/>
          </a:xfrm>
          <a:prstGeom prst="rect">
            <a:avLst/>
          </a:prstGeom>
        </p:spPr>
      </p:pic>
      <p:pic>
        <p:nvPicPr>
          <p:cNvPr id="6" name="Picture 5" descr="cp_unique_density_500km_gte2d_gte6hOfLife_gt60N_transport_lt60N_thesis_fig_thick_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32" y="1418743"/>
            <a:ext cx="4399074" cy="457200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 rot="16200000">
            <a:off x="1307802" y="4591181"/>
            <a:ext cx="927337" cy="474024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16200000">
            <a:off x="5884798" y="4591182"/>
            <a:ext cx="927337" cy="474024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35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5-Point Star 11"/>
          <p:cNvSpPr>
            <a:spLocks noChangeAspect="1"/>
          </p:cNvSpPr>
          <p:nvPr/>
        </p:nvSpPr>
        <p:spPr>
          <a:xfrm rot="10580098" flipV="1">
            <a:off x="1609372" y="6091768"/>
            <a:ext cx="228600" cy="228600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45046" y="6055137"/>
            <a:ext cx="1404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Genesis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00862" y="6056851"/>
            <a:ext cx="1404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Arial"/>
                <a:cs typeface="Arial"/>
              </a:rPr>
              <a:t>Lysis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8" name="Multiply 37"/>
          <p:cNvSpPr/>
          <p:nvPr/>
        </p:nvSpPr>
        <p:spPr>
          <a:xfrm>
            <a:off x="3055548" y="6106595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Jan_1982_both_trac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" y="1166035"/>
            <a:ext cx="5360709" cy="4745736"/>
          </a:xfrm>
          <a:prstGeom prst="rect">
            <a:avLst/>
          </a:prstGeom>
        </p:spPr>
      </p:pic>
      <p:sp>
        <p:nvSpPr>
          <p:cNvPr id="8" name="5-Point Star 7"/>
          <p:cNvSpPr>
            <a:spLocks noChangeAspect="1"/>
          </p:cNvSpPr>
          <p:nvPr/>
        </p:nvSpPr>
        <p:spPr>
          <a:xfrm rot="10580098" flipV="1">
            <a:off x="3136286" y="2264521"/>
            <a:ext cx="228600" cy="228600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358417" y="2421355"/>
            <a:ext cx="374647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619259" y="3871051"/>
            <a:ext cx="170891" cy="40225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5-Point Star 30"/>
          <p:cNvSpPr>
            <a:spLocks noChangeAspect="1"/>
          </p:cNvSpPr>
          <p:nvPr/>
        </p:nvSpPr>
        <p:spPr>
          <a:xfrm rot="10580098" flipV="1">
            <a:off x="3038213" y="1518695"/>
            <a:ext cx="228600" cy="228600"/>
          </a:xfrm>
          <a:prstGeom prst="star5">
            <a:avLst/>
          </a:prstGeom>
          <a:solidFill>
            <a:srgbClr val="FFFF0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609812" y="2141742"/>
            <a:ext cx="88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9202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9202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367306" y="4154231"/>
            <a:ext cx="98241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1171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Cold </a:t>
            </a:r>
          </a:p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1171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1171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ultiply 8"/>
          <p:cNvSpPr/>
          <p:nvPr/>
        </p:nvSpPr>
        <p:spPr>
          <a:xfrm>
            <a:off x="4136543" y="2001129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ultiply 25"/>
          <p:cNvSpPr/>
          <p:nvPr/>
        </p:nvSpPr>
        <p:spPr>
          <a:xfrm>
            <a:off x="4650338" y="3108901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0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Jan_1982_both_tracks_2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21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9" name="TextBox 8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74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2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22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1" name="TextBox 10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863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3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23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89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3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24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0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25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Jan_1982_both_tracks_3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79" y="1164088"/>
            <a:ext cx="5366448" cy="474573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1" name="TextBox 10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52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4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26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50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4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27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57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cyclones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9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5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28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033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5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29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17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5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30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143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6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31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889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6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088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7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58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7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869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7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232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8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593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8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691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cyclones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air surges that accompany TPVs as they are transported into middle latitudes may lead to widespread cold air outbreaks (CAOs)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8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9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285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9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905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9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556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10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80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10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363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1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12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862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11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51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0817"/>
            <a:ext cx="8433053" cy="522415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CAOs are identified using CAO climatology created by Murphy (2017)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Dataset: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Historical Climatology Network-Daily minimum temperature data</a:t>
            </a:r>
          </a:p>
          <a:p>
            <a:pPr>
              <a:lnSpc>
                <a:spcPct val="110000"/>
              </a:lnSpc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 of study: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1979–2015</a:t>
            </a:r>
          </a:p>
          <a:p>
            <a:pPr>
              <a:lnSpc>
                <a:spcPct val="110000"/>
              </a:lnSpc>
            </a:pPr>
            <a:endParaRPr lang="en-US" sz="2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Identification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121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0817"/>
            <a:ext cx="8433053" cy="416392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Regions studied: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 NCEI climate regions encompassing central and eastern U.S. are examined (regions are color shaded in map below)</a:t>
            </a:r>
            <a:endPara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regions_stations_2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7" t="47272" r="16364" b="9220"/>
          <a:stretch/>
        </p:blipFill>
        <p:spPr>
          <a:xfrm>
            <a:off x="5036185" y="4016725"/>
            <a:ext cx="4021196" cy="27867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5733143" y="3957532"/>
            <a:ext cx="118872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effectLst/>
                <a:latin typeface="Arial"/>
                <a:cs typeface="Arial"/>
              </a:rPr>
              <a:t>West North Central</a:t>
            </a:r>
            <a:endParaRPr lang="en-US" sz="1400" b="1" dirty="0">
              <a:ln w="0">
                <a:noFill/>
              </a:ln>
              <a:effectLst/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5393" y="3996663"/>
            <a:ext cx="118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East </a:t>
            </a:r>
            <a:r>
              <a: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 Central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24267" y="4038307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Northeast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06390" y="5688586"/>
            <a:ext cx="11887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South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87896" y="5821243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latin typeface="Arial"/>
                <a:cs typeface="Arial"/>
              </a:rPr>
              <a:t>Southeast</a:t>
            </a:r>
            <a:endParaRPr lang="en-US" sz="1400" b="1" dirty="0">
              <a:ln w="0">
                <a:noFill/>
              </a:ln>
              <a:latin typeface="Arial"/>
              <a:cs typeface="Arial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382810" y="4407875"/>
            <a:ext cx="0" cy="293063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409661" y="4448430"/>
            <a:ext cx="0" cy="39487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8376987" y="4326985"/>
            <a:ext cx="0" cy="49804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384845" y="5870721"/>
            <a:ext cx="379827" cy="2597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792395" y="5985543"/>
            <a:ext cx="336876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457197" y="2466668"/>
            <a:ext cx="8433055" cy="4326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CAO Definition: </a:t>
            </a:r>
          </a:p>
          <a:p>
            <a:pPr>
              <a:lnSpc>
                <a:spcPct val="50000"/>
              </a:lnSpc>
            </a:pPr>
            <a:endParaRPr lang="en-US" sz="22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or more stations within a NCEI climate region experience three or more consecutive days where minimum temperatures fall below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the 31-day centered moving                                              average of the 5th percentile                                         minimum temperature for                                                  those days and share at least                                                        one overlapping day</a:t>
            </a:r>
            <a:endParaRPr lang="en-US" sz="22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31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31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48976" y="5105097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latin typeface="Arial"/>
                <a:cs typeface="Arial"/>
              </a:rPr>
              <a:t>Central</a:t>
            </a:r>
            <a:endParaRPr lang="en-US" sz="1200" b="1" dirty="0">
              <a:ln w="0">
                <a:noFill/>
              </a:ln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Identification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36185" y="6499381"/>
            <a:ext cx="91841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Station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5143010" y="6606601"/>
            <a:ext cx="109728" cy="109728"/>
          </a:xfrm>
          <a:prstGeom prst="ellipse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94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p_track_1000km_circle_19820110_06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3"/>
          <a:stretch/>
        </p:blipFill>
        <p:spPr>
          <a:xfrm>
            <a:off x="1042141" y="3208074"/>
            <a:ext cx="3337851" cy="29626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0818"/>
            <a:ext cx="8433053" cy="2158725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of CAOs linked to cold pools:</a:t>
            </a:r>
          </a:p>
          <a:p>
            <a:pPr marL="457200" lvl="1" indent="0">
              <a:lnSpc>
                <a:spcPct val="60000"/>
              </a:lnSpc>
              <a:buNone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Circle of radius 1500 km surrounding 1000–500-hPa thickness minimum of a cold pool must overlap at least one grid point (using a 0.5° grid) of region for at least one time stamp (6 h interval) during CAO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endParaRPr lang="en-US" sz="1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1939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590573" y="2947367"/>
            <a:ext cx="3337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Arial"/>
                <a:cs typeface="Arial"/>
              </a:rPr>
              <a:t>0600 UTC 10 Jan 1982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016690" y="3218046"/>
            <a:ext cx="380444" cy="2967340"/>
            <a:chOff x="8136560" y="3218046"/>
            <a:chExt cx="380444" cy="2967340"/>
          </a:xfrm>
        </p:grpSpPr>
        <p:grpSp>
          <p:nvGrpSpPr>
            <p:cNvPr id="8" name="Group 7"/>
            <p:cNvGrpSpPr/>
            <p:nvPr/>
          </p:nvGrpSpPr>
          <p:grpSpPr>
            <a:xfrm>
              <a:off x="8164329" y="3218046"/>
              <a:ext cx="352675" cy="2852928"/>
              <a:chOff x="8164329" y="3218046"/>
              <a:chExt cx="352675" cy="2852928"/>
            </a:xfrm>
          </p:grpSpPr>
          <p:pic>
            <p:nvPicPr>
              <p:cNvPr id="36" name="Picture 35"/>
              <p:cNvPicPr>
                <a:picLocks/>
              </p:cNvPicPr>
              <p:nvPr/>
            </p:nvPicPr>
            <p:blipFill rotWithShape="1">
              <a:blip r:embed="rId3"/>
              <a:srcRect t="96189" r="289" b="1864"/>
              <a:stretch/>
            </p:blipFill>
            <p:spPr>
              <a:xfrm rot="16200000">
                <a:off x="6783585" y="4598790"/>
                <a:ext cx="2852928" cy="91440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8210853" y="552026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480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210853" y="570977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470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216448" y="5902110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460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210853" y="533629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490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210853" y="5145362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500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210853" y="4955453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510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210853" y="4766474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520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210853" y="4577225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530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8210853" y="438947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540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8210853" y="4199180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550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8216448" y="4009632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560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8210853" y="382270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570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8210853" y="3630455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580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8216448" y="3448702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590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8210853" y="3254281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600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8136560" y="6062275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(dam)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690819" y="4630284"/>
            <a:ext cx="118872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effectLst/>
                <a:latin typeface="Arial"/>
                <a:cs typeface="Arial"/>
              </a:rPr>
              <a:t>West North Central</a:t>
            </a:r>
            <a:endParaRPr lang="en-US" sz="1200" b="1" dirty="0">
              <a:ln w="0">
                <a:noFill/>
              </a:ln>
              <a:effectLst/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28087" y="4485313"/>
            <a:ext cx="118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East </a:t>
            </a:r>
            <a:r>
              <a:rPr lang="en-US" sz="12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 Central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39647" y="4718599"/>
            <a:ext cx="118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Northeast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000292" y="5493324"/>
            <a:ext cx="118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latin typeface="Arial"/>
                <a:cs typeface="Arial"/>
              </a:rPr>
              <a:t>South</a:t>
            </a:r>
            <a:endParaRPr lang="en-US" sz="1200" b="1" dirty="0">
              <a:ln w="0">
                <a:noFill/>
              </a:ln>
              <a:latin typeface="Arial"/>
              <a:cs typeface="Arial"/>
            </a:endParaRP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518411" y="5067284"/>
            <a:ext cx="118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Central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905632" y="5377260"/>
            <a:ext cx="118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Southeast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4911007" y="6453743"/>
            <a:ext cx="137160" cy="137160"/>
          </a:xfrm>
          <a:prstGeom prst="ellipse">
            <a:avLst/>
          </a:prstGeom>
          <a:solidFill>
            <a:srgbClr val="FFFF0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5032752" y="6344126"/>
            <a:ext cx="1528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Cold </a:t>
            </a:r>
            <a:r>
              <a:rPr lang="en-US" sz="1600" b="1" dirty="0" smtClean="0">
                <a:latin typeface="Arial"/>
                <a:cs typeface="Arial"/>
              </a:rPr>
              <a:t>Pool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>
            <a:off x="2919122" y="6349029"/>
            <a:ext cx="365760" cy="365760"/>
          </a:xfrm>
          <a:prstGeom prst="ellipse">
            <a:avLst/>
          </a:prstGeom>
          <a:solidFill>
            <a:srgbClr val="00006B">
              <a:alpha val="20000"/>
            </a:srgbClr>
          </a:solidFill>
          <a:ln w="31750">
            <a:solidFill>
              <a:srgbClr val="0000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3309098" y="6231861"/>
            <a:ext cx="15287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1500-km </a:t>
            </a:r>
          </a:p>
          <a:p>
            <a:r>
              <a:rPr lang="en-US" sz="1600" b="1" dirty="0" smtClean="0">
                <a:latin typeface="Arial"/>
                <a:cs typeface="Arial"/>
              </a:rPr>
              <a:t>radius circle</a:t>
            </a:r>
            <a:endParaRPr lang="en-US" sz="1600" b="1" dirty="0">
              <a:latin typeface="Arial"/>
              <a:cs typeface="Arial"/>
            </a:endParaRPr>
          </a:p>
        </p:txBody>
      </p:sp>
      <p:pic>
        <p:nvPicPr>
          <p:cNvPr id="17" name="Picture 16" descr="thick_track_circle_19820110_06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0"/>
          <a:stretch/>
        </p:blipFill>
        <p:spPr>
          <a:xfrm>
            <a:off x="4587925" y="3212406"/>
            <a:ext cx="3340432" cy="29626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1132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cyclones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air surges that accompany TPVs as they are transported into middle latitudes may lead to widespread cold air outbreaks (CAOs)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CAOs may lead to significant socioeconomic impacts, posing a hazard to society, agriculture, and infrastructure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45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976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66270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83744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24772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76025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0108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41735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855297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375281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913221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60886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18850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0851" y="3061230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30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1524" y="264475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60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6606" y="222679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90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8565" y="180717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120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8565" y="138173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150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23137" y="3484448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8565" y="966903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180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720209" y="2975193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20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722067" y="348771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22067" y="2473950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4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717429" y="196842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6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728191" y="1462854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8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10973" y="964961"/>
            <a:ext cx="407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100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35294" y="4550920"/>
            <a:ext cx="340722" cy="165191"/>
          </a:xfrm>
          <a:prstGeom prst="rect">
            <a:avLst/>
          </a:prstGeom>
          <a:solidFill>
            <a:srgbClr val="4080C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35294" y="5131077"/>
            <a:ext cx="340722" cy="165191"/>
          </a:xfrm>
          <a:prstGeom prst="rect">
            <a:avLst/>
          </a:prstGeom>
          <a:solidFill>
            <a:srgbClr val="9D9D9D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951673" y="4480955"/>
            <a:ext cx="2138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Total number of CAOs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37008" y="4970010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35294" y="5752985"/>
            <a:ext cx="340722" cy="165191"/>
          </a:xfrm>
          <a:prstGeom prst="rect">
            <a:avLst/>
          </a:prstGeom>
          <a:solidFill>
            <a:srgbClr val="C1AD83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2048" y="5584075"/>
            <a:ext cx="355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Percentage of unique CAOs linked to at least one cold pool [(gray/blue) × 100]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272483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count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 rot="16200000">
            <a:off x="4294601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87778" y="727067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844913" y="722763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Percentage of 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72563" y="4064155"/>
            <a:ext cx="3966575" cy="2725469"/>
            <a:chOff x="5072563" y="4064155"/>
            <a:chExt cx="3966575" cy="2725469"/>
          </a:xfrm>
        </p:grpSpPr>
        <p:pic>
          <p:nvPicPr>
            <p:cNvPr id="10" name="Picture 9" descr="ncei_US_climate_region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25369" r="6260"/>
            <a:stretch/>
          </p:blipFill>
          <p:spPr>
            <a:xfrm>
              <a:off x="5072563" y="4064155"/>
              <a:ext cx="3964221" cy="27254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5606780" y="4585627"/>
              <a:ext cx="15416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effectLst/>
                  <a:latin typeface="Arial"/>
                  <a:cs typeface="Arial"/>
                </a:rPr>
                <a:t>West North Central (WNC)</a:t>
              </a:r>
              <a:endParaRPr lang="en-US" sz="1400" b="1" dirty="0">
                <a:ln w="0">
                  <a:noFill/>
                </a:ln>
                <a:effectLst/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901128" y="4419400"/>
              <a:ext cx="11887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East </a:t>
              </a:r>
              <a:r>
                <a:rPr lang="en-US" sz="1400" b="1" dirty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 </a:t>
              </a:r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Central (ENC)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850418" y="469165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Northeast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254688" y="5821561"/>
              <a:ext cx="11887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South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/>
              <a:endPara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491423" y="570182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Southeast</a:t>
              </a:r>
              <a:endParaRPr lang="en-US" sz="16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008313" y="5226642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Central</a:t>
              </a:r>
              <a:endParaRPr lang="en-US" sz="11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</p:grpSp>
      <p:pic>
        <p:nvPicPr>
          <p:cNvPr id="63" name="Picture 62" descr="bar_chart_CPs_CAOs_60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7310" r="1280" b="11467"/>
          <a:stretch/>
        </p:blipFill>
        <p:spPr>
          <a:xfrm>
            <a:off x="482922" y="961074"/>
            <a:ext cx="4041624" cy="2779776"/>
          </a:xfrm>
          <a:prstGeom prst="rect">
            <a:avLst/>
          </a:prstGeom>
        </p:spPr>
      </p:pic>
      <p:pic>
        <p:nvPicPr>
          <p:cNvPr id="64" name="Picture 63" descr="bar_chart_CPs_CAOs_percent_60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 t="7414" r="1656" b="11455"/>
          <a:stretch/>
        </p:blipFill>
        <p:spPr>
          <a:xfrm>
            <a:off x="5057667" y="959116"/>
            <a:ext cx="4041624" cy="27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16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976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66270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83744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24772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76025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0108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41735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855297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375281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913221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60886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18850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0851" y="3061230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30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1524" y="264475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60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6606" y="222679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90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8565" y="180717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120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8565" y="138173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150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23137" y="3484448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8565" y="966903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180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720209" y="2975193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20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722067" y="348771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22067" y="2473950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4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717429" y="196842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6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728191" y="1462854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8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10973" y="964961"/>
            <a:ext cx="407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100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35294" y="4550920"/>
            <a:ext cx="340722" cy="165191"/>
          </a:xfrm>
          <a:prstGeom prst="rect">
            <a:avLst/>
          </a:prstGeom>
          <a:solidFill>
            <a:srgbClr val="4080C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35294" y="5131077"/>
            <a:ext cx="340722" cy="165191"/>
          </a:xfrm>
          <a:prstGeom prst="rect">
            <a:avLst/>
          </a:prstGeom>
          <a:solidFill>
            <a:srgbClr val="9D9D9D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951673" y="4480955"/>
            <a:ext cx="2138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Total number of CAOs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37008" y="4970010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35294" y="5752985"/>
            <a:ext cx="340722" cy="165191"/>
          </a:xfrm>
          <a:prstGeom prst="rect">
            <a:avLst/>
          </a:prstGeom>
          <a:solidFill>
            <a:srgbClr val="C1AD83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2048" y="5584075"/>
            <a:ext cx="355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Percentage of unique CAOs linked to at least one cold pool [(gray/blue) × 100]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272483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count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 rot="16200000">
            <a:off x="4294601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87778" y="727067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844913" y="722763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Percentage of 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72563" y="4064155"/>
            <a:ext cx="3966575" cy="2725469"/>
            <a:chOff x="5072563" y="4064155"/>
            <a:chExt cx="3966575" cy="2725469"/>
          </a:xfrm>
        </p:grpSpPr>
        <p:pic>
          <p:nvPicPr>
            <p:cNvPr id="10" name="Picture 9" descr="ncei_US_climate_region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25369" r="6260"/>
            <a:stretch/>
          </p:blipFill>
          <p:spPr>
            <a:xfrm>
              <a:off x="5072563" y="4064155"/>
              <a:ext cx="3964221" cy="27254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5606780" y="4585627"/>
              <a:ext cx="15416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effectLst/>
                  <a:latin typeface="Arial"/>
                  <a:cs typeface="Arial"/>
                </a:rPr>
                <a:t>West North Central (WNC)</a:t>
              </a:r>
              <a:endParaRPr lang="en-US" sz="1400" b="1" dirty="0">
                <a:ln w="0">
                  <a:noFill/>
                </a:ln>
                <a:effectLst/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901128" y="4419400"/>
              <a:ext cx="11887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East </a:t>
              </a:r>
              <a:r>
                <a:rPr lang="en-US" sz="1400" b="1" dirty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 </a:t>
              </a:r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Central (ENC)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850418" y="469165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Northeast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254688" y="5821561"/>
              <a:ext cx="11887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South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/>
              <a:endPara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491423" y="570182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Southeast</a:t>
              </a:r>
              <a:endParaRPr lang="en-US" sz="16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008313" y="5226642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Central</a:t>
              </a:r>
              <a:endParaRPr lang="en-US" sz="11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</p:grpSp>
      <p:pic>
        <p:nvPicPr>
          <p:cNvPr id="63" name="Picture 62" descr="bar_chart_CPs_CAOs_60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7310" r="1280" b="11467"/>
          <a:stretch/>
        </p:blipFill>
        <p:spPr>
          <a:xfrm>
            <a:off x="482922" y="961074"/>
            <a:ext cx="4041624" cy="2779776"/>
          </a:xfrm>
          <a:prstGeom prst="rect">
            <a:avLst/>
          </a:prstGeom>
        </p:spPr>
      </p:pic>
      <p:pic>
        <p:nvPicPr>
          <p:cNvPr id="64" name="Picture 63" descr="bar_chart_CPs_CAOs_percent_60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 t="7414" r="1656" b="11455"/>
          <a:stretch/>
        </p:blipFill>
        <p:spPr>
          <a:xfrm>
            <a:off x="5057667" y="959116"/>
            <a:ext cx="4041624" cy="27797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9331" y="2782875"/>
            <a:ext cx="530352" cy="118056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3164213" y="1175821"/>
            <a:ext cx="530352" cy="27876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5922038" y="1162449"/>
            <a:ext cx="530352" cy="27876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7754672" y="2692997"/>
            <a:ext cx="530352" cy="127044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36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ontent Placeholder 2"/>
          <p:cNvSpPr txBox="1">
            <a:spLocks/>
          </p:cNvSpPr>
          <p:nvPr/>
        </p:nvSpPr>
        <p:spPr>
          <a:xfrm>
            <a:off x="457199" y="950818"/>
            <a:ext cx="8433053" cy="2158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Identification of cold pools associated with TPVs: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Centers of TPVs and cold pools must be located within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750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 of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other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least two consecutive days to be identified as a match</a:t>
            </a:r>
          </a:p>
          <a:p>
            <a:pPr marL="457200" lvl="1" indent="0">
              <a:lnSpc>
                <a:spcPct val="110000"/>
              </a:lnSpc>
              <a:buFont typeface="Arial"/>
              <a:buNone/>
            </a:pPr>
            <a:endPara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endParaRPr lang="en-US" sz="1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DT_theta_tracks_circle_19820110_06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" t="8758" b="17083"/>
          <a:stretch/>
        </p:blipFill>
        <p:spPr>
          <a:xfrm>
            <a:off x="1136776" y="3110180"/>
            <a:ext cx="3336343" cy="255151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 descr="thick_tracks_circle_19820110_06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" t="8758" b="17083"/>
          <a:stretch/>
        </p:blipFill>
        <p:spPr>
          <a:xfrm>
            <a:off x="4613929" y="3110182"/>
            <a:ext cx="3336343" cy="25515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92360" y="5681082"/>
            <a:ext cx="9051640" cy="334008"/>
            <a:chOff x="68976" y="4963792"/>
            <a:chExt cx="9051640" cy="334008"/>
          </a:xfrm>
        </p:grpSpPr>
        <p:pic>
          <p:nvPicPr>
            <p:cNvPr id="9" name="Picture 8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77953" y="6032745"/>
            <a:ext cx="7396135" cy="277454"/>
            <a:chOff x="1054569" y="5403704"/>
            <a:chExt cx="7396135" cy="277454"/>
          </a:xfrm>
        </p:grpSpPr>
        <p:pic>
          <p:nvPicPr>
            <p:cNvPr id="34" name="Picture 33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1136776" y="2802403"/>
            <a:ext cx="6813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Arial"/>
                <a:cs typeface="Arial"/>
              </a:rPr>
              <a:t>0600 UTC 10 Jan 1982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5216649" y="6505873"/>
            <a:ext cx="137160" cy="137160"/>
          </a:xfrm>
          <a:prstGeom prst="ellipse">
            <a:avLst/>
          </a:prstGeom>
          <a:solidFill>
            <a:srgbClr val="FFFF0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345126" y="6389364"/>
            <a:ext cx="1528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Cold </a:t>
            </a:r>
            <a:r>
              <a:rPr lang="en-US" sz="1600" b="1" dirty="0" smtClean="0">
                <a:latin typeface="Arial"/>
                <a:cs typeface="Arial"/>
              </a:rPr>
              <a:t>Pool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4277733" y="6505873"/>
            <a:ext cx="137160" cy="137160"/>
          </a:xfrm>
          <a:prstGeom prst="ellipse">
            <a:avLst/>
          </a:prstGeom>
          <a:solidFill>
            <a:srgbClr val="27E505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4398525" y="6389364"/>
            <a:ext cx="652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TPV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2499763" y="6439166"/>
            <a:ext cx="274320" cy="274320"/>
          </a:xfrm>
          <a:prstGeom prst="ellipse">
            <a:avLst/>
          </a:prstGeom>
          <a:solidFill>
            <a:schemeClr val="tx1">
              <a:alpha val="20000"/>
            </a:schemeClr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774083" y="6283896"/>
            <a:ext cx="15287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750-km </a:t>
            </a:r>
          </a:p>
          <a:p>
            <a:r>
              <a:rPr lang="en-US" sz="1600" b="1" dirty="0">
                <a:latin typeface="Arial"/>
                <a:cs typeface="Arial"/>
              </a:rPr>
              <a:t>r</a:t>
            </a:r>
            <a:r>
              <a:rPr lang="en-US" sz="1600" b="1" dirty="0" smtClean="0">
                <a:latin typeface="Arial"/>
                <a:cs typeface="Arial"/>
              </a:rPr>
              <a:t>adius circle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2179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6,288 out of a total of 8,395 cold pools, or 74.9%, match with at least one TPV </a:t>
            </a:r>
          </a:p>
          <a:p>
            <a:pPr>
              <a:lnSpc>
                <a:spcPct val="110000"/>
              </a:lnSpc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6,510 out of a total of 25,085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TPVs,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26.0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%,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with at least one cold pool</a:t>
            </a:r>
          </a:p>
          <a:p>
            <a:pPr>
              <a:lnSpc>
                <a:spcPct val="11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94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CAOs that are linked to cold pools associated with TPVs can now be identified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3536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54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bar_chart_CAOs_CPs_TPVs_percent_60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3" t="6998" r="3095" b="11605"/>
          <a:stretch/>
        </p:blipFill>
        <p:spPr>
          <a:xfrm>
            <a:off x="5064244" y="936157"/>
            <a:ext cx="4015303" cy="277977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9" name="Rectangle 78"/>
          <p:cNvSpPr/>
          <p:nvPr/>
        </p:nvSpPr>
        <p:spPr>
          <a:xfrm>
            <a:off x="535294" y="4365698"/>
            <a:ext cx="340722" cy="165191"/>
          </a:xfrm>
          <a:prstGeom prst="rect">
            <a:avLst/>
          </a:prstGeom>
          <a:solidFill>
            <a:srgbClr val="4080C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35294" y="4898300"/>
            <a:ext cx="340722" cy="165191"/>
          </a:xfrm>
          <a:prstGeom prst="rect">
            <a:avLst/>
          </a:prstGeom>
          <a:solidFill>
            <a:srgbClr val="9D9D9D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942048" y="4284475"/>
            <a:ext cx="2138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Total number of CAOs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37008" y="4737233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35294" y="6209511"/>
            <a:ext cx="340722" cy="165191"/>
          </a:xfrm>
          <a:prstGeom prst="rect">
            <a:avLst/>
          </a:prstGeom>
          <a:solidFill>
            <a:srgbClr val="C1AD83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2048" y="5923373"/>
            <a:ext cx="35506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Percentage of unique CAOs linked to at least one cold pool associated with TPVs        [(purple/blue) × 100]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35294" y="5536438"/>
            <a:ext cx="340722" cy="165191"/>
          </a:xfrm>
          <a:prstGeom prst="rect">
            <a:avLst/>
          </a:prstGeom>
          <a:solidFill>
            <a:srgbClr val="8056D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42048" y="5353700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 associated with TPVs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247969" y="3680103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855171" y="3680486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370601" y="3680486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911098" y="3680486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659692" y="3680486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184574" y="3680486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741555" y="2966028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20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743413" y="3471458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743413" y="2463547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4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38775" y="195786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6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749537" y="1454641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8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732319" y="950382"/>
            <a:ext cx="407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100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 rot="16200000">
            <a:off x="4315947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40914" y="3680486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250814" y="3680486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764664" y="3680486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303400" y="3680486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052433" y="3680486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580793" y="3680103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90851" y="3041178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30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1524" y="261875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60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96606" y="2202852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90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8565" y="1781956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120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8565" y="1366584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150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23137" y="346231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565" y="948722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180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 rot="16200000">
            <a:off x="-272483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count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00005" y="727067"/>
            <a:ext cx="4362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CAOs Linked to Cold Pools Associated with TPVs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651373" y="722763"/>
            <a:ext cx="4557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Percentage of CAOs Linked to Cold Pools Associated with TPVs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72443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5072563" y="4064155"/>
            <a:ext cx="3966575" cy="2725469"/>
            <a:chOff x="5072563" y="4064155"/>
            <a:chExt cx="3966575" cy="2725469"/>
          </a:xfrm>
        </p:grpSpPr>
        <p:pic>
          <p:nvPicPr>
            <p:cNvPr id="75" name="Picture 74" descr="ncei_US_climate_region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25369" r="6260"/>
            <a:stretch/>
          </p:blipFill>
          <p:spPr>
            <a:xfrm>
              <a:off x="5072563" y="4064155"/>
              <a:ext cx="3964221" cy="27254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76" name="TextBox 75"/>
            <p:cNvSpPr txBox="1"/>
            <p:nvPr/>
          </p:nvSpPr>
          <p:spPr>
            <a:xfrm>
              <a:off x="5606780" y="4585627"/>
              <a:ext cx="15416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effectLst/>
                  <a:latin typeface="Arial"/>
                  <a:cs typeface="Arial"/>
                </a:rPr>
                <a:t>West North Central (WNC)</a:t>
              </a:r>
              <a:endParaRPr lang="en-US" sz="1400" b="1" dirty="0">
                <a:ln w="0">
                  <a:noFill/>
                </a:ln>
                <a:effectLst/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901128" y="4419400"/>
              <a:ext cx="11887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East </a:t>
              </a:r>
              <a:r>
                <a:rPr lang="en-US" sz="1400" b="1" dirty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 </a:t>
              </a:r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Central (ENC)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850418" y="469165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Northeast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6254688" y="5821561"/>
              <a:ext cx="11887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South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/>
              <a:endPara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491423" y="570182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Southeast</a:t>
              </a:r>
              <a:endParaRPr lang="en-US" sz="16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008313" y="5226642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Central</a:t>
              </a:r>
              <a:endParaRPr lang="en-US" sz="11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</p:grpSp>
      <p:pic>
        <p:nvPicPr>
          <p:cNvPr id="54" name="Picture 53" descr="bar_chart_CAOs_CPs_TPVs_60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4" t="7013" r="2883" b="11410"/>
          <a:stretch/>
        </p:blipFill>
        <p:spPr>
          <a:xfrm>
            <a:off x="477352" y="936157"/>
            <a:ext cx="4015303" cy="27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03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Large spatial overlap and temporal coincidence of TPV and cold pool in Jan 1982 CAO case suggests that the TPV and cold pool are dynamically linked and  demonstrates that:</a:t>
            </a:r>
          </a:p>
          <a:p>
            <a:pPr>
              <a:lnSpc>
                <a:spcPct val="50000"/>
              </a:lnSpc>
            </a:pP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nfluence of TPVs can extend through the depth of the troposphere and over a widespread geographical area</a:t>
            </a:r>
          </a:p>
          <a:p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equatorward transport of TPVs can lead to CAO development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There is a much higher percentage of CAOs linked to cold pools over northern regions of U.S. compared to southern regions</a:t>
            </a:r>
          </a:p>
          <a:p>
            <a:pPr marL="457200" lvl="1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69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8097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6,510 out of a total of 25,085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TPVs,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26.0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%,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with at least one cold pool</a:t>
            </a:r>
          </a:p>
          <a:p>
            <a:pPr marL="0" indent="0">
              <a:buNone/>
            </a:pPr>
            <a:endParaRPr lang="en-US" sz="2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not match with cold pools because:</a:t>
            </a:r>
          </a:p>
          <a:p>
            <a:pPr marL="0" indent="0">
              <a:lnSpc>
                <a:spcPct val="70000"/>
              </a:lnSpc>
              <a:buNone/>
            </a:pPr>
            <a:endParaRPr lang="en-US" sz="2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be too small or too weak to be associated with </a:t>
            </a:r>
            <a:r>
              <a:rPr lang="en-US" sz="2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trackable</a:t>
            </a:r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cold pools</a:t>
            </a:r>
          </a:p>
          <a:p>
            <a:pPr lvl="1"/>
            <a:endParaRPr lang="en-US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be associated with thickness troughs that are not </a:t>
            </a:r>
            <a:r>
              <a:rPr lang="en-US" sz="2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trackable</a:t>
            </a:r>
            <a:endParaRPr lang="en-US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match with cold pools not meeting latitude criteria</a:t>
            </a:r>
          </a:p>
          <a:p>
            <a:pPr marL="457200" lvl="1" indent="0">
              <a:buNone/>
            </a:pPr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that TPVs that do not match with cold pools may still contribute to CAO development</a:t>
            </a:r>
          </a:p>
          <a:p>
            <a:endParaRPr lang="en-US" sz="2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260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083335"/>
            <a:ext cx="8229600" cy="473180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majority of CAOs that are linked to cold pools are also associated with TPVs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play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role in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development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~74–88% of CAOs over northern regions of the U.S., suggesting that improved understanding of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may lead to improved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understanding of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CAOs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723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5515469"/>
            <a:ext cx="8229600" cy="1017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</a:p>
          <a:p>
            <a:pPr marL="0" indent="0" algn="ctr">
              <a:buFont typeface="Arial"/>
              <a:buNone/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thanks to Nicholas </a:t>
            </a:r>
            <a:r>
              <a:rPr lang="en-US" sz="2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Steven </a:t>
            </a:r>
            <a:r>
              <a:rPr lang="en-US" sz="2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               and Zachary Murphy</a:t>
            </a: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083335"/>
            <a:ext cx="8229600" cy="473180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majority of CAOs that are linked to cold pools are also associated with TPVs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play a role in the development of ~74–88% of CAOs over northern regions of 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U.S.,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suggesting that improved understanding of TPVs may lead to improved understanding of CAOs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134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T_theta_19820108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7" b="5446"/>
          <a:stretch/>
        </p:blipFill>
        <p:spPr>
          <a:xfrm>
            <a:off x="4044" y="946263"/>
            <a:ext cx="4571021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11" name="Picture 10" descr="thickness_19820108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80052" y="946264"/>
            <a:ext cx="4560722" cy="40233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55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1716702" y="1657842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2208083" y="2103178"/>
            <a:ext cx="0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Rectangle 155"/>
          <p:cNvSpPr/>
          <p:nvPr/>
        </p:nvSpPr>
        <p:spPr>
          <a:xfrm>
            <a:off x="6420911" y="1749224"/>
            <a:ext cx="74732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7" name="Straight Arrow Connector 156"/>
          <p:cNvCxnSpPr/>
          <p:nvPr/>
        </p:nvCxnSpPr>
        <p:spPr>
          <a:xfrm>
            <a:off x="6783432" y="2222706"/>
            <a:ext cx="0" cy="39663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698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marL="57150" indent="0" algn="ctr">
              <a:buNone/>
            </a:pPr>
            <a:r>
              <a:rPr lang="en-US" sz="7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Slides</a:t>
            </a:r>
            <a:endParaRPr lang="en-US" sz="7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739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4601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Equatorward Transport of TPVs and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lon_cross_final_v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67" y="789718"/>
            <a:ext cx="7374969" cy="510058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13458" y="5954895"/>
            <a:ext cx="8687733" cy="888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Histograms showing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instances in which a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(red) and cold pool (blue)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transported equatorward of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(black line on map)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each 10° longitude bin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globally. A TPV and cold pool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counted more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if it returns equatorward of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after returning poleward of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187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easonal Variability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monthly_count_60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60" y="821732"/>
            <a:ext cx="6190277" cy="506942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13458" y="5954895"/>
            <a:ext cx="8687733" cy="888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Total number of TPVs per season, (b) total number of TPVs transported equatorward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60°N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season, (c) total number of cold pools per season, and (d) total number of cold pools transported equatorward of 60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°N per season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871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easonal Variability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13458" y="5954895"/>
            <a:ext cx="8687733" cy="888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Total number of TPVs per season, (b) total number of TPVs transported equatorward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45°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season, (c) total number of cold pools per season, and (d) total number of cold pools transported equatorward of 45°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per season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monthly_count_45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61" y="825087"/>
            <a:ext cx="6134701" cy="506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0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T_theta_19820109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7" b="5446"/>
          <a:stretch/>
        </p:blipFill>
        <p:spPr>
          <a:xfrm>
            <a:off x="-113" y="946263"/>
            <a:ext cx="4571021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1716702" y="1917999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2208083" y="2363335"/>
            <a:ext cx="0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4" name="Picture 3" descr="thickness_19820109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78116" y="946263"/>
            <a:ext cx="4560722" cy="4023360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73" name="Picture 72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42" name="Rectangle 141"/>
          <p:cNvSpPr/>
          <p:nvPr/>
        </p:nvSpPr>
        <p:spPr>
          <a:xfrm>
            <a:off x="6396384" y="1811690"/>
            <a:ext cx="754734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3" name="Straight Arrow Connector 142"/>
          <p:cNvCxnSpPr/>
          <p:nvPr/>
        </p:nvCxnSpPr>
        <p:spPr>
          <a:xfrm>
            <a:off x="6762612" y="2295583"/>
            <a:ext cx="0" cy="39663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516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_theta_198201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" b="5275"/>
          <a:stretch/>
        </p:blipFill>
        <p:spPr>
          <a:xfrm>
            <a:off x="-1657" y="946263"/>
            <a:ext cx="4562711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1997667" y="2768019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2489048" y="3223766"/>
            <a:ext cx="0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6" name="Picture 5" descr="thickness_19820110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78976" y="946263"/>
            <a:ext cx="4560722" cy="4023360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74" name="Picture 73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41" name="Rectangle 140"/>
          <p:cNvSpPr/>
          <p:nvPr/>
        </p:nvSpPr>
        <p:spPr>
          <a:xfrm>
            <a:off x="6676088" y="2607325"/>
            <a:ext cx="754734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2" name="Straight Arrow Connector 141"/>
          <p:cNvCxnSpPr/>
          <p:nvPr/>
        </p:nvCxnSpPr>
        <p:spPr>
          <a:xfrm>
            <a:off x="7053455" y="3067617"/>
            <a:ext cx="0" cy="41102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285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T_theta_1982011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" b="5446"/>
          <a:stretch/>
        </p:blipFill>
        <p:spPr>
          <a:xfrm>
            <a:off x="-3007" y="942863"/>
            <a:ext cx="4581983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2316184" y="2835396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3212745" y="3178943"/>
            <a:ext cx="300556" cy="23172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11" name="Picture 10" descr="thickness_19820111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76751" y="942863"/>
            <a:ext cx="4560721" cy="4023360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79" name="Picture 78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45" name="Rectangle 144"/>
          <p:cNvSpPr/>
          <p:nvPr/>
        </p:nvSpPr>
        <p:spPr>
          <a:xfrm>
            <a:off x="6872127" y="2703615"/>
            <a:ext cx="74732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6" name="Straight Arrow Connector 145"/>
          <p:cNvCxnSpPr/>
          <p:nvPr/>
        </p:nvCxnSpPr>
        <p:spPr>
          <a:xfrm>
            <a:off x="7523476" y="3103377"/>
            <a:ext cx="338739" cy="23722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294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52665</TotalTime>
  <Words>4923</Words>
  <Application>Microsoft Macintosh PowerPoint</Application>
  <PresentationFormat>On-screen Show (4:3)</PresentationFormat>
  <Paragraphs>1445</Paragraphs>
  <Slides>63</Slides>
  <Notes>49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Linkages Between the Equatorward Transport of Tropopause Polar Vortices and the Development of Cold Air Outbreaks</vt:lpstr>
      <vt:lpstr>What are Tropopause Polar Vortices (TPVs)?</vt:lpstr>
      <vt:lpstr>Motivation</vt:lpstr>
      <vt:lpstr>Motivation</vt:lpstr>
      <vt:lpstr>Motivation</vt:lpstr>
      <vt:lpstr>Example: 9–12 Jan 1982 CAO </vt:lpstr>
      <vt:lpstr>Example: 9–12 Jan 1982 CAO </vt:lpstr>
      <vt:lpstr>Example: 9–12 Jan 1982 CAO </vt:lpstr>
      <vt:lpstr>Example: 9–12 Jan 1982 CAO </vt:lpstr>
      <vt:lpstr>Example: 9–12 Jan 1982 CAO </vt:lpstr>
      <vt:lpstr>Example: 9–12 Jan 1982 CAO </vt:lpstr>
      <vt:lpstr>Example: 9–12 Jan 1982 CAO </vt:lpstr>
      <vt:lpstr>Outline</vt:lpstr>
      <vt:lpstr>TPV Tracking</vt:lpstr>
      <vt:lpstr>Cold Pool Tracking</vt:lpstr>
      <vt:lpstr>Filtering TPV and Cold Pool Tracks</vt:lpstr>
      <vt:lpstr>TPV and Cold Pool Track Density</vt:lpstr>
      <vt:lpstr>TPV and Cold Pool Track Density</vt:lpstr>
      <vt:lpstr>TPV and Cold Pool Track Density</vt:lpstr>
      <vt:lpstr>TPV and Cold Pool Track Density</vt:lpstr>
      <vt:lpstr>TPV and Cold Pool Track Density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CAO Identification</vt:lpstr>
      <vt:lpstr>CAO Identification</vt:lpstr>
      <vt:lpstr>CAOs Linked to Cold Pools</vt:lpstr>
      <vt:lpstr>CAOs Linked to Cold Pools</vt:lpstr>
      <vt:lpstr>CAOs Linked to Cold Pools</vt:lpstr>
      <vt:lpstr>Cold Pools Associated with TPVs</vt:lpstr>
      <vt:lpstr>Cold Pools Associated with TPVs</vt:lpstr>
      <vt:lpstr>CAOs Linked to Cold Pools Associated with TPVs</vt:lpstr>
      <vt:lpstr>CAOs Linked to Cold Pools Associated with TPVs</vt:lpstr>
      <vt:lpstr>Conclusions </vt:lpstr>
      <vt:lpstr>Conclusions</vt:lpstr>
      <vt:lpstr>Conclusions</vt:lpstr>
      <vt:lpstr>Conclusions</vt:lpstr>
      <vt:lpstr>PowerPoint Presentation</vt:lpstr>
      <vt:lpstr>Equatorward Transport of TPVs and Cold Pools</vt:lpstr>
      <vt:lpstr>Seasonal Variability</vt:lpstr>
      <vt:lpstr>Seasonal Variability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Linkages Between the Equatorward Transport of Tropopause Polar Vortices and the Development of Cold Air Outbreaks</dc:title>
  <dc:creator>Kevin Biernat</dc:creator>
  <cp:lastModifiedBy>Kevin Biernat</cp:lastModifiedBy>
  <cp:revision>425</cp:revision>
  <dcterms:created xsi:type="dcterms:W3CDTF">2017-01-09T15:55:11Z</dcterms:created>
  <dcterms:modified xsi:type="dcterms:W3CDTF">2017-09-28T01:04:57Z</dcterms:modified>
</cp:coreProperties>
</file>