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7" r:id="rId2"/>
    <p:sldId id="258" r:id="rId3"/>
    <p:sldId id="262" r:id="rId4"/>
    <p:sldId id="264" r:id="rId5"/>
    <p:sldId id="263" r:id="rId6"/>
    <p:sldId id="267" r:id="rId7"/>
    <p:sldId id="270" r:id="rId8"/>
    <p:sldId id="269" r:id="rId9"/>
    <p:sldId id="268" r:id="rId10"/>
    <p:sldId id="366" r:id="rId11"/>
    <p:sldId id="373" r:id="rId12"/>
    <p:sldId id="374" r:id="rId13"/>
    <p:sldId id="266" r:id="rId14"/>
    <p:sldId id="296" r:id="rId15"/>
    <p:sldId id="298" r:id="rId16"/>
    <p:sldId id="274" r:id="rId17"/>
    <p:sldId id="375" r:id="rId18"/>
    <p:sldId id="376" r:id="rId19"/>
    <p:sldId id="377" r:id="rId20"/>
    <p:sldId id="378" r:id="rId21"/>
    <p:sldId id="379" r:id="rId22"/>
    <p:sldId id="273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276" r:id="rId48"/>
    <p:sldId id="304" r:id="rId49"/>
    <p:sldId id="380" r:id="rId50"/>
    <p:sldId id="364" r:id="rId51"/>
    <p:sldId id="370" r:id="rId52"/>
    <p:sldId id="372" r:id="rId53"/>
    <p:sldId id="282" r:id="rId54"/>
    <p:sldId id="284" r:id="rId55"/>
    <p:sldId id="365" r:id="rId56"/>
    <p:sldId id="292" r:id="rId57"/>
    <p:sldId id="305" r:id="rId58"/>
    <p:sldId id="300" r:id="rId59"/>
    <p:sldId id="306" r:id="rId60"/>
    <p:sldId id="336" r:id="rId61"/>
    <p:sldId id="381" r:id="rId62"/>
    <p:sldId id="382" r:id="rId63"/>
    <p:sldId id="38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00006B"/>
    <a:srgbClr val="27E505"/>
    <a:srgbClr val="3B006D"/>
    <a:srgbClr val="2B074C"/>
    <a:srgbClr val="A3363B"/>
    <a:srgbClr val="1171FF"/>
    <a:srgbClr val="F9202B"/>
    <a:srgbClr val="8056D2"/>
    <a:srgbClr val="C1AD83"/>
    <a:srgbClr val="22C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4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7793A-820E-5F4A-823B-15DF083A8921}" type="datetimeFigureOut">
              <a:rPr lang="en-US" smtClean="0"/>
              <a:t>9/29/17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C6DFF-5A95-C645-A9F7-D58134382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0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78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87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91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2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90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03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3010-8781-CB40-A2BE-BDEB5FA3555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212A3-E03D-874A-8010-F5D0A0A42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github.com/nickszap/tpvTrack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Linkages Between the Equatorward Transport of Tropopause Polar Vortices and the Development of Cold Air Outbreaks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Biernat,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Lance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18th Cyclone Workshop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2017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Sainte-</a:t>
            </a:r>
            <a:r>
              <a:rPr lang="en-US" sz="24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Adèle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QC, Canada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 provided by NSF Grant AGS-1355960</a:t>
            </a: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26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013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148747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5806073" y="2545524"/>
            <a:ext cx="2156865" cy="1165132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5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erai_pv_cross_cfd_25N92W_65N92W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" b="6361"/>
          <a:stretch/>
        </p:blipFill>
        <p:spPr>
          <a:xfrm>
            <a:off x="5156805" y="791749"/>
            <a:ext cx="3242759" cy="3172968"/>
          </a:xfrm>
          <a:prstGeom prst="rect">
            <a:avLst/>
          </a:prstGeom>
        </p:spPr>
      </p:pic>
      <p:pic>
        <p:nvPicPr>
          <p:cNvPr id="6" name="Picture 5" descr="erai_pv_cross_cfd_46N115W_46N65W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b="6662"/>
          <a:stretch/>
        </p:blipFill>
        <p:spPr>
          <a:xfrm>
            <a:off x="1504469" y="791749"/>
            <a:ext cx="3255316" cy="316953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9817" y="728568"/>
            <a:ext cx="585907" cy="6119108"/>
            <a:chOff x="97542" y="728568"/>
            <a:chExt cx="585907" cy="6119108"/>
          </a:xfrm>
        </p:grpSpPr>
        <p:pic>
          <p:nvPicPr>
            <p:cNvPr id="72" name="Picture 71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2500536" y="3631788"/>
              <a:ext cx="5943600" cy="13716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97542" y="56357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7542" y="53648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542" y="50913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7542" y="48369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2127" y="456025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2127" y="42910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97542" y="4032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2127" y="376125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02127" y="34857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542" y="321233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02127" y="29592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02127" y="2690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97542" y="24070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02127" y="215390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97542" y="188547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97542" y="16017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97542" y="134852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97542" y="10751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97542" y="8109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02127" y="5914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02127" y="617263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97542" y="644101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287116" y="6616844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07751" y="828017"/>
            <a:ext cx="569567" cy="3090871"/>
            <a:chOff x="872951" y="828017"/>
            <a:chExt cx="569567" cy="3090871"/>
          </a:xfrm>
        </p:grpSpPr>
        <p:pic>
          <p:nvPicPr>
            <p:cNvPr id="10" name="Picture 9" descr="erai_pv_cross_cfd_25N92W_65N92W_19820110_00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36037" y="2216912"/>
              <a:ext cx="2933237" cy="155448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>
              <a:off x="872951" y="33855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72951" y="30943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2951" y="28152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75073" y="25141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872951" y="22300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875073" y="19356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75073" y="1645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75073" y="13568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75073" y="106616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018061" y="3780389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778962" y="378038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4611345" y="3776959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5411243" y="3830301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8263253" y="3816400"/>
            <a:ext cx="115661" cy="184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1630097" y="3730283"/>
            <a:ext cx="413880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438863" y="3728794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8095900" y="3725179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B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5230522" y="3730283"/>
            <a:ext cx="48951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B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06593" y="4012017"/>
            <a:ext cx="4071380" cy="2825692"/>
            <a:chOff x="1038879" y="4012017"/>
            <a:chExt cx="4071380" cy="2825692"/>
          </a:xfrm>
        </p:grpSpPr>
        <p:pic>
          <p:nvPicPr>
            <p:cNvPr id="8" name="Picture 7" descr="DT_theta_crossline_2lines19820110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" b="8376"/>
            <a:stretch/>
          </p:blipFill>
          <p:spPr>
            <a:xfrm>
              <a:off x="1490628" y="4032956"/>
              <a:ext cx="3619631" cy="2635182"/>
            </a:xfrm>
            <a:prstGeom prst="rect">
              <a:avLst/>
            </a:prstGeom>
          </p:spPr>
        </p:pic>
        <p:sp>
          <p:nvSpPr>
            <p:cNvPr id="156" name="TextBox 155"/>
            <p:cNvSpPr txBox="1"/>
            <p:nvPr/>
          </p:nvSpPr>
          <p:spPr>
            <a:xfrm>
              <a:off x="1531928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300591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90W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468347" y="66068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0W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1038879" y="6453771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1038879" y="5473977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1038879" y="4490565"/>
              <a:ext cx="61093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0N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65479" y="5086207"/>
              <a:ext cx="3603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482201" y="5101106"/>
              <a:ext cx="41284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030150" y="4012017"/>
              <a:ext cx="426995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20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040422" y="6269836"/>
              <a:ext cx="36988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22C70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2C7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" name="Content Placeholder 2"/>
          <p:cNvSpPr txBox="1">
            <a:spLocks/>
          </p:cNvSpPr>
          <p:nvPr/>
        </p:nvSpPr>
        <p:spPr>
          <a:xfrm>
            <a:off x="5110259" y="4142524"/>
            <a:ext cx="3825629" cy="238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left) Zonal and (top right) meridional cross sections of potential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vorticity (PVU, shaded)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(white,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(K, black)</a:t>
            </a:r>
          </a:p>
          <a:p>
            <a:pPr marL="0" indent="0" algn="ctr">
              <a:buNone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(bottom left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Potential temperature (K, shaded), wind speed (black, every 10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2-PVU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surface, and cross section transect lines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1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673414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6557941" y="2492657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3270401" y="4584643"/>
            <a:ext cx="90281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7" name="Straight Arrow Connector 176"/>
          <p:cNvCxnSpPr/>
          <p:nvPr/>
        </p:nvCxnSpPr>
        <p:spPr>
          <a:xfrm flipH="1">
            <a:off x="3268879" y="5032529"/>
            <a:ext cx="454910" cy="22674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13079" y="6554569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635287" y="3485762"/>
            <a:ext cx="2540148" cy="22489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5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62715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tracking 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TPV and cold pool </a:t>
            </a:r>
            <a:r>
              <a:rPr lang="en-U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climatologies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of CAOs that are linked to cold pools associated with TPVs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4082792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027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1731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6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0.5° ERA-Interim (Dee et al. 2011)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1979–2015, every 6 h</a:t>
            </a:r>
          </a:p>
          <a:p>
            <a:pPr lvl="1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 identify and track TPVs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potential temperature, relative vorticity, and wind on 2-PVU surface</a:t>
            </a:r>
          </a:p>
          <a:p>
            <a:pPr lvl="1">
              <a:lnSpc>
                <a:spcPct val="11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minima on 2-PVU surface tracked spatially and temporally to create TPV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8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Modified TPV tracking algorithm by changing input variables to identify and track cold pools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 variables: 1000–500-hPa thickness and thermal vorticity, and 700-hPa wind</a:t>
            </a:r>
          </a:p>
          <a:p>
            <a:pPr lvl="1"/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minima tracked spatially and temporally to create cold pool tracks</a:t>
            </a: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 Tracking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must last at least 2 days and spend at least 6 h poleward of 60°N (adapted from criteria of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2010)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pools must last at least 2 days and spend at least  6 h poleward of 60°N</a:t>
            </a:r>
          </a:p>
          <a:p>
            <a:pPr marL="400050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Focus on TPVs and cold pools transported from high latitudes to middle latitudes </a:t>
            </a:r>
          </a:p>
          <a:p>
            <a:pPr marL="5715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that TPVs and cold pools in high latitudes move equatorward of 60°N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90187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 TPV and Cold Pool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2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20364530">
            <a:off x="1950733" y="3867533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547012">
            <a:off x="1079969" y="2032387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20364530">
            <a:off x="6537811" y="3867532"/>
            <a:ext cx="1063642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547012">
            <a:off x="5656966" y="2032386"/>
            <a:ext cx="1906115" cy="1202521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71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552094" y="2854772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3228701">
            <a:off x="2700383" y="3668874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6200000">
            <a:off x="5129090" y="2854773"/>
            <a:ext cx="1660246" cy="849460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3228701">
            <a:off x="7277382" y="3668873"/>
            <a:ext cx="719846" cy="1348123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6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89111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2453" y="24768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7199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                           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76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331440">
            <a:off x="6644010" y="1507874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331440">
            <a:off x="2074090" y="1507875"/>
            <a:ext cx="783886" cy="50114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3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43" y="6082633"/>
            <a:ext cx="8866405" cy="84621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number of unique TPVs (left) and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 pools (right) within 500 km of each grid point (using a 0.5° grid) for TPVs and cold pools that move equatorward of 60°N during 1979–2015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163155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Cold Pool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736645" y="832481"/>
            <a:ext cx="4396693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Transported to Middle Latitudes 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8,395; avg. of ~227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-10633" y="832481"/>
            <a:ext cx="4741685" cy="5542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Transported to Middle Latitudes</a:t>
            </a:r>
          </a:p>
          <a:p>
            <a:pPr marL="0" indent="0" algn="ctr">
              <a:buNone/>
            </a:pP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 = 25,085; avg. of ~678 per </a:t>
            </a:r>
            <a:r>
              <a:rPr lang="en-US" sz="17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7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pv_unique_density_500km_gte2d_gte6hOfLife_gt60N_transport_lt60N_thesis_fig_thick_li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" y="1418743"/>
            <a:ext cx="4399074" cy="4572000"/>
          </a:xfrm>
          <a:prstGeom prst="rect">
            <a:avLst/>
          </a:prstGeom>
        </p:spPr>
      </p:pic>
      <p:pic>
        <p:nvPicPr>
          <p:cNvPr id="6" name="Picture 5" descr="cp_unique_density_500km_gte2d_gte6hOfLife_gt60N_transport_lt60N_thesis_fig_thick_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32" y="1418743"/>
            <a:ext cx="4399074" cy="4572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 rot="16200000">
            <a:off x="1307802" y="4591181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16200000">
            <a:off x="5884798" y="4591182"/>
            <a:ext cx="927337" cy="474024"/>
          </a:xfrm>
          <a:prstGeom prst="ellipse">
            <a:avLst/>
          </a:prstGeom>
          <a:noFill/>
          <a:ln w="412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>
            <a:spLocks noChangeAspect="1"/>
          </p:cNvSpPr>
          <p:nvPr/>
        </p:nvSpPr>
        <p:spPr>
          <a:xfrm rot="10580098" flipV="1">
            <a:off x="1609372" y="6091768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5046" y="6055137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Genesis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00862" y="6056851"/>
            <a:ext cx="1404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Lysis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38" name="Multiply 37"/>
          <p:cNvSpPr/>
          <p:nvPr/>
        </p:nvSpPr>
        <p:spPr>
          <a:xfrm>
            <a:off x="3055548" y="6106595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Jan_1982_both_trac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7" y="1166035"/>
            <a:ext cx="5360709" cy="4745736"/>
          </a:xfrm>
          <a:prstGeom prst="rect">
            <a:avLst/>
          </a:prstGeom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 rot="10580098" flipV="1">
            <a:off x="3136286" y="2264521"/>
            <a:ext cx="228600" cy="228600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58417" y="2421355"/>
            <a:ext cx="374647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619259" y="3871051"/>
            <a:ext cx="170891" cy="40225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5-Point Star 30"/>
          <p:cNvSpPr>
            <a:spLocks noChangeAspect="1"/>
          </p:cNvSpPr>
          <p:nvPr/>
        </p:nvSpPr>
        <p:spPr>
          <a:xfrm rot="10580098" flipV="1">
            <a:off x="3038213" y="1518695"/>
            <a:ext cx="228600" cy="228600"/>
          </a:xfrm>
          <a:prstGeom prst="star5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609812" y="2141742"/>
            <a:ext cx="8899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202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9202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7306" y="4154231"/>
            <a:ext cx="98241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Cold </a:t>
            </a:r>
          </a:p>
          <a:p>
            <a:pPr algn="ctr"/>
            <a:r>
              <a:rPr lang="en-US" sz="2800" b="1" cap="none" spc="0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1171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Pool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1171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4136543" y="2001129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650338" y="3108901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Jan_1982_both_tracks_2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9" name="TextBox 8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74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22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6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23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89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24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25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Jan_1982_both_tracks_3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79" y="1164088"/>
            <a:ext cx="5366448" cy="47457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1" name="TextBox 10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4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26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27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1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28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0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29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1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5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30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4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6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31 Dec 1981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8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6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8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7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6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7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3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8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9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8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91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8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85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9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9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5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0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0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36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an_1982_both_tracks_1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12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Jan_1982_both_tracks_1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"/>
          <a:stretch/>
        </p:blipFill>
        <p:spPr>
          <a:xfrm>
            <a:off x="60480" y="1164088"/>
            <a:ext cx="5366449" cy="474573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76136" y="6060793"/>
            <a:ext cx="2391216" cy="338554"/>
            <a:chOff x="1615656" y="6133670"/>
            <a:chExt cx="2391216" cy="338554"/>
          </a:xfrm>
        </p:grpSpPr>
        <p:sp>
          <p:nvSpPr>
            <p:cNvPr id="10" name="TextBox 9"/>
            <p:cNvSpPr txBox="1"/>
            <p:nvPr/>
          </p:nvSpPr>
          <p:spPr>
            <a:xfrm>
              <a:off x="1746891" y="6133670"/>
              <a:ext cx="7025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TPV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5656" y="6257731"/>
              <a:ext cx="128016" cy="12801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6998" y="6133670"/>
              <a:ext cx="1139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Cold Pool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735763" y="6257731"/>
              <a:ext cx="128016" cy="128016"/>
            </a:xfrm>
            <a:prstGeom prst="ellipse">
              <a:avLst/>
            </a:prstGeom>
            <a:solidFill>
              <a:srgbClr val="0000FF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486876" y="1083197"/>
            <a:ext cx="3651148" cy="5923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TPV Track:</a:t>
            </a:r>
          </a:p>
          <a:p>
            <a:pPr marL="0" indent="0">
              <a:lnSpc>
                <a:spcPct val="70000"/>
              </a:lnSpc>
              <a:buFont typeface="Arial"/>
              <a:buNone/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15 Dec 1981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13 Jan 1982</a:t>
            </a:r>
          </a:p>
          <a:p>
            <a:pPr lvl="1">
              <a:lnSpc>
                <a:spcPct val="70000"/>
              </a:lnSpc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~29 days</a:t>
            </a:r>
          </a:p>
          <a:p>
            <a:pPr lvl="1"/>
            <a:endParaRPr lang="en-US" sz="3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Cold Pool Track:</a:t>
            </a:r>
          </a:p>
          <a:p>
            <a:pPr>
              <a:lnSpc>
                <a:spcPct val="70000"/>
              </a:lnSpc>
            </a:pPr>
            <a:endParaRPr lang="en-US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Genesis: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20 Dec 1981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US" sz="29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               </a:t>
            </a:r>
          </a:p>
          <a:p>
            <a:pPr marL="457200" lvl="1" indent="0">
              <a:buNone/>
            </a:pPr>
            <a:r>
              <a:rPr lang="en-U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1800 UTC 13 Jan 1982</a:t>
            </a:r>
          </a:p>
          <a:p>
            <a:pPr lvl="1">
              <a:lnSpc>
                <a:spcPct val="70000"/>
              </a:lnSpc>
            </a:pPr>
            <a:endParaRPr lang="en-US" sz="29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Lifetime:                         </a:t>
            </a:r>
          </a:p>
          <a:p>
            <a:pPr marL="457200" lvl="1" indent="0">
              <a:buNone/>
            </a:pPr>
            <a:r>
              <a:rPr lang="en-US" sz="29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~24 days</a:t>
            </a:r>
          </a:p>
          <a:p>
            <a:pPr lvl="1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Tracks for Jan 1982 CAO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52241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CAOs are identified using CAO climatology created by Murphy (2017)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Historical Climatology Network-Daily minimum temperature data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of study: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1979–2015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2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7"/>
            <a:ext cx="8433053" cy="416392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studied: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NCEI climate regions encompassing central and eastern U.S. are examined (regions are color shaded in map below)</a:t>
            </a:r>
            <a:endParaRPr lang="en-US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regions_stations_2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47272" r="16364" b="9220"/>
          <a:stretch/>
        </p:blipFill>
        <p:spPr>
          <a:xfrm>
            <a:off x="5036185" y="4016725"/>
            <a:ext cx="4021196" cy="2786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5733143" y="3957532"/>
            <a:ext cx="118872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4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5393" y="3996663"/>
            <a:ext cx="118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24267" y="403830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6390" y="5688586"/>
            <a:ext cx="11887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87896" y="5821243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Southeast</a:t>
            </a:r>
            <a:endParaRPr lang="en-US" sz="14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382810" y="4407875"/>
            <a:ext cx="0" cy="2930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409661" y="4448430"/>
            <a:ext cx="0" cy="39487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376987" y="4326985"/>
            <a:ext cx="0" cy="498041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84845" y="5870721"/>
            <a:ext cx="379827" cy="2597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7792395" y="5985543"/>
            <a:ext cx="336876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457197" y="2466668"/>
            <a:ext cx="8433055" cy="4326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CAO Definition: </a:t>
            </a:r>
          </a:p>
          <a:p>
            <a:pPr>
              <a:lnSpc>
                <a:spcPct val="50000"/>
              </a:lnSpc>
            </a:pPr>
            <a:endParaRPr lang="en-US" sz="22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stations within a NCEI climate region experience three or more consecutive days where minimum temperatures fall below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the 31-day centered moving                                              average of the 5th percentile                                         minimum temperature for                                                  those days and share at least                                                        one overlapping day</a:t>
            </a:r>
            <a:endParaRPr lang="en-US" sz="22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3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8976" y="5105097"/>
            <a:ext cx="1188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n w="0">
                  <a:noFill/>
                </a:ln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6185" y="6499381"/>
            <a:ext cx="91841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Station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143010" y="6606601"/>
            <a:ext cx="109728" cy="109728"/>
          </a:xfrm>
          <a:prstGeom prst="ellipse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p_track_1000km_circle_19820110_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042141" y="3208074"/>
            <a:ext cx="3337851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50818"/>
            <a:ext cx="8433053" cy="215872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CAOs linked to cold pools:</a:t>
            </a:r>
          </a:p>
          <a:p>
            <a:pPr marL="457200" lvl="1" indent="0">
              <a:lnSpc>
                <a:spcPct val="60000"/>
              </a:lnSpc>
              <a:buNone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of radius 1500 km surrounding 1000–500-hPa thickness minimum of a cold pool must overlap at least one grid point (using a 0.5° grid) of region for at least one time stamp (6 h interval) during CAO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19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90573" y="2947367"/>
            <a:ext cx="333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016690" y="3218046"/>
            <a:ext cx="380444" cy="2967340"/>
            <a:chOff x="8136560" y="3218046"/>
            <a:chExt cx="380444" cy="2967340"/>
          </a:xfrm>
        </p:grpSpPr>
        <p:grpSp>
          <p:nvGrpSpPr>
            <p:cNvPr id="8" name="Group 7"/>
            <p:cNvGrpSpPr/>
            <p:nvPr/>
          </p:nvGrpSpPr>
          <p:grpSpPr>
            <a:xfrm>
              <a:off x="8164329" y="3218046"/>
              <a:ext cx="352675" cy="2852928"/>
              <a:chOff x="8164329" y="3218046"/>
              <a:chExt cx="352675" cy="2852928"/>
            </a:xfrm>
          </p:grpSpPr>
          <p:pic>
            <p:nvPicPr>
              <p:cNvPr id="36" name="Picture 35"/>
              <p:cNvPicPr>
                <a:picLocks/>
              </p:cNvPicPr>
              <p:nvPr/>
            </p:nvPicPr>
            <p:blipFill rotWithShape="1">
              <a:blip r:embed="rId3"/>
              <a:srcRect t="96189" r="289" b="1864"/>
              <a:stretch/>
            </p:blipFill>
            <p:spPr>
              <a:xfrm rot="16200000">
                <a:off x="6783585" y="4598790"/>
                <a:ext cx="2852928" cy="91440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8210853" y="552026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210853" y="57097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216448" y="590211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210853" y="533629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490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210853" y="514536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10853" y="4955453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510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10853" y="4766474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520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210853" y="457722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530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8210853" y="438947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540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210853" y="4199180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550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216448" y="400963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560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10853" y="3822709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570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8210853" y="3630455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580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216448" y="3448702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590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10853" y="3254281"/>
                <a:ext cx="300556" cy="1231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600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136560" y="6062275"/>
              <a:ext cx="30055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(dam)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90819" y="4630284"/>
            <a:ext cx="118872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effectLst/>
                <a:latin typeface="Arial"/>
                <a:cs typeface="Arial"/>
              </a:rPr>
              <a:t>West North Central</a:t>
            </a:r>
            <a:endParaRPr lang="en-US" sz="1200" b="1" dirty="0">
              <a:ln w="0">
                <a:noFill/>
              </a:ln>
              <a:effectLst/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28087" y="4485313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East </a:t>
            </a:r>
            <a:r>
              <a:rPr lang="en-US" sz="12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 Central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39647" y="4718599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Northeast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00292" y="5493324"/>
            <a:ext cx="118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latin typeface="Arial"/>
                <a:cs typeface="Arial"/>
              </a:rPr>
              <a:t>South</a:t>
            </a:r>
            <a:endParaRPr lang="en-US" sz="1200" b="1" dirty="0">
              <a:ln w="0">
                <a:noFill/>
              </a:ln>
              <a:latin typeface="Arial"/>
              <a:cs typeface="Arial"/>
            </a:endParaRPr>
          </a:p>
          <a:p>
            <a:pPr algn="ctr"/>
            <a:endParaRPr lang="en-US" sz="1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18411" y="5067284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Central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05632" y="5377260"/>
            <a:ext cx="118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rPr>
              <a:t>Southeast</a:t>
            </a:r>
            <a:endParaRPr lang="en-US" sz="1200" b="1" dirty="0">
              <a:ln w="0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4911007" y="645374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5032752" y="6344126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>
          <a:xfrm>
            <a:off x="2919122" y="6349029"/>
            <a:ext cx="365760" cy="365760"/>
          </a:xfrm>
          <a:prstGeom prst="ellipse">
            <a:avLst/>
          </a:prstGeom>
          <a:solidFill>
            <a:srgbClr val="00006B">
              <a:alpha val="20000"/>
            </a:srgbClr>
          </a:solidFill>
          <a:ln w="31750">
            <a:solidFill>
              <a:srgbClr val="0000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3309098" y="6231861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1500-km </a:t>
            </a:r>
          </a:p>
          <a:p>
            <a:r>
              <a:rPr lang="en-US" sz="1600" b="1" dirty="0" smtClean="0">
                <a:latin typeface="Arial"/>
                <a:cs typeface="Arial"/>
              </a:rPr>
              <a:t>radius circle</a:t>
            </a:r>
            <a:endParaRPr lang="en-US" sz="1600" b="1" dirty="0">
              <a:latin typeface="Arial"/>
              <a:cs typeface="Arial"/>
            </a:endParaRPr>
          </a:p>
        </p:txBody>
      </p:sp>
      <p:pic>
        <p:nvPicPr>
          <p:cNvPr id="17" name="Picture 16" descr="thick_track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>
          <a:xfrm>
            <a:off x="4587925" y="3212406"/>
            <a:ext cx="3340432" cy="29626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113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8333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midlatitude jet streams, and act as precursors to intense midlatitude cyclones</a:t>
            </a: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air surges that accompany TPVs as they are transported into middle latitudes may lead to widespread cold air outbreaks (CAOs)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may lead to significant socioeconomic impacts, posing a hazard to society, agriculture, and infrastructure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5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9976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66270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3744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24772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076025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0108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41735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855297" y="3701830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375281" y="3701830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913221" y="3701830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660886" y="3701830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88503" y="3701830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851" y="3061230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1524" y="264475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6606" y="222679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565" y="180717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8565" y="1381731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23137" y="348444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565" y="966903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720209" y="2975193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722067" y="348771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22067" y="2473950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17429" y="196842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28191" y="1462854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10973" y="964961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35294" y="4550920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5131077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51673" y="448095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97001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5752985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584075"/>
            <a:ext cx="3550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[(gray/blue)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 rot="16200000">
            <a:off x="4294601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87778" y="727067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844913" y="722763"/>
            <a:ext cx="4204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10" name="Picture 9" descr="ncei_US_climate_region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63" name="Picture 62" descr="bar_chart_CPs_CAOs_60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310" r="1280" b="11467"/>
          <a:stretch/>
        </p:blipFill>
        <p:spPr>
          <a:xfrm>
            <a:off x="482922" y="961074"/>
            <a:ext cx="4041624" cy="2779776"/>
          </a:xfrm>
          <a:prstGeom prst="rect">
            <a:avLst/>
          </a:prstGeom>
        </p:spPr>
      </p:pic>
      <p:pic>
        <p:nvPicPr>
          <p:cNvPr id="64" name="Picture 63" descr="bar_chart_CPs_CAOs_percent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7414" r="1656" b="11455"/>
          <a:stretch/>
        </p:blipFill>
        <p:spPr>
          <a:xfrm>
            <a:off x="5057667" y="959116"/>
            <a:ext cx="4041624" cy="27797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9331" y="2782875"/>
            <a:ext cx="530352" cy="118056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164213" y="1175821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22038" y="1162449"/>
            <a:ext cx="530352" cy="27876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7754672" y="2692997"/>
            <a:ext cx="530352" cy="1270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36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ontent Placeholder 2"/>
          <p:cNvSpPr txBox="1">
            <a:spLocks/>
          </p:cNvSpPr>
          <p:nvPr/>
        </p:nvSpPr>
        <p:spPr>
          <a:xfrm>
            <a:off x="457199" y="950818"/>
            <a:ext cx="8433053" cy="2158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Identification of cold pools associated with TPVs: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Centers of TPVs and cold pools must be located within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750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of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other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least two consecutive days to be identified as a match</a:t>
            </a:r>
          </a:p>
          <a:p>
            <a:pPr marL="457200" lvl="1" indent="0">
              <a:lnSpc>
                <a:spcPct val="110000"/>
              </a:lnSpc>
              <a:buFont typeface="Arial"/>
              <a:buNone/>
            </a:pPr>
            <a:endParaRPr lang="en-US" sz="2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10000"/>
              </a:lnSpc>
            </a:pPr>
            <a:endParaRPr lang="en-US" sz="16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DT_theta_tracks_circle_19820110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1136776" y="3110180"/>
            <a:ext cx="3336343" cy="25515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 descr="thick_tracks_circle_19820110_06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758" b="17083"/>
          <a:stretch/>
        </p:blipFill>
        <p:spPr>
          <a:xfrm>
            <a:off x="4613929" y="3110182"/>
            <a:ext cx="3336343" cy="25515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2360" y="5681082"/>
            <a:ext cx="9051640" cy="334008"/>
            <a:chOff x="68976" y="4963792"/>
            <a:chExt cx="9051640" cy="334008"/>
          </a:xfrm>
        </p:grpSpPr>
        <p:pic>
          <p:nvPicPr>
            <p:cNvPr id="9" name="Picture 8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77953" y="6032745"/>
            <a:ext cx="7396135" cy="277454"/>
            <a:chOff x="1054569" y="5403704"/>
            <a:chExt cx="7396135" cy="277454"/>
          </a:xfrm>
        </p:grpSpPr>
        <p:pic>
          <p:nvPicPr>
            <p:cNvPr id="34" name="Picture 3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36776" y="2802403"/>
            <a:ext cx="681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0600 UTC 10 Jan 1982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5216649" y="6505873"/>
            <a:ext cx="137160" cy="137160"/>
          </a:xfrm>
          <a:prstGeom prst="ellipse">
            <a:avLst/>
          </a:prstGeom>
          <a:solidFill>
            <a:srgbClr val="FFFF0A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345126" y="6389364"/>
            <a:ext cx="1528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Cold Pool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4277733" y="6505873"/>
            <a:ext cx="137160" cy="137160"/>
          </a:xfrm>
          <a:prstGeom prst="ellipse">
            <a:avLst/>
          </a:prstGeom>
          <a:solidFill>
            <a:srgbClr val="27E505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98525" y="6389364"/>
            <a:ext cx="652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TPV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2499763" y="6439166"/>
            <a:ext cx="274320" cy="274320"/>
          </a:xfrm>
          <a:prstGeom prst="ellipse">
            <a:avLst/>
          </a:prstGeom>
          <a:solidFill>
            <a:schemeClr val="tx1">
              <a:alpha val="20000"/>
            </a:schemeClr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774083" y="6283896"/>
            <a:ext cx="15287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750-km </a:t>
            </a:r>
          </a:p>
          <a:p>
            <a:r>
              <a:rPr lang="en-US" sz="1600" b="1" dirty="0">
                <a:latin typeface="Arial"/>
                <a:cs typeface="Arial"/>
              </a:rPr>
              <a:t>r</a:t>
            </a:r>
            <a:r>
              <a:rPr lang="en-US" sz="1600" b="1" dirty="0" smtClean="0">
                <a:latin typeface="Arial"/>
                <a:cs typeface="Arial"/>
              </a:rPr>
              <a:t>adius circle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179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6,288 out of a total of 8,395 cold pools, or 74.9%, match with at least one TPV 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94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47439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CAOs that are linked to cold pools associated with TPVs can now be identified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63536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4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bar_chart_CAOs_CPs_TPVs_percent_60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6998" r="3095" b="11605"/>
          <a:stretch/>
        </p:blipFill>
        <p:spPr>
          <a:xfrm>
            <a:off x="5064244" y="936157"/>
            <a:ext cx="4015303" cy="27797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655801" y="42043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35294" y="4365698"/>
            <a:ext cx="340722" cy="165191"/>
          </a:xfrm>
          <a:prstGeom prst="rect">
            <a:avLst/>
          </a:prstGeom>
          <a:solidFill>
            <a:srgbClr val="4080C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35294" y="4898300"/>
            <a:ext cx="340722" cy="165191"/>
          </a:xfrm>
          <a:prstGeom prst="rect">
            <a:avLst/>
          </a:prstGeom>
          <a:solidFill>
            <a:srgbClr val="9D9D9D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942048" y="4284475"/>
            <a:ext cx="213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Total number of CAOs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37008" y="4737233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35294" y="6209511"/>
            <a:ext cx="340722" cy="165191"/>
          </a:xfrm>
          <a:prstGeom prst="rect">
            <a:avLst/>
          </a:prstGeom>
          <a:solidFill>
            <a:srgbClr val="C1AD8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942048" y="5923373"/>
            <a:ext cx="35506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Percentage of unique CAOs linked to at least one cold pool associated with TPVs        [(purple/blue) × 100]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35294" y="5536438"/>
            <a:ext cx="340722" cy="165191"/>
          </a:xfrm>
          <a:prstGeom prst="rect">
            <a:avLst/>
          </a:prstGeom>
          <a:solidFill>
            <a:srgbClr val="8056D2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2048" y="5353700"/>
            <a:ext cx="35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Number of unique CAOs linked to at least one cold pool associated with TPVs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47969" y="3680103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855171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70601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911098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59692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84574" y="3680486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741555" y="296602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20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3413" y="3471458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43413" y="2463547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4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8775" y="1957865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6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49537" y="1454641"/>
            <a:ext cx="390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Arial"/>
                <a:cs typeface="Arial"/>
              </a:rPr>
              <a:t>8</a:t>
            </a:r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732319" y="950382"/>
            <a:ext cx="40724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Arial"/>
                <a:cs typeface="Arial"/>
              </a:rPr>
              <a:t>100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 rot="16200000">
            <a:off x="4315947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409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WNC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250814" y="3680486"/>
            <a:ext cx="660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Arial"/>
                <a:cs typeface="Arial"/>
              </a:rPr>
              <a:t>E</a:t>
            </a:r>
            <a:r>
              <a:rPr lang="en-US" sz="1050" dirty="0" smtClean="0">
                <a:latin typeface="Arial"/>
                <a:cs typeface="Arial"/>
              </a:rPr>
              <a:t>NC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764664" y="3680486"/>
            <a:ext cx="8486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Central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03400" y="3680486"/>
            <a:ext cx="9892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Northeast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052433" y="3680486"/>
            <a:ext cx="708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580793" y="3680103"/>
            <a:ext cx="8741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Southeast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90851" y="3041178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30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1524" y="261875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60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6606" y="220285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90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8565" y="1781956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120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8565" y="1366584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150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23137" y="3462315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565" y="948722"/>
            <a:ext cx="5467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Arial"/>
                <a:cs typeface="Arial"/>
              </a:rPr>
              <a:t>180</a:t>
            </a:r>
            <a:endParaRPr lang="en-US" sz="10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 rot="16200000">
            <a:off x="-272483" y="2238004"/>
            <a:ext cx="812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count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005" y="727067"/>
            <a:ext cx="43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651373" y="722763"/>
            <a:ext cx="4557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Percentage of CAOs Linked to Cold Pools Associated with TPVs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72443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CAOs Linked to Cold Pools Associated with TPVs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5072563" y="4064155"/>
            <a:ext cx="3966575" cy="2725469"/>
            <a:chOff x="5072563" y="4064155"/>
            <a:chExt cx="3966575" cy="2725469"/>
          </a:xfrm>
        </p:grpSpPr>
        <p:pic>
          <p:nvPicPr>
            <p:cNvPr id="75" name="Picture 74" descr="ncei_US_climate_regions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t="25369" r="6260"/>
            <a:stretch/>
          </p:blipFill>
          <p:spPr>
            <a:xfrm>
              <a:off x="5072563" y="4064155"/>
              <a:ext cx="3964221" cy="272546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5606780" y="4585627"/>
              <a:ext cx="1541649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effectLst/>
                  <a:latin typeface="Arial"/>
                  <a:cs typeface="Arial"/>
                </a:rPr>
                <a:t>West North Central (WNC)</a:t>
              </a:r>
              <a:endParaRPr lang="en-US" sz="1400" b="1" dirty="0">
                <a:ln w="0">
                  <a:noFill/>
                </a:ln>
                <a:effectLst/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01128" y="4419400"/>
              <a:ext cx="11887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East </a:t>
              </a:r>
              <a:r>
                <a:rPr lang="en-US" sz="1400" b="1" dirty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 </a:t>
              </a:r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Central (ENC)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850418" y="469165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Northeast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54688" y="5821561"/>
              <a:ext cx="11887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solidFill>
                    <a:srgbClr val="000000"/>
                  </a:solidFill>
                  <a:latin typeface="Arial"/>
                  <a:cs typeface="Arial"/>
                </a:rPr>
                <a:t>South</a:t>
              </a:r>
              <a:endParaRPr lang="en-US" sz="1400" b="1" dirty="0">
                <a:ln w="0">
                  <a:noFill/>
                </a:ln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algn="ctr"/>
              <a:endParaRPr lang="en-US" sz="12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491423" y="5701821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Southeast</a:t>
              </a:r>
              <a:endParaRPr lang="en-US" sz="16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008313" y="5226642"/>
              <a:ext cx="11887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n w="0">
                    <a:noFill/>
                  </a:ln>
                  <a:latin typeface="Arial"/>
                  <a:cs typeface="Arial"/>
                </a:rPr>
                <a:t>Central</a:t>
              </a:r>
              <a:endParaRPr lang="en-US" sz="1100" b="1" dirty="0">
                <a:ln w="0">
                  <a:noFill/>
                </a:ln>
                <a:latin typeface="Arial"/>
                <a:cs typeface="Arial"/>
              </a:endParaRPr>
            </a:p>
          </p:txBody>
        </p:sp>
      </p:grpSp>
      <p:pic>
        <p:nvPicPr>
          <p:cNvPr id="54" name="Picture 53" descr="bar_chart_CAOs_CPs_TPVs_60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4" t="7013" r="2883" b="11410"/>
          <a:stretch/>
        </p:blipFill>
        <p:spPr>
          <a:xfrm>
            <a:off x="477352" y="936157"/>
            <a:ext cx="4015303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spatial overlap and temporal coincidence of TPV and cold pool in Jan 1982 CAO case suggests that the TPV and cold pool are dynamically linked and  demonstrates that:</a:t>
            </a:r>
          </a:p>
          <a:p>
            <a:pPr>
              <a:lnSpc>
                <a:spcPct val="50000"/>
              </a:lnSpc>
            </a:pP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nfluence of TPVs can extend through the depth of the troposphere and over a widespread geographical area</a:t>
            </a:r>
          </a:p>
          <a:p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equatorward transport of TPVs can lead to CAO development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a much higher percentage of CAOs linked to cold pools over northern regions of U.S. compared to southern regions</a:t>
            </a:r>
          </a:p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3334"/>
            <a:ext cx="8229600" cy="558097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6,510 out of a total of 25,085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26.0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with at least one cold pool</a:t>
            </a:r>
          </a:p>
          <a:p>
            <a:pPr marL="0" indent="0">
              <a:buNone/>
            </a:pP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not match with cold pools because:</a:t>
            </a:r>
          </a:p>
          <a:p>
            <a:pPr marL="0" indent="0">
              <a:lnSpc>
                <a:spcPct val="70000"/>
              </a:lnSpc>
              <a:buNone/>
            </a:pPr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too small or too weak to be associated with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cold pools</a:t>
            </a: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be associated with thickness troughs that are not </a:t>
            </a:r>
            <a:r>
              <a:rPr lang="en-US" sz="2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trackable</a:t>
            </a:r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TPVs may match with cold pools not meeting latitude criteria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that TPVs that do not match with cold pools may still contribute to CAO development</a:t>
            </a:r>
          </a:p>
          <a:p>
            <a:endParaRPr lang="en-US" sz="2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60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play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role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~74–88% of CAOs over northern regions of the U.S., suggesting that improved 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lead to improved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understanding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2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15469"/>
            <a:ext cx="8229600" cy="1017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  <a:p>
            <a:pPr marL="0" indent="0" algn="ctr">
              <a:buFont typeface="Arial"/>
              <a:buNone/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Steven 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               and Zachary Murphy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83335"/>
            <a:ext cx="8229600" cy="47318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majority of CAOs that are linked to cold pools are also associated with TPVs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play a role in the development of ~74–88% of CAOs over northern regions of the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U.S.,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suggesting that improved understanding of TPVs may lead to improved understanding of CAOs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13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T_theta_19820108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4044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08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80052" y="946264"/>
            <a:ext cx="4560722" cy="4023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13" name="Picture 12" descr="thickness_19820108_0000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139" name="TextBox 138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5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1716702" y="1657842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103178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6420911" y="1749224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>
          <a:xfrm>
            <a:off x="6783432" y="2222706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69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57150" indent="0" algn="ctr">
              <a:buNone/>
            </a:pPr>
            <a:r>
              <a:rPr lang="en-US" sz="7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7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3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84601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Equatorward Transport of TPVs and Cold Pools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n_cross_final_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67" y="789718"/>
            <a:ext cx="7374969" cy="510058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Histograms showing total number of instances in which a TPV (red) and cold pool (blue) is transported equatorward of 60°N (black line on map) for each 10° longitude bin globally. A TPV and cold pool can be counted more than once if it returns equatorward of 60°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after returning poleward of 60°N 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18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onthly_count_60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0" y="821732"/>
            <a:ext cx="6190277" cy="506942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60°N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60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°N per season</a:t>
            </a:r>
          </a:p>
        </p:txBody>
      </p:sp>
    </p:spTree>
    <p:extLst>
      <p:ext uri="{BB962C8B-B14F-4D97-AF65-F5344CB8AC3E}">
        <p14:creationId xmlns:p14="http://schemas.microsoft.com/office/powerpoint/2010/main" val="282587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4284" y="-33716"/>
            <a:ext cx="641820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 Variability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3458" y="5954895"/>
            <a:ext cx="8687733" cy="888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Total number of TPVs per season, (b) total number of TPVs transported equatorward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season, (c) total number of cold pools per season, and (d) total number of cold pools transported equatorward of 45°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per season</a:t>
            </a:r>
          </a:p>
        </p:txBody>
      </p:sp>
      <p:pic>
        <p:nvPicPr>
          <p:cNvPr id="2" name="Picture 1" descr="monthly_count_45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61" y="825087"/>
            <a:ext cx="6134701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T_theta_19820109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5446"/>
          <a:stretch/>
        </p:blipFill>
        <p:spPr>
          <a:xfrm>
            <a:off x="-113" y="946263"/>
            <a:ext cx="457102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716702" y="191799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208083" y="2363335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4" name="Picture 3" descr="thickness_19820109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116" y="946263"/>
            <a:ext cx="4560722" cy="402336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3" name="Picture 72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6384" y="1811690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6762612" y="2295583"/>
            <a:ext cx="0" cy="39663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1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T_theta_1982011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" b="5275"/>
          <a:stretch/>
        </p:blipFill>
        <p:spPr>
          <a:xfrm>
            <a:off x="-1657" y="946263"/>
            <a:ext cx="4562711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10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1997667" y="2768019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2489048" y="3223766"/>
            <a:ext cx="0" cy="33067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6" name="Picture 5" descr="thickness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8976" y="946263"/>
            <a:ext cx="4560722" cy="402336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4" name="Picture 73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6676088" y="2607325"/>
            <a:ext cx="754734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2" name="Straight Arrow Connector 141"/>
          <p:cNvCxnSpPr/>
          <p:nvPr/>
        </p:nvCxnSpPr>
        <p:spPr>
          <a:xfrm>
            <a:off x="7053455" y="3067617"/>
            <a:ext cx="0" cy="41102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8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1982011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5446"/>
          <a:stretch/>
        </p:blipFill>
        <p:spPr>
          <a:xfrm>
            <a:off x="-3007" y="942863"/>
            <a:ext cx="4581983" cy="402336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11 Jan 1982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5234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0907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4398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/>
          <p:cNvGrpSpPr/>
          <p:nvPr/>
        </p:nvGrpSpPr>
        <p:grpSpPr>
          <a:xfrm>
            <a:off x="68976" y="5019755"/>
            <a:ext cx="9051640" cy="334008"/>
            <a:chOff x="68976" y="4963792"/>
            <a:chExt cx="9051640" cy="334008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724283" y="4963792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2316184" y="2835396"/>
            <a:ext cx="98276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1" name="Straight Arrow Connector 130"/>
          <p:cNvCxnSpPr/>
          <p:nvPr/>
        </p:nvCxnSpPr>
        <p:spPr>
          <a:xfrm>
            <a:off x="3212745" y="3178943"/>
            <a:ext cx="300556" cy="23172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6845368" y="669855"/>
            <a:ext cx="23078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Data Source: ERA-Interim</a:t>
            </a:r>
            <a:endParaRPr lang="en-US" sz="1400" i="1" dirty="0">
              <a:latin typeface="Arial"/>
              <a:cs typeface="Arial"/>
            </a:endParaRPr>
          </a:p>
        </p:txBody>
      </p:sp>
      <p:pic>
        <p:nvPicPr>
          <p:cNvPr id="11" name="Picture 10" descr="thickness_19820111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 b="5346"/>
          <a:stretch/>
        </p:blipFill>
        <p:spPr>
          <a:xfrm>
            <a:off x="4576751" y="942863"/>
            <a:ext cx="4560721" cy="402336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1054569" y="5403704"/>
            <a:ext cx="7396135" cy="277454"/>
            <a:chOff x="1054569" y="5403704"/>
            <a:chExt cx="7396135" cy="277454"/>
          </a:xfrm>
        </p:grpSpPr>
        <p:pic>
          <p:nvPicPr>
            <p:cNvPr id="79" name="Picture 78" descr="thickness_19820108_0000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>
              <a:off x="1054569" y="5408461"/>
              <a:ext cx="7040992" cy="133350"/>
            </a:xfrm>
            <a:prstGeom prst="rect">
              <a:avLst/>
            </a:prstGeom>
          </p:spPr>
        </p:pic>
        <p:sp>
          <p:nvSpPr>
            <p:cNvPr id="80" name="TextBox 79"/>
            <p:cNvSpPr txBox="1"/>
            <p:nvPr/>
          </p:nvSpPr>
          <p:spPr>
            <a:xfrm>
              <a:off x="208322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616478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54158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550390" y="55418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01462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485737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94862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441835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884857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60350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825692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299003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759916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7238265" y="55426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688743" y="5541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150148" y="540370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6872127" y="2703615"/>
            <a:ext cx="74732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32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6" name="Straight Arrow Connector 145"/>
          <p:cNvCxnSpPr/>
          <p:nvPr/>
        </p:nvCxnSpPr>
        <p:spPr>
          <a:xfrm>
            <a:off x="7523476" y="3103377"/>
            <a:ext cx="338739" cy="23722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Title 1"/>
          <p:cNvSpPr>
            <a:spLocks noGrp="1"/>
          </p:cNvSpPr>
          <p:nvPr>
            <p:ph type="title"/>
          </p:nvPr>
        </p:nvSpPr>
        <p:spPr>
          <a:xfrm>
            <a:off x="334283" y="-33716"/>
            <a:ext cx="5216531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9–12 Jan 1982 CAO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ontent Placeholder 2"/>
          <p:cNvSpPr>
            <a:spLocks noGrp="1"/>
          </p:cNvSpPr>
          <p:nvPr>
            <p:ph idx="1"/>
          </p:nvPr>
        </p:nvSpPr>
        <p:spPr>
          <a:xfrm>
            <a:off x="2988" y="5752346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4580051" y="5752345"/>
            <a:ext cx="4573129" cy="95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1000–500-hPa thickness (dam, shaded) and            700-hPa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          CP denotes “cold pool”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9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55115</TotalTime>
  <Words>4923</Words>
  <Application>Microsoft Macintosh PowerPoint</Application>
  <PresentationFormat>On-screen Show (4:3)</PresentationFormat>
  <Paragraphs>1445</Paragraphs>
  <Slides>63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Linkages Between the Equatorward Transport of Tropopause Polar Vortices and the Development of Cold Air Outbreaks</vt:lpstr>
      <vt:lpstr>What are Tropopause Polar Vortices (TPVs)?</vt:lpstr>
      <vt:lpstr>Motivation</vt:lpstr>
      <vt:lpstr>Motivation</vt:lpstr>
      <vt:lpstr>Motivation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Example: 9–12 Jan 1982 CAO </vt:lpstr>
      <vt:lpstr>Outline</vt:lpstr>
      <vt:lpstr>TPV Tracking</vt:lpstr>
      <vt:lpstr>Cold Pool Tracking</vt:lpstr>
      <vt:lpstr>Filtering TPV and Cold Pool Tracks</vt:lpstr>
      <vt:lpstr>TPV and Cold Pool Track Density</vt:lpstr>
      <vt:lpstr>TPV and Cold Pool Track Density</vt:lpstr>
      <vt:lpstr>TPV and Cold Pool Track Density</vt:lpstr>
      <vt:lpstr>TPV and Cold Pool Track Density</vt:lpstr>
      <vt:lpstr>TPV and Cold Pool Track Density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Tracks for Jan 1982 CAO</vt:lpstr>
      <vt:lpstr>CAO Identification</vt:lpstr>
      <vt:lpstr>CAO Identification</vt:lpstr>
      <vt:lpstr>CAOs Linked to Cold Pools</vt:lpstr>
      <vt:lpstr>CAOs Linked to Cold Pools</vt:lpstr>
      <vt:lpstr>CAOs Linked to Cold Pools</vt:lpstr>
      <vt:lpstr>Cold Pools Associated with TPVs</vt:lpstr>
      <vt:lpstr>Cold Pools Associated with TPVs</vt:lpstr>
      <vt:lpstr>CAOs Linked to Cold Pools Associated with TPVs</vt:lpstr>
      <vt:lpstr>CAOs Linked to Cold Pools Associated with TPVs</vt:lpstr>
      <vt:lpstr>Conclusions </vt:lpstr>
      <vt:lpstr>Conclusions</vt:lpstr>
      <vt:lpstr>Conclusions</vt:lpstr>
      <vt:lpstr>Conclusions</vt:lpstr>
      <vt:lpstr>PowerPoint Presentation</vt:lpstr>
      <vt:lpstr>Equatorward Transport of TPVs and Cold Pools</vt:lpstr>
      <vt:lpstr>Seasonal Variability</vt:lpstr>
      <vt:lpstr>Seasonal Variability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the Equatorward Transport of Tropopause Polar Vortices and the Development of Cold Air Outbreaks</dc:title>
  <dc:creator>Kevin Biernat</dc:creator>
  <cp:lastModifiedBy>Kevin Biernat</cp:lastModifiedBy>
  <cp:revision>425</cp:revision>
  <dcterms:created xsi:type="dcterms:W3CDTF">2017-01-09T15:55:11Z</dcterms:created>
  <dcterms:modified xsi:type="dcterms:W3CDTF">2017-09-29T18:23:52Z</dcterms:modified>
</cp:coreProperties>
</file>