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42" r:id="rId2"/>
    <p:sldId id="348" r:id="rId3"/>
    <p:sldId id="315" r:id="rId4"/>
    <p:sldId id="349" r:id="rId5"/>
    <p:sldId id="373" r:id="rId6"/>
    <p:sldId id="388" r:id="rId7"/>
    <p:sldId id="387" r:id="rId8"/>
    <p:sldId id="374" r:id="rId9"/>
    <p:sldId id="306" r:id="rId10"/>
    <p:sldId id="386" r:id="rId11"/>
    <p:sldId id="308" r:id="rId12"/>
    <p:sldId id="385" r:id="rId13"/>
    <p:sldId id="317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79" r:id="rId31"/>
    <p:sldId id="380" r:id="rId32"/>
    <p:sldId id="381" r:id="rId33"/>
    <p:sldId id="343" r:id="rId34"/>
    <p:sldId id="376" r:id="rId35"/>
    <p:sldId id="377" r:id="rId36"/>
    <p:sldId id="344" r:id="rId37"/>
    <p:sldId id="378" r:id="rId38"/>
    <p:sldId id="389" r:id="rId39"/>
    <p:sldId id="307" r:id="rId40"/>
    <p:sldId id="375" r:id="rId41"/>
    <p:sldId id="320" r:id="rId42"/>
    <p:sldId id="318" r:id="rId43"/>
    <p:sldId id="3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FFF"/>
    <a:srgbClr val="482F12"/>
    <a:srgbClr val="C6A070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11.png"/><Relationship Id="rId7" Type="http://schemas.openxmlformats.org/officeDocument/2006/relationships/image" Target="../media/image48.png"/><Relationship Id="rId8" Type="http://schemas.openxmlformats.org/officeDocument/2006/relationships/image" Target="../media/image12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1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8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2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ecmwf.int/sites/default/files/elibrary/2016/16299-newsletter-no147-spring-2016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372"/>
            <a:ext cx="9135245" cy="19751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Linkages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between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Tropopause Polar Vortices and the Great Arctic Cyclone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 of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August 2012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485801"/>
            <a:ext cx="9135245" cy="41015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Kevin A. Biernat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Lance F. Bosart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Steven M. Cavallo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="1" i="1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60000"/>
              </a:lnSpc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Oceanic Sciences</a:t>
            </a: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McGill University</a:t>
            </a:r>
            <a:endParaRPr lang="en-US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US" sz="2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923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24875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Geography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_and_topo_no_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84" y="778165"/>
            <a:ext cx="6254360" cy="6062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4908" y="4394687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3843" y="5053276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7</a:t>
            </a:r>
            <a:r>
              <a:rPr lang="en-US" sz="1400" b="1" dirty="0" smtClean="0">
                <a:latin typeface="Arial"/>
                <a:cs typeface="Arial"/>
              </a:rPr>
              <a:t>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7575" y="5679385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6</a:t>
            </a:r>
            <a:r>
              <a:rPr lang="en-US" sz="1400" b="1" dirty="0" smtClean="0">
                <a:latin typeface="Arial"/>
                <a:cs typeface="Arial"/>
              </a:rPr>
              <a:t>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2286" y="4465247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Barents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9027" y="4848080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Kara 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7876" y="4550216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Laptev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0612" y="3759618"/>
            <a:ext cx="1043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East Siberian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620" y="323639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Chukchi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8551" y="2623979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Beaufort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7084" y="323285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Bering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7661" y="3756078"/>
            <a:ext cx="135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Norwegian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6423" y="3406558"/>
            <a:ext cx="135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Greenland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4909" y="353832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Arctic Ocean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2561" y="2110853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Baffin Bay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2211566">
            <a:off x="5008414" y="5240685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/>
                <a:cs typeface="Arial"/>
              </a:rPr>
              <a:t>V</a:t>
            </a:r>
            <a:r>
              <a:rPr lang="en-US" sz="1200" b="1" i="1" dirty="0" smtClean="0">
                <a:latin typeface="Arial"/>
                <a:cs typeface="Arial"/>
              </a:rPr>
              <a:t>erkhoyansk Range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 rot="21111903">
            <a:off x="5523962" y="4979023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Chersky</a:t>
            </a:r>
            <a:endParaRPr lang="en-US" sz="1200" b="1" i="1" dirty="0" smtClean="0">
              <a:latin typeface="Arial"/>
              <a:cs typeface="Arial"/>
            </a:endParaRP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 Range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20365455">
            <a:off x="5937673" y="4319384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Kolyma </a:t>
            </a:r>
          </a:p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Mtns</a:t>
            </a:r>
            <a:r>
              <a:rPr lang="en-US" sz="1200" b="1" i="1" dirty="0" smtClean="0">
                <a:latin typeface="Arial"/>
                <a:cs typeface="Arial"/>
              </a:rPr>
              <a:t>.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6203" y="5836040"/>
            <a:ext cx="131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Central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Siberian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Plateau</a:t>
            </a:r>
            <a:endParaRPr lang="en-US" sz="1200" b="1" i="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8382" y="978795"/>
            <a:ext cx="728812" cy="5613754"/>
            <a:chOff x="7708382" y="1094251"/>
            <a:chExt cx="728812" cy="5613754"/>
          </a:xfrm>
        </p:grpSpPr>
        <p:pic>
          <p:nvPicPr>
            <p:cNvPr id="27" name="Picture 26" descr="Arctic_geography_and_topo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t="95351" r="5989" b="2152"/>
            <a:stretch/>
          </p:blipFill>
          <p:spPr>
            <a:xfrm rot="16200000">
              <a:off x="5123866" y="3699253"/>
              <a:ext cx="5402028" cy="19202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62438" y="5912172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62438" y="5416872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6</a:t>
              </a:r>
              <a:r>
                <a:rPr lang="en-US" sz="12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62438" y="4931097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62438" y="4439003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62438" y="3946990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1500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62438" y="3458695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1800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62438" y="296734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62438" y="2475219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62438" y="198944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438" y="150049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08382" y="6523339"/>
              <a:ext cx="34223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399230" y="5717651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Ural</a:t>
            </a:r>
          </a:p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Mtns</a:t>
            </a:r>
            <a:r>
              <a:rPr lang="en-US" sz="1200" b="1" i="1" dirty="0" smtClean="0">
                <a:latin typeface="Arial"/>
                <a:cs typeface="Arial"/>
              </a:rPr>
              <a:t>.</a:t>
            </a:r>
            <a:endParaRPr lang="en-US" sz="12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32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is the longest-lived of the three TPVs and corresponds to the TPV shown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interacts and merges with AC12 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a lifetime  of 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5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5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6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9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5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1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3" y="77575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25_aa_theta_grad_100km_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96" y="776106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925_aa_rvort_100km_g_wind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" y="776690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140" name="Picture 139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53" name="Rectangle 52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87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25_aa_theta_grad_100km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82" y="776106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925_aa_rvort_100km_g_wind_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" y="77686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14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2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925_aa_rvort_100km_g_wind_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3" name="Rectangle 62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6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42" y="77453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" y="774534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69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2" y="775322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" y="775322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14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75" y="776106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" y="776106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99" y="77390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_aa_rvort_100km_g_wind_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" y="77390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7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_aa_theta_grad_100km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9" y="774083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_aa_rvort_100km_g_wind_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774083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cyclones (e.g., Tao et al. 2017)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Ocean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approaches and interacts with AC12 in a region of strong baroclinicity, likely supporting the development of AC12 through baroclinic processes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during 1200 UTC 3 Aug–0000 UTC 4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-level divergence associated with the jet coupling likely supports the intensification of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AC12, which also may support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during 0000 UTC 5 Aug–0000 UTC 6 Aug, when AC12 crosses from the warm side to the cold side of a strong upper-level jet streak (jet crossing phase) 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attains peak intensity of 962.3 hPa at 1000 UTC 6 Aug in the ERA5 and becomes vertically aligned with TPV 1 by 1200 UTC 6 Aug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crossline_67.8N99E_67.8N135E_20120803_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99" y="734632"/>
            <a:ext cx="2697480" cy="24236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2" name="Straight Arrow Connector 161"/>
          <p:cNvCxnSpPr/>
          <p:nvPr/>
        </p:nvCxnSpPr>
        <p:spPr>
          <a:xfrm>
            <a:off x="6230859" y="1731936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5722552" y="1351136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3331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39908" y="213548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466384" y="18255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617309" y="233506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Coupling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PV_crossline_67.8N99E_67.8N135E_20120803_2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79" y="3166886"/>
            <a:ext cx="2697480" cy="24230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1" name="Straight Arrow Connector 90"/>
          <p:cNvCxnSpPr/>
          <p:nvPr/>
        </p:nvCxnSpPr>
        <p:spPr>
          <a:xfrm>
            <a:off x="6219944" y="4204798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11637" y="3823998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165277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39908" y="4560052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93188" y="430609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617309" y="4770391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(red, every </a:t>
            </a:r>
            <a:r>
              <a:rPr lang="en-US" sz="1400" dirty="0">
                <a:latin typeface="Arial"/>
                <a:cs typeface="Arial"/>
              </a:rPr>
              <a:t>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743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407322" y="3251551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7430252" y="1116841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6431086" y="854854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423022" y="3525230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8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TPV–jet interactions involving TPV1 and TPV 2 likely contribute to the dual-jet configuration and jet coupling over AC12 (jet coupling phase)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>
                <a:latin typeface="Arial"/>
                <a:cs typeface="Arial"/>
              </a:rPr>
              <a:t>likely supports </a:t>
            </a:r>
            <a:r>
              <a:rPr lang="en-US" sz="2400" dirty="0" smtClean="0">
                <a:latin typeface="Arial"/>
                <a:cs typeface="Arial"/>
              </a:rPr>
              <a:t>relatively </a:t>
            </a:r>
            <a:r>
              <a:rPr lang="en-US" sz="2400" dirty="0">
                <a:latin typeface="Arial"/>
                <a:cs typeface="Arial"/>
              </a:rPr>
              <a:t>strong low-level ascent </a:t>
            </a:r>
            <a:r>
              <a:rPr lang="en-US" sz="2400" dirty="0" smtClean="0">
                <a:latin typeface="Arial"/>
                <a:cs typeface="Arial"/>
              </a:rPr>
              <a:t>over AC12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to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low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air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of a potential vorticity (PV) tower associated with AC12 </a:t>
            </a:r>
            <a:r>
              <a:rPr lang="en-US" sz="2400" dirty="0">
                <a:latin typeface="Arial"/>
                <a:cs typeface="Arial"/>
              </a:rPr>
              <a:t>and the concomitant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interaction between TPV 1 and the PV tower also likely supports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pv_cross_cfd_76.5N141E_76.5N228E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9" y="777967"/>
            <a:ext cx="4859700" cy="47000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Crossing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34139" y="831315"/>
            <a:ext cx="2841873" cy="4513659"/>
            <a:chOff x="5434139" y="743290"/>
            <a:chExt cx="2841873" cy="4513659"/>
          </a:xfrm>
        </p:grpSpPr>
        <p:pic>
          <p:nvPicPr>
            <p:cNvPr id="3" name="Picture 2" descr="DT_theta_crossline_76.5N141E_76.5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23" y="747033"/>
              <a:ext cx="2688336" cy="22470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PV_crossline_76.5N141E_76.5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381" y="3005728"/>
              <a:ext cx="2688336" cy="2246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271616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502714" y="137682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818732" y="1928953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34620" y="74329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90662" y="242921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10117" y="252183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91778" y="1524558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832634" y="117096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28819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91510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434139" y="2999378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3532733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12061" y="3667437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41486" y="375813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82342" y="340453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159018" y="3534218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01717" y="3161130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90714" y="4669299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94293" y="4755732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818732" y="4185720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5434139" y="2751884"/>
              <a:ext cx="955288" cy="246221"/>
              <a:chOff x="38643580" y="7711093"/>
              <a:chExt cx="955288" cy="246221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86" name="5-Point Star 185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5024" y="5010728"/>
              <a:ext cx="955288" cy="246221"/>
              <a:chOff x="38643580" y="7711093"/>
              <a:chExt cx="955288" cy="24622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90" name="5-Point Star 189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109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(red, every </a:t>
            </a:r>
            <a:r>
              <a:rPr lang="en-US" sz="1400" dirty="0">
                <a:latin typeface="Arial"/>
                <a:cs typeface="Arial"/>
              </a:rPr>
              <a:t>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5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Aug, </a:t>
            </a:r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and the intensification of AC12 (jet crossing phase)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contribution of latent heating at 1200 UTC 5 Aug  (jet crossing phase) likely is smaller than at 2100 UTC 3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_ice_difference_low_tracks_2012081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97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15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6483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2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C12 </a:t>
            </a:r>
            <a:r>
              <a:rPr lang="en-US" sz="2400" dirty="0">
                <a:latin typeface="Arial"/>
                <a:cs typeface="Arial"/>
              </a:rPr>
              <a:t>is associated with an expansive field of relatively strong 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approximately perpendicular to the sea-ice edge, likely helping to move and break up the thin sea 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reduction in sea-ice concentration northeast of Siberia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formed over Siberia on 2 August 2012 and tracked northeastward into the Arctic, reaching a minimum central sea level pressure (SLP) of 962.3 hPa at 1000 UTC 6 August in the ERA5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and waves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AC12 helped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also contributed to increased upward ocean heat transport and bottom melting of ice,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decreasing twice as fast as normal during AC12 </a:t>
            </a:r>
            <a:r>
              <a:rPr lang="en-US" sz="2400" dirty="0">
                <a:latin typeface="Arial"/>
                <a:cs typeface="Arial"/>
              </a:rPr>
              <a:t>(e.g., Zhang et al. 2013)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0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which </a:t>
            </a:r>
            <a:r>
              <a:rPr lang="en-US" sz="2400" dirty="0">
                <a:latin typeface="Arial"/>
                <a:cs typeface="Arial"/>
              </a:rPr>
              <a:t>also may support the intensification of AC12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</a:t>
            </a:r>
            <a:r>
              <a:rPr lang="en-US" sz="2400" dirty="0" smtClean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during the jet </a:t>
            </a:r>
            <a:r>
              <a:rPr lang="en-US" sz="2400" dirty="0">
                <a:latin typeface="Arial"/>
                <a:cs typeface="Arial"/>
              </a:rPr>
              <a:t>coupling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</a:t>
            </a:r>
            <a:r>
              <a:rPr lang="en-US" sz="2400" dirty="0" smtClean="0">
                <a:latin typeface="Arial"/>
                <a:cs typeface="Arial"/>
              </a:rPr>
              <a:t>the region </a:t>
            </a:r>
            <a:r>
              <a:rPr lang="en-US" sz="2400" dirty="0">
                <a:latin typeface="Arial"/>
                <a:cs typeface="Arial"/>
              </a:rPr>
              <a:t>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the concomitant </a:t>
            </a:r>
            <a:r>
              <a:rPr lang="en-US" sz="2400" dirty="0">
                <a:latin typeface="Arial"/>
                <a:cs typeface="Arial"/>
              </a:rPr>
              <a:t>intensification of AC12 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 between TPV 1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PV tower during jet coupling also likely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supports the intensification of AC12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</a:t>
            </a:r>
            <a:r>
              <a:rPr lang="en-US" sz="2400" dirty="0" smtClean="0">
                <a:latin typeface="Arial"/>
                <a:cs typeface="Arial"/>
              </a:rPr>
              <a:t>when AC12 crosses from the warm side to the cold side of a strong upper-level jet streak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/>
                <a:cs typeface="Arial"/>
              </a:rPr>
              <a:t>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the intensification of </a:t>
            </a:r>
            <a:r>
              <a:rPr lang="en-US" sz="2400" dirty="0" smtClean="0">
                <a:latin typeface="Arial"/>
                <a:cs typeface="Arial"/>
              </a:rPr>
              <a:t>AC12 during the jet crossing phase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Widespread, relatively strong surface winds associated with AC12 contribute to a reduction in Arctic sea-ice extent as AC12 meanders slowly over the Arctic</a:t>
            </a: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/>
          </a:bodyPr>
          <a:lstStyle/>
          <a:p>
            <a:r>
              <a:rPr lang="en-US" sz="1300" dirty="0" err="1">
                <a:latin typeface="Arial"/>
                <a:cs typeface="Arial"/>
              </a:rPr>
              <a:t>Cavallo</a:t>
            </a:r>
            <a:r>
              <a:rPr lang="en-US" sz="1300" dirty="0">
                <a:latin typeface="Arial"/>
                <a:cs typeface="Arial"/>
              </a:rPr>
              <a:t>, S. M., and G. J. Hakim, 2009: Potential vorticity diagnosis of a tropopause polar </a:t>
            </a:r>
            <a:r>
              <a:rPr lang="en-US" sz="1300" dirty="0" smtClean="0">
                <a:latin typeface="Arial"/>
                <a:cs typeface="Arial"/>
              </a:rPr>
              <a:t>cyclone</a:t>
            </a:r>
            <a:r>
              <a:rPr lang="en-US" sz="1300" dirty="0">
                <a:latin typeface="Arial"/>
                <a:cs typeface="Arial"/>
              </a:rPr>
              <a:t>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en-US" sz="1300" i="1" dirty="0" smtClean="0">
                <a:latin typeface="Arial"/>
                <a:cs typeface="Arial"/>
              </a:rPr>
              <a:t>                  Rev.,</a:t>
            </a:r>
            <a:r>
              <a:rPr lang="en-US" sz="1300" dirty="0" smtClean="0">
                <a:latin typeface="Arial"/>
                <a:cs typeface="Arial"/>
              </a:rPr>
              <a:t> </a:t>
            </a:r>
            <a:r>
              <a:rPr lang="en-US" sz="1300" b="1" dirty="0" smtClean="0">
                <a:latin typeface="Arial"/>
                <a:cs typeface="Arial"/>
              </a:rPr>
              <a:t>137,</a:t>
            </a:r>
            <a:r>
              <a:rPr lang="en-US" sz="1300" dirty="0" smtClean="0">
                <a:latin typeface="Arial"/>
                <a:cs typeface="Arial"/>
              </a:rPr>
              <a:t> 1358–1371.</a:t>
            </a:r>
          </a:p>
          <a:p>
            <a:r>
              <a:rPr lang="en-US" sz="1300" dirty="0" smtClean="0">
                <a:latin typeface="Arial"/>
                <a:cs typeface="Arial"/>
              </a:rPr>
              <a:t>—</a:t>
            </a:r>
            <a:r>
              <a:rPr lang="en-US" sz="1300" dirty="0">
                <a:latin typeface="Arial"/>
                <a:cs typeface="Arial"/>
              </a:rPr>
              <a:t>—, and ——, 2010: Composite structure of tropopause polar cyclones.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138,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3840–3857</a:t>
            </a:r>
            <a:r>
              <a:rPr lang="en-US" sz="1300" dirty="0">
                <a:latin typeface="Arial"/>
                <a:cs typeface="Arial"/>
              </a:rPr>
              <a:t>. </a:t>
            </a:r>
          </a:p>
          <a:p>
            <a:r>
              <a:rPr lang="en-US" sz="1300" dirty="0">
                <a:latin typeface="Arial"/>
                <a:cs typeface="Arial"/>
              </a:rPr>
              <a:t>——, and ——, 2012: Radiative impact on tropopause polar vortices over the Arctic.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Rev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140,</a:t>
            </a:r>
            <a:r>
              <a:rPr lang="en-US" sz="1300" dirty="0">
                <a:latin typeface="Arial"/>
                <a:cs typeface="Arial"/>
              </a:rPr>
              <a:t> 1683</a:t>
            </a:r>
            <a:r>
              <a:rPr lang="en-US" sz="1300" dirty="0" smtClean="0">
                <a:latin typeface="Arial"/>
                <a:cs typeface="Arial"/>
              </a:rPr>
              <a:t>–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1702.</a:t>
            </a:r>
            <a:r>
              <a:rPr lang="en-US" sz="1300" dirty="0">
                <a:latin typeface="Arial"/>
                <a:cs typeface="Arial"/>
              </a:rPr>
              <a:t> </a:t>
            </a:r>
          </a:p>
          <a:p>
            <a:r>
              <a:rPr lang="en-US" sz="1300" dirty="0">
                <a:latin typeface="Arial"/>
                <a:cs typeface="Arial"/>
              </a:rPr>
              <a:t>——, and ——, 2013: Physical mechanisms of tropopause polar vortex intensity change. </a:t>
            </a:r>
            <a:r>
              <a:rPr lang="en-US" sz="1300" i="1" dirty="0">
                <a:latin typeface="Arial"/>
                <a:cs typeface="Arial"/>
              </a:rPr>
              <a:t>J. </a:t>
            </a:r>
            <a:r>
              <a:rPr lang="en-US" sz="1300" i="1" dirty="0" smtClean="0">
                <a:latin typeface="Arial"/>
                <a:cs typeface="Arial"/>
              </a:rPr>
              <a:t>Atmos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smtClean="0">
                <a:latin typeface="Arial"/>
                <a:cs typeface="Arial"/>
              </a:rPr>
              <a:t>Sci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70,</a:t>
            </a:r>
            <a:r>
              <a:rPr lang="en-US" sz="1300" dirty="0">
                <a:latin typeface="Arial"/>
                <a:cs typeface="Arial"/>
              </a:rPr>
              <a:t> 3359</a:t>
            </a:r>
            <a:r>
              <a:rPr lang="en-US" sz="1300" dirty="0" smtClean="0">
                <a:latin typeface="Arial"/>
                <a:cs typeface="Arial"/>
              </a:rPr>
              <a:t>–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3373.</a:t>
            </a:r>
          </a:p>
          <a:p>
            <a:r>
              <a:rPr lang="en-US" sz="1300" dirty="0" err="1">
                <a:latin typeface="Arial"/>
                <a:cs typeface="Arial"/>
              </a:rPr>
              <a:t>Hersbach</a:t>
            </a:r>
            <a:r>
              <a:rPr lang="en-US" sz="13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300" i="1" dirty="0">
                <a:latin typeface="Arial"/>
                <a:cs typeface="Arial"/>
              </a:rPr>
              <a:t>ECMWF Newsletter</a:t>
            </a:r>
            <a:r>
              <a:rPr lang="en-US" sz="1300" dirty="0">
                <a:latin typeface="Arial"/>
                <a:cs typeface="Arial"/>
              </a:rPr>
              <a:t>, No. </a:t>
            </a:r>
            <a:r>
              <a:rPr lang="en-US" sz="1300" dirty="0" smtClean="0">
                <a:latin typeface="Arial"/>
                <a:cs typeface="Arial"/>
              </a:rPr>
              <a:t>147 ECMWF</a:t>
            </a:r>
            <a:r>
              <a:rPr lang="en-US" sz="1300" dirty="0">
                <a:latin typeface="Arial"/>
                <a:cs typeface="Arial"/>
              </a:rPr>
              <a:t>,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Reading</a:t>
            </a:r>
            <a:r>
              <a:rPr lang="en-US" sz="1300" dirty="0">
                <a:latin typeface="Arial"/>
                <a:cs typeface="Arial"/>
              </a:rPr>
              <a:t>, United Kingdom, 7. [Available online </a:t>
            </a:r>
            <a:r>
              <a:rPr lang="en-US" sz="1300" dirty="0" smtClean="0">
                <a:latin typeface="Arial"/>
                <a:cs typeface="Arial"/>
              </a:rPr>
              <a:t>at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</a:t>
            </a:r>
            <a:r>
              <a:rPr lang="en-US" sz="1300" u="sng" dirty="0" smtClean="0">
                <a:latin typeface="Arial"/>
                <a:cs typeface="Arial"/>
                <a:hlinkClick r:id="rId3"/>
              </a:rPr>
              <a:t>www.ecmwf.int/sites/default/files/elibrary/2016/16299-newsletter-no147-spring-2016.pdf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] </a:t>
            </a:r>
            <a:endParaRPr lang="en-US" sz="1300" dirty="0" smtClean="0">
              <a:latin typeface="Arial"/>
              <a:cs typeface="Arial"/>
            </a:endParaRPr>
          </a:p>
          <a:p>
            <a:r>
              <a:rPr lang="en-US" sz="1300" dirty="0">
                <a:latin typeface="Arial"/>
                <a:cs typeface="Arial"/>
              </a:rPr>
              <a:t>Parkinson, C. L., and J. C. </a:t>
            </a:r>
            <a:r>
              <a:rPr lang="en-US" sz="1300" dirty="0" err="1">
                <a:latin typeface="Arial"/>
                <a:cs typeface="Arial"/>
              </a:rPr>
              <a:t>Comiso</a:t>
            </a:r>
            <a:r>
              <a:rPr lang="en-US" sz="1300" dirty="0">
                <a:latin typeface="Arial"/>
                <a:cs typeface="Arial"/>
              </a:rPr>
              <a:t>, 2013: On the 2012 record low Arctic sea ice cover:  </a:t>
            </a:r>
            <a:r>
              <a:rPr lang="en-US" sz="1300" dirty="0" smtClean="0">
                <a:latin typeface="Arial"/>
                <a:cs typeface="Arial"/>
              </a:rPr>
              <a:t>Combined </a:t>
            </a:r>
            <a:r>
              <a:rPr lang="en-US" sz="1300" dirty="0">
                <a:latin typeface="Arial"/>
                <a:cs typeface="Arial"/>
              </a:rPr>
              <a:t>impact </a:t>
            </a:r>
            <a:r>
              <a:rPr lang="en-US" sz="1300" dirty="0" smtClean="0">
                <a:latin typeface="Arial"/>
                <a:cs typeface="Arial"/>
              </a:rPr>
              <a:t>of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preconditioning </a:t>
            </a:r>
            <a:r>
              <a:rPr lang="en-US" sz="1300" dirty="0">
                <a:latin typeface="Arial"/>
                <a:cs typeface="Arial"/>
              </a:rPr>
              <a:t>and an August storm.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</a:t>
            </a:r>
            <a:r>
              <a:rPr lang="en-US" sz="1300" i="1" dirty="0" err="1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40, </a:t>
            </a:r>
            <a:r>
              <a:rPr lang="en-US" sz="1300" dirty="0">
                <a:latin typeface="Arial"/>
                <a:cs typeface="Arial"/>
              </a:rPr>
              <a:t>1356–1361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Pyle, M. E., D. Keyser, and L. F. Bosart, 2004: A diagnostic study of jet streaks: Kinematic </a:t>
            </a:r>
            <a:r>
              <a:rPr lang="en-US" sz="1300" dirty="0" smtClean="0">
                <a:latin typeface="Arial"/>
                <a:cs typeface="Arial"/>
              </a:rPr>
              <a:t>signatures </a:t>
            </a:r>
            <a:r>
              <a:rPr lang="en-US" sz="1300" dirty="0">
                <a:latin typeface="Arial"/>
                <a:cs typeface="Arial"/>
              </a:rPr>
              <a:t>and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relationship </a:t>
            </a:r>
            <a:r>
              <a:rPr lang="en-US" sz="1300" dirty="0">
                <a:latin typeface="Arial"/>
                <a:cs typeface="Arial"/>
              </a:rPr>
              <a:t>to coherent tropopause disturbances.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Rev., </a:t>
            </a:r>
            <a:r>
              <a:rPr lang="en-US" sz="1300" b="1" dirty="0">
                <a:latin typeface="Arial"/>
                <a:cs typeface="Arial"/>
              </a:rPr>
              <a:t>132,</a:t>
            </a:r>
            <a:r>
              <a:rPr lang="en-US" sz="1300" dirty="0">
                <a:latin typeface="Arial"/>
                <a:cs typeface="Arial"/>
              </a:rPr>
              <a:t> 297–319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Simmonds, I., and I. </a:t>
            </a:r>
            <a:r>
              <a:rPr lang="en-US" sz="1300" dirty="0" err="1">
                <a:latin typeface="Arial"/>
                <a:cs typeface="Arial"/>
              </a:rPr>
              <a:t>Rudeva</a:t>
            </a:r>
            <a:r>
              <a:rPr lang="en-US" sz="1300" dirty="0">
                <a:latin typeface="Arial"/>
                <a:cs typeface="Arial"/>
              </a:rPr>
              <a:t>, 2012: The </a:t>
            </a:r>
            <a:r>
              <a:rPr lang="en-US" sz="1300" dirty="0" smtClean="0">
                <a:latin typeface="Arial"/>
                <a:cs typeface="Arial"/>
              </a:rPr>
              <a:t>Great </a:t>
            </a:r>
            <a:r>
              <a:rPr lang="en-US" sz="1300" dirty="0">
                <a:latin typeface="Arial"/>
                <a:cs typeface="Arial"/>
              </a:rPr>
              <a:t>Arctic </a:t>
            </a:r>
            <a:r>
              <a:rPr lang="en-US" sz="1300" dirty="0" smtClean="0">
                <a:latin typeface="Arial"/>
                <a:cs typeface="Arial"/>
              </a:rPr>
              <a:t>Cyclone </a:t>
            </a:r>
            <a:r>
              <a:rPr lang="en-US" sz="1300" dirty="0">
                <a:latin typeface="Arial"/>
                <a:cs typeface="Arial"/>
              </a:rPr>
              <a:t>of August 2012.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</a:t>
            </a:r>
            <a:r>
              <a:rPr lang="en-US" sz="1300" i="1" dirty="0" err="1" smtClean="0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39,</a:t>
            </a:r>
            <a:r>
              <a:rPr lang="en-US" sz="1300" dirty="0">
                <a:latin typeface="Arial"/>
                <a:cs typeface="Arial"/>
              </a:rPr>
              <a:t> L23709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 err="1" smtClean="0">
                <a:latin typeface="Arial"/>
                <a:cs typeface="Arial"/>
              </a:rPr>
              <a:t>Szapiro</a:t>
            </a:r>
            <a:r>
              <a:rPr lang="en-US" sz="1300" dirty="0">
                <a:latin typeface="Arial"/>
                <a:cs typeface="Arial"/>
              </a:rPr>
              <a:t>, N., and S. </a:t>
            </a:r>
            <a:r>
              <a:rPr lang="en-US" sz="1300" dirty="0" err="1">
                <a:latin typeface="Arial"/>
                <a:cs typeface="Arial"/>
              </a:rPr>
              <a:t>Cavallo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dirty="0" smtClean="0">
                <a:latin typeface="Arial"/>
                <a:cs typeface="Arial"/>
              </a:rPr>
              <a:t>2018: </a:t>
            </a:r>
            <a:r>
              <a:rPr lang="en-US" sz="1300" dirty="0" err="1">
                <a:latin typeface="Arial"/>
                <a:cs typeface="Arial"/>
              </a:rPr>
              <a:t>TPVTrack</a:t>
            </a:r>
            <a:r>
              <a:rPr lang="en-US" sz="1300" dirty="0">
                <a:latin typeface="Arial"/>
                <a:cs typeface="Arial"/>
              </a:rPr>
              <a:t> v1.0: A watershed segmentation and </a:t>
            </a:r>
            <a:r>
              <a:rPr lang="en-US" sz="1300" dirty="0" smtClean="0">
                <a:latin typeface="Arial"/>
                <a:cs typeface="Arial"/>
              </a:rPr>
              <a:t>overlap correspondence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method </a:t>
            </a:r>
            <a:r>
              <a:rPr lang="en-US" sz="1300" dirty="0">
                <a:latin typeface="Arial"/>
                <a:cs typeface="Arial"/>
              </a:rPr>
              <a:t>for tracking tropopause polar vortices. </a:t>
            </a:r>
            <a:r>
              <a:rPr lang="en-US" sz="1300" i="1" dirty="0" err="1" smtClean="0">
                <a:latin typeface="Arial"/>
                <a:cs typeface="Arial"/>
              </a:rPr>
              <a:t>Geosci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i="1" dirty="0" smtClean="0">
                <a:latin typeface="Arial"/>
                <a:cs typeface="Arial"/>
              </a:rPr>
              <a:t> </a:t>
            </a:r>
            <a:r>
              <a:rPr lang="en-US" sz="1300" i="1" dirty="0">
                <a:latin typeface="Arial"/>
                <a:cs typeface="Arial"/>
              </a:rPr>
              <a:t>Model Dev</a:t>
            </a:r>
            <a:r>
              <a:rPr lang="en-US" sz="1300" i="1" dirty="0" smtClean="0">
                <a:latin typeface="Arial"/>
                <a:cs typeface="Arial"/>
              </a:rPr>
              <a:t>., </a:t>
            </a:r>
            <a:r>
              <a:rPr lang="en-US" sz="1300" b="1" dirty="0" smtClean="0">
                <a:latin typeface="Arial"/>
                <a:cs typeface="Arial"/>
              </a:rPr>
              <a:t>11, </a:t>
            </a:r>
            <a:r>
              <a:rPr lang="en-US" sz="1300" dirty="0" smtClean="0">
                <a:latin typeface="Arial"/>
                <a:cs typeface="Arial"/>
              </a:rPr>
              <a:t>5173–5187.</a:t>
            </a:r>
          </a:p>
          <a:p>
            <a:r>
              <a:rPr lang="en-US" sz="1300" dirty="0">
                <a:latin typeface="Arial"/>
                <a:cs typeface="Arial"/>
              </a:rPr>
              <a:t>Tao, W., J. Zhang, </a:t>
            </a:r>
            <a:r>
              <a:rPr lang="en-US" sz="1300" dirty="0" smtClean="0">
                <a:latin typeface="Arial"/>
                <a:cs typeface="Arial"/>
              </a:rPr>
              <a:t>Y</a:t>
            </a:r>
            <a:r>
              <a:rPr lang="en-US" sz="1300" dirty="0">
                <a:latin typeface="Arial"/>
                <a:cs typeface="Arial"/>
              </a:rPr>
              <a:t>. Fu, and X. Zhang, </a:t>
            </a:r>
            <a:r>
              <a:rPr lang="en-US" sz="1300" dirty="0" smtClean="0">
                <a:latin typeface="Arial"/>
                <a:cs typeface="Arial"/>
              </a:rPr>
              <a:t>2017: </a:t>
            </a:r>
            <a:r>
              <a:rPr lang="en-US" sz="13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300" dirty="0" smtClean="0">
                <a:latin typeface="Arial"/>
                <a:cs typeface="Arial"/>
              </a:rPr>
              <a:t>anomalies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in </a:t>
            </a:r>
            <a:r>
              <a:rPr lang="en-US" sz="1300" dirty="0">
                <a:latin typeface="Arial"/>
                <a:cs typeface="Arial"/>
              </a:rPr>
              <a:t>intensification and persistence of the Arctic S</a:t>
            </a:r>
            <a:r>
              <a:rPr lang="en-US" sz="1300" dirty="0" smtClean="0">
                <a:latin typeface="Arial"/>
                <a:cs typeface="Arial"/>
              </a:rPr>
              <a:t>uperstorm </a:t>
            </a:r>
            <a:r>
              <a:rPr lang="en-US" sz="1300" dirty="0">
                <a:latin typeface="Arial"/>
                <a:cs typeface="Arial"/>
              </a:rPr>
              <a:t>in 2012.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smtClean="0">
                <a:latin typeface="Arial"/>
                <a:cs typeface="Arial"/>
              </a:rPr>
              <a:t>Res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err="1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44,</a:t>
            </a:r>
            <a:r>
              <a:rPr lang="en-US" sz="1300" dirty="0">
                <a:latin typeface="Arial"/>
                <a:cs typeface="Arial"/>
              </a:rPr>
              <a:t> 10017–10025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Yamagami, A., M. </a:t>
            </a:r>
            <a:r>
              <a:rPr lang="en-US" sz="1300" dirty="0" err="1">
                <a:latin typeface="Arial"/>
                <a:cs typeface="Arial"/>
              </a:rPr>
              <a:t>Matsueda</a:t>
            </a:r>
            <a:r>
              <a:rPr lang="en-US" sz="1300" dirty="0">
                <a:latin typeface="Arial"/>
                <a:cs typeface="Arial"/>
              </a:rPr>
              <a:t>, and H. L. Tanaka, </a:t>
            </a:r>
            <a:r>
              <a:rPr lang="en-US" sz="1300" dirty="0" smtClean="0">
                <a:latin typeface="Arial"/>
                <a:cs typeface="Arial"/>
              </a:rPr>
              <a:t>2018: </a:t>
            </a:r>
            <a:r>
              <a:rPr lang="en-US" sz="1300" dirty="0">
                <a:latin typeface="Arial"/>
                <a:cs typeface="Arial"/>
              </a:rPr>
              <a:t>Predictability of the 2012 </a:t>
            </a:r>
            <a:r>
              <a:rPr lang="en-US" sz="1300" dirty="0" smtClean="0">
                <a:latin typeface="Arial"/>
                <a:cs typeface="Arial"/>
              </a:rPr>
              <a:t>Great </a:t>
            </a:r>
            <a:r>
              <a:rPr lang="en-US" sz="1300" dirty="0">
                <a:latin typeface="Arial"/>
                <a:cs typeface="Arial"/>
              </a:rPr>
              <a:t>Arctic C</a:t>
            </a:r>
            <a:r>
              <a:rPr lang="en-US" sz="1300" dirty="0" smtClean="0">
                <a:latin typeface="Arial"/>
                <a:cs typeface="Arial"/>
              </a:rPr>
              <a:t>yclone </a:t>
            </a:r>
            <a:r>
              <a:rPr lang="en-US" sz="1300" dirty="0">
                <a:latin typeface="Arial"/>
                <a:cs typeface="Arial"/>
              </a:rPr>
              <a:t>on medium</a:t>
            </a:r>
            <a:r>
              <a:rPr lang="en-US" sz="1300" dirty="0" smtClean="0">
                <a:latin typeface="Arial"/>
                <a:cs typeface="Arial"/>
              </a:rPr>
              <a:t>-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range </a:t>
            </a:r>
            <a:r>
              <a:rPr lang="en-US" sz="1300" dirty="0">
                <a:latin typeface="Arial"/>
                <a:cs typeface="Arial"/>
              </a:rPr>
              <a:t>timescales. </a:t>
            </a:r>
            <a:r>
              <a:rPr lang="en-US" sz="1300" i="1" dirty="0">
                <a:latin typeface="Arial"/>
                <a:cs typeface="Arial"/>
              </a:rPr>
              <a:t>Polar Science,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15,</a:t>
            </a:r>
            <a:r>
              <a:rPr lang="en-US" sz="1300" dirty="0">
                <a:latin typeface="Arial"/>
                <a:cs typeface="Arial"/>
              </a:rPr>
              <a:t> 13–23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endParaRPr lang="en-US" sz="1300" dirty="0">
              <a:latin typeface="Arial"/>
              <a:cs typeface="Arial"/>
            </a:endParaRPr>
          </a:p>
          <a:p>
            <a:r>
              <a:rPr lang="en-US" sz="1300" dirty="0">
                <a:latin typeface="Arial"/>
                <a:cs typeface="Arial"/>
              </a:rPr>
              <a:t>Yamazaki, A., J. Inoue, K. </a:t>
            </a:r>
            <a:r>
              <a:rPr lang="en-US" sz="1300" dirty="0" err="1">
                <a:latin typeface="Arial"/>
                <a:cs typeface="Arial"/>
              </a:rPr>
              <a:t>Dethloff</a:t>
            </a:r>
            <a:r>
              <a:rPr lang="en-US" sz="1300" dirty="0">
                <a:latin typeface="Arial"/>
                <a:cs typeface="Arial"/>
              </a:rPr>
              <a:t>, M. </a:t>
            </a:r>
            <a:r>
              <a:rPr lang="en-US" sz="1300" dirty="0" err="1">
                <a:latin typeface="Arial"/>
                <a:cs typeface="Arial"/>
              </a:rPr>
              <a:t>Maturilli</a:t>
            </a:r>
            <a:r>
              <a:rPr lang="en-US" sz="1300" dirty="0">
                <a:latin typeface="Arial"/>
                <a:cs typeface="Arial"/>
              </a:rPr>
              <a:t>, and G. </a:t>
            </a:r>
            <a:r>
              <a:rPr lang="en-US" sz="1300" dirty="0" err="1">
                <a:latin typeface="Arial"/>
                <a:cs typeface="Arial"/>
              </a:rPr>
              <a:t>König-Langlo</a:t>
            </a:r>
            <a:r>
              <a:rPr lang="en-US" sz="1300" dirty="0">
                <a:latin typeface="Arial"/>
                <a:cs typeface="Arial"/>
              </a:rPr>
              <a:t>, 2015: Impact of </a:t>
            </a:r>
            <a:r>
              <a:rPr lang="en-US" sz="1300" dirty="0" smtClean="0">
                <a:latin typeface="Arial"/>
                <a:cs typeface="Arial"/>
              </a:rPr>
              <a:t>radiosonde </a:t>
            </a:r>
            <a:r>
              <a:rPr lang="en-US" sz="1300" dirty="0">
                <a:latin typeface="Arial"/>
                <a:cs typeface="Arial"/>
              </a:rPr>
              <a:t>observations on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forecasting </a:t>
            </a:r>
            <a:r>
              <a:rPr lang="en-US" sz="1300" dirty="0">
                <a:latin typeface="Arial"/>
                <a:cs typeface="Arial"/>
              </a:rPr>
              <a:t>summertime </a:t>
            </a:r>
            <a:r>
              <a:rPr lang="en-US" sz="1300" dirty="0" smtClean="0">
                <a:latin typeface="Arial"/>
                <a:cs typeface="Arial"/>
              </a:rPr>
              <a:t>Arctic </a:t>
            </a:r>
            <a:r>
              <a:rPr lang="en-US" sz="1300" dirty="0">
                <a:latin typeface="Arial"/>
                <a:cs typeface="Arial"/>
              </a:rPr>
              <a:t>cyclone formation. </a:t>
            </a:r>
            <a:r>
              <a:rPr lang="en-US" sz="1300" i="1" dirty="0">
                <a:latin typeface="Arial"/>
                <a:cs typeface="Arial"/>
              </a:rPr>
              <a:t>J. </a:t>
            </a:r>
            <a:r>
              <a:rPr lang="en-US" sz="1300" i="1" dirty="0" err="1" smtClean="0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Atmos.,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120,</a:t>
            </a:r>
            <a:r>
              <a:rPr lang="en-US" sz="1300" dirty="0">
                <a:latin typeface="Arial"/>
                <a:cs typeface="Arial"/>
              </a:rPr>
              <a:t> 3249–3273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Zhang, J., R. Lindsay, A. </a:t>
            </a:r>
            <a:r>
              <a:rPr lang="en-US" sz="1300" dirty="0" err="1">
                <a:latin typeface="Arial"/>
                <a:cs typeface="Arial"/>
              </a:rPr>
              <a:t>Schweiger</a:t>
            </a:r>
            <a:r>
              <a:rPr lang="en-US" sz="13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300" dirty="0" smtClean="0">
                <a:latin typeface="Arial"/>
                <a:cs typeface="Arial"/>
              </a:rPr>
              <a:t>cyclone </a:t>
            </a:r>
            <a:r>
              <a:rPr lang="en-US" sz="1300" dirty="0">
                <a:latin typeface="Arial"/>
                <a:cs typeface="Arial"/>
              </a:rPr>
              <a:t>on 2012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Arctic </a:t>
            </a:r>
            <a:r>
              <a:rPr lang="en-US" sz="1300" dirty="0">
                <a:latin typeface="Arial"/>
                <a:cs typeface="Arial"/>
              </a:rPr>
              <a:t>sea ice retreat.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hu-HU" sz="1300" i="1" dirty="0">
                <a:latin typeface="Arial"/>
                <a:cs typeface="Arial"/>
              </a:rPr>
              <a:t>Res. Lett.,</a:t>
            </a:r>
            <a:r>
              <a:rPr lang="hu-HU" sz="1300" dirty="0">
                <a:latin typeface="Arial"/>
                <a:cs typeface="Arial"/>
              </a:rPr>
              <a:t> </a:t>
            </a:r>
            <a:r>
              <a:rPr lang="hu-HU" sz="1300" b="1" dirty="0">
                <a:latin typeface="Arial"/>
                <a:cs typeface="Arial"/>
              </a:rPr>
              <a:t>40,</a:t>
            </a:r>
            <a:r>
              <a:rPr lang="hu-HU" sz="1300" dirty="0">
                <a:latin typeface="Arial"/>
                <a:cs typeface="Arial"/>
              </a:rPr>
              <a:t> 720–726.</a:t>
            </a:r>
            <a:endParaRPr lang="en-US" sz="1300" dirty="0">
              <a:latin typeface="Arial"/>
              <a:cs typeface="Arial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5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Yamazaki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Tao et al. (2017)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that a TPV played an important role in the life cycle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6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(2018) </a:t>
            </a:r>
            <a:r>
              <a:rPr lang="en-US" sz="2400" dirty="0" smtClean="0">
                <a:latin typeface="Arial"/>
                <a:cs typeface="Arial"/>
              </a:rPr>
              <a:t>examined </a:t>
            </a:r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medium-range </a:t>
            </a:r>
            <a:r>
              <a:rPr lang="en-US" sz="2400" dirty="0">
                <a:latin typeface="Arial"/>
                <a:cs typeface="Arial"/>
              </a:rPr>
              <a:t>forecast skill of AC12 with five operational ensemble prediction systems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They </a:t>
            </a:r>
            <a:r>
              <a:rPr lang="en-US" sz="2400" dirty="0" smtClean="0">
                <a:latin typeface="Arial"/>
                <a:cs typeface="Arial"/>
              </a:rPr>
              <a:t>found </a:t>
            </a:r>
            <a:r>
              <a:rPr lang="en-US" sz="2400" dirty="0">
                <a:latin typeface="Arial"/>
                <a:cs typeface="Arial"/>
              </a:rPr>
              <a:t>that AC12 </a:t>
            </a:r>
            <a:r>
              <a:rPr lang="en-US" sz="2400" dirty="0" smtClean="0">
                <a:latin typeface="Arial"/>
                <a:cs typeface="Arial"/>
              </a:rPr>
              <a:t>has relatively </a:t>
            </a:r>
            <a:r>
              <a:rPr lang="en-US" sz="2400" dirty="0">
                <a:latin typeface="Arial"/>
                <a:cs typeface="Arial"/>
              </a:rPr>
              <a:t>low predictability, with accurate forecasts of AC12 only out to 2–3 d lead time prior to peak intensity of AC12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They also </a:t>
            </a:r>
            <a:r>
              <a:rPr lang="en-US" sz="2400" dirty="0" smtClean="0">
                <a:latin typeface="Arial"/>
                <a:cs typeface="Arial"/>
              </a:rPr>
              <a:t>found </a:t>
            </a:r>
            <a:r>
              <a:rPr lang="en-US" sz="2400" dirty="0">
                <a:latin typeface="Arial"/>
                <a:cs typeface="Arial"/>
              </a:rPr>
              <a:t>that a </a:t>
            </a:r>
            <a:r>
              <a:rPr lang="en-US" sz="2400" dirty="0" smtClean="0">
                <a:latin typeface="Arial"/>
                <a:cs typeface="Arial"/>
              </a:rPr>
              <a:t>more-accurate </a:t>
            </a:r>
            <a:r>
              <a:rPr lang="en-US" sz="2400" dirty="0">
                <a:latin typeface="Arial"/>
                <a:cs typeface="Arial"/>
              </a:rPr>
              <a:t>prediction of upper-level features, </a:t>
            </a:r>
            <a:r>
              <a:rPr lang="en-US" sz="2400" dirty="0" smtClean="0">
                <a:latin typeface="Arial"/>
                <a:cs typeface="Arial"/>
              </a:rPr>
              <a:t>including </a:t>
            </a:r>
            <a:r>
              <a:rPr lang="en-US" sz="2400" dirty="0">
                <a:latin typeface="Arial"/>
                <a:cs typeface="Arial"/>
              </a:rPr>
              <a:t>TPVs, in the vicinity of AC12 results in </a:t>
            </a:r>
            <a:r>
              <a:rPr lang="en-US" sz="2400" dirty="0" smtClean="0">
                <a:latin typeface="Arial"/>
                <a:cs typeface="Arial"/>
              </a:rPr>
              <a:t>a more-accurate </a:t>
            </a:r>
            <a:r>
              <a:rPr lang="en-US" sz="2400" dirty="0">
                <a:latin typeface="Arial"/>
                <a:cs typeface="Arial"/>
              </a:rPr>
              <a:t>prediction of AC12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3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This </a:t>
            </a:r>
            <a:r>
              <a:rPr lang="en-US" sz="2400" dirty="0">
                <a:latin typeface="Arial"/>
                <a:cs typeface="Arial"/>
              </a:rPr>
              <a:t>presentation examines linkages between TPVs and AC12, and the impact of AC12 on Arctic sea-ice extent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pPr marL="457200" lvl="1" indent="0"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2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 examination of three TPVs, a predecessor surface cyclone (L1), and AC12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 smtClean="0">
                <a:latin typeface="Arial"/>
                <a:cs typeface="Arial"/>
              </a:rPr>
              <a:t>ERA5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Identified and tracked TPVs of 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objectively by utilizing a </a:t>
            </a:r>
            <a:r>
              <a:rPr lang="en-US" sz="2400" dirty="0">
                <a:latin typeface="Arial"/>
                <a:cs typeface="Arial"/>
              </a:rPr>
              <a:t>TPV 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2018)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racked L1 and AC12 manually </a:t>
            </a:r>
            <a:r>
              <a:rPr lang="en-US" sz="2400" dirty="0">
                <a:latin typeface="Arial"/>
                <a:cs typeface="Arial"/>
              </a:rPr>
              <a:t>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14504</TotalTime>
  <Words>4790</Words>
  <Application>Microsoft Macintosh PowerPoint</Application>
  <PresentationFormat>On-screen Show (4:3)</PresentationFormat>
  <Paragraphs>1132</Paragraphs>
  <Slides>43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Linkages between Tropopause Polar Vortices and the Great Arctic Cyclone   of August 2012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The Great Arctic Cyclone of August 2012 (AC12)</vt:lpstr>
      <vt:lpstr>The Great Arctic Cyclone of August 2012 (AC12)</vt:lpstr>
      <vt:lpstr>Outline</vt:lpstr>
      <vt:lpstr>Data and Methods</vt:lpstr>
      <vt:lpstr>PowerPoint Presentation</vt:lpstr>
      <vt:lpstr>Track and Intensity</vt:lpstr>
      <vt:lpstr>Track and Intensity</vt:lpstr>
      <vt:lpstr>Track and Intensity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Sections: Jet Coupling</vt:lpstr>
      <vt:lpstr>Cross Sections</vt:lpstr>
      <vt:lpstr>Cross Sections</vt:lpstr>
      <vt:lpstr>Cross Sections: Jet Crossing</vt:lpstr>
      <vt:lpstr>Cross Sections</vt:lpstr>
      <vt:lpstr>Impacts of AC12 on Arctic Sea Ice</vt:lpstr>
      <vt:lpstr>Impacts of AC12 on Arctic Sea Ice</vt:lpstr>
      <vt:lpstr>Summary</vt:lpstr>
      <vt:lpstr>Summary</vt:lpstr>
      <vt:lpstr>Summary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240</cp:revision>
  <dcterms:created xsi:type="dcterms:W3CDTF">2018-05-15T16:55:59Z</dcterms:created>
  <dcterms:modified xsi:type="dcterms:W3CDTF">2019-01-17T17:33:24Z</dcterms:modified>
</cp:coreProperties>
</file>