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342" r:id="rId2"/>
    <p:sldId id="348" r:id="rId3"/>
    <p:sldId id="315" r:id="rId4"/>
    <p:sldId id="349" r:id="rId5"/>
    <p:sldId id="373" r:id="rId6"/>
    <p:sldId id="388" r:id="rId7"/>
    <p:sldId id="387" r:id="rId8"/>
    <p:sldId id="374" r:id="rId9"/>
    <p:sldId id="306" r:id="rId10"/>
    <p:sldId id="386" r:id="rId11"/>
    <p:sldId id="308" r:id="rId12"/>
    <p:sldId id="385" r:id="rId13"/>
    <p:sldId id="317" r:id="rId14"/>
    <p:sldId id="362" r:id="rId15"/>
    <p:sldId id="363" r:id="rId16"/>
    <p:sldId id="364" r:id="rId17"/>
    <p:sldId id="365" r:id="rId18"/>
    <p:sldId id="366" r:id="rId19"/>
    <p:sldId id="367" r:id="rId20"/>
    <p:sldId id="368" r:id="rId21"/>
    <p:sldId id="369" r:id="rId22"/>
    <p:sldId id="390" r:id="rId23"/>
    <p:sldId id="391" r:id="rId24"/>
    <p:sldId id="392" r:id="rId25"/>
    <p:sldId id="393" r:id="rId26"/>
    <p:sldId id="394" r:id="rId27"/>
    <p:sldId id="395" r:id="rId28"/>
    <p:sldId id="396" r:id="rId29"/>
    <p:sldId id="397" r:id="rId30"/>
    <p:sldId id="379" r:id="rId31"/>
    <p:sldId id="380" r:id="rId32"/>
    <p:sldId id="381" r:id="rId33"/>
    <p:sldId id="343" r:id="rId34"/>
    <p:sldId id="376" r:id="rId35"/>
    <p:sldId id="377" r:id="rId36"/>
    <p:sldId id="344" r:id="rId37"/>
    <p:sldId id="378" r:id="rId38"/>
    <p:sldId id="389" r:id="rId39"/>
    <p:sldId id="307" r:id="rId40"/>
    <p:sldId id="375" r:id="rId41"/>
    <p:sldId id="320" r:id="rId42"/>
    <p:sldId id="318" r:id="rId43"/>
    <p:sldId id="398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FFFF"/>
    <a:srgbClr val="482F12"/>
    <a:srgbClr val="C6A070"/>
    <a:srgbClr val="FC00D5"/>
    <a:srgbClr val="BD0004"/>
    <a:srgbClr val="2ECD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7" d="100"/>
          <a:sy n="127" d="100"/>
        </p:scale>
        <p:origin x="-154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C4830-0712-6140-A0D3-DA9F62A50492}" type="datetimeFigureOut">
              <a:rPr lang="en-US" smtClean="0"/>
              <a:t>1/25/19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303FB7-866F-494B-BCD1-63223EE7B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005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15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r>
              <a:rPr lang="en-US" dirty="0" smtClean="0"/>
              <a:t>Start day of TPV 2: 3 Aug 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r>
              <a:rPr lang="en-US" dirty="0" smtClean="0"/>
              <a:t>Start Day of TPV 3:</a:t>
            </a:r>
            <a:r>
              <a:rPr lang="en-US" baseline="0" dirty="0" smtClean="0"/>
              <a:t> 4 Aug 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r>
              <a:rPr lang="en-US" dirty="0" smtClean="0"/>
              <a:t>End day of L1:</a:t>
            </a:r>
            <a:r>
              <a:rPr lang="en-US" baseline="0" dirty="0" smtClean="0"/>
              <a:t> 5 Aug 2012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751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763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23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859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06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47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1/25/19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657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85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1/25/19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32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73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664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F45F0-40DD-2C40-BE10-312761516C01}" type="datetimeFigureOut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463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11.png"/><Relationship Id="rId7" Type="http://schemas.openxmlformats.org/officeDocument/2006/relationships/image" Target="../media/image48.png"/><Relationship Id="rId8" Type="http://schemas.openxmlformats.org/officeDocument/2006/relationships/image" Target="../media/image12.png"/><Relationship Id="rId9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11.png"/><Relationship Id="rId5" Type="http://schemas.openxmlformats.org/officeDocument/2006/relationships/image" Target="../media/image49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48.png"/><Relationship Id="rId9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12.pn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hyperlink" Target="http://www.ecmwf.int/sites/default/files/elibrary/2016/16299-newsletter-no147-spring-2016.pdf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92372"/>
            <a:ext cx="9135245" cy="1975186"/>
          </a:xfrm>
        </p:spPr>
        <p:txBody>
          <a:bodyPr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latin typeface="Arial"/>
                <a:cs typeface="Arial"/>
              </a:rPr>
              <a:t>Linkages </a:t>
            </a:r>
            <a:r>
              <a:rPr lang="en-US" sz="3600" b="1" dirty="0" smtClean="0">
                <a:solidFill>
                  <a:srgbClr val="FF0000"/>
                </a:solidFill>
                <a:latin typeface="Arial"/>
                <a:cs typeface="Arial"/>
              </a:rPr>
              <a:t>between </a:t>
            </a:r>
            <a:r>
              <a:rPr lang="en-US" sz="3600" b="1" dirty="0">
                <a:solidFill>
                  <a:srgbClr val="FF0000"/>
                </a:solidFill>
                <a:latin typeface="Arial"/>
                <a:cs typeface="Arial"/>
              </a:rPr>
              <a:t>Tropopause Polar Vortices and the Great Arctic Cyclone </a:t>
            </a:r>
            <a:r>
              <a:rPr lang="en-US" sz="3600" b="1" dirty="0" smtClean="0">
                <a:solidFill>
                  <a:srgbClr val="FF0000"/>
                </a:solidFill>
                <a:latin typeface="Arial"/>
                <a:cs typeface="Arial"/>
              </a:rPr>
              <a:t>  of </a:t>
            </a:r>
            <a:r>
              <a:rPr lang="en-US" sz="3600" b="1" dirty="0">
                <a:solidFill>
                  <a:srgbClr val="FF0000"/>
                </a:solidFill>
                <a:latin typeface="Arial"/>
                <a:cs typeface="Arial"/>
              </a:rPr>
              <a:t>August 2012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2485801"/>
            <a:ext cx="9135245" cy="4101500"/>
          </a:xfrm>
        </p:spPr>
        <p:txBody>
          <a:bodyPr>
            <a:normAutofit fontScale="92500" lnSpcReduction="20000"/>
          </a:bodyPr>
          <a:lstStyle/>
          <a:p>
            <a:r>
              <a:rPr lang="en-US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 Keyser</a:t>
            </a:r>
            <a:r>
              <a:rPr lang="en-US" sz="2600" b="1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Kevin A. Biernat</a:t>
            </a:r>
            <a:r>
              <a:rPr lang="en-US" sz="2600" b="1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Lance F. Bosart</a:t>
            </a:r>
            <a:r>
              <a:rPr lang="en-US" sz="2600" b="1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US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Steven M. Cavallo</a:t>
            </a:r>
            <a:r>
              <a:rPr lang="en-US" sz="2600" b="1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endParaRPr lang="en-US" sz="2400" b="1" i="1" baseline="30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i="1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Atmospheric and Environmental Sciences </a:t>
            </a:r>
          </a:p>
          <a:p>
            <a:r>
              <a:rPr lang="en-US" sz="2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at Albany, State University of New York</a:t>
            </a:r>
          </a:p>
          <a:p>
            <a:pPr>
              <a:lnSpc>
                <a:spcPct val="60000"/>
              </a:lnSpc>
            </a:pPr>
            <a:endParaRPr lang="en-US" sz="2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i="1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Oklahoma</a:t>
            </a:r>
          </a:p>
          <a:p>
            <a:endParaRPr lang="en-US" sz="2000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Atmospheric and Oceanic Sciences</a:t>
            </a:r>
          </a:p>
          <a:p>
            <a:r>
              <a:rPr lang="en-US" sz="2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McGill University</a:t>
            </a:r>
            <a:endParaRPr lang="en-US" sz="2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 28 </a:t>
            </a:r>
            <a:r>
              <a:rPr lang="en-US" sz="2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 2019</a:t>
            </a:r>
          </a:p>
          <a:p>
            <a:endParaRPr lang="en-US" sz="24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</a:t>
            </a: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by ONR Grant </a:t>
            </a:r>
            <a:r>
              <a:rPr lang="en-US" sz="2200" dirty="0" smtClean="0">
                <a:solidFill>
                  <a:schemeClr val="tx1"/>
                </a:solidFill>
                <a:latin typeface="Arial"/>
                <a:cs typeface="Arial"/>
              </a:rPr>
              <a:t>N00014-18-1-2200</a:t>
            </a:r>
            <a:endParaRPr lang="en-US" sz="2200" dirty="0">
              <a:solidFill>
                <a:schemeClr val="tx1"/>
              </a:solidFill>
              <a:latin typeface="Arial"/>
              <a:cs typeface="Arial"/>
            </a:endParaRPr>
          </a:p>
          <a:p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i="1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12095" y="292372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-9107" y="2248751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4579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4" y="-33716"/>
            <a:ext cx="734995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Arctic Geography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rctic_geography_and_topo_no_c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784" y="778165"/>
            <a:ext cx="6254360" cy="60624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84908" y="4394687"/>
            <a:ext cx="414716" cy="21544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80N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73843" y="5053276"/>
            <a:ext cx="414716" cy="21544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7</a:t>
            </a:r>
            <a:r>
              <a:rPr lang="en-US" sz="1400" b="1" dirty="0" smtClean="0">
                <a:latin typeface="Arial"/>
                <a:cs typeface="Arial"/>
              </a:rPr>
              <a:t>0N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37575" y="5679385"/>
            <a:ext cx="414716" cy="21544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6</a:t>
            </a:r>
            <a:r>
              <a:rPr lang="en-US" sz="1400" b="1" dirty="0" smtClean="0">
                <a:latin typeface="Arial"/>
                <a:cs typeface="Arial"/>
              </a:rPr>
              <a:t>0N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22286" y="4465247"/>
            <a:ext cx="1043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90"/>
                </a:solidFill>
                <a:latin typeface="Arial"/>
                <a:cs typeface="Arial"/>
              </a:rPr>
              <a:t>Barents Sea</a:t>
            </a:r>
            <a:endParaRPr lang="en-US" sz="1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09027" y="4848080"/>
            <a:ext cx="1043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90"/>
                </a:solidFill>
                <a:latin typeface="Arial"/>
                <a:cs typeface="Arial"/>
              </a:rPr>
              <a:t>Kara </a:t>
            </a:r>
          </a:p>
          <a:p>
            <a:pPr algn="ctr"/>
            <a:r>
              <a:rPr lang="en-US" sz="1400" b="1" dirty="0" smtClean="0">
                <a:solidFill>
                  <a:srgbClr val="000090"/>
                </a:solidFill>
                <a:latin typeface="Arial"/>
                <a:cs typeface="Arial"/>
              </a:rPr>
              <a:t>Sea</a:t>
            </a:r>
            <a:endParaRPr lang="en-US" sz="1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87876" y="4550216"/>
            <a:ext cx="1043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90"/>
                </a:solidFill>
                <a:latin typeface="Arial"/>
                <a:cs typeface="Arial"/>
              </a:rPr>
              <a:t>Laptev Sea</a:t>
            </a:r>
            <a:endParaRPr lang="en-US" sz="1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40612" y="3759618"/>
            <a:ext cx="10432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90"/>
                </a:solidFill>
                <a:latin typeface="Arial"/>
                <a:cs typeface="Arial"/>
              </a:rPr>
              <a:t>East Siberian Sea</a:t>
            </a:r>
            <a:endParaRPr lang="en-US" sz="1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96620" y="3236398"/>
            <a:ext cx="1043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90"/>
                </a:solidFill>
                <a:latin typeface="Arial"/>
                <a:cs typeface="Arial"/>
              </a:rPr>
              <a:t>Chukchi Sea</a:t>
            </a:r>
            <a:endParaRPr lang="en-US" sz="1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88551" y="2623979"/>
            <a:ext cx="1043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90"/>
                </a:solidFill>
                <a:latin typeface="Arial"/>
                <a:cs typeface="Arial"/>
              </a:rPr>
              <a:t>Beaufort Sea</a:t>
            </a:r>
            <a:endParaRPr lang="en-US" sz="1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97084" y="3232858"/>
            <a:ext cx="1043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90"/>
                </a:solidFill>
                <a:latin typeface="Arial"/>
                <a:cs typeface="Arial"/>
              </a:rPr>
              <a:t>Bering Sea</a:t>
            </a:r>
            <a:endParaRPr lang="en-US" sz="1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7661" y="3756078"/>
            <a:ext cx="1357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90"/>
                </a:solidFill>
                <a:latin typeface="Arial"/>
                <a:cs typeface="Arial"/>
              </a:rPr>
              <a:t>Norwegian Sea</a:t>
            </a:r>
            <a:endParaRPr lang="en-US" sz="1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36423" y="3406558"/>
            <a:ext cx="1357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90"/>
                </a:solidFill>
                <a:latin typeface="Arial"/>
                <a:cs typeface="Arial"/>
              </a:rPr>
              <a:t>Greenland Sea</a:t>
            </a:r>
            <a:endParaRPr lang="en-US" sz="1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94909" y="3538328"/>
            <a:ext cx="1043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90"/>
                </a:solidFill>
                <a:latin typeface="Arial"/>
                <a:cs typeface="Arial"/>
              </a:rPr>
              <a:t>Arctic Ocean</a:t>
            </a:r>
            <a:endParaRPr lang="en-US" sz="1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62561" y="2110853"/>
            <a:ext cx="1043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90"/>
                </a:solidFill>
                <a:latin typeface="Arial"/>
                <a:cs typeface="Arial"/>
              </a:rPr>
              <a:t>Baffin Bay</a:t>
            </a:r>
            <a:endParaRPr lang="en-US" sz="1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 rot="2211566">
            <a:off x="5008414" y="5240685"/>
            <a:ext cx="1317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latin typeface="Arial"/>
                <a:cs typeface="Arial"/>
              </a:rPr>
              <a:t>V</a:t>
            </a:r>
            <a:r>
              <a:rPr lang="en-US" sz="1200" b="1" i="1" dirty="0" smtClean="0">
                <a:latin typeface="Arial"/>
                <a:cs typeface="Arial"/>
              </a:rPr>
              <a:t>erkhoyansk Range</a:t>
            </a:r>
            <a:endParaRPr lang="en-US" sz="1200" b="1" i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 rot="21111903">
            <a:off x="5523962" y="4979023"/>
            <a:ext cx="1317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err="1" smtClean="0">
                <a:latin typeface="Arial"/>
                <a:cs typeface="Arial"/>
              </a:rPr>
              <a:t>Chersky</a:t>
            </a:r>
            <a:endParaRPr lang="en-US" sz="1200" b="1" i="1" dirty="0" smtClean="0">
              <a:latin typeface="Arial"/>
              <a:cs typeface="Arial"/>
            </a:endParaRPr>
          </a:p>
          <a:p>
            <a:pPr algn="ctr"/>
            <a:r>
              <a:rPr lang="en-US" sz="1200" b="1" i="1" dirty="0" smtClean="0">
                <a:latin typeface="Arial"/>
                <a:cs typeface="Arial"/>
              </a:rPr>
              <a:t> Range</a:t>
            </a:r>
            <a:endParaRPr lang="en-US" sz="1200" b="1" i="1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 rot="20365455">
            <a:off x="5937673" y="4319384"/>
            <a:ext cx="1317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smtClean="0">
                <a:latin typeface="Arial"/>
                <a:cs typeface="Arial"/>
              </a:rPr>
              <a:t>Kolyma </a:t>
            </a:r>
          </a:p>
          <a:p>
            <a:pPr algn="ctr"/>
            <a:r>
              <a:rPr lang="en-US" sz="1200" b="1" i="1" dirty="0" err="1" smtClean="0">
                <a:latin typeface="Arial"/>
                <a:cs typeface="Arial"/>
              </a:rPr>
              <a:t>Mtns</a:t>
            </a:r>
            <a:r>
              <a:rPr lang="en-US" sz="1200" b="1" i="1" dirty="0" smtClean="0">
                <a:latin typeface="Arial"/>
                <a:cs typeface="Arial"/>
              </a:rPr>
              <a:t>.</a:t>
            </a:r>
            <a:endParaRPr lang="en-US" sz="1200" b="1" i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56203" y="5836040"/>
            <a:ext cx="1317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smtClean="0">
                <a:latin typeface="Arial"/>
                <a:cs typeface="Arial"/>
              </a:rPr>
              <a:t>Central</a:t>
            </a:r>
          </a:p>
          <a:p>
            <a:pPr algn="ctr"/>
            <a:r>
              <a:rPr lang="en-US" sz="1200" b="1" i="1" dirty="0" smtClean="0">
                <a:latin typeface="Arial"/>
                <a:cs typeface="Arial"/>
              </a:rPr>
              <a:t>Siberian</a:t>
            </a:r>
          </a:p>
          <a:p>
            <a:pPr algn="ctr"/>
            <a:r>
              <a:rPr lang="en-US" sz="1200" b="1" i="1" dirty="0" smtClean="0">
                <a:latin typeface="Arial"/>
                <a:cs typeface="Arial"/>
              </a:rPr>
              <a:t>Plateau</a:t>
            </a:r>
            <a:endParaRPr lang="en-US" sz="1200" b="1" i="1" dirty="0">
              <a:latin typeface="Arial"/>
              <a:cs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708382" y="978795"/>
            <a:ext cx="728812" cy="5613754"/>
            <a:chOff x="7708382" y="1094251"/>
            <a:chExt cx="728812" cy="5613754"/>
          </a:xfrm>
        </p:grpSpPr>
        <p:pic>
          <p:nvPicPr>
            <p:cNvPr id="27" name="Picture 26" descr="Arctic_geography_and_topo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1" t="95351" r="5989" b="2152"/>
            <a:stretch/>
          </p:blipFill>
          <p:spPr>
            <a:xfrm rot="16200000">
              <a:off x="5123866" y="3699253"/>
              <a:ext cx="5402028" cy="19202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962438" y="5912172"/>
              <a:ext cx="4747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962438" y="5416872"/>
              <a:ext cx="4747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6</a:t>
              </a:r>
              <a:r>
                <a:rPr lang="en-US" sz="1200" dirty="0" smtClean="0">
                  <a:latin typeface="Arial"/>
                  <a:cs typeface="Arial"/>
                </a:rPr>
                <a:t>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962438" y="4931097"/>
              <a:ext cx="4747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900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962438" y="4439003"/>
              <a:ext cx="4747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1200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962438" y="3946990"/>
              <a:ext cx="4747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1500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962438" y="3458695"/>
              <a:ext cx="4747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1800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962438" y="2967344"/>
              <a:ext cx="4747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2100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962438" y="2475219"/>
              <a:ext cx="4747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2400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962438" y="1989444"/>
              <a:ext cx="4747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2700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962438" y="1500494"/>
              <a:ext cx="4747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3000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708382" y="6523339"/>
              <a:ext cx="34223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(m)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2399230" y="5717651"/>
            <a:ext cx="1317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smtClean="0">
                <a:latin typeface="Arial"/>
                <a:cs typeface="Arial"/>
              </a:rPr>
              <a:t>Ural</a:t>
            </a:r>
          </a:p>
          <a:p>
            <a:pPr algn="ctr"/>
            <a:r>
              <a:rPr lang="en-US" sz="1200" b="1" i="1" dirty="0" err="1" smtClean="0">
                <a:latin typeface="Arial"/>
                <a:cs typeface="Arial"/>
              </a:rPr>
              <a:t>Mtns</a:t>
            </a:r>
            <a:r>
              <a:rPr lang="en-US" sz="1200" b="1" i="1" dirty="0" smtClean="0">
                <a:latin typeface="Arial"/>
                <a:cs typeface="Arial"/>
              </a:rPr>
              <a:t>.</a:t>
            </a:r>
            <a:endParaRPr lang="en-US" sz="1200" b="1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7326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595374" y="5028566"/>
            <a:ext cx="1038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Genesis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44" name="Content Placeholder 2"/>
          <p:cNvSpPr txBox="1">
            <a:spLocks/>
          </p:cNvSpPr>
          <p:nvPr/>
        </p:nvSpPr>
        <p:spPr>
          <a:xfrm>
            <a:off x="3914347" y="5563603"/>
            <a:ext cx="5245062" cy="10049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–7 Aug 2012 time-mean (left) 300-hPa geopotential height (dam, black) and standardized geopotential height anomalies (σ, shaded); (right) 850-hPa temperature (°C, black) and standardized temperature anomalies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(σ, shaded)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858853" y="2673097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0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858853" y="2273896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0.5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8858853" y="1871866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1</a:t>
            </a:r>
            <a:endParaRPr lang="en-US" sz="1200" dirty="0" smtClean="0">
              <a:latin typeface="Arial"/>
              <a:cs typeface="Arial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858853" y="1468612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1.5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8858853" y="1069462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2</a:t>
            </a:r>
            <a:endParaRPr lang="en-US" sz="1200" dirty="0" smtClean="0">
              <a:latin typeface="Arial"/>
              <a:cs typeface="Arial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8858853" y="3073092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-</a:t>
            </a:r>
            <a:r>
              <a:rPr lang="en-US" sz="1200" dirty="0" smtClean="0">
                <a:latin typeface="Arial"/>
                <a:cs typeface="Arial"/>
              </a:rPr>
              <a:t>0.5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8858853" y="3475122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-1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8858853" y="3883498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-1.5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8858853" y="4288499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-2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563232" y="4716340"/>
            <a:ext cx="3789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(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200" dirty="0" smtClean="0">
                <a:latin typeface="Arial"/>
                <a:cs typeface="Arial"/>
              </a:rPr>
              <a:t>)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6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and Intensity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mean_300Z_and_TPV_tracks_1-7_Aug_squareDom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7" y="749559"/>
            <a:ext cx="4280357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0" name="Picture 9" descr="mean_850T_and_cyclone_tracks_1-7_Aug_squareDoma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400" y="749559"/>
            <a:ext cx="4270952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0536484"/>
              </p:ext>
            </p:extLst>
          </p:nvPr>
        </p:nvGraphicFramePr>
        <p:xfrm>
          <a:off x="65970" y="5008193"/>
          <a:ext cx="3824560" cy="18287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6140"/>
                <a:gridCol w="956140"/>
                <a:gridCol w="956140"/>
                <a:gridCol w="956140"/>
              </a:tblGrid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Feature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Genesis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Lysis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Lifetime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TPV 1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23 July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19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~27 d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TPV 2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3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9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~6 d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TPV 3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4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6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~3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d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L1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31 July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5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~5 d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AC12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15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~13 d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62" name="Picture 61" descr="mean_300Z_and_track_nov_2013.png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08" t="12365" r="4545" b="15690"/>
          <a:stretch/>
        </p:blipFill>
        <p:spPr>
          <a:xfrm>
            <a:off x="8676333" y="749930"/>
            <a:ext cx="146304" cy="4032504"/>
          </a:xfrm>
          <a:prstGeom prst="rect">
            <a:avLst/>
          </a:prstGeom>
        </p:spPr>
      </p:pic>
      <p:sp>
        <p:nvSpPr>
          <p:cNvPr id="55" name="5-Point Star 54"/>
          <p:cNvSpPr>
            <a:spLocks noChangeAspect="1"/>
          </p:cNvSpPr>
          <p:nvPr/>
        </p:nvSpPr>
        <p:spPr>
          <a:xfrm rot="10580098" flipV="1">
            <a:off x="4346978" y="5053963"/>
            <a:ext cx="228600" cy="228600"/>
          </a:xfrm>
          <a:prstGeom prst="star5">
            <a:avLst/>
          </a:prstGeom>
          <a:solidFill>
            <a:srgbClr val="38EC3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Multiply 55"/>
          <p:cNvSpPr/>
          <p:nvPr/>
        </p:nvSpPr>
        <p:spPr>
          <a:xfrm>
            <a:off x="5663284" y="5061656"/>
            <a:ext cx="256319" cy="256319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5901444" y="5019052"/>
            <a:ext cx="667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Arial"/>
                <a:cs typeface="Arial"/>
              </a:rPr>
              <a:t>Lysis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31446" y="717562"/>
            <a:ext cx="973387" cy="714417"/>
            <a:chOff x="8511" y="4331584"/>
            <a:chExt cx="973387" cy="714417"/>
          </a:xfrm>
        </p:grpSpPr>
        <p:sp>
          <p:nvSpPr>
            <p:cNvPr id="63" name="Rectangle 62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76" name="Oval 75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351336" y="716697"/>
            <a:ext cx="973387" cy="519343"/>
            <a:chOff x="4573976" y="4518937"/>
            <a:chExt cx="973387" cy="519343"/>
          </a:xfrm>
        </p:grpSpPr>
        <p:sp>
          <p:nvSpPr>
            <p:cNvPr id="81" name="Rectangle 80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86" name="Oval 85"/>
          <p:cNvSpPr>
            <a:spLocks noChangeAspect="1"/>
          </p:cNvSpPr>
          <p:nvPr/>
        </p:nvSpPr>
        <p:spPr>
          <a:xfrm>
            <a:off x="6805103" y="5122944"/>
            <a:ext cx="137160" cy="13716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>
            <a:off x="6927992" y="5028566"/>
            <a:ext cx="18003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0000 UTC positions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1" name="5-Point Star 90"/>
          <p:cNvSpPr>
            <a:spLocks noChangeAspect="1"/>
          </p:cNvSpPr>
          <p:nvPr/>
        </p:nvSpPr>
        <p:spPr>
          <a:xfrm rot="10580098" flipV="1">
            <a:off x="5520771" y="3267731"/>
            <a:ext cx="201168" cy="201168"/>
          </a:xfrm>
          <a:prstGeom prst="star5">
            <a:avLst/>
          </a:prstGeom>
          <a:solidFill>
            <a:srgbClr val="38EC3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5-Point Star 91"/>
          <p:cNvSpPr>
            <a:spLocks noChangeAspect="1"/>
          </p:cNvSpPr>
          <p:nvPr/>
        </p:nvSpPr>
        <p:spPr>
          <a:xfrm rot="10580098" flipV="1">
            <a:off x="5120950" y="3857154"/>
            <a:ext cx="201168" cy="201168"/>
          </a:xfrm>
          <a:prstGeom prst="star5">
            <a:avLst/>
          </a:prstGeom>
          <a:solidFill>
            <a:srgbClr val="38EC3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5-Point Star 92"/>
          <p:cNvSpPr>
            <a:spLocks noChangeAspect="1"/>
          </p:cNvSpPr>
          <p:nvPr/>
        </p:nvSpPr>
        <p:spPr>
          <a:xfrm rot="10580098" flipV="1">
            <a:off x="833508" y="2053231"/>
            <a:ext cx="201168" cy="201168"/>
          </a:xfrm>
          <a:prstGeom prst="star5">
            <a:avLst/>
          </a:prstGeom>
          <a:solidFill>
            <a:srgbClr val="38EC3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5-Point Star 93"/>
          <p:cNvSpPr>
            <a:spLocks noChangeAspect="1"/>
          </p:cNvSpPr>
          <p:nvPr/>
        </p:nvSpPr>
        <p:spPr>
          <a:xfrm rot="10580098" flipV="1">
            <a:off x="1944758" y="3277256"/>
            <a:ext cx="201168" cy="201168"/>
          </a:xfrm>
          <a:prstGeom prst="star5">
            <a:avLst/>
          </a:prstGeom>
          <a:solidFill>
            <a:srgbClr val="38EC3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5-Point Star 94"/>
          <p:cNvSpPr>
            <a:spLocks noChangeAspect="1"/>
          </p:cNvSpPr>
          <p:nvPr/>
        </p:nvSpPr>
        <p:spPr>
          <a:xfrm rot="10580098" flipV="1">
            <a:off x="2164725" y="3189498"/>
            <a:ext cx="201168" cy="201168"/>
          </a:xfrm>
          <a:prstGeom prst="star5">
            <a:avLst/>
          </a:prstGeom>
          <a:solidFill>
            <a:srgbClr val="38EC3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Multiply 95"/>
          <p:cNvSpPr>
            <a:spLocks noChangeAspect="1"/>
          </p:cNvSpPr>
          <p:nvPr/>
        </p:nvSpPr>
        <p:spPr>
          <a:xfrm>
            <a:off x="1831743" y="1348943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Multiply 99"/>
          <p:cNvSpPr>
            <a:spLocks noChangeAspect="1"/>
          </p:cNvSpPr>
          <p:nvPr/>
        </p:nvSpPr>
        <p:spPr>
          <a:xfrm>
            <a:off x="2860352" y="2807472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Multiply 100"/>
          <p:cNvSpPr>
            <a:spLocks noChangeAspect="1"/>
          </p:cNvSpPr>
          <p:nvPr/>
        </p:nvSpPr>
        <p:spPr>
          <a:xfrm>
            <a:off x="2899732" y="2430400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Multiply 101"/>
          <p:cNvSpPr>
            <a:spLocks noChangeAspect="1"/>
          </p:cNvSpPr>
          <p:nvPr/>
        </p:nvSpPr>
        <p:spPr>
          <a:xfrm>
            <a:off x="6805103" y="2875467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Multiply 102"/>
          <p:cNvSpPr>
            <a:spLocks noChangeAspect="1"/>
          </p:cNvSpPr>
          <p:nvPr/>
        </p:nvSpPr>
        <p:spPr>
          <a:xfrm>
            <a:off x="7444320" y="1435427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31447" y="4697474"/>
            <a:ext cx="795838" cy="2616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300 hPa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357686" y="4698988"/>
            <a:ext cx="795838" cy="2616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850 hPa</a:t>
            </a:r>
            <a:endParaRPr lang="en-US" sz="1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611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2400" dirty="0" smtClean="0">
                <a:latin typeface="Arial"/>
                <a:cs typeface="Arial"/>
              </a:rPr>
              <a:t>TPV </a:t>
            </a:r>
            <a:r>
              <a:rPr lang="en-US" sz="2400" dirty="0">
                <a:latin typeface="Arial"/>
                <a:cs typeface="Arial"/>
              </a:rPr>
              <a:t>1 is the longest-lived of the three TPVs and corresponds to the TPV shown in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previous studies to play an important role in the evolution of AC12</a:t>
            </a:r>
          </a:p>
          <a:p>
            <a:pPr marL="0" lvl="0" indent="0">
              <a:lnSpc>
                <a:spcPct val="110000"/>
              </a:lnSpc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TPV 2 and TPV 3 are shorter-lived TPVs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play supporting roles in the evolution of AC12</a:t>
            </a:r>
          </a:p>
          <a:p>
            <a:pPr marL="0" lvl="0" indent="0">
              <a:lnSpc>
                <a:spcPct val="110000"/>
              </a:lnSpc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L1 is the predecessor cyclone that interacts and merges with AC12 </a:t>
            </a:r>
          </a:p>
          <a:p>
            <a:pPr marL="0" lvl="0" indent="0">
              <a:lnSpc>
                <a:spcPct val="110000"/>
              </a:lnSpc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AC12 is the main cyclone of interest and has a lifetime  of ~13 days</a:t>
            </a:r>
          </a:p>
          <a:p>
            <a:pPr marL="0" lvl="0" indent="0">
              <a:lnSpc>
                <a:spcPct val="110000"/>
              </a:lnSpc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TPV 1 and AC12 track in a region of tropospheric-deep baroclinicity over Siberia</a:t>
            </a: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Track and Intensity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252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and Intensity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253961" y="6396846"/>
            <a:ext cx="473257" cy="0"/>
          </a:xfrm>
          <a:prstGeom prst="line">
            <a:avLst/>
          </a:prstGeom>
          <a:ln w="635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885792" y="5981908"/>
            <a:ext cx="2792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Maximum 925-hPa relative vorticity (averaged within  100 km of grid point)</a:t>
            </a:r>
            <a:endParaRPr lang="en-US" sz="1600" b="1" dirty="0">
              <a:latin typeface="Arial"/>
              <a:cs typeface="Arial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253961" y="5678490"/>
            <a:ext cx="473257" cy="0"/>
          </a:xfrm>
          <a:prstGeom prst="line">
            <a:avLst/>
          </a:prstGeom>
          <a:ln w="635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885792" y="5518182"/>
            <a:ext cx="2331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Minimum SLP (hPa) </a:t>
            </a:r>
            <a:endParaRPr lang="en-US" sz="1600" b="1" dirty="0">
              <a:latin typeface="Arial"/>
              <a:cs typeface="Arial"/>
            </a:endParaRPr>
          </a:p>
        </p:txBody>
      </p:sp>
      <p:grpSp>
        <p:nvGrpSpPr>
          <p:cNvPr id="89" name="Group 88"/>
          <p:cNvGrpSpPr/>
          <p:nvPr/>
        </p:nvGrpSpPr>
        <p:grpSpPr>
          <a:xfrm>
            <a:off x="3958898" y="6249777"/>
            <a:ext cx="418653" cy="511283"/>
            <a:chOff x="11947059" y="32122321"/>
            <a:chExt cx="418653" cy="511283"/>
          </a:xfrm>
        </p:grpSpPr>
        <p:sp>
          <p:nvSpPr>
            <p:cNvPr id="90" name="Rectangle 89"/>
            <p:cNvSpPr/>
            <p:nvPr/>
          </p:nvSpPr>
          <p:spPr>
            <a:xfrm>
              <a:off x="11947059" y="32122321"/>
              <a:ext cx="418653" cy="511283"/>
            </a:xfrm>
            <a:prstGeom prst="rect">
              <a:avLst/>
            </a:prstGeom>
            <a:solidFill>
              <a:srgbClr val="560EB3">
                <a:alpha val="1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7" name="Straight Connector 96"/>
            <p:cNvCxnSpPr/>
            <p:nvPr/>
          </p:nvCxnSpPr>
          <p:spPr>
            <a:xfrm flipV="1">
              <a:off x="12365712" y="32122321"/>
              <a:ext cx="0" cy="511283"/>
            </a:xfrm>
            <a:prstGeom prst="line">
              <a:avLst/>
            </a:prstGeom>
            <a:ln w="50800">
              <a:solidFill>
                <a:srgbClr val="560EB3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V="1">
              <a:off x="11947059" y="32122321"/>
              <a:ext cx="0" cy="511283"/>
            </a:xfrm>
            <a:prstGeom prst="line">
              <a:avLst/>
            </a:prstGeom>
            <a:ln w="50800">
              <a:solidFill>
                <a:srgbClr val="560EB3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up 98"/>
          <p:cNvGrpSpPr/>
          <p:nvPr/>
        </p:nvGrpSpPr>
        <p:grpSpPr>
          <a:xfrm>
            <a:off x="3958898" y="5583752"/>
            <a:ext cx="418653" cy="511283"/>
            <a:chOff x="11947059" y="31550099"/>
            <a:chExt cx="418653" cy="511283"/>
          </a:xfrm>
        </p:grpSpPr>
        <p:sp>
          <p:nvSpPr>
            <p:cNvPr id="104" name="Rectangle 103"/>
            <p:cNvSpPr/>
            <p:nvPr/>
          </p:nvSpPr>
          <p:spPr>
            <a:xfrm>
              <a:off x="11947059" y="31550099"/>
              <a:ext cx="418653" cy="511283"/>
            </a:xfrm>
            <a:prstGeom prst="rect">
              <a:avLst/>
            </a:prstGeom>
            <a:solidFill>
              <a:srgbClr val="0000FF">
                <a:alpha val="1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5" name="Straight Connector 104"/>
            <p:cNvCxnSpPr/>
            <p:nvPr/>
          </p:nvCxnSpPr>
          <p:spPr>
            <a:xfrm flipV="1">
              <a:off x="12365712" y="31550099"/>
              <a:ext cx="0" cy="511283"/>
            </a:xfrm>
            <a:prstGeom prst="line">
              <a:avLst/>
            </a:prstGeom>
            <a:ln w="50800">
              <a:solidFill>
                <a:srgbClr val="0000FF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V="1">
              <a:off x="11947059" y="31550099"/>
              <a:ext cx="0" cy="511283"/>
            </a:xfrm>
            <a:prstGeom prst="line">
              <a:avLst/>
            </a:prstGeom>
            <a:ln w="50800">
              <a:solidFill>
                <a:srgbClr val="0000FF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" name="TextBox 106"/>
          <p:cNvSpPr txBox="1"/>
          <p:nvPr/>
        </p:nvSpPr>
        <p:spPr>
          <a:xfrm>
            <a:off x="4537264" y="5665280"/>
            <a:ext cx="2331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Jet coupling phase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4537264" y="6344366"/>
            <a:ext cx="2331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Jet crossing phase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7177756" y="5705088"/>
            <a:ext cx="1908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Peak intensity at      1000 UTC 6 Aug           2012</a:t>
            </a:r>
            <a:r>
              <a:rPr lang="en-US" sz="1600" b="1" dirty="0">
                <a:latin typeface="Arial"/>
                <a:cs typeface="Arial"/>
              </a:rPr>
              <a:t> </a:t>
            </a:r>
            <a:r>
              <a:rPr lang="en-US" sz="1600" b="1" dirty="0" smtClean="0">
                <a:latin typeface="Arial"/>
                <a:cs typeface="Arial"/>
              </a:rPr>
              <a:t>(962.3 hPa)</a:t>
            </a:r>
            <a:endParaRPr lang="en-US" sz="1600" b="1" dirty="0">
              <a:latin typeface="Arial"/>
              <a:cs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8113" y="964339"/>
            <a:ext cx="8716497" cy="4439045"/>
            <a:chOff x="157141" y="820951"/>
            <a:chExt cx="8716497" cy="4439045"/>
          </a:xfrm>
        </p:grpSpPr>
        <p:grpSp>
          <p:nvGrpSpPr>
            <p:cNvPr id="3" name="Group 2"/>
            <p:cNvGrpSpPr/>
            <p:nvPr/>
          </p:nvGrpSpPr>
          <p:grpSpPr>
            <a:xfrm>
              <a:off x="157141" y="820951"/>
              <a:ext cx="8352108" cy="4148461"/>
              <a:chOff x="301791" y="841164"/>
              <a:chExt cx="8352108" cy="4148461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1189388" y="841164"/>
                <a:ext cx="7097294" cy="3947434"/>
                <a:chOff x="205615" y="821378"/>
                <a:chExt cx="8728201" cy="4854526"/>
              </a:xfrm>
            </p:grpSpPr>
            <p:pic>
              <p:nvPicPr>
                <p:cNvPr id="132" name="Picture 131" descr="slp_vort_925_aa_100_AC12.png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770" t="8814" r="9373" b="14754"/>
                <a:stretch/>
              </p:blipFill>
              <p:spPr>
                <a:xfrm>
                  <a:off x="205615" y="821378"/>
                  <a:ext cx="8728201" cy="4854526"/>
                </a:xfrm>
                <a:prstGeom prst="rect">
                  <a:avLst/>
                </a:prstGeom>
              </p:spPr>
            </p:pic>
            <p:cxnSp>
              <p:nvCxnSpPr>
                <p:cNvPr id="111" name="Straight Connector 110"/>
                <p:cNvCxnSpPr/>
                <p:nvPr/>
              </p:nvCxnSpPr>
              <p:spPr>
                <a:xfrm flipV="1">
                  <a:off x="1079258" y="989151"/>
                  <a:ext cx="0" cy="4479738"/>
                </a:xfrm>
                <a:prstGeom prst="line">
                  <a:avLst/>
                </a:prstGeom>
                <a:ln w="50800">
                  <a:solidFill>
                    <a:srgbClr val="0000FF"/>
                  </a:solidFill>
                  <a:prstDash val="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V="1">
                  <a:off x="1408316" y="996591"/>
                  <a:ext cx="7135" cy="4472298"/>
                </a:xfrm>
                <a:prstGeom prst="line">
                  <a:avLst/>
                </a:prstGeom>
                <a:ln w="50800">
                  <a:solidFill>
                    <a:srgbClr val="0000FF"/>
                  </a:solidFill>
                  <a:prstDash val="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flipV="1">
                  <a:off x="2073421" y="996591"/>
                  <a:ext cx="0" cy="4455380"/>
                </a:xfrm>
                <a:prstGeom prst="line">
                  <a:avLst/>
                </a:prstGeom>
                <a:ln w="50800">
                  <a:solidFill>
                    <a:srgbClr val="560EB3"/>
                  </a:solidFill>
                  <a:prstDash val="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/>
              </p:nvCxnSpPr>
              <p:spPr>
                <a:xfrm flipV="1">
                  <a:off x="2741771" y="996591"/>
                  <a:ext cx="0" cy="4462820"/>
                </a:xfrm>
                <a:prstGeom prst="line">
                  <a:avLst/>
                </a:prstGeom>
                <a:ln w="50800">
                  <a:solidFill>
                    <a:srgbClr val="560EB3"/>
                  </a:solidFill>
                  <a:prstDash val="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5" name="Rectangle 114"/>
                <p:cNvSpPr/>
                <p:nvPr/>
              </p:nvSpPr>
              <p:spPr>
                <a:xfrm>
                  <a:off x="2073421" y="989151"/>
                  <a:ext cx="670242" cy="4462819"/>
                </a:xfrm>
                <a:prstGeom prst="rect">
                  <a:avLst/>
                </a:prstGeom>
                <a:solidFill>
                  <a:srgbClr val="560EB3">
                    <a:alpha val="15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115"/>
                <p:cNvSpPr/>
                <p:nvPr/>
              </p:nvSpPr>
              <p:spPr>
                <a:xfrm>
                  <a:off x="1079258" y="996591"/>
                  <a:ext cx="332626" cy="4462819"/>
                </a:xfrm>
                <a:prstGeom prst="rect">
                  <a:avLst/>
                </a:prstGeom>
                <a:solidFill>
                  <a:srgbClr val="0000FF">
                    <a:alpha val="15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8" name="TextBox 117"/>
              <p:cNvSpPr txBox="1"/>
              <p:nvPr/>
            </p:nvSpPr>
            <p:spPr>
              <a:xfrm>
                <a:off x="1403879" y="4741248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3</a:t>
                </a:r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1950813" y="4741248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4</a:t>
                </a:r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2479853" y="4741248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5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3030389" y="4738345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6</a:t>
                </a:r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3573180" y="4741248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7</a:t>
                </a:r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4105541" y="4735442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8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4640942" y="4741248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9</a:t>
                </a:r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5188065" y="4741248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10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126" name="TextBox 125"/>
              <p:cNvSpPr txBox="1"/>
              <p:nvPr/>
            </p:nvSpPr>
            <p:spPr>
              <a:xfrm>
                <a:off x="5733272" y="4741248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11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>
                <a:off x="6259909" y="4738345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12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6811032" y="4738345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13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29" name="TextBox 128"/>
              <p:cNvSpPr txBox="1"/>
              <p:nvPr/>
            </p:nvSpPr>
            <p:spPr>
              <a:xfrm>
                <a:off x="7347912" y="4735442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14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>
                <a:off x="7893204" y="4743404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15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33" name="TextBox 132"/>
              <p:cNvSpPr txBox="1"/>
              <p:nvPr/>
            </p:nvSpPr>
            <p:spPr>
              <a:xfrm>
                <a:off x="650341" y="1835309"/>
                <a:ext cx="51828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/>
                    <a:cs typeface="Arial"/>
                  </a:rPr>
                  <a:t>1000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651477" y="1175294"/>
                <a:ext cx="51828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/>
                    <a:cs typeface="Arial"/>
                  </a:rPr>
                  <a:t>1010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35" name="TextBox 134"/>
              <p:cNvSpPr txBox="1"/>
              <p:nvPr/>
            </p:nvSpPr>
            <p:spPr>
              <a:xfrm>
                <a:off x="649205" y="2503446"/>
                <a:ext cx="51828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/>
                    <a:cs typeface="Arial"/>
                  </a:rPr>
                  <a:t>990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>
                <a:off x="649205" y="3152794"/>
                <a:ext cx="51828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/>
                    <a:cs typeface="Arial"/>
                  </a:rPr>
                  <a:t>980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649205" y="3819393"/>
                <a:ext cx="51828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/>
                    <a:cs typeface="Arial"/>
                  </a:rPr>
                  <a:t>970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38" name="TextBox 137"/>
              <p:cNvSpPr txBox="1"/>
              <p:nvPr/>
            </p:nvSpPr>
            <p:spPr>
              <a:xfrm>
                <a:off x="649205" y="4495542"/>
                <a:ext cx="51828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/>
                    <a:cs typeface="Arial"/>
                  </a:rPr>
                  <a:t>960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39" name="TextBox 138"/>
              <p:cNvSpPr txBox="1"/>
              <p:nvPr/>
            </p:nvSpPr>
            <p:spPr>
              <a:xfrm>
                <a:off x="8283062" y="2135817"/>
                <a:ext cx="36721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800" dirty="0" smtClean="0">
                    <a:latin typeface="Arial"/>
                    <a:cs typeface="Arial"/>
                  </a:rPr>
                  <a:t>20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140" name="TextBox 139"/>
              <p:cNvSpPr txBox="1"/>
              <p:nvPr/>
            </p:nvSpPr>
            <p:spPr>
              <a:xfrm>
                <a:off x="8272820" y="1545259"/>
                <a:ext cx="36721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800" dirty="0" smtClean="0">
                    <a:latin typeface="Arial"/>
                    <a:cs typeface="Arial"/>
                  </a:rPr>
                  <a:t>25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141" name="TextBox 140"/>
              <p:cNvSpPr txBox="1"/>
              <p:nvPr/>
            </p:nvSpPr>
            <p:spPr>
              <a:xfrm>
                <a:off x="8286682" y="2721752"/>
                <a:ext cx="36721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800" dirty="0" smtClean="0">
                    <a:latin typeface="Arial"/>
                    <a:cs typeface="Arial"/>
                  </a:rPr>
                  <a:t>15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142" name="TextBox 141"/>
              <p:cNvSpPr txBox="1"/>
              <p:nvPr/>
            </p:nvSpPr>
            <p:spPr>
              <a:xfrm>
                <a:off x="8286682" y="3301535"/>
                <a:ext cx="36598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800" dirty="0" smtClean="0">
                    <a:latin typeface="Arial"/>
                    <a:cs typeface="Arial"/>
                  </a:rPr>
                  <a:t>10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143" name="TextBox 142"/>
              <p:cNvSpPr txBox="1"/>
              <p:nvPr/>
            </p:nvSpPr>
            <p:spPr>
              <a:xfrm>
                <a:off x="8283062" y="3880746"/>
                <a:ext cx="36721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800" dirty="0" smtClean="0">
                    <a:latin typeface="Arial"/>
                    <a:cs typeface="Arial"/>
                  </a:rPr>
                  <a:t>5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144" name="TextBox 143"/>
              <p:cNvSpPr txBox="1"/>
              <p:nvPr/>
            </p:nvSpPr>
            <p:spPr>
              <a:xfrm>
                <a:off x="8286682" y="4468007"/>
                <a:ext cx="36598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800" dirty="0">
                    <a:latin typeface="Arial"/>
                    <a:cs typeface="Arial"/>
                  </a:rPr>
                  <a:t>0</a:t>
                </a:r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8286682" y="963606"/>
                <a:ext cx="36721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800" dirty="0" smtClean="0">
                    <a:latin typeface="Arial"/>
                    <a:cs typeface="Arial"/>
                  </a:rPr>
                  <a:t>30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 rot="16200000">
                <a:off x="-1353579" y="2656747"/>
                <a:ext cx="364929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latin typeface="Arial"/>
                    <a:cs typeface="Arial"/>
                  </a:rPr>
                  <a:t>SLP (hPa) </a:t>
                </a:r>
                <a:endParaRPr lang="en-US" sz="1600" b="1" dirty="0">
                  <a:latin typeface="Arial"/>
                  <a:cs typeface="Arial"/>
                </a:endParaRPr>
              </a:p>
            </p:txBody>
          </p:sp>
        </p:grpSp>
        <p:sp>
          <p:nvSpPr>
            <p:cNvPr id="147" name="TextBox 146"/>
            <p:cNvSpPr txBox="1"/>
            <p:nvPr/>
          </p:nvSpPr>
          <p:spPr>
            <a:xfrm rot="16200000">
              <a:off x="6876031" y="2602445"/>
              <a:ext cx="36566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925-hPa relative vorticity (10</a:t>
              </a:r>
              <a:r>
                <a:rPr lang="en-US" sz="1600" b="1" baseline="30000" dirty="0" smtClean="0">
                  <a:solidFill>
                    <a:srgbClr val="FF0000"/>
                  </a:solidFill>
                  <a:latin typeface="Arial"/>
                  <a:cs typeface="Arial"/>
                </a:rPr>
                <a:t>−5</a:t>
              </a:r>
              <a:r>
                <a:rPr lang="en-US" sz="16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 s</a:t>
              </a:r>
              <a:r>
                <a:rPr lang="en-US" sz="1600" b="1" baseline="30000" dirty="0" smtClean="0">
                  <a:solidFill>
                    <a:srgbClr val="FF0000"/>
                  </a:solidFill>
                  <a:latin typeface="Arial"/>
                  <a:cs typeface="Arial"/>
                </a:rPr>
                <a:t>−1</a:t>
              </a:r>
              <a:r>
                <a:rPr lang="en-US" sz="16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) </a:t>
              </a:r>
              <a:endParaRPr lang="en-US" sz="1600" b="1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117" name="5-Point Star 116"/>
            <p:cNvSpPr>
              <a:spLocks noChangeAspect="1"/>
            </p:cNvSpPr>
            <p:nvPr/>
          </p:nvSpPr>
          <p:spPr>
            <a:xfrm rot="10800000" flipV="1">
              <a:off x="3176716" y="4391491"/>
              <a:ext cx="330059" cy="330059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1177889" y="4921442"/>
              <a:ext cx="67805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Day in August 2012 labeled at 0000 UTC</a:t>
              </a:r>
            </a:p>
          </p:txBody>
        </p:sp>
      </p:grpSp>
      <p:sp>
        <p:nvSpPr>
          <p:cNvPr id="151" name="5-Point Star 150"/>
          <p:cNvSpPr>
            <a:spLocks noChangeAspect="1"/>
          </p:cNvSpPr>
          <p:nvPr/>
        </p:nvSpPr>
        <p:spPr>
          <a:xfrm rot="10800000" flipV="1">
            <a:off x="6831050" y="5951766"/>
            <a:ext cx="330059" cy="330059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/>
          <p:cNvSpPr txBox="1"/>
          <p:nvPr/>
        </p:nvSpPr>
        <p:spPr>
          <a:xfrm>
            <a:off x="1218860" y="670368"/>
            <a:ext cx="6780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Hourly intensity time series of AC12</a:t>
            </a:r>
          </a:p>
        </p:txBody>
      </p:sp>
    </p:spTree>
    <p:extLst>
      <p:ext uri="{BB962C8B-B14F-4D97-AF65-F5344CB8AC3E}">
        <p14:creationId xmlns:p14="http://schemas.microsoft.com/office/powerpoint/2010/main" val="150277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slp_cyclones_era5_300_20120803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675" y="774459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TPVs_era5_20120803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6" y="777145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685009"/>
            <a:chOff x="8511" y="4331584"/>
            <a:chExt cx="973387" cy="685009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82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slp_cyclones_era5_300_20120803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036" y="774459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TPVs_era5_20120803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" y="778497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685009"/>
            <a:chOff x="8511" y="4331584"/>
            <a:chExt cx="973387" cy="685009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095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slp_cyclones_era5_300_20120804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545" y="774459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TPVs_era5_20120804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5" y="774459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728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slp_cyclones_era5_300_20120804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188" y="774459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TPVs_era5_20120804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0" y="774459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497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slp_cyclones_era5_300_20120805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318" y="774459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" name="Picture 6" descr="DT_theta_TPVs_era5_20120805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4" y="774459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60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slp_cyclones_era5_300_20120805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98" y="774459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TPVs_era5_20120805_15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5" y="774459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5" name="Multiply 74"/>
          <p:cNvSpPr>
            <a:spLocks noChangeAspect="1"/>
          </p:cNvSpPr>
          <p:nvPr/>
        </p:nvSpPr>
        <p:spPr>
          <a:xfrm>
            <a:off x="7350901" y="2433329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497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332453" y="2413366"/>
            <a:ext cx="8478247" cy="3200400"/>
            <a:chOff x="332453" y="2432043"/>
            <a:chExt cx="8478247" cy="3200400"/>
          </a:xfrm>
        </p:grpSpPr>
        <p:pic>
          <p:nvPicPr>
            <p:cNvPr id="8" name="Picture 7" descr="Screen Shot 2015-06-24 at 3.35.36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1189" y="2432043"/>
              <a:ext cx="4159511" cy="3200400"/>
            </a:xfrm>
            <a:prstGeom prst="rect">
              <a:avLst/>
            </a:prstGeom>
          </p:spPr>
        </p:pic>
        <p:pic>
          <p:nvPicPr>
            <p:cNvPr id="9" name="Picture 8" descr="Screen Shot 2015-06-24 at 3.36.24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453" y="2432043"/>
              <a:ext cx="4134897" cy="32004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533942" y="3307484"/>
              <a:ext cx="1007701" cy="6001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300" b="1" cap="none" spc="0" dirty="0" smtClean="0">
                  <a:ln w="25400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  <a:cs typeface="Helvetica"/>
                </a:rPr>
                <a:t>TPV</a:t>
              </a:r>
              <a:endParaRPr lang="en-US" sz="3300" b="1" cap="none" spc="0" dirty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2210586" y="3617775"/>
              <a:ext cx="42394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6901603" y="3322425"/>
              <a:ext cx="1007701" cy="6001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300" b="1" cap="none" spc="0" dirty="0" smtClean="0">
                  <a:ln w="25400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  <a:cs typeface="Helvetica"/>
                </a:rPr>
                <a:t>TPV</a:t>
              </a:r>
              <a:endParaRPr lang="en-US" sz="3300" b="1" cap="none" spc="0" dirty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6578247" y="3647657"/>
              <a:ext cx="42394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1060" y="5681806"/>
            <a:ext cx="9060139" cy="950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(left)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tropopause (DT)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speed (every 15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thick contours) and                          DT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otential temperature (K, thin contours and shading)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1.5-PVU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valid at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 Dec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1991; </a:t>
            </a: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(right)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 as left except DT pressure (hPa, thin contours and shading).                                          Adapted from Fig. 11 in Pyle et al. (2004).</a:t>
            </a:r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Tropopause Polar Vortices (TPVs)?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TPVs are defined as tropopause-based vortices of high-latitude origin and are material features (Pyle et al. 2004;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and Hakim 2009, 2010, 2012, 2013)</a:t>
            </a: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  <a:p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754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slp_cyclones_era5_300_20120806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98" y="774459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DT_theta_TPVs_era5_20120806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6" y="774459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5" name="Multiply 74"/>
          <p:cNvSpPr>
            <a:spLocks noChangeAspect="1"/>
          </p:cNvSpPr>
          <p:nvPr/>
        </p:nvSpPr>
        <p:spPr>
          <a:xfrm>
            <a:off x="7350901" y="2433329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802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slp_cyclones_era5_300_20120806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693" y="775753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DT_theta_TPVs_era5_20120806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4" y="778928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5990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5" name="Multiply 74"/>
          <p:cNvSpPr>
            <a:spLocks noChangeAspect="1"/>
          </p:cNvSpPr>
          <p:nvPr/>
        </p:nvSpPr>
        <p:spPr>
          <a:xfrm>
            <a:off x="7350901" y="2433329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858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25_aa_theta_grad_100km_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322" y="778679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" name="Picture 1" descr="925_aa_rvort_100km_g_wind_1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7" y="776690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583719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4561072" y="5583719"/>
            <a:ext cx="17904" cy="115754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58045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20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5" name="Content Placeholder 2"/>
          <p:cNvSpPr txBox="1">
            <a:spLocks/>
          </p:cNvSpPr>
          <p:nvPr/>
        </p:nvSpPr>
        <p:spPr>
          <a:xfrm>
            <a:off x="-14916" y="5583719"/>
            <a:ext cx="4575988" cy="11575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 dirty="0">
                <a:latin typeface="Arial"/>
                <a:cs typeface="Arial"/>
              </a:rPr>
              <a:t>925-hPa </a:t>
            </a:r>
            <a:r>
              <a:rPr lang="en-US" sz="1600" dirty="0" smtClean="0">
                <a:latin typeface="Arial"/>
                <a:cs typeface="Arial"/>
              </a:rPr>
              <a:t>area-averaged (100 km) relative </a:t>
            </a:r>
            <a:r>
              <a:rPr lang="en-US" sz="1600" dirty="0">
                <a:latin typeface="Arial"/>
                <a:cs typeface="Arial"/>
              </a:rPr>
              <a:t>vorticity (10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shaded), geopotential height (dam, black), </a:t>
            </a:r>
            <a:r>
              <a:rPr lang="en-US" sz="1600" dirty="0" smtClean="0">
                <a:latin typeface="Arial"/>
                <a:cs typeface="Arial"/>
              </a:rPr>
              <a:t>and wind </a:t>
            </a:r>
            <a:r>
              <a:rPr lang="en-US" sz="1600" dirty="0">
                <a:latin typeface="Arial"/>
                <a:cs typeface="Arial"/>
              </a:rPr>
              <a:t>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</a:t>
            </a:r>
            <a:r>
              <a:rPr lang="en-US" sz="1600" dirty="0" smtClean="0">
                <a:latin typeface="Arial"/>
                <a:cs typeface="Arial"/>
              </a:rPr>
              <a:t>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0" name="Content Placeholder 2"/>
          <p:cNvSpPr>
            <a:spLocks noGrp="1"/>
          </p:cNvSpPr>
          <p:nvPr>
            <p:ph idx="1"/>
          </p:nvPr>
        </p:nvSpPr>
        <p:spPr>
          <a:xfrm>
            <a:off x="4574205" y="5583719"/>
            <a:ext cx="4575988" cy="115754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latin typeface="Arial"/>
                <a:cs typeface="Arial"/>
              </a:rPr>
              <a:t>925-hPa area-averaged (100 km) </a:t>
            </a:r>
            <a:r>
              <a:rPr lang="en-US" sz="1600" dirty="0" err="1">
                <a:latin typeface="Arial"/>
                <a:cs typeface="Arial"/>
              </a:rPr>
              <a:t>θ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gradient           [</a:t>
            </a:r>
            <a:r>
              <a:rPr lang="en-US" sz="1600" dirty="0">
                <a:latin typeface="Arial"/>
                <a:cs typeface="Arial"/>
              </a:rPr>
              <a:t>K (100 km)</a:t>
            </a:r>
            <a:r>
              <a:rPr lang="en-US" sz="1600" baseline="30000" dirty="0">
                <a:latin typeface="Arial"/>
                <a:cs typeface="Arial"/>
              </a:rPr>
              <a:t> −1</a:t>
            </a:r>
            <a:r>
              <a:rPr lang="en-US" sz="1600" dirty="0">
                <a:latin typeface="Arial"/>
                <a:cs typeface="Arial"/>
              </a:rPr>
              <a:t>, shaded ], </a:t>
            </a:r>
            <a:r>
              <a:rPr lang="en-US" sz="1600" dirty="0" err="1">
                <a:latin typeface="Arial"/>
                <a:cs typeface="Arial"/>
              </a:rPr>
              <a:t>θ</a:t>
            </a:r>
            <a:r>
              <a:rPr lang="en-US" sz="1600" dirty="0">
                <a:latin typeface="Arial"/>
                <a:cs typeface="Arial"/>
              </a:rPr>
              <a:t> (°C, blue), geopotential height (dam, black), </a:t>
            </a:r>
            <a:r>
              <a:rPr lang="en-US" sz="1600" dirty="0" smtClean="0">
                <a:latin typeface="Arial"/>
                <a:cs typeface="Arial"/>
              </a:rPr>
              <a:t>and wind       (</a:t>
            </a:r>
            <a:r>
              <a:rPr lang="en-US" sz="1600" dirty="0">
                <a:latin typeface="Arial"/>
                <a:cs typeface="Arial"/>
              </a:rPr>
              <a:t>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</a:t>
            </a:r>
            <a:r>
              <a:rPr lang="en-US" sz="1600" dirty="0" smtClean="0">
                <a:latin typeface="Arial"/>
                <a:cs typeface="Arial"/>
              </a:rPr>
              <a:t>)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5287" y="5174818"/>
            <a:ext cx="4531909" cy="296176"/>
            <a:chOff x="42194" y="5056972"/>
            <a:chExt cx="4531909" cy="296176"/>
          </a:xfrm>
        </p:grpSpPr>
        <p:sp>
          <p:nvSpPr>
            <p:cNvPr id="114" name="TextBox 113"/>
            <p:cNvSpPr txBox="1"/>
            <p:nvPr/>
          </p:nvSpPr>
          <p:spPr>
            <a:xfrm>
              <a:off x="544930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pic>
          <p:nvPicPr>
            <p:cNvPr id="115" name="Picture 114" descr="850rvort_20110211_020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" t="95049" r="3332" b="2497"/>
            <a:stretch/>
          </p:blipFill>
          <p:spPr>
            <a:xfrm>
              <a:off x="42194" y="5056972"/>
              <a:ext cx="4531909" cy="162969"/>
            </a:xfrm>
            <a:prstGeom prst="rect">
              <a:avLst/>
            </a:prstGeom>
          </p:spPr>
        </p:pic>
        <p:sp>
          <p:nvSpPr>
            <p:cNvPr id="116" name="TextBox 115"/>
            <p:cNvSpPr txBox="1"/>
            <p:nvPr/>
          </p:nvSpPr>
          <p:spPr>
            <a:xfrm>
              <a:off x="868726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1187914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510651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1830809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14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2163117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16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2482658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18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2805612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3127336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22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3443768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24</a:t>
              </a: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770784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26</a:t>
              </a: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4097399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28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223206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772756" y="5178042"/>
            <a:ext cx="4298211" cy="292952"/>
            <a:chOff x="4759663" y="5060196"/>
            <a:chExt cx="4298211" cy="292952"/>
          </a:xfrm>
        </p:grpSpPr>
        <p:pic>
          <p:nvPicPr>
            <p:cNvPr id="140" name="Picture 139" descr="925_aa_theta_grad_100km_65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" t="95487" r="448" b="2275"/>
            <a:stretch/>
          </p:blipFill>
          <p:spPr>
            <a:xfrm>
              <a:off x="4759663" y="5060196"/>
              <a:ext cx="4298211" cy="154453"/>
            </a:xfrm>
            <a:prstGeom prst="rect">
              <a:avLst/>
            </a:prstGeom>
          </p:spPr>
        </p:pic>
        <p:sp>
          <p:nvSpPr>
            <p:cNvPr id="141" name="TextBox 140"/>
            <p:cNvSpPr txBox="1"/>
            <p:nvPr/>
          </p:nvSpPr>
          <p:spPr>
            <a:xfrm>
              <a:off x="5224799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5839017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6451028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7063418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7676212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8291727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562604" y="4688247"/>
            <a:ext cx="1036887" cy="307777"/>
            <a:chOff x="3297183" y="4634993"/>
            <a:chExt cx="1036887" cy="307777"/>
          </a:xfrm>
        </p:grpSpPr>
        <p:sp>
          <p:nvSpPr>
            <p:cNvPr id="149" name="Rectangle 148"/>
            <p:cNvSpPr/>
            <p:nvPr/>
          </p:nvSpPr>
          <p:spPr>
            <a:xfrm>
              <a:off x="3297183" y="4657217"/>
              <a:ext cx="1014467" cy="2718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3499312" y="463499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≥ 600 m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6" name="Rectangle 15"/>
            <p:cNvSpPr>
              <a:spLocks noChangeAspect="1"/>
            </p:cNvSpPr>
            <p:nvPr/>
          </p:nvSpPr>
          <p:spPr>
            <a:xfrm>
              <a:off x="3365500" y="4724387"/>
              <a:ext cx="146304" cy="146304"/>
            </a:xfrm>
            <a:prstGeom prst="rect">
              <a:avLst/>
            </a:prstGeom>
            <a:solidFill>
              <a:srgbClr val="C6A070"/>
            </a:solidFill>
            <a:ln w="28575">
              <a:solidFill>
                <a:srgbClr val="482F1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8112332" y="4688421"/>
            <a:ext cx="1036887" cy="307777"/>
            <a:chOff x="3297183" y="4634993"/>
            <a:chExt cx="1036887" cy="307777"/>
          </a:xfrm>
        </p:grpSpPr>
        <p:sp>
          <p:nvSpPr>
            <p:cNvPr id="155" name="Rectangle 154"/>
            <p:cNvSpPr/>
            <p:nvPr/>
          </p:nvSpPr>
          <p:spPr>
            <a:xfrm>
              <a:off x="3297183" y="4657217"/>
              <a:ext cx="1014467" cy="2718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3499312" y="463499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≥ 600 m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57" name="Rectangle 156"/>
            <p:cNvSpPr>
              <a:spLocks noChangeAspect="1"/>
            </p:cNvSpPr>
            <p:nvPr/>
          </p:nvSpPr>
          <p:spPr>
            <a:xfrm>
              <a:off x="3365500" y="4724387"/>
              <a:ext cx="146304" cy="146304"/>
            </a:xfrm>
            <a:prstGeom prst="rect">
              <a:avLst/>
            </a:prstGeom>
            <a:solidFill>
              <a:srgbClr val="C6A070"/>
            </a:solidFill>
            <a:ln w="28575">
              <a:solidFill>
                <a:srgbClr val="482F1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23077" y="4487619"/>
            <a:ext cx="973387" cy="519343"/>
            <a:chOff x="4573976" y="4518937"/>
            <a:chExt cx="973387" cy="519343"/>
          </a:xfrm>
        </p:grpSpPr>
        <p:sp>
          <p:nvSpPr>
            <p:cNvPr id="53" name="Rectangle 52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20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56" name="Oval 55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0879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25_aa_theta_grad_100km_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505" y="776864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" name="Picture 1" descr="925_aa_rvort_100km_g_wind_2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0" y="776864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583719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4561072" y="5583719"/>
            <a:ext cx="17904" cy="115754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Content Placeholder 2"/>
          <p:cNvSpPr txBox="1">
            <a:spLocks/>
          </p:cNvSpPr>
          <p:nvPr/>
        </p:nvSpPr>
        <p:spPr>
          <a:xfrm>
            <a:off x="-14916" y="5583719"/>
            <a:ext cx="4575988" cy="11575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 dirty="0">
                <a:latin typeface="Arial"/>
                <a:cs typeface="Arial"/>
              </a:rPr>
              <a:t>925-hPa </a:t>
            </a:r>
            <a:r>
              <a:rPr lang="en-US" sz="1600" dirty="0" smtClean="0">
                <a:latin typeface="Arial"/>
                <a:cs typeface="Arial"/>
              </a:rPr>
              <a:t>area-averaged (100 km) relative </a:t>
            </a:r>
            <a:r>
              <a:rPr lang="en-US" sz="1600" dirty="0">
                <a:latin typeface="Arial"/>
                <a:cs typeface="Arial"/>
              </a:rPr>
              <a:t>vorticity (10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shaded), geopotential height (dam, black), </a:t>
            </a:r>
            <a:r>
              <a:rPr lang="en-US" sz="1600" dirty="0" smtClean="0">
                <a:latin typeface="Arial"/>
                <a:cs typeface="Arial"/>
              </a:rPr>
              <a:t>and wind </a:t>
            </a:r>
            <a:r>
              <a:rPr lang="en-US" sz="1600" dirty="0">
                <a:latin typeface="Arial"/>
                <a:cs typeface="Arial"/>
              </a:rPr>
              <a:t>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</a:t>
            </a:r>
            <a:r>
              <a:rPr lang="en-US" sz="1600" dirty="0" smtClean="0">
                <a:latin typeface="Arial"/>
                <a:cs typeface="Arial"/>
              </a:rPr>
              <a:t>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0" name="Content Placeholder 2"/>
          <p:cNvSpPr>
            <a:spLocks noGrp="1"/>
          </p:cNvSpPr>
          <p:nvPr>
            <p:ph idx="1"/>
          </p:nvPr>
        </p:nvSpPr>
        <p:spPr>
          <a:xfrm>
            <a:off x="4574205" y="5583719"/>
            <a:ext cx="4575988" cy="115754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latin typeface="Arial"/>
                <a:cs typeface="Arial"/>
              </a:rPr>
              <a:t>925-hPa area-averaged (100 km) </a:t>
            </a:r>
            <a:r>
              <a:rPr lang="en-US" sz="1600" dirty="0" err="1">
                <a:latin typeface="Arial"/>
                <a:cs typeface="Arial"/>
              </a:rPr>
              <a:t>θ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gradient           [</a:t>
            </a:r>
            <a:r>
              <a:rPr lang="en-US" sz="1600" dirty="0">
                <a:latin typeface="Arial"/>
                <a:cs typeface="Arial"/>
              </a:rPr>
              <a:t>K (100 km)</a:t>
            </a:r>
            <a:r>
              <a:rPr lang="en-US" sz="1600" baseline="30000" dirty="0">
                <a:latin typeface="Arial"/>
                <a:cs typeface="Arial"/>
              </a:rPr>
              <a:t> −1</a:t>
            </a:r>
            <a:r>
              <a:rPr lang="en-US" sz="1600" dirty="0">
                <a:latin typeface="Arial"/>
                <a:cs typeface="Arial"/>
              </a:rPr>
              <a:t>, shaded ], </a:t>
            </a:r>
            <a:r>
              <a:rPr lang="en-US" sz="1600" dirty="0" err="1">
                <a:latin typeface="Arial"/>
                <a:cs typeface="Arial"/>
              </a:rPr>
              <a:t>θ</a:t>
            </a:r>
            <a:r>
              <a:rPr lang="en-US" sz="1600" dirty="0">
                <a:latin typeface="Arial"/>
                <a:cs typeface="Arial"/>
              </a:rPr>
              <a:t> (°C, blue), geopotential height (dam, black), </a:t>
            </a:r>
            <a:r>
              <a:rPr lang="en-US" sz="1600" dirty="0" smtClean="0">
                <a:latin typeface="Arial"/>
                <a:cs typeface="Arial"/>
              </a:rPr>
              <a:t>and wind       (</a:t>
            </a:r>
            <a:r>
              <a:rPr lang="en-US" sz="1600" dirty="0">
                <a:latin typeface="Arial"/>
                <a:cs typeface="Arial"/>
              </a:rPr>
              <a:t>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</a:t>
            </a:r>
            <a:r>
              <a:rPr lang="en-US" sz="1600" dirty="0" smtClean="0">
                <a:latin typeface="Arial"/>
                <a:cs typeface="Arial"/>
              </a:rPr>
              <a:t>)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5287" y="5174818"/>
            <a:ext cx="4531909" cy="296176"/>
            <a:chOff x="42194" y="5056972"/>
            <a:chExt cx="4531909" cy="296176"/>
          </a:xfrm>
        </p:grpSpPr>
        <p:sp>
          <p:nvSpPr>
            <p:cNvPr id="114" name="TextBox 113"/>
            <p:cNvSpPr txBox="1"/>
            <p:nvPr/>
          </p:nvSpPr>
          <p:spPr>
            <a:xfrm>
              <a:off x="544930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pic>
          <p:nvPicPr>
            <p:cNvPr id="115" name="Picture 114" descr="850rvort_20110211_020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" t="95049" r="3332" b="2497"/>
            <a:stretch/>
          </p:blipFill>
          <p:spPr>
            <a:xfrm>
              <a:off x="42194" y="5056972"/>
              <a:ext cx="4531909" cy="162969"/>
            </a:xfrm>
            <a:prstGeom prst="rect">
              <a:avLst/>
            </a:prstGeom>
          </p:spPr>
        </p:pic>
        <p:sp>
          <p:nvSpPr>
            <p:cNvPr id="116" name="TextBox 115"/>
            <p:cNvSpPr txBox="1"/>
            <p:nvPr/>
          </p:nvSpPr>
          <p:spPr>
            <a:xfrm>
              <a:off x="868726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1187914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510651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1830809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14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2163117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16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2482658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18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2805612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3127336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22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3443768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24</a:t>
              </a: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770784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26</a:t>
              </a: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4097399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28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223206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562604" y="4688247"/>
            <a:ext cx="1036887" cy="307777"/>
            <a:chOff x="3297183" y="4634993"/>
            <a:chExt cx="1036887" cy="307777"/>
          </a:xfrm>
        </p:grpSpPr>
        <p:sp>
          <p:nvSpPr>
            <p:cNvPr id="149" name="Rectangle 148"/>
            <p:cNvSpPr/>
            <p:nvPr/>
          </p:nvSpPr>
          <p:spPr>
            <a:xfrm>
              <a:off x="3297183" y="4657217"/>
              <a:ext cx="1014467" cy="2718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3499312" y="463499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≥ 600 m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6" name="Rectangle 15"/>
            <p:cNvSpPr>
              <a:spLocks noChangeAspect="1"/>
            </p:cNvSpPr>
            <p:nvPr/>
          </p:nvSpPr>
          <p:spPr>
            <a:xfrm>
              <a:off x="3365500" y="4724387"/>
              <a:ext cx="146304" cy="146304"/>
            </a:xfrm>
            <a:prstGeom prst="rect">
              <a:avLst/>
            </a:prstGeom>
            <a:solidFill>
              <a:srgbClr val="C6A070"/>
            </a:solidFill>
            <a:ln w="28575">
              <a:solidFill>
                <a:srgbClr val="482F1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8112332" y="4688421"/>
            <a:ext cx="1036887" cy="307777"/>
            <a:chOff x="3297183" y="4634993"/>
            <a:chExt cx="1036887" cy="307777"/>
          </a:xfrm>
        </p:grpSpPr>
        <p:sp>
          <p:nvSpPr>
            <p:cNvPr id="155" name="Rectangle 154"/>
            <p:cNvSpPr/>
            <p:nvPr/>
          </p:nvSpPr>
          <p:spPr>
            <a:xfrm>
              <a:off x="3297183" y="4657217"/>
              <a:ext cx="1014467" cy="2718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3499312" y="463499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≥ 600 m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57" name="Rectangle 156"/>
            <p:cNvSpPr>
              <a:spLocks noChangeAspect="1"/>
            </p:cNvSpPr>
            <p:nvPr/>
          </p:nvSpPr>
          <p:spPr>
            <a:xfrm>
              <a:off x="3365500" y="4724387"/>
              <a:ext cx="146304" cy="146304"/>
            </a:xfrm>
            <a:prstGeom prst="rect">
              <a:avLst/>
            </a:prstGeom>
            <a:solidFill>
              <a:srgbClr val="C6A070"/>
            </a:solidFill>
            <a:ln w="28575">
              <a:solidFill>
                <a:srgbClr val="482F1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4580453" y="4487437"/>
            <a:ext cx="973387" cy="519343"/>
            <a:chOff x="4573976" y="4518937"/>
            <a:chExt cx="973387" cy="519343"/>
          </a:xfrm>
        </p:grpSpPr>
        <p:sp>
          <p:nvSpPr>
            <p:cNvPr id="65" name="Rectangle 64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20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68" name="Oval 67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23077" y="4487619"/>
            <a:ext cx="973387" cy="519343"/>
            <a:chOff x="4573976" y="4518937"/>
            <a:chExt cx="973387" cy="519343"/>
          </a:xfrm>
        </p:grpSpPr>
        <p:sp>
          <p:nvSpPr>
            <p:cNvPr id="71" name="Rectangle 70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20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74" name="Oval 73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5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4772756" y="5178042"/>
            <a:ext cx="4298211" cy="292952"/>
            <a:chOff x="4759663" y="5060196"/>
            <a:chExt cx="4298211" cy="292952"/>
          </a:xfrm>
        </p:grpSpPr>
        <p:pic>
          <p:nvPicPr>
            <p:cNvPr id="58" name="Picture 57" descr="925_aa_theta_grad_100km_65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" t="95487" r="448" b="2275"/>
            <a:stretch/>
          </p:blipFill>
          <p:spPr>
            <a:xfrm>
              <a:off x="4759663" y="5060196"/>
              <a:ext cx="4298211" cy="154453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5224799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839017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451028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063418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676212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291727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4143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25_aa_theta_grad_100km_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905" y="777634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583719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4561072" y="5583719"/>
            <a:ext cx="17904" cy="115754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925_aa_rvort_100km_g_wind_2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" y="777634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75" name="Content Placeholder 2"/>
          <p:cNvSpPr txBox="1">
            <a:spLocks/>
          </p:cNvSpPr>
          <p:nvPr/>
        </p:nvSpPr>
        <p:spPr>
          <a:xfrm>
            <a:off x="-14916" y="5583719"/>
            <a:ext cx="4575988" cy="11575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 dirty="0">
                <a:latin typeface="Arial"/>
                <a:cs typeface="Arial"/>
              </a:rPr>
              <a:t>925-hPa </a:t>
            </a:r>
            <a:r>
              <a:rPr lang="en-US" sz="1600" dirty="0" smtClean="0">
                <a:latin typeface="Arial"/>
                <a:cs typeface="Arial"/>
              </a:rPr>
              <a:t>area-averaged (100 km) relative </a:t>
            </a:r>
            <a:r>
              <a:rPr lang="en-US" sz="1600" dirty="0">
                <a:latin typeface="Arial"/>
                <a:cs typeface="Arial"/>
              </a:rPr>
              <a:t>vorticity (10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shaded), geopotential height (dam, black), </a:t>
            </a:r>
            <a:r>
              <a:rPr lang="en-US" sz="1600" dirty="0" smtClean="0">
                <a:latin typeface="Arial"/>
                <a:cs typeface="Arial"/>
              </a:rPr>
              <a:t>and wind </a:t>
            </a:r>
            <a:r>
              <a:rPr lang="en-US" sz="1600" dirty="0">
                <a:latin typeface="Arial"/>
                <a:cs typeface="Arial"/>
              </a:rPr>
              <a:t>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</a:t>
            </a:r>
            <a:r>
              <a:rPr lang="en-US" sz="1600" dirty="0" smtClean="0">
                <a:latin typeface="Arial"/>
                <a:cs typeface="Arial"/>
              </a:rPr>
              <a:t>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0" name="Content Placeholder 2"/>
          <p:cNvSpPr>
            <a:spLocks noGrp="1"/>
          </p:cNvSpPr>
          <p:nvPr>
            <p:ph idx="1"/>
          </p:nvPr>
        </p:nvSpPr>
        <p:spPr>
          <a:xfrm>
            <a:off x="4574205" y="5583719"/>
            <a:ext cx="4575988" cy="115754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latin typeface="Arial"/>
                <a:cs typeface="Arial"/>
              </a:rPr>
              <a:t>925-hPa area-averaged (100 km) </a:t>
            </a:r>
            <a:r>
              <a:rPr lang="en-US" sz="1600" dirty="0" err="1">
                <a:latin typeface="Arial"/>
                <a:cs typeface="Arial"/>
              </a:rPr>
              <a:t>θ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gradient           [</a:t>
            </a:r>
            <a:r>
              <a:rPr lang="en-US" sz="1600" dirty="0">
                <a:latin typeface="Arial"/>
                <a:cs typeface="Arial"/>
              </a:rPr>
              <a:t>K (100 km)</a:t>
            </a:r>
            <a:r>
              <a:rPr lang="en-US" sz="1600" baseline="30000" dirty="0">
                <a:latin typeface="Arial"/>
                <a:cs typeface="Arial"/>
              </a:rPr>
              <a:t> −1</a:t>
            </a:r>
            <a:r>
              <a:rPr lang="en-US" sz="1600" dirty="0">
                <a:latin typeface="Arial"/>
                <a:cs typeface="Arial"/>
              </a:rPr>
              <a:t>, shaded ], </a:t>
            </a:r>
            <a:r>
              <a:rPr lang="en-US" sz="1600" dirty="0" err="1">
                <a:latin typeface="Arial"/>
                <a:cs typeface="Arial"/>
              </a:rPr>
              <a:t>θ</a:t>
            </a:r>
            <a:r>
              <a:rPr lang="en-US" sz="1600" dirty="0">
                <a:latin typeface="Arial"/>
                <a:cs typeface="Arial"/>
              </a:rPr>
              <a:t> (°C, blue), geopotential height (dam, black), </a:t>
            </a:r>
            <a:r>
              <a:rPr lang="en-US" sz="1600" dirty="0" smtClean="0">
                <a:latin typeface="Arial"/>
                <a:cs typeface="Arial"/>
              </a:rPr>
              <a:t>and wind       (</a:t>
            </a:r>
            <a:r>
              <a:rPr lang="en-US" sz="1600" dirty="0">
                <a:latin typeface="Arial"/>
                <a:cs typeface="Arial"/>
              </a:rPr>
              <a:t>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</a:t>
            </a:r>
            <a:r>
              <a:rPr lang="en-US" sz="1600" dirty="0" smtClean="0">
                <a:latin typeface="Arial"/>
                <a:cs typeface="Arial"/>
              </a:rPr>
              <a:t>)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5287" y="5174818"/>
            <a:ext cx="4531909" cy="296176"/>
            <a:chOff x="42194" y="5056972"/>
            <a:chExt cx="4531909" cy="296176"/>
          </a:xfrm>
        </p:grpSpPr>
        <p:sp>
          <p:nvSpPr>
            <p:cNvPr id="114" name="TextBox 113"/>
            <p:cNvSpPr txBox="1"/>
            <p:nvPr/>
          </p:nvSpPr>
          <p:spPr>
            <a:xfrm>
              <a:off x="544930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pic>
          <p:nvPicPr>
            <p:cNvPr id="115" name="Picture 114" descr="850rvort_20110211_020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" t="95049" r="3332" b="2497"/>
            <a:stretch/>
          </p:blipFill>
          <p:spPr>
            <a:xfrm>
              <a:off x="42194" y="5056972"/>
              <a:ext cx="4531909" cy="162969"/>
            </a:xfrm>
            <a:prstGeom prst="rect">
              <a:avLst/>
            </a:prstGeom>
          </p:spPr>
        </p:pic>
        <p:sp>
          <p:nvSpPr>
            <p:cNvPr id="116" name="TextBox 115"/>
            <p:cNvSpPr txBox="1"/>
            <p:nvPr/>
          </p:nvSpPr>
          <p:spPr>
            <a:xfrm>
              <a:off x="868726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1187914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510651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1830809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14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2163117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16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2482658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18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2805612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3127336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22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3443768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24</a:t>
              </a: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770784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26</a:t>
              </a: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4097399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28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223206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562604" y="4688247"/>
            <a:ext cx="1036887" cy="307777"/>
            <a:chOff x="3297183" y="4634993"/>
            <a:chExt cx="1036887" cy="307777"/>
          </a:xfrm>
        </p:grpSpPr>
        <p:sp>
          <p:nvSpPr>
            <p:cNvPr id="149" name="Rectangle 148"/>
            <p:cNvSpPr/>
            <p:nvPr/>
          </p:nvSpPr>
          <p:spPr>
            <a:xfrm>
              <a:off x="3297183" y="4657217"/>
              <a:ext cx="1014467" cy="2718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3499312" y="463499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≥ 600 m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6" name="Rectangle 15"/>
            <p:cNvSpPr>
              <a:spLocks noChangeAspect="1"/>
            </p:cNvSpPr>
            <p:nvPr/>
          </p:nvSpPr>
          <p:spPr>
            <a:xfrm>
              <a:off x="3365500" y="4724387"/>
              <a:ext cx="146304" cy="146304"/>
            </a:xfrm>
            <a:prstGeom prst="rect">
              <a:avLst/>
            </a:prstGeom>
            <a:solidFill>
              <a:srgbClr val="C6A070"/>
            </a:solidFill>
            <a:ln w="28575">
              <a:solidFill>
                <a:srgbClr val="482F1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8112332" y="4688421"/>
            <a:ext cx="1036887" cy="307777"/>
            <a:chOff x="3297183" y="4634993"/>
            <a:chExt cx="1036887" cy="307777"/>
          </a:xfrm>
        </p:grpSpPr>
        <p:sp>
          <p:nvSpPr>
            <p:cNvPr id="155" name="Rectangle 154"/>
            <p:cNvSpPr/>
            <p:nvPr/>
          </p:nvSpPr>
          <p:spPr>
            <a:xfrm>
              <a:off x="3297183" y="4657217"/>
              <a:ext cx="1014467" cy="2718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3499312" y="463499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≥ 600 m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57" name="Rectangle 156"/>
            <p:cNvSpPr>
              <a:spLocks noChangeAspect="1"/>
            </p:cNvSpPr>
            <p:nvPr/>
          </p:nvSpPr>
          <p:spPr>
            <a:xfrm>
              <a:off x="3365500" y="4724387"/>
              <a:ext cx="146304" cy="146304"/>
            </a:xfrm>
            <a:prstGeom prst="rect">
              <a:avLst/>
            </a:prstGeom>
            <a:solidFill>
              <a:srgbClr val="C6A070"/>
            </a:solidFill>
            <a:ln w="28575">
              <a:solidFill>
                <a:srgbClr val="482F1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4580453" y="4487437"/>
            <a:ext cx="973387" cy="519343"/>
            <a:chOff x="4573976" y="4518937"/>
            <a:chExt cx="973387" cy="519343"/>
          </a:xfrm>
        </p:grpSpPr>
        <p:sp>
          <p:nvSpPr>
            <p:cNvPr id="63" name="Rectangle 62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20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66" name="Oval 65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23077" y="4487619"/>
            <a:ext cx="973387" cy="519343"/>
            <a:chOff x="4573976" y="4518937"/>
            <a:chExt cx="973387" cy="519343"/>
          </a:xfrm>
        </p:grpSpPr>
        <p:sp>
          <p:nvSpPr>
            <p:cNvPr id="69" name="Rectangle 68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20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5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4772756" y="5178042"/>
            <a:ext cx="4298211" cy="292952"/>
            <a:chOff x="4759663" y="5060196"/>
            <a:chExt cx="4298211" cy="292952"/>
          </a:xfrm>
        </p:grpSpPr>
        <p:pic>
          <p:nvPicPr>
            <p:cNvPr id="58" name="Picture 57" descr="925_aa_theta_grad_100km_65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" t="95487" r="448" b="2275"/>
            <a:stretch/>
          </p:blipFill>
          <p:spPr>
            <a:xfrm>
              <a:off x="4759663" y="5060196"/>
              <a:ext cx="4298211" cy="154453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5224799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839017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451028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063418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676212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291727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866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25_aa_theta_grad_100km_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803" y="777709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925_aa_rvort_100km_g_wind_2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" y="777709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583719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4561072" y="5583719"/>
            <a:ext cx="17904" cy="115754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Content Placeholder 2"/>
          <p:cNvSpPr txBox="1">
            <a:spLocks/>
          </p:cNvSpPr>
          <p:nvPr/>
        </p:nvSpPr>
        <p:spPr>
          <a:xfrm>
            <a:off x="-14916" y="5583719"/>
            <a:ext cx="4575988" cy="11575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 dirty="0">
                <a:latin typeface="Arial"/>
                <a:cs typeface="Arial"/>
              </a:rPr>
              <a:t>925-hPa </a:t>
            </a:r>
            <a:r>
              <a:rPr lang="en-US" sz="1600" dirty="0" smtClean="0">
                <a:latin typeface="Arial"/>
                <a:cs typeface="Arial"/>
              </a:rPr>
              <a:t>area-averaged (100 km) relative </a:t>
            </a:r>
            <a:r>
              <a:rPr lang="en-US" sz="1600" dirty="0">
                <a:latin typeface="Arial"/>
                <a:cs typeface="Arial"/>
              </a:rPr>
              <a:t>vorticity (10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shaded), geopotential height (dam, black), </a:t>
            </a:r>
            <a:r>
              <a:rPr lang="en-US" sz="1600" dirty="0" smtClean="0">
                <a:latin typeface="Arial"/>
                <a:cs typeface="Arial"/>
              </a:rPr>
              <a:t>and wind </a:t>
            </a:r>
            <a:r>
              <a:rPr lang="en-US" sz="1600" dirty="0">
                <a:latin typeface="Arial"/>
                <a:cs typeface="Arial"/>
              </a:rPr>
              <a:t>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</a:t>
            </a:r>
            <a:r>
              <a:rPr lang="en-US" sz="1600" dirty="0" smtClean="0">
                <a:latin typeface="Arial"/>
                <a:cs typeface="Arial"/>
              </a:rPr>
              <a:t>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0" name="Content Placeholder 2"/>
          <p:cNvSpPr>
            <a:spLocks noGrp="1"/>
          </p:cNvSpPr>
          <p:nvPr>
            <p:ph idx="1"/>
          </p:nvPr>
        </p:nvSpPr>
        <p:spPr>
          <a:xfrm>
            <a:off x="4574205" y="5583719"/>
            <a:ext cx="4575988" cy="115754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latin typeface="Arial"/>
                <a:cs typeface="Arial"/>
              </a:rPr>
              <a:t>925-hPa area-averaged (100 km) </a:t>
            </a:r>
            <a:r>
              <a:rPr lang="en-US" sz="1600" dirty="0" err="1">
                <a:latin typeface="Arial"/>
                <a:cs typeface="Arial"/>
              </a:rPr>
              <a:t>θ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gradient           [</a:t>
            </a:r>
            <a:r>
              <a:rPr lang="en-US" sz="1600" dirty="0">
                <a:latin typeface="Arial"/>
                <a:cs typeface="Arial"/>
              </a:rPr>
              <a:t>K (100 km)</a:t>
            </a:r>
            <a:r>
              <a:rPr lang="en-US" sz="1600" baseline="30000" dirty="0">
                <a:latin typeface="Arial"/>
                <a:cs typeface="Arial"/>
              </a:rPr>
              <a:t> −1</a:t>
            </a:r>
            <a:r>
              <a:rPr lang="en-US" sz="1600" dirty="0">
                <a:latin typeface="Arial"/>
                <a:cs typeface="Arial"/>
              </a:rPr>
              <a:t>, shaded ], </a:t>
            </a:r>
            <a:r>
              <a:rPr lang="en-US" sz="1600" dirty="0" err="1">
                <a:latin typeface="Arial"/>
                <a:cs typeface="Arial"/>
              </a:rPr>
              <a:t>θ</a:t>
            </a:r>
            <a:r>
              <a:rPr lang="en-US" sz="1600" dirty="0">
                <a:latin typeface="Arial"/>
                <a:cs typeface="Arial"/>
              </a:rPr>
              <a:t> (°C, blue), geopotential height (dam, black), </a:t>
            </a:r>
            <a:r>
              <a:rPr lang="en-US" sz="1600" dirty="0" smtClean="0">
                <a:latin typeface="Arial"/>
                <a:cs typeface="Arial"/>
              </a:rPr>
              <a:t>and wind       (</a:t>
            </a:r>
            <a:r>
              <a:rPr lang="en-US" sz="1600" dirty="0">
                <a:latin typeface="Arial"/>
                <a:cs typeface="Arial"/>
              </a:rPr>
              <a:t>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</a:t>
            </a:r>
            <a:r>
              <a:rPr lang="en-US" sz="1600" dirty="0" smtClean="0">
                <a:latin typeface="Arial"/>
                <a:cs typeface="Arial"/>
              </a:rPr>
              <a:t>)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5287" y="5174818"/>
            <a:ext cx="4531909" cy="296176"/>
            <a:chOff x="42194" y="5056972"/>
            <a:chExt cx="4531909" cy="296176"/>
          </a:xfrm>
        </p:grpSpPr>
        <p:sp>
          <p:nvSpPr>
            <p:cNvPr id="114" name="TextBox 113"/>
            <p:cNvSpPr txBox="1"/>
            <p:nvPr/>
          </p:nvSpPr>
          <p:spPr>
            <a:xfrm>
              <a:off x="544930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pic>
          <p:nvPicPr>
            <p:cNvPr id="115" name="Picture 114" descr="850rvort_20110211_020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" t="95049" r="3332" b="2497"/>
            <a:stretch/>
          </p:blipFill>
          <p:spPr>
            <a:xfrm>
              <a:off x="42194" y="5056972"/>
              <a:ext cx="4531909" cy="162969"/>
            </a:xfrm>
            <a:prstGeom prst="rect">
              <a:avLst/>
            </a:prstGeom>
          </p:spPr>
        </p:pic>
        <p:sp>
          <p:nvSpPr>
            <p:cNvPr id="116" name="TextBox 115"/>
            <p:cNvSpPr txBox="1"/>
            <p:nvPr/>
          </p:nvSpPr>
          <p:spPr>
            <a:xfrm>
              <a:off x="868726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1187914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510651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1830809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14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2163117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16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2482658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18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2805612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3127336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22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3443768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24</a:t>
              </a: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770784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26</a:t>
              </a: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4097399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28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223206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562604" y="4688247"/>
            <a:ext cx="1036887" cy="307777"/>
            <a:chOff x="3297183" y="4634993"/>
            <a:chExt cx="1036887" cy="307777"/>
          </a:xfrm>
        </p:grpSpPr>
        <p:sp>
          <p:nvSpPr>
            <p:cNvPr id="149" name="Rectangle 148"/>
            <p:cNvSpPr/>
            <p:nvPr/>
          </p:nvSpPr>
          <p:spPr>
            <a:xfrm>
              <a:off x="3297183" y="4657217"/>
              <a:ext cx="1014467" cy="2718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3499312" y="463499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≥ 600 m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6" name="Rectangle 15"/>
            <p:cNvSpPr>
              <a:spLocks noChangeAspect="1"/>
            </p:cNvSpPr>
            <p:nvPr/>
          </p:nvSpPr>
          <p:spPr>
            <a:xfrm>
              <a:off x="3365500" y="4724387"/>
              <a:ext cx="146304" cy="146304"/>
            </a:xfrm>
            <a:prstGeom prst="rect">
              <a:avLst/>
            </a:prstGeom>
            <a:solidFill>
              <a:srgbClr val="C6A070"/>
            </a:solidFill>
            <a:ln w="28575">
              <a:solidFill>
                <a:srgbClr val="482F1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8112332" y="4688421"/>
            <a:ext cx="1036887" cy="307777"/>
            <a:chOff x="3297183" y="4634993"/>
            <a:chExt cx="1036887" cy="307777"/>
          </a:xfrm>
        </p:grpSpPr>
        <p:sp>
          <p:nvSpPr>
            <p:cNvPr id="155" name="Rectangle 154"/>
            <p:cNvSpPr/>
            <p:nvPr/>
          </p:nvSpPr>
          <p:spPr>
            <a:xfrm>
              <a:off x="3297183" y="4657217"/>
              <a:ext cx="1014467" cy="2718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3499312" y="463499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≥ 600 m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57" name="Rectangle 156"/>
            <p:cNvSpPr>
              <a:spLocks noChangeAspect="1"/>
            </p:cNvSpPr>
            <p:nvPr/>
          </p:nvSpPr>
          <p:spPr>
            <a:xfrm>
              <a:off x="3365500" y="4724387"/>
              <a:ext cx="146304" cy="146304"/>
            </a:xfrm>
            <a:prstGeom prst="rect">
              <a:avLst/>
            </a:prstGeom>
            <a:solidFill>
              <a:srgbClr val="C6A070"/>
            </a:solidFill>
            <a:ln w="28575">
              <a:solidFill>
                <a:srgbClr val="482F1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4580453" y="4487437"/>
            <a:ext cx="973387" cy="519343"/>
            <a:chOff x="4573976" y="4518937"/>
            <a:chExt cx="973387" cy="519343"/>
          </a:xfrm>
        </p:grpSpPr>
        <p:sp>
          <p:nvSpPr>
            <p:cNvPr id="65" name="Rectangle 64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20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68" name="Oval 67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23077" y="4487619"/>
            <a:ext cx="973387" cy="519343"/>
            <a:chOff x="4573976" y="4518937"/>
            <a:chExt cx="973387" cy="519343"/>
          </a:xfrm>
        </p:grpSpPr>
        <p:sp>
          <p:nvSpPr>
            <p:cNvPr id="71" name="Rectangle 70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20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74" name="Oval 73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5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4772756" y="5178042"/>
            <a:ext cx="4298211" cy="292952"/>
            <a:chOff x="4759663" y="5060196"/>
            <a:chExt cx="4298211" cy="292952"/>
          </a:xfrm>
        </p:grpSpPr>
        <p:pic>
          <p:nvPicPr>
            <p:cNvPr id="58" name="Picture 57" descr="925_aa_theta_grad_100km_65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" t="95487" r="448" b="2275"/>
            <a:stretch/>
          </p:blipFill>
          <p:spPr>
            <a:xfrm>
              <a:off x="4759663" y="5060196"/>
              <a:ext cx="4298211" cy="154453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5224799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839017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451028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063418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676212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291727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6694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25_aa_theta_grad_100km_3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326" y="778497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925_aa_rvort_100km_g_wind_3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1" y="778497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583719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4561072" y="5583719"/>
            <a:ext cx="17904" cy="115754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Content Placeholder 2"/>
          <p:cNvSpPr txBox="1">
            <a:spLocks/>
          </p:cNvSpPr>
          <p:nvPr/>
        </p:nvSpPr>
        <p:spPr>
          <a:xfrm>
            <a:off x="-14916" y="5583719"/>
            <a:ext cx="4575988" cy="11575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 dirty="0">
                <a:latin typeface="Arial"/>
                <a:cs typeface="Arial"/>
              </a:rPr>
              <a:t>925-hPa </a:t>
            </a:r>
            <a:r>
              <a:rPr lang="en-US" sz="1600" dirty="0" smtClean="0">
                <a:latin typeface="Arial"/>
                <a:cs typeface="Arial"/>
              </a:rPr>
              <a:t>area-averaged (100 km) relative </a:t>
            </a:r>
            <a:r>
              <a:rPr lang="en-US" sz="1600" dirty="0">
                <a:latin typeface="Arial"/>
                <a:cs typeface="Arial"/>
              </a:rPr>
              <a:t>vorticity (10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shaded), geopotential height (dam, black), </a:t>
            </a:r>
            <a:r>
              <a:rPr lang="en-US" sz="1600" dirty="0" smtClean="0">
                <a:latin typeface="Arial"/>
                <a:cs typeface="Arial"/>
              </a:rPr>
              <a:t>and wind </a:t>
            </a:r>
            <a:r>
              <a:rPr lang="en-US" sz="1600" dirty="0">
                <a:latin typeface="Arial"/>
                <a:cs typeface="Arial"/>
              </a:rPr>
              <a:t>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</a:t>
            </a:r>
            <a:r>
              <a:rPr lang="en-US" sz="1600" dirty="0" smtClean="0">
                <a:latin typeface="Arial"/>
                <a:cs typeface="Arial"/>
              </a:rPr>
              <a:t>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0" name="Content Placeholder 2"/>
          <p:cNvSpPr>
            <a:spLocks noGrp="1"/>
          </p:cNvSpPr>
          <p:nvPr>
            <p:ph idx="1"/>
          </p:nvPr>
        </p:nvSpPr>
        <p:spPr>
          <a:xfrm>
            <a:off x="4574205" y="5583719"/>
            <a:ext cx="4575988" cy="115754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latin typeface="Arial"/>
                <a:cs typeface="Arial"/>
              </a:rPr>
              <a:t>925-hPa area-averaged (100 km) </a:t>
            </a:r>
            <a:r>
              <a:rPr lang="en-US" sz="1600" dirty="0" err="1">
                <a:latin typeface="Arial"/>
                <a:cs typeface="Arial"/>
              </a:rPr>
              <a:t>θ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gradient           [</a:t>
            </a:r>
            <a:r>
              <a:rPr lang="en-US" sz="1600" dirty="0">
                <a:latin typeface="Arial"/>
                <a:cs typeface="Arial"/>
              </a:rPr>
              <a:t>K (100 km)</a:t>
            </a:r>
            <a:r>
              <a:rPr lang="en-US" sz="1600" baseline="30000" dirty="0">
                <a:latin typeface="Arial"/>
                <a:cs typeface="Arial"/>
              </a:rPr>
              <a:t> −1</a:t>
            </a:r>
            <a:r>
              <a:rPr lang="en-US" sz="1600" dirty="0">
                <a:latin typeface="Arial"/>
                <a:cs typeface="Arial"/>
              </a:rPr>
              <a:t>, shaded ], </a:t>
            </a:r>
            <a:r>
              <a:rPr lang="en-US" sz="1600" dirty="0" err="1">
                <a:latin typeface="Arial"/>
                <a:cs typeface="Arial"/>
              </a:rPr>
              <a:t>θ</a:t>
            </a:r>
            <a:r>
              <a:rPr lang="en-US" sz="1600" dirty="0">
                <a:latin typeface="Arial"/>
                <a:cs typeface="Arial"/>
              </a:rPr>
              <a:t> (°C, blue), geopotential height (dam, black), </a:t>
            </a:r>
            <a:r>
              <a:rPr lang="en-US" sz="1600" dirty="0" smtClean="0">
                <a:latin typeface="Arial"/>
                <a:cs typeface="Arial"/>
              </a:rPr>
              <a:t>and wind       (</a:t>
            </a:r>
            <a:r>
              <a:rPr lang="en-US" sz="1600" dirty="0">
                <a:latin typeface="Arial"/>
                <a:cs typeface="Arial"/>
              </a:rPr>
              <a:t>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</a:t>
            </a:r>
            <a:r>
              <a:rPr lang="en-US" sz="1600" dirty="0" smtClean="0">
                <a:latin typeface="Arial"/>
                <a:cs typeface="Arial"/>
              </a:rPr>
              <a:t>)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5287" y="5174818"/>
            <a:ext cx="4531909" cy="296176"/>
            <a:chOff x="42194" y="5056972"/>
            <a:chExt cx="4531909" cy="296176"/>
          </a:xfrm>
        </p:grpSpPr>
        <p:sp>
          <p:nvSpPr>
            <p:cNvPr id="114" name="TextBox 113"/>
            <p:cNvSpPr txBox="1"/>
            <p:nvPr/>
          </p:nvSpPr>
          <p:spPr>
            <a:xfrm>
              <a:off x="544930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pic>
          <p:nvPicPr>
            <p:cNvPr id="115" name="Picture 114" descr="850rvort_20110211_020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" t="95049" r="3332" b="2497"/>
            <a:stretch/>
          </p:blipFill>
          <p:spPr>
            <a:xfrm>
              <a:off x="42194" y="5056972"/>
              <a:ext cx="4531909" cy="162969"/>
            </a:xfrm>
            <a:prstGeom prst="rect">
              <a:avLst/>
            </a:prstGeom>
          </p:spPr>
        </p:pic>
        <p:sp>
          <p:nvSpPr>
            <p:cNvPr id="116" name="TextBox 115"/>
            <p:cNvSpPr txBox="1"/>
            <p:nvPr/>
          </p:nvSpPr>
          <p:spPr>
            <a:xfrm>
              <a:off x="868726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1187914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510651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1830809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14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2163117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16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2482658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18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2805612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3127336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22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3443768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24</a:t>
              </a: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770784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26</a:t>
              </a: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4097399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28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223206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562604" y="4688247"/>
            <a:ext cx="1036887" cy="307777"/>
            <a:chOff x="3297183" y="4634993"/>
            <a:chExt cx="1036887" cy="307777"/>
          </a:xfrm>
        </p:grpSpPr>
        <p:sp>
          <p:nvSpPr>
            <p:cNvPr id="149" name="Rectangle 148"/>
            <p:cNvSpPr/>
            <p:nvPr/>
          </p:nvSpPr>
          <p:spPr>
            <a:xfrm>
              <a:off x="3297183" y="4657217"/>
              <a:ext cx="1014467" cy="2718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3499312" y="463499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≥ 600 m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6" name="Rectangle 15"/>
            <p:cNvSpPr>
              <a:spLocks noChangeAspect="1"/>
            </p:cNvSpPr>
            <p:nvPr/>
          </p:nvSpPr>
          <p:spPr>
            <a:xfrm>
              <a:off x="3365500" y="4724387"/>
              <a:ext cx="146304" cy="146304"/>
            </a:xfrm>
            <a:prstGeom prst="rect">
              <a:avLst/>
            </a:prstGeom>
            <a:solidFill>
              <a:srgbClr val="C6A070"/>
            </a:solidFill>
            <a:ln w="28575">
              <a:solidFill>
                <a:srgbClr val="482F1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8112332" y="4688421"/>
            <a:ext cx="1036887" cy="307777"/>
            <a:chOff x="3297183" y="4634993"/>
            <a:chExt cx="1036887" cy="307777"/>
          </a:xfrm>
        </p:grpSpPr>
        <p:sp>
          <p:nvSpPr>
            <p:cNvPr id="155" name="Rectangle 154"/>
            <p:cNvSpPr/>
            <p:nvPr/>
          </p:nvSpPr>
          <p:spPr>
            <a:xfrm>
              <a:off x="3297183" y="4657217"/>
              <a:ext cx="1014467" cy="2718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3499312" y="463499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≥ 600 m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57" name="Rectangle 156"/>
            <p:cNvSpPr>
              <a:spLocks noChangeAspect="1"/>
            </p:cNvSpPr>
            <p:nvPr/>
          </p:nvSpPr>
          <p:spPr>
            <a:xfrm>
              <a:off x="3365500" y="4724387"/>
              <a:ext cx="146304" cy="146304"/>
            </a:xfrm>
            <a:prstGeom prst="rect">
              <a:avLst/>
            </a:prstGeom>
            <a:solidFill>
              <a:srgbClr val="C6A070"/>
            </a:solidFill>
            <a:ln w="28575">
              <a:solidFill>
                <a:srgbClr val="482F1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4580453" y="4487437"/>
            <a:ext cx="973387" cy="519343"/>
            <a:chOff x="4573976" y="4518937"/>
            <a:chExt cx="973387" cy="519343"/>
          </a:xfrm>
        </p:grpSpPr>
        <p:sp>
          <p:nvSpPr>
            <p:cNvPr id="65" name="Rectangle 64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20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68" name="Oval 67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23077" y="4487619"/>
            <a:ext cx="973387" cy="519343"/>
            <a:chOff x="4573976" y="4518937"/>
            <a:chExt cx="973387" cy="519343"/>
          </a:xfrm>
        </p:grpSpPr>
        <p:sp>
          <p:nvSpPr>
            <p:cNvPr id="71" name="Rectangle 70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20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74" name="Oval 73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5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4772756" y="5178042"/>
            <a:ext cx="4298211" cy="292952"/>
            <a:chOff x="4759663" y="5060196"/>
            <a:chExt cx="4298211" cy="292952"/>
          </a:xfrm>
        </p:grpSpPr>
        <p:pic>
          <p:nvPicPr>
            <p:cNvPr id="58" name="Picture 57" descr="925_aa_theta_grad_100km_65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" t="95487" r="448" b="2275"/>
            <a:stretch/>
          </p:blipFill>
          <p:spPr>
            <a:xfrm>
              <a:off x="4759663" y="5060196"/>
              <a:ext cx="4298211" cy="154453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5224799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839017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451028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063418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676212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291727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9144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25_aa_theta_grad_100km_3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196" y="779455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925_aa_rvort_100km_g_wind_3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7" y="779281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583719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4561072" y="5583719"/>
            <a:ext cx="17904" cy="115754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Content Placeholder 2"/>
          <p:cNvSpPr txBox="1">
            <a:spLocks/>
          </p:cNvSpPr>
          <p:nvPr/>
        </p:nvSpPr>
        <p:spPr>
          <a:xfrm>
            <a:off x="-14916" y="5583719"/>
            <a:ext cx="4575988" cy="11575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 dirty="0">
                <a:latin typeface="Arial"/>
                <a:cs typeface="Arial"/>
              </a:rPr>
              <a:t>925-hPa </a:t>
            </a:r>
            <a:r>
              <a:rPr lang="en-US" sz="1600" dirty="0" smtClean="0">
                <a:latin typeface="Arial"/>
                <a:cs typeface="Arial"/>
              </a:rPr>
              <a:t>area-averaged (100 km) relative </a:t>
            </a:r>
            <a:r>
              <a:rPr lang="en-US" sz="1600" dirty="0">
                <a:latin typeface="Arial"/>
                <a:cs typeface="Arial"/>
              </a:rPr>
              <a:t>vorticity (10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shaded), geopotential height (dam, black), </a:t>
            </a:r>
            <a:r>
              <a:rPr lang="en-US" sz="1600" dirty="0" smtClean="0">
                <a:latin typeface="Arial"/>
                <a:cs typeface="Arial"/>
              </a:rPr>
              <a:t>and wind </a:t>
            </a:r>
            <a:r>
              <a:rPr lang="en-US" sz="1600" dirty="0">
                <a:latin typeface="Arial"/>
                <a:cs typeface="Arial"/>
              </a:rPr>
              <a:t>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</a:t>
            </a:r>
            <a:r>
              <a:rPr lang="en-US" sz="1600" dirty="0" smtClean="0">
                <a:latin typeface="Arial"/>
                <a:cs typeface="Arial"/>
              </a:rPr>
              <a:t>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0" name="Content Placeholder 2"/>
          <p:cNvSpPr>
            <a:spLocks noGrp="1"/>
          </p:cNvSpPr>
          <p:nvPr>
            <p:ph idx="1"/>
          </p:nvPr>
        </p:nvSpPr>
        <p:spPr>
          <a:xfrm>
            <a:off x="4574205" y="5583719"/>
            <a:ext cx="4575988" cy="115754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latin typeface="Arial"/>
                <a:cs typeface="Arial"/>
              </a:rPr>
              <a:t>925-hPa area-averaged (100 km) </a:t>
            </a:r>
            <a:r>
              <a:rPr lang="en-US" sz="1600" dirty="0" err="1">
                <a:latin typeface="Arial"/>
                <a:cs typeface="Arial"/>
              </a:rPr>
              <a:t>θ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gradient           [</a:t>
            </a:r>
            <a:r>
              <a:rPr lang="en-US" sz="1600" dirty="0">
                <a:latin typeface="Arial"/>
                <a:cs typeface="Arial"/>
              </a:rPr>
              <a:t>K (100 km)</a:t>
            </a:r>
            <a:r>
              <a:rPr lang="en-US" sz="1600" baseline="30000" dirty="0">
                <a:latin typeface="Arial"/>
                <a:cs typeface="Arial"/>
              </a:rPr>
              <a:t> −1</a:t>
            </a:r>
            <a:r>
              <a:rPr lang="en-US" sz="1600" dirty="0">
                <a:latin typeface="Arial"/>
                <a:cs typeface="Arial"/>
              </a:rPr>
              <a:t>, shaded ], </a:t>
            </a:r>
            <a:r>
              <a:rPr lang="en-US" sz="1600" dirty="0" err="1">
                <a:latin typeface="Arial"/>
                <a:cs typeface="Arial"/>
              </a:rPr>
              <a:t>θ</a:t>
            </a:r>
            <a:r>
              <a:rPr lang="en-US" sz="1600" dirty="0">
                <a:latin typeface="Arial"/>
                <a:cs typeface="Arial"/>
              </a:rPr>
              <a:t> (°C, blue), geopotential height (dam, black), </a:t>
            </a:r>
            <a:r>
              <a:rPr lang="en-US" sz="1600" dirty="0" smtClean="0">
                <a:latin typeface="Arial"/>
                <a:cs typeface="Arial"/>
              </a:rPr>
              <a:t>and wind       (</a:t>
            </a:r>
            <a:r>
              <a:rPr lang="en-US" sz="1600" dirty="0">
                <a:latin typeface="Arial"/>
                <a:cs typeface="Arial"/>
              </a:rPr>
              <a:t>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</a:t>
            </a:r>
            <a:r>
              <a:rPr lang="en-US" sz="1600" dirty="0" smtClean="0">
                <a:latin typeface="Arial"/>
                <a:cs typeface="Arial"/>
              </a:rPr>
              <a:t>)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5287" y="5174818"/>
            <a:ext cx="4531909" cy="296176"/>
            <a:chOff x="42194" y="5056972"/>
            <a:chExt cx="4531909" cy="296176"/>
          </a:xfrm>
        </p:grpSpPr>
        <p:sp>
          <p:nvSpPr>
            <p:cNvPr id="114" name="TextBox 113"/>
            <p:cNvSpPr txBox="1"/>
            <p:nvPr/>
          </p:nvSpPr>
          <p:spPr>
            <a:xfrm>
              <a:off x="544930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pic>
          <p:nvPicPr>
            <p:cNvPr id="115" name="Picture 114" descr="850rvort_20110211_020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" t="95049" r="3332" b="2497"/>
            <a:stretch/>
          </p:blipFill>
          <p:spPr>
            <a:xfrm>
              <a:off x="42194" y="5056972"/>
              <a:ext cx="4531909" cy="162969"/>
            </a:xfrm>
            <a:prstGeom prst="rect">
              <a:avLst/>
            </a:prstGeom>
          </p:spPr>
        </p:pic>
        <p:sp>
          <p:nvSpPr>
            <p:cNvPr id="116" name="TextBox 115"/>
            <p:cNvSpPr txBox="1"/>
            <p:nvPr/>
          </p:nvSpPr>
          <p:spPr>
            <a:xfrm>
              <a:off x="868726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1187914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510651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1830809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14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2163117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16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2482658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18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2805612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3127336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22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3443768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24</a:t>
              </a: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770784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26</a:t>
              </a: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4097399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28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223206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562604" y="4688247"/>
            <a:ext cx="1036887" cy="307777"/>
            <a:chOff x="3297183" y="4634993"/>
            <a:chExt cx="1036887" cy="307777"/>
          </a:xfrm>
        </p:grpSpPr>
        <p:sp>
          <p:nvSpPr>
            <p:cNvPr id="149" name="Rectangle 148"/>
            <p:cNvSpPr/>
            <p:nvPr/>
          </p:nvSpPr>
          <p:spPr>
            <a:xfrm>
              <a:off x="3297183" y="4657217"/>
              <a:ext cx="1014467" cy="2718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3499312" y="463499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≥ 600 m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6" name="Rectangle 15"/>
            <p:cNvSpPr>
              <a:spLocks noChangeAspect="1"/>
            </p:cNvSpPr>
            <p:nvPr/>
          </p:nvSpPr>
          <p:spPr>
            <a:xfrm>
              <a:off x="3365500" y="4724387"/>
              <a:ext cx="146304" cy="146304"/>
            </a:xfrm>
            <a:prstGeom prst="rect">
              <a:avLst/>
            </a:prstGeom>
            <a:solidFill>
              <a:srgbClr val="C6A070"/>
            </a:solidFill>
            <a:ln w="28575">
              <a:solidFill>
                <a:srgbClr val="482F1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8112332" y="4688421"/>
            <a:ext cx="1036887" cy="307777"/>
            <a:chOff x="3297183" y="4634993"/>
            <a:chExt cx="1036887" cy="307777"/>
          </a:xfrm>
        </p:grpSpPr>
        <p:sp>
          <p:nvSpPr>
            <p:cNvPr id="155" name="Rectangle 154"/>
            <p:cNvSpPr/>
            <p:nvPr/>
          </p:nvSpPr>
          <p:spPr>
            <a:xfrm>
              <a:off x="3297183" y="4657217"/>
              <a:ext cx="1014467" cy="2718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3499312" y="463499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≥ 600 m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57" name="Rectangle 156"/>
            <p:cNvSpPr>
              <a:spLocks noChangeAspect="1"/>
            </p:cNvSpPr>
            <p:nvPr/>
          </p:nvSpPr>
          <p:spPr>
            <a:xfrm>
              <a:off x="3365500" y="4724387"/>
              <a:ext cx="146304" cy="146304"/>
            </a:xfrm>
            <a:prstGeom prst="rect">
              <a:avLst/>
            </a:prstGeom>
            <a:solidFill>
              <a:srgbClr val="C6A070"/>
            </a:solidFill>
            <a:ln w="28575">
              <a:solidFill>
                <a:srgbClr val="482F1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4580453" y="4487437"/>
            <a:ext cx="973387" cy="519343"/>
            <a:chOff x="4573976" y="4518937"/>
            <a:chExt cx="973387" cy="519343"/>
          </a:xfrm>
        </p:grpSpPr>
        <p:sp>
          <p:nvSpPr>
            <p:cNvPr id="65" name="Rectangle 64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20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68" name="Oval 67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23077" y="4487619"/>
            <a:ext cx="973387" cy="519343"/>
            <a:chOff x="4573976" y="4518937"/>
            <a:chExt cx="973387" cy="519343"/>
          </a:xfrm>
        </p:grpSpPr>
        <p:sp>
          <p:nvSpPr>
            <p:cNvPr id="71" name="Rectangle 70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20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74" name="Oval 73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5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4772756" y="5178042"/>
            <a:ext cx="4298211" cy="292952"/>
            <a:chOff x="4759663" y="5060196"/>
            <a:chExt cx="4298211" cy="292952"/>
          </a:xfrm>
        </p:grpSpPr>
        <p:pic>
          <p:nvPicPr>
            <p:cNvPr id="58" name="Picture 57" descr="925_aa_theta_grad_100km_65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" t="95487" r="448" b="2275"/>
            <a:stretch/>
          </p:blipFill>
          <p:spPr>
            <a:xfrm>
              <a:off x="4759663" y="5060196"/>
              <a:ext cx="4298211" cy="154453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5224799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839017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451028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063418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676212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291727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</a:p>
          </p:txBody>
        </p:sp>
      </p:grpSp>
      <p:sp>
        <p:nvSpPr>
          <p:cNvPr id="78" name="Multiply 77"/>
          <p:cNvSpPr>
            <a:spLocks noChangeAspect="1"/>
          </p:cNvSpPr>
          <p:nvPr/>
        </p:nvSpPr>
        <p:spPr>
          <a:xfrm>
            <a:off x="7342232" y="2433329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Multiply 78"/>
          <p:cNvSpPr>
            <a:spLocks noChangeAspect="1"/>
          </p:cNvSpPr>
          <p:nvPr/>
        </p:nvSpPr>
        <p:spPr>
          <a:xfrm>
            <a:off x="2786782" y="2433329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379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25_aa_theta_grad_100km_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196" y="777084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925_aa_rvort_100km_g_wind_4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2" y="777084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583719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4561072" y="5583719"/>
            <a:ext cx="17904" cy="115754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Content Placeholder 2"/>
          <p:cNvSpPr txBox="1">
            <a:spLocks/>
          </p:cNvSpPr>
          <p:nvPr/>
        </p:nvSpPr>
        <p:spPr>
          <a:xfrm>
            <a:off x="-14916" y="5583719"/>
            <a:ext cx="4575988" cy="11575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 dirty="0">
                <a:latin typeface="Arial"/>
                <a:cs typeface="Arial"/>
              </a:rPr>
              <a:t>925-hPa </a:t>
            </a:r>
            <a:r>
              <a:rPr lang="en-US" sz="1600" dirty="0" smtClean="0">
                <a:latin typeface="Arial"/>
                <a:cs typeface="Arial"/>
              </a:rPr>
              <a:t>area-averaged (100 km) relative </a:t>
            </a:r>
            <a:r>
              <a:rPr lang="en-US" sz="1600" dirty="0">
                <a:latin typeface="Arial"/>
                <a:cs typeface="Arial"/>
              </a:rPr>
              <a:t>vorticity (10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shaded), geopotential height (dam, black), </a:t>
            </a:r>
            <a:r>
              <a:rPr lang="en-US" sz="1600" dirty="0" smtClean="0">
                <a:latin typeface="Arial"/>
                <a:cs typeface="Arial"/>
              </a:rPr>
              <a:t>and wind </a:t>
            </a:r>
            <a:r>
              <a:rPr lang="en-US" sz="1600" dirty="0">
                <a:latin typeface="Arial"/>
                <a:cs typeface="Arial"/>
              </a:rPr>
              <a:t>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</a:t>
            </a:r>
            <a:r>
              <a:rPr lang="en-US" sz="1600" dirty="0" smtClean="0">
                <a:latin typeface="Arial"/>
                <a:cs typeface="Arial"/>
              </a:rPr>
              <a:t>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0" name="Content Placeholder 2"/>
          <p:cNvSpPr>
            <a:spLocks noGrp="1"/>
          </p:cNvSpPr>
          <p:nvPr>
            <p:ph idx="1"/>
          </p:nvPr>
        </p:nvSpPr>
        <p:spPr>
          <a:xfrm>
            <a:off x="4574205" y="5583719"/>
            <a:ext cx="4575988" cy="115754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latin typeface="Arial"/>
                <a:cs typeface="Arial"/>
              </a:rPr>
              <a:t>925-hPa area-averaged (100 km) </a:t>
            </a:r>
            <a:r>
              <a:rPr lang="en-US" sz="1600" dirty="0" err="1">
                <a:latin typeface="Arial"/>
                <a:cs typeface="Arial"/>
              </a:rPr>
              <a:t>θ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gradient           [</a:t>
            </a:r>
            <a:r>
              <a:rPr lang="en-US" sz="1600" dirty="0">
                <a:latin typeface="Arial"/>
                <a:cs typeface="Arial"/>
              </a:rPr>
              <a:t>K (100 km)</a:t>
            </a:r>
            <a:r>
              <a:rPr lang="en-US" sz="1600" baseline="30000" dirty="0">
                <a:latin typeface="Arial"/>
                <a:cs typeface="Arial"/>
              </a:rPr>
              <a:t> −1</a:t>
            </a:r>
            <a:r>
              <a:rPr lang="en-US" sz="1600" dirty="0">
                <a:latin typeface="Arial"/>
                <a:cs typeface="Arial"/>
              </a:rPr>
              <a:t>, shaded ], </a:t>
            </a:r>
            <a:r>
              <a:rPr lang="en-US" sz="1600" dirty="0" err="1">
                <a:latin typeface="Arial"/>
                <a:cs typeface="Arial"/>
              </a:rPr>
              <a:t>θ</a:t>
            </a:r>
            <a:r>
              <a:rPr lang="en-US" sz="1600" dirty="0">
                <a:latin typeface="Arial"/>
                <a:cs typeface="Arial"/>
              </a:rPr>
              <a:t> (°C, blue), geopotential height (dam, black), </a:t>
            </a:r>
            <a:r>
              <a:rPr lang="en-US" sz="1600" dirty="0" smtClean="0">
                <a:latin typeface="Arial"/>
                <a:cs typeface="Arial"/>
              </a:rPr>
              <a:t>and wind       (</a:t>
            </a:r>
            <a:r>
              <a:rPr lang="en-US" sz="1600" dirty="0">
                <a:latin typeface="Arial"/>
                <a:cs typeface="Arial"/>
              </a:rPr>
              <a:t>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</a:t>
            </a:r>
            <a:r>
              <a:rPr lang="en-US" sz="1600" dirty="0" smtClean="0">
                <a:latin typeface="Arial"/>
                <a:cs typeface="Arial"/>
              </a:rPr>
              <a:t>)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5287" y="5174818"/>
            <a:ext cx="4531909" cy="296176"/>
            <a:chOff x="42194" y="5056972"/>
            <a:chExt cx="4531909" cy="296176"/>
          </a:xfrm>
        </p:grpSpPr>
        <p:sp>
          <p:nvSpPr>
            <p:cNvPr id="114" name="TextBox 113"/>
            <p:cNvSpPr txBox="1"/>
            <p:nvPr/>
          </p:nvSpPr>
          <p:spPr>
            <a:xfrm>
              <a:off x="544930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pic>
          <p:nvPicPr>
            <p:cNvPr id="115" name="Picture 114" descr="850rvort_20110211_020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" t="95049" r="3332" b="2497"/>
            <a:stretch/>
          </p:blipFill>
          <p:spPr>
            <a:xfrm>
              <a:off x="42194" y="5056972"/>
              <a:ext cx="4531909" cy="162969"/>
            </a:xfrm>
            <a:prstGeom prst="rect">
              <a:avLst/>
            </a:prstGeom>
          </p:spPr>
        </p:pic>
        <p:sp>
          <p:nvSpPr>
            <p:cNvPr id="116" name="TextBox 115"/>
            <p:cNvSpPr txBox="1"/>
            <p:nvPr/>
          </p:nvSpPr>
          <p:spPr>
            <a:xfrm>
              <a:off x="868726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1187914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510651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1830809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14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2163117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16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2482658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18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2805612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3127336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22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3443768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24</a:t>
              </a: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770784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26</a:t>
              </a: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4097399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28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223206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562604" y="4688247"/>
            <a:ext cx="1036887" cy="307777"/>
            <a:chOff x="3297183" y="4634993"/>
            <a:chExt cx="1036887" cy="307777"/>
          </a:xfrm>
        </p:grpSpPr>
        <p:sp>
          <p:nvSpPr>
            <p:cNvPr id="149" name="Rectangle 148"/>
            <p:cNvSpPr/>
            <p:nvPr/>
          </p:nvSpPr>
          <p:spPr>
            <a:xfrm>
              <a:off x="3297183" y="4657217"/>
              <a:ext cx="1014467" cy="2718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3499312" y="463499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≥ 600 m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6" name="Rectangle 15"/>
            <p:cNvSpPr>
              <a:spLocks noChangeAspect="1"/>
            </p:cNvSpPr>
            <p:nvPr/>
          </p:nvSpPr>
          <p:spPr>
            <a:xfrm>
              <a:off x="3365500" y="4724387"/>
              <a:ext cx="146304" cy="146304"/>
            </a:xfrm>
            <a:prstGeom prst="rect">
              <a:avLst/>
            </a:prstGeom>
            <a:solidFill>
              <a:srgbClr val="C6A070"/>
            </a:solidFill>
            <a:ln w="28575">
              <a:solidFill>
                <a:srgbClr val="482F1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8112332" y="4688421"/>
            <a:ext cx="1036887" cy="307777"/>
            <a:chOff x="3297183" y="4634993"/>
            <a:chExt cx="1036887" cy="307777"/>
          </a:xfrm>
        </p:grpSpPr>
        <p:sp>
          <p:nvSpPr>
            <p:cNvPr id="155" name="Rectangle 154"/>
            <p:cNvSpPr/>
            <p:nvPr/>
          </p:nvSpPr>
          <p:spPr>
            <a:xfrm>
              <a:off x="3297183" y="4657217"/>
              <a:ext cx="1014467" cy="2718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3499312" y="463499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≥ 600 m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57" name="Rectangle 156"/>
            <p:cNvSpPr>
              <a:spLocks noChangeAspect="1"/>
            </p:cNvSpPr>
            <p:nvPr/>
          </p:nvSpPr>
          <p:spPr>
            <a:xfrm>
              <a:off x="3365500" y="4724387"/>
              <a:ext cx="146304" cy="146304"/>
            </a:xfrm>
            <a:prstGeom prst="rect">
              <a:avLst/>
            </a:prstGeom>
            <a:solidFill>
              <a:srgbClr val="C6A070"/>
            </a:solidFill>
            <a:ln w="28575">
              <a:solidFill>
                <a:srgbClr val="482F1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4580453" y="4487437"/>
            <a:ext cx="973387" cy="519343"/>
            <a:chOff x="4573976" y="4518937"/>
            <a:chExt cx="973387" cy="519343"/>
          </a:xfrm>
        </p:grpSpPr>
        <p:sp>
          <p:nvSpPr>
            <p:cNvPr id="65" name="Rectangle 64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20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68" name="Oval 67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23077" y="4487619"/>
            <a:ext cx="973387" cy="519343"/>
            <a:chOff x="4573976" y="4518937"/>
            <a:chExt cx="973387" cy="519343"/>
          </a:xfrm>
        </p:grpSpPr>
        <p:sp>
          <p:nvSpPr>
            <p:cNvPr id="71" name="Rectangle 70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20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74" name="Oval 73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5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4772756" y="5178042"/>
            <a:ext cx="4298211" cy="292952"/>
            <a:chOff x="4759663" y="5060196"/>
            <a:chExt cx="4298211" cy="292952"/>
          </a:xfrm>
        </p:grpSpPr>
        <p:pic>
          <p:nvPicPr>
            <p:cNvPr id="58" name="Picture 57" descr="925_aa_theta_grad_100km_65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" t="95487" r="448" b="2275"/>
            <a:stretch/>
          </p:blipFill>
          <p:spPr>
            <a:xfrm>
              <a:off x="4759663" y="5060196"/>
              <a:ext cx="4298211" cy="154453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5224799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839017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451028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063418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676212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291727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</a:p>
          </p:txBody>
        </p:sp>
      </p:grpSp>
      <p:sp>
        <p:nvSpPr>
          <p:cNvPr id="78" name="Multiply 77"/>
          <p:cNvSpPr>
            <a:spLocks noChangeAspect="1"/>
          </p:cNvSpPr>
          <p:nvPr/>
        </p:nvSpPr>
        <p:spPr>
          <a:xfrm>
            <a:off x="7342232" y="2433329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Multiply 78"/>
          <p:cNvSpPr>
            <a:spLocks noChangeAspect="1"/>
          </p:cNvSpPr>
          <p:nvPr/>
        </p:nvSpPr>
        <p:spPr>
          <a:xfrm>
            <a:off x="2786782" y="2433329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671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25_aa_theta_grad_100km_4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636" y="777258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925_aa_rvort_100km_g_wind_4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" y="777258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583719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4561072" y="5583719"/>
            <a:ext cx="17904" cy="115754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Content Placeholder 2"/>
          <p:cNvSpPr txBox="1">
            <a:spLocks/>
          </p:cNvSpPr>
          <p:nvPr/>
        </p:nvSpPr>
        <p:spPr>
          <a:xfrm>
            <a:off x="-14916" y="5583719"/>
            <a:ext cx="4575988" cy="11575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 dirty="0">
                <a:latin typeface="Arial"/>
                <a:cs typeface="Arial"/>
              </a:rPr>
              <a:t>925-hPa </a:t>
            </a:r>
            <a:r>
              <a:rPr lang="en-US" sz="1600" dirty="0" smtClean="0">
                <a:latin typeface="Arial"/>
                <a:cs typeface="Arial"/>
              </a:rPr>
              <a:t>area-averaged (100 km) relative </a:t>
            </a:r>
            <a:r>
              <a:rPr lang="en-US" sz="1600" dirty="0">
                <a:latin typeface="Arial"/>
                <a:cs typeface="Arial"/>
              </a:rPr>
              <a:t>vorticity (10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shaded), geopotential height (dam, black), </a:t>
            </a:r>
            <a:r>
              <a:rPr lang="en-US" sz="1600" dirty="0" smtClean="0">
                <a:latin typeface="Arial"/>
                <a:cs typeface="Arial"/>
              </a:rPr>
              <a:t>and wind </a:t>
            </a:r>
            <a:r>
              <a:rPr lang="en-US" sz="1600" dirty="0">
                <a:latin typeface="Arial"/>
                <a:cs typeface="Arial"/>
              </a:rPr>
              <a:t>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</a:t>
            </a:r>
            <a:r>
              <a:rPr lang="en-US" sz="1600" dirty="0" smtClean="0">
                <a:latin typeface="Arial"/>
                <a:cs typeface="Arial"/>
              </a:rPr>
              <a:t>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0" name="Content Placeholder 2"/>
          <p:cNvSpPr>
            <a:spLocks noGrp="1"/>
          </p:cNvSpPr>
          <p:nvPr>
            <p:ph idx="1"/>
          </p:nvPr>
        </p:nvSpPr>
        <p:spPr>
          <a:xfrm>
            <a:off x="4574205" y="5583719"/>
            <a:ext cx="4575988" cy="115754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latin typeface="Arial"/>
                <a:cs typeface="Arial"/>
              </a:rPr>
              <a:t>925-hPa area-averaged (100 km) </a:t>
            </a:r>
            <a:r>
              <a:rPr lang="en-US" sz="1600" dirty="0" err="1">
                <a:latin typeface="Arial"/>
                <a:cs typeface="Arial"/>
              </a:rPr>
              <a:t>θ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gradient           [</a:t>
            </a:r>
            <a:r>
              <a:rPr lang="en-US" sz="1600" dirty="0">
                <a:latin typeface="Arial"/>
                <a:cs typeface="Arial"/>
              </a:rPr>
              <a:t>K (100 km)</a:t>
            </a:r>
            <a:r>
              <a:rPr lang="en-US" sz="1600" baseline="30000" dirty="0">
                <a:latin typeface="Arial"/>
                <a:cs typeface="Arial"/>
              </a:rPr>
              <a:t> −1</a:t>
            </a:r>
            <a:r>
              <a:rPr lang="en-US" sz="1600" dirty="0">
                <a:latin typeface="Arial"/>
                <a:cs typeface="Arial"/>
              </a:rPr>
              <a:t>, shaded ], </a:t>
            </a:r>
            <a:r>
              <a:rPr lang="en-US" sz="1600" dirty="0" err="1">
                <a:latin typeface="Arial"/>
                <a:cs typeface="Arial"/>
              </a:rPr>
              <a:t>θ</a:t>
            </a:r>
            <a:r>
              <a:rPr lang="en-US" sz="1600" dirty="0">
                <a:latin typeface="Arial"/>
                <a:cs typeface="Arial"/>
              </a:rPr>
              <a:t> (°C, blue), geopotential height (dam, black), </a:t>
            </a:r>
            <a:r>
              <a:rPr lang="en-US" sz="1600" dirty="0" smtClean="0">
                <a:latin typeface="Arial"/>
                <a:cs typeface="Arial"/>
              </a:rPr>
              <a:t>and wind       (</a:t>
            </a:r>
            <a:r>
              <a:rPr lang="en-US" sz="1600" dirty="0">
                <a:latin typeface="Arial"/>
                <a:cs typeface="Arial"/>
              </a:rPr>
              <a:t>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</a:t>
            </a:r>
            <a:r>
              <a:rPr lang="en-US" sz="1600" dirty="0" smtClean="0">
                <a:latin typeface="Arial"/>
                <a:cs typeface="Arial"/>
              </a:rPr>
              <a:t>)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5287" y="5174818"/>
            <a:ext cx="4531909" cy="296176"/>
            <a:chOff x="42194" y="5056972"/>
            <a:chExt cx="4531909" cy="296176"/>
          </a:xfrm>
        </p:grpSpPr>
        <p:sp>
          <p:nvSpPr>
            <p:cNvPr id="114" name="TextBox 113"/>
            <p:cNvSpPr txBox="1"/>
            <p:nvPr/>
          </p:nvSpPr>
          <p:spPr>
            <a:xfrm>
              <a:off x="544930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pic>
          <p:nvPicPr>
            <p:cNvPr id="115" name="Picture 114" descr="850rvort_20110211_020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" t="95049" r="3332" b="2497"/>
            <a:stretch/>
          </p:blipFill>
          <p:spPr>
            <a:xfrm>
              <a:off x="42194" y="5056972"/>
              <a:ext cx="4531909" cy="162969"/>
            </a:xfrm>
            <a:prstGeom prst="rect">
              <a:avLst/>
            </a:prstGeom>
          </p:spPr>
        </p:pic>
        <p:sp>
          <p:nvSpPr>
            <p:cNvPr id="116" name="TextBox 115"/>
            <p:cNvSpPr txBox="1"/>
            <p:nvPr/>
          </p:nvSpPr>
          <p:spPr>
            <a:xfrm>
              <a:off x="868726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1187914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510651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1830809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14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2163117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16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2482658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18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2805612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3127336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22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3443768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24</a:t>
              </a: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770784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26</a:t>
              </a: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4097399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28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223206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562604" y="4688247"/>
            <a:ext cx="1036887" cy="307777"/>
            <a:chOff x="3297183" y="4634993"/>
            <a:chExt cx="1036887" cy="307777"/>
          </a:xfrm>
        </p:grpSpPr>
        <p:sp>
          <p:nvSpPr>
            <p:cNvPr id="149" name="Rectangle 148"/>
            <p:cNvSpPr/>
            <p:nvPr/>
          </p:nvSpPr>
          <p:spPr>
            <a:xfrm>
              <a:off x="3297183" y="4657217"/>
              <a:ext cx="1014467" cy="2718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3499312" y="463499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≥ 600 m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6" name="Rectangle 15"/>
            <p:cNvSpPr>
              <a:spLocks noChangeAspect="1"/>
            </p:cNvSpPr>
            <p:nvPr/>
          </p:nvSpPr>
          <p:spPr>
            <a:xfrm>
              <a:off x="3365500" y="4724387"/>
              <a:ext cx="146304" cy="146304"/>
            </a:xfrm>
            <a:prstGeom prst="rect">
              <a:avLst/>
            </a:prstGeom>
            <a:solidFill>
              <a:srgbClr val="C6A070"/>
            </a:solidFill>
            <a:ln w="28575">
              <a:solidFill>
                <a:srgbClr val="482F1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8112332" y="4688421"/>
            <a:ext cx="1036887" cy="307777"/>
            <a:chOff x="3297183" y="4634993"/>
            <a:chExt cx="1036887" cy="307777"/>
          </a:xfrm>
        </p:grpSpPr>
        <p:sp>
          <p:nvSpPr>
            <p:cNvPr id="155" name="Rectangle 154"/>
            <p:cNvSpPr/>
            <p:nvPr/>
          </p:nvSpPr>
          <p:spPr>
            <a:xfrm>
              <a:off x="3297183" y="4657217"/>
              <a:ext cx="1014467" cy="2718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3499312" y="463499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≥ 600 m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57" name="Rectangle 156"/>
            <p:cNvSpPr>
              <a:spLocks noChangeAspect="1"/>
            </p:cNvSpPr>
            <p:nvPr/>
          </p:nvSpPr>
          <p:spPr>
            <a:xfrm>
              <a:off x="3365500" y="4724387"/>
              <a:ext cx="146304" cy="146304"/>
            </a:xfrm>
            <a:prstGeom prst="rect">
              <a:avLst/>
            </a:prstGeom>
            <a:solidFill>
              <a:srgbClr val="C6A070"/>
            </a:solidFill>
            <a:ln w="28575">
              <a:solidFill>
                <a:srgbClr val="482F1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4580453" y="4487437"/>
            <a:ext cx="973387" cy="519343"/>
            <a:chOff x="4573976" y="4518937"/>
            <a:chExt cx="973387" cy="519343"/>
          </a:xfrm>
        </p:grpSpPr>
        <p:sp>
          <p:nvSpPr>
            <p:cNvPr id="65" name="Rectangle 64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20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68" name="Oval 67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23077" y="4487619"/>
            <a:ext cx="973387" cy="519343"/>
            <a:chOff x="4573976" y="4518937"/>
            <a:chExt cx="973387" cy="519343"/>
          </a:xfrm>
        </p:grpSpPr>
        <p:sp>
          <p:nvSpPr>
            <p:cNvPr id="71" name="Rectangle 70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20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74" name="Oval 73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5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4772756" y="5178042"/>
            <a:ext cx="4298211" cy="292952"/>
            <a:chOff x="4759663" y="5060196"/>
            <a:chExt cx="4298211" cy="292952"/>
          </a:xfrm>
        </p:grpSpPr>
        <p:pic>
          <p:nvPicPr>
            <p:cNvPr id="58" name="Picture 57" descr="925_aa_theta_grad_100km_65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" t="95487" r="448" b="2275"/>
            <a:stretch/>
          </p:blipFill>
          <p:spPr>
            <a:xfrm>
              <a:off x="4759663" y="5060196"/>
              <a:ext cx="4298211" cy="154453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5224799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839017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451028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063418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676212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291727" y="5214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</a:p>
          </p:txBody>
        </p:sp>
      </p:grpSp>
      <p:sp>
        <p:nvSpPr>
          <p:cNvPr id="78" name="Multiply 77"/>
          <p:cNvSpPr>
            <a:spLocks noChangeAspect="1"/>
          </p:cNvSpPr>
          <p:nvPr/>
        </p:nvSpPr>
        <p:spPr>
          <a:xfrm>
            <a:off x="7342232" y="2433329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Multiply 78"/>
          <p:cNvSpPr>
            <a:spLocks noChangeAspect="1"/>
          </p:cNvSpPr>
          <p:nvPr/>
        </p:nvSpPr>
        <p:spPr>
          <a:xfrm>
            <a:off x="2786782" y="2433329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128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TPVs may interact with and strengthen jet streams, and act as precursors to the development of intense Arctic cyclones (e.g., Tao et al. 2017)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Arctic cyclones may be associated with strong surface winds and poleward advection of warm, moist air, contributing to reductions in Arctic sea-ice extent (e.g., Zhang et al. 2013)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Heavy precipitation, strong surface winds, and large waves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accompanying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Arctic cyclones may pose hazards to ships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navigating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through open passageways in the Arctic Ocean</a:t>
            </a: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  <a:p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Motivation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042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 approaches and interacts with AC12 in a region of strong baroclinicity, likely supporting the development of AC12 through baroclinic processes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TPV 2 forms at 0000 UTC 3 Aug east of TPV 1, and TPV 3 forms at 0000 UTC 4 Aug by splitting off from TPV 1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TPV–jet interactions involving TPV 1, TPV 2, and TPV 3 likely contribute to the formation of a dual-jet configuration and jet coupling over AC12 during 1200 UTC 3 Aug–0000 UTC 4 Aug (jet coupling phase)</a:t>
            </a: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38988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767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Upper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-level divergence associated with the jet coupling likely supports the intensification of AC12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interaction and merger of L1 with AC12 may further support the intensification of AC12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/>
                <a:cs typeface="Arial"/>
              </a:rPr>
              <a:t>Cold air advection in the wake of L1 helps maintain the strong baroclinicity in the vicinity of AC12, which also may support the intensification of AC12 </a:t>
            </a: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38988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213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Most </a:t>
            </a:r>
            <a:r>
              <a:rPr lang="en-US" sz="2400" dirty="0">
                <a:latin typeface="Arial"/>
                <a:cs typeface="Arial"/>
              </a:rPr>
              <a:t>rapid intensification of AC12 occurs during 0000 UTC 5 Aug–0000 UTC 6 Aug, when AC12 crosses from the warm side to the cold side of a strong upper-level jet streak (jet crossing phase) </a:t>
            </a:r>
          </a:p>
          <a:p>
            <a:pPr marL="457200" lvl="1" indent="0">
              <a:buNone/>
            </a:pP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AC12 attains peak intensity of 962.3 hPa at 1000 UTC 6 Aug in the ERA5 and becomes vertically aligned with TPV 1 by 1200 UTC 6 Aug</a:t>
            </a:r>
          </a:p>
          <a:p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AC12 and TPV 1 then meander slowly in tandem over the Arctic, while AC12 slowly weakens</a:t>
            </a: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38988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809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T_theta_crossline_67.8N99E_67.8N135E_20120803_21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799" y="734632"/>
            <a:ext cx="2697480" cy="242365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162" name="Straight Arrow Connector 161"/>
          <p:cNvCxnSpPr/>
          <p:nvPr/>
        </p:nvCxnSpPr>
        <p:spPr>
          <a:xfrm>
            <a:off x="6230859" y="1731936"/>
            <a:ext cx="1" cy="370294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" name="Rectangle 162"/>
          <p:cNvSpPr/>
          <p:nvPr/>
        </p:nvSpPr>
        <p:spPr>
          <a:xfrm>
            <a:off x="5722552" y="1351136"/>
            <a:ext cx="10399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1100" b="1" cap="none" spc="0" dirty="0">
              <a:ln w="1651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5456845" y="733315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(b)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7039908" y="2135484"/>
            <a:ext cx="549750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sz="32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5466384" y="1825510"/>
            <a:ext cx="48102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5-Point Star 166"/>
          <p:cNvSpPr>
            <a:spLocks noChangeAspect="1"/>
          </p:cNvSpPr>
          <p:nvPr/>
        </p:nvSpPr>
        <p:spPr>
          <a:xfrm rot="10800000" flipV="1">
            <a:off x="6617309" y="2335068"/>
            <a:ext cx="182880" cy="182880"/>
          </a:xfrm>
          <a:prstGeom prst="star5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pic>
        <p:nvPicPr>
          <p:cNvPr id="104" name="Picture 103" descr="era5_pv_cross_cfd_67.8N99E_67.8N135E_20120803_21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04" y="776794"/>
            <a:ext cx="4859700" cy="4700016"/>
          </a:xfrm>
          <a:prstGeom prst="rect">
            <a:avLst/>
          </a:prstGeom>
        </p:spPr>
      </p:pic>
      <p:sp>
        <p:nvSpPr>
          <p:cNvPr id="122" name="TextBox 121"/>
          <p:cNvSpPr txBox="1"/>
          <p:nvPr/>
        </p:nvSpPr>
        <p:spPr>
          <a:xfrm>
            <a:off x="5031281" y="5252958"/>
            <a:ext cx="45230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A</a:t>
            </a:r>
            <a:r>
              <a:rPr lang="en-US" sz="2000" b="1" dirty="0" smtClean="0">
                <a:latin typeface="Arial"/>
                <a:cs typeface="Arial"/>
              </a:rPr>
              <a:t>’</a:t>
            </a:r>
            <a:endParaRPr lang="en-US" sz="2400" dirty="0">
              <a:latin typeface="Arial"/>
              <a:cs typeface="Arial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0234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3908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2100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Sections: Jet Coupling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1322234" y="3717927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0" name="Straight Arrow Connector 79"/>
          <p:cNvCxnSpPr/>
          <p:nvPr/>
        </p:nvCxnSpPr>
        <p:spPr>
          <a:xfrm flipV="1">
            <a:off x="1968790" y="3315865"/>
            <a:ext cx="0" cy="490188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>
            <a:off x="813455" y="5269099"/>
            <a:ext cx="37712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A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1007319" y="900632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(a)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7" name="Picture 6" descr="PV_crossline_67.8N99E_67.8N135E_20120803_21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479" y="3166886"/>
            <a:ext cx="2697480" cy="242306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91" name="Straight Arrow Connector 90"/>
          <p:cNvCxnSpPr/>
          <p:nvPr/>
        </p:nvCxnSpPr>
        <p:spPr>
          <a:xfrm>
            <a:off x="6219944" y="4204798"/>
            <a:ext cx="1" cy="370294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5711637" y="3823998"/>
            <a:ext cx="10399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1100" b="1" cap="none" spc="0" dirty="0">
              <a:ln w="1651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5458503" y="3165277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(c)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7039908" y="4560052"/>
            <a:ext cx="549750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sz="32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5493188" y="4306091"/>
            <a:ext cx="48102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5-Point Star 112"/>
          <p:cNvSpPr>
            <a:spLocks noChangeAspect="1"/>
          </p:cNvSpPr>
          <p:nvPr/>
        </p:nvSpPr>
        <p:spPr>
          <a:xfrm rot="10800000" flipV="1">
            <a:off x="6617309" y="4770391"/>
            <a:ext cx="182880" cy="182880"/>
          </a:xfrm>
          <a:prstGeom prst="star5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128" name="5-Point Star 127"/>
          <p:cNvSpPr>
            <a:spLocks noChangeAspect="1"/>
          </p:cNvSpPr>
          <p:nvPr/>
        </p:nvSpPr>
        <p:spPr>
          <a:xfrm rot="10800000" flipV="1">
            <a:off x="3780992" y="4861831"/>
            <a:ext cx="365760" cy="365760"/>
          </a:xfrm>
          <a:prstGeom prst="star5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107" name="Content Placeholder 2"/>
          <p:cNvSpPr txBox="1">
            <a:spLocks/>
          </p:cNvSpPr>
          <p:nvPr/>
        </p:nvSpPr>
        <p:spPr>
          <a:xfrm>
            <a:off x="-50001" y="5702342"/>
            <a:ext cx="9243182" cy="1155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latin typeface="Arial"/>
                <a:cs typeface="Arial"/>
              </a:rPr>
              <a:t>(a) PV </a:t>
            </a:r>
            <a:r>
              <a:rPr lang="en-US" sz="1400" dirty="0">
                <a:latin typeface="Arial"/>
                <a:cs typeface="Arial"/>
              </a:rPr>
              <a:t>(PVU, </a:t>
            </a:r>
            <a:r>
              <a:rPr lang="en-US" sz="1400" dirty="0" smtClean="0">
                <a:latin typeface="Arial"/>
                <a:cs typeface="Arial"/>
              </a:rPr>
              <a:t>shaded)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θ (K, black), ascent (</a:t>
            </a:r>
            <a:r>
              <a:rPr lang="en-US" sz="1400" dirty="0">
                <a:latin typeface="Arial"/>
                <a:cs typeface="Arial"/>
              </a:rPr>
              <a:t>red, every 5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× 10</a:t>
            </a:r>
            <a:r>
              <a:rPr lang="en-US" sz="1400" baseline="30000" dirty="0">
                <a:latin typeface="Arial"/>
                <a:cs typeface="Arial"/>
              </a:rPr>
              <a:t>−3 </a:t>
            </a:r>
            <a:r>
              <a:rPr lang="en-US" sz="1400" dirty="0">
                <a:latin typeface="Arial"/>
                <a:cs typeface="Arial"/>
              </a:rPr>
              <a:t>hPa s</a:t>
            </a:r>
            <a:r>
              <a:rPr lang="en-US" sz="1400" baseline="30000" dirty="0">
                <a:latin typeface="Arial"/>
                <a:cs typeface="Arial"/>
              </a:rPr>
              <a:t>−</a:t>
            </a:r>
            <a:r>
              <a:rPr lang="en-US" sz="1400" baseline="30000" dirty="0" smtClean="0">
                <a:latin typeface="Arial"/>
                <a:cs typeface="Arial"/>
              </a:rPr>
              <a:t>1</a:t>
            </a:r>
            <a:r>
              <a:rPr lang="en-US" sz="1400" dirty="0" smtClean="0">
                <a:latin typeface="Arial"/>
                <a:cs typeface="Arial"/>
              </a:rPr>
              <a:t>), and wind speed (white, every 10 </a:t>
            </a:r>
            <a:r>
              <a:rPr lang="en-US" sz="1400" dirty="0">
                <a:latin typeface="Arial"/>
                <a:cs typeface="Arial"/>
              </a:rPr>
              <a:t>m s</a:t>
            </a:r>
            <a:r>
              <a:rPr lang="en-US" sz="1400" baseline="30000" dirty="0">
                <a:latin typeface="Arial"/>
                <a:cs typeface="Arial"/>
              </a:rPr>
              <a:t>−</a:t>
            </a:r>
            <a:r>
              <a:rPr lang="en-US" sz="1400" baseline="30000" dirty="0" smtClean="0">
                <a:latin typeface="Arial"/>
                <a:cs typeface="Arial"/>
              </a:rPr>
              <a:t>1</a:t>
            </a:r>
            <a:r>
              <a:rPr lang="en-US" sz="1400" dirty="0" smtClean="0">
                <a:latin typeface="Arial"/>
                <a:cs typeface="Arial"/>
              </a:rPr>
              <a:t> starting at 30 </a:t>
            </a:r>
            <a:r>
              <a:rPr lang="en-US" sz="1400" dirty="0">
                <a:latin typeface="Arial"/>
                <a:cs typeface="Arial"/>
              </a:rPr>
              <a:t>m s</a:t>
            </a:r>
            <a:r>
              <a:rPr lang="en-US" sz="1400" baseline="30000" dirty="0">
                <a:latin typeface="Arial"/>
                <a:cs typeface="Arial"/>
              </a:rPr>
              <a:t>−</a:t>
            </a:r>
            <a:r>
              <a:rPr lang="en-US" sz="1400" baseline="30000" dirty="0" smtClean="0">
                <a:latin typeface="Arial"/>
                <a:cs typeface="Arial"/>
              </a:rPr>
              <a:t>1</a:t>
            </a:r>
            <a:r>
              <a:rPr lang="en-US" sz="1400" dirty="0" smtClean="0">
                <a:latin typeface="Arial"/>
                <a:cs typeface="Arial"/>
              </a:rPr>
              <a:t>); (b) </a:t>
            </a:r>
            <a:r>
              <a:rPr lang="en-US" sz="1400" dirty="0">
                <a:latin typeface="Arial"/>
                <a:cs typeface="Arial"/>
              </a:rPr>
              <a:t>DT (2-PVU surface) </a:t>
            </a:r>
            <a:r>
              <a:rPr lang="en-US" sz="1400" dirty="0" err="1">
                <a:latin typeface="Arial"/>
                <a:cs typeface="Arial"/>
              </a:rPr>
              <a:t>θ</a:t>
            </a:r>
            <a:r>
              <a:rPr lang="en-US" sz="1400" dirty="0">
                <a:latin typeface="Arial"/>
                <a:cs typeface="Arial"/>
              </a:rPr>
              <a:t> (K, shaded), wind speed (black, </a:t>
            </a:r>
            <a:r>
              <a:rPr lang="en-US" sz="1400" dirty="0" smtClean="0">
                <a:latin typeface="Arial"/>
                <a:cs typeface="Arial"/>
              </a:rPr>
              <a:t>every 10 </a:t>
            </a:r>
            <a:r>
              <a:rPr lang="en-US" sz="1400" dirty="0">
                <a:latin typeface="Arial"/>
                <a:cs typeface="Arial"/>
              </a:rPr>
              <a:t>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 starting at 30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and wind (m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flags and barbs</a:t>
            </a:r>
            <a:r>
              <a:rPr lang="en-US" sz="1400" dirty="0" smtClean="0">
                <a:latin typeface="Arial"/>
                <a:cs typeface="Arial"/>
              </a:rPr>
              <a:t>); (c) </a:t>
            </a:r>
            <a:r>
              <a:rPr lang="en-US" sz="1400" dirty="0">
                <a:latin typeface="Arial"/>
                <a:cs typeface="Arial"/>
              </a:rPr>
              <a:t>350–250</a:t>
            </a:r>
            <a:r>
              <a:rPr lang="en-US" sz="1400" dirty="0" smtClean="0">
                <a:latin typeface="Arial"/>
                <a:cs typeface="Arial"/>
              </a:rPr>
              <a:t>-hPa PV </a:t>
            </a:r>
            <a:r>
              <a:rPr lang="en-US" sz="1400" dirty="0">
                <a:latin typeface="Arial"/>
                <a:cs typeface="Arial"/>
              </a:rPr>
              <a:t>(PVU, gray) and </a:t>
            </a:r>
            <a:r>
              <a:rPr lang="en-US" sz="1400" dirty="0" err="1" smtClean="0">
                <a:latin typeface="Arial"/>
                <a:cs typeface="Arial"/>
              </a:rPr>
              <a:t>irrot</a:t>
            </a:r>
            <a:r>
              <a:rPr lang="en-US" sz="1400" dirty="0" smtClean="0">
                <a:latin typeface="Arial"/>
                <a:cs typeface="Arial"/>
              </a:rPr>
              <a:t>. </a:t>
            </a:r>
            <a:r>
              <a:rPr lang="en-US" sz="1400" dirty="0">
                <a:latin typeface="Arial"/>
                <a:cs typeface="Arial"/>
              </a:rPr>
              <a:t>wind (m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vectors), </a:t>
            </a:r>
            <a:r>
              <a:rPr lang="en-US" sz="1400" dirty="0" smtClean="0">
                <a:latin typeface="Arial"/>
                <a:cs typeface="Arial"/>
              </a:rPr>
              <a:t>300</a:t>
            </a:r>
            <a:r>
              <a:rPr lang="en-US" sz="1400" dirty="0">
                <a:latin typeface="Arial"/>
                <a:cs typeface="Arial"/>
              </a:rPr>
              <a:t>-hPa wind speed (m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shaded)</a:t>
            </a:r>
            <a:r>
              <a:rPr lang="en-US" sz="1400" dirty="0">
                <a:latin typeface="Arial"/>
                <a:cs typeface="Arial"/>
              </a:rPr>
              <a:t>, 800–600-hPa </a:t>
            </a:r>
            <a:r>
              <a:rPr lang="en-US" sz="1400" dirty="0" smtClean="0">
                <a:latin typeface="Arial"/>
                <a:cs typeface="Arial"/>
              </a:rPr>
              <a:t>ascent (red, every </a:t>
            </a:r>
            <a:r>
              <a:rPr lang="en-US" sz="1400" dirty="0">
                <a:latin typeface="Arial"/>
                <a:cs typeface="Arial"/>
              </a:rPr>
              <a:t>5 × 10</a:t>
            </a:r>
            <a:r>
              <a:rPr lang="en-US" sz="1400" baseline="30000" dirty="0">
                <a:latin typeface="Arial"/>
                <a:cs typeface="Arial"/>
              </a:rPr>
              <a:t>−3 </a:t>
            </a:r>
            <a:r>
              <a:rPr lang="en-US" sz="1400" dirty="0">
                <a:latin typeface="Arial"/>
                <a:cs typeface="Arial"/>
              </a:rPr>
              <a:t>hPa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and </a:t>
            </a:r>
            <a:r>
              <a:rPr lang="en-US" sz="1400" dirty="0" smtClean="0">
                <a:latin typeface="Arial"/>
                <a:cs typeface="Arial"/>
              </a:rPr>
              <a:t>PW (</a:t>
            </a:r>
            <a:r>
              <a:rPr lang="en-US" sz="1400" dirty="0">
                <a:latin typeface="Arial"/>
                <a:cs typeface="Arial"/>
              </a:rPr>
              <a:t>mm, shading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baseline="30000" dirty="0">
              <a:latin typeface="Arial"/>
              <a:cs typeface="Arial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8217496" y="870324"/>
            <a:ext cx="452142" cy="4595896"/>
            <a:chOff x="8196612" y="849332"/>
            <a:chExt cx="452142" cy="4595896"/>
          </a:xfrm>
        </p:grpSpPr>
        <p:pic>
          <p:nvPicPr>
            <p:cNvPr id="75" name="Picture 74" descr="DT_theta_na_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6034722" y="3014958"/>
              <a:ext cx="4468412" cy="137160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8348198" y="45262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270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348198" y="43251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276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8348198" y="41245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282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348198" y="392306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288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8348198" y="372282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294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8348198" y="351823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300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348198" y="331586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306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348198" y="311380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312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8348198" y="29145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348198" y="271157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324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348198" y="250791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330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348198" y="23077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336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8348198" y="21117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342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8348198" y="190418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348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8348198" y="170232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354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8348198" y="14993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360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8348198" y="12975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366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8348198" y="10958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372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8348198" y="8913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>
                  <a:latin typeface="Arial"/>
                  <a:cs typeface="Arial"/>
                </a:rPr>
                <a:t>3</a:t>
              </a:r>
              <a:r>
                <a:rPr lang="en-US" sz="900" kern="1200" dirty="0" smtClean="0">
                  <a:latin typeface="Arial"/>
                  <a:cs typeface="Arial"/>
                </a:rPr>
                <a:t>78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8348198" y="472781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264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8348198" y="4928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258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8348198" y="513064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252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8196612" y="5306729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(K</a:t>
              </a:r>
              <a:r>
                <a:rPr lang="en-US" sz="900" kern="12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702516" y="761181"/>
            <a:ext cx="501794" cy="4879196"/>
            <a:chOff x="8702516" y="761181"/>
            <a:chExt cx="501794" cy="4879196"/>
          </a:xfrm>
        </p:grpSpPr>
        <p:pic>
          <p:nvPicPr>
            <p:cNvPr id="57" name="Picture 56" descr="250_jet_mslp_pac_polar20131109_1200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1" t="94735" r="59874" b="2317"/>
            <a:stretch/>
          </p:blipFill>
          <p:spPr>
            <a:xfrm rot="16200000">
              <a:off x="7735607" y="4357902"/>
              <a:ext cx="2112476" cy="155448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8894252" y="515798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897559" y="489382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8897559" y="463173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894252" y="4372128"/>
              <a:ext cx="15276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903754" y="410454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897559" y="38468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893239" y="3580040"/>
              <a:ext cx="24949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896733" y="277317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894503" y="25203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896733" y="225949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896733" y="19993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896733" y="17384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896733" y="147823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pic>
          <p:nvPicPr>
            <p:cNvPr id="52" name="Picture 51" descr="250_jet_mslp_24.png"/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 rot="16200000">
              <a:off x="7621314" y="1853988"/>
              <a:ext cx="2352252" cy="166638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8894503" y="96530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896733" y="122330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8702516" y="3124800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(m s</a:t>
              </a:r>
              <a:r>
                <a:rPr lang="en-US" sz="900" kern="1200" baseline="30000" dirty="0" smtClean="0">
                  <a:latin typeface="Arial"/>
                  <a:cs typeface="Arial"/>
                </a:rPr>
                <a:t>−1</a:t>
              </a:r>
              <a:r>
                <a:rPr lang="en-US" sz="900" kern="1200" dirty="0" smtClean="0">
                  <a:latin typeface="Arial"/>
                  <a:cs typeface="Arial"/>
                </a:rPr>
                <a:t>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8708755" y="5501878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(mm)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-206954" y="848062"/>
            <a:ext cx="676560" cy="4434678"/>
            <a:chOff x="28282715" y="4717295"/>
            <a:chExt cx="676560" cy="4434678"/>
          </a:xfrm>
        </p:grpSpPr>
        <p:sp>
          <p:nvSpPr>
            <p:cNvPr id="134" name="TextBox 133"/>
            <p:cNvSpPr txBox="1"/>
            <p:nvPr/>
          </p:nvSpPr>
          <p:spPr>
            <a:xfrm>
              <a:off x="28435115" y="7610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1.5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28435981" y="723883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28435981" y="686749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28435115" y="650320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28435981" y="613711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28435115" y="576334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28435115" y="502361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28435115" y="539994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8435981" y="798049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28435115" y="834702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0.5</a:t>
              </a:r>
              <a:endParaRPr lang="en-US" sz="900" dirty="0">
                <a:latin typeface="Arial"/>
                <a:cs typeface="Arial"/>
              </a:endParaRPr>
            </a:p>
          </p:txBody>
        </p:sp>
        <p:pic>
          <p:nvPicPr>
            <p:cNvPr id="145" name="Picture 144" descr="era5_pv_cross_cfd_66N34.5E_78N34.5E_20110211_0300.png"/>
            <p:cNvPicPr>
              <a:picLocks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12" t="95000" r="16743" b="2268"/>
            <a:stretch/>
          </p:blipFill>
          <p:spPr>
            <a:xfrm rot="16200000">
              <a:off x="26650115" y="6842813"/>
              <a:ext cx="4434678" cy="183642"/>
            </a:xfrm>
            <a:prstGeom prst="rect">
              <a:avLst/>
            </a:prstGeom>
          </p:spPr>
        </p:pic>
        <p:sp>
          <p:nvSpPr>
            <p:cNvPr id="146" name="TextBox 145"/>
            <p:cNvSpPr txBox="1"/>
            <p:nvPr/>
          </p:nvSpPr>
          <p:spPr>
            <a:xfrm>
              <a:off x="28282715" y="8722201"/>
              <a:ext cx="4529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0.25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47" name="TextBox 146"/>
          <p:cNvSpPr txBox="1"/>
          <p:nvPr/>
        </p:nvSpPr>
        <p:spPr>
          <a:xfrm>
            <a:off x="100714" y="5305002"/>
            <a:ext cx="39633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kern="1200" dirty="0" smtClean="0">
                <a:latin typeface="Arial"/>
                <a:cs typeface="Arial"/>
              </a:rPr>
              <a:t>(PVU)</a:t>
            </a:r>
            <a:endParaRPr lang="en-US" sz="900" kern="1200" dirty="0">
              <a:latin typeface="Arial"/>
              <a:cs typeface="Arial"/>
            </a:endParaRPr>
          </a:p>
        </p:txBody>
      </p:sp>
      <p:grpSp>
        <p:nvGrpSpPr>
          <p:cNvPr id="148" name="Group 147"/>
          <p:cNvGrpSpPr/>
          <p:nvPr/>
        </p:nvGrpSpPr>
        <p:grpSpPr>
          <a:xfrm>
            <a:off x="1002921" y="4832207"/>
            <a:ext cx="991830" cy="318519"/>
            <a:chOff x="38643580" y="7635490"/>
            <a:chExt cx="991830" cy="318519"/>
          </a:xfrm>
        </p:grpSpPr>
        <p:sp>
          <p:nvSpPr>
            <p:cNvPr id="149" name="Rectangle 148"/>
            <p:cNvSpPr/>
            <p:nvPr/>
          </p:nvSpPr>
          <p:spPr>
            <a:xfrm>
              <a:off x="38643580" y="7635490"/>
              <a:ext cx="991830" cy="31851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38912599" y="7658087"/>
              <a:ext cx="66890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800" b="1" dirty="0" smtClean="0">
                  <a:latin typeface="Arial"/>
                  <a:cs typeface="Arial"/>
                </a:rPr>
                <a:t>AC12</a:t>
              </a:r>
              <a:endParaRPr lang="en-US" sz="1800" b="1" dirty="0">
                <a:latin typeface="Arial"/>
                <a:cs typeface="Arial"/>
              </a:endParaRPr>
            </a:p>
          </p:txBody>
        </p:sp>
        <p:sp>
          <p:nvSpPr>
            <p:cNvPr id="151" name="5-Point Star 150"/>
            <p:cNvSpPr>
              <a:spLocks noChangeAspect="1"/>
            </p:cNvSpPr>
            <p:nvPr/>
          </p:nvSpPr>
          <p:spPr>
            <a:xfrm rot="10800000" flipV="1">
              <a:off x="38709560" y="7680873"/>
              <a:ext cx="228600" cy="228600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grpSp>
        <p:nvGrpSpPr>
          <p:cNvPr id="152" name="Group 151"/>
          <p:cNvGrpSpPr/>
          <p:nvPr/>
        </p:nvGrpSpPr>
        <p:grpSpPr>
          <a:xfrm>
            <a:off x="5459100" y="2914517"/>
            <a:ext cx="955288" cy="246221"/>
            <a:chOff x="38643580" y="7711093"/>
            <a:chExt cx="955288" cy="246221"/>
          </a:xfrm>
        </p:grpSpPr>
        <p:sp>
          <p:nvSpPr>
            <p:cNvPr id="153" name="Rectangle 152"/>
            <p:cNvSpPr/>
            <p:nvPr/>
          </p:nvSpPr>
          <p:spPr>
            <a:xfrm>
              <a:off x="38643580" y="7711429"/>
              <a:ext cx="955288" cy="2425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38929960" y="7711093"/>
              <a:ext cx="668908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AC12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55" name="5-Point Star 154"/>
            <p:cNvSpPr>
              <a:spLocks noChangeAspect="1"/>
            </p:cNvSpPr>
            <p:nvPr/>
          </p:nvSpPr>
          <p:spPr>
            <a:xfrm rot="10800000" flipV="1">
              <a:off x="38697985" y="7753033"/>
              <a:ext cx="169169" cy="169169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grpSp>
        <p:nvGrpSpPr>
          <p:cNvPr id="156" name="Group 155"/>
          <p:cNvGrpSpPr/>
          <p:nvPr/>
        </p:nvGrpSpPr>
        <p:grpSpPr>
          <a:xfrm>
            <a:off x="5458503" y="5347439"/>
            <a:ext cx="955288" cy="246221"/>
            <a:chOff x="38643580" y="7711093"/>
            <a:chExt cx="955288" cy="246221"/>
          </a:xfrm>
        </p:grpSpPr>
        <p:sp>
          <p:nvSpPr>
            <p:cNvPr id="157" name="Rectangle 156"/>
            <p:cNvSpPr/>
            <p:nvPr/>
          </p:nvSpPr>
          <p:spPr>
            <a:xfrm>
              <a:off x="38643580" y="7711429"/>
              <a:ext cx="955288" cy="2425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38929960" y="7711093"/>
              <a:ext cx="668908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AC12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59" name="5-Point Star 158"/>
            <p:cNvSpPr>
              <a:spLocks noChangeAspect="1"/>
            </p:cNvSpPr>
            <p:nvPr/>
          </p:nvSpPr>
          <p:spPr>
            <a:xfrm rot="10800000" flipV="1">
              <a:off x="38697985" y="7753033"/>
              <a:ext cx="169169" cy="169169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sp>
        <p:nvSpPr>
          <p:cNvPr id="106" name="Rectangle 105"/>
          <p:cNvSpPr/>
          <p:nvPr/>
        </p:nvSpPr>
        <p:spPr>
          <a:xfrm>
            <a:off x="6407322" y="3251551"/>
            <a:ext cx="10399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1100" b="1" cap="none" spc="0" dirty="0">
              <a:ln w="1651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0" name="Straight Arrow Connector 109"/>
          <p:cNvCxnSpPr/>
          <p:nvPr/>
        </p:nvCxnSpPr>
        <p:spPr>
          <a:xfrm>
            <a:off x="7430252" y="1116841"/>
            <a:ext cx="257367" cy="165088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1" name="Rectangle 110"/>
          <p:cNvSpPr/>
          <p:nvPr/>
        </p:nvSpPr>
        <p:spPr>
          <a:xfrm>
            <a:off x="6431086" y="854854"/>
            <a:ext cx="10399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1100" b="1" cap="none" spc="0" dirty="0">
              <a:ln w="1651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5" name="Straight Arrow Connector 114"/>
          <p:cNvCxnSpPr/>
          <p:nvPr/>
        </p:nvCxnSpPr>
        <p:spPr>
          <a:xfrm>
            <a:off x="7423022" y="3525230"/>
            <a:ext cx="257367" cy="165088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9782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At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2100 UTC 3 Aug, TPV–jet interactions involving TPV1 and TPV 2 likely contribute to the dual-jet configuration and jet coupling over AC12 (jet coupling phase)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Jet coupling </a:t>
            </a:r>
            <a:r>
              <a:rPr lang="en-US" sz="2400" dirty="0">
                <a:latin typeface="Arial"/>
                <a:cs typeface="Arial"/>
              </a:rPr>
              <a:t>likely supports </a:t>
            </a:r>
            <a:r>
              <a:rPr lang="en-US" sz="2400" dirty="0" smtClean="0">
                <a:latin typeface="Arial"/>
                <a:cs typeface="Arial"/>
              </a:rPr>
              <a:t>relatively </a:t>
            </a:r>
            <a:r>
              <a:rPr lang="en-US" sz="2400" dirty="0">
                <a:latin typeface="Arial"/>
                <a:cs typeface="Arial"/>
              </a:rPr>
              <a:t>strong low-level ascent </a:t>
            </a:r>
            <a:r>
              <a:rPr lang="en-US" sz="2400" dirty="0" smtClean="0">
                <a:latin typeface="Arial"/>
                <a:cs typeface="Arial"/>
              </a:rPr>
              <a:t>over AC12 </a:t>
            </a:r>
            <a:endParaRPr lang="en-US" sz="2400" dirty="0"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Latent heating related to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the low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-level ascent in the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presence of warm, moist air 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likely contributes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 formation of a potential vorticity (PV) tower associated with AC12 </a:t>
            </a:r>
            <a:r>
              <a:rPr lang="en-US" sz="2400" dirty="0">
                <a:latin typeface="Arial"/>
                <a:cs typeface="Arial"/>
              </a:rPr>
              <a:t>and the concomitant intensification of AC12 </a:t>
            </a: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38988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Sections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021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At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2100 UTC 3 Aug, 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the interaction between TPV 1 and the PV tower also likely supports the intensification of AC12 </a:t>
            </a: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38988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Sections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272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a5_pv_cross_cfd_76.5N141E_76.5N228E_20120805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39" y="777967"/>
            <a:ext cx="4859700" cy="4700016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0234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3908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Sections: Jet Crossing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8217496" y="870324"/>
            <a:ext cx="452142" cy="4595896"/>
            <a:chOff x="8196612" y="849332"/>
            <a:chExt cx="452142" cy="4595896"/>
          </a:xfrm>
        </p:grpSpPr>
        <p:pic>
          <p:nvPicPr>
            <p:cNvPr id="75" name="Picture 74" descr="DT_theta_na_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6034722" y="3014958"/>
              <a:ext cx="4468412" cy="137160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8348198" y="45262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270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348198" y="43251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276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8348198" y="41245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282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348198" y="392306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288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8348198" y="372282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294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8348198" y="351823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300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348198" y="331586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306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348198" y="311380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312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8348198" y="29145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348198" y="271157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324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348198" y="250791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330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348198" y="23077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336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8348198" y="21117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342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8348198" y="190418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348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8348198" y="170232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354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8348198" y="14993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360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8348198" y="12975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366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8348198" y="10958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372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8348198" y="8913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>
                  <a:latin typeface="Arial"/>
                  <a:cs typeface="Arial"/>
                </a:rPr>
                <a:t>3</a:t>
              </a:r>
              <a:r>
                <a:rPr lang="en-US" sz="900" kern="1200" dirty="0" smtClean="0">
                  <a:latin typeface="Arial"/>
                  <a:cs typeface="Arial"/>
                </a:rPr>
                <a:t>78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8348198" y="472781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264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8348198" y="4928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258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8348198" y="513064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252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8196612" y="5306729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(K</a:t>
              </a:r>
              <a:r>
                <a:rPr lang="en-US" sz="900" kern="12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-206954" y="848062"/>
            <a:ext cx="676560" cy="4434678"/>
            <a:chOff x="28282715" y="4717295"/>
            <a:chExt cx="676560" cy="4434678"/>
          </a:xfrm>
        </p:grpSpPr>
        <p:sp>
          <p:nvSpPr>
            <p:cNvPr id="134" name="TextBox 133"/>
            <p:cNvSpPr txBox="1"/>
            <p:nvPr/>
          </p:nvSpPr>
          <p:spPr>
            <a:xfrm>
              <a:off x="28435115" y="7610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1.5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28435981" y="723883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28435981" y="686749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28435115" y="650320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28435981" y="613711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28435115" y="576334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28435115" y="502361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28435115" y="539994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8435981" y="798049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28435115" y="834702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0.5</a:t>
              </a:r>
              <a:endParaRPr lang="en-US" sz="900" dirty="0">
                <a:latin typeface="Arial"/>
                <a:cs typeface="Arial"/>
              </a:endParaRPr>
            </a:p>
          </p:txBody>
        </p:sp>
        <p:pic>
          <p:nvPicPr>
            <p:cNvPr id="145" name="Picture 144" descr="era5_pv_cross_cfd_66N34.5E_78N34.5E_20110211_030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12" t="95000" r="16743" b="2268"/>
            <a:stretch/>
          </p:blipFill>
          <p:spPr>
            <a:xfrm rot="16200000">
              <a:off x="26650115" y="6842813"/>
              <a:ext cx="4434678" cy="183642"/>
            </a:xfrm>
            <a:prstGeom prst="rect">
              <a:avLst/>
            </a:prstGeom>
          </p:spPr>
        </p:pic>
        <p:sp>
          <p:nvSpPr>
            <p:cNvPr id="146" name="TextBox 145"/>
            <p:cNvSpPr txBox="1"/>
            <p:nvPr/>
          </p:nvSpPr>
          <p:spPr>
            <a:xfrm>
              <a:off x="28282715" y="8722201"/>
              <a:ext cx="4529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0.25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47" name="TextBox 146"/>
          <p:cNvSpPr txBox="1"/>
          <p:nvPr/>
        </p:nvSpPr>
        <p:spPr>
          <a:xfrm>
            <a:off x="100714" y="5305002"/>
            <a:ext cx="39633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kern="1200" dirty="0" smtClean="0">
                <a:latin typeface="Arial"/>
                <a:cs typeface="Arial"/>
              </a:rPr>
              <a:t>(PVU)</a:t>
            </a:r>
            <a:endParaRPr lang="en-US" sz="900" kern="12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029677" y="5238978"/>
            <a:ext cx="45230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B</a:t>
            </a:r>
            <a:r>
              <a:rPr lang="en-US" sz="2000" b="1" dirty="0" smtClean="0">
                <a:latin typeface="Arial"/>
                <a:cs typeface="Arial"/>
              </a:rPr>
              <a:t>’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1070531" y="3748904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4" name="Straight Arrow Connector 93"/>
          <p:cNvCxnSpPr/>
          <p:nvPr/>
        </p:nvCxnSpPr>
        <p:spPr>
          <a:xfrm flipV="1">
            <a:off x="1717087" y="3346842"/>
            <a:ext cx="0" cy="490188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813455" y="5269099"/>
            <a:ext cx="37712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B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1007319" y="900632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(a)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7" name="5-Point Star 96"/>
          <p:cNvSpPr>
            <a:spLocks noChangeAspect="1"/>
          </p:cNvSpPr>
          <p:nvPr/>
        </p:nvSpPr>
        <p:spPr>
          <a:xfrm rot="10800000" flipV="1">
            <a:off x="2976896" y="4863056"/>
            <a:ext cx="365760" cy="365760"/>
          </a:xfrm>
          <a:prstGeom prst="star5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1002921" y="4832207"/>
            <a:ext cx="991830" cy="318519"/>
            <a:chOff x="38643580" y="7635490"/>
            <a:chExt cx="991830" cy="318519"/>
          </a:xfrm>
        </p:grpSpPr>
        <p:sp>
          <p:nvSpPr>
            <p:cNvPr id="180" name="Rectangle 179"/>
            <p:cNvSpPr/>
            <p:nvPr/>
          </p:nvSpPr>
          <p:spPr>
            <a:xfrm>
              <a:off x="38643580" y="7635490"/>
              <a:ext cx="991830" cy="31851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38912599" y="7658087"/>
              <a:ext cx="66890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800" b="1" dirty="0" smtClean="0">
                  <a:latin typeface="Arial"/>
                  <a:cs typeface="Arial"/>
                </a:rPr>
                <a:t>AC12</a:t>
              </a:r>
              <a:endParaRPr lang="en-US" sz="1800" b="1" dirty="0">
                <a:latin typeface="Arial"/>
                <a:cs typeface="Arial"/>
              </a:endParaRPr>
            </a:p>
          </p:txBody>
        </p:sp>
        <p:sp>
          <p:nvSpPr>
            <p:cNvPr id="182" name="5-Point Star 181"/>
            <p:cNvSpPr>
              <a:spLocks noChangeAspect="1"/>
            </p:cNvSpPr>
            <p:nvPr/>
          </p:nvSpPr>
          <p:spPr>
            <a:xfrm rot="10800000" flipV="1">
              <a:off x="38709560" y="7680873"/>
              <a:ext cx="228600" cy="228600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434139" y="831315"/>
            <a:ext cx="2841873" cy="4513659"/>
            <a:chOff x="5434139" y="743290"/>
            <a:chExt cx="2841873" cy="4513659"/>
          </a:xfrm>
        </p:grpSpPr>
        <p:pic>
          <p:nvPicPr>
            <p:cNvPr id="3" name="Picture 2" descr="DT_theta_crossline_76.5N141E_76.5N228E_20120805_1200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623" y="747033"/>
              <a:ext cx="2688336" cy="2247054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5" name="Picture 4" descr="PV_crossline_76.5N141E_76.5N228E_20120805_1200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381" y="3005728"/>
              <a:ext cx="2688336" cy="224609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157" name="Rectangle 156"/>
            <p:cNvSpPr/>
            <p:nvPr/>
          </p:nvSpPr>
          <p:spPr>
            <a:xfrm>
              <a:off x="7703620" y="1271616"/>
              <a:ext cx="572392" cy="58477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32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’</a:t>
              </a:r>
              <a:endParaRPr lang="en-US" sz="32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5502714" y="1376826"/>
              <a:ext cx="481021" cy="58477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9" name="5-Point Star 158"/>
            <p:cNvSpPr>
              <a:spLocks noChangeAspect="1"/>
            </p:cNvSpPr>
            <p:nvPr/>
          </p:nvSpPr>
          <p:spPr>
            <a:xfrm rot="10800000" flipV="1">
              <a:off x="6818732" y="1928953"/>
              <a:ext cx="182880" cy="182880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5434620" y="743290"/>
              <a:ext cx="318090" cy="2923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(b)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6490662" y="2429212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 smtClean="0">
                  <a:ln w="1651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</a:t>
              </a:r>
              <a:r>
                <a:rPr lang="en-US" sz="2400" b="1" dirty="0">
                  <a:ln w="1651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1100" b="1" cap="none" spc="0" dirty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2" name="Straight Arrow Connector 161"/>
            <p:cNvCxnSpPr/>
            <p:nvPr/>
          </p:nvCxnSpPr>
          <p:spPr>
            <a:xfrm flipH="1" flipV="1">
              <a:off x="6210117" y="2521834"/>
              <a:ext cx="385718" cy="138211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Arrow Connector 162"/>
            <p:cNvCxnSpPr/>
            <p:nvPr/>
          </p:nvCxnSpPr>
          <p:spPr>
            <a:xfrm>
              <a:off x="6291778" y="1524558"/>
              <a:ext cx="0" cy="289429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Rectangle 163"/>
            <p:cNvSpPr/>
            <p:nvPr/>
          </p:nvSpPr>
          <p:spPr>
            <a:xfrm>
              <a:off x="5832634" y="1170963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 smtClean="0">
                  <a:ln w="1651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</a:t>
              </a:r>
              <a:r>
                <a:rPr lang="en-US" sz="2400" b="1" dirty="0">
                  <a:ln w="1651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1100" b="1" cap="none" spc="0" dirty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5" name="Straight Arrow Connector 164"/>
            <p:cNvCxnSpPr/>
            <p:nvPr/>
          </p:nvCxnSpPr>
          <p:spPr>
            <a:xfrm flipH="1">
              <a:off x="7209310" y="1288193"/>
              <a:ext cx="231595" cy="239005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Rectangle 165"/>
            <p:cNvSpPr/>
            <p:nvPr/>
          </p:nvSpPr>
          <p:spPr>
            <a:xfrm>
              <a:off x="7052009" y="915105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 smtClean="0">
                  <a:ln w="1651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3</a:t>
              </a:r>
              <a:endParaRPr lang="en-US" sz="1100" b="1" cap="none" spc="0" dirty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5434139" y="2999378"/>
              <a:ext cx="318090" cy="2923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(c)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7703620" y="3532733"/>
              <a:ext cx="572392" cy="58477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32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’</a:t>
              </a:r>
              <a:endParaRPr lang="en-US" sz="32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5512061" y="3667437"/>
              <a:ext cx="481021" cy="58477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2" name="Straight Arrow Connector 171"/>
            <p:cNvCxnSpPr/>
            <p:nvPr/>
          </p:nvCxnSpPr>
          <p:spPr>
            <a:xfrm>
              <a:off x="6241486" y="3758133"/>
              <a:ext cx="0" cy="289429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Rectangle 172"/>
            <p:cNvSpPr/>
            <p:nvPr/>
          </p:nvSpPr>
          <p:spPr>
            <a:xfrm>
              <a:off x="5782342" y="3404538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 smtClean="0">
                  <a:ln w="1651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</a:t>
              </a:r>
              <a:r>
                <a:rPr lang="en-US" sz="2400" b="1" dirty="0">
                  <a:ln w="1651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1100" b="1" cap="none" spc="0" dirty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4" name="Straight Arrow Connector 173"/>
            <p:cNvCxnSpPr/>
            <p:nvPr/>
          </p:nvCxnSpPr>
          <p:spPr>
            <a:xfrm flipH="1">
              <a:off x="7159018" y="3534218"/>
              <a:ext cx="231595" cy="239005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Rectangle 174"/>
            <p:cNvSpPr/>
            <p:nvPr/>
          </p:nvSpPr>
          <p:spPr>
            <a:xfrm>
              <a:off x="7001717" y="3161130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 smtClean="0">
                  <a:ln w="1651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3</a:t>
              </a:r>
              <a:endParaRPr lang="en-US" sz="1100" b="1" cap="none" spc="0" dirty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6490714" y="4669299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 smtClean="0">
                  <a:ln w="1651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</a:t>
              </a:r>
              <a:r>
                <a:rPr lang="en-US" sz="2400" b="1" dirty="0">
                  <a:ln w="1651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1100" b="1" cap="none" spc="0" dirty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7" name="Straight Arrow Connector 176"/>
            <p:cNvCxnSpPr/>
            <p:nvPr/>
          </p:nvCxnSpPr>
          <p:spPr>
            <a:xfrm flipH="1" flipV="1">
              <a:off x="6194293" y="4755732"/>
              <a:ext cx="380751" cy="143494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8" name="5-Point Star 177"/>
            <p:cNvSpPr>
              <a:spLocks noChangeAspect="1"/>
            </p:cNvSpPr>
            <p:nvPr/>
          </p:nvSpPr>
          <p:spPr>
            <a:xfrm rot="10800000" flipV="1">
              <a:off x="6818732" y="4185720"/>
              <a:ext cx="182880" cy="182880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  <p:grpSp>
          <p:nvGrpSpPr>
            <p:cNvPr id="183" name="Group 182"/>
            <p:cNvGrpSpPr/>
            <p:nvPr/>
          </p:nvGrpSpPr>
          <p:grpSpPr>
            <a:xfrm>
              <a:off x="5434139" y="2751884"/>
              <a:ext cx="955288" cy="246221"/>
              <a:chOff x="38643580" y="7711093"/>
              <a:chExt cx="955288" cy="246221"/>
            </a:xfrm>
          </p:grpSpPr>
          <p:sp>
            <p:nvSpPr>
              <p:cNvPr id="184" name="Rectangle 183"/>
              <p:cNvSpPr/>
              <p:nvPr/>
            </p:nvSpPr>
            <p:spPr>
              <a:xfrm>
                <a:off x="38643580" y="7711429"/>
                <a:ext cx="955288" cy="24258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TextBox 184"/>
              <p:cNvSpPr txBox="1"/>
              <p:nvPr/>
            </p:nvSpPr>
            <p:spPr>
              <a:xfrm>
                <a:off x="38929960" y="7711093"/>
                <a:ext cx="668908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b="1" dirty="0" smtClean="0">
                    <a:latin typeface="Arial"/>
                    <a:cs typeface="Arial"/>
                  </a:rPr>
                  <a:t>AC12</a:t>
                </a:r>
                <a:endParaRPr lang="en-US" sz="1600" b="1" dirty="0">
                  <a:latin typeface="Arial"/>
                  <a:cs typeface="Arial"/>
                </a:endParaRPr>
              </a:p>
            </p:txBody>
          </p:sp>
          <p:sp>
            <p:nvSpPr>
              <p:cNvPr id="186" name="5-Point Star 185"/>
              <p:cNvSpPr>
                <a:spLocks noChangeAspect="1"/>
              </p:cNvSpPr>
              <p:nvPr/>
            </p:nvSpPr>
            <p:spPr>
              <a:xfrm rot="10800000" flipV="1">
                <a:off x="38697985" y="7753033"/>
                <a:ext cx="169169" cy="169169"/>
              </a:xfrm>
              <a:prstGeom prst="star5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6600"/>
                  </a:solidFill>
                </a:endParaRPr>
              </a:p>
            </p:txBody>
          </p:sp>
        </p:grpSp>
        <p:grpSp>
          <p:nvGrpSpPr>
            <p:cNvPr id="187" name="Group 186"/>
            <p:cNvGrpSpPr/>
            <p:nvPr/>
          </p:nvGrpSpPr>
          <p:grpSpPr>
            <a:xfrm>
              <a:off x="5435024" y="5010728"/>
              <a:ext cx="955288" cy="246221"/>
              <a:chOff x="38643580" y="7711093"/>
              <a:chExt cx="955288" cy="246221"/>
            </a:xfrm>
          </p:grpSpPr>
          <p:sp>
            <p:nvSpPr>
              <p:cNvPr id="188" name="Rectangle 187"/>
              <p:cNvSpPr/>
              <p:nvPr/>
            </p:nvSpPr>
            <p:spPr>
              <a:xfrm>
                <a:off x="38643580" y="7711429"/>
                <a:ext cx="955288" cy="24258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TextBox 188"/>
              <p:cNvSpPr txBox="1"/>
              <p:nvPr/>
            </p:nvSpPr>
            <p:spPr>
              <a:xfrm>
                <a:off x="38929960" y="7711093"/>
                <a:ext cx="668908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b="1" dirty="0" smtClean="0">
                    <a:latin typeface="Arial"/>
                    <a:cs typeface="Arial"/>
                  </a:rPr>
                  <a:t>AC12</a:t>
                </a:r>
                <a:endParaRPr lang="en-US" sz="1600" b="1" dirty="0">
                  <a:latin typeface="Arial"/>
                  <a:cs typeface="Arial"/>
                </a:endParaRPr>
              </a:p>
            </p:txBody>
          </p:sp>
          <p:sp>
            <p:nvSpPr>
              <p:cNvPr id="190" name="5-Point Star 189"/>
              <p:cNvSpPr>
                <a:spLocks noChangeAspect="1"/>
              </p:cNvSpPr>
              <p:nvPr/>
            </p:nvSpPr>
            <p:spPr>
              <a:xfrm rot="10800000" flipV="1">
                <a:off x="38697985" y="7753033"/>
                <a:ext cx="169169" cy="169169"/>
              </a:xfrm>
              <a:prstGeom prst="star5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6600"/>
                  </a:solidFill>
                </a:endParaRPr>
              </a:p>
            </p:txBody>
          </p:sp>
        </p:grpSp>
      </p:grpSp>
      <p:grpSp>
        <p:nvGrpSpPr>
          <p:cNvPr id="191" name="Group 190"/>
          <p:cNvGrpSpPr/>
          <p:nvPr/>
        </p:nvGrpSpPr>
        <p:grpSpPr>
          <a:xfrm>
            <a:off x="8702516" y="761181"/>
            <a:ext cx="501794" cy="4879196"/>
            <a:chOff x="8702516" y="761181"/>
            <a:chExt cx="501794" cy="4879196"/>
          </a:xfrm>
        </p:grpSpPr>
        <p:pic>
          <p:nvPicPr>
            <p:cNvPr id="192" name="Picture 191" descr="250_jet_mslp_pac_polar20131109_1200.png"/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1" t="94735" r="59874" b="2317"/>
            <a:stretch/>
          </p:blipFill>
          <p:spPr>
            <a:xfrm rot="16200000">
              <a:off x="7735607" y="4357902"/>
              <a:ext cx="2112476" cy="155448"/>
            </a:xfrm>
            <a:prstGeom prst="rect">
              <a:avLst/>
            </a:prstGeom>
          </p:spPr>
        </p:pic>
        <p:sp>
          <p:nvSpPr>
            <p:cNvPr id="193" name="TextBox 192"/>
            <p:cNvSpPr txBox="1"/>
            <p:nvPr/>
          </p:nvSpPr>
          <p:spPr>
            <a:xfrm>
              <a:off x="8894252" y="515798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94" name="TextBox 193"/>
            <p:cNvSpPr txBox="1"/>
            <p:nvPr/>
          </p:nvSpPr>
          <p:spPr>
            <a:xfrm>
              <a:off x="8897559" y="489382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95" name="TextBox 194"/>
            <p:cNvSpPr txBox="1"/>
            <p:nvPr/>
          </p:nvSpPr>
          <p:spPr>
            <a:xfrm>
              <a:off x="8897559" y="463173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8894252" y="4372128"/>
              <a:ext cx="15276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8903754" y="410454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8897559" y="38468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8893239" y="3580040"/>
              <a:ext cx="24949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00" name="TextBox 199"/>
            <p:cNvSpPr txBox="1"/>
            <p:nvPr/>
          </p:nvSpPr>
          <p:spPr>
            <a:xfrm>
              <a:off x="8896733" y="277317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01" name="TextBox 200"/>
            <p:cNvSpPr txBox="1"/>
            <p:nvPr/>
          </p:nvSpPr>
          <p:spPr>
            <a:xfrm>
              <a:off x="8894503" y="25203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8896733" y="225949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8896733" y="19993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8896733" y="17384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8896733" y="147823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pic>
          <p:nvPicPr>
            <p:cNvPr id="206" name="Picture 205" descr="250_jet_mslp_24.png"/>
            <p:cNvPicPr>
              <a:picLocks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 rot="16200000">
              <a:off x="7621314" y="1853988"/>
              <a:ext cx="2352252" cy="166638"/>
            </a:xfrm>
            <a:prstGeom prst="rect">
              <a:avLst/>
            </a:prstGeom>
          </p:spPr>
        </p:pic>
        <p:sp>
          <p:nvSpPr>
            <p:cNvPr id="207" name="TextBox 206"/>
            <p:cNvSpPr txBox="1"/>
            <p:nvPr/>
          </p:nvSpPr>
          <p:spPr>
            <a:xfrm>
              <a:off x="8894503" y="96530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8896733" y="122330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8702516" y="3124800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(m s</a:t>
              </a:r>
              <a:r>
                <a:rPr lang="en-US" sz="900" kern="1200" baseline="30000" dirty="0" smtClean="0">
                  <a:latin typeface="Arial"/>
                  <a:cs typeface="Arial"/>
                </a:rPr>
                <a:t>−1</a:t>
              </a:r>
              <a:r>
                <a:rPr lang="en-US" sz="900" kern="1200" dirty="0" smtClean="0">
                  <a:latin typeface="Arial"/>
                  <a:cs typeface="Arial"/>
                </a:rPr>
                <a:t>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10" name="TextBox 209"/>
            <p:cNvSpPr txBox="1"/>
            <p:nvPr/>
          </p:nvSpPr>
          <p:spPr>
            <a:xfrm>
              <a:off x="8708755" y="5501878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(mm)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</p:grpSp>
      <p:sp>
        <p:nvSpPr>
          <p:cNvPr id="109" name="Content Placeholder 2"/>
          <p:cNvSpPr txBox="1">
            <a:spLocks/>
          </p:cNvSpPr>
          <p:nvPr/>
        </p:nvSpPr>
        <p:spPr>
          <a:xfrm>
            <a:off x="-50001" y="5702342"/>
            <a:ext cx="9243182" cy="1155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latin typeface="Arial"/>
                <a:cs typeface="Arial"/>
              </a:rPr>
              <a:t>(a) PV </a:t>
            </a:r>
            <a:r>
              <a:rPr lang="en-US" sz="1400" dirty="0">
                <a:latin typeface="Arial"/>
                <a:cs typeface="Arial"/>
              </a:rPr>
              <a:t>(PVU, </a:t>
            </a:r>
            <a:r>
              <a:rPr lang="en-US" sz="1400" dirty="0" smtClean="0">
                <a:latin typeface="Arial"/>
                <a:cs typeface="Arial"/>
              </a:rPr>
              <a:t>shaded)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θ (K, black), ascent (</a:t>
            </a:r>
            <a:r>
              <a:rPr lang="en-US" sz="1400" dirty="0">
                <a:latin typeface="Arial"/>
                <a:cs typeface="Arial"/>
              </a:rPr>
              <a:t>red, every 5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× 10</a:t>
            </a:r>
            <a:r>
              <a:rPr lang="en-US" sz="1400" baseline="30000" dirty="0">
                <a:latin typeface="Arial"/>
                <a:cs typeface="Arial"/>
              </a:rPr>
              <a:t>−3 </a:t>
            </a:r>
            <a:r>
              <a:rPr lang="en-US" sz="1400" dirty="0">
                <a:latin typeface="Arial"/>
                <a:cs typeface="Arial"/>
              </a:rPr>
              <a:t>hPa s</a:t>
            </a:r>
            <a:r>
              <a:rPr lang="en-US" sz="1400" baseline="30000" dirty="0">
                <a:latin typeface="Arial"/>
                <a:cs typeface="Arial"/>
              </a:rPr>
              <a:t>−</a:t>
            </a:r>
            <a:r>
              <a:rPr lang="en-US" sz="1400" baseline="30000" dirty="0" smtClean="0">
                <a:latin typeface="Arial"/>
                <a:cs typeface="Arial"/>
              </a:rPr>
              <a:t>1</a:t>
            </a:r>
            <a:r>
              <a:rPr lang="en-US" sz="1400" dirty="0" smtClean="0">
                <a:latin typeface="Arial"/>
                <a:cs typeface="Arial"/>
              </a:rPr>
              <a:t>), and wind speed (white, every 10 </a:t>
            </a:r>
            <a:r>
              <a:rPr lang="en-US" sz="1400" dirty="0">
                <a:latin typeface="Arial"/>
                <a:cs typeface="Arial"/>
              </a:rPr>
              <a:t>m s</a:t>
            </a:r>
            <a:r>
              <a:rPr lang="en-US" sz="1400" baseline="30000" dirty="0">
                <a:latin typeface="Arial"/>
                <a:cs typeface="Arial"/>
              </a:rPr>
              <a:t>−</a:t>
            </a:r>
            <a:r>
              <a:rPr lang="en-US" sz="1400" baseline="30000" dirty="0" smtClean="0">
                <a:latin typeface="Arial"/>
                <a:cs typeface="Arial"/>
              </a:rPr>
              <a:t>1</a:t>
            </a:r>
            <a:r>
              <a:rPr lang="en-US" sz="1400" dirty="0" smtClean="0">
                <a:latin typeface="Arial"/>
                <a:cs typeface="Arial"/>
              </a:rPr>
              <a:t> starting at 30 </a:t>
            </a:r>
            <a:r>
              <a:rPr lang="en-US" sz="1400" dirty="0">
                <a:latin typeface="Arial"/>
                <a:cs typeface="Arial"/>
              </a:rPr>
              <a:t>m s</a:t>
            </a:r>
            <a:r>
              <a:rPr lang="en-US" sz="1400" baseline="30000" dirty="0">
                <a:latin typeface="Arial"/>
                <a:cs typeface="Arial"/>
              </a:rPr>
              <a:t>−</a:t>
            </a:r>
            <a:r>
              <a:rPr lang="en-US" sz="1400" baseline="30000" dirty="0" smtClean="0">
                <a:latin typeface="Arial"/>
                <a:cs typeface="Arial"/>
              </a:rPr>
              <a:t>1</a:t>
            </a:r>
            <a:r>
              <a:rPr lang="en-US" sz="1400" dirty="0" smtClean="0">
                <a:latin typeface="Arial"/>
                <a:cs typeface="Arial"/>
              </a:rPr>
              <a:t>); (b) </a:t>
            </a:r>
            <a:r>
              <a:rPr lang="en-US" sz="1400" dirty="0">
                <a:latin typeface="Arial"/>
                <a:cs typeface="Arial"/>
              </a:rPr>
              <a:t>DT (2-PVU surface) </a:t>
            </a:r>
            <a:r>
              <a:rPr lang="en-US" sz="1400" dirty="0" err="1">
                <a:latin typeface="Arial"/>
                <a:cs typeface="Arial"/>
              </a:rPr>
              <a:t>θ</a:t>
            </a:r>
            <a:r>
              <a:rPr lang="en-US" sz="1400" dirty="0">
                <a:latin typeface="Arial"/>
                <a:cs typeface="Arial"/>
              </a:rPr>
              <a:t> (K, shaded), wind speed (black, </a:t>
            </a:r>
            <a:r>
              <a:rPr lang="en-US" sz="1400" dirty="0" smtClean="0">
                <a:latin typeface="Arial"/>
                <a:cs typeface="Arial"/>
              </a:rPr>
              <a:t>every 10 </a:t>
            </a:r>
            <a:r>
              <a:rPr lang="en-US" sz="1400" dirty="0">
                <a:latin typeface="Arial"/>
                <a:cs typeface="Arial"/>
              </a:rPr>
              <a:t>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 starting at 30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and wind (m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flags and barbs</a:t>
            </a:r>
            <a:r>
              <a:rPr lang="en-US" sz="1400" dirty="0" smtClean="0">
                <a:latin typeface="Arial"/>
                <a:cs typeface="Arial"/>
              </a:rPr>
              <a:t>); (c) </a:t>
            </a:r>
            <a:r>
              <a:rPr lang="en-US" sz="1400" dirty="0">
                <a:latin typeface="Arial"/>
                <a:cs typeface="Arial"/>
              </a:rPr>
              <a:t>350–250</a:t>
            </a:r>
            <a:r>
              <a:rPr lang="en-US" sz="1400" dirty="0" smtClean="0">
                <a:latin typeface="Arial"/>
                <a:cs typeface="Arial"/>
              </a:rPr>
              <a:t>-hPa PV </a:t>
            </a:r>
            <a:r>
              <a:rPr lang="en-US" sz="1400" dirty="0">
                <a:latin typeface="Arial"/>
                <a:cs typeface="Arial"/>
              </a:rPr>
              <a:t>(PVU, gray) and </a:t>
            </a:r>
            <a:r>
              <a:rPr lang="en-US" sz="1400" dirty="0" err="1" smtClean="0">
                <a:latin typeface="Arial"/>
                <a:cs typeface="Arial"/>
              </a:rPr>
              <a:t>irrot</a:t>
            </a:r>
            <a:r>
              <a:rPr lang="en-US" sz="1400" dirty="0" smtClean="0">
                <a:latin typeface="Arial"/>
                <a:cs typeface="Arial"/>
              </a:rPr>
              <a:t>. </a:t>
            </a:r>
            <a:r>
              <a:rPr lang="en-US" sz="1400" dirty="0">
                <a:latin typeface="Arial"/>
                <a:cs typeface="Arial"/>
              </a:rPr>
              <a:t>wind (m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vectors), </a:t>
            </a:r>
            <a:r>
              <a:rPr lang="en-US" sz="1400" dirty="0" smtClean="0">
                <a:latin typeface="Arial"/>
                <a:cs typeface="Arial"/>
              </a:rPr>
              <a:t>300</a:t>
            </a:r>
            <a:r>
              <a:rPr lang="en-US" sz="1400" dirty="0">
                <a:latin typeface="Arial"/>
                <a:cs typeface="Arial"/>
              </a:rPr>
              <a:t>-hPa wind speed (m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shaded)</a:t>
            </a:r>
            <a:r>
              <a:rPr lang="en-US" sz="1400" dirty="0">
                <a:latin typeface="Arial"/>
                <a:cs typeface="Arial"/>
              </a:rPr>
              <a:t>, 800–600-hPa </a:t>
            </a:r>
            <a:r>
              <a:rPr lang="en-US" sz="1400" dirty="0" smtClean="0">
                <a:latin typeface="Arial"/>
                <a:cs typeface="Arial"/>
              </a:rPr>
              <a:t>ascent (red, every </a:t>
            </a:r>
            <a:r>
              <a:rPr lang="en-US" sz="1400" dirty="0">
                <a:latin typeface="Arial"/>
                <a:cs typeface="Arial"/>
              </a:rPr>
              <a:t>5 × 10</a:t>
            </a:r>
            <a:r>
              <a:rPr lang="en-US" sz="1400" baseline="30000" dirty="0">
                <a:latin typeface="Arial"/>
                <a:cs typeface="Arial"/>
              </a:rPr>
              <a:t>−3 </a:t>
            </a:r>
            <a:r>
              <a:rPr lang="en-US" sz="1400" dirty="0">
                <a:latin typeface="Arial"/>
                <a:cs typeface="Arial"/>
              </a:rPr>
              <a:t>hPa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and </a:t>
            </a:r>
            <a:r>
              <a:rPr lang="en-US" sz="1400" dirty="0" smtClean="0">
                <a:latin typeface="Arial"/>
                <a:cs typeface="Arial"/>
              </a:rPr>
              <a:t>PW (</a:t>
            </a:r>
            <a:r>
              <a:rPr lang="en-US" sz="1400" dirty="0">
                <a:latin typeface="Arial"/>
                <a:cs typeface="Arial"/>
              </a:rPr>
              <a:t>mm, shading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baseline="30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7562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pPr marL="342900" lvl="1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At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UTC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Aug, </a:t>
            </a:r>
            <a:r>
              <a:rPr lang="en-US" sz="2400" dirty="0" smtClean="0">
                <a:latin typeface="Arial"/>
                <a:cs typeface="Arial"/>
              </a:rPr>
              <a:t>latent </a:t>
            </a:r>
            <a:r>
              <a:rPr lang="en-US" sz="2400" dirty="0">
                <a:latin typeface="Arial"/>
                <a:cs typeface="Arial"/>
              </a:rPr>
              <a:t>heating likely contributes to the maintenance of the PV tower associated with AC12 and the intensification of AC12 (jet crossing phase)</a:t>
            </a:r>
          </a:p>
          <a:p>
            <a:pPr marL="342900" lvl="1" indent="-342900"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342900" lvl="1" indent="-3429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The contribution of latent heating at 1200 UTC 5 Aug  (jet crossing phase) likely is smaller than at 2100 UTC 3 Aug (jet coupling phase)</a:t>
            </a: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38988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Sections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079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a_ice_difference_low_tracks_20120815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697" y="1116234"/>
            <a:ext cx="4537089" cy="4169664"/>
          </a:xfrm>
          <a:prstGeom prst="rect">
            <a:avLst/>
          </a:prstGeom>
        </p:spPr>
      </p:pic>
      <p:pic>
        <p:nvPicPr>
          <p:cNvPr id="5" name="Picture 4" descr="ws_10m_ice_20120806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2" y="1116234"/>
            <a:ext cx="4537090" cy="4169664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2095" y="580355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14916" y="676028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578976" y="579519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2988" y="580355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SLP (hPa, black); 10-m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shaded)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black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20% contour of sea-ice concentration (thick blue)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4596880" y="581766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hange in sea-ice concentration (%, shaded) during 0000 UTC 2–0000 UTC 15 Aug 2012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93055" y="5367414"/>
            <a:ext cx="4026939" cy="345842"/>
            <a:chOff x="293055" y="5417714"/>
            <a:chExt cx="4026939" cy="345842"/>
          </a:xfrm>
        </p:grpSpPr>
        <p:pic>
          <p:nvPicPr>
            <p:cNvPr id="69" name="Picture 68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293055" y="5469609"/>
              <a:ext cx="3474720" cy="173736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542239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22104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306923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693553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069760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452770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834284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213636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685926" y="5417714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93" name="Title 1"/>
          <p:cNvSpPr txBox="1">
            <a:spLocks/>
          </p:cNvSpPr>
          <p:nvPr/>
        </p:nvSpPr>
        <p:spPr>
          <a:xfrm>
            <a:off x="0" y="684535"/>
            <a:ext cx="4554552" cy="475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</a:p>
        </p:txBody>
      </p:sp>
      <p:sp>
        <p:nvSpPr>
          <p:cNvPr id="94" name="Title 1"/>
          <p:cNvSpPr txBox="1">
            <a:spLocks/>
          </p:cNvSpPr>
          <p:nvPr/>
        </p:nvSpPr>
        <p:spPr>
          <a:xfrm>
            <a:off x="4554552" y="688420"/>
            <a:ext cx="4598630" cy="475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15 Aug 2012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578976" y="5374018"/>
            <a:ext cx="4634975" cy="339238"/>
            <a:chOff x="4578976" y="5424318"/>
            <a:chExt cx="4634975" cy="339238"/>
          </a:xfrm>
        </p:grpSpPr>
        <p:pic>
          <p:nvPicPr>
            <p:cNvPr id="2" name="Picture 1" descr="sea_ice_difference_low_tracks_4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0" t="95638" r="9688" b="1833"/>
            <a:stretch/>
          </p:blipFill>
          <p:spPr>
            <a:xfrm>
              <a:off x="4578976" y="5473310"/>
              <a:ext cx="4343400" cy="173444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6450555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738957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164275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027359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875873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315761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587471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598086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304543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892565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5016141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8181469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734419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8470177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835008" y="5424318"/>
              <a:ext cx="37894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38988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Impacts of AC12 on Arctic Sea Ice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4224465" y="4562464"/>
            <a:ext cx="959345" cy="597890"/>
            <a:chOff x="4224465" y="4562464"/>
            <a:chExt cx="959345" cy="597890"/>
          </a:xfrm>
        </p:grpSpPr>
        <p:sp>
          <p:nvSpPr>
            <p:cNvPr id="50" name="Oval 49"/>
            <p:cNvSpPr>
              <a:spLocks noChangeAspect="1"/>
            </p:cNvSpPr>
            <p:nvPr/>
          </p:nvSpPr>
          <p:spPr>
            <a:xfrm>
              <a:off x="4224465" y="4678486"/>
              <a:ext cx="137160" cy="137160"/>
            </a:xfrm>
            <a:prstGeom prst="ellipse">
              <a:avLst/>
            </a:prstGeom>
            <a:solidFill>
              <a:srgbClr val="DC0004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>
              <a:spLocks noChangeAspect="1"/>
            </p:cNvSpPr>
            <p:nvPr/>
          </p:nvSpPr>
          <p:spPr>
            <a:xfrm>
              <a:off x="4224465" y="4929709"/>
              <a:ext cx="137160" cy="137160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349052" y="4562464"/>
              <a:ext cx="8347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L1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349052" y="4821800"/>
              <a:ext cx="8347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AC12</a:t>
              </a:r>
              <a:endParaRPr lang="en-US" b="1" dirty="0">
                <a:latin typeface="Arial"/>
                <a:cs typeface="Arial"/>
              </a:endParaRPr>
            </a:p>
          </p:txBody>
        </p:sp>
      </p:grpSp>
      <p:sp>
        <p:nvSpPr>
          <p:cNvPr id="54" name="Multiply 53"/>
          <p:cNvSpPr>
            <a:spLocks noChangeAspect="1"/>
          </p:cNvSpPr>
          <p:nvPr/>
        </p:nvSpPr>
        <p:spPr>
          <a:xfrm>
            <a:off x="1879681" y="3883700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Multiply 54"/>
          <p:cNvSpPr>
            <a:spLocks noChangeAspect="1"/>
          </p:cNvSpPr>
          <p:nvPr/>
        </p:nvSpPr>
        <p:spPr>
          <a:xfrm>
            <a:off x="6464831" y="3883700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420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/>
                <a:cs typeface="Arial"/>
              </a:rPr>
              <a:t>A</a:t>
            </a:r>
            <a:r>
              <a:rPr lang="en-US" sz="2400" dirty="0" smtClean="0">
                <a:latin typeface="Arial"/>
                <a:cs typeface="Arial"/>
              </a:rPr>
              <a:t>C12 </a:t>
            </a:r>
            <a:r>
              <a:rPr lang="en-US" sz="2400" dirty="0">
                <a:latin typeface="Arial"/>
                <a:cs typeface="Arial"/>
              </a:rPr>
              <a:t>is associated with an expansive field of relatively strong winds</a:t>
            </a:r>
          </a:p>
          <a:p>
            <a:pPr marL="171450" indent="-171450"/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The relatively strong southerly winds to the east of the center of AC12 are approximately perpendicular to the sea-ice edge, likely helping to move and break up the thin sea ice</a:t>
            </a:r>
          </a:p>
          <a:p>
            <a:pPr marL="171450" indent="-171450"/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AC12 meanders slowly over the Arctic, leading to a prolonged impact on the sea ice, as illustrated by the relatively large reduction in sea-ice concentration northeast of Siberia</a:t>
            </a: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38988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Impacts of AC12 on Arctic Sea Ice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922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/>
                <a:cs typeface="Arial"/>
              </a:rPr>
              <a:t>AC12 formed over Siberia on 2 August 2012 and tracked northeastward into the Arctic, reaching a minimum central sea level pressure (SLP) of 962.3 hPa at 1000 UTC 6 August in the ERA5</a:t>
            </a:r>
          </a:p>
          <a:p>
            <a:pPr marL="457200" lvl="1" indent="0">
              <a:buNone/>
            </a:pP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surface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winds and waves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associated with AC12 helped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 ice (e.g., Parkinson and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Comiso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2013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400" dirty="0" smtClean="0">
                <a:latin typeface="Arial"/>
                <a:cs typeface="Arial"/>
              </a:rPr>
              <a:t> 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Strong surface winds and waves associated with AC12 also contributed to increased upward ocean heat transport and bottom melting of ice,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sea-ice volume decreasing twice as fast as normal during AC12 </a:t>
            </a:r>
            <a:r>
              <a:rPr lang="en-US" sz="2400" dirty="0">
                <a:latin typeface="Arial"/>
                <a:cs typeface="Arial"/>
              </a:rPr>
              <a:t>(e.g., Zhang et al. 2013)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  <a:p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9063706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Great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Arctic Cyclone of August 2012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(AC12)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800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TPV </a:t>
            </a:r>
            <a:r>
              <a:rPr lang="en-US" sz="2400" dirty="0">
                <a:latin typeface="Arial"/>
                <a:cs typeface="Arial"/>
              </a:rPr>
              <a:t>1 approaches and interacts with AC12 in a region of strong </a:t>
            </a:r>
            <a:r>
              <a:rPr lang="en-US" sz="2400" dirty="0" smtClean="0">
                <a:latin typeface="Arial"/>
                <a:cs typeface="Arial"/>
              </a:rPr>
              <a:t>baroclinicity, </a:t>
            </a:r>
            <a:r>
              <a:rPr lang="en-US" sz="2400" dirty="0">
                <a:latin typeface="Arial"/>
                <a:cs typeface="Arial"/>
              </a:rPr>
              <a:t>likely supporting the development of AC12 through baroclinic processes </a:t>
            </a:r>
            <a:endParaRPr lang="en-US" sz="2400" dirty="0" smtClean="0"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Cold air advection in the wake of L1 helps maintain the strong baroclinicity in the vicinity of </a:t>
            </a:r>
            <a:r>
              <a:rPr lang="en-US" sz="2400" dirty="0" smtClean="0">
                <a:latin typeface="Arial"/>
                <a:cs typeface="Arial"/>
              </a:rPr>
              <a:t>AC12, which </a:t>
            </a:r>
            <a:r>
              <a:rPr lang="en-US" sz="2400" dirty="0">
                <a:latin typeface="Arial"/>
                <a:cs typeface="Arial"/>
              </a:rPr>
              <a:t>also may support the intensification of AC12 </a:t>
            </a: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TPV</a:t>
            </a:r>
            <a:r>
              <a:rPr lang="en-US" sz="2400" dirty="0">
                <a:latin typeface="Arial"/>
                <a:cs typeface="Arial"/>
              </a:rPr>
              <a:t>–jet interactions involving TPV 1, TPV 2, and TPV 3 likely contribute to the formation of a dual-jet configuration </a:t>
            </a:r>
            <a:r>
              <a:rPr lang="en-US" sz="2400" dirty="0" smtClean="0">
                <a:latin typeface="Arial"/>
                <a:cs typeface="Arial"/>
              </a:rPr>
              <a:t>over </a:t>
            </a:r>
            <a:r>
              <a:rPr lang="en-US" sz="2400" dirty="0">
                <a:latin typeface="Arial"/>
                <a:cs typeface="Arial"/>
              </a:rPr>
              <a:t>AC12 </a:t>
            </a:r>
            <a:r>
              <a:rPr lang="en-US" sz="2400" dirty="0" smtClean="0">
                <a:latin typeface="Arial"/>
                <a:cs typeface="Arial"/>
              </a:rPr>
              <a:t>during the jet </a:t>
            </a:r>
            <a:r>
              <a:rPr lang="en-US" sz="2400" dirty="0">
                <a:latin typeface="Arial"/>
                <a:cs typeface="Arial"/>
              </a:rPr>
              <a:t>coupling </a:t>
            </a:r>
            <a:r>
              <a:rPr lang="en-US" sz="2400" dirty="0" smtClean="0">
                <a:latin typeface="Arial"/>
                <a:cs typeface="Arial"/>
              </a:rPr>
              <a:t>phase</a:t>
            </a: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Summary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96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Latent </a:t>
            </a:r>
            <a:r>
              <a:rPr lang="en-US" sz="2400" dirty="0">
                <a:latin typeface="Arial"/>
                <a:cs typeface="Arial"/>
              </a:rPr>
              <a:t>heating related to low-level ascent in the presence of warm, moist air in </a:t>
            </a:r>
            <a:r>
              <a:rPr lang="en-US" sz="2400" dirty="0" smtClean="0">
                <a:latin typeface="Arial"/>
                <a:cs typeface="Arial"/>
              </a:rPr>
              <a:t>the region </a:t>
            </a:r>
            <a:r>
              <a:rPr lang="en-US" sz="2400" dirty="0">
                <a:latin typeface="Arial"/>
                <a:cs typeface="Arial"/>
              </a:rPr>
              <a:t>of jet coupling likely contributes to the formation of a PV tower associated with AC12 </a:t>
            </a:r>
            <a:r>
              <a:rPr lang="en-US" sz="2400" dirty="0" smtClean="0">
                <a:latin typeface="Arial"/>
                <a:cs typeface="Arial"/>
              </a:rPr>
              <a:t>and the concomitant </a:t>
            </a:r>
            <a:r>
              <a:rPr lang="en-US" sz="2400" dirty="0">
                <a:latin typeface="Arial"/>
                <a:cs typeface="Arial"/>
              </a:rPr>
              <a:t>intensification of AC12 </a:t>
            </a:r>
          </a:p>
          <a:p>
            <a:endParaRPr lang="en-US" sz="2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he 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interaction between TPV 1 and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the PV tower during jet coupling also likely 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supports the intensification of AC12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</a:br>
            <a:endParaRPr lang="en-US" sz="2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interaction and merger of L1 with AC12 may further support the intensification of AC12</a:t>
            </a:r>
          </a:p>
          <a:p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Summary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318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Most </a:t>
            </a:r>
            <a:r>
              <a:rPr lang="en-US" sz="2400" dirty="0">
                <a:latin typeface="Arial"/>
                <a:cs typeface="Arial"/>
              </a:rPr>
              <a:t>rapid intensification of AC12 occurs </a:t>
            </a:r>
            <a:r>
              <a:rPr lang="en-US" sz="2400" dirty="0" smtClean="0">
                <a:latin typeface="Arial"/>
                <a:cs typeface="Arial"/>
              </a:rPr>
              <a:t>when AC12 crosses from the warm side to the cold side of a strong upper-level jet streak</a:t>
            </a:r>
          </a:p>
          <a:p>
            <a:endParaRPr lang="en-US" sz="2400" dirty="0">
              <a:latin typeface="Arial"/>
              <a:cs typeface="Arial"/>
            </a:endParaRPr>
          </a:p>
          <a:p>
            <a:pPr marL="342900" lvl="1" indent="-342900">
              <a:buFont typeface="Arial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400" dirty="0" smtClean="0">
                <a:latin typeface="Arial"/>
                <a:cs typeface="Arial"/>
              </a:rPr>
              <a:t>atent </a:t>
            </a:r>
            <a:r>
              <a:rPr lang="en-US" sz="2400" dirty="0">
                <a:latin typeface="Arial"/>
                <a:cs typeface="Arial"/>
              </a:rPr>
              <a:t>heating likely contributes to the maintenance of the PV tower associated with AC12 </a:t>
            </a:r>
            <a:r>
              <a:rPr lang="en-US" sz="2400" dirty="0" smtClean="0">
                <a:latin typeface="Arial"/>
                <a:cs typeface="Arial"/>
              </a:rPr>
              <a:t>and </a:t>
            </a:r>
            <a:r>
              <a:rPr lang="en-US" sz="2400" dirty="0">
                <a:latin typeface="Arial"/>
                <a:cs typeface="Arial"/>
              </a:rPr>
              <a:t>the intensification of </a:t>
            </a:r>
            <a:r>
              <a:rPr lang="en-US" sz="2400" dirty="0" smtClean="0">
                <a:latin typeface="Arial"/>
                <a:cs typeface="Arial"/>
              </a:rPr>
              <a:t>AC12 during the jet crossing phase</a:t>
            </a:r>
          </a:p>
          <a:p>
            <a:pPr marL="342900" lvl="1" indent="-342900"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342900" lvl="1" indent="-3429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Widespread, relatively strong surface winds associated with AC12 contribute to a reduction in Arctic sea-ice extent as AC12 meanders slowly over the Arctic</a:t>
            </a:r>
          </a:p>
          <a:p>
            <a:pPr marL="0" lvl="1" indent="0">
              <a:buNone/>
            </a:pPr>
            <a:endParaRPr lang="en-US" sz="24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Summary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016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 fontScale="92500"/>
          </a:bodyPr>
          <a:lstStyle/>
          <a:p>
            <a:r>
              <a:rPr lang="en-US" sz="1300" dirty="0" err="1">
                <a:latin typeface="Arial"/>
                <a:cs typeface="Arial"/>
              </a:rPr>
              <a:t>Cavallo</a:t>
            </a:r>
            <a:r>
              <a:rPr lang="en-US" sz="1300" dirty="0">
                <a:latin typeface="Arial"/>
                <a:cs typeface="Arial"/>
              </a:rPr>
              <a:t>, S. M., and G. J. Hakim, 2009: Potential vorticity diagnosis of a tropopause polar </a:t>
            </a:r>
            <a:r>
              <a:rPr lang="en-US" sz="1300" dirty="0" smtClean="0">
                <a:latin typeface="Arial"/>
                <a:cs typeface="Arial"/>
              </a:rPr>
              <a:t>cyclone</a:t>
            </a:r>
            <a:r>
              <a:rPr lang="en-US" sz="1300" dirty="0">
                <a:latin typeface="Arial"/>
                <a:cs typeface="Arial"/>
              </a:rPr>
              <a:t>. </a:t>
            </a:r>
            <a:r>
              <a:rPr lang="en-US" sz="1300" i="1" dirty="0">
                <a:latin typeface="Arial"/>
                <a:cs typeface="Arial"/>
              </a:rPr>
              <a:t>Mon. </a:t>
            </a:r>
            <a:r>
              <a:rPr lang="en-US" sz="1300" i="1" dirty="0" err="1" smtClean="0">
                <a:latin typeface="Arial"/>
                <a:cs typeface="Arial"/>
              </a:rPr>
              <a:t>Wea</a:t>
            </a:r>
            <a:r>
              <a:rPr lang="en-US" sz="1300" i="1" dirty="0" smtClean="0">
                <a:latin typeface="Arial"/>
                <a:cs typeface="Arial"/>
              </a:rPr>
              <a:t>. </a:t>
            </a:r>
          </a:p>
          <a:p>
            <a:pPr marL="0" indent="0">
              <a:buNone/>
            </a:pPr>
            <a:r>
              <a:rPr lang="en-US" sz="1300" i="1" dirty="0" smtClean="0">
                <a:latin typeface="Arial"/>
                <a:cs typeface="Arial"/>
              </a:rPr>
              <a:t>                  Rev.,</a:t>
            </a:r>
            <a:r>
              <a:rPr lang="en-US" sz="1300" dirty="0" smtClean="0">
                <a:latin typeface="Arial"/>
                <a:cs typeface="Arial"/>
              </a:rPr>
              <a:t> </a:t>
            </a:r>
            <a:r>
              <a:rPr lang="en-US" sz="1300" b="1" dirty="0" smtClean="0">
                <a:latin typeface="Arial"/>
                <a:cs typeface="Arial"/>
              </a:rPr>
              <a:t>137,</a:t>
            </a:r>
            <a:r>
              <a:rPr lang="en-US" sz="1300" dirty="0" smtClean="0">
                <a:latin typeface="Arial"/>
                <a:cs typeface="Arial"/>
              </a:rPr>
              <a:t> 1358–1371.</a:t>
            </a:r>
          </a:p>
          <a:p>
            <a:r>
              <a:rPr lang="en-US" sz="1300" dirty="0" smtClean="0">
                <a:latin typeface="Arial"/>
                <a:cs typeface="Arial"/>
              </a:rPr>
              <a:t>—</a:t>
            </a:r>
            <a:r>
              <a:rPr lang="en-US" sz="1300" dirty="0">
                <a:latin typeface="Arial"/>
                <a:cs typeface="Arial"/>
              </a:rPr>
              <a:t>—, and ——, 2010: Composite structure of tropopause polar cyclones. </a:t>
            </a:r>
            <a:r>
              <a:rPr lang="en-US" sz="1300" i="1" dirty="0">
                <a:latin typeface="Arial"/>
                <a:cs typeface="Arial"/>
              </a:rPr>
              <a:t>Mon. </a:t>
            </a:r>
            <a:r>
              <a:rPr lang="en-US" sz="1300" i="1" dirty="0" err="1">
                <a:latin typeface="Arial"/>
                <a:cs typeface="Arial"/>
              </a:rPr>
              <a:t>Wea</a:t>
            </a:r>
            <a:r>
              <a:rPr lang="en-US" sz="1300" i="1" dirty="0">
                <a:latin typeface="Arial"/>
                <a:cs typeface="Arial"/>
              </a:rPr>
              <a:t>. Rev.,</a:t>
            </a:r>
            <a:r>
              <a:rPr lang="en-US" sz="1300" dirty="0">
                <a:latin typeface="Arial"/>
                <a:cs typeface="Arial"/>
              </a:rPr>
              <a:t> </a:t>
            </a:r>
            <a:r>
              <a:rPr lang="en-US" sz="1300" b="1" dirty="0">
                <a:latin typeface="Arial"/>
                <a:cs typeface="Arial"/>
              </a:rPr>
              <a:t>138,</a:t>
            </a:r>
            <a:r>
              <a:rPr lang="en-US" sz="1300" dirty="0">
                <a:latin typeface="Arial"/>
                <a:cs typeface="Arial"/>
              </a:rPr>
              <a:t> </a:t>
            </a:r>
            <a:r>
              <a:rPr lang="en-US" sz="1300" dirty="0" smtClean="0">
                <a:latin typeface="Arial"/>
                <a:cs typeface="Arial"/>
              </a:rPr>
              <a:t>3840–3857</a:t>
            </a:r>
            <a:r>
              <a:rPr lang="en-US" sz="1300" dirty="0">
                <a:latin typeface="Arial"/>
                <a:cs typeface="Arial"/>
              </a:rPr>
              <a:t>. </a:t>
            </a:r>
          </a:p>
          <a:p>
            <a:r>
              <a:rPr lang="en-US" sz="1300" dirty="0">
                <a:latin typeface="Arial"/>
                <a:cs typeface="Arial"/>
              </a:rPr>
              <a:t>——, and ——, 2012: Radiative impact on tropopause polar vortices over the Arctic. </a:t>
            </a:r>
            <a:r>
              <a:rPr lang="en-US" sz="1300" i="1" dirty="0">
                <a:latin typeface="Arial"/>
                <a:cs typeface="Arial"/>
              </a:rPr>
              <a:t>Mon. </a:t>
            </a:r>
            <a:r>
              <a:rPr lang="en-US" sz="1300" i="1" dirty="0" err="1" smtClean="0">
                <a:latin typeface="Arial"/>
                <a:cs typeface="Arial"/>
              </a:rPr>
              <a:t>Wea</a:t>
            </a:r>
            <a:r>
              <a:rPr lang="en-US" sz="1300" i="1" dirty="0" smtClean="0">
                <a:latin typeface="Arial"/>
                <a:cs typeface="Arial"/>
              </a:rPr>
              <a:t>. Rev</a:t>
            </a:r>
            <a:r>
              <a:rPr lang="en-US" sz="1300" i="1" dirty="0">
                <a:latin typeface="Arial"/>
                <a:cs typeface="Arial"/>
              </a:rPr>
              <a:t>.,</a:t>
            </a:r>
            <a:r>
              <a:rPr lang="en-US" sz="1300" dirty="0">
                <a:latin typeface="Arial"/>
                <a:cs typeface="Arial"/>
              </a:rPr>
              <a:t> </a:t>
            </a:r>
            <a:r>
              <a:rPr lang="en-US" sz="1300" b="1" dirty="0">
                <a:latin typeface="Arial"/>
                <a:cs typeface="Arial"/>
              </a:rPr>
              <a:t>140,</a:t>
            </a:r>
            <a:r>
              <a:rPr lang="en-US" sz="1300" dirty="0">
                <a:latin typeface="Arial"/>
                <a:cs typeface="Arial"/>
              </a:rPr>
              <a:t> 1683</a:t>
            </a:r>
            <a:r>
              <a:rPr lang="en-US" sz="1300" dirty="0" smtClean="0">
                <a:latin typeface="Arial"/>
                <a:cs typeface="Arial"/>
              </a:rPr>
              <a:t>–</a:t>
            </a:r>
          </a:p>
          <a:p>
            <a:pPr marL="0" indent="0">
              <a:buNone/>
            </a:pPr>
            <a:r>
              <a:rPr lang="en-US" sz="1300" dirty="0">
                <a:latin typeface="Arial"/>
                <a:cs typeface="Arial"/>
              </a:rPr>
              <a:t> </a:t>
            </a:r>
            <a:r>
              <a:rPr lang="en-US" sz="1300" dirty="0" smtClean="0">
                <a:latin typeface="Arial"/>
                <a:cs typeface="Arial"/>
              </a:rPr>
              <a:t>                 1702.</a:t>
            </a:r>
            <a:r>
              <a:rPr lang="en-US" sz="1300" dirty="0">
                <a:latin typeface="Arial"/>
                <a:cs typeface="Arial"/>
              </a:rPr>
              <a:t> </a:t>
            </a:r>
          </a:p>
          <a:p>
            <a:r>
              <a:rPr lang="en-US" sz="1300" dirty="0">
                <a:latin typeface="Arial"/>
                <a:cs typeface="Arial"/>
              </a:rPr>
              <a:t>——, and ——, 2013: Physical mechanisms of tropopause polar vortex intensity change. </a:t>
            </a:r>
            <a:r>
              <a:rPr lang="en-US" sz="1300" i="1" dirty="0">
                <a:latin typeface="Arial"/>
                <a:cs typeface="Arial"/>
              </a:rPr>
              <a:t>J. </a:t>
            </a:r>
            <a:r>
              <a:rPr lang="en-US" sz="1300" i="1" dirty="0" smtClean="0">
                <a:latin typeface="Arial"/>
                <a:cs typeface="Arial"/>
              </a:rPr>
              <a:t>Atmos</a:t>
            </a:r>
            <a:r>
              <a:rPr lang="en-US" sz="1300" i="1" dirty="0">
                <a:latin typeface="Arial"/>
                <a:cs typeface="Arial"/>
              </a:rPr>
              <a:t>. </a:t>
            </a:r>
            <a:r>
              <a:rPr lang="en-US" sz="1300" i="1" dirty="0" smtClean="0">
                <a:latin typeface="Arial"/>
                <a:cs typeface="Arial"/>
              </a:rPr>
              <a:t>Sci</a:t>
            </a:r>
            <a:r>
              <a:rPr lang="en-US" sz="1300" i="1" dirty="0">
                <a:latin typeface="Arial"/>
                <a:cs typeface="Arial"/>
              </a:rPr>
              <a:t>.,</a:t>
            </a:r>
            <a:r>
              <a:rPr lang="en-US" sz="1300" dirty="0">
                <a:latin typeface="Arial"/>
                <a:cs typeface="Arial"/>
              </a:rPr>
              <a:t> </a:t>
            </a:r>
            <a:r>
              <a:rPr lang="en-US" sz="1300" b="1" dirty="0">
                <a:latin typeface="Arial"/>
                <a:cs typeface="Arial"/>
              </a:rPr>
              <a:t>70,</a:t>
            </a:r>
            <a:r>
              <a:rPr lang="en-US" sz="1300" dirty="0">
                <a:latin typeface="Arial"/>
                <a:cs typeface="Arial"/>
              </a:rPr>
              <a:t> 3359</a:t>
            </a:r>
            <a:r>
              <a:rPr lang="en-US" sz="1300" dirty="0" smtClean="0">
                <a:latin typeface="Arial"/>
                <a:cs typeface="Arial"/>
              </a:rPr>
              <a:t>–</a:t>
            </a:r>
          </a:p>
          <a:p>
            <a:pPr marL="0" indent="0">
              <a:buNone/>
            </a:pPr>
            <a:r>
              <a:rPr lang="en-US" sz="1300" dirty="0">
                <a:latin typeface="Arial"/>
                <a:cs typeface="Arial"/>
              </a:rPr>
              <a:t> </a:t>
            </a:r>
            <a:r>
              <a:rPr lang="en-US" sz="1300" dirty="0" smtClean="0">
                <a:latin typeface="Arial"/>
                <a:cs typeface="Arial"/>
              </a:rPr>
              <a:t>                 3373.</a:t>
            </a:r>
          </a:p>
          <a:p>
            <a:r>
              <a:rPr lang="en-US" sz="1300" dirty="0" err="1">
                <a:latin typeface="Arial"/>
                <a:cs typeface="Arial"/>
              </a:rPr>
              <a:t>Hersbach</a:t>
            </a:r>
            <a:r>
              <a:rPr lang="en-US" sz="1300" dirty="0">
                <a:latin typeface="Arial"/>
                <a:cs typeface="Arial"/>
              </a:rPr>
              <a:t>, H., and D. Dee, 2016: ERA5 reanalysis is in production. </a:t>
            </a:r>
            <a:r>
              <a:rPr lang="en-US" sz="1300" i="1" dirty="0">
                <a:latin typeface="Arial"/>
                <a:cs typeface="Arial"/>
              </a:rPr>
              <a:t>ECMWF Newsletter</a:t>
            </a:r>
            <a:r>
              <a:rPr lang="en-US" sz="1300" dirty="0">
                <a:latin typeface="Arial"/>
                <a:cs typeface="Arial"/>
              </a:rPr>
              <a:t>, No. </a:t>
            </a:r>
            <a:r>
              <a:rPr lang="en-US" sz="1300" dirty="0" smtClean="0">
                <a:latin typeface="Arial"/>
                <a:cs typeface="Arial"/>
              </a:rPr>
              <a:t>147 ECMWF</a:t>
            </a:r>
            <a:r>
              <a:rPr lang="en-US" sz="1300" dirty="0">
                <a:latin typeface="Arial"/>
                <a:cs typeface="Arial"/>
              </a:rPr>
              <a:t>, </a:t>
            </a:r>
            <a:endParaRPr lang="en-US" sz="13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300" dirty="0">
                <a:latin typeface="Arial"/>
                <a:cs typeface="Arial"/>
              </a:rPr>
              <a:t> </a:t>
            </a:r>
            <a:r>
              <a:rPr lang="en-US" sz="1300" dirty="0" smtClean="0">
                <a:latin typeface="Arial"/>
                <a:cs typeface="Arial"/>
              </a:rPr>
              <a:t>                 Reading</a:t>
            </a:r>
            <a:r>
              <a:rPr lang="en-US" sz="1300" dirty="0">
                <a:latin typeface="Arial"/>
                <a:cs typeface="Arial"/>
              </a:rPr>
              <a:t>, United Kingdom, 7. [Available online </a:t>
            </a:r>
            <a:r>
              <a:rPr lang="en-US" sz="1300" dirty="0" smtClean="0">
                <a:latin typeface="Arial"/>
                <a:cs typeface="Arial"/>
              </a:rPr>
              <a:t>at</a:t>
            </a:r>
          </a:p>
          <a:p>
            <a:pPr marL="0" indent="0">
              <a:buNone/>
            </a:pPr>
            <a:r>
              <a:rPr lang="en-US" sz="1300" dirty="0">
                <a:latin typeface="Arial"/>
                <a:cs typeface="Arial"/>
              </a:rPr>
              <a:t> </a:t>
            </a:r>
            <a:r>
              <a:rPr lang="en-US" sz="1300" dirty="0" smtClean="0">
                <a:latin typeface="Arial"/>
                <a:cs typeface="Arial"/>
              </a:rPr>
              <a:t>                 </a:t>
            </a:r>
            <a:r>
              <a:rPr lang="en-US" sz="1300" u="sng" dirty="0" smtClean="0">
                <a:latin typeface="Arial"/>
                <a:cs typeface="Arial"/>
                <a:hlinkClick r:id="rId3"/>
              </a:rPr>
              <a:t>www.ecmwf.int/sites/default/files/elibrary/2016/16299-newsletter-no147-spring-2016.pdf</a:t>
            </a:r>
            <a:r>
              <a:rPr lang="en-US" sz="1300" dirty="0" smtClean="0">
                <a:latin typeface="Arial"/>
                <a:cs typeface="Arial"/>
              </a:rPr>
              <a:t>.</a:t>
            </a:r>
            <a:r>
              <a:rPr lang="en-US" sz="1300" dirty="0">
                <a:latin typeface="Arial"/>
                <a:cs typeface="Arial"/>
              </a:rPr>
              <a:t>] </a:t>
            </a:r>
            <a:endParaRPr lang="en-US" sz="1300" dirty="0" smtClean="0">
              <a:latin typeface="Arial"/>
              <a:cs typeface="Arial"/>
            </a:endParaRPr>
          </a:p>
          <a:p>
            <a:r>
              <a:rPr lang="en-US" sz="1300" dirty="0">
                <a:latin typeface="Arial"/>
                <a:cs typeface="Arial"/>
              </a:rPr>
              <a:t>Parkinson, C. L., and J. C. </a:t>
            </a:r>
            <a:r>
              <a:rPr lang="en-US" sz="1300" dirty="0" err="1">
                <a:latin typeface="Arial"/>
                <a:cs typeface="Arial"/>
              </a:rPr>
              <a:t>Comiso</a:t>
            </a:r>
            <a:r>
              <a:rPr lang="en-US" sz="1300" dirty="0">
                <a:latin typeface="Arial"/>
                <a:cs typeface="Arial"/>
              </a:rPr>
              <a:t>, 2013: On the 2012 record low Arctic sea ice cover:  </a:t>
            </a:r>
            <a:r>
              <a:rPr lang="en-US" sz="1300" dirty="0" smtClean="0">
                <a:latin typeface="Arial"/>
                <a:cs typeface="Arial"/>
              </a:rPr>
              <a:t>Combined </a:t>
            </a:r>
            <a:r>
              <a:rPr lang="en-US" sz="1300" dirty="0">
                <a:latin typeface="Arial"/>
                <a:cs typeface="Arial"/>
              </a:rPr>
              <a:t>impact </a:t>
            </a:r>
            <a:r>
              <a:rPr lang="en-US" sz="1300" dirty="0" smtClean="0">
                <a:latin typeface="Arial"/>
                <a:cs typeface="Arial"/>
              </a:rPr>
              <a:t>of </a:t>
            </a:r>
          </a:p>
          <a:p>
            <a:pPr marL="0" indent="0">
              <a:buNone/>
            </a:pPr>
            <a:r>
              <a:rPr lang="en-US" sz="1300" dirty="0">
                <a:latin typeface="Arial"/>
                <a:cs typeface="Arial"/>
              </a:rPr>
              <a:t> </a:t>
            </a:r>
            <a:r>
              <a:rPr lang="en-US" sz="1300" dirty="0" smtClean="0">
                <a:latin typeface="Arial"/>
                <a:cs typeface="Arial"/>
              </a:rPr>
              <a:t>                 preconditioning </a:t>
            </a:r>
            <a:r>
              <a:rPr lang="en-US" sz="1300" dirty="0">
                <a:latin typeface="Arial"/>
                <a:cs typeface="Arial"/>
              </a:rPr>
              <a:t>and an August storm. </a:t>
            </a:r>
            <a:r>
              <a:rPr lang="en-US" sz="1300" i="1" dirty="0" err="1">
                <a:latin typeface="Arial"/>
                <a:cs typeface="Arial"/>
              </a:rPr>
              <a:t>Geophys</a:t>
            </a:r>
            <a:r>
              <a:rPr lang="en-US" sz="1300" i="1" dirty="0">
                <a:latin typeface="Arial"/>
                <a:cs typeface="Arial"/>
              </a:rPr>
              <a:t>. Res. </a:t>
            </a:r>
            <a:r>
              <a:rPr lang="en-US" sz="1300" i="1" dirty="0" err="1">
                <a:latin typeface="Arial"/>
                <a:cs typeface="Arial"/>
              </a:rPr>
              <a:t>Lett</a:t>
            </a:r>
            <a:r>
              <a:rPr lang="en-US" sz="1300" i="1" dirty="0">
                <a:latin typeface="Arial"/>
                <a:cs typeface="Arial"/>
              </a:rPr>
              <a:t>.,</a:t>
            </a:r>
            <a:r>
              <a:rPr lang="en-US" sz="1300" dirty="0">
                <a:latin typeface="Arial"/>
                <a:cs typeface="Arial"/>
              </a:rPr>
              <a:t> </a:t>
            </a:r>
            <a:r>
              <a:rPr lang="en-US" sz="1300" b="1" dirty="0">
                <a:latin typeface="Arial"/>
                <a:cs typeface="Arial"/>
              </a:rPr>
              <a:t>40, </a:t>
            </a:r>
            <a:r>
              <a:rPr lang="en-US" sz="1300" dirty="0">
                <a:latin typeface="Arial"/>
                <a:cs typeface="Arial"/>
              </a:rPr>
              <a:t>1356–1361</a:t>
            </a:r>
            <a:r>
              <a:rPr lang="en-US" sz="1300" dirty="0" smtClean="0">
                <a:latin typeface="Arial"/>
                <a:cs typeface="Arial"/>
              </a:rPr>
              <a:t>.</a:t>
            </a:r>
          </a:p>
          <a:p>
            <a:r>
              <a:rPr lang="en-US" sz="1300" dirty="0">
                <a:latin typeface="Arial"/>
                <a:cs typeface="Arial"/>
              </a:rPr>
              <a:t>Pyle, M. E., D. Keyser, and L. F. Bosart, 2004: A diagnostic study of jet streaks: Kinematic </a:t>
            </a:r>
            <a:r>
              <a:rPr lang="en-US" sz="1300" dirty="0" smtClean="0">
                <a:latin typeface="Arial"/>
                <a:cs typeface="Arial"/>
              </a:rPr>
              <a:t>signatures </a:t>
            </a:r>
            <a:r>
              <a:rPr lang="en-US" sz="1300" dirty="0">
                <a:latin typeface="Arial"/>
                <a:cs typeface="Arial"/>
              </a:rPr>
              <a:t>and </a:t>
            </a:r>
            <a:endParaRPr lang="en-US" sz="13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300" dirty="0">
                <a:latin typeface="Arial"/>
                <a:cs typeface="Arial"/>
              </a:rPr>
              <a:t> </a:t>
            </a:r>
            <a:r>
              <a:rPr lang="en-US" sz="1300" dirty="0" smtClean="0">
                <a:latin typeface="Arial"/>
                <a:cs typeface="Arial"/>
              </a:rPr>
              <a:t>                 relationship </a:t>
            </a:r>
            <a:r>
              <a:rPr lang="en-US" sz="1300" dirty="0">
                <a:latin typeface="Arial"/>
                <a:cs typeface="Arial"/>
              </a:rPr>
              <a:t>to coherent tropopause disturbances. </a:t>
            </a:r>
            <a:r>
              <a:rPr lang="en-US" sz="1300" i="1" dirty="0">
                <a:latin typeface="Arial"/>
                <a:cs typeface="Arial"/>
              </a:rPr>
              <a:t>Mon. </a:t>
            </a:r>
            <a:r>
              <a:rPr lang="en-US" sz="1300" i="1" dirty="0" err="1">
                <a:latin typeface="Arial"/>
                <a:cs typeface="Arial"/>
              </a:rPr>
              <a:t>Wea</a:t>
            </a:r>
            <a:r>
              <a:rPr lang="en-US" sz="1300" i="1" dirty="0">
                <a:latin typeface="Arial"/>
                <a:cs typeface="Arial"/>
              </a:rPr>
              <a:t>. Rev., </a:t>
            </a:r>
            <a:r>
              <a:rPr lang="en-US" sz="1300" b="1" dirty="0">
                <a:latin typeface="Arial"/>
                <a:cs typeface="Arial"/>
              </a:rPr>
              <a:t>132,</a:t>
            </a:r>
            <a:r>
              <a:rPr lang="en-US" sz="1300" dirty="0">
                <a:latin typeface="Arial"/>
                <a:cs typeface="Arial"/>
              </a:rPr>
              <a:t> 297–319</a:t>
            </a:r>
            <a:r>
              <a:rPr lang="en-US" sz="1300" dirty="0" smtClean="0">
                <a:latin typeface="Arial"/>
                <a:cs typeface="Arial"/>
              </a:rPr>
              <a:t>.</a:t>
            </a:r>
          </a:p>
          <a:p>
            <a:r>
              <a:rPr lang="en-US" sz="1300" dirty="0">
                <a:latin typeface="Arial"/>
                <a:cs typeface="Arial"/>
              </a:rPr>
              <a:t>Simmonds, I., and I. </a:t>
            </a:r>
            <a:r>
              <a:rPr lang="en-US" sz="1300" dirty="0" err="1">
                <a:latin typeface="Arial"/>
                <a:cs typeface="Arial"/>
              </a:rPr>
              <a:t>Rudeva</a:t>
            </a:r>
            <a:r>
              <a:rPr lang="en-US" sz="1300" dirty="0">
                <a:latin typeface="Arial"/>
                <a:cs typeface="Arial"/>
              </a:rPr>
              <a:t>, 2012: The </a:t>
            </a:r>
            <a:r>
              <a:rPr lang="en-US" sz="1300" dirty="0" smtClean="0">
                <a:latin typeface="Arial"/>
                <a:cs typeface="Arial"/>
              </a:rPr>
              <a:t>Great </a:t>
            </a:r>
            <a:r>
              <a:rPr lang="en-US" sz="1300" dirty="0">
                <a:latin typeface="Arial"/>
                <a:cs typeface="Arial"/>
              </a:rPr>
              <a:t>Arctic </a:t>
            </a:r>
            <a:r>
              <a:rPr lang="en-US" sz="1300" dirty="0" smtClean="0">
                <a:latin typeface="Arial"/>
                <a:cs typeface="Arial"/>
              </a:rPr>
              <a:t>Cyclone </a:t>
            </a:r>
            <a:r>
              <a:rPr lang="en-US" sz="1300" dirty="0">
                <a:latin typeface="Arial"/>
                <a:cs typeface="Arial"/>
              </a:rPr>
              <a:t>of August 2012. </a:t>
            </a:r>
            <a:r>
              <a:rPr lang="en-US" sz="1300" i="1" dirty="0" err="1">
                <a:latin typeface="Arial"/>
                <a:cs typeface="Arial"/>
              </a:rPr>
              <a:t>Geophys</a:t>
            </a:r>
            <a:r>
              <a:rPr lang="en-US" sz="1300" i="1" dirty="0">
                <a:latin typeface="Arial"/>
                <a:cs typeface="Arial"/>
              </a:rPr>
              <a:t>. Res. </a:t>
            </a:r>
            <a:r>
              <a:rPr lang="en-US" sz="1300" i="1" dirty="0" err="1" smtClean="0">
                <a:latin typeface="Arial"/>
                <a:cs typeface="Arial"/>
              </a:rPr>
              <a:t>Lett</a:t>
            </a:r>
            <a:r>
              <a:rPr lang="en-US" sz="1300" i="1" dirty="0">
                <a:latin typeface="Arial"/>
                <a:cs typeface="Arial"/>
              </a:rPr>
              <a:t>.,</a:t>
            </a:r>
            <a:r>
              <a:rPr lang="en-US" sz="1300" dirty="0">
                <a:latin typeface="Arial"/>
                <a:cs typeface="Arial"/>
              </a:rPr>
              <a:t> </a:t>
            </a:r>
            <a:r>
              <a:rPr lang="en-US" sz="1300" b="1" dirty="0">
                <a:latin typeface="Arial"/>
                <a:cs typeface="Arial"/>
              </a:rPr>
              <a:t>39,</a:t>
            </a:r>
            <a:r>
              <a:rPr lang="en-US" sz="1300" dirty="0">
                <a:latin typeface="Arial"/>
                <a:cs typeface="Arial"/>
              </a:rPr>
              <a:t> L23709</a:t>
            </a:r>
            <a:r>
              <a:rPr lang="en-US" sz="1300" dirty="0" smtClean="0">
                <a:latin typeface="Arial"/>
                <a:cs typeface="Arial"/>
              </a:rPr>
              <a:t>.</a:t>
            </a:r>
          </a:p>
          <a:p>
            <a:r>
              <a:rPr lang="en-US" sz="1300" dirty="0" err="1" smtClean="0">
                <a:latin typeface="Arial"/>
                <a:cs typeface="Arial"/>
              </a:rPr>
              <a:t>Szapiro</a:t>
            </a:r>
            <a:r>
              <a:rPr lang="en-US" sz="1300" dirty="0">
                <a:latin typeface="Arial"/>
                <a:cs typeface="Arial"/>
              </a:rPr>
              <a:t>, N., and S. </a:t>
            </a:r>
            <a:r>
              <a:rPr lang="en-US" sz="1300" dirty="0" err="1">
                <a:latin typeface="Arial"/>
                <a:cs typeface="Arial"/>
              </a:rPr>
              <a:t>Cavallo</a:t>
            </a:r>
            <a:r>
              <a:rPr lang="en-US" sz="1300" dirty="0">
                <a:latin typeface="Arial"/>
                <a:cs typeface="Arial"/>
              </a:rPr>
              <a:t>, </a:t>
            </a:r>
            <a:r>
              <a:rPr lang="en-US" sz="1300" dirty="0" smtClean="0">
                <a:latin typeface="Arial"/>
                <a:cs typeface="Arial"/>
              </a:rPr>
              <a:t>2018: </a:t>
            </a:r>
            <a:r>
              <a:rPr lang="en-US" sz="1300" dirty="0" err="1">
                <a:latin typeface="Arial"/>
                <a:cs typeface="Arial"/>
              </a:rPr>
              <a:t>TPVTrack</a:t>
            </a:r>
            <a:r>
              <a:rPr lang="en-US" sz="1300" dirty="0">
                <a:latin typeface="Arial"/>
                <a:cs typeface="Arial"/>
              </a:rPr>
              <a:t> v1.0: A watershed segmentation and </a:t>
            </a:r>
            <a:r>
              <a:rPr lang="en-US" sz="1300" dirty="0" smtClean="0">
                <a:latin typeface="Arial"/>
                <a:cs typeface="Arial"/>
              </a:rPr>
              <a:t>overlap correspondence </a:t>
            </a:r>
          </a:p>
          <a:p>
            <a:pPr marL="0" indent="0">
              <a:buNone/>
            </a:pPr>
            <a:r>
              <a:rPr lang="en-US" sz="1300" dirty="0">
                <a:latin typeface="Arial"/>
                <a:cs typeface="Arial"/>
              </a:rPr>
              <a:t> </a:t>
            </a:r>
            <a:r>
              <a:rPr lang="en-US" sz="1300" dirty="0" smtClean="0">
                <a:latin typeface="Arial"/>
                <a:cs typeface="Arial"/>
              </a:rPr>
              <a:t>                 method </a:t>
            </a:r>
            <a:r>
              <a:rPr lang="en-US" sz="1300" dirty="0">
                <a:latin typeface="Arial"/>
                <a:cs typeface="Arial"/>
              </a:rPr>
              <a:t>for tracking tropopause polar vortices. </a:t>
            </a:r>
            <a:r>
              <a:rPr lang="en-US" sz="1300" i="1" dirty="0" err="1" smtClean="0">
                <a:latin typeface="Arial"/>
                <a:cs typeface="Arial"/>
              </a:rPr>
              <a:t>Geosci</a:t>
            </a:r>
            <a:r>
              <a:rPr lang="en-US" sz="1300" i="1" dirty="0">
                <a:latin typeface="Arial"/>
                <a:cs typeface="Arial"/>
              </a:rPr>
              <a:t>.</a:t>
            </a:r>
            <a:r>
              <a:rPr lang="en-US" sz="1300" i="1" dirty="0" smtClean="0">
                <a:latin typeface="Arial"/>
                <a:cs typeface="Arial"/>
              </a:rPr>
              <a:t> </a:t>
            </a:r>
            <a:r>
              <a:rPr lang="en-US" sz="1300" i="1" dirty="0">
                <a:latin typeface="Arial"/>
                <a:cs typeface="Arial"/>
              </a:rPr>
              <a:t>Model Dev</a:t>
            </a:r>
            <a:r>
              <a:rPr lang="en-US" sz="1300" i="1" dirty="0" smtClean="0">
                <a:latin typeface="Arial"/>
                <a:cs typeface="Arial"/>
              </a:rPr>
              <a:t>., </a:t>
            </a:r>
            <a:r>
              <a:rPr lang="en-US" sz="1300" b="1" dirty="0" smtClean="0">
                <a:latin typeface="Arial"/>
                <a:cs typeface="Arial"/>
              </a:rPr>
              <a:t>11, </a:t>
            </a:r>
            <a:r>
              <a:rPr lang="en-US" sz="1300" dirty="0" smtClean="0">
                <a:latin typeface="Arial"/>
                <a:cs typeface="Arial"/>
              </a:rPr>
              <a:t>5173–5187.</a:t>
            </a:r>
          </a:p>
          <a:p>
            <a:r>
              <a:rPr lang="en-US" sz="1300" dirty="0">
                <a:latin typeface="Arial"/>
                <a:cs typeface="Arial"/>
              </a:rPr>
              <a:t>Tao, W., J. Zhang, </a:t>
            </a:r>
            <a:r>
              <a:rPr lang="en-US" sz="1300" dirty="0" smtClean="0">
                <a:latin typeface="Arial"/>
                <a:cs typeface="Arial"/>
              </a:rPr>
              <a:t>Y</a:t>
            </a:r>
            <a:r>
              <a:rPr lang="en-US" sz="1300" dirty="0">
                <a:latin typeface="Arial"/>
                <a:cs typeface="Arial"/>
              </a:rPr>
              <a:t>. Fu, and X. Zhang, </a:t>
            </a:r>
            <a:r>
              <a:rPr lang="en-US" sz="1300" dirty="0" smtClean="0">
                <a:latin typeface="Arial"/>
                <a:cs typeface="Arial"/>
              </a:rPr>
              <a:t>2017: </a:t>
            </a:r>
            <a:r>
              <a:rPr lang="en-US" sz="1300" dirty="0">
                <a:latin typeface="Arial"/>
                <a:cs typeface="Arial"/>
              </a:rPr>
              <a:t>Driving roles of tropospheric and stratospheric thermal </a:t>
            </a:r>
            <a:r>
              <a:rPr lang="en-US" sz="1300" dirty="0" smtClean="0">
                <a:latin typeface="Arial"/>
                <a:cs typeface="Arial"/>
              </a:rPr>
              <a:t>anomalies </a:t>
            </a:r>
          </a:p>
          <a:p>
            <a:pPr marL="0" indent="0">
              <a:buNone/>
            </a:pPr>
            <a:r>
              <a:rPr lang="en-US" sz="1300" dirty="0">
                <a:latin typeface="Arial"/>
                <a:cs typeface="Arial"/>
              </a:rPr>
              <a:t> </a:t>
            </a:r>
            <a:r>
              <a:rPr lang="en-US" sz="1300" dirty="0" smtClean="0">
                <a:latin typeface="Arial"/>
                <a:cs typeface="Arial"/>
              </a:rPr>
              <a:t>                 in </a:t>
            </a:r>
            <a:r>
              <a:rPr lang="en-US" sz="1300" dirty="0">
                <a:latin typeface="Arial"/>
                <a:cs typeface="Arial"/>
              </a:rPr>
              <a:t>intensification and persistence of the Arctic S</a:t>
            </a:r>
            <a:r>
              <a:rPr lang="en-US" sz="1300" dirty="0" smtClean="0">
                <a:latin typeface="Arial"/>
                <a:cs typeface="Arial"/>
              </a:rPr>
              <a:t>uperstorm </a:t>
            </a:r>
            <a:r>
              <a:rPr lang="en-US" sz="1300" dirty="0">
                <a:latin typeface="Arial"/>
                <a:cs typeface="Arial"/>
              </a:rPr>
              <a:t>in 2012. </a:t>
            </a:r>
            <a:r>
              <a:rPr lang="en-US" sz="1300" i="1" dirty="0" err="1">
                <a:latin typeface="Arial"/>
                <a:cs typeface="Arial"/>
              </a:rPr>
              <a:t>Geophys</a:t>
            </a:r>
            <a:r>
              <a:rPr lang="en-US" sz="1300" i="1" dirty="0">
                <a:latin typeface="Arial"/>
                <a:cs typeface="Arial"/>
              </a:rPr>
              <a:t>. </a:t>
            </a:r>
            <a:r>
              <a:rPr lang="en-US" sz="1300" i="1" dirty="0" smtClean="0">
                <a:latin typeface="Arial"/>
                <a:cs typeface="Arial"/>
              </a:rPr>
              <a:t>Res</a:t>
            </a:r>
            <a:r>
              <a:rPr lang="en-US" sz="1300" i="1" dirty="0">
                <a:latin typeface="Arial"/>
                <a:cs typeface="Arial"/>
              </a:rPr>
              <a:t>. </a:t>
            </a:r>
            <a:r>
              <a:rPr lang="en-US" sz="1300" i="1" dirty="0" err="1">
                <a:latin typeface="Arial"/>
                <a:cs typeface="Arial"/>
              </a:rPr>
              <a:t>Lett</a:t>
            </a:r>
            <a:r>
              <a:rPr lang="en-US" sz="1300" i="1" dirty="0">
                <a:latin typeface="Arial"/>
                <a:cs typeface="Arial"/>
              </a:rPr>
              <a:t>.,</a:t>
            </a:r>
            <a:r>
              <a:rPr lang="en-US" sz="1300" dirty="0">
                <a:latin typeface="Arial"/>
                <a:cs typeface="Arial"/>
              </a:rPr>
              <a:t> </a:t>
            </a:r>
            <a:r>
              <a:rPr lang="en-US" sz="1300" b="1" dirty="0">
                <a:latin typeface="Arial"/>
                <a:cs typeface="Arial"/>
              </a:rPr>
              <a:t>44,</a:t>
            </a:r>
            <a:r>
              <a:rPr lang="en-US" sz="1300" dirty="0">
                <a:latin typeface="Arial"/>
                <a:cs typeface="Arial"/>
              </a:rPr>
              <a:t> 10017–10025</a:t>
            </a:r>
            <a:r>
              <a:rPr lang="en-US" sz="1300" dirty="0" smtClean="0">
                <a:latin typeface="Arial"/>
                <a:cs typeface="Arial"/>
              </a:rPr>
              <a:t>.</a:t>
            </a:r>
          </a:p>
          <a:p>
            <a:r>
              <a:rPr lang="en-US" sz="1300" dirty="0">
                <a:latin typeface="Arial"/>
                <a:cs typeface="Arial"/>
              </a:rPr>
              <a:t>Yamagami, A., M. </a:t>
            </a:r>
            <a:r>
              <a:rPr lang="en-US" sz="1300" dirty="0" err="1">
                <a:latin typeface="Arial"/>
                <a:cs typeface="Arial"/>
              </a:rPr>
              <a:t>Matsueda</a:t>
            </a:r>
            <a:r>
              <a:rPr lang="en-US" sz="1300" dirty="0">
                <a:latin typeface="Arial"/>
                <a:cs typeface="Arial"/>
              </a:rPr>
              <a:t>, and H. L. Tanaka, </a:t>
            </a:r>
            <a:r>
              <a:rPr lang="en-US" sz="1300" dirty="0" smtClean="0">
                <a:latin typeface="Arial"/>
                <a:cs typeface="Arial"/>
              </a:rPr>
              <a:t>2018: </a:t>
            </a:r>
            <a:r>
              <a:rPr lang="en-US" sz="1300" dirty="0">
                <a:latin typeface="Arial"/>
                <a:cs typeface="Arial"/>
              </a:rPr>
              <a:t>Predictability of the 2012 </a:t>
            </a:r>
            <a:r>
              <a:rPr lang="en-US" sz="1300" dirty="0" smtClean="0">
                <a:latin typeface="Arial"/>
                <a:cs typeface="Arial"/>
              </a:rPr>
              <a:t>Great </a:t>
            </a:r>
            <a:r>
              <a:rPr lang="en-US" sz="1300" dirty="0">
                <a:latin typeface="Arial"/>
                <a:cs typeface="Arial"/>
              </a:rPr>
              <a:t>Arctic C</a:t>
            </a:r>
            <a:r>
              <a:rPr lang="en-US" sz="1300" dirty="0" smtClean="0">
                <a:latin typeface="Arial"/>
                <a:cs typeface="Arial"/>
              </a:rPr>
              <a:t>yclone </a:t>
            </a:r>
            <a:r>
              <a:rPr lang="en-US" sz="1300" dirty="0">
                <a:latin typeface="Arial"/>
                <a:cs typeface="Arial"/>
              </a:rPr>
              <a:t>on medium</a:t>
            </a:r>
            <a:r>
              <a:rPr lang="en-US" sz="1300" dirty="0" smtClean="0">
                <a:latin typeface="Arial"/>
                <a:cs typeface="Arial"/>
              </a:rPr>
              <a:t>-</a:t>
            </a:r>
          </a:p>
          <a:p>
            <a:pPr marL="0" indent="0">
              <a:buNone/>
            </a:pPr>
            <a:r>
              <a:rPr lang="en-US" sz="1300" dirty="0">
                <a:latin typeface="Arial"/>
                <a:cs typeface="Arial"/>
              </a:rPr>
              <a:t> </a:t>
            </a:r>
            <a:r>
              <a:rPr lang="en-US" sz="1300" dirty="0" smtClean="0">
                <a:latin typeface="Arial"/>
                <a:cs typeface="Arial"/>
              </a:rPr>
              <a:t>                 range </a:t>
            </a:r>
            <a:r>
              <a:rPr lang="en-US" sz="1300" dirty="0">
                <a:latin typeface="Arial"/>
                <a:cs typeface="Arial"/>
              </a:rPr>
              <a:t>timescales. </a:t>
            </a:r>
            <a:r>
              <a:rPr lang="en-US" sz="1300" i="1" dirty="0">
                <a:latin typeface="Arial"/>
                <a:cs typeface="Arial"/>
              </a:rPr>
              <a:t>Polar Science,</a:t>
            </a:r>
            <a:r>
              <a:rPr lang="en-US" sz="1300" dirty="0">
                <a:latin typeface="Arial"/>
                <a:cs typeface="Arial"/>
              </a:rPr>
              <a:t> </a:t>
            </a:r>
            <a:r>
              <a:rPr lang="en-US" sz="1300" b="1" dirty="0">
                <a:latin typeface="Arial"/>
                <a:cs typeface="Arial"/>
              </a:rPr>
              <a:t>15,</a:t>
            </a:r>
            <a:r>
              <a:rPr lang="en-US" sz="1300" dirty="0">
                <a:latin typeface="Arial"/>
                <a:cs typeface="Arial"/>
              </a:rPr>
              <a:t> 13–23</a:t>
            </a:r>
            <a:r>
              <a:rPr lang="en-US" sz="1300" dirty="0" smtClean="0">
                <a:latin typeface="Arial"/>
                <a:cs typeface="Arial"/>
              </a:rPr>
              <a:t>.</a:t>
            </a:r>
            <a:endParaRPr lang="en-US" sz="1300" dirty="0">
              <a:latin typeface="Arial"/>
              <a:cs typeface="Arial"/>
            </a:endParaRPr>
          </a:p>
          <a:p>
            <a:r>
              <a:rPr lang="en-US" sz="1300" dirty="0">
                <a:latin typeface="Arial"/>
                <a:cs typeface="Arial"/>
              </a:rPr>
              <a:t>Yamazaki, A., J. Inoue, K. </a:t>
            </a:r>
            <a:r>
              <a:rPr lang="en-US" sz="1300" dirty="0" err="1">
                <a:latin typeface="Arial"/>
                <a:cs typeface="Arial"/>
              </a:rPr>
              <a:t>Dethloff</a:t>
            </a:r>
            <a:r>
              <a:rPr lang="en-US" sz="1300" dirty="0">
                <a:latin typeface="Arial"/>
                <a:cs typeface="Arial"/>
              </a:rPr>
              <a:t>, M. </a:t>
            </a:r>
            <a:r>
              <a:rPr lang="en-US" sz="1300" dirty="0" err="1">
                <a:latin typeface="Arial"/>
                <a:cs typeface="Arial"/>
              </a:rPr>
              <a:t>Maturilli</a:t>
            </a:r>
            <a:r>
              <a:rPr lang="en-US" sz="1300" dirty="0">
                <a:latin typeface="Arial"/>
                <a:cs typeface="Arial"/>
              </a:rPr>
              <a:t>, and G. </a:t>
            </a:r>
            <a:r>
              <a:rPr lang="en-US" sz="1300" dirty="0" err="1">
                <a:latin typeface="Arial"/>
                <a:cs typeface="Arial"/>
              </a:rPr>
              <a:t>König-Langlo</a:t>
            </a:r>
            <a:r>
              <a:rPr lang="en-US" sz="1300" dirty="0">
                <a:latin typeface="Arial"/>
                <a:cs typeface="Arial"/>
              </a:rPr>
              <a:t>, 2015: Impact of </a:t>
            </a:r>
            <a:r>
              <a:rPr lang="en-US" sz="1300" dirty="0" smtClean="0">
                <a:latin typeface="Arial"/>
                <a:cs typeface="Arial"/>
              </a:rPr>
              <a:t>radiosonde </a:t>
            </a:r>
            <a:r>
              <a:rPr lang="en-US" sz="1300" dirty="0">
                <a:latin typeface="Arial"/>
                <a:cs typeface="Arial"/>
              </a:rPr>
              <a:t>observations on </a:t>
            </a:r>
            <a:endParaRPr lang="en-US" sz="13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300" dirty="0">
                <a:latin typeface="Arial"/>
                <a:cs typeface="Arial"/>
              </a:rPr>
              <a:t> </a:t>
            </a:r>
            <a:r>
              <a:rPr lang="en-US" sz="1300" dirty="0" smtClean="0">
                <a:latin typeface="Arial"/>
                <a:cs typeface="Arial"/>
              </a:rPr>
              <a:t>                 forecasting </a:t>
            </a:r>
            <a:r>
              <a:rPr lang="en-US" sz="1300" dirty="0">
                <a:latin typeface="Arial"/>
                <a:cs typeface="Arial"/>
              </a:rPr>
              <a:t>summertime </a:t>
            </a:r>
            <a:r>
              <a:rPr lang="en-US" sz="1300" dirty="0" smtClean="0">
                <a:latin typeface="Arial"/>
                <a:cs typeface="Arial"/>
              </a:rPr>
              <a:t>Arctic </a:t>
            </a:r>
            <a:r>
              <a:rPr lang="en-US" sz="1300" dirty="0">
                <a:latin typeface="Arial"/>
                <a:cs typeface="Arial"/>
              </a:rPr>
              <a:t>cyclone formation. </a:t>
            </a:r>
            <a:r>
              <a:rPr lang="en-US" sz="1300" i="1" dirty="0">
                <a:latin typeface="Arial"/>
                <a:cs typeface="Arial"/>
              </a:rPr>
              <a:t>J. </a:t>
            </a:r>
            <a:r>
              <a:rPr lang="en-US" sz="1300" i="1" dirty="0" err="1" smtClean="0">
                <a:latin typeface="Arial"/>
                <a:cs typeface="Arial"/>
              </a:rPr>
              <a:t>Geophys</a:t>
            </a:r>
            <a:r>
              <a:rPr lang="en-US" sz="1300" i="1" dirty="0">
                <a:latin typeface="Arial"/>
                <a:cs typeface="Arial"/>
              </a:rPr>
              <a:t>. Res. Atmos.,</a:t>
            </a:r>
            <a:r>
              <a:rPr lang="en-US" sz="1300" dirty="0">
                <a:latin typeface="Arial"/>
                <a:cs typeface="Arial"/>
              </a:rPr>
              <a:t> </a:t>
            </a:r>
            <a:r>
              <a:rPr lang="en-US" sz="1300" b="1" dirty="0">
                <a:latin typeface="Arial"/>
                <a:cs typeface="Arial"/>
              </a:rPr>
              <a:t>120,</a:t>
            </a:r>
            <a:r>
              <a:rPr lang="en-US" sz="1300" dirty="0">
                <a:latin typeface="Arial"/>
                <a:cs typeface="Arial"/>
              </a:rPr>
              <a:t> 3249–3273</a:t>
            </a:r>
            <a:r>
              <a:rPr lang="en-US" sz="1300" dirty="0" smtClean="0">
                <a:latin typeface="Arial"/>
                <a:cs typeface="Arial"/>
              </a:rPr>
              <a:t>.</a:t>
            </a:r>
          </a:p>
          <a:p>
            <a:r>
              <a:rPr lang="en-US" sz="1300" dirty="0">
                <a:latin typeface="Arial"/>
                <a:cs typeface="Arial"/>
              </a:rPr>
              <a:t>Zhang, J., R. Lindsay, A. </a:t>
            </a:r>
            <a:r>
              <a:rPr lang="en-US" sz="1300" dirty="0" err="1">
                <a:latin typeface="Arial"/>
                <a:cs typeface="Arial"/>
              </a:rPr>
              <a:t>Schweiger</a:t>
            </a:r>
            <a:r>
              <a:rPr lang="en-US" sz="1300" dirty="0">
                <a:latin typeface="Arial"/>
                <a:cs typeface="Arial"/>
              </a:rPr>
              <a:t>, and M. Steele, 2013: The impact of an intense summer </a:t>
            </a:r>
            <a:r>
              <a:rPr lang="en-US" sz="1300" dirty="0" smtClean="0">
                <a:latin typeface="Arial"/>
                <a:cs typeface="Arial"/>
              </a:rPr>
              <a:t>cyclone </a:t>
            </a:r>
            <a:r>
              <a:rPr lang="en-US" sz="1300" dirty="0">
                <a:latin typeface="Arial"/>
                <a:cs typeface="Arial"/>
              </a:rPr>
              <a:t>on 2012 </a:t>
            </a:r>
            <a:endParaRPr lang="en-US" sz="13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300" dirty="0">
                <a:latin typeface="Arial"/>
                <a:cs typeface="Arial"/>
              </a:rPr>
              <a:t> </a:t>
            </a:r>
            <a:r>
              <a:rPr lang="en-US" sz="1300" dirty="0" smtClean="0">
                <a:latin typeface="Arial"/>
                <a:cs typeface="Arial"/>
              </a:rPr>
              <a:t>                 Arctic </a:t>
            </a:r>
            <a:r>
              <a:rPr lang="en-US" sz="1300" dirty="0">
                <a:latin typeface="Arial"/>
                <a:cs typeface="Arial"/>
              </a:rPr>
              <a:t>sea ice retreat. </a:t>
            </a:r>
            <a:r>
              <a:rPr lang="en-US" sz="1300" i="1" dirty="0" err="1">
                <a:latin typeface="Arial"/>
                <a:cs typeface="Arial"/>
              </a:rPr>
              <a:t>Geophys</a:t>
            </a:r>
            <a:r>
              <a:rPr lang="en-US" sz="1300" i="1" dirty="0">
                <a:latin typeface="Arial"/>
                <a:cs typeface="Arial"/>
              </a:rPr>
              <a:t>. </a:t>
            </a:r>
            <a:r>
              <a:rPr lang="hu-HU" sz="1300" i="1" dirty="0">
                <a:latin typeface="Arial"/>
                <a:cs typeface="Arial"/>
              </a:rPr>
              <a:t>Res. Lett.,</a:t>
            </a:r>
            <a:r>
              <a:rPr lang="hu-HU" sz="1300" dirty="0">
                <a:latin typeface="Arial"/>
                <a:cs typeface="Arial"/>
              </a:rPr>
              <a:t> </a:t>
            </a:r>
            <a:r>
              <a:rPr lang="hu-HU" sz="1300" b="1" dirty="0">
                <a:latin typeface="Arial"/>
                <a:cs typeface="Arial"/>
              </a:rPr>
              <a:t>40,</a:t>
            </a:r>
            <a:r>
              <a:rPr lang="hu-HU" sz="1300" dirty="0">
                <a:latin typeface="Arial"/>
                <a:cs typeface="Arial"/>
              </a:rPr>
              <a:t> 720–726.</a:t>
            </a:r>
            <a:endParaRPr lang="en-US" sz="1300" dirty="0">
              <a:latin typeface="Arial"/>
              <a:cs typeface="Arial"/>
            </a:endParaRP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 smtClean="0">
              <a:latin typeface="Arial"/>
              <a:cs typeface="Arial"/>
            </a:endParaRPr>
          </a:p>
          <a:p>
            <a:endParaRPr lang="en-US" sz="1400" dirty="0">
              <a:latin typeface="Arial"/>
              <a:cs typeface="Arial"/>
            </a:endParaRPr>
          </a:p>
          <a:p>
            <a:pPr marL="0" lvl="1" indent="0">
              <a:buNone/>
            </a:pPr>
            <a:endParaRPr lang="en-US" sz="24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References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955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Simmonds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Rudeva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(2012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), Yamazaki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et al. (2015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), and Tao et al. (2017)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found that a TPV played an important role in the life cycle of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AC12</a:t>
            </a:r>
          </a:p>
          <a:p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9063706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Great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Arctic Cyclone of August 2012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(AC12)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367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Yamagami </a:t>
            </a:r>
            <a:r>
              <a:rPr lang="en-US" sz="2400" dirty="0">
                <a:latin typeface="Arial"/>
                <a:cs typeface="Arial"/>
              </a:rPr>
              <a:t>et al. (2018) </a:t>
            </a:r>
            <a:r>
              <a:rPr lang="en-US" sz="2400" dirty="0" smtClean="0">
                <a:latin typeface="Arial"/>
                <a:cs typeface="Arial"/>
              </a:rPr>
              <a:t>examined </a:t>
            </a:r>
            <a:r>
              <a:rPr lang="en-US" sz="2400" dirty="0">
                <a:latin typeface="Arial"/>
                <a:cs typeface="Arial"/>
              </a:rPr>
              <a:t>the </a:t>
            </a:r>
            <a:r>
              <a:rPr lang="en-US" sz="2400" dirty="0" smtClean="0">
                <a:latin typeface="Arial"/>
                <a:cs typeface="Arial"/>
              </a:rPr>
              <a:t>medium-range </a:t>
            </a:r>
            <a:r>
              <a:rPr lang="en-US" sz="2400" dirty="0">
                <a:latin typeface="Arial"/>
                <a:cs typeface="Arial"/>
              </a:rPr>
              <a:t>forecast skill of AC12 with five operational ensemble prediction systems</a:t>
            </a: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They </a:t>
            </a:r>
            <a:r>
              <a:rPr lang="en-US" sz="2400" dirty="0" smtClean="0">
                <a:latin typeface="Arial"/>
                <a:cs typeface="Arial"/>
              </a:rPr>
              <a:t>found </a:t>
            </a:r>
            <a:r>
              <a:rPr lang="en-US" sz="2400" dirty="0">
                <a:latin typeface="Arial"/>
                <a:cs typeface="Arial"/>
              </a:rPr>
              <a:t>that AC12 </a:t>
            </a:r>
            <a:r>
              <a:rPr lang="en-US" sz="2400" dirty="0" smtClean="0">
                <a:latin typeface="Arial"/>
                <a:cs typeface="Arial"/>
              </a:rPr>
              <a:t>has relatively </a:t>
            </a:r>
            <a:r>
              <a:rPr lang="en-US" sz="2400" dirty="0">
                <a:latin typeface="Arial"/>
                <a:cs typeface="Arial"/>
              </a:rPr>
              <a:t>low predictability, with accurate forecasts of AC12 only out to 2–3 d lead time prior to peak intensity of AC12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They also </a:t>
            </a:r>
            <a:r>
              <a:rPr lang="en-US" sz="2400" dirty="0" smtClean="0">
                <a:latin typeface="Arial"/>
                <a:cs typeface="Arial"/>
              </a:rPr>
              <a:t>found </a:t>
            </a:r>
            <a:r>
              <a:rPr lang="en-US" sz="2400" dirty="0">
                <a:latin typeface="Arial"/>
                <a:cs typeface="Arial"/>
              </a:rPr>
              <a:t>that a </a:t>
            </a:r>
            <a:r>
              <a:rPr lang="en-US" sz="2400" dirty="0" smtClean="0">
                <a:latin typeface="Arial"/>
                <a:cs typeface="Arial"/>
              </a:rPr>
              <a:t>more-accurate </a:t>
            </a:r>
            <a:r>
              <a:rPr lang="en-US" sz="2400" dirty="0">
                <a:latin typeface="Arial"/>
                <a:cs typeface="Arial"/>
              </a:rPr>
              <a:t>prediction of upper-level features, </a:t>
            </a:r>
            <a:r>
              <a:rPr lang="en-US" sz="2400" dirty="0" smtClean="0">
                <a:latin typeface="Arial"/>
                <a:cs typeface="Arial"/>
              </a:rPr>
              <a:t>including </a:t>
            </a:r>
            <a:r>
              <a:rPr lang="en-US" sz="2400" dirty="0">
                <a:latin typeface="Arial"/>
                <a:cs typeface="Arial"/>
              </a:rPr>
              <a:t>TPVs, in the vicinity of AC12 results in </a:t>
            </a:r>
            <a:r>
              <a:rPr lang="en-US" sz="2400" dirty="0" smtClean="0">
                <a:latin typeface="Arial"/>
                <a:cs typeface="Arial"/>
              </a:rPr>
              <a:t>a more-accurate </a:t>
            </a:r>
            <a:r>
              <a:rPr lang="en-US" sz="2400" dirty="0">
                <a:latin typeface="Arial"/>
                <a:cs typeface="Arial"/>
              </a:rPr>
              <a:t>prediction of AC12 </a:t>
            </a: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9063706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Great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Arctic Cyclone of August 2012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(AC12)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733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This </a:t>
            </a:r>
            <a:r>
              <a:rPr lang="en-US" sz="2400" dirty="0">
                <a:latin typeface="Arial"/>
                <a:cs typeface="Arial"/>
              </a:rPr>
              <a:t>presentation examines linkages between TPVs and AC12, and the impact of AC12 on Arctic sea-ice extent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2400" dirty="0" smtClean="0">
                <a:latin typeface="Arial"/>
                <a:cs typeface="Arial"/>
              </a:rPr>
              <a:t> </a:t>
            </a:r>
          </a:p>
          <a:p>
            <a:pPr marL="457200" lvl="1" indent="0">
              <a:buNone/>
            </a:pPr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9063706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Great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Arctic Cyclone of August 2012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(AC12)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728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Identification and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synoptic examination of three TPVs, a predecessor surface cyclone (L1), and AC12</a:t>
            </a:r>
          </a:p>
          <a:p>
            <a:pPr marL="0" indent="0">
              <a:buNone/>
            </a:pPr>
            <a:endParaRPr lang="en-US" sz="2400" dirty="0" smtClean="0"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Impact of AC12 on Arctic sea-ice extent</a:t>
            </a:r>
          </a:p>
          <a:p>
            <a:pPr marL="0" indent="0">
              <a:buNone/>
            </a:pPr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9063706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765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Data</a:t>
            </a:r>
            <a:r>
              <a:rPr lang="en-US" sz="2400" dirty="0">
                <a:latin typeface="Arial"/>
                <a:cs typeface="Arial"/>
              </a:rPr>
              <a:t>: </a:t>
            </a:r>
            <a:r>
              <a:rPr lang="en-US" sz="2400" dirty="0" smtClean="0">
                <a:latin typeface="Arial"/>
                <a:cs typeface="Arial"/>
              </a:rPr>
              <a:t>ERA5 (</a:t>
            </a:r>
            <a:r>
              <a:rPr lang="en-US" sz="2400" dirty="0" err="1" smtClean="0">
                <a:latin typeface="Arial"/>
                <a:cs typeface="Arial"/>
              </a:rPr>
              <a:t>Hersbach</a:t>
            </a:r>
            <a:r>
              <a:rPr lang="en-US" sz="2400" dirty="0" smtClean="0">
                <a:latin typeface="Arial"/>
                <a:cs typeface="Arial"/>
              </a:rPr>
              <a:t> and Dee 2016) gridded to </a:t>
            </a:r>
            <a:r>
              <a:rPr lang="en-US" sz="2400" dirty="0">
                <a:latin typeface="Arial"/>
                <a:cs typeface="Arial"/>
              </a:rPr>
              <a:t>0.3° </a:t>
            </a:r>
            <a:r>
              <a:rPr lang="en-US" sz="2400" dirty="0" smtClean="0">
                <a:latin typeface="Arial"/>
                <a:cs typeface="Arial"/>
              </a:rPr>
              <a:t>horizontal </a:t>
            </a:r>
            <a:r>
              <a:rPr lang="en-US" sz="2400" dirty="0">
                <a:latin typeface="Arial"/>
                <a:cs typeface="Arial"/>
              </a:rPr>
              <a:t>resolution </a:t>
            </a:r>
            <a:endParaRPr lang="en-US" sz="24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Identified and tracked TPVs of interest for </a:t>
            </a:r>
            <a:r>
              <a:rPr lang="en-US" sz="2400" dirty="0">
                <a:latin typeface="Arial"/>
                <a:cs typeface="Arial"/>
              </a:rPr>
              <a:t>AC12 </a:t>
            </a:r>
            <a:r>
              <a:rPr lang="en-US" sz="2400" dirty="0" smtClean="0">
                <a:latin typeface="Arial"/>
                <a:cs typeface="Arial"/>
              </a:rPr>
              <a:t>objectively by utilizing a </a:t>
            </a:r>
            <a:r>
              <a:rPr lang="en-US" sz="2400" dirty="0">
                <a:latin typeface="Arial"/>
                <a:cs typeface="Arial"/>
              </a:rPr>
              <a:t>TPV tracking algorithm (</a:t>
            </a:r>
            <a:r>
              <a:rPr lang="en-US" sz="2400" dirty="0" err="1">
                <a:latin typeface="Arial"/>
                <a:cs typeface="Arial"/>
              </a:rPr>
              <a:t>Szapiro</a:t>
            </a:r>
            <a:r>
              <a:rPr lang="en-US" sz="2400" dirty="0">
                <a:latin typeface="Arial"/>
                <a:cs typeface="Arial"/>
              </a:rPr>
              <a:t> and </a:t>
            </a:r>
            <a:r>
              <a:rPr lang="en-US" sz="2400" dirty="0" err="1">
                <a:latin typeface="Arial"/>
                <a:cs typeface="Arial"/>
              </a:rPr>
              <a:t>Cavallo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2018) </a:t>
            </a: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T</a:t>
            </a:r>
            <a:r>
              <a:rPr lang="en-US" sz="2400" dirty="0" smtClean="0">
                <a:latin typeface="Arial"/>
                <a:cs typeface="Arial"/>
              </a:rPr>
              <a:t>racked L1 and AC12 manually </a:t>
            </a:r>
            <a:r>
              <a:rPr lang="en-US" sz="2400" dirty="0">
                <a:latin typeface="Arial"/>
                <a:cs typeface="Arial"/>
              </a:rPr>
              <a:t>by following the locations of minimum SLP </a:t>
            </a: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Data and Methods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784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14555</TotalTime>
  <Words>4790</Words>
  <Application>Microsoft Macintosh PowerPoint</Application>
  <PresentationFormat>On-screen Show (4:3)</PresentationFormat>
  <Paragraphs>1132</Paragraphs>
  <Slides>43</Slides>
  <Notes>42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Linkages between Tropopause Polar Vortices and the Great Arctic Cyclone   of August 2012 </vt:lpstr>
      <vt:lpstr>What are Tropopause Polar Vortices (TPVs)?</vt:lpstr>
      <vt:lpstr>Motivation</vt:lpstr>
      <vt:lpstr>The Great Arctic Cyclone of August 2012 (AC12)</vt:lpstr>
      <vt:lpstr>The Great Arctic Cyclone of August 2012 (AC12)</vt:lpstr>
      <vt:lpstr>The Great Arctic Cyclone of August 2012 (AC12)</vt:lpstr>
      <vt:lpstr>The Great Arctic Cyclone of August 2012 (AC12)</vt:lpstr>
      <vt:lpstr>Outline</vt:lpstr>
      <vt:lpstr>Data and Methods</vt:lpstr>
      <vt:lpstr>PowerPoint Presentation</vt:lpstr>
      <vt:lpstr>Track and Intensity</vt:lpstr>
      <vt:lpstr>Track and Intensity</vt:lpstr>
      <vt:lpstr>Track and Intensity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Cross Sections: Jet Coupling</vt:lpstr>
      <vt:lpstr>Cross Sections</vt:lpstr>
      <vt:lpstr>Cross Sections</vt:lpstr>
      <vt:lpstr>Cross Sections: Jet Crossing</vt:lpstr>
      <vt:lpstr>Cross Sections</vt:lpstr>
      <vt:lpstr>Impacts of AC12 on Arctic Sea Ice</vt:lpstr>
      <vt:lpstr>Impacts of AC12 on Arctic Sea Ice</vt:lpstr>
      <vt:lpstr>Summary</vt:lpstr>
      <vt:lpstr>Summary</vt:lpstr>
      <vt:lpstr>Summary</vt:lpstr>
      <vt:lpstr>References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Phenomenological and Predictability Studies of the Structure and Evolution of                  Arctic Cyclones, Polar Lows, and                   Tropopause Polar Vortices</dc:title>
  <dc:creator>Kevin Biernat</dc:creator>
  <cp:lastModifiedBy>Kevin Biernat</cp:lastModifiedBy>
  <cp:revision>242</cp:revision>
  <dcterms:created xsi:type="dcterms:W3CDTF">2018-05-15T16:55:59Z</dcterms:created>
  <dcterms:modified xsi:type="dcterms:W3CDTF">2019-01-25T19:08:51Z</dcterms:modified>
</cp:coreProperties>
</file>