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338" r:id="rId3"/>
    <p:sldId id="307" r:id="rId4"/>
    <p:sldId id="360" r:id="rId5"/>
    <p:sldId id="258" r:id="rId6"/>
    <p:sldId id="310" r:id="rId7"/>
    <p:sldId id="263" r:id="rId8"/>
    <p:sldId id="321" r:id="rId9"/>
    <p:sldId id="364" r:id="rId10"/>
    <p:sldId id="374" r:id="rId11"/>
    <p:sldId id="365" r:id="rId12"/>
    <p:sldId id="366" r:id="rId13"/>
    <p:sldId id="367" r:id="rId14"/>
    <p:sldId id="314" r:id="rId15"/>
    <p:sldId id="315" r:id="rId16"/>
    <p:sldId id="277" r:id="rId17"/>
    <p:sldId id="336" r:id="rId18"/>
    <p:sldId id="279" r:id="rId19"/>
    <p:sldId id="337" r:id="rId20"/>
    <p:sldId id="281" r:id="rId21"/>
    <p:sldId id="371" r:id="rId22"/>
    <p:sldId id="325" r:id="rId23"/>
    <p:sldId id="326" r:id="rId24"/>
    <p:sldId id="327" r:id="rId25"/>
    <p:sldId id="328" r:id="rId26"/>
    <p:sldId id="329" r:id="rId27"/>
    <p:sldId id="330" r:id="rId28"/>
    <p:sldId id="332" r:id="rId29"/>
    <p:sldId id="333" r:id="rId30"/>
    <p:sldId id="334" r:id="rId31"/>
    <p:sldId id="335" r:id="rId32"/>
    <p:sldId id="320" r:id="rId33"/>
    <p:sldId id="372" r:id="rId34"/>
    <p:sldId id="373" r:id="rId35"/>
    <p:sldId id="305" r:id="rId36"/>
    <p:sldId id="312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5FF"/>
    <a:srgbClr val="00349E"/>
    <a:srgbClr val="9A151A"/>
    <a:srgbClr val="800000"/>
    <a:srgbClr val="005BF7"/>
    <a:srgbClr val="2701B8"/>
    <a:srgbClr val="4000D5"/>
    <a:srgbClr val="FF1800"/>
    <a:srgbClr val="39D802"/>
    <a:srgbClr val="31B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324" autoAdjust="0"/>
  </p:normalViewPr>
  <p:slideViewPr>
    <p:cSldViewPr snapToGrid="0" snapToObjects="1">
      <p:cViewPr>
        <p:scale>
          <a:sx n="112" d="100"/>
          <a:sy n="112" d="100"/>
        </p:scale>
        <p:origin x="-600" y="-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50679-1690-184E-94AD-C102108EF4EB}" type="datetimeFigureOut">
              <a:rPr lang="en-US" smtClean="0"/>
              <a:t>3/2/16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DB0D6-3A32-4344-947C-280B6712D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52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55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91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91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5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1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55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55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55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5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0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4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6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6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08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9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3/2/16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1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3/2/16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4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3/2/16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5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2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B12F-A8F2-D047-B854-3EF81BFB967F}" type="datetimeFigureOut">
              <a:rPr lang="en-US" smtClean="0"/>
              <a:t>3/2/16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3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5B12F-A8F2-D047-B854-3EF81BFB967F}" type="datetimeFigureOut">
              <a:rPr lang="en-US" smtClean="0"/>
              <a:t>3/2/16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7AA76-C880-EF41-A532-FC6CAA660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3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16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Extreme Weather Events Originating from Interactions between Tropopause Polar Vortices and the North Atlantic Jet Stream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Lance F.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Bosart, and Daniel Keyser</a:t>
            </a:r>
            <a:endParaRPr lang="en-US" sz="2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lang="en-US" sz="2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Annual Northeastern Storm 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 2016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 provided by NSF Grant AGS-1355960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kbiernat@albany.edu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60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8479550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Extraction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250_irrotWind_pv_20131104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3" y="1146048"/>
            <a:ext cx="6126480" cy="4415838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-12095" y="591112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-14916" y="671051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0" y="5911123"/>
            <a:ext cx="9144000" cy="799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gray)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6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(every 0.5 × 10</a:t>
            </a:r>
            <a:r>
              <a:rPr lang="en-US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 </a:t>
            </a:r>
            <a:r>
              <a:rPr lang="en-US" sz="1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6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96367" y="4063802"/>
            <a:ext cx="4666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0256" y="4001755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2666" y="392029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17216" y="2286077"/>
            <a:ext cx="2884979" cy="3266320"/>
            <a:chOff x="6103094" y="1355688"/>
            <a:chExt cx="2884979" cy="3266320"/>
          </a:xfrm>
        </p:grpSpPr>
        <p:pic>
          <p:nvPicPr>
            <p:cNvPr id="5" name="Picture 4" descr="mslp_trac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2"/>
            <a:stretch/>
          </p:blipFill>
          <p:spPr>
            <a:xfrm>
              <a:off x="6589210" y="1584365"/>
              <a:ext cx="2398863" cy="289354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398871" y="437578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4 Nov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90959" y="437578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</a:t>
              </a:r>
              <a:r>
                <a:rPr lang="en-US" sz="1000" dirty="0" smtClean="0">
                  <a:latin typeface="Arial"/>
                  <a:cs typeface="Arial"/>
                </a:rPr>
                <a:t> Nov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534216" y="437578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</a:t>
              </a:r>
              <a:r>
                <a:rPr lang="en-US" sz="1000" dirty="0" smtClean="0">
                  <a:latin typeface="Arial"/>
                  <a:cs typeface="Arial"/>
                </a:rPr>
                <a:t> Nov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128572" y="437578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7</a:t>
              </a:r>
              <a:r>
                <a:rPr lang="en-US" sz="1000" dirty="0" smtClean="0">
                  <a:latin typeface="Arial"/>
                  <a:cs typeface="Arial"/>
                </a:rPr>
                <a:t> Nov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70904" y="4221189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70904" y="3767876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70904" y="3337416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970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70904" y="2910825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980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73730" y="247413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73730" y="2032358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100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73730" y="1598640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1010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5625147" y="2859468"/>
              <a:ext cx="12021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MSLP (hPa)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662675" y="1355688"/>
              <a:ext cx="2089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Minimum MSLP Trace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66409" y="1158355"/>
            <a:ext cx="2837255" cy="368256"/>
            <a:chOff x="6299253" y="1158355"/>
            <a:chExt cx="2837255" cy="368256"/>
          </a:xfrm>
        </p:grpSpPr>
        <p:pic>
          <p:nvPicPr>
            <p:cNvPr id="41" name="Picture 40" descr="250_jet_mslp_pac_polar20131109_1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t="94735" r="59367" b="2317"/>
            <a:stretch/>
          </p:blipFill>
          <p:spPr>
            <a:xfrm>
              <a:off x="6299253" y="1189843"/>
              <a:ext cx="2377440" cy="18288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8502440" y="1158355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(mm)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453849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743910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018679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35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19235" y="1371452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10767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11323" y="1371452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98295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</a:t>
              </a:r>
              <a:r>
                <a:rPr lang="en-US" sz="10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37753" y="1708752"/>
            <a:ext cx="2915137" cy="370709"/>
            <a:chOff x="6270597" y="1632109"/>
            <a:chExt cx="2915137" cy="370709"/>
          </a:xfrm>
        </p:grpSpPr>
        <p:pic>
          <p:nvPicPr>
            <p:cNvPr id="24" name="Picture 23" descr="250_jet_mslp_pac_polar20131109_1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67" t="94735" r="12110" b="2234"/>
            <a:stretch/>
          </p:blipFill>
          <p:spPr>
            <a:xfrm>
              <a:off x="6270597" y="1680061"/>
              <a:ext cx="2377440" cy="18288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8551666" y="1632109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(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0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0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smtClean="0">
                  <a:latin typeface="Arial"/>
                  <a:cs typeface="Arial"/>
                </a:rPr>
                <a:t>)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508054" y="1848930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839445" y="1848930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162501" y="1847442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7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506372" y="1848930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8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830156" y="1847442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9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151088" y="1837570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 flipV="1">
            <a:off x="7109838" y="2649589"/>
            <a:ext cx="0" cy="2620856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577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8479550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Extraction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250_irrotWind_pv_201311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9" y="1147429"/>
            <a:ext cx="6127469" cy="44165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23079" y="3540265"/>
            <a:ext cx="4666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89748" y="3488857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4105" y="4057702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-12095" y="591112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-14916" y="671051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 txBox="1">
            <a:spLocks/>
          </p:cNvSpPr>
          <p:nvPr/>
        </p:nvSpPr>
        <p:spPr>
          <a:xfrm>
            <a:off x="0" y="5911123"/>
            <a:ext cx="9144000" cy="799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gray)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6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(every 0.5 × 10</a:t>
            </a:r>
            <a:r>
              <a:rPr lang="en-US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 </a:t>
            </a:r>
            <a:r>
              <a:rPr lang="en-US" sz="1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6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217216" y="2286077"/>
            <a:ext cx="2884979" cy="3266320"/>
            <a:chOff x="6103094" y="1355688"/>
            <a:chExt cx="2884979" cy="3266320"/>
          </a:xfrm>
        </p:grpSpPr>
        <p:pic>
          <p:nvPicPr>
            <p:cNvPr id="28" name="Picture 27" descr="mslp_trac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2"/>
            <a:stretch/>
          </p:blipFill>
          <p:spPr>
            <a:xfrm>
              <a:off x="6589210" y="1584365"/>
              <a:ext cx="2398863" cy="289354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398871" y="437578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4 Nov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90959" y="437578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</a:t>
              </a:r>
              <a:r>
                <a:rPr lang="en-US" sz="1000" dirty="0" smtClean="0">
                  <a:latin typeface="Arial"/>
                  <a:cs typeface="Arial"/>
                </a:rPr>
                <a:t> Nov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34216" y="437578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</a:t>
              </a:r>
              <a:r>
                <a:rPr lang="en-US" sz="1000" dirty="0" smtClean="0">
                  <a:latin typeface="Arial"/>
                  <a:cs typeface="Arial"/>
                </a:rPr>
                <a:t> Nov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28572" y="437578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7</a:t>
              </a:r>
              <a:r>
                <a:rPr lang="en-US" sz="1000" dirty="0" smtClean="0">
                  <a:latin typeface="Arial"/>
                  <a:cs typeface="Arial"/>
                </a:rPr>
                <a:t> Nov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70904" y="4221189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70904" y="3767876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70904" y="3337416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970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70904" y="2910825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980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73730" y="247413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73730" y="2032358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100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3730" y="1598640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1010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5625147" y="2859468"/>
              <a:ext cx="12021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MSLP (hPa)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62675" y="1355688"/>
              <a:ext cx="2089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Minimum MSLP Trace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266409" y="1158355"/>
            <a:ext cx="2837255" cy="368256"/>
            <a:chOff x="6299253" y="1158355"/>
            <a:chExt cx="2837255" cy="368256"/>
          </a:xfrm>
        </p:grpSpPr>
        <p:pic>
          <p:nvPicPr>
            <p:cNvPr id="43" name="Picture 42" descr="250_jet_mslp_pac_polar20131109_1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t="94735" r="59367" b="2317"/>
            <a:stretch/>
          </p:blipFill>
          <p:spPr>
            <a:xfrm>
              <a:off x="6299253" y="1189843"/>
              <a:ext cx="2377440" cy="18288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502440" y="1158355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(mm)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453849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43910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018679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35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319235" y="1371452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610767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911323" y="1371452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198295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</a:t>
              </a:r>
              <a:r>
                <a:rPr lang="en-US" sz="10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237753" y="1708752"/>
            <a:ext cx="2915137" cy="370709"/>
            <a:chOff x="6270597" y="1632109"/>
            <a:chExt cx="2915137" cy="370709"/>
          </a:xfrm>
        </p:grpSpPr>
        <p:pic>
          <p:nvPicPr>
            <p:cNvPr id="53" name="Picture 52" descr="250_jet_mslp_pac_polar20131109_1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67" t="94735" r="12110" b="2234"/>
            <a:stretch/>
          </p:blipFill>
          <p:spPr>
            <a:xfrm>
              <a:off x="6270597" y="1680061"/>
              <a:ext cx="2377440" cy="18288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8551666" y="1632109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(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0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0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smtClean="0">
                  <a:latin typeface="Arial"/>
                  <a:cs typeface="Arial"/>
                </a:rPr>
                <a:t>)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508054" y="1848930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839445" y="1848930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162501" y="1847442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7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506372" y="1848930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8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830156" y="1847442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9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151088" y="1837570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cxnSp>
        <p:nvCxnSpPr>
          <p:cNvPr id="61" name="Straight Connector 60"/>
          <p:cNvCxnSpPr/>
          <p:nvPr/>
        </p:nvCxnSpPr>
        <p:spPr>
          <a:xfrm flipV="1">
            <a:off x="7683279" y="2649589"/>
            <a:ext cx="0" cy="2620856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30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8479550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Extraction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250_irrotWind_pv_2013110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" y="1147406"/>
            <a:ext cx="6127469" cy="44165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91869" y="2940849"/>
            <a:ext cx="4666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34575" y="2622880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00966" y="3333807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-12095" y="591112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-14916" y="671051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/>
          <p:cNvSpPr txBox="1">
            <a:spLocks/>
          </p:cNvSpPr>
          <p:nvPr/>
        </p:nvSpPr>
        <p:spPr>
          <a:xfrm>
            <a:off x="0" y="5911123"/>
            <a:ext cx="9144000" cy="799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gray)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6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(every 0.5 × 10</a:t>
            </a:r>
            <a:r>
              <a:rPr lang="en-US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 </a:t>
            </a:r>
            <a:r>
              <a:rPr lang="en-US" sz="1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6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217216" y="2286077"/>
            <a:ext cx="2884979" cy="3266320"/>
            <a:chOff x="6103094" y="1355688"/>
            <a:chExt cx="2884979" cy="3266320"/>
          </a:xfrm>
        </p:grpSpPr>
        <p:pic>
          <p:nvPicPr>
            <p:cNvPr id="28" name="Picture 27" descr="mslp_trac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2"/>
            <a:stretch/>
          </p:blipFill>
          <p:spPr>
            <a:xfrm>
              <a:off x="6589210" y="1584365"/>
              <a:ext cx="2398863" cy="289354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398871" y="437578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4 Nov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90959" y="437578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</a:t>
              </a:r>
              <a:r>
                <a:rPr lang="en-US" sz="1000" dirty="0" smtClean="0">
                  <a:latin typeface="Arial"/>
                  <a:cs typeface="Arial"/>
                </a:rPr>
                <a:t> Nov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34216" y="437578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</a:t>
              </a:r>
              <a:r>
                <a:rPr lang="en-US" sz="1000" dirty="0" smtClean="0">
                  <a:latin typeface="Arial"/>
                  <a:cs typeface="Arial"/>
                </a:rPr>
                <a:t> Nov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28572" y="437578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7</a:t>
              </a:r>
              <a:r>
                <a:rPr lang="en-US" sz="1000" dirty="0" smtClean="0">
                  <a:latin typeface="Arial"/>
                  <a:cs typeface="Arial"/>
                </a:rPr>
                <a:t> Nov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70904" y="4221189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70904" y="3767876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70904" y="3337416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970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70904" y="2910825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980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73730" y="247413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73730" y="2032358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100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3730" y="1598640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1010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5625147" y="2859468"/>
              <a:ext cx="12021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MSLP (hPa)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662675" y="1355688"/>
              <a:ext cx="2089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Minimum MSLP Trace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266409" y="1158355"/>
            <a:ext cx="2837255" cy="368256"/>
            <a:chOff x="6299253" y="1158355"/>
            <a:chExt cx="2837255" cy="368256"/>
          </a:xfrm>
        </p:grpSpPr>
        <p:pic>
          <p:nvPicPr>
            <p:cNvPr id="43" name="Picture 42" descr="250_jet_mslp_pac_polar20131109_1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t="94735" r="59367" b="2317"/>
            <a:stretch/>
          </p:blipFill>
          <p:spPr>
            <a:xfrm>
              <a:off x="6299253" y="1189843"/>
              <a:ext cx="2377440" cy="18288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502440" y="1158355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(mm)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453849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43910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018679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35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319235" y="1371452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610767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911323" y="1371452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198295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</a:t>
              </a:r>
              <a:r>
                <a:rPr lang="en-US" sz="10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237753" y="1708752"/>
            <a:ext cx="2915137" cy="370709"/>
            <a:chOff x="6270597" y="1632109"/>
            <a:chExt cx="2915137" cy="370709"/>
          </a:xfrm>
        </p:grpSpPr>
        <p:pic>
          <p:nvPicPr>
            <p:cNvPr id="53" name="Picture 52" descr="250_jet_mslp_pac_polar20131109_1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67" t="94735" r="12110" b="2234"/>
            <a:stretch/>
          </p:blipFill>
          <p:spPr>
            <a:xfrm>
              <a:off x="6270597" y="1680061"/>
              <a:ext cx="2377440" cy="18288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8551666" y="1632109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(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0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0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smtClean="0">
                  <a:latin typeface="Arial"/>
                  <a:cs typeface="Arial"/>
                </a:rPr>
                <a:t>)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508054" y="1848930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839445" y="1848930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162501" y="1847442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7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506372" y="1848930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8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830156" y="1847442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9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151088" y="1837570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cxnSp>
        <p:nvCxnSpPr>
          <p:cNvPr id="61" name="Straight Connector 60"/>
          <p:cNvCxnSpPr/>
          <p:nvPr/>
        </p:nvCxnSpPr>
        <p:spPr>
          <a:xfrm flipV="1">
            <a:off x="8254971" y="2649589"/>
            <a:ext cx="0" cy="2620856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44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8479550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Extraction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250_irrotWind_pv_20131107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8" y="1152454"/>
            <a:ext cx="6127469" cy="44165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30560" y="2414465"/>
            <a:ext cx="4666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55904" y="1849121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52456" y="289568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-12095" y="591112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-14916" y="671051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/>
          <p:cNvSpPr txBox="1">
            <a:spLocks/>
          </p:cNvSpPr>
          <p:nvPr/>
        </p:nvSpPr>
        <p:spPr>
          <a:xfrm>
            <a:off x="0" y="5911123"/>
            <a:ext cx="9144000" cy="799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gray)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6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(every 0.5 × 10</a:t>
            </a:r>
            <a:r>
              <a:rPr lang="en-US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 </a:t>
            </a:r>
            <a:r>
              <a:rPr lang="en-US" sz="16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6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217216" y="2286077"/>
            <a:ext cx="2884979" cy="3266320"/>
            <a:chOff x="6103094" y="1355688"/>
            <a:chExt cx="2884979" cy="3266320"/>
          </a:xfrm>
        </p:grpSpPr>
        <p:pic>
          <p:nvPicPr>
            <p:cNvPr id="29" name="Picture 28" descr="mslp_trace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2"/>
            <a:stretch/>
          </p:blipFill>
          <p:spPr>
            <a:xfrm>
              <a:off x="6589210" y="1584365"/>
              <a:ext cx="2398863" cy="289354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398871" y="437578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4 Nov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90959" y="437578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</a:t>
              </a:r>
              <a:r>
                <a:rPr lang="en-US" sz="1000" dirty="0" smtClean="0">
                  <a:latin typeface="Arial"/>
                  <a:cs typeface="Arial"/>
                </a:rPr>
                <a:t> Nov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34216" y="437578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</a:t>
              </a:r>
              <a:r>
                <a:rPr lang="en-US" sz="1000" dirty="0" smtClean="0">
                  <a:latin typeface="Arial"/>
                  <a:cs typeface="Arial"/>
                </a:rPr>
                <a:t> Nov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128572" y="437578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7</a:t>
              </a:r>
              <a:r>
                <a:rPr lang="en-US" sz="1000" dirty="0" smtClean="0">
                  <a:latin typeface="Arial"/>
                  <a:cs typeface="Arial"/>
                </a:rPr>
                <a:t> Nov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70904" y="4221189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70904" y="3767876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170904" y="3337416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970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170904" y="2910825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980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73730" y="2474137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990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73730" y="2032358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100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173730" y="1598640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1010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5625147" y="2859468"/>
              <a:ext cx="12021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MSLP (hPa)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662675" y="1355688"/>
              <a:ext cx="2089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Minimum MSLP Trace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266409" y="1158355"/>
            <a:ext cx="2837255" cy="368256"/>
            <a:chOff x="6299253" y="1158355"/>
            <a:chExt cx="2837255" cy="368256"/>
          </a:xfrm>
        </p:grpSpPr>
        <p:pic>
          <p:nvPicPr>
            <p:cNvPr id="44" name="Picture 43" descr="250_jet_mslp_pac_polar20131109_1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t="94735" r="59367" b="2317"/>
            <a:stretch/>
          </p:blipFill>
          <p:spPr>
            <a:xfrm>
              <a:off x="6299253" y="1189843"/>
              <a:ext cx="2377440" cy="18288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8502440" y="1158355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(mm)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453849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43910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018679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35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319235" y="1371452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610767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911323" y="1371452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198295" y="1372723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5</a:t>
              </a:r>
              <a:r>
                <a:rPr lang="en-US" sz="10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237753" y="1708752"/>
            <a:ext cx="2915137" cy="370709"/>
            <a:chOff x="6270597" y="1632109"/>
            <a:chExt cx="2915137" cy="370709"/>
          </a:xfrm>
        </p:grpSpPr>
        <p:pic>
          <p:nvPicPr>
            <p:cNvPr id="54" name="Picture 53" descr="250_jet_mslp_pac_polar20131109_1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67" t="94735" r="12110" b="2234"/>
            <a:stretch/>
          </p:blipFill>
          <p:spPr>
            <a:xfrm>
              <a:off x="6270597" y="1680061"/>
              <a:ext cx="2377440" cy="182880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551666" y="1632109"/>
              <a:ext cx="6340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(</a:t>
              </a:r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10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10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dirty="0" smtClean="0">
                  <a:latin typeface="Arial"/>
                  <a:cs typeface="Arial"/>
                </a:rPr>
                <a:t>)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508054" y="1848930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39445" y="1848930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6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162501" y="1847442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7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506372" y="1848930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8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830156" y="1847442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>
                  <a:latin typeface="Arial"/>
                  <a:cs typeface="Arial"/>
                </a:rPr>
                <a:t>9</a:t>
              </a:r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151088" y="1837570"/>
              <a:ext cx="30055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</p:grpSp>
      <p:cxnSp>
        <p:nvCxnSpPr>
          <p:cNvPr id="62" name="Straight Connector 61"/>
          <p:cNvCxnSpPr/>
          <p:nvPr/>
        </p:nvCxnSpPr>
        <p:spPr>
          <a:xfrm flipV="1">
            <a:off x="8829635" y="2649589"/>
            <a:ext cx="0" cy="2620856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59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T_theta_pacific_track_20131107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3" y="1129872"/>
            <a:ext cx="4425613" cy="4206240"/>
          </a:xfrm>
          <a:prstGeom prst="rect">
            <a:avLst/>
          </a:prstGeom>
        </p:spPr>
      </p:pic>
      <p:pic>
        <p:nvPicPr>
          <p:cNvPr id="5" name="Picture 4" descr="250_jet_mslp_pac_polar20131107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91" y="1129872"/>
            <a:ext cx="4434840" cy="408926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Extraction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0071" y="160870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087624" y="1866232"/>
            <a:ext cx="402003" cy="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561040" y="2475663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354848" y="2594876"/>
            <a:ext cx="866067" cy="9335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964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-12095" y="553299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-14916" y="648971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2988" y="5532991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4578976" y="552462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399880" y="2176725"/>
            <a:ext cx="49028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606333" y="1657561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ontent Placeholder 2"/>
          <p:cNvSpPr txBox="1">
            <a:spLocks/>
          </p:cNvSpPr>
          <p:nvPr/>
        </p:nvSpPr>
        <p:spPr>
          <a:xfrm>
            <a:off x="4578976" y="5547102"/>
            <a:ext cx="4574205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05466" y="363076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2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_theta_pacific_track_20131109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6" y="1133784"/>
            <a:ext cx="4425613" cy="4206240"/>
          </a:xfrm>
          <a:prstGeom prst="rect">
            <a:avLst/>
          </a:prstGeom>
        </p:spPr>
      </p:pic>
      <p:pic>
        <p:nvPicPr>
          <p:cNvPr id="3" name="Picture 2" descr="250_jet_mslp_pac_polar20131109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716" y="1133784"/>
            <a:ext cx="4434840" cy="408926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Extraction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99248" y="2777536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336801" y="3035061"/>
            <a:ext cx="402003" cy="0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431581" y="2637521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-12095" y="553299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-14916" y="648971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4578976" y="552462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9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91679" y="3003489"/>
            <a:ext cx="49028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39514" y="2591209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2988" y="5532991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4578976" y="5547102"/>
            <a:ext cx="4574205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84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T_theta_na_track_2013111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5" y="749767"/>
            <a:ext cx="4474146" cy="4946904"/>
          </a:xfrm>
          <a:prstGeom prst="rect">
            <a:avLst/>
          </a:prstGeom>
        </p:spPr>
      </p:pic>
      <p:pic>
        <p:nvPicPr>
          <p:cNvPr id="12" name="Picture 11" descr="250_jet_mslp_na_atl20131111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00" y="749767"/>
            <a:ext cx="4471416" cy="48383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45087" y="2739392"/>
            <a:ext cx="9992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cap="none" spc="0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1002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11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96705" y="244762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624364" y="2847493"/>
            <a:ext cx="0" cy="33944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-37680" y="2130396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7236" y="2835398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08371" y="3510716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76627" y="2896250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5600769" y="2923573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71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na_track_2013111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" y="748030"/>
            <a:ext cx="4474146" cy="4946904"/>
          </a:xfrm>
          <a:prstGeom prst="rect">
            <a:avLst/>
          </a:prstGeom>
        </p:spPr>
      </p:pic>
      <p:pic>
        <p:nvPicPr>
          <p:cNvPr id="4" name="Picture 3" descr="250_jet_mslp_na_atl20131112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38" y="749767"/>
            <a:ext cx="4471416" cy="48383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44704" y="2814692"/>
            <a:ext cx="9992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cap="none" spc="0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1002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23019" y="252307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850678" y="2922943"/>
            <a:ext cx="0" cy="33944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50749" y="2140722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0857" y="3255870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65082" y="3302232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69700" y="3221482"/>
            <a:ext cx="49028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6067086" y="3107609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770165" y="3577911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2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na_track_2013111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9" y="749111"/>
            <a:ext cx="4474146" cy="4946904"/>
          </a:xfrm>
          <a:prstGeom prst="rect">
            <a:avLst/>
          </a:prstGeom>
        </p:spPr>
      </p:pic>
      <p:pic>
        <p:nvPicPr>
          <p:cNvPr id="4" name="Picture 3" descr="250_jet_mslp_na_atl2013111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00" y="749111"/>
            <a:ext cx="4471416" cy="48383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632698" y="2850553"/>
            <a:ext cx="9992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cap="none" spc="0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1003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12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1654" y="2624192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8467" y="2560031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95495" y="3656353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94545" y="3555400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57426" y="2991661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535702" y="3599323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68503" y="3591301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718334" y="2910075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321570" y="3148569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2074811" y="3002391"/>
            <a:ext cx="0" cy="33944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3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T_theta_na_track_2013111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7" y="749111"/>
            <a:ext cx="4474146" cy="4946904"/>
          </a:xfrm>
          <a:prstGeom prst="rect">
            <a:avLst/>
          </a:prstGeom>
        </p:spPr>
      </p:pic>
      <p:pic>
        <p:nvPicPr>
          <p:cNvPr id="5" name="Picture 4" descr="250_jet_mslp_na_atl2013111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35" y="749111"/>
            <a:ext cx="4471416" cy="48383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36989" y="2753310"/>
            <a:ext cx="8660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endParaRPr lang="en-US" sz="2800" b="1" cap="none" spc="0" baseline="-25000" dirty="0" smtClean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0918" y="2548611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5083" y="2876421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36176" y="3767083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54686" y="3193190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80194" y="2551936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65062" y="3330363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72876" y="3697811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594361" y="3153922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2362977" y="2921280"/>
            <a:ext cx="0" cy="33944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15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(Pyle et al. 2004;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Hakim 2009, 2010)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2453" y="24768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7199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(right) 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45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na_track_2013111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" y="754643"/>
            <a:ext cx="4474146" cy="4946904"/>
          </a:xfrm>
          <a:prstGeom prst="rect">
            <a:avLst/>
          </a:prstGeom>
        </p:spPr>
      </p:pic>
      <p:pic>
        <p:nvPicPr>
          <p:cNvPr id="6" name="Picture 5" descr="250_jet_mslp_na_atl2013111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82" y="744147"/>
            <a:ext cx="4471416" cy="48383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03109" y="2508835"/>
            <a:ext cx="8660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986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13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63044" y="236476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431573" y="2762084"/>
            <a:ext cx="170144" cy="37545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42790" y="3195318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02035" y="3747691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32477" y="2755642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91742" y="2340586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57432" y="3066683"/>
            <a:ext cx="49028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46640" y="3949226"/>
            <a:ext cx="490282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0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6841495" y="2931306"/>
            <a:ext cx="48102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b="1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76645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MSLP (hPa, black),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8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T_theta_crossline_52.5N70W_52.5N45W_20131113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3079" r="1696" b="9061"/>
          <a:stretch/>
        </p:blipFill>
        <p:spPr>
          <a:xfrm>
            <a:off x="395742" y="723122"/>
            <a:ext cx="3968696" cy="238658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13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TPV–NAJ Interaction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563945" y="6409101"/>
            <a:ext cx="4565113" cy="419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11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450–350-hPa PV (PVU, gray), PV frontogenesis </a:t>
            </a:r>
            <a:r>
              <a:rPr lang="en-US" sz="11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full horizontal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1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</a:t>
            </a:r>
            <a:r>
              <a:rPr lang="en-US" sz="11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1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(100 km)</a:t>
            </a:r>
            <a:r>
              <a:rPr lang="en-US" sz="11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 </a:t>
            </a:r>
            <a:r>
              <a:rPr lang="en-US" sz="115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1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day)</a:t>
            </a:r>
            <a:r>
              <a:rPr lang="en-US" sz="115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1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shaded], wind speed (</a:t>
            </a:r>
            <a:r>
              <a:rPr lang="en-US"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15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, blue</a:t>
            </a:r>
            <a:r>
              <a:rPr lang="en-US" sz="115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5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4775324" y="3228724"/>
            <a:ext cx="4072539" cy="574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925–850-hPa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(K, black),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frontogenesis due to full horizontal wind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(100 km)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 −1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 h)</a:t>
            </a:r>
            <a:r>
              <a:rPr lang="en-US" sz="1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shaded], and wind (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1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801851" y="657205"/>
            <a:ext cx="3971686" cy="2679192"/>
            <a:chOff x="4737949" y="657205"/>
            <a:chExt cx="3971686" cy="2679192"/>
          </a:xfrm>
        </p:grpSpPr>
        <p:pic>
          <p:nvPicPr>
            <p:cNvPr id="9" name="Picture 8" descr="fgen_925-850_20131113_12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7949" y="657205"/>
              <a:ext cx="3971686" cy="267919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6086159" y="972651"/>
              <a:ext cx="49800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endParaRPr lang="en-US" sz="2800" b="1" cap="none" spc="0" baseline="-2500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09344" y="3765440"/>
            <a:ext cx="3984067" cy="2633472"/>
            <a:chOff x="4745442" y="3765440"/>
            <a:chExt cx="3984067" cy="2633472"/>
          </a:xfrm>
        </p:grpSpPr>
        <p:pic>
          <p:nvPicPr>
            <p:cNvPr id="11" name="Picture 10" descr="pvfgen_450-350_20131113_12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442" y="3765440"/>
              <a:ext cx="3984067" cy="2633472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5624777" y="376583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TPV</a:t>
              </a:r>
              <a:endParaRPr lang="en-US" sz="3300" b="1" cap="none" spc="0" dirty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6191942" y="4243920"/>
              <a:ext cx="0" cy="6013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346690" y="4649022"/>
              <a:ext cx="892279" cy="55399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309 K </a:t>
              </a:r>
            </a:p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 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on DT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4" name="Straight Arrow Connector 43"/>
            <p:cNvCxnSpPr>
              <a:stCxn id="43" idx="0"/>
            </p:cNvCxnSpPr>
            <p:nvPr/>
          </p:nvCxnSpPr>
          <p:spPr>
            <a:xfrm flipH="1" flipV="1">
              <a:off x="7543978" y="4152220"/>
              <a:ext cx="248852" cy="4968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298515" y="6224690"/>
            <a:ext cx="2447160" cy="146009"/>
            <a:chOff x="1245461" y="6098650"/>
            <a:chExt cx="2577904" cy="248896"/>
          </a:xfrm>
        </p:grpSpPr>
        <p:pic>
          <p:nvPicPr>
            <p:cNvPr id="33" name="Picture 32" descr="pv_cross_method2_35N60W_75N60W_20131222_12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88" t="93229" r="26167" b="3316"/>
            <a:stretch/>
          </p:blipFill>
          <p:spPr>
            <a:xfrm>
              <a:off x="1245461" y="6098650"/>
              <a:ext cx="2577904" cy="136579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376906" y="62090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645067" y="62090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77175" y="62090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  <a:r>
                <a:rPr lang="en-US" sz="900" dirty="0" smtClean="0">
                  <a:latin typeface="Arial"/>
                  <a:cs typeface="Arial"/>
                </a:rPr>
                <a:t>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144479" y="62090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384582" y="62090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637276" y="62090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896452" y="62090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144065" y="62090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392065" y="62090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1418" y="3125484"/>
            <a:ext cx="4040790" cy="199482"/>
            <a:chOff x="371418" y="3091690"/>
            <a:chExt cx="4040790" cy="199482"/>
          </a:xfrm>
        </p:grpSpPr>
        <p:pic>
          <p:nvPicPr>
            <p:cNvPr id="59" name="Picture 58" descr="DT_theta_pacific_track_20131107_1200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47" r="4226" b="6224"/>
            <a:stretch/>
          </p:blipFill>
          <p:spPr>
            <a:xfrm>
              <a:off x="409070" y="3091690"/>
              <a:ext cx="3968496" cy="9171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71418" y="31476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84162" y="31497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98776" y="31497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617443" y="315102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030489" y="31497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457083" y="315102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861653" y="31518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281943" y="315267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697157" y="315267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111652" y="315267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378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44324" y="6219871"/>
            <a:ext cx="80289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52.5°N, 70°W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771628" y="6212361"/>
            <a:ext cx="80289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52.5°N, 45°W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2" name="Content Placeholder 2"/>
          <p:cNvSpPr txBox="1">
            <a:spLocks/>
          </p:cNvSpPr>
          <p:nvPr/>
        </p:nvSpPr>
        <p:spPr>
          <a:xfrm>
            <a:off x="251749" y="3234827"/>
            <a:ext cx="4317552" cy="574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shaded), wind speed (black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every 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1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1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43438" y="6411638"/>
            <a:ext cx="4559792" cy="419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vorticity (PVU, shaded)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every 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10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1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1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black)</a:t>
            </a: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419500" y="720462"/>
            <a:ext cx="1007701" cy="6001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3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3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1925107" y="1213460"/>
            <a:ext cx="0" cy="491735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329206" y="1837306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43EB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000" b="1" cap="none" spc="0" baseline="-25000" dirty="0">
              <a:ln w="25400">
                <a:solidFill>
                  <a:schemeClr val="tx1"/>
                </a:solidFill>
                <a:prstDash val="solid"/>
              </a:ln>
              <a:solidFill>
                <a:srgbClr val="43EB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264240" y="1837306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43EB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cap="none" spc="0" baseline="-25000" dirty="0">
              <a:ln w="25400">
                <a:solidFill>
                  <a:schemeClr val="tx1"/>
                </a:solidFill>
                <a:prstDash val="solid"/>
              </a:ln>
              <a:solidFill>
                <a:srgbClr val="43EB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1039" y="6325966"/>
            <a:ext cx="80289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 smtClean="0">
                <a:latin typeface="Arial"/>
                <a:cs typeface="Arial"/>
              </a:rPr>
              <a:t>A</a:t>
            </a:r>
            <a:endParaRPr lang="en-US" sz="900" b="1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824262" y="6325966"/>
            <a:ext cx="80289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>
                <a:latin typeface="Arial"/>
                <a:cs typeface="Arial"/>
              </a:rPr>
              <a:t>B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5439" y="3709298"/>
            <a:ext cx="4284926" cy="2516959"/>
            <a:chOff x="195321" y="3709298"/>
            <a:chExt cx="4284926" cy="2516959"/>
          </a:xfrm>
        </p:grpSpPr>
        <p:pic>
          <p:nvPicPr>
            <p:cNvPr id="4" name="Picture 3" descr="pv_cross_noLB_52.5N45W_52.5N70W_20131113_12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21" y="3709298"/>
              <a:ext cx="4284926" cy="2516959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1836731" y="5078391"/>
              <a:ext cx="88998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smtClean="0">
                  <a:ln w="254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TPV</a:t>
              </a:r>
              <a:endParaRPr lang="en-US" sz="2800" b="1" cap="none" spc="0" dirty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80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_theta_atl_201311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44" y="3716388"/>
            <a:ext cx="5860143" cy="2953512"/>
          </a:xfrm>
          <a:prstGeom prst="rect">
            <a:avLst/>
          </a:prstGeom>
        </p:spPr>
      </p:pic>
      <p:pic>
        <p:nvPicPr>
          <p:cNvPr id="5" name="Picture 4" descr="250_irrotWind_pv_2013111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44" y="704614"/>
            <a:ext cx="6183548" cy="295351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56653" y="513082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43507" y="548045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47895" y="4637133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86131" y="464718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23639" y="416812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547208" y="4526941"/>
            <a:ext cx="152506" cy="26109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456077" y="2143553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326054" y="2464643"/>
            <a:ext cx="9992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547659" y="1443967"/>
            <a:ext cx="8660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966</a:t>
            </a:r>
            <a:endParaRPr lang="en-US" sz="28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82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atl_20131114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05" y="3722989"/>
            <a:ext cx="5860143" cy="2953512"/>
          </a:xfrm>
          <a:prstGeom prst="rect">
            <a:avLst/>
          </a:prstGeom>
        </p:spPr>
      </p:pic>
      <p:pic>
        <p:nvPicPr>
          <p:cNvPr id="3" name="Picture 2" descr="250_irrotWind_pv_2013111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413" y="710277"/>
            <a:ext cx="6183548" cy="29535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62696" y="521071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16401" y="5518184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36213" y="4460158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00456" y="4947610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26453" y="1167025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971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69818" y="2168703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14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997394" y="1087316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975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731279" y="2235176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2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_theta_atl_2013111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24745"/>
            <a:ext cx="5860143" cy="2953512"/>
          </a:xfrm>
          <a:prstGeom prst="rect">
            <a:avLst/>
          </a:prstGeom>
        </p:spPr>
      </p:pic>
      <p:pic>
        <p:nvPicPr>
          <p:cNvPr id="2" name="Picture 1" descr="250_irrotWind_pv_20131115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05" y="705839"/>
            <a:ext cx="6183548" cy="29535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93106" y="5418362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94499" y="4519123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89624" y="521317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07537" y="2143553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15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5641402" y="807647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976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896253" y="2006676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996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865616" y="546221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46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atl_2013111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26374"/>
            <a:ext cx="5860143" cy="2953512"/>
          </a:xfrm>
          <a:prstGeom prst="rect">
            <a:avLst/>
          </a:prstGeom>
        </p:spPr>
      </p:pic>
      <p:pic>
        <p:nvPicPr>
          <p:cNvPr id="3" name="Picture 2" descr="250_irrotWind_pv_20131115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700869"/>
            <a:ext cx="6183548" cy="29535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794956" y="5160254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3146" y="453659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77051" y="5351504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20110" y="2156128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15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036789" y="457252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958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300641" y="1482944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079357" y="5550239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7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_theta_atl_2013111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28477"/>
            <a:ext cx="5860143" cy="2953512"/>
          </a:xfrm>
          <a:prstGeom prst="rect">
            <a:avLst/>
          </a:prstGeom>
        </p:spPr>
      </p:pic>
      <p:pic>
        <p:nvPicPr>
          <p:cNvPr id="2" name="Picture 1" descr="250_irrotWind_pv_2013111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700105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77226" y="4420498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83677" y="551724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07537" y="2181278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16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626247" y="1187007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987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72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atl_2013111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29831"/>
            <a:ext cx="5860143" cy="2953512"/>
          </a:xfrm>
          <a:prstGeom prst="rect">
            <a:avLst/>
          </a:prstGeom>
        </p:spPr>
      </p:pic>
      <p:pic>
        <p:nvPicPr>
          <p:cNvPr id="3" name="Picture 2" descr="250_irrotWind_pv_2013111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696597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97104" y="446495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56423" y="5588611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07629" y="2281112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16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059099" y="893593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974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74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_theta_atl_2013111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36572"/>
            <a:ext cx="5860143" cy="2953512"/>
          </a:xfrm>
          <a:prstGeom prst="rect">
            <a:avLst/>
          </a:prstGeom>
        </p:spPr>
      </p:pic>
      <p:pic>
        <p:nvPicPr>
          <p:cNvPr id="2" name="Picture 1" descr="250_irrotWind_pv_2013111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696954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33039" y="4536595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25742" y="5667164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58307" y="2361078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17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6537099" y="726006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969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565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atl_20131117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38910"/>
            <a:ext cx="5860143" cy="2953512"/>
          </a:xfrm>
          <a:prstGeom prst="rect">
            <a:avLst/>
          </a:prstGeom>
        </p:spPr>
      </p:pic>
      <p:pic>
        <p:nvPicPr>
          <p:cNvPr id="3" name="Picture 2" descr="250_irrotWind_pv_20131117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697702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28654" y="4760480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38315" y="5642014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20588" y="2558319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17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7205366" y="612310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971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cyclogenesis events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61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T_theta_atl_2013111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35609"/>
            <a:ext cx="5860143" cy="2953512"/>
          </a:xfrm>
          <a:prstGeom prst="rect">
            <a:avLst/>
          </a:prstGeom>
        </p:spPr>
      </p:pic>
      <p:pic>
        <p:nvPicPr>
          <p:cNvPr id="2" name="Picture 1" descr="250_irrotWind_pv_20131118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703534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28654" y="4760480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76034" y="5654589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79681" y="2692938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18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6503754" y="2260178"/>
            <a:ext cx="99920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1005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457234" y="665912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975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88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atl_20131118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35" y="3732944"/>
            <a:ext cx="5860143" cy="2953512"/>
          </a:xfrm>
          <a:prstGeom prst="rect">
            <a:avLst/>
          </a:prstGeom>
        </p:spPr>
      </p:pic>
      <p:pic>
        <p:nvPicPr>
          <p:cNvPr id="3" name="Picture 2" descr="250_irrotWind_pv_20131118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98" y="696597"/>
            <a:ext cx="6183548" cy="29535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43169" y="4612044"/>
            <a:ext cx="6436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68214" y="5587628"/>
            <a:ext cx="60370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T3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54535" y="2755813"/>
            <a:ext cx="51806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18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7535187" y="695297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975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536408" y="2283596"/>
            <a:ext cx="8660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36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baseline="-25000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endParaRPr lang="en-US" sz="2800" b="1" baseline="-25000" dirty="0">
              <a:ln w="1270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cap="none" spc="0" baseline="-2500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42686" y="3460406"/>
            <a:ext cx="492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Development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435877" y="3452444"/>
            <a:ext cx="6087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190035" y="6474273"/>
            <a:ext cx="4218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[K]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1703" y="3760713"/>
            <a:ext cx="2885146" cy="293407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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wind (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barbs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         2-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-39344" y="710277"/>
            <a:ext cx="2895956" cy="2953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300–200-hPa PV (PVU,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irrot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vectors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250-hPa wind speed                   (m s</a:t>
            </a:r>
            <a:r>
              <a:rPr lang="en-US" sz="1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shaded),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600–400-hPa ascent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(every 0.5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4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4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red),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 (mm, shaded)</a:t>
            </a:r>
            <a:endParaRPr lang="en-US" sz="1400" baseline="30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88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71" y="709172"/>
            <a:ext cx="3981343" cy="5123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850UV_stanom_21_day_2panel_vertic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7" y="689286"/>
            <a:ext cx="4228532" cy="4912844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Flooding Event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116972" y="5832403"/>
            <a:ext cx="4333193" cy="990554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850-hPa geopotential height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dam, black)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barbs)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standardized anomalies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 of u wind (top)      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 wind (bottom)     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-12095" y="583240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-5715" y="6822957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569049" y="5822161"/>
            <a:ext cx="2988" cy="99055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4578977" y="5878122"/>
            <a:ext cx="4577596" cy="899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Relief map of Sardinia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Source: http://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it.wikipedia.org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/wiki/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Campidano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27975" y="5524361"/>
            <a:ext cx="1606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Sardinia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5-Point Star 19"/>
          <p:cNvSpPr>
            <a:spLocks noChangeAspect="1"/>
          </p:cNvSpPr>
          <p:nvPr/>
        </p:nvSpPr>
        <p:spPr>
          <a:xfrm>
            <a:off x="1858475" y="5504530"/>
            <a:ext cx="274320" cy="274320"/>
          </a:xfrm>
          <a:prstGeom prst="star5">
            <a:avLst/>
          </a:prstGeom>
          <a:solidFill>
            <a:srgbClr val="39D8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5-Point Star 25"/>
          <p:cNvSpPr>
            <a:spLocks noChangeAspect="1"/>
          </p:cNvSpPr>
          <p:nvPr/>
        </p:nvSpPr>
        <p:spPr>
          <a:xfrm>
            <a:off x="2308432" y="1640986"/>
            <a:ext cx="347472" cy="347472"/>
          </a:xfrm>
          <a:prstGeom prst="star5">
            <a:avLst/>
          </a:prstGeom>
          <a:solidFill>
            <a:srgbClr val="39D8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18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5-Point Star 31"/>
          <p:cNvSpPr>
            <a:spLocks noChangeAspect="1"/>
          </p:cNvSpPr>
          <p:nvPr/>
        </p:nvSpPr>
        <p:spPr>
          <a:xfrm>
            <a:off x="2308432" y="4113061"/>
            <a:ext cx="347472" cy="347472"/>
          </a:xfrm>
          <a:prstGeom prst="star5">
            <a:avLst/>
          </a:prstGeom>
          <a:solidFill>
            <a:srgbClr val="39D80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68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82837" y="689286"/>
            <a:ext cx="4228532" cy="5142852"/>
            <a:chOff x="182837" y="689286"/>
            <a:chExt cx="4228532" cy="5142852"/>
          </a:xfrm>
        </p:grpSpPr>
        <p:pic>
          <p:nvPicPr>
            <p:cNvPr id="19" name="Picture 18" descr="850UV_stanom_21_day_2panel_vertic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37" y="689286"/>
              <a:ext cx="4228532" cy="491284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127975" y="5524361"/>
              <a:ext cx="1606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Sardinia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5-Point Star 21"/>
            <p:cNvSpPr>
              <a:spLocks noChangeAspect="1"/>
            </p:cNvSpPr>
            <p:nvPr/>
          </p:nvSpPr>
          <p:spPr>
            <a:xfrm>
              <a:off x="1858475" y="5504530"/>
              <a:ext cx="274320" cy="274320"/>
            </a:xfrm>
            <a:prstGeom prst="star5">
              <a:avLst/>
            </a:prstGeom>
            <a:solidFill>
              <a:srgbClr val="39D802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3" name="5-Point Star 22"/>
            <p:cNvSpPr>
              <a:spLocks noChangeAspect="1"/>
            </p:cNvSpPr>
            <p:nvPr/>
          </p:nvSpPr>
          <p:spPr>
            <a:xfrm>
              <a:off x="2308432" y="1640986"/>
              <a:ext cx="347472" cy="347472"/>
            </a:xfrm>
            <a:prstGeom prst="star5">
              <a:avLst/>
            </a:prstGeom>
            <a:solidFill>
              <a:srgbClr val="39D802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5" name="5-Point Star 24"/>
            <p:cNvSpPr>
              <a:spLocks noChangeAspect="1"/>
            </p:cNvSpPr>
            <p:nvPr/>
          </p:nvSpPr>
          <p:spPr>
            <a:xfrm>
              <a:off x="2308432" y="4113061"/>
              <a:ext cx="347472" cy="347472"/>
            </a:xfrm>
            <a:prstGeom prst="star5">
              <a:avLst/>
            </a:prstGeom>
            <a:solidFill>
              <a:srgbClr val="39D802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Flooding Event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-12095" y="583240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-5715" y="6822957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569049" y="5832403"/>
            <a:ext cx="2988" cy="99055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982561" y="786281"/>
            <a:ext cx="3776011" cy="4937760"/>
            <a:chOff x="4972318" y="742019"/>
            <a:chExt cx="3776011" cy="4937760"/>
          </a:xfrm>
        </p:grpSpPr>
        <p:pic>
          <p:nvPicPr>
            <p:cNvPr id="9" name="Picture 8" descr="Screen Shot 2015-06-24 at 5.37.4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2318" y="742019"/>
              <a:ext cx="3390104" cy="4937760"/>
            </a:xfrm>
            <a:prstGeom prst="rect">
              <a:avLst/>
            </a:prstGeom>
          </p:spPr>
        </p:pic>
        <p:pic>
          <p:nvPicPr>
            <p:cNvPr id="17" name="Picture 16" descr="Screen Shot 2015-06-25 at 3.09.27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2648" y="742019"/>
              <a:ext cx="395681" cy="4937760"/>
            </a:xfrm>
            <a:prstGeom prst="rect">
              <a:avLst/>
            </a:prstGeom>
          </p:spPr>
        </p:pic>
        <p:sp>
          <p:nvSpPr>
            <p:cNvPr id="30" name="Title 1"/>
            <p:cNvSpPr txBox="1">
              <a:spLocks/>
            </p:cNvSpPr>
            <p:nvPr/>
          </p:nvSpPr>
          <p:spPr>
            <a:xfrm>
              <a:off x="4976847" y="5264429"/>
              <a:ext cx="3385575" cy="4001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vert="horz" wrap="square" lIns="0" tIns="45720" rIns="0" bIns="45720" rtlCol="0" anchor="ctr">
              <a:sp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1230 UTC 18 Nov 2013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4578977" y="5878122"/>
            <a:ext cx="4577596" cy="899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Radar-derived rainfall rate (mm h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color shading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IR brightness temperature (gray shading) valid 1230 UTC 18 Nov 2013                                     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(Source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http://sop.hymex.org/)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18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116972" y="5832403"/>
            <a:ext cx="4333193" cy="990554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850-hPa geopotential height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dam, black)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barbs)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standardized anomalies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 of u wind (top)      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 wind (bottom)     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594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2837" y="689286"/>
            <a:ext cx="4228532" cy="5142852"/>
            <a:chOff x="182837" y="689286"/>
            <a:chExt cx="4228532" cy="5142852"/>
          </a:xfrm>
        </p:grpSpPr>
        <p:pic>
          <p:nvPicPr>
            <p:cNvPr id="18" name="Picture 17" descr="850UV_stanom_21_day_2panel_vertic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37" y="689286"/>
              <a:ext cx="4228532" cy="49128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127975" y="5524361"/>
              <a:ext cx="16062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Sardinia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5-Point Star 19"/>
            <p:cNvSpPr>
              <a:spLocks noChangeAspect="1"/>
            </p:cNvSpPr>
            <p:nvPr/>
          </p:nvSpPr>
          <p:spPr>
            <a:xfrm>
              <a:off x="1858475" y="5504530"/>
              <a:ext cx="274320" cy="274320"/>
            </a:xfrm>
            <a:prstGeom prst="star5">
              <a:avLst/>
            </a:prstGeom>
            <a:solidFill>
              <a:srgbClr val="39D802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6" name="5-Point Star 25"/>
            <p:cNvSpPr>
              <a:spLocks noChangeAspect="1"/>
            </p:cNvSpPr>
            <p:nvPr/>
          </p:nvSpPr>
          <p:spPr>
            <a:xfrm>
              <a:off x="2308432" y="1640986"/>
              <a:ext cx="347472" cy="347472"/>
            </a:xfrm>
            <a:prstGeom prst="star5">
              <a:avLst/>
            </a:prstGeom>
            <a:solidFill>
              <a:srgbClr val="39D802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2" name="5-Point Star 31"/>
            <p:cNvSpPr>
              <a:spLocks noChangeAspect="1"/>
            </p:cNvSpPr>
            <p:nvPr/>
          </p:nvSpPr>
          <p:spPr>
            <a:xfrm>
              <a:off x="2308432" y="4113061"/>
              <a:ext cx="347472" cy="347472"/>
            </a:xfrm>
            <a:prstGeom prst="star5">
              <a:avLst/>
            </a:prstGeom>
            <a:solidFill>
              <a:srgbClr val="39D802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pic>
        <p:nvPicPr>
          <p:cNvPr id="33" name="Picture 32" descr="precip_111820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598" y="780109"/>
            <a:ext cx="3558992" cy="493776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482317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Flooding Event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116972" y="5832403"/>
            <a:ext cx="4333193" cy="990554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850-hPa geopotential height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dam, black)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barbs)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standardized anomalies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 of u wind (top)      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 wind (bottom)     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-12095" y="583240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-5715" y="6822957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569049" y="5822161"/>
            <a:ext cx="2988" cy="99055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4578977" y="5878122"/>
            <a:ext cx="4577596" cy="899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24-h accumulated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precipitation                     (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shaded) during 18 Nov 2013                                           (Source: Julian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Quinting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2394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18 Nov 2013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47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9202"/>
            <a:ext cx="8229600" cy="570974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Explosive cyclogenesis over North Pacific leads to high-latitude ridge amplification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 amplification over North Pacific is critical to the extraction of TPV from high latitudes</a:t>
            </a: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associated cold surge increase baroclinicity associated with NAJ throughout the troposphere</a:t>
            </a: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NAJ leads to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explosive cyclogenesis in left-exit region of NAJ</a:t>
            </a: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71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9202"/>
            <a:ext cx="8229600" cy="570974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between TPV, upstream trough, and downstream anticyclone induce significant ridge amplification over western North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 intensifies to over 100 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wave breaks anticyclonically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northern Europe 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Downstream trough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cuts off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retrogrades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southwestern Europe before interacting with subtropical jet over northern Africa</a:t>
            </a:r>
          </a:p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Slow-moving cutoff cyclone over Mediterranean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anomalously strong southeasterly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upslope flow and heavy rainfall over Sardinia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endParaRPr lang="en-US" sz="24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260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cyclogenesis events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Interactions between TPVs and North Atlantic jet stream (NAJ) may lead to development of extreme weather events (EWEs) between North America and Europe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753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 and Methodology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Case Study of 18–19 November 2013 extreme flooding event over Sardinia, Italy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33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3599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° NCEP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CFSR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2010)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Subjective TPV identification and tracking</a:t>
            </a: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TPV must be a coherent vortex that exhibits a local minimum of DT θ (i.e., closed contours of DT θ) </a:t>
            </a:r>
          </a:p>
          <a:p>
            <a:pPr marL="457200" lvl="1" indent="0"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vortex must be of high-latitude origin and last ≥ 2 days, similar to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(2009)</a:t>
            </a:r>
          </a:p>
          <a:p>
            <a:pPr lvl="1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Stop tracking TPV when it becomes significantly deformed during interaction with NAJ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400" dirty="0" smtClean="0">
              <a:latin typeface="Helvetica"/>
              <a:cs typeface="Helvetica"/>
            </a:endParaRPr>
          </a:p>
          <a:p>
            <a:pPr lvl="1"/>
            <a:endParaRPr lang="en-US" sz="20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Methodology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20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8174"/>
            <a:ext cx="8229600" cy="2444133"/>
          </a:xfrm>
        </p:spPr>
        <p:txBody>
          <a:bodyPr>
            <a:norm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Slow-moving cutoff cyclone over Mediterranean leads to significant rainfall and flooding over portions of Sardinia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Up to 467 mm of rain reported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16 deaths (Munich RE, 2014)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Overall losses: ~780 million USD </a:t>
            </a:r>
          </a:p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(Munich RE, 2014)</a:t>
            </a: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221" y="6322112"/>
            <a:ext cx="44375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(Source: Google Maps)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8479550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18–19 November 2013 Sardinia Flood Event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Mediterranean_google_ma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5" y="3368956"/>
            <a:ext cx="4753082" cy="29345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4713" y="4744313"/>
            <a:ext cx="602638" cy="81381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precip_111820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42" y="1908679"/>
            <a:ext cx="3018853" cy="4188368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576321" y="6181019"/>
            <a:ext cx="3502083" cy="481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24-h accumulated precipitation                   (mm, shaded) during 18 Nov 2013                                           (Source: Julian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Quinting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an_300Z_and_track_nov_20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47" y="730487"/>
            <a:ext cx="5792133" cy="534924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8809716" cy="72222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Track: 1800 UTC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 – 0000 UTC 14 Nov 2013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59387" y="2033676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26921" y="2353641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56621" y="2608873"/>
            <a:ext cx="142642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47991" y="2951522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79386" y="3715994"/>
            <a:ext cx="271258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92168" y="4152606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17924" y="4403272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30203" y="3869560"/>
            <a:ext cx="285284" cy="307777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Content Placeholder 2"/>
          <p:cNvSpPr>
            <a:spLocks noGrp="1"/>
          </p:cNvSpPr>
          <p:nvPr>
            <p:ph idx="1"/>
          </p:nvPr>
        </p:nvSpPr>
        <p:spPr>
          <a:xfrm>
            <a:off x="211667" y="6109609"/>
            <a:ext cx="8706555" cy="65104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–14 Nov 2013 time-mean 300-hPa geopotential height (dam, black) and                                                               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standardized anomaly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geopotential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-12095" y="6137824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-9107" y="678403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50205" y="5237490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 err="1" smtClean="0">
                <a:latin typeface="Arial"/>
                <a:cs typeface="Arial"/>
              </a:rPr>
              <a:t>σ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2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268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8479550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Extraction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0" y="6137824"/>
            <a:ext cx="9144000" cy="627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300-hPa geopotential height (dam,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black), wind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barbs), and                                    standardized anomaly of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geopotential height (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604315" y="747631"/>
            <a:ext cx="7355017" cy="5310458"/>
            <a:chOff x="614558" y="747631"/>
            <a:chExt cx="7355017" cy="5310458"/>
          </a:xfrm>
        </p:grpSpPr>
        <p:grpSp>
          <p:nvGrpSpPr>
            <p:cNvPr id="56" name="Group 55"/>
            <p:cNvGrpSpPr/>
            <p:nvPr/>
          </p:nvGrpSpPr>
          <p:grpSpPr>
            <a:xfrm>
              <a:off x="614558" y="747631"/>
              <a:ext cx="3625840" cy="2611917"/>
              <a:chOff x="614558" y="747631"/>
              <a:chExt cx="3625840" cy="2611917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614558" y="747631"/>
                <a:ext cx="3625840" cy="2611917"/>
                <a:chOff x="614558" y="747631"/>
                <a:chExt cx="3625840" cy="2611917"/>
              </a:xfrm>
            </p:grpSpPr>
            <p:pic>
              <p:nvPicPr>
                <p:cNvPr id="2" name="Picture 1" descr="300Z_stdAnom_20131104_1200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280"/>
                <a:stretch/>
              </p:blipFill>
              <p:spPr>
                <a:xfrm>
                  <a:off x="614558" y="747631"/>
                  <a:ext cx="3625840" cy="2611917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sp>
              <p:nvSpPr>
                <p:cNvPr id="36" name="TextBox 35"/>
                <p:cNvSpPr txBox="1"/>
                <p:nvPr/>
              </p:nvSpPr>
              <p:spPr>
                <a:xfrm>
                  <a:off x="614558" y="749117"/>
                  <a:ext cx="2007524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91440" tIns="0" rIns="9144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1200 UTC 4 Nov 2013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0" name="Rectangle 39"/>
              <p:cNvSpPr/>
              <p:nvPr/>
            </p:nvSpPr>
            <p:spPr>
              <a:xfrm>
                <a:off x="1500779" y="2302281"/>
                <a:ext cx="578103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b="1" cap="none" spc="0" dirty="0" smtClean="0">
                    <a:ln w="25400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R1</a:t>
                </a:r>
                <a:endParaRPr lang="en-US" sz="2800" b="1" cap="none" spc="0" dirty="0">
                  <a:ln w="254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073192" y="2224698"/>
                <a:ext cx="543839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b="1" dirty="0" smtClean="0">
                    <a:ln w="25400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T1</a:t>
                </a:r>
                <a:endParaRPr lang="en-US" sz="2400" b="1" cap="none" spc="0" dirty="0">
                  <a:ln w="254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4332593" y="747631"/>
              <a:ext cx="3636982" cy="2619394"/>
              <a:chOff x="4332593" y="747631"/>
              <a:chExt cx="3636982" cy="2619394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4332593" y="747631"/>
                <a:ext cx="3636982" cy="2619394"/>
                <a:chOff x="4332593" y="747631"/>
                <a:chExt cx="3636982" cy="2619394"/>
              </a:xfrm>
            </p:grpSpPr>
            <p:pic>
              <p:nvPicPr>
                <p:cNvPr id="3" name="Picture 2" descr="300Z_stdAnom_20131105_1200.png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261"/>
                <a:stretch/>
              </p:blipFill>
              <p:spPr>
                <a:xfrm>
                  <a:off x="4332593" y="747631"/>
                  <a:ext cx="3636982" cy="2619394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sp>
              <p:nvSpPr>
                <p:cNvPr id="37" name="TextBox 36"/>
                <p:cNvSpPr txBox="1"/>
                <p:nvPr/>
              </p:nvSpPr>
              <p:spPr>
                <a:xfrm>
                  <a:off x="4332594" y="747631"/>
                  <a:ext cx="2007524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91440" tIns="0" rIns="9144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1200 UTC 5 Nov 2013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2" name="Rectangle 41"/>
              <p:cNvSpPr/>
              <p:nvPr/>
            </p:nvSpPr>
            <p:spPr>
              <a:xfrm>
                <a:off x="5815231" y="2071551"/>
                <a:ext cx="578103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b="1" cap="none" spc="0" dirty="0" smtClean="0">
                    <a:ln w="25400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R1</a:t>
                </a:r>
                <a:endParaRPr lang="en-US" sz="2800" b="1" cap="none" spc="0" dirty="0">
                  <a:ln w="254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158719" y="2419399"/>
                <a:ext cx="543839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b="1" dirty="0" smtClean="0">
                    <a:ln w="25400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T1</a:t>
                </a:r>
                <a:endParaRPr lang="en-US" sz="2400" b="1" cap="none" spc="0" dirty="0">
                  <a:ln w="254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624801" y="3442905"/>
              <a:ext cx="3627158" cy="2614563"/>
              <a:chOff x="624801" y="3442905"/>
              <a:chExt cx="3627158" cy="2614563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624801" y="3442905"/>
                <a:ext cx="3627158" cy="2614563"/>
                <a:chOff x="624801" y="3442905"/>
                <a:chExt cx="3627158" cy="2614563"/>
              </a:xfrm>
            </p:grpSpPr>
            <p:pic>
              <p:nvPicPr>
                <p:cNvPr id="4" name="Picture 3" descr="300Z_stdAnom_20131106_1200.png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373"/>
                <a:stretch/>
              </p:blipFill>
              <p:spPr>
                <a:xfrm>
                  <a:off x="626119" y="3442905"/>
                  <a:ext cx="3625840" cy="2614563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624801" y="3442905"/>
                  <a:ext cx="2007524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91440" tIns="0" rIns="9144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1200 UTC 6 Nov 2013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4" name="Rectangle 43"/>
              <p:cNvSpPr/>
              <p:nvPr/>
            </p:nvSpPr>
            <p:spPr>
              <a:xfrm>
                <a:off x="2394491" y="4340442"/>
                <a:ext cx="578103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b="1" cap="none" spc="0" dirty="0" smtClean="0">
                    <a:ln w="25400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R1</a:t>
                </a:r>
                <a:endParaRPr lang="en-US" sz="2800" b="1" cap="none" spc="0" dirty="0">
                  <a:ln w="254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823499" y="4568883"/>
                <a:ext cx="543839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b="1" dirty="0" smtClean="0">
                    <a:ln w="25400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T1</a:t>
                </a:r>
                <a:endParaRPr lang="en-US" sz="2400" b="1" cap="none" spc="0" dirty="0">
                  <a:ln w="254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4332594" y="3442905"/>
              <a:ext cx="3622270" cy="2615184"/>
              <a:chOff x="4332594" y="3442905"/>
              <a:chExt cx="3622270" cy="2615184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4332594" y="3442905"/>
                <a:ext cx="3622270" cy="2615184"/>
                <a:chOff x="4332594" y="3442905"/>
                <a:chExt cx="3622270" cy="2615184"/>
              </a:xfrm>
            </p:grpSpPr>
            <p:pic>
              <p:nvPicPr>
                <p:cNvPr id="5" name="Picture 4" descr="300Z_stdAnom_20131107_1200.png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485"/>
                <a:stretch/>
              </p:blipFill>
              <p:spPr>
                <a:xfrm>
                  <a:off x="4332594" y="3442905"/>
                  <a:ext cx="3622270" cy="2615184"/>
                </a:xfrm>
                <a:prstGeom prst="rect">
                  <a:avLst/>
                </a:prstGeom>
                <a:ln w="12700">
                  <a:solidFill>
                    <a:schemeClr val="tx1"/>
                  </a:solidFill>
                </a:ln>
              </p:spPr>
            </p:pic>
            <p:sp>
              <p:nvSpPr>
                <p:cNvPr id="39" name="TextBox 38"/>
                <p:cNvSpPr txBox="1"/>
                <p:nvPr/>
              </p:nvSpPr>
              <p:spPr>
                <a:xfrm>
                  <a:off x="4332594" y="3445020"/>
                  <a:ext cx="2007524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91440" tIns="0" rIns="91440" bIns="0" rtlCol="0">
                  <a:spAutoFit/>
                </a:bodyPr>
                <a:lstStyle/>
                <a:p>
                  <a:r>
                    <a:rPr lang="en-US" sz="1400" dirty="0" smtClean="0">
                      <a:latin typeface="Arial"/>
                      <a:cs typeface="Arial"/>
                    </a:rPr>
                    <a:t>1200 UTC 7 Nov 2013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46" name="Rectangle 45"/>
              <p:cNvSpPr/>
              <p:nvPr/>
            </p:nvSpPr>
            <p:spPr>
              <a:xfrm>
                <a:off x="6170769" y="3836167"/>
                <a:ext cx="578103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b="1" cap="none" spc="0" dirty="0" smtClean="0">
                    <a:ln w="25400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R1</a:t>
                </a:r>
                <a:endParaRPr lang="en-US" sz="2800" b="1" cap="none" spc="0" dirty="0">
                  <a:ln w="254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788932" y="4358534"/>
                <a:ext cx="543839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b="1" dirty="0" smtClean="0">
                    <a:ln w="25400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T1</a:t>
                </a:r>
                <a:endParaRPr lang="en-US" sz="2400" b="1" cap="none" spc="0" dirty="0">
                  <a:ln w="2540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" name="Picture 5" descr="300Z_stdAnom_20131107_12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5" t="12932" r="4565" b="12819"/>
          <a:stretch/>
        </p:blipFill>
        <p:spPr>
          <a:xfrm flipH="1">
            <a:off x="8153616" y="1328671"/>
            <a:ext cx="183803" cy="402493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357905" y="3258239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60027" y="2852029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57905" y="246162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57905" y="2050739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1.5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60027" y="165132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2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357905" y="363818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-0.5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60027" y="403637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-1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57905" y="443579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-1.5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57905" y="4836434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-2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102734" y="5363843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 err="1" smtClean="0">
                <a:latin typeface="Arial"/>
                <a:cs typeface="Arial"/>
              </a:rPr>
              <a:t>σ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200" dirty="0" smtClean="0">
              <a:latin typeface="Arial"/>
              <a:cs typeface="Arial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-12095" y="6137824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-9107" y="678403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46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58900</TotalTime>
  <Words>3675</Words>
  <Application>Microsoft Macintosh PowerPoint</Application>
  <PresentationFormat>On-screen Show (4:3)</PresentationFormat>
  <Paragraphs>615</Paragraphs>
  <Slides>36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Extreme Weather Events Originating from Interactions between Tropopause Polar Vortices and the North Atlantic Jet Stream</vt:lpstr>
      <vt:lpstr>What are Tropopause Polar Vortices (TPVs)?</vt:lpstr>
      <vt:lpstr>Motivation</vt:lpstr>
      <vt:lpstr>Motivation</vt:lpstr>
      <vt:lpstr>Outline</vt:lpstr>
      <vt:lpstr>Data and Methodology</vt:lpstr>
      <vt:lpstr>18–19 November 2013 Sardinia Flood Event</vt:lpstr>
      <vt:lpstr>TPV Track: 1800 UTC 6 Nov – 0000 UTC 14 Nov 2013 </vt:lpstr>
      <vt:lpstr>TPV Extraction</vt:lpstr>
      <vt:lpstr>TPV Extraction</vt:lpstr>
      <vt:lpstr>TPV Extraction</vt:lpstr>
      <vt:lpstr>TPV Extraction</vt:lpstr>
      <vt:lpstr>TPV Extraction</vt:lpstr>
      <vt:lpstr>TPV Extraction</vt:lpstr>
      <vt:lpstr>TPV Extraction</vt:lpstr>
      <vt:lpstr>TPV–NAJ Interaction</vt:lpstr>
      <vt:lpstr>TPV–NAJ Interaction</vt:lpstr>
      <vt:lpstr>TPV–NAJ Interaction</vt:lpstr>
      <vt:lpstr>TPV–NAJ Interaction</vt:lpstr>
      <vt:lpstr>TPV–NAJ Interaction</vt:lpstr>
      <vt:lpstr>TPV–NAJ Interaction</vt:lpstr>
      <vt:lpstr>Downstream Development</vt:lpstr>
      <vt:lpstr>Downstream Development</vt:lpstr>
      <vt:lpstr>Downstream Development</vt:lpstr>
      <vt:lpstr>Downstream Development</vt:lpstr>
      <vt:lpstr>Downstream Development</vt:lpstr>
      <vt:lpstr>Downstream Development</vt:lpstr>
      <vt:lpstr>Downstream Development</vt:lpstr>
      <vt:lpstr>Downstream Development</vt:lpstr>
      <vt:lpstr>Downstream Development</vt:lpstr>
      <vt:lpstr>Downstream Development</vt:lpstr>
      <vt:lpstr>Flooding Event</vt:lpstr>
      <vt:lpstr>Flooding Event</vt:lpstr>
      <vt:lpstr>Flooding Event</vt:lpstr>
      <vt:lpstr>Case Summary</vt:lpstr>
      <vt:lpstr>Case Summary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 Weather Events Originating from Tropopause Polar Vortex Interactions with the North Atlantic Jet Stream</dc:title>
  <dc:creator>Kevin Biernat</dc:creator>
  <cp:lastModifiedBy>Kevin Biernat</cp:lastModifiedBy>
  <cp:revision>641</cp:revision>
  <dcterms:created xsi:type="dcterms:W3CDTF">2015-06-02T14:46:59Z</dcterms:created>
  <dcterms:modified xsi:type="dcterms:W3CDTF">2016-03-03T23:56:10Z</dcterms:modified>
</cp:coreProperties>
</file>