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7" r:id="rId2"/>
    <p:sldId id="258" r:id="rId3"/>
    <p:sldId id="262" r:id="rId4"/>
    <p:sldId id="264" r:id="rId5"/>
    <p:sldId id="263" r:id="rId6"/>
    <p:sldId id="267" r:id="rId7"/>
    <p:sldId id="270" r:id="rId8"/>
    <p:sldId id="269" r:id="rId9"/>
    <p:sldId id="268" r:id="rId10"/>
    <p:sldId id="366" r:id="rId11"/>
    <p:sldId id="266" r:id="rId12"/>
    <p:sldId id="296" r:id="rId13"/>
    <p:sldId id="298" r:id="rId14"/>
    <p:sldId id="274" r:id="rId15"/>
    <p:sldId id="363" r:id="rId16"/>
    <p:sldId id="273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276" r:id="rId42"/>
    <p:sldId id="304" r:id="rId43"/>
    <p:sldId id="277" r:id="rId44"/>
    <p:sldId id="364" r:id="rId45"/>
    <p:sldId id="282" r:id="rId46"/>
    <p:sldId id="284" r:id="rId47"/>
    <p:sldId id="365" r:id="rId48"/>
    <p:sldId id="292" r:id="rId49"/>
    <p:sldId id="305" r:id="rId50"/>
    <p:sldId id="300" r:id="rId51"/>
    <p:sldId id="306" r:id="rId52"/>
    <p:sldId id="336" r:id="rId53"/>
    <p:sldId id="348" r:id="rId54"/>
    <p:sldId id="341" r:id="rId55"/>
    <p:sldId id="343" r:id="rId56"/>
    <p:sldId id="345" r:id="rId57"/>
    <p:sldId id="347" r:id="rId58"/>
    <p:sldId id="350" r:id="rId59"/>
    <p:sldId id="351" r:id="rId60"/>
    <p:sldId id="352" r:id="rId61"/>
    <p:sldId id="353" r:id="rId62"/>
    <p:sldId id="354" r:id="rId63"/>
    <p:sldId id="355" r:id="rId64"/>
    <p:sldId id="356" r:id="rId65"/>
    <p:sldId id="357" r:id="rId66"/>
    <p:sldId id="358" r:id="rId67"/>
    <p:sldId id="359" r:id="rId68"/>
    <p:sldId id="360" r:id="rId69"/>
    <p:sldId id="361" r:id="rId70"/>
    <p:sldId id="362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3B006D"/>
    <a:srgbClr val="2B074C"/>
    <a:srgbClr val="A3363B"/>
    <a:srgbClr val="1171FF"/>
    <a:srgbClr val="F9202B"/>
    <a:srgbClr val="27E505"/>
    <a:srgbClr val="8056D2"/>
    <a:srgbClr val="C1AD83"/>
    <a:srgbClr val="22C709"/>
    <a:srgbClr val="FFF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-16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7793A-820E-5F4A-823B-15DF083A8921}" type="datetimeFigureOut">
              <a:rPr lang="en-US" smtClean="0"/>
              <a:t>3/10/17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C6DFF-5A95-C645-A9F7-D5813438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0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3/10/17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7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3/10/17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3/10/17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3/10/17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3/10/17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6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3/10/17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6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3/10/17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3/10/17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9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3/10/17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2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3/10/17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9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3/10/17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0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3010-8781-CB40-A2BE-BDEB5FA3555A}" type="datetimeFigureOut">
              <a:rPr lang="en-US" smtClean="0"/>
              <a:t>3/10/17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2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github.com/nickszap/tpvTrack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Linkages Between the Equatorward Transport of Tropopause Polar Vortices and the Development of Cold Air Outbreaks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Lance F. Bosart, and Daniel Keyser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42nd Annual Northeastern Storm Conference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March 2017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Saratoga Springs, NY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 provided by NSF Grant AGS-1355960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26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rai_pv_cross_cfd_25N92W_65N92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6361"/>
          <a:stretch/>
        </p:blipFill>
        <p:spPr>
          <a:xfrm>
            <a:off x="5156805" y="791749"/>
            <a:ext cx="3242759" cy="3172968"/>
          </a:xfrm>
          <a:prstGeom prst="rect">
            <a:avLst/>
          </a:prstGeom>
        </p:spPr>
      </p:pic>
      <p:pic>
        <p:nvPicPr>
          <p:cNvPr id="6" name="Picture 5" descr="erai_pv_cross_cfd_46N115W_46N65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662"/>
          <a:stretch/>
        </p:blipFill>
        <p:spPr>
          <a:xfrm>
            <a:off x="1504469" y="791749"/>
            <a:ext cx="3255316" cy="3169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817" y="728568"/>
            <a:ext cx="585907" cy="6119108"/>
            <a:chOff x="97542" y="728568"/>
            <a:chExt cx="585907" cy="6119108"/>
          </a:xfrm>
        </p:grpSpPr>
        <p:pic>
          <p:nvPicPr>
            <p:cNvPr id="72" name="Picture 71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7751" y="828017"/>
            <a:ext cx="569567" cy="3090871"/>
            <a:chOff x="872951" y="828017"/>
            <a:chExt cx="569567" cy="3090871"/>
          </a:xfrm>
        </p:grpSpPr>
        <p:pic>
          <p:nvPicPr>
            <p:cNvPr id="10" name="Picture 9" descr="erai_pv_cross_cfd_25N92W_65N92W_19820110_00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78962" y="378038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611345" y="377695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411243" y="3830301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263253" y="3816400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1630097" y="3730283"/>
            <a:ext cx="4138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438863" y="3728794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095900" y="3725179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230522" y="3730283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6593" y="4012017"/>
            <a:ext cx="4071380" cy="2825692"/>
            <a:chOff x="1038879" y="4012017"/>
            <a:chExt cx="4071380" cy="2825692"/>
          </a:xfrm>
        </p:grpSpPr>
        <p:pic>
          <p:nvPicPr>
            <p:cNvPr id="8" name="Picture 7" descr="DT_theta_crossline_2lines19820110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b="8376"/>
            <a:stretch/>
          </p:blipFill>
          <p:spPr>
            <a:xfrm>
              <a:off x="1490628" y="4032956"/>
              <a:ext cx="3619631" cy="2635182"/>
            </a:xfrm>
            <a:prstGeom prst="rect">
              <a:avLst/>
            </a:prstGeom>
          </p:spPr>
        </p:pic>
        <p:sp>
          <p:nvSpPr>
            <p:cNvPr id="156" name="TextBox 155"/>
            <p:cNvSpPr txBox="1"/>
            <p:nvPr/>
          </p:nvSpPr>
          <p:spPr>
            <a:xfrm>
              <a:off x="1531928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0591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46834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038879" y="6453771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38879" y="54739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38879" y="4490565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65479" y="5086207"/>
              <a:ext cx="3603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482201" y="5101106"/>
              <a:ext cx="41284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030150" y="4012017"/>
              <a:ext cx="4269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040422" y="6269836"/>
              <a:ext cx="36988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Content Placeholder 2"/>
          <p:cNvSpPr txBox="1">
            <a:spLocks/>
          </p:cNvSpPr>
          <p:nvPr/>
        </p:nvSpPr>
        <p:spPr>
          <a:xfrm>
            <a:off x="5110259" y="4132444"/>
            <a:ext cx="3825629" cy="248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left) Zonal and (top right) meridional cross sections of potential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black)</a:t>
            </a:r>
          </a:p>
          <a:p>
            <a:pPr marL="0" indent="0" algn="ctr">
              <a:buNone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 left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Potential temperature (K, shaded), wind speed (black, every 10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surface, and cross section transect lines</a:t>
            </a:r>
            <a:endParaRPr lang="en-US" sz="1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673414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557941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270401" y="458464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3268879" y="5032529"/>
            <a:ext cx="454910" cy="22674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13079" y="6514249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1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tracking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climatologies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that are linked to cold pools associated with TPVs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02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17318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</a:p>
          <a:p>
            <a:pPr marL="0" indent="0">
              <a:lnSpc>
                <a:spcPct val="6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0.5° ERA-Interim (Dee et al. 2011)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1979–2015, every 6 h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TPV tracking algorithm developed by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identify and track TPVs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potential temperature, relative vorticity, and wind on 2-PVU surface</a:t>
            </a:r>
          </a:p>
          <a:p>
            <a:pPr lvl="1">
              <a:lnSpc>
                <a:spcPct val="11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minima on 2-PVU surface tracked spatially and temporally to create TPV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002" y="6392820"/>
            <a:ext cx="894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Link for Tracking Algorithm: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https://github.com/nickszap/tpvTrack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3264" y="638284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8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Modified TPV tracking algorithm by changing input variables to identify and track cold pools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1000–500-hPa thickness and thermal vorticity, and 700-hPa wind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minima tracked spatially and temporally to create cold pool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6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must last at least 2 days and spend at least 6 h poleward of 60°N (adapted from criteria of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2010)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pools must last at least 2 days and spend at least  6 h poleward of 60°N</a:t>
            </a:r>
          </a:p>
          <a:p>
            <a:pPr marL="40005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TPVs and cold pools transported from high latitudes into middle latitudes </a:t>
            </a:r>
          </a:p>
          <a:p>
            <a:pPr marL="57150" indent="0">
              <a:lnSpc>
                <a:spcPct val="5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that TPVs and cold pools in high latitudes move equatorward of 60°N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Filtering TPV and Cold Pool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598855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940" y="796628"/>
            <a:ext cx="4323903" cy="464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(N = 8,395)</a:t>
            </a: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8543" y="798095"/>
            <a:ext cx="4308864" cy="464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(N = 25,085)</a:t>
            </a: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tpv_unique_density_500km_gte2d_gte6hOfLife_gt60N_transport_lt60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"/>
          <a:stretch/>
        </p:blipFill>
        <p:spPr>
          <a:xfrm>
            <a:off x="185550" y="1226719"/>
            <a:ext cx="4315499" cy="4507992"/>
          </a:xfrm>
          <a:prstGeom prst="rect">
            <a:avLst/>
          </a:prstGeom>
        </p:spPr>
      </p:pic>
      <p:pic>
        <p:nvPicPr>
          <p:cNvPr id="13" name="Picture 12" descr="cp_unique_density_500km_gte2d_gte6hOfLife_gt60N_transport_lt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"/>
          <a:stretch/>
        </p:blipFill>
        <p:spPr>
          <a:xfrm>
            <a:off x="4640940" y="1226719"/>
            <a:ext cx="4324253" cy="4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1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>
            <a:spLocks noChangeAspect="1"/>
          </p:cNvSpPr>
          <p:nvPr/>
        </p:nvSpPr>
        <p:spPr>
          <a:xfrm rot="10580098" flipV="1">
            <a:off x="1609372" y="6091768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45046" y="6055137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00862" y="6056851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8" name="Multiply 37"/>
          <p:cNvSpPr/>
          <p:nvPr/>
        </p:nvSpPr>
        <p:spPr>
          <a:xfrm>
            <a:off x="3055548" y="6106595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Jan_1982_both_trac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" y="1166035"/>
            <a:ext cx="5360709" cy="4745736"/>
          </a:xfrm>
          <a:prstGeom prst="rect">
            <a:avLst/>
          </a:prstGeom>
        </p:spPr>
      </p:pic>
      <p:sp>
        <p:nvSpPr>
          <p:cNvPr id="8" name="5-Point Star 7"/>
          <p:cNvSpPr>
            <a:spLocks noChangeAspect="1"/>
          </p:cNvSpPr>
          <p:nvPr/>
        </p:nvSpPr>
        <p:spPr>
          <a:xfrm rot="10580098" flipV="1">
            <a:off x="3136286" y="2264521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58417" y="2421355"/>
            <a:ext cx="374647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619259" y="3871051"/>
            <a:ext cx="170891" cy="4022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5-Point Star 30"/>
          <p:cNvSpPr>
            <a:spLocks noChangeAspect="1"/>
          </p:cNvSpPr>
          <p:nvPr/>
        </p:nvSpPr>
        <p:spPr>
          <a:xfrm rot="10580098" flipV="1">
            <a:off x="3038213" y="1518695"/>
            <a:ext cx="228600" cy="228600"/>
          </a:xfrm>
          <a:prstGeom prst="star5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609812" y="2141742"/>
            <a:ext cx="88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202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9202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367306" y="4154231"/>
            <a:ext cx="9824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Cold </a:t>
            </a:r>
          </a:p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1171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4136543" y="2001129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4650338" y="3108901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Jan_1982_both_tracks_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9" name="TextBox 8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4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6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23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(Pyle et al. 2004;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2009, 2010)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2453" y="24768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7199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6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24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0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25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Jan_1982_both_tracks_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79" y="1164088"/>
            <a:ext cx="5366448" cy="47457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26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0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4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27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7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28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3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29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1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30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4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6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8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6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8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8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7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6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3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8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9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8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9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8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9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0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5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0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6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6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8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1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52241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CAOs are identified using CAO climatology created by Zachary Murphy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Historical Climatology Network-Daily minimum temperature data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of study: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</a:t>
            </a:r>
          </a:p>
          <a:p>
            <a:pPr>
              <a:lnSpc>
                <a:spcPct val="110000"/>
              </a:lnSpc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2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41639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studied: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NCEI regions encompassing central and eastern United States (US) are examined (regions are color shaded in map below)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regions_stations_2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47272" r="16364" b="9220"/>
          <a:stretch/>
        </p:blipFill>
        <p:spPr>
          <a:xfrm>
            <a:off x="5036185" y="4016725"/>
            <a:ext cx="4021196" cy="27867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733143" y="3957532"/>
            <a:ext cx="11887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4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5393" y="3996663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24267" y="403830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6390" y="5688586"/>
            <a:ext cx="1188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87896" y="5821243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Southeast</a:t>
            </a:r>
            <a:endParaRPr lang="en-US" sz="14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382810" y="4407875"/>
            <a:ext cx="0" cy="29306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409661" y="4448430"/>
            <a:ext cx="0" cy="39487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376987" y="4326985"/>
            <a:ext cx="0" cy="4980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84845" y="5870721"/>
            <a:ext cx="379827" cy="2597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792395" y="5985543"/>
            <a:ext cx="336876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57197" y="2466668"/>
            <a:ext cx="8433055" cy="4326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 Definition: </a:t>
            </a:r>
          </a:p>
          <a:p>
            <a:pPr>
              <a:lnSpc>
                <a:spcPct val="50000"/>
              </a:lnSpc>
            </a:pPr>
            <a:endParaRPr lang="en-US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or more stations within an NCEI region experience three or more consecutive days where minimum temperatures fall below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the 31-day centered moving                                              average of the 5th percentile                                         minimum temperature for                                                  those days and share at least                                                        one overlapping day</a:t>
            </a:r>
            <a:endParaRPr lang="en-US" sz="2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48976" y="510509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6185" y="6499381"/>
            <a:ext cx="9184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Station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143010" y="6606601"/>
            <a:ext cx="109728" cy="109728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9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p_track_1250km_circle_8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3"/>
          <a:stretch/>
        </p:blipFill>
        <p:spPr>
          <a:xfrm>
            <a:off x="806442" y="3244202"/>
            <a:ext cx="3543706" cy="2871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8"/>
            <a:ext cx="8433053" cy="215872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pools: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of radius 1250 km surrounding 1000–500-hPa thickness minimum of a cold pool must overlap at least one grid point (using a 0.5° grid) of region for at least one time stamp (6 h interval) during CAO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775574" y="2914799"/>
            <a:ext cx="3592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0600 UTC 10 Jan 1982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582969" y="6099537"/>
            <a:ext cx="4009132" cy="681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NCEI regions and 1250-km radius circle surrounding cold pool thickness minimum (blue dot)</a:t>
            </a:r>
            <a:endParaRPr lang="en-US" sz="13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4621869" y="6109051"/>
            <a:ext cx="3861962" cy="681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shaded), 700-hPa wind (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cold pool location (white dot), and cold pool track (green line)  </a:t>
            </a:r>
            <a:endParaRPr lang="en-US" sz="13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368418" y="3218046"/>
            <a:ext cx="456429" cy="2956484"/>
            <a:chOff x="8368418" y="3184626"/>
            <a:chExt cx="456429" cy="2956484"/>
          </a:xfrm>
        </p:grpSpPr>
        <p:pic>
          <p:nvPicPr>
            <p:cNvPr id="36" name="Picture 35"/>
            <p:cNvPicPr>
              <a:picLocks/>
            </p:cNvPicPr>
            <p:nvPr/>
          </p:nvPicPr>
          <p:blipFill rotWithShape="1">
            <a:blip r:embed="rId3"/>
            <a:srcRect t="96189" r="289" b="1864"/>
            <a:stretch/>
          </p:blipFill>
          <p:spPr>
            <a:xfrm rot="16200000">
              <a:off x="7091428" y="4565370"/>
              <a:ext cx="2852928" cy="9144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8518696" y="5486849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518696" y="5676359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524291" y="5868690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518696" y="5302879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518696" y="5111942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518696" y="4922033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518696" y="4733054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518696" y="4543805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530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518696" y="4356059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540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518696" y="4165760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524291" y="3976212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518696" y="3789289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518696" y="3597035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524291" y="3415282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518696" y="3220861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368418" y="6017999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(dam)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572260" y="4630284"/>
            <a:ext cx="118872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2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20476" y="4485313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2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77296" y="4751446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92681" y="5515222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34164" y="5067284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65177" y="5366311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4" name="Picture 13" descr="Jan_1982_cp_8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b="5275"/>
          <a:stretch/>
        </p:blipFill>
        <p:spPr>
          <a:xfrm>
            <a:off x="4775575" y="3241051"/>
            <a:ext cx="3547248" cy="2871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611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CPs_CAOs_60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t="7635" r="1986" b="12371"/>
          <a:stretch/>
        </p:blipFill>
        <p:spPr>
          <a:xfrm>
            <a:off x="449081" y="975500"/>
            <a:ext cx="4050862" cy="27797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9959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42432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466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15973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7579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1851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85611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09223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34499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83023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46564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7947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9458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72277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32616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824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3027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517799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51487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301996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526661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50783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2002309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861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71852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" name="Picture 5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6" t="8032" r="1173" b="12292"/>
          <a:stretch/>
        </p:blipFill>
        <p:spPr>
          <a:xfrm>
            <a:off x="5047505" y="997036"/>
            <a:ext cx="406525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1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TPVs: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 of TPVs and cold pools must be located within 500 km of one another for at least two consecutive days to be identified as a match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5,619 out of a total of 25,085 TPVs or 22.4% match with at least one cold pool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5,589 out of a total of 8,395 cold pools or 66.6% match with at least one TPV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9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that are linked to cold pools associated with TPVs can now be identified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3536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4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r_chart_CAOs_CPs_TPVs_percent_60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8454" r="3009" b="12385"/>
          <a:stretch/>
        </p:blipFill>
        <p:spPr>
          <a:xfrm>
            <a:off x="5003616" y="1002283"/>
            <a:ext cx="4103649" cy="277063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535294" y="4365698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4898300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42048" y="428447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737233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6209511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923373"/>
            <a:ext cx="3550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associated with a TPV        [(purple/blue)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5294" y="5536438"/>
            <a:ext cx="340722" cy="165191"/>
          </a:xfrm>
          <a:prstGeom prst="rect">
            <a:avLst/>
          </a:prstGeom>
          <a:solidFill>
            <a:srgbClr val="8056D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2048" y="535370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 associated with a TPV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185611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09223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34499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88124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46564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184574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20209" y="3021822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22067" y="353709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22067" y="250621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17429" y="1993967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28191" y="147433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710973" y="963510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19959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42432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76466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15973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077579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618512" y="3701447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0851" y="310501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1524" y="267923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6606" y="224653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8565" y="1825636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8565" y="1393464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23137" y="353623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565" y="96888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0005" y="727067"/>
            <a:ext cx="4362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651373" y="722763"/>
            <a:ext cx="4557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72443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75" name="Picture 74" descr="ncei_US_climate_region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76" name="TextBox 75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7" name="Picture 6" descr="bar_chart_CAOs_CPs_TPVs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8140" r="3357" b="12385"/>
          <a:stretch/>
        </p:blipFill>
        <p:spPr>
          <a:xfrm>
            <a:off x="454532" y="999216"/>
            <a:ext cx="4071110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 spatial overlap and temporal coincidence of TPV and cold pool in Jan 1982 CAO case suggests that the TPV and cold pool are dynamically linked, demonstrating that:</a:t>
            </a:r>
          </a:p>
          <a:p>
            <a:pPr>
              <a:lnSpc>
                <a:spcPct val="5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nfluence of TPVs can extend through the depth of the troposphere and over a widespread geographical area</a:t>
            </a:r>
          </a:p>
          <a:p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equatorward transport of TPVs can lead to CAO development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a greater number and higher percentage of CAOs linked to cold pools over northern regions of US compared to southern regions</a:t>
            </a:r>
          </a:p>
          <a:p>
            <a:pPr marL="457200" lvl="1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9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8097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5,619 out of a total of 25,085 TPVs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22.4% match with at least one cold pool</a:t>
            </a:r>
          </a:p>
          <a:p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not match with cold pools because:</a:t>
            </a:r>
          </a:p>
          <a:p>
            <a:pPr marL="0" indent="0">
              <a:lnSpc>
                <a:spcPct val="70000"/>
              </a:lnSpc>
              <a:buNone/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too small or too weak to be associated with </a:t>
            </a:r>
            <a:r>
              <a:rPr lang="en-US" sz="2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cold pools</a:t>
            </a:r>
          </a:p>
          <a:p>
            <a:pPr lvl="1"/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associated with thickness troughs that are not </a:t>
            </a:r>
            <a:r>
              <a:rPr lang="en-US" sz="2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match with cold pools not meeting latitude criteria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that TPVs that do not match with cold pools may still contribute to CAO development</a:t>
            </a:r>
          </a:p>
          <a:p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26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may lead to significant socioeconomic impacts, posing a hazard to society, agriculture, and infrastructure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73180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a greater number and higher percentage of CAOs linked to cold pools associated with TPVs over northern regions of US compared to southern regions</a:t>
            </a: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play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role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development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~57–76% of CAOs over northern regions of the US, suggesting that improved understanding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lead to improved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CAOs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2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515469"/>
            <a:ext cx="8229600" cy="1017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  <a:p>
            <a:pPr marL="0" indent="0" algn="ctr">
              <a:buFont typeface="Arial"/>
              <a:buNone/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thanks to Nicholas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Steven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   Zachary Murphy, and Philippe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Papin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73180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a greater number and higher percentage of CAOs linked to cold pools associated with TPVs over northern regions of US compared to southern regions</a:t>
            </a: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play a role in the development of ~57–76% of CAOs over northern regions of the US, suggesting that improved understanding of TPVs may lead to improved understanding of CAOs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3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57150" indent="0" algn="ctr">
              <a:buNone/>
            </a:pPr>
            <a:r>
              <a:rPr lang="en-US" sz="7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Slides</a:t>
            </a:r>
            <a:endParaRPr lang="en-US" sz="7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3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5715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 CAO that is linked to a TPV  not associated with a cold pool</a:t>
            </a:r>
          </a:p>
          <a:p>
            <a:pPr marL="57150" indent="0" algn="ctr">
              <a:lnSpc>
                <a:spcPct val="50000"/>
              </a:lnSpc>
              <a:buNone/>
            </a:pPr>
            <a:endParaRPr 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TPV contributes to 21–24 Jan 2005 CAO over Northeast region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25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2005012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321"/>
          <a:stretch/>
        </p:blipFill>
        <p:spPr>
          <a:xfrm>
            <a:off x="-3315" y="945077"/>
            <a:ext cx="4563473" cy="4024547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21 Jan 2005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with No Cold Pool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       TPV location (white dot) and track (green line)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5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                          “T” denotes thickness trough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thickness_20050121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" b="5320"/>
          <a:stretch/>
        </p:blipFill>
        <p:spPr>
          <a:xfrm>
            <a:off x="4583598" y="945077"/>
            <a:ext cx="4556015" cy="4024547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6316614" y="2323758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1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Jan 2005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with No Cold Pool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       TPV location (white dot) and track (green line)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pic>
        <p:nvPicPr>
          <p:cNvPr id="2" name="Picture 1" descr="DT_theta_20050122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321"/>
          <a:stretch/>
        </p:blipFill>
        <p:spPr>
          <a:xfrm>
            <a:off x="-2157" y="945075"/>
            <a:ext cx="4563472" cy="4024547"/>
          </a:xfrm>
          <a:prstGeom prst="rect">
            <a:avLst/>
          </a:prstGeom>
        </p:spPr>
      </p:pic>
      <p:pic>
        <p:nvPicPr>
          <p:cNvPr id="3" name="Picture 2" descr="thickness_20050122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321"/>
          <a:stretch/>
        </p:blipFill>
        <p:spPr>
          <a:xfrm>
            <a:off x="4580052" y="943594"/>
            <a:ext cx="4565152" cy="402602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501762" y="2962395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                          “T” denotes thickness trough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4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23 Jan 2005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with No Cold Pool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       TPV location (white dot) and track (green line)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pic>
        <p:nvPicPr>
          <p:cNvPr id="2" name="Picture 1" descr="DT_theta_20050123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171"/>
          <a:stretch/>
        </p:blipFill>
        <p:spPr>
          <a:xfrm>
            <a:off x="-3899" y="941833"/>
            <a:ext cx="4565023" cy="4032504"/>
          </a:xfrm>
          <a:prstGeom prst="rect">
            <a:avLst/>
          </a:prstGeom>
        </p:spPr>
      </p:pic>
      <p:pic>
        <p:nvPicPr>
          <p:cNvPr id="3" name="Picture 2" descr="thickness_20050123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321"/>
          <a:stretch/>
        </p:blipFill>
        <p:spPr>
          <a:xfrm>
            <a:off x="4569808" y="941833"/>
            <a:ext cx="4572495" cy="403250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136649" y="3633673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                          “T” denotes thickness trough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1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24 Jan 2005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with No Cold Pool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       TPV location (white dot) and track (green line)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pic>
        <p:nvPicPr>
          <p:cNvPr id="2" name="Picture 1" descr="DT_theta_20050124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" b="5170"/>
          <a:stretch/>
        </p:blipFill>
        <p:spPr>
          <a:xfrm>
            <a:off x="-4395" y="931070"/>
            <a:ext cx="4569742" cy="4043268"/>
          </a:xfrm>
          <a:prstGeom prst="rect">
            <a:avLst/>
          </a:prstGeom>
        </p:spPr>
      </p:pic>
      <p:pic>
        <p:nvPicPr>
          <p:cNvPr id="3" name="Picture 2" descr="thickness_20050124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321"/>
          <a:stretch/>
        </p:blipFill>
        <p:spPr>
          <a:xfrm>
            <a:off x="4574486" y="936664"/>
            <a:ext cx="4572495" cy="403250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735298" y="3305938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                          “T” denotes thickness trough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64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5715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 CAO that is linked to a cold pool not associated with a TPV</a:t>
            </a:r>
          </a:p>
          <a:p>
            <a:pPr marL="57150" indent="0" algn="ctr">
              <a:lnSpc>
                <a:spcPct val="50000"/>
              </a:lnSpc>
              <a:buNone/>
            </a:pPr>
            <a:endParaRPr 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contributes to 4–15 Oct 2000 CAO over much of central and eastern US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2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with No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20001003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185"/>
          <a:stretch/>
        </p:blipFill>
        <p:spPr>
          <a:xfrm>
            <a:off x="2988" y="936664"/>
            <a:ext cx="4564375" cy="4032504"/>
          </a:xfrm>
          <a:prstGeom prst="rect">
            <a:avLst/>
          </a:prstGeom>
        </p:spPr>
      </p:pic>
      <p:pic>
        <p:nvPicPr>
          <p:cNvPr id="5" name="Picture 4" descr="thick_20001003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69245" y="936665"/>
            <a:ext cx="4571785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4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T_theta_19820108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4044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0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80052" y="946264"/>
            <a:ext cx="4560722" cy="4023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5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716702" y="1657842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103178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6420911" y="1749224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>
          <a:xfrm>
            <a:off x="6783432" y="2222706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69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4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with No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20001004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333"/>
          <a:stretch/>
        </p:blipFill>
        <p:spPr>
          <a:xfrm>
            <a:off x="-3031" y="936991"/>
            <a:ext cx="4579219" cy="4032504"/>
          </a:xfrm>
          <a:prstGeom prst="rect">
            <a:avLst/>
          </a:prstGeom>
        </p:spPr>
      </p:pic>
      <p:pic>
        <p:nvPicPr>
          <p:cNvPr id="3" name="Picture 2" descr="thick_20001004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74746" y="936991"/>
            <a:ext cx="4571786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1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with No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hick_20001005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69259" y="936991"/>
            <a:ext cx="4571786" cy="4032504"/>
          </a:xfrm>
          <a:prstGeom prst="rect">
            <a:avLst/>
          </a:prstGeom>
        </p:spPr>
      </p:pic>
      <p:pic>
        <p:nvPicPr>
          <p:cNvPr id="5" name="Picture 4" descr="DT_theta_20001005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185"/>
          <a:stretch/>
        </p:blipFill>
        <p:spPr>
          <a:xfrm>
            <a:off x="-3233" y="938793"/>
            <a:ext cx="4569742" cy="403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18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6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with No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20001006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333"/>
          <a:stretch/>
        </p:blipFill>
        <p:spPr>
          <a:xfrm>
            <a:off x="-857" y="938369"/>
            <a:ext cx="4579219" cy="4032504"/>
          </a:xfrm>
          <a:prstGeom prst="rect">
            <a:avLst/>
          </a:prstGeom>
        </p:spPr>
      </p:pic>
      <p:pic>
        <p:nvPicPr>
          <p:cNvPr id="6" name="Picture 5" descr="thick_20001006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" b="5276"/>
          <a:stretch/>
        </p:blipFill>
        <p:spPr>
          <a:xfrm>
            <a:off x="4574043" y="938369"/>
            <a:ext cx="4567742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2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with No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20001007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185"/>
          <a:stretch/>
        </p:blipFill>
        <p:spPr>
          <a:xfrm>
            <a:off x="1002" y="938369"/>
            <a:ext cx="4564376" cy="4032504"/>
          </a:xfrm>
          <a:prstGeom prst="rect">
            <a:avLst/>
          </a:prstGeom>
        </p:spPr>
      </p:pic>
      <p:pic>
        <p:nvPicPr>
          <p:cNvPr id="4" name="Picture 3" descr="thick_20001007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72887" y="938370"/>
            <a:ext cx="4571786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38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8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with No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2000100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185"/>
          <a:stretch/>
        </p:blipFill>
        <p:spPr>
          <a:xfrm>
            <a:off x="3874" y="938371"/>
            <a:ext cx="4571785" cy="4032504"/>
          </a:xfrm>
          <a:prstGeom prst="rect">
            <a:avLst/>
          </a:prstGeom>
        </p:spPr>
      </p:pic>
      <p:pic>
        <p:nvPicPr>
          <p:cNvPr id="5" name="Picture 4" descr="thick_20001008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70824" y="938371"/>
            <a:ext cx="4571785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2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5715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 CAO with no linkage to a cold pool or TPV</a:t>
            </a:r>
          </a:p>
          <a:p>
            <a:pPr marL="57150" indent="0" algn="ctr">
              <a:lnSpc>
                <a:spcPct val="50000"/>
              </a:lnSpc>
              <a:buNone/>
            </a:pPr>
            <a:endParaRPr 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CAO occurs during 12–15 Dec 1997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 South region </a:t>
            </a: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53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Dec 1997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491409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with No Cold Pool or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971211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3752" y="938371"/>
            <a:ext cx="4571786" cy="4032504"/>
          </a:xfrm>
          <a:prstGeom prst="rect">
            <a:avLst/>
          </a:prstGeom>
        </p:spPr>
      </p:pic>
      <p:pic>
        <p:nvPicPr>
          <p:cNvPr id="4" name="Picture 3" descr="thickness_19971211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69890" y="938371"/>
            <a:ext cx="4571785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0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Dec 1997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hickness_19971212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333"/>
          <a:stretch/>
        </p:blipFill>
        <p:spPr>
          <a:xfrm>
            <a:off x="4569891" y="938371"/>
            <a:ext cx="4579220" cy="4032504"/>
          </a:xfrm>
          <a:prstGeom prst="rect">
            <a:avLst/>
          </a:prstGeom>
        </p:spPr>
      </p:pic>
      <p:pic>
        <p:nvPicPr>
          <p:cNvPr id="5" name="Picture 4" descr="DT_theta_19971212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091" y="938371"/>
            <a:ext cx="4571786" cy="4032504"/>
          </a:xfrm>
          <a:prstGeom prst="rect">
            <a:avLst/>
          </a:prstGeom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491409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with No Cold Pool or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03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Dec 1997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971213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" b="5427"/>
          <a:stretch/>
        </p:blipFill>
        <p:spPr>
          <a:xfrm>
            <a:off x="-4756" y="938371"/>
            <a:ext cx="4588350" cy="4032504"/>
          </a:xfrm>
          <a:prstGeom prst="rect">
            <a:avLst/>
          </a:prstGeom>
        </p:spPr>
      </p:pic>
      <p:pic>
        <p:nvPicPr>
          <p:cNvPr id="4" name="Picture 3" descr="thickness_19971213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" b="5238"/>
          <a:stretch/>
        </p:blipFill>
        <p:spPr>
          <a:xfrm>
            <a:off x="4589252" y="938372"/>
            <a:ext cx="4557913" cy="4032504"/>
          </a:xfrm>
          <a:prstGeom prst="rect">
            <a:avLst/>
          </a:prstGeom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491409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with No Cold Pool or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8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Dec 1997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hickness_19971214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78976" y="938372"/>
            <a:ext cx="4571785" cy="4032504"/>
          </a:xfrm>
          <a:prstGeom prst="rect">
            <a:avLst/>
          </a:prstGeom>
        </p:spPr>
      </p:pic>
      <p:pic>
        <p:nvPicPr>
          <p:cNvPr id="5" name="Picture 4" descr="DT_theta_19971214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-2364" y="938372"/>
            <a:ext cx="4571786" cy="4032504"/>
          </a:xfrm>
          <a:prstGeom prst="rect">
            <a:avLst/>
          </a:prstGeom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491409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with No Cold Pool or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07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_theta_198201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-113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716702" y="191799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363335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4" name="Picture 3" descr="thickness_1982010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116" y="946263"/>
            <a:ext cx="4560722" cy="402336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3" name="Picture 72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6384" y="1811690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6762612" y="2295583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1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15 Dec 1997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971215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333"/>
          <a:stretch/>
        </p:blipFill>
        <p:spPr>
          <a:xfrm>
            <a:off x="2988" y="941217"/>
            <a:ext cx="4575988" cy="4029659"/>
          </a:xfrm>
          <a:prstGeom prst="rect">
            <a:avLst/>
          </a:prstGeom>
        </p:spPr>
      </p:pic>
      <p:pic>
        <p:nvPicPr>
          <p:cNvPr id="4" name="Picture 3" descr="thickness_19971215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333"/>
          <a:stretch/>
        </p:blipFill>
        <p:spPr>
          <a:xfrm>
            <a:off x="4578976" y="941217"/>
            <a:ext cx="4575988" cy="4029659"/>
          </a:xfrm>
          <a:prstGeom prst="rect">
            <a:avLst/>
          </a:prstGeom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491409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with No Cold Pool or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5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 b="5275"/>
          <a:stretch/>
        </p:blipFill>
        <p:spPr>
          <a:xfrm>
            <a:off x="-1657" y="946263"/>
            <a:ext cx="456271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997667" y="276801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489048" y="3223766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6" name="Picture 5" descr="thickness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976" y="946263"/>
            <a:ext cx="4560722" cy="4023360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4" name="Picture 7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6676088" y="2607325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Straight Arrow Connector 141"/>
          <p:cNvCxnSpPr/>
          <p:nvPr/>
        </p:nvCxnSpPr>
        <p:spPr>
          <a:xfrm>
            <a:off x="7053455" y="3067617"/>
            <a:ext cx="0" cy="41102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8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198201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5446"/>
          <a:stretch/>
        </p:blipFill>
        <p:spPr>
          <a:xfrm>
            <a:off x="-3007" y="942863"/>
            <a:ext cx="4581983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2316184" y="2835396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3212745" y="3178943"/>
            <a:ext cx="300556" cy="23172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11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6751" y="942863"/>
            <a:ext cx="4560721" cy="402336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9" name="Picture 78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6872127" y="2703615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>
            <a:off x="7523476" y="3103377"/>
            <a:ext cx="338739" cy="23722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9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40465</TotalTime>
  <Words>6135</Words>
  <Application>Microsoft Macintosh PowerPoint</Application>
  <PresentationFormat>On-screen Show (4:3)</PresentationFormat>
  <Paragraphs>1900</Paragraphs>
  <Slides>70</Slides>
  <Notes>61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Linkages Between the Equatorward Transport of Tropopause Polar Vortices and the Development of Cold Air Outbreaks</vt:lpstr>
      <vt:lpstr>What are Tropopause Polar Vortices (TPVs)?</vt:lpstr>
      <vt:lpstr>Motivation</vt:lpstr>
      <vt:lpstr>Motivation</vt:lpstr>
      <vt:lpstr>Motivation</vt:lpstr>
      <vt:lpstr>Example: 9–12 Jan 1982 CAO </vt:lpstr>
      <vt:lpstr>Example: 9–12 Jan 1982 CAO </vt:lpstr>
      <vt:lpstr>Example: 9–12 Jan 1982 CAO </vt:lpstr>
      <vt:lpstr>Example: 9–12 Jan 1982 CAO </vt:lpstr>
      <vt:lpstr>Example: 9–12 Jan 1982 CAO </vt:lpstr>
      <vt:lpstr>Outline</vt:lpstr>
      <vt:lpstr>TPV Tracking</vt:lpstr>
      <vt:lpstr>Cold Pool Tracking</vt:lpstr>
      <vt:lpstr>Filtering TPV and Cold Pool Tracks</vt:lpstr>
      <vt:lpstr>TPV and Cold Pool Track Density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CAO Identification</vt:lpstr>
      <vt:lpstr>CAO Identification</vt:lpstr>
      <vt:lpstr>CAOs Linked to Cold Pools</vt:lpstr>
      <vt:lpstr>CAOs Linked to Cold Pools</vt:lpstr>
      <vt:lpstr>Cold Pools Associated with TPVs</vt:lpstr>
      <vt:lpstr>CAOs Linked to Cold Pools Associated with TPVs</vt:lpstr>
      <vt:lpstr>CAOs Linked to Cold Pools Associated with TPVs</vt:lpstr>
      <vt:lpstr>Conclusions </vt:lpstr>
      <vt:lpstr>Conclusions</vt:lpstr>
      <vt:lpstr>Conclusions</vt:lpstr>
      <vt:lpstr>Conclusions</vt:lpstr>
      <vt:lpstr>PowerPoint Presentation</vt:lpstr>
      <vt:lpstr>PowerPoint Presentation</vt:lpstr>
      <vt:lpstr>TPV with No Cold Pool</vt:lpstr>
      <vt:lpstr>TPV with No Cold Pool</vt:lpstr>
      <vt:lpstr>TPV with No Cold Pool</vt:lpstr>
      <vt:lpstr>TPV with No Cold Pool</vt:lpstr>
      <vt:lpstr>PowerPoint Presentation</vt:lpstr>
      <vt:lpstr>Cold Pool with No TPV</vt:lpstr>
      <vt:lpstr>Cold Pool with No TPV</vt:lpstr>
      <vt:lpstr>Cold Pool with No TPV</vt:lpstr>
      <vt:lpstr>Cold Pool with No TPV</vt:lpstr>
      <vt:lpstr>Cold Pool with No TPV</vt:lpstr>
      <vt:lpstr>Cold Pool with No TPV</vt:lpstr>
      <vt:lpstr>PowerPoint Presentation</vt:lpstr>
      <vt:lpstr>CAO with No Cold Pool or TPV</vt:lpstr>
      <vt:lpstr>CAO with No Cold Pool or TPV</vt:lpstr>
      <vt:lpstr>CAO with No Cold Pool or TPV</vt:lpstr>
      <vt:lpstr>CAO with No Cold Pool or TPV</vt:lpstr>
      <vt:lpstr>CAO with No Cold Pool or TPV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the Equatorward Transport of Tropopause Polar Vortices and the Development of Cold Air Outbreaks</dc:title>
  <dc:creator>Kevin Biernat</dc:creator>
  <cp:lastModifiedBy>Kevin Biernat</cp:lastModifiedBy>
  <cp:revision>358</cp:revision>
  <dcterms:created xsi:type="dcterms:W3CDTF">2017-01-09T15:55:11Z</dcterms:created>
  <dcterms:modified xsi:type="dcterms:W3CDTF">2017-03-10T17:45:56Z</dcterms:modified>
</cp:coreProperties>
</file>