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470" r:id="rId2"/>
    <p:sldId id="472" r:id="rId3"/>
    <p:sldId id="471" r:id="rId4"/>
    <p:sldId id="500" r:id="rId5"/>
    <p:sldId id="473" r:id="rId6"/>
    <p:sldId id="474" r:id="rId7"/>
    <p:sldId id="336" r:id="rId8"/>
    <p:sldId id="326" r:id="rId9"/>
    <p:sldId id="499" r:id="rId10"/>
    <p:sldId id="419" r:id="rId11"/>
    <p:sldId id="476" r:id="rId12"/>
    <p:sldId id="477" r:id="rId13"/>
    <p:sldId id="422" r:id="rId14"/>
    <p:sldId id="479" r:id="rId15"/>
    <p:sldId id="480" r:id="rId16"/>
    <p:sldId id="481" r:id="rId17"/>
    <p:sldId id="482" r:id="rId18"/>
    <p:sldId id="483" r:id="rId19"/>
    <p:sldId id="486" r:id="rId20"/>
    <p:sldId id="487" r:id="rId21"/>
    <p:sldId id="345" r:id="rId22"/>
    <p:sldId id="488" r:id="rId23"/>
    <p:sldId id="354" r:id="rId24"/>
    <p:sldId id="489" r:id="rId25"/>
    <p:sldId id="355" r:id="rId26"/>
    <p:sldId id="356" r:id="rId27"/>
    <p:sldId id="490" r:id="rId28"/>
    <p:sldId id="491" r:id="rId29"/>
    <p:sldId id="357" r:id="rId30"/>
    <p:sldId id="358" r:id="rId31"/>
    <p:sldId id="492" r:id="rId32"/>
    <p:sldId id="495" r:id="rId33"/>
    <p:sldId id="496" r:id="rId34"/>
    <p:sldId id="49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FAFA"/>
    <a:srgbClr val="FC6909"/>
    <a:srgbClr val="35FF17"/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2653"/>
  </p:normalViewPr>
  <p:slideViewPr>
    <p:cSldViewPr snapToGrid="0" snapToObjects="1">
      <p:cViewPr varScale="1">
        <p:scale>
          <a:sx n="127" d="100"/>
          <a:sy n="127" d="100"/>
        </p:scale>
        <p:origin x="-1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3/3/19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  <a:cs typeface="Arial"/>
              </a:rPr>
              <a:t>Case Study of Two Intense Arctic Cyclones in Early June 2018</a:t>
            </a:r>
            <a:endParaRPr lang="en-US" sz="4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946144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Daniel Keyser, and Lance F. Bosart</a:t>
            </a:r>
            <a:endParaRPr lang="en-US" sz="26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44th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Northeastern Storm Conference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Saratoga Springs, NY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2200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20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p_track_Atl_2018053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00" y="74747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87" name="Picture 86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97" name="Picture 96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4" name="Picture 3" descr="DT_theta_Russia_2018053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5" y="746897"/>
            <a:ext cx="414432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26" name="Group 125"/>
          <p:cNvGrpSpPr/>
          <p:nvPr/>
        </p:nvGrpSpPr>
        <p:grpSpPr>
          <a:xfrm>
            <a:off x="4630940" y="4273107"/>
            <a:ext cx="973387" cy="519343"/>
            <a:chOff x="4573976" y="4518937"/>
            <a:chExt cx="973387" cy="519343"/>
          </a:xfrm>
        </p:grpSpPr>
        <p:sp>
          <p:nvSpPr>
            <p:cNvPr id="127" name="Rectangle 126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27312" y="4279887"/>
            <a:ext cx="973387" cy="497300"/>
            <a:chOff x="4573976" y="4518937"/>
            <a:chExt cx="973387" cy="497300"/>
          </a:xfrm>
        </p:grpSpPr>
        <p:sp>
          <p:nvSpPr>
            <p:cNvPr id="133" name="Rectangle 132"/>
            <p:cNvSpPr/>
            <p:nvPr/>
          </p:nvSpPr>
          <p:spPr>
            <a:xfrm>
              <a:off x="4573976" y="4559037"/>
              <a:ext cx="88236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1a</a:t>
              </a: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May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7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p_track_Atl_20180530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40" y="74704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DT_theta_Russia_20180530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2" y="750040"/>
            <a:ext cx="414432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87" name="Picture 86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97" name="Picture 96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4630940" y="4273107"/>
            <a:ext cx="973387" cy="519343"/>
            <a:chOff x="4573976" y="4518937"/>
            <a:chExt cx="973387" cy="519343"/>
          </a:xfrm>
        </p:grpSpPr>
        <p:sp>
          <p:nvSpPr>
            <p:cNvPr id="127" name="Rectangle 126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27312" y="4279887"/>
            <a:ext cx="973387" cy="497300"/>
            <a:chOff x="4573976" y="4518937"/>
            <a:chExt cx="973387" cy="497300"/>
          </a:xfrm>
        </p:grpSpPr>
        <p:sp>
          <p:nvSpPr>
            <p:cNvPr id="133" name="Rectangle 132"/>
            <p:cNvSpPr/>
            <p:nvPr/>
          </p:nvSpPr>
          <p:spPr>
            <a:xfrm>
              <a:off x="4573976" y="4559037"/>
              <a:ext cx="88236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1a</a:t>
              </a: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30 May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0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p_track_Atl_2018053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40" y="747470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Russia_2018053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7" y="750645"/>
            <a:ext cx="414432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87" name="Picture 86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97" name="Picture 96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8" name="TextBox 97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4630940" y="4273107"/>
            <a:ext cx="973387" cy="519343"/>
            <a:chOff x="4573976" y="4518937"/>
            <a:chExt cx="973387" cy="519343"/>
          </a:xfrm>
        </p:grpSpPr>
        <p:sp>
          <p:nvSpPr>
            <p:cNvPr id="127" name="Rectangle 126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27312" y="4279887"/>
            <a:ext cx="973387" cy="497300"/>
            <a:chOff x="4573976" y="4518937"/>
            <a:chExt cx="973387" cy="497300"/>
          </a:xfrm>
        </p:grpSpPr>
        <p:sp>
          <p:nvSpPr>
            <p:cNvPr id="133" name="Rectangle 132"/>
            <p:cNvSpPr/>
            <p:nvPr/>
          </p:nvSpPr>
          <p:spPr>
            <a:xfrm>
              <a:off x="4573976" y="4559037"/>
              <a:ext cx="88236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1a</a:t>
              </a:r>
            </a:p>
          </p:txBody>
        </p:sp>
        <p:sp>
          <p:nvSpPr>
            <p:cNvPr id="136" name="Oval 13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May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390051" y="459118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65941" y="4491453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</a:t>
            </a:r>
            <a:r>
              <a:rPr lang="en-US" sz="1400" b="1" dirty="0" smtClean="0">
                <a:latin typeface="Arial"/>
                <a:cs typeface="Arial"/>
              </a:rPr>
              <a:t>2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81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Atl_2018053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42" y="747047"/>
            <a:ext cx="4149090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61" name="Picture 6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72" name="Picture 7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83" name="Picture 82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6" name="Picture 5" descr="DT_theta_Russia_20180531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3" y="750072"/>
            <a:ext cx="414432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07" name="Group 106"/>
          <p:cNvGrpSpPr/>
          <p:nvPr/>
        </p:nvGrpSpPr>
        <p:grpSpPr>
          <a:xfrm>
            <a:off x="4630940" y="4273107"/>
            <a:ext cx="973387" cy="519343"/>
            <a:chOff x="4573976" y="4518937"/>
            <a:chExt cx="973387" cy="519343"/>
          </a:xfrm>
        </p:grpSpPr>
        <p:sp>
          <p:nvSpPr>
            <p:cNvPr id="108" name="Rectangle 107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27312" y="4279887"/>
            <a:ext cx="973387" cy="519343"/>
            <a:chOff x="4573976" y="4518937"/>
            <a:chExt cx="973387" cy="519343"/>
          </a:xfrm>
        </p:grpSpPr>
        <p:sp>
          <p:nvSpPr>
            <p:cNvPr id="114" name="Rectangle 113"/>
            <p:cNvSpPr/>
            <p:nvPr/>
          </p:nvSpPr>
          <p:spPr>
            <a:xfrm>
              <a:off x="4573976" y="4559037"/>
              <a:ext cx="88236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1a</a:t>
              </a: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</a:t>
              </a:r>
              <a:r>
                <a:rPr lang="en-US" sz="1400" b="1" dirty="0" smtClean="0">
                  <a:latin typeface="Arial"/>
                  <a:cs typeface="Arial"/>
                </a:rPr>
                <a:t>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31 May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7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Atl_2018060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58" y="975552"/>
            <a:ext cx="449064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Russia_2018060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" y="975552"/>
            <a:ext cx="450036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5958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486" y="56308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87858" y="5653282"/>
            <a:ext cx="458128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48213" y="5156357"/>
            <a:ext cx="4773126" cy="412942"/>
            <a:chOff x="59256" y="5310321"/>
            <a:chExt cx="4773126" cy="412942"/>
          </a:xfrm>
        </p:grpSpPr>
        <p:pic>
          <p:nvPicPr>
            <p:cNvPr id="62" name="Picture 6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816358" y="5161561"/>
            <a:ext cx="4370704" cy="407738"/>
            <a:chOff x="4772186" y="5315525"/>
            <a:chExt cx="4370704" cy="407738"/>
          </a:xfrm>
        </p:grpSpPr>
        <p:pic>
          <p:nvPicPr>
            <p:cNvPr id="88" name="Picture 87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69053" y="4751409"/>
            <a:ext cx="9011589" cy="401249"/>
            <a:chOff x="169053" y="5029236"/>
            <a:chExt cx="9011589" cy="401249"/>
          </a:xfrm>
        </p:grpSpPr>
        <p:pic>
          <p:nvPicPr>
            <p:cNvPr id="98" name="Picture 9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75438" y="3979721"/>
            <a:ext cx="973387" cy="721193"/>
            <a:chOff x="75438" y="3979721"/>
            <a:chExt cx="973387" cy="721193"/>
          </a:xfrm>
        </p:grpSpPr>
        <p:grpSp>
          <p:nvGrpSpPr>
            <p:cNvPr id="184" name="Group 183"/>
            <p:cNvGrpSpPr/>
            <p:nvPr/>
          </p:nvGrpSpPr>
          <p:grpSpPr>
            <a:xfrm>
              <a:off x="75438" y="3979721"/>
              <a:ext cx="973387" cy="721193"/>
              <a:chOff x="4573976" y="4317087"/>
              <a:chExt cx="973387" cy="721193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4573976" y="4356809"/>
                <a:ext cx="882363" cy="6594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4636715" y="4830236"/>
                <a:ext cx="109728" cy="109728"/>
              </a:xfrm>
              <a:prstGeom prst="ellipse">
                <a:avLst/>
              </a:prstGeom>
              <a:solidFill>
                <a:srgbClr val="20FAF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4712605" y="43170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4636715" y="4425637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4712605" y="4730503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138177" y="4296234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214067" y="4185116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4583823" y="3789782"/>
            <a:ext cx="946898" cy="892726"/>
            <a:chOff x="4573976" y="4123512"/>
            <a:chExt cx="946898" cy="892726"/>
          </a:xfrm>
        </p:grpSpPr>
        <p:sp>
          <p:nvSpPr>
            <p:cNvPr id="202" name="Rectangle 201"/>
            <p:cNvSpPr/>
            <p:nvPr/>
          </p:nvSpPr>
          <p:spPr>
            <a:xfrm>
              <a:off x="4573976" y="4156430"/>
              <a:ext cx="910711" cy="8598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4621183" y="4437553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686116" y="4123512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4625349" y="4228326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4686116" y="4325171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sp>
        <p:nvSpPr>
          <p:cNvPr id="8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73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p_track_Atl_2018060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61" y="975552"/>
            <a:ext cx="449064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5958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486" y="56308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87858" y="5653282"/>
            <a:ext cx="458128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48213" y="5156357"/>
            <a:ext cx="4773126" cy="412942"/>
            <a:chOff x="59256" y="5310321"/>
            <a:chExt cx="4773126" cy="412942"/>
          </a:xfrm>
        </p:grpSpPr>
        <p:pic>
          <p:nvPicPr>
            <p:cNvPr id="62" name="Picture 6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816358" y="5161561"/>
            <a:ext cx="4370704" cy="407738"/>
            <a:chOff x="4772186" y="5315525"/>
            <a:chExt cx="4370704" cy="407738"/>
          </a:xfrm>
        </p:grpSpPr>
        <p:pic>
          <p:nvPicPr>
            <p:cNvPr id="88" name="Picture 87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69053" y="4751409"/>
            <a:ext cx="9011589" cy="401249"/>
            <a:chOff x="169053" y="5029236"/>
            <a:chExt cx="9011589" cy="401249"/>
          </a:xfrm>
        </p:grpSpPr>
        <p:pic>
          <p:nvPicPr>
            <p:cNvPr id="98" name="Picture 97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8" name="Picture 7" descr="DT_theta_Russia_20180601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" y="975716"/>
            <a:ext cx="450036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8347146" y="1977335"/>
            <a:ext cx="480405" cy="224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6386517" y="1848770"/>
            <a:ext cx="1958426" cy="261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Cyclogenesis of AC1</a:t>
            </a:r>
            <a:endParaRPr lang="en-US" sz="1400" b="1" dirty="0">
              <a:latin typeface="Arial"/>
              <a:cs typeface="Arial"/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75438" y="3979721"/>
            <a:ext cx="973387" cy="721193"/>
            <a:chOff x="75438" y="3979721"/>
            <a:chExt cx="973387" cy="721193"/>
          </a:xfrm>
        </p:grpSpPr>
        <p:grpSp>
          <p:nvGrpSpPr>
            <p:cNvPr id="113" name="Group 112"/>
            <p:cNvGrpSpPr/>
            <p:nvPr/>
          </p:nvGrpSpPr>
          <p:grpSpPr>
            <a:xfrm>
              <a:off x="75438" y="3979721"/>
              <a:ext cx="973387" cy="721193"/>
              <a:chOff x="4573976" y="4317087"/>
              <a:chExt cx="973387" cy="721193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4573976" y="4356809"/>
                <a:ext cx="882363" cy="6594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4636715" y="4830236"/>
                <a:ext cx="109728" cy="109728"/>
              </a:xfrm>
              <a:prstGeom prst="ellipse">
                <a:avLst/>
              </a:prstGeom>
              <a:solidFill>
                <a:srgbClr val="20FAF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4712605" y="43170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132" name="Oval 131"/>
              <p:cNvSpPr>
                <a:spLocks noChangeAspect="1"/>
              </p:cNvSpPr>
              <p:nvPr/>
            </p:nvSpPr>
            <p:spPr>
              <a:xfrm>
                <a:off x="4636715" y="4425637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712605" y="4730503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138177" y="4296234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14067" y="4185116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4583823" y="3789782"/>
            <a:ext cx="946898" cy="892726"/>
            <a:chOff x="4583823" y="3789782"/>
            <a:chExt cx="946898" cy="892726"/>
          </a:xfrm>
        </p:grpSpPr>
        <p:grpSp>
          <p:nvGrpSpPr>
            <p:cNvPr id="135" name="Group 134"/>
            <p:cNvGrpSpPr/>
            <p:nvPr/>
          </p:nvGrpSpPr>
          <p:grpSpPr>
            <a:xfrm>
              <a:off x="4583823" y="3789782"/>
              <a:ext cx="946898" cy="892726"/>
              <a:chOff x="4573976" y="4123512"/>
              <a:chExt cx="946898" cy="892726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4573976" y="4156430"/>
                <a:ext cx="910711" cy="8598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4621183" y="4437553"/>
                <a:ext cx="109728" cy="109728"/>
              </a:xfrm>
              <a:prstGeom prst="ellipse">
                <a:avLst/>
              </a:prstGeom>
              <a:solidFill>
                <a:srgbClr val="FC00D5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4686116" y="4123512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Alberto</a:t>
                </a:r>
              </a:p>
            </p:txBody>
          </p:sp>
          <p:sp>
            <p:nvSpPr>
              <p:cNvPr id="141" name="Oval 140"/>
              <p:cNvSpPr>
                <a:spLocks noChangeAspect="1"/>
              </p:cNvSpPr>
              <p:nvPr/>
            </p:nvSpPr>
            <p:spPr>
              <a:xfrm>
                <a:off x="4625349" y="4228326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4686116" y="4325171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CL</a:t>
                </a:r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4695963" y="42022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4631030" y="4314218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337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Atl_2018060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58" y="976013"/>
            <a:ext cx="449064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Russia_2018060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" y="975552"/>
            <a:ext cx="450036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5958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486" y="56308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87858" y="5653282"/>
            <a:ext cx="458128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48213" y="5156357"/>
            <a:ext cx="4773126" cy="412942"/>
            <a:chOff x="59256" y="5310321"/>
            <a:chExt cx="4773126" cy="412942"/>
          </a:xfrm>
        </p:grpSpPr>
        <p:pic>
          <p:nvPicPr>
            <p:cNvPr id="62" name="Picture 6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816358" y="5161561"/>
            <a:ext cx="4370704" cy="407738"/>
            <a:chOff x="4772186" y="5315525"/>
            <a:chExt cx="4370704" cy="407738"/>
          </a:xfrm>
        </p:grpSpPr>
        <p:pic>
          <p:nvPicPr>
            <p:cNvPr id="88" name="Picture 87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69053" y="4751409"/>
            <a:ext cx="9011589" cy="401249"/>
            <a:chOff x="169053" y="5029236"/>
            <a:chExt cx="9011589" cy="401249"/>
          </a:xfrm>
        </p:grpSpPr>
        <p:pic>
          <p:nvPicPr>
            <p:cNvPr id="98" name="Picture 9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sp>
        <p:nvSpPr>
          <p:cNvPr id="8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75438" y="3979721"/>
            <a:ext cx="973387" cy="721193"/>
            <a:chOff x="75438" y="3979721"/>
            <a:chExt cx="973387" cy="721193"/>
          </a:xfrm>
        </p:grpSpPr>
        <p:grpSp>
          <p:nvGrpSpPr>
            <p:cNvPr id="111" name="Group 110"/>
            <p:cNvGrpSpPr/>
            <p:nvPr/>
          </p:nvGrpSpPr>
          <p:grpSpPr>
            <a:xfrm>
              <a:off x="75438" y="3979721"/>
              <a:ext cx="973387" cy="721193"/>
              <a:chOff x="4573976" y="4317087"/>
              <a:chExt cx="973387" cy="721193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4573976" y="4356809"/>
                <a:ext cx="882363" cy="6594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>
                <a:spLocks noChangeAspect="1"/>
              </p:cNvSpPr>
              <p:nvPr/>
            </p:nvSpPr>
            <p:spPr>
              <a:xfrm>
                <a:off x="4636715" y="4830236"/>
                <a:ext cx="109728" cy="109728"/>
              </a:xfrm>
              <a:prstGeom prst="ellipse">
                <a:avLst/>
              </a:prstGeom>
              <a:solidFill>
                <a:srgbClr val="20FAF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4712605" y="43170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4636715" y="4425637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4712605" y="4730503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138177" y="4296234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4067" y="4185116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4583823" y="3789782"/>
            <a:ext cx="946898" cy="892726"/>
            <a:chOff x="4583823" y="3789782"/>
            <a:chExt cx="946898" cy="892726"/>
          </a:xfrm>
        </p:grpSpPr>
        <p:grpSp>
          <p:nvGrpSpPr>
            <p:cNvPr id="133" name="Group 132"/>
            <p:cNvGrpSpPr/>
            <p:nvPr/>
          </p:nvGrpSpPr>
          <p:grpSpPr>
            <a:xfrm>
              <a:off x="4583823" y="3789782"/>
              <a:ext cx="946898" cy="892726"/>
              <a:chOff x="4573976" y="4123512"/>
              <a:chExt cx="946898" cy="892726"/>
            </a:xfrm>
          </p:grpSpPr>
          <p:sp>
            <p:nvSpPr>
              <p:cNvPr id="136" name="Rectangle 135"/>
              <p:cNvSpPr/>
              <p:nvPr/>
            </p:nvSpPr>
            <p:spPr>
              <a:xfrm>
                <a:off x="4573976" y="4156430"/>
                <a:ext cx="910711" cy="8598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>
                <a:spLocks noChangeAspect="1"/>
              </p:cNvSpPr>
              <p:nvPr/>
            </p:nvSpPr>
            <p:spPr>
              <a:xfrm>
                <a:off x="4621183" y="4437553"/>
                <a:ext cx="109728" cy="109728"/>
              </a:xfrm>
              <a:prstGeom prst="ellipse">
                <a:avLst/>
              </a:prstGeom>
              <a:solidFill>
                <a:srgbClr val="FC00D5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4686116" y="4123512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Alberto</a:t>
                </a:r>
              </a:p>
            </p:txBody>
          </p:sp>
          <p:sp>
            <p:nvSpPr>
              <p:cNvPr id="139" name="Oval 138"/>
              <p:cNvSpPr>
                <a:spLocks noChangeAspect="1"/>
              </p:cNvSpPr>
              <p:nvPr/>
            </p:nvSpPr>
            <p:spPr>
              <a:xfrm>
                <a:off x="4625349" y="4228326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4686116" y="4325171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CL</a:t>
                </a:r>
              </a:p>
            </p:txBody>
          </p:sp>
        </p:grpSp>
        <p:sp>
          <p:nvSpPr>
            <p:cNvPr id="134" name="TextBox 133"/>
            <p:cNvSpPr txBox="1"/>
            <p:nvPr/>
          </p:nvSpPr>
          <p:spPr>
            <a:xfrm>
              <a:off x="4695963" y="42022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35" name="Oval 134"/>
            <p:cNvSpPr>
              <a:spLocks noChangeAspect="1"/>
            </p:cNvSpPr>
            <p:nvPr/>
          </p:nvSpPr>
          <p:spPr>
            <a:xfrm>
              <a:off x="4631030" y="4314218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362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Atl_2018060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10" y="976013"/>
            <a:ext cx="449064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Russia_201806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" y="976013"/>
            <a:ext cx="4500360" cy="3703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5958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486" y="56308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6391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87858" y="5653282"/>
            <a:ext cx="4581288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-12095" y="56391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48213" y="5156357"/>
            <a:ext cx="4773126" cy="412942"/>
            <a:chOff x="59256" y="5310321"/>
            <a:chExt cx="4773126" cy="412942"/>
          </a:xfrm>
        </p:grpSpPr>
        <p:pic>
          <p:nvPicPr>
            <p:cNvPr id="62" name="Picture 6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816358" y="5161561"/>
            <a:ext cx="4370704" cy="407738"/>
            <a:chOff x="4772186" y="5315525"/>
            <a:chExt cx="4370704" cy="407738"/>
          </a:xfrm>
        </p:grpSpPr>
        <p:pic>
          <p:nvPicPr>
            <p:cNvPr id="88" name="Picture 87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69053" y="4751409"/>
            <a:ext cx="9011589" cy="401249"/>
            <a:chOff x="169053" y="5029236"/>
            <a:chExt cx="9011589" cy="401249"/>
          </a:xfrm>
        </p:grpSpPr>
        <p:pic>
          <p:nvPicPr>
            <p:cNvPr id="98" name="Picture 97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4583823" y="3983457"/>
            <a:ext cx="946898" cy="720282"/>
            <a:chOff x="4583823" y="3983457"/>
            <a:chExt cx="946898" cy="720282"/>
          </a:xfrm>
        </p:grpSpPr>
        <p:grpSp>
          <p:nvGrpSpPr>
            <p:cNvPr id="199" name="Group 198"/>
            <p:cNvGrpSpPr/>
            <p:nvPr/>
          </p:nvGrpSpPr>
          <p:grpSpPr>
            <a:xfrm>
              <a:off x="4583823" y="3983457"/>
              <a:ext cx="946898" cy="699051"/>
              <a:chOff x="4573976" y="4317187"/>
              <a:chExt cx="946898" cy="699051"/>
            </a:xfrm>
          </p:grpSpPr>
          <p:sp>
            <p:nvSpPr>
              <p:cNvPr id="202" name="Rectangle 201"/>
              <p:cNvSpPr/>
              <p:nvPr/>
            </p:nvSpPr>
            <p:spPr>
              <a:xfrm>
                <a:off x="4573976" y="4353174"/>
                <a:ext cx="910711" cy="6630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>
                <a:spLocks noChangeAspect="1"/>
              </p:cNvSpPr>
              <p:nvPr/>
            </p:nvSpPr>
            <p:spPr>
              <a:xfrm>
                <a:off x="4621183" y="4631228"/>
                <a:ext cx="109728" cy="109728"/>
              </a:xfrm>
              <a:prstGeom prst="ellipse">
                <a:avLst/>
              </a:prstGeom>
              <a:solidFill>
                <a:srgbClr val="FC00D5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TextBox 203"/>
              <p:cNvSpPr txBox="1"/>
              <p:nvPr/>
            </p:nvSpPr>
            <p:spPr>
              <a:xfrm>
                <a:off x="4686116" y="43171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Alberto</a:t>
                </a:r>
              </a:p>
            </p:txBody>
          </p:sp>
          <p:sp>
            <p:nvSpPr>
              <p:cNvPr id="205" name="Oval 204"/>
              <p:cNvSpPr>
                <a:spLocks noChangeAspect="1"/>
              </p:cNvSpPr>
              <p:nvPr/>
            </p:nvSpPr>
            <p:spPr>
              <a:xfrm>
                <a:off x="4625349" y="4422001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4686116" y="4518846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CL</a:t>
                </a:r>
              </a:p>
            </p:txBody>
          </p:sp>
        </p:grpSp>
        <p:sp>
          <p:nvSpPr>
            <p:cNvPr id="200" name="TextBox 199"/>
            <p:cNvSpPr txBox="1"/>
            <p:nvPr/>
          </p:nvSpPr>
          <p:spPr>
            <a:xfrm>
              <a:off x="4695963" y="4395962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4631030" y="4507893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6966895" y="2597035"/>
            <a:ext cx="0" cy="4348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6392742" y="3029621"/>
            <a:ext cx="2171860" cy="261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Lee cyclogenesis of AC2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75438" y="3979721"/>
            <a:ext cx="973387" cy="721193"/>
            <a:chOff x="75438" y="3979721"/>
            <a:chExt cx="973387" cy="721193"/>
          </a:xfrm>
        </p:grpSpPr>
        <p:grpSp>
          <p:nvGrpSpPr>
            <p:cNvPr id="113" name="Group 112"/>
            <p:cNvGrpSpPr/>
            <p:nvPr/>
          </p:nvGrpSpPr>
          <p:grpSpPr>
            <a:xfrm>
              <a:off x="75438" y="3979721"/>
              <a:ext cx="973387" cy="721193"/>
              <a:chOff x="4573976" y="4317087"/>
              <a:chExt cx="973387" cy="721193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4573976" y="4356809"/>
                <a:ext cx="882363" cy="6594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>
                <a:spLocks noChangeAspect="1"/>
              </p:cNvSpPr>
              <p:nvPr/>
            </p:nvSpPr>
            <p:spPr>
              <a:xfrm>
                <a:off x="4636715" y="4830236"/>
                <a:ext cx="109728" cy="109728"/>
              </a:xfrm>
              <a:prstGeom prst="ellipse">
                <a:avLst/>
              </a:prstGeom>
              <a:solidFill>
                <a:srgbClr val="20FAF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4712605" y="431708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132" name="Oval 131"/>
              <p:cNvSpPr>
                <a:spLocks noChangeAspect="1"/>
              </p:cNvSpPr>
              <p:nvPr/>
            </p:nvSpPr>
            <p:spPr>
              <a:xfrm>
                <a:off x="4636715" y="4425637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4712605" y="4730503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138177" y="4296234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14067" y="4185116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sp>
        <p:nvSpPr>
          <p:cNvPr id="134" name="Multiply 133"/>
          <p:cNvSpPr>
            <a:spLocks noChangeAspect="1"/>
          </p:cNvSpPr>
          <p:nvPr/>
        </p:nvSpPr>
        <p:spPr>
          <a:xfrm>
            <a:off x="6077021" y="2708946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Group 134"/>
          <p:cNvGrpSpPr/>
          <p:nvPr/>
        </p:nvGrpSpPr>
        <p:grpSpPr>
          <a:xfrm>
            <a:off x="4583823" y="3789782"/>
            <a:ext cx="946898" cy="892726"/>
            <a:chOff x="4583823" y="3789782"/>
            <a:chExt cx="946898" cy="892726"/>
          </a:xfrm>
        </p:grpSpPr>
        <p:grpSp>
          <p:nvGrpSpPr>
            <p:cNvPr id="136" name="Group 135"/>
            <p:cNvGrpSpPr/>
            <p:nvPr/>
          </p:nvGrpSpPr>
          <p:grpSpPr>
            <a:xfrm>
              <a:off x="4583823" y="3789782"/>
              <a:ext cx="946898" cy="892726"/>
              <a:chOff x="4573976" y="4123512"/>
              <a:chExt cx="946898" cy="892726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4573976" y="4156430"/>
                <a:ext cx="910711" cy="8598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>
                <a:spLocks noChangeAspect="1"/>
              </p:cNvSpPr>
              <p:nvPr/>
            </p:nvSpPr>
            <p:spPr>
              <a:xfrm>
                <a:off x="4621183" y="4437553"/>
                <a:ext cx="109728" cy="109728"/>
              </a:xfrm>
              <a:prstGeom prst="ellipse">
                <a:avLst/>
              </a:prstGeom>
              <a:solidFill>
                <a:srgbClr val="FC00D5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4686116" y="4123512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Alberto</a:t>
                </a:r>
              </a:p>
            </p:txBody>
          </p:sp>
          <p:sp>
            <p:nvSpPr>
              <p:cNvPr id="142" name="Oval 141"/>
              <p:cNvSpPr>
                <a:spLocks noChangeAspect="1"/>
              </p:cNvSpPr>
              <p:nvPr/>
            </p:nvSpPr>
            <p:spPr>
              <a:xfrm>
                <a:off x="4625349" y="4228326"/>
                <a:ext cx="109728" cy="109728"/>
              </a:xfrm>
              <a:prstGeom prst="ellipse">
                <a:avLst/>
              </a:prstGeom>
              <a:solidFill>
                <a:srgbClr val="20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4686116" y="4325171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CL</a:t>
                </a: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4695963" y="42022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4631030" y="4314218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Oval 143"/>
          <p:cNvSpPr>
            <a:spLocks noChangeAspect="1"/>
          </p:cNvSpPr>
          <p:nvPr/>
        </p:nvSpPr>
        <p:spPr>
          <a:xfrm>
            <a:off x="4631030" y="4515984"/>
            <a:ext cx="109728" cy="109728"/>
          </a:xfrm>
          <a:prstGeom prst="ellipse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4695963" y="4409012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AC2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493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Traj_HighRes_120h_45.58N82.86W_12Z31May1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t="17236" r="14046" b="11987"/>
          <a:stretch/>
        </p:blipFill>
        <p:spPr>
          <a:xfrm>
            <a:off x="5004839" y="745456"/>
            <a:ext cx="3852592" cy="470297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Moisture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TS Alberto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31 May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VT_Russia_2018053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8" y="1063385"/>
            <a:ext cx="4407866" cy="42742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16" name="Straight Connector 15"/>
          <p:cNvCxnSpPr/>
          <p:nvPr/>
        </p:nvCxnSpPr>
        <p:spPr>
          <a:xfrm>
            <a:off x="-12095" y="595972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6570" y="5954902"/>
            <a:ext cx="4581288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8107" y="5485423"/>
            <a:ext cx="9042535" cy="418885"/>
            <a:chOff x="138107" y="5203113"/>
            <a:chExt cx="9042535" cy="418885"/>
          </a:xfrm>
        </p:grpSpPr>
        <p:pic>
          <p:nvPicPr>
            <p:cNvPr id="20" name="Picture 19" descr="IVT_Russia_68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V="1">
            <a:off x="4685879" y="5954902"/>
            <a:ext cx="0" cy="8044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>
          <a:xfrm>
            <a:off x="4685879" y="5969013"/>
            <a:ext cx="4494763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NOAA HYSPLIT 5-d backward trajectories ending at 1200 UTC 31 May 2018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00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-12095" y="595972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6570" y="5954902"/>
            <a:ext cx="4581288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8107" y="5485423"/>
            <a:ext cx="9042535" cy="418885"/>
            <a:chOff x="138107" y="5203113"/>
            <a:chExt cx="9042535" cy="418885"/>
          </a:xfrm>
        </p:grpSpPr>
        <p:pic>
          <p:nvPicPr>
            <p:cNvPr id="20" name="Picture 19" descr="IVT_Russia_68.png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V="1">
            <a:off x="4685879" y="5954902"/>
            <a:ext cx="0" cy="8044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>
          <a:xfrm>
            <a:off x="4685879" y="5969013"/>
            <a:ext cx="4494763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NOAA HYSPLIT 5-d backward trajectories ending at 1200 UTC 1 June 2018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IVT_NA_2018060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43" y="1063385"/>
            <a:ext cx="4403693" cy="427024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4" name="Picture 33" descr="BackTraj_HighRes_120h_54.5N64.0W_12Z1Jun18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17236" r="14033" b="11987"/>
          <a:stretch/>
        </p:blipFill>
        <p:spPr>
          <a:xfrm>
            <a:off x="5003527" y="737027"/>
            <a:ext cx="3858218" cy="4709160"/>
          </a:xfrm>
          <a:prstGeom prst="rect">
            <a:avLst/>
          </a:prstGeom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Moisture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TS Alberto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0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are synoptic-scale cyclones that may originate within the Arctic or move into the Arctic from lower latitudes (e.g., Crawford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Serreze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cyclones may be associated with strong surface winds and poleward advection of warm, moist air, contributing to reductions in Arctic sea-ice extent (e.g.,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accompanying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pose hazards to ships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navigating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open passageways in the Arctic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What are Arctic Cyclones?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2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-12095" y="595972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4916" y="67593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6570" y="5954902"/>
            <a:ext cx="4581288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/>
                <a:cs typeface="Arial"/>
              </a:rPr>
              <a:t>IVT (kg m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shaded and vectors) and       700-hPa geopotential height (dam, black)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8107" y="5485423"/>
            <a:ext cx="9042535" cy="418885"/>
            <a:chOff x="138107" y="5203113"/>
            <a:chExt cx="9042535" cy="418885"/>
          </a:xfrm>
        </p:grpSpPr>
        <p:pic>
          <p:nvPicPr>
            <p:cNvPr id="20" name="Picture 19" descr="IVT_Russia_68.png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138107" y="5272057"/>
              <a:ext cx="8068185" cy="1645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14979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94017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55041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32928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9395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61062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38054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05583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84660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1200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55973" y="5436649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1400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13736" y="5437332"/>
              <a:ext cx="6085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1600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74807" y="5203113"/>
              <a:ext cx="1005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(kg m</a:t>
              </a:r>
              <a:r>
                <a:rPr lang="en-US" sz="1200" baseline="30000" dirty="0">
                  <a:latin typeface="Arial"/>
                  <a:cs typeface="Arial"/>
                </a:rPr>
                <a:t>−1 </a:t>
              </a:r>
              <a:r>
                <a:rPr lang="en-US" sz="1200" dirty="0">
                  <a:latin typeface="Arial"/>
                  <a:cs typeface="Arial"/>
                </a:rPr>
                <a:t>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V="1">
            <a:off x="4685879" y="5954902"/>
            <a:ext cx="0" cy="8044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>
          <a:xfrm>
            <a:off x="4685879" y="5969013"/>
            <a:ext cx="4494763" cy="790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NOAA HYSPLIT 5-d backward trajectories ending at 1200 UTC </a:t>
            </a:r>
            <a:r>
              <a:rPr lang="en-US" sz="1600" dirty="0" smtClean="0">
                <a:latin typeface="Arial"/>
                <a:cs typeface="Arial"/>
              </a:rPr>
              <a:t>2 </a:t>
            </a:r>
            <a:r>
              <a:rPr lang="en-US" sz="1600" dirty="0" smtClean="0">
                <a:latin typeface="Arial"/>
                <a:cs typeface="Arial"/>
              </a:rPr>
              <a:t>June 2018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BackTraj_HighRes_120h_66.0N28.0W_12Z2Jun18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4" t="17236" r="14033" b="11987"/>
          <a:stretch/>
        </p:blipFill>
        <p:spPr>
          <a:xfrm>
            <a:off x="5000693" y="740212"/>
            <a:ext cx="3858218" cy="4709160"/>
          </a:xfrm>
          <a:prstGeom prst="rect">
            <a:avLst/>
          </a:prstGeom>
        </p:spPr>
      </p:pic>
      <p:pic>
        <p:nvPicPr>
          <p:cNvPr id="4" name="Picture 3" descr="IVT_Russia_201806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" y="1342572"/>
            <a:ext cx="4693332" cy="387047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Moisture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TS Alberto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4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p_track_Russia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37" y="749434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3" name="Straight Arrow Connector 152"/>
          <p:cNvCxnSpPr/>
          <p:nvPr/>
        </p:nvCxnSpPr>
        <p:spPr>
          <a:xfrm flipH="1">
            <a:off x="6378316" y="1644350"/>
            <a:ext cx="474606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62922" y="1507863"/>
            <a:ext cx="2171860" cy="2616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0" tIns="0" rIns="0" bIns="45720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Lee cyclogenesis of AC2</a:t>
            </a:r>
          </a:p>
        </p:txBody>
      </p:sp>
      <p:grpSp>
        <p:nvGrpSpPr>
          <p:cNvPr id="167" name="Group 166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168" name="Rectangle 167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71" name="Oval 170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174" name="Picture 173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175" name="TextBox 1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85" name="Picture 184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86" name="TextBox 185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95" name="Picture 194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6" name="Picture 5" descr="DT_theta_Russia_20180602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2" y="749309"/>
            <a:ext cx="4186102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219" name="Group 218"/>
          <p:cNvGrpSpPr/>
          <p:nvPr/>
        </p:nvGrpSpPr>
        <p:grpSpPr>
          <a:xfrm>
            <a:off x="333738" y="3451508"/>
            <a:ext cx="973387" cy="1319262"/>
            <a:chOff x="75438" y="3359610"/>
            <a:chExt cx="973387" cy="1319262"/>
          </a:xfrm>
        </p:grpSpPr>
        <p:grpSp>
          <p:nvGrpSpPr>
            <p:cNvPr id="220" name="Group 219"/>
            <p:cNvGrpSpPr/>
            <p:nvPr/>
          </p:nvGrpSpPr>
          <p:grpSpPr>
            <a:xfrm>
              <a:off x="75438" y="3359610"/>
              <a:ext cx="973387" cy="1319262"/>
              <a:chOff x="4573976" y="3696976"/>
              <a:chExt cx="973387" cy="1319262"/>
            </a:xfrm>
          </p:grpSpPr>
          <p:sp>
            <p:nvSpPr>
              <p:cNvPr id="223" name="Rectangle 222"/>
              <p:cNvSpPr/>
              <p:nvPr/>
            </p:nvSpPr>
            <p:spPr>
              <a:xfrm>
                <a:off x="4573976" y="3735076"/>
                <a:ext cx="882363" cy="1281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>
                <a:spLocks noChangeAspect="1"/>
              </p:cNvSpPr>
              <p:nvPr/>
            </p:nvSpPr>
            <p:spPr>
              <a:xfrm>
                <a:off x="4636715" y="4214650"/>
                <a:ext cx="109728" cy="109728"/>
              </a:xfrm>
              <a:prstGeom prst="ellipse">
                <a:avLst/>
              </a:prstGeom>
              <a:solidFill>
                <a:srgbClr val="20FAF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4712605" y="3696976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1a</a:t>
                </a:r>
              </a:p>
            </p:txBody>
          </p:sp>
          <p:sp>
            <p:nvSpPr>
              <p:cNvPr id="226" name="Oval 225"/>
              <p:cNvSpPr>
                <a:spLocks noChangeAspect="1"/>
              </p:cNvSpPr>
              <p:nvPr/>
            </p:nvSpPr>
            <p:spPr>
              <a:xfrm>
                <a:off x="4636715" y="3805526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4712605" y="410856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3</a:t>
                </a:r>
              </a:p>
            </p:txBody>
          </p:sp>
        </p:grpSp>
        <p:sp>
          <p:nvSpPr>
            <p:cNvPr id="221" name="Oval 220"/>
            <p:cNvSpPr>
              <a:spLocks noChangeAspect="1"/>
            </p:cNvSpPr>
            <p:nvPr/>
          </p:nvSpPr>
          <p:spPr>
            <a:xfrm>
              <a:off x="138177" y="3674298"/>
              <a:ext cx="109728" cy="109728"/>
            </a:xfrm>
            <a:prstGeom prst="ellipse">
              <a:avLst/>
            </a:prstGeom>
            <a:solidFill>
              <a:srgbClr val="35FF17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214067" y="3563180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2</a:t>
              </a:r>
            </a:p>
          </p:txBody>
        </p:sp>
      </p:grpSp>
      <p:sp>
        <p:nvSpPr>
          <p:cNvPr id="7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8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p_track_Russia_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4943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Russia_201806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3" y="747410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168" name="Rectangle 167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71" name="Oval 170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174" name="Picture 173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175" name="TextBox 174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85" name="Picture 184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86" name="TextBox 185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95" name="Picture 194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96" name="TextBox 195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sp>
        <p:nvSpPr>
          <p:cNvPr id="73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219" name="Group 218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223" name="Rectangle 222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226" name="Oval 225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TextBox 226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222" name="TextBox 221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</p:grpSp>
      <p:sp>
        <p:nvSpPr>
          <p:cNvPr id="79" name="Oval 78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8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6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3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9" y="749309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9" name="Group 178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80" name="Group 179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90" name="Rectangle 189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3" name="Oval 192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9" name="TextBox 188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</p:grpSp>
      <p:sp>
        <p:nvSpPr>
          <p:cNvPr id="75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Russia_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Russia_201806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32" y="750652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80" name="Group 179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90" name="Rectangle 189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3" name="Oval 192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9" name="TextBox 188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</p:grpSp>
      <p:sp>
        <p:nvSpPr>
          <p:cNvPr id="75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6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57" y="7506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4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8" y="749309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4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5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67" y="750652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Russia_201806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750585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5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3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Russia_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22" y="750681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5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3" y="749754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Multiply 194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5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89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Russia_201806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5" y="748027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Multiply 194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3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Russia_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69" name="Rectangle 68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36" name="Picture 135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pic>
        <p:nvPicPr>
          <p:cNvPr id="2" name="Picture 1" descr="DT_theta_Russia_20180606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8" y="749754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177" name="Group 176"/>
          <p:cNvGrpSpPr/>
          <p:nvPr/>
        </p:nvGrpSpPr>
        <p:grpSpPr>
          <a:xfrm>
            <a:off x="333738" y="3451508"/>
            <a:ext cx="973387" cy="1319262"/>
            <a:chOff x="333738" y="3451508"/>
            <a:chExt cx="973387" cy="1319262"/>
          </a:xfrm>
        </p:grpSpPr>
        <p:grpSp>
          <p:nvGrpSpPr>
            <p:cNvPr id="178" name="Group 177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85" name="Group 184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91" name="Oval 190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87" name="TextBox 186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</p:grpSp>
      <p:sp>
        <p:nvSpPr>
          <p:cNvPr id="193" name="Multiply 192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Multiply 193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Multiply 194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Multiply 196"/>
          <p:cNvSpPr>
            <a:spLocks noChangeAspect="1"/>
          </p:cNvSpPr>
          <p:nvPr/>
        </p:nvSpPr>
        <p:spPr>
          <a:xfrm>
            <a:off x="6906732" y="223234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6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2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133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6818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are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features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(e.g., Pyle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et al. 2004;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Hakim 2009,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5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track_Russia_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70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Russia_201806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4" y="750585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7" name="Picture 76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92" name="Picture 91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02" name="Picture 101" descr="DT_theta_Russia_6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70" name="Rectangle 69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33738" y="3451508"/>
            <a:ext cx="973387" cy="1347722"/>
            <a:chOff x="333738" y="3451508"/>
            <a:chExt cx="973387" cy="1347722"/>
          </a:xfrm>
        </p:grpSpPr>
        <p:grpSp>
          <p:nvGrpSpPr>
            <p:cNvPr id="83" name="Group 82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30" name="Oval 129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21" name="TextBox 120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396477" y="459997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2367" y="449145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1d</a:t>
              </a:r>
            </a:p>
          </p:txBody>
        </p:sp>
      </p:grpSp>
      <p:sp>
        <p:nvSpPr>
          <p:cNvPr id="132" name="Multiply 131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Multiply 132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Multiply 133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Multiply 134"/>
          <p:cNvSpPr>
            <a:spLocks noChangeAspect="1"/>
          </p:cNvSpPr>
          <p:nvPr/>
        </p:nvSpPr>
        <p:spPr>
          <a:xfrm>
            <a:off x="3056987" y="2159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Multiply 135"/>
          <p:cNvSpPr>
            <a:spLocks noChangeAspect="1"/>
          </p:cNvSpPr>
          <p:nvPr/>
        </p:nvSpPr>
        <p:spPr>
          <a:xfrm>
            <a:off x="6906732" y="223234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7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82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p_track_Russia_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563" y="750585"/>
            <a:ext cx="4186469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shaded), wind 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1000–500-hPa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8213" y="5307257"/>
            <a:ext cx="4773126" cy="412942"/>
            <a:chOff x="59256" y="5310321"/>
            <a:chExt cx="4773126" cy="412942"/>
          </a:xfrm>
        </p:grpSpPr>
        <p:pic>
          <p:nvPicPr>
            <p:cNvPr id="77" name="Picture 76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816358" y="5312461"/>
            <a:ext cx="4370704" cy="407738"/>
            <a:chOff x="4772186" y="5315525"/>
            <a:chExt cx="4370704" cy="407738"/>
          </a:xfrm>
        </p:grpSpPr>
        <p:pic>
          <p:nvPicPr>
            <p:cNvPr id="92" name="Picture 91" descr="250_jet_mslp_24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772186" y="5385658"/>
              <a:ext cx="3894384" cy="164592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8592650" y="5315525"/>
              <a:ext cx="55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(mm)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11562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9469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078345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562004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7048359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45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526281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002418" y="553642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55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9053" y="4864584"/>
            <a:ext cx="9011589" cy="401249"/>
            <a:chOff x="169053" y="5029236"/>
            <a:chExt cx="9011589" cy="401249"/>
          </a:xfrm>
        </p:grpSpPr>
        <p:pic>
          <p:nvPicPr>
            <p:cNvPr id="102" name="Picture 101" descr="DT_theta_Russia_6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169053" y="5081227"/>
              <a:ext cx="8573976" cy="164592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1481599" y="5244959"/>
              <a:ext cx="3674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62393" y="5244959"/>
              <a:ext cx="351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276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229198" y="5244959"/>
              <a:ext cx="36670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282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595901" y="5244959"/>
              <a:ext cx="3812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288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980302" y="5244099"/>
              <a:ext cx="3460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294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349017" y="5244099"/>
              <a:ext cx="35744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300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709638" y="5244099"/>
              <a:ext cx="3898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306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091306" y="5244099"/>
              <a:ext cx="36781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459116" y="5244099"/>
              <a:ext cx="362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848644" y="5244099"/>
              <a:ext cx="3393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324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5219252" y="5243883"/>
              <a:ext cx="3430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330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574395" y="5244477"/>
              <a:ext cx="37524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336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926640" y="5245819"/>
              <a:ext cx="40141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342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315354" y="5244099"/>
              <a:ext cx="3785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348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693883" y="5244099"/>
              <a:ext cx="3697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354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7070739" y="5243730"/>
              <a:ext cx="35954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360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7433454" y="5245819"/>
              <a:ext cx="37142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366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7801706" y="5244099"/>
              <a:ext cx="3835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8184811" y="5244099"/>
              <a:ext cx="36524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378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108290" y="524495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264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51324" y="5245819"/>
              <a:ext cx="34505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258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45838" y="5245819"/>
              <a:ext cx="4086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252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695637" y="5029236"/>
              <a:ext cx="48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(K)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632563" y="4279887"/>
            <a:ext cx="973387" cy="519343"/>
            <a:chOff x="4573976" y="4518937"/>
            <a:chExt cx="973387" cy="519343"/>
          </a:xfrm>
        </p:grpSpPr>
        <p:sp>
          <p:nvSpPr>
            <p:cNvPr id="70" name="Rectangle 69"/>
            <p:cNvSpPr/>
            <p:nvPr/>
          </p:nvSpPr>
          <p:spPr>
            <a:xfrm>
              <a:off x="4573976" y="4559037"/>
              <a:ext cx="67615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pic>
        <p:nvPicPr>
          <p:cNvPr id="2" name="Picture 1" descr="DT_theta_Russia_20180607_1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6" y="748961"/>
            <a:ext cx="4186103" cy="40233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82" name="Group 81"/>
          <p:cNvGrpSpPr/>
          <p:nvPr/>
        </p:nvGrpSpPr>
        <p:grpSpPr>
          <a:xfrm>
            <a:off x="333738" y="3451508"/>
            <a:ext cx="973387" cy="1347722"/>
            <a:chOff x="333738" y="3451508"/>
            <a:chExt cx="973387" cy="1347722"/>
          </a:xfrm>
        </p:grpSpPr>
        <p:grpSp>
          <p:nvGrpSpPr>
            <p:cNvPr id="83" name="Group 82"/>
            <p:cNvGrpSpPr/>
            <p:nvPr/>
          </p:nvGrpSpPr>
          <p:grpSpPr>
            <a:xfrm>
              <a:off x="333738" y="3451508"/>
              <a:ext cx="973387" cy="1319262"/>
              <a:chOff x="75438" y="3359610"/>
              <a:chExt cx="973387" cy="1319262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75438" y="3359610"/>
                <a:ext cx="973387" cy="1319262"/>
                <a:chOff x="4573976" y="3696976"/>
                <a:chExt cx="973387" cy="131926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4573976" y="3735076"/>
                  <a:ext cx="882363" cy="12811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4712605" y="3696976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1a</a:t>
                  </a:r>
                </a:p>
              </p:txBody>
            </p:sp>
            <p:sp>
              <p:nvSpPr>
                <p:cNvPr id="130" name="Oval 129"/>
                <p:cNvSpPr>
                  <a:spLocks noChangeAspect="1"/>
                </p:cNvSpPr>
                <p:nvPr/>
              </p:nvSpPr>
              <p:spPr>
                <a:xfrm>
                  <a:off x="4636715" y="3805526"/>
                  <a:ext cx="109728" cy="109728"/>
                </a:xfrm>
                <a:prstGeom prst="ellipse">
                  <a:avLst/>
                </a:prstGeom>
                <a:solidFill>
                  <a:srgbClr val="FFFF00"/>
                </a:solidFill>
                <a:ln w="222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4712605" y="4108567"/>
                  <a:ext cx="83475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atin typeface="Arial"/>
                      <a:cs typeface="Arial"/>
                    </a:rPr>
                    <a:t>TPV 3</a:t>
                  </a:r>
                </a:p>
              </p:txBody>
            </p:sp>
          </p:grpSp>
          <p:sp>
            <p:nvSpPr>
              <p:cNvPr id="121" name="TextBox 120"/>
              <p:cNvSpPr txBox="1"/>
              <p:nvPr/>
            </p:nvSpPr>
            <p:spPr>
              <a:xfrm>
                <a:off x="214067" y="3563180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TPV 2</a:t>
                </a:r>
              </a:p>
            </p:txBody>
          </p:sp>
        </p:grp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396477" y="459997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396477" y="4390131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396477" y="4181281"/>
              <a:ext cx="109728" cy="109728"/>
            </a:xfrm>
            <a:prstGeom prst="ellipse">
              <a:avLst/>
            </a:prstGeom>
            <a:solidFill>
              <a:srgbClr val="FC6909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72367" y="4071149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1b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72367" y="427988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1c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72367" y="449145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TPV 1d</a:t>
              </a:r>
            </a:p>
          </p:txBody>
        </p:sp>
      </p:grpSp>
      <p:sp>
        <p:nvSpPr>
          <p:cNvPr id="132" name="Multiply 131"/>
          <p:cNvSpPr>
            <a:spLocks noChangeAspect="1"/>
          </p:cNvSpPr>
          <p:nvPr/>
        </p:nvSpPr>
        <p:spPr>
          <a:xfrm>
            <a:off x="2143343" y="1016808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Multiply 132"/>
          <p:cNvSpPr>
            <a:spLocks noChangeAspect="1"/>
          </p:cNvSpPr>
          <p:nvPr/>
        </p:nvSpPr>
        <p:spPr>
          <a:xfrm>
            <a:off x="2254596" y="21720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Multiply 133"/>
          <p:cNvSpPr>
            <a:spLocks noChangeAspect="1"/>
          </p:cNvSpPr>
          <p:nvPr/>
        </p:nvSpPr>
        <p:spPr>
          <a:xfrm>
            <a:off x="2349765" y="2794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Multiply 134"/>
          <p:cNvSpPr>
            <a:spLocks noChangeAspect="1"/>
          </p:cNvSpPr>
          <p:nvPr/>
        </p:nvSpPr>
        <p:spPr>
          <a:xfrm>
            <a:off x="3056987" y="215932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Multiply 135"/>
          <p:cNvSpPr>
            <a:spLocks noChangeAspect="1"/>
          </p:cNvSpPr>
          <p:nvPr/>
        </p:nvSpPr>
        <p:spPr>
          <a:xfrm>
            <a:off x="6906732" y="223234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7 June 2018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396477" y="3969182"/>
            <a:ext cx="109728" cy="109728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396477" y="3766196"/>
            <a:ext cx="109728" cy="109728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6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AC1 </a:t>
            </a:r>
            <a:r>
              <a:rPr lang="en-US" sz="2400" dirty="0">
                <a:latin typeface="Arial"/>
                <a:cs typeface="Arial"/>
              </a:rPr>
              <a:t>forms </a:t>
            </a:r>
            <a:r>
              <a:rPr lang="en-US" sz="2400" dirty="0" smtClean="0">
                <a:latin typeface="Arial"/>
                <a:cs typeface="Arial"/>
              </a:rPr>
              <a:t>within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a </a:t>
            </a:r>
            <a:r>
              <a:rPr lang="en-US" sz="2400" dirty="0" smtClean="0">
                <a:latin typeface="Arial"/>
                <a:cs typeface="Arial"/>
              </a:rPr>
              <a:t>cold frontal trough near </a:t>
            </a:r>
            <a:r>
              <a:rPr lang="en-US" sz="2400" dirty="0">
                <a:latin typeface="Arial"/>
                <a:cs typeface="Arial"/>
              </a:rPr>
              <a:t>the Caspian </a:t>
            </a:r>
            <a:r>
              <a:rPr lang="en-US" sz="2400" dirty="0" smtClean="0">
                <a:latin typeface="Arial"/>
                <a:cs typeface="Arial"/>
              </a:rPr>
              <a:t>Sea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AC2 </a:t>
            </a:r>
            <a:r>
              <a:rPr lang="en-US" sz="2400" dirty="0">
                <a:latin typeface="Arial"/>
                <a:cs typeface="Arial"/>
              </a:rPr>
              <a:t>forms in the </a:t>
            </a:r>
            <a:r>
              <a:rPr lang="en-US" sz="2400" dirty="0" smtClean="0">
                <a:latin typeface="Arial"/>
                <a:cs typeface="Arial"/>
              </a:rPr>
              <a:t>lee of </a:t>
            </a:r>
            <a:r>
              <a:rPr lang="en-US" sz="2400" dirty="0">
                <a:latin typeface="Arial"/>
                <a:cs typeface="Arial"/>
              </a:rPr>
              <a:t>Greenland </a:t>
            </a:r>
            <a:r>
              <a:rPr lang="en-US" sz="2400" dirty="0" smtClean="0">
                <a:latin typeface="Arial"/>
                <a:cs typeface="Arial"/>
              </a:rPr>
              <a:t>along </a:t>
            </a:r>
            <a:r>
              <a:rPr lang="en-US" sz="2400" dirty="0">
                <a:latin typeface="Arial"/>
                <a:cs typeface="Arial"/>
              </a:rPr>
              <a:t>a moisture axis </a:t>
            </a:r>
            <a:r>
              <a:rPr lang="en-US" sz="2400" dirty="0" smtClean="0">
                <a:latin typeface="Arial"/>
                <a:cs typeface="Arial"/>
              </a:rPr>
              <a:t>accompanying the </a:t>
            </a:r>
            <a:r>
              <a:rPr lang="en-US" sz="2400" dirty="0" smtClean="0">
                <a:latin typeface="Arial"/>
                <a:cs typeface="Arial"/>
              </a:rPr>
              <a:t>remnants of </a:t>
            </a:r>
            <a:r>
              <a:rPr lang="en-US" sz="2400" dirty="0">
                <a:latin typeface="Arial"/>
                <a:cs typeface="Arial"/>
              </a:rPr>
              <a:t>TS </a:t>
            </a:r>
            <a:r>
              <a:rPr lang="en-US" sz="2400" dirty="0" smtClean="0">
                <a:latin typeface="Arial"/>
                <a:cs typeface="Arial"/>
              </a:rPr>
              <a:t>Alberto, which </a:t>
            </a:r>
            <a:r>
              <a:rPr lang="en-US" sz="2400" dirty="0" smtClean="0">
                <a:latin typeface="Arial"/>
                <a:cs typeface="Arial"/>
              </a:rPr>
              <a:t>previously merged with CL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Both AC1 and AC2 strengthen in a region of strong baroclinicity over western Eurasia ahead of respective high-amplitude upper-level troughs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Upper</a:t>
            </a:r>
            <a:r>
              <a:rPr lang="en-US" sz="2400" dirty="0">
                <a:latin typeface="Arial"/>
                <a:cs typeface="Arial"/>
              </a:rPr>
              <a:t>-level forcing associated with </a:t>
            </a:r>
            <a:r>
              <a:rPr lang="en-US" sz="2400" dirty="0" smtClean="0">
                <a:latin typeface="Arial"/>
                <a:cs typeface="Arial"/>
              </a:rPr>
              <a:t>TPVs embedded within the upper-level troughs and baroclinic </a:t>
            </a:r>
            <a:r>
              <a:rPr lang="en-US" sz="2400" dirty="0">
                <a:latin typeface="Arial"/>
                <a:cs typeface="Arial"/>
              </a:rPr>
              <a:t>processes </a:t>
            </a:r>
            <a:r>
              <a:rPr lang="en-US" sz="2400" dirty="0" smtClean="0">
                <a:latin typeface="Arial"/>
                <a:cs typeface="Arial"/>
              </a:rPr>
              <a:t>likely foster </a:t>
            </a:r>
            <a:r>
              <a:rPr lang="en-US" sz="2400" dirty="0" smtClean="0">
                <a:latin typeface="Arial"/>
                <a:cs typeface="Arial"/>
              </a:rPr>
              <a:t>the strengthening </a:t>
            </a:r>
            <a:r>
              <a:rPr lang="en-US" sz="2400" dirty="0">
                <a:latin typeface="Arial"/>
                <a:cs typeface="Arial"/>
              </a:rPr>
              <a:t>of AC1 and AC2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AC2 </a:t>
            </a:r>
            <a:r>
              <a:rPr lang="en-US" sz="2400" dirty="0" smtClean="0">
                <a:latin typeface="Arial"/>
                <a:cs typeface="Arial"/>
              </a:rPr>
              <a:t>interacts with and absorbs AC1, becoming </a:t>
            </a:r>
            <a:r>
              <a:rPr lang="en-US" sz="2400" dirty="0">
                <a:latin typeface="Arial"/>
                <a:cs typeface="Arial"/>
              </a:rPr>
              <a:t>the dominant Arctic cyclone </a:t>
            </a:r>
            <a:r>
              <a:rPr lang="en-US" sz="2400" dirty="0" smtClean="0">
                <a:latin typeface="Arial"/>
                <a:cs typeface="Arial"/>
              </a:rPr>
              <a:t>with a peak intensity of 962 hPa </a:t>
            </a:r>
            <a:r>
              <a:rPr lang="en-US" sz="2400" dirty="0" smtClean="0">
                <a:latin typeface="Arial"/>
                <a:cs typeface="Arial"/>
              </a:rPr>
              <a:t>(SLP </a:t>
            </a:r>
            <a:r>
              <a:rPr lang="en-US" sz="2400" dirty="0" smtClean="0">
                <a:latin typeface="Arial"/>
                <a:cs typeface="Arial"/>
              </a:rPr>
              <a:t>standardized anomaly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&lt; −6 </a:t>
            </a:r>
            <a:r>
              <a:rPr lang="en-US" sz="2400" dirty="0" err="1" smtClean="0">
                <a:latin typeface="Arial"/>
                <a:cs typeface="Arial"/>
              </a:rPr>
              <a:t>σ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  <a:p>
            <a:endParaRPr lang="en-US" sz="2400" b="1" dirty="0">
              <a:latin typeface="Arial"/>
              <a:cs typeface="Arial"/>
            </a:endParaRPr>
          </a:p>
          <a:p>
            <a:endParaRPr lang="en-US" sz="2400" b="1" dirty="0">
              <a:latin typeface="Arial"/>
              <a:cs typeface="Arial"/>
            </a:endParaRPr>
          </a:p>
          <a:p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44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  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Email: kbiernat@albany.edu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6977ADE7-08F4-FF4F-BB4E-66E8D126A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114"/>
            <a:ext cx="8229600" cy="579699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Both AC1 and AC2 strengthen in a region of strong baroclinicity over western Eurasia ahead of respective high-amplitude upper-level troughs</a:t>
            </a:r>
            <a:endParaRPr lang="en-US" sz="2400" b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Upper</a:t>
            </a:r>
            <a:r>
              <a:rPr lang="en-US" sz="2400" dirty="0">
                <a:latin typeface="Arial"/>
                <a:cs typeface="Arial"/>
              </a:rPr>
              <a:t>-level forcing associated with </a:t>
            </a:r>
            <a:r>
              <a:rPr lang="en-US" sz="2400" dirty="0" smtClean="0">
                <a:latin typeface="Arial"/>
                <a:cs typeface="Arial"/>
              </a:rPr>
              <a:t>TPVs embedded within the upper-level troughs and baroclinic </a:t>
            </a:r>
            <a:r>
              <a:rPr lang="en-US" sz="2400" dirty="0">
                <a:latin typeface="Arial"/>
                <a:cs typeface="Arial"/>
              </a:rPr>
              <a:t>processes </a:t>
            </a:r>
            <a:r>
              <a:rPr lang="en-US" sz="2400" dirty="0" smtClean="0">
                <a:latin typeface="Arial"/>
                <a:cs typeface="Arial"/>
              </a:rPr>
              <a:t>likely foster </a:t>
            </a:r>
            <a:r>
              <a:rPr lang="en-US" sz="2400" dirty="0" smtClean="0">
                <a:latin typeface="Arial"/>
                <a:cs typeface="Arial"/>
              </a:rPr>
              <a:t>the strengthening </a:t>
            </a:r>
            <a:r>
              <a:rPr lang="en-US" sz="2400" dirty="0">
                <a:latin typeface="Arial"/>
                <a:cs typeface="Arial"/>
              </a:rPr>
              <a:t>of AC1 and AC2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AC2 </a:t>
            </a:r>
            <a:r>
              <a:rPr lang="en-US" sz="2400" dirty="0" smtClean="0">
                <a:latin typeface="Arial"/>
                <a:cs typeface="Arial"/>
              </a:rPr>
              <a:t>interacts with and absorbs AC1, becoming </a:t>
            </a:r>
            <a:r>
              <a:rPr lang="en-US" sz="2400" dirty="0">
                <a:latin typeface="Arial"/>
                <a:cs typeface="Arial"/>
              </a:rPr>
              <a:t>the dominant Arctic cyclone </a:t>
            </a:r>
            <a:r>
              <a:rPr lang="en-US" sz="2400" dirty="0" smtClean="0">
                <a:latin typeface="Arial"/>
                <a:cs typeface="Arial"/>
              </a:rPr>
              <a:t>with a peak intensity of 962 hPa </a:t>
            </a:r>
            <a:r>
              <a:rPr lang="en-US" sz="2400" dirty="0" smtClean="0">
                <a:latin typeface="Arial"/>
                <a:cs typeface="Arial"/>
              </a:rPr>
              <a:t>(SLP </a:t>
            </a:r>
            <a:r>
              <a:rPr lang="en-US" sz="2400" dirty="0" smtClean="0">
                <a:latin typeface="Arial"/>
                <a:cs typeface="Arial"/>
              </a:rPr>
              <a:t>standardized anomaly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&lt; −6 </a:t>
            </a:r>
            <a:r>
              <a:rPr lang="en-US" sz="2400" dirty="0" err="1" smtClean="0">
                <a:latin typeface="Arial"/>
                <a:cs typeface="Arial"/>
              </a:rPr>
              <a:t>σ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  <a:p>
            <a:endParaRPr lang="en-US" sz="2400" b="1" dirty="0">
              <a:latin typeface="Arial"/>
              <a:cs typeface="Arial"/>
            </a:endParaRPr>
          </a:p>
          <a:p>
            <a:endParaRPr lang="en-US" sz="2400" b="1" dirty="0">
              <a:latin typeface="Arial"/>
              <a:cs typeface="Arial"/>
            </a:endParaRPr>
          </a:p>
          <a:p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87502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133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6818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precursors to the development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cyclones (e.g., Tao et al. 2017)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7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Two </a:t>
            </a:r>
            <a:r>
              <a:rPr lang="en-US" sz="2400" dirty="0">
                <a:latin typeface="Arial"/>
                <a:cs typeface="Arial"/>
              </a:rPr>
              <a:t>sequential intense Arctic cyclones, AC1 and AC2, </a:t>
            </a:r>
            <a:r>
              <a:rPr lang="en-US" sz="2400" dirty="0" smtClean="0">
                <a:latin typeface="Arial"/>
                <a:cs typeface="Arial"/>
              </a:rPr>
              <a:t>occurred in </a:t>
            </a:r>
            <a:r>
              <a:rPr lang="en-US" sz="2400" dirty="0">
                <a:latin typeface="Arial"/>
                <a:cs typeface="Arial"/>
              </a:rPr>
              <a:t>early June 2018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AC1 </a:t>
            </a:r>
            <a:r>
              <a:rPr lang="en-US" sz="2400" dirty="0" smtClean="0">
                <a:latin typeface="Arial"/>
                <a:cs typeface="Arial"/>
              </a:rPr>
              <a:t>forms </a:t>
            </a:r>
            <a:r>
              <a:rPr lang="en-US" sz="2400" dirty="0" smtClean="0">
                <a:latin typeface="Arial"/>
                <a:cs typeface="Arial"/>
              </a:rPr>
              <a:t>northeast of the Caspian Sea within a frontal trough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AC2 </a:t>
            </a:r>
            <a:r>
              <a:rPr lang="en-US" sz="2400" dirty="0" smtClean="0">
                <a:latin typeface="Arial"/>
                <a:cs typeface="Arial"/>
              </a:rPr>
              <a:t>forms </a:t>
            </a:r>
            <a:r>
              <a:rPr lang="en-US" sz="2400" dirty="0">
                <a:latin typeface="Arial"/>
                <a:cs typeface="Arial"/>
              </a:rPr>
              <a:t>east of Greenland and may </a:t>
            </a:r>
            <a:r>
              <a:rPr lang="en-US" sz="2400" dirty="0" smtClean="0">
                <a:latin typeface="Arial"/>
                <a:cs typeface="Arial"/>
              </a:rPr>
              <a:t>be linked to the remnants of Tropical Storm (TS) </a:t>
            </a:r>
            <a:r>
              <a:rPr lang="en-US" sz="2400" dirty="0">
                <a:latin typeface="Arial"/>
                <a:cs typeface="Arial"/>
              </a:rPr>
              <a:t>Alberto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AC1 and AC2 </a:t>
            </a:r>
            <a:r>
              <a:rPr lang="en-US" sz="2400" dirty="0" smtClean="0">
                <a:latin typeface="Arial"/>
                <a:cs typeface="Arial"/>
              </a:rPr>
              <a:t>strengthen </a:t>
            </a:r>
            <a:r>
              <a:rPr lang="en-US" sz="2400" dirty="0" smtClean="0">
                <a:latin typeface="Arial"/>
                <a:cs typeface="Arial"/>
              </a:rPr>
              <a:t>over western Eurasia as they </a:t>
            </a:r>
            <a:r>
              <a:rPr lang="en-US" sz="2400" dirty="0" smtClean="0">
                <a:latin typeface="Arial"/>
                <a:cs typeface="Arial"/>
              </a:rPr>
              <a:t>interact </a:t>
            </a:r>
            <a:r>
              <a:rPr lang="en-US" sz="2400" dirty="0" smtClean="0">
                <a:latin typeface="Arial"/>
                <a:cs typeface="Arial"/>
              </a:rPr>
              <a:t>with TPVs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AC1 and AC2 </a:t>
            </a:r>
            <a:r>
              <a:rPr lang="en-US" sz="2400" dirty="0" smtClean="0">
                <a:latin typeface="Arial"/>
                <a:cs typeface="Arial"/>
              </a:rPr>
              <a:t>undergo </a:t>
            </a:r>
            <a:r>
              <a:rPr lang="en-US" sz="2400" dirty="0">
                <a:latin typeface="Arial"/>
                <a:cs typeface="Arial"/>
              </a:rPr>
              <a:t>a cyclonic rotation over the Arctic </a:t>
            </a:r>
            <a:r>
              <a:rPr lang="en-US" sz="2400" dirty="0" smtClean="0">
                <a:latin typeface="Arial"/>
                <a:cs typeface="Arial"/>
              </a:rPr>
              <a:t>Ocean, </a:t>
            </a:r>
            <a:r>
              <a:rPr lang="en-US" sz="2400" dirty="0">
                <a:latin typeface="Arial"/>
                <a:cs typeface="Arial"/>
              </a:rPr>
              <a:t>during which AC2 </a:t>
            </a:r>
            <a:r>
              <a:rPr lang="en-US" sz="2400" dirty="0" smtClean="0">
                <a:latin typeface="Arial"/>
                <a:cs typeface="Arial"/>
              </a:rPr>
              <a:t>absorbs </a:t>
            </a:r>
            <a:r>
              <a:rPr lang="en-US" sz="2400" dirty="0">
                <a:latin typeface="Arial"/>
                <a:cs typeface="Arial"/>
              </a:rPr>
              <a:t>AC1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Case Overview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9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Obtained </a:t>
            </a:r>
            <a:r>
              <a:rPr lang="en-US" sz="2400" dirty="0" smtClean="0">
                <a:latin typeface="Arial"/>
                <a:cs typeface="Arial"/>
              </a:rPr>
              <a:t>gridded analyses from ERA</a:t>
            </a:r>
            <a:r>
              <a:rPr lang="en-US" sz="2400" dirty="0">
                <a:latin typeface="Arial"/>
                <a:cs typeface="Arial"/>
              </a:rPr>
              <a:t>-</a:t>
            </a:r>
            <a:r>
              <a:rPr lang="en-US" sz="2400" dirty="0" smtClean="0">
                <a:latin typeface="Arial"/>
                <a:cs typeface="Arial"/>
              </a:rPr>
              <a:t>5 (</a:t>
            </a:r>
            <a:r>
              <a:rPr lang="en-US" sz="2400" dirty="0" err="1" smtClean="0">
                <a:latin typeface="Arial"/>
                <a:cs typeface="Arial"/>
              </a:rPr>
              <a:t>Hersbach</a:t>
            </a:r>
            <a:r>
              <a:rPr lang="en-US" sz="2400" dirty="0" smtClean="0">
                <a:latin typeface="Arial"/>
                <a:cs typeface="Arial"/>
              </a:rPr>
              <a:t> and Dee 2016) </a:t>
            </a:r>
            <a:r>
              <a:rPr lang="en-US" sz="2400" dirty="0">
                <a:latin typeface="Arial"/>
                <a:cs typeface="Arial"/>
              </a:rPr>
              <a:t>at </a:t>
            </a:r>
            <a:r>
              <a:rPr lang="en-US" sz="2400" dirty="0" smtClean="0">
                <a:latin typeface="Arial"/>
                <a:cs typeface="Arial"/>
              </a:rPr>
              <a:t>0.25° resolution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Tracked cyclones manually by following locations of minimum sea level pressure (SLP)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Identified and tracked TPVs objectively by utilizing a TPV </a:t>
            </a:r>
            <a:r>
              <a:rPr lang="en-US" sz="2400" dirty="0">
                <a:latin typeface="Arial"/>
                <a:cs typeface="Arial"/>
              </a:rPr>
              <a:t>tracking algorithm (</a:t>
            </a:r>
            <a:r>
              <a:rPr lang="en-US" sz="2400" dirty="0" err="1">
                <a:latin typeface="Arial"/>
                <a:cs typeface="Arial"/>
              </a:rPr>
              <a:t>Szapiro</a:t>
            </a:r>
            <a:r>
              <a:rPr lang="en-US" sz="2400" dirty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Cavallo</a:t>
            </a:r>
            <a:r>
              <a:rPr lang="en-US" sz="2400" dirty="0">
                <a:latin typeface="Arial"/>
                <a:cs typeface="Arial"/>
              </a:rPr>
              <a:t> 2018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Computed backward trajectories by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using NOAA </a:t>
            </a:r>
            <a:r>
              <a:rPr lang="en-US" sz="2400" dirty="0">
                <a:latin typeface="Arial"/>
                <a:cs typeface="Arial"/>
              </a:rPr>
              <a:t>HYSPLIT </a:t>
            </a:r>
            <a:r>
              <a:rPr lang="en-US" sz="2400" dirty="0" smtClean="0">
                <a:latin typeface="Arial"/>
                <a:cs typeface="Arial"/>
              </a:rPr>
              <a:t>trajectory </a:t>
            </a:r>
            <a:r>
              <a:rPr lang="en-US" sz="2400" dirty="0">
                <a:latin typeface="Arial"/>
                <a:cs typeface="Arial"/>
              </a:rPr>
              <a:t>m</a:t>
            </a:r>
            <a:r>
              <a:rPr lang="en-US" sz="2400" dirty="0" smtClean="0">
                <a:latin typeface="Arial"/>
                <a:cs typeface="Arial"/>
              </a:rPr>
              <a:t>odel</a:t>
            </a: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8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ylone_tracks_and_300Z_mean_26_May-1_Jun_2018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21" y="794296"/>
            <a:ext cx="4233958" cy="41056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4052590" y="5463759"/>
            <a:ext cx="5062897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26 May–1 June 2018 time-mean 300-hPa geopotential height (dam, black) and standardized geopotential height anomalies (σ, shaded); (b) 1–7 June 2018 time-mean 850-hPa temperature (°C, black) and standardized temperature anomalies (σ, shaded).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331108" y="4580221"/>
            <a:ext cx="240734" cy="38764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47209" y="438914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26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209254" y="3788646"/>
            <a:ext cx="264612" cy="1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104487" y="3138977"/>
            <a:ext cx="226621" cy="14457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606675" y="2374284"/>
            <a:ext cx="23647" cy="25464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285571" y="2640831"/>
            <a:ext cx="192466" cy="149249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775497" y="2364239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30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H="1" flipV="1">
            <a:off x="3285405" y="2584453"/>
            <a:ext cx="229320" cy="47646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5-Point Star 81"/>
          <p:cNvSpPr>
            <a:spLocks noChangeAspect="1"/>
          </p:cNvSpPr>
          <p:nvPr/>
        </p:nvSpPr>
        <p:spPr>
          <a:xfrm rot="10580098" flipV="1">
            <a:off x="2429650" y="2728502"/>
            <a:ext cx="201168" cy="20116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5-Point Star 82"/>
          <p:cNvSpPr>
            <a:spLocks noChangeAspect="1"/>
          </p:cNvSpPr>
          <p:nvPr/>
        </p:nvSpPr>
        <p:spPr>
          <a:xfrm rot="10580098" flipV="1">
            <a:off x="3113993" y="4439071"/>
            <a:ext cx="201168" cy="201168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335546" y="793199"/>
            <a:ext cx="264470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(a)</a:t>
            </a:r>
          </a:p>
        </p:txBody>
      </p:sp>
      <p:cxnSp>
        <p:nvCxnSpPr>
          <p:cNvPr id="138" name="Straight Arrow Connector 137"/>
          <p:cNvCxnSpPr/>
          <p:nvPr/>
        </p:nvCxnSpPr>
        <p:spPr>
          <a:xfrm flipH="1">
            <a:off x="3368690" y="4271440"/>
            <a:ext cx="240734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3595559" y="401713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27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0" name="Straight Arrow Connector 139"/>
          <p:cNvCxnSpPr/>
          <p:nvPr/>
        </p:nvCxnSpPr>
        <p:spPr>
          <a:xfrm flipV="1">
            <a:off x="2896602" y="3973656"/>
            <a:ext cx="251680" cy="4376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2444188" y="3775686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28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436334" y="3560242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29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267742" y="3241544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30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44" name="Straight Arrow Connector 143"/>
          <p:cNvCxnSpPr/>
          <p:nvPr/>
        </p:nvCxnSpPr>
        <p:spPr>
          <a:xfrm flipH="1">
            <a:off x="3083119" y="3487934"/>
            <a:ext cx="252270" cy="32160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3275879" y="2883311"/>
            <a:ext cx="4986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latin typeface="Arial"/>
                <a:cs typeface="Arial"/>
              </a:rPr>
              <a:t>31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20FFFF"/>
              </a:solidFill>
              <a:effectLst/>
              <a:latin typeface="Arial"/>
              <a:cs typeface="Arial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327819" y="2010423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31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3362340" y="2401560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effectLst/>
                <a:latin typeface="Arial"/>
                <a:cs typeface="Arial"/>
              </a:rPr>
              <a:t>1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 flipH="1" flipV="1">
            <a:off x="3639001" y="1762429"/>
            <a:ext cx="229320" cy="47646"/>
          </a:xfrm>
          <a:prstGeom prst="straightConnector1">
            <a:avLst/>
          </a:prstGeom>
          <a:ln w="44450">
            <a:solidFill>
              <a:schemeClr val="tx1"/>
            </a:solidFill>
            <a:tailEnd type="arrow" w="sm" len="sm"/>
          </a:ln>
          <a:effectLst>
            <a:glow>
              <a:srgbClr val="BF0003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3715936" y="1579536"/>
            <a:ext cx="516853" cy="430887"/>
          </a:xfrm>
          <a:prstGeom prst="rect">
            <a:avLst/>
          </a:prstGeom>
          <a:noFill/>
          <a:effectLst>
            <a:glow rad="25400">
              <a:srgbClr val="FFFF00"/>
            </a:glo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</a:ln>
                <a:solidFill>
                  <a:srgbClr val="FC00D5"/>
                </a:solidFill>
                <a:latin typeface="Arial"/>
                <a:cs typeface="Arial"/>
              </a:rPr>
              <a:t>2</a:t>
            </a:r>
            <a:endParaRPr lang="en-US" sz="2800" b="1" dirty="0">
              <a:ln w="15875">
                <a:solidFill>
                  <a:schemeClr val="tx1"/>
                </a:solidFill>
              </a:ln>
              <a:solidFill>
                <a:srgbClr val="FC00D5"/>
              </a:solidFill>
              <a:effectLst/>
              <a:latin typeface="Arial"/>
              <a:cs typeface="Arial"/>
            </a:endParaRPr>
          </a:p>
        </p:txBody>
      </p:sp>
      <p:sp>
        <p:nvSpPr>
          <p:cNvPr id="150" name="Multiply 149"/>
          <p:cNvSpPr>
            <a:spLocks noChangeAspect="1"/>
          </p:cNvSpPr>
          <p:nvPr/>
        </p:nvSpPr>
        <p:spPr>
          <a:xfrm>
            <a:off x="3457414" y="1581475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ross 43"/>
          <p:cNvSpPr/>
          <p:nvPr/>
        </p:nvSpPr>
        <p:spPr>
          <a:xfrm>
            <a:off x="2961812" y="2597021"/>
            <a:ext cx="157981" cy="157981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3116734" y="4992842"/>
            <a:ext cx="5968620" cy="397617"/>
            <a:chOff x="3083119" y="4972840"/>
            <a:chExt cx="5968620" cy="397617"/>
          </a:xfrm>
        </p:grpSpPr>
        <p:pic>
          <p:nvPicPr>
            <p:cNvPr id="176" name="Picture 175" descr="mean_300Z_and_track_nov_2013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5982756" y="2073203"/>
              <a:ext cx="169346" cy="5968620"/>
            </a:xfrm>
            <a:prstGeom prst="rect">
              <a:avLst/>
            </a:prstGeom>
          </p:spPr>
        </p:pic>
        <p:sp>
          <p:nvSpPr>
            <p:cNvPr id="177" name="TextBox 176"/>
            <p:cNvSpPr txBox="1"/>
            <p:nvPr/>
          </p:nvSpPr>
          <p:spPr>
            <a:xfrm>
              <a:off x="3541507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100250" y="5123914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727674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279222" y="5123914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917033" y="5124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504905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7101352" y="512423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690623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8286891" y="512391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8559282" y="5124236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391194" y="4971549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142798" y="4996946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132003" y="5349178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370163" y="5303268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1" name="Cross 190"/>
          <p:cNvSpPr/>
          <p:nvPr/>
        </p:nvSpPr>
        <p:spPr>
          <a:xfrm>
            <a:off x="1329727" y="5033266"/>
            <a:ext cx="211839" cy="211839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/>
          <p:cNvSpPr txBox="1"/>
          <p:nvPr/>
        </p:nvSpPr>
        <p:spPr>
          <a:xfrm>
            <a:off x="1541566" y="4964736"/>
            <a:ext cx="831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Merger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338721" y="4409148"/>
            <a:ext cx="973387" cy="519343"/>
            <a:chOff x="4573976" y="4518937"/>
            <a:chExt cx="973387" cy="519343"/>
          </a:xfrm>
        </p:grpSpPr>
        <p:sp>
          <p:nvSpPr>
            <p:cNvPr id="129" name="Rectangle 128"/>
            <p:cNvSpPr/>
            <p:nvPr/>
          </p:nvSpPr>
          <p:spPr>
            <a:xfrm>
              <a:off x="4573976" y="4559037"/>
              <a:ext cx="910711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C00D5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Alberto</a:t>
              </a: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CL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590801" y="731260"/>
            <a:ext cx="4477367" cy="4172030"/>
            <a:chOff x="4607613" y="731260"/>
            <a:chExt cx="4477367" cy="4172030"/>
          </a:xfrm>
        </p:grpSpPr>
        <p:pic>
          <p:nvPicPr>
            <p:cNvPr id="85" name="Picture 84" descr="cylone_tracks_and_850T_mean_1-7_Jun_201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613" y="794192"/>
              <a:ext cx="4477367" cy="410909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6" name="TextBox 85"/>
            <p:cNvSpPr txBox="1"/>
            <p:nvPr/>
          </p:nvSpPr>
          <p:spPr>
            <a:xfrm>
              <a:off x="5652339" y="2252658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2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H="1" flipV="1">
              <a:off x="7414149" y="4202268"/>
              <a:ext cx="148581" cy="18049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7500940" y="414292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2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>
              <a:off x="7672009" y="3367782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7855709" y="308866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H="1">
              <a:off x="7433873" y="3050072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7654803" y="2738656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flipH="1">
              <a:off x="7228310" y="2786394"/>
              <a:ext cx="272630" cy="7781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421236" y="2446534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>
              <a:off x="6743721" y="2684806"/>
              <a:ext cx="125478" cy="19130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6509916" y="2256505"/>
              <a:ext cx="283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V="1">
              <a:off x="5954406" y="2387892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6250372" y="3110000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5919374" y="2954998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V="1">
              <a:off x="6818494" y="3434501"/>
              <a:ext cx="16576" cy="27737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6610851" y="3586595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flipH="1" flipV="1">
              <a:off x="7129904" y="3247093"/>
              <a:ext cx="31324" cy="29268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6977111" y="3407619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</a:p>
          </p:txBody>
        </p:sp>
        <p:cxnSp>
          <p:nvCxnSpPr>
            <p:cNvPr id="104" name="Straight Arrow Connector 103"/>
            <p:cNvCxnSpPr/>
            <p:nvPr/>
          </p:nvCxnSpPr>
          <p:spPr>
            <a:xfrm flipH="1">
              <a:off x="7228311" y="2446534"/>
              <a:ext cx="255180" cy="18556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7369354" y="2156152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7</a:t>
              </a: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>
              <a:off x="6944370" y="2287901"/>
              <a:ext cx="74411" cy="28782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6727514" y="1851064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8</a:t>
              </a:r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 flipH="1">
              <a:off x="7277928" y="1953676"/>
              <a:ext cx="205563" cy="11275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7415900" y="1643163"/>
              <a:ext cx="283518" cy="523220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9</a:t>
              </a:r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>
              <a:off x="7407814" y="1053535"/>
              <a:ext cx="245058" cy="17016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7535371" y="731260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10</a:t>
              </a:r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>
              <a:off x="6953371" y="1134719"/>
              <a:ext cx="264189" cy="1114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444918" y="875905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11</a:t>
              </a:r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 flipV="1">
              <a:off x="7061946" y="1372150"/>
              <a:ext cx="181572" cy="14214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6660944" y="1443578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12</a:t>
              </a:r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 flipH="1" flipV="1">
              <a:off x="7395037" y="1427940"/>
              <a:ext cx="265102" cy="12408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7572953" y="1303923"/>
              <a:ext cx="569394" cy="430887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118" name="5-Point Star 117"/>
            <p:cNvSpPr>
              <a:spLocks noChangeAspect="1"/>
            </p:cNvSpPr>
            <p:nvPr/>
          </p:nvSpPr>
          <p:spPr>
            <a:xfrm rot="10580098" flipV="1">
              <a:off x="6002802" y="2001764"/>
              <a:ext cx="201168" cy="201168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0000FF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5-Point Star 118"/>
            <p:cNvSpPr>
              <a:spLocks noChangeAspect="1"/>
            </p:cNvSpPr>
            <p:nvPr/>
          </p:nvSpPr>
          <p:spPr>
            <a:xfrm rot="10580098" flipV="1">
              <a:off x="6994669" y="4094080"/>
              <a:ext cx="201168" cy="201168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0000FF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Multiply 119"/>
            <p:cNvSpPr>
              <a:spLocks noChangeAspect="1"/>
            </p:cNvSpPr>
            <p:nvPr/>
          </p:nvSpPr>
          <p:spPr>
            <a:xfrm>
              <a:off x="7469629" y="1150223"/>
              <a:ext cx="228856" cy="228600"/>
            </a:xfrm>
            <a:prstGeom prst="mathMultiply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Multiply 120"/>
            <p:cNvSpPr>
              <a:spLocks noChangeAspect="1"/>
            </p:cNvSpPr>
            <p:nvPr/>
          </p:nvSpPr>
          <p:spPr>
            <a:xfrm>
              <a:off x="6851173" y="2891755"/>
              <a:ext cx="228856" cy="228600"/>
            </a:xfrm>
            <a:prstGeom prst="mathMultiply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4587360" y="794192"/>
            <a:ext cx="264486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(b)</a:t>
            </a:r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922562"/>
              </p:ext>
            </p:extLst>
          </p:nvPr>
        </p:nvGraphicFramePr>
        <p:xfrm>
          <a:off x="75233" y="5771937"/>
          <a:ext cx="382456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90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83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95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76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Cyclone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13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~11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1365804" y="5393551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1490006" y="5298114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75" name="Group 174"/>
          <p:cNvGrpSpPr/>
          <p:nvPr/>
        </p:nvGrpSpPr>
        <p:grpSpPr>
          <a:xfrm>
            <a:off x="4582789" y="4407419"/>
            <a:ext cx="973387" cy="519343"/>
            <a:chOff x="4573976" y="4518937"/>
            <a:chExt cx="973387" cy="519343"/>
          </a:xfrm>
        </p:grpSpPr>
        <p:sp>
          <p:nvSpPr>
            <p:cNvPr id="193" name="Rectangle 192"/>
            <p:cNvSpPr/>
            <p:nvPr/>
          </p:nvSpPr>
          <p:spPr>
            <a:xfrm>
              <a:off x="4573976" y="4559037"/>
              <a:ext cx="685903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AC1</a:t>
              </a:r>
            </a:p>
          </p:txBody>
        </p:sp>
        <p:sp>
          <p:nvSpPr>
            <p:cNvPr id="196" name="Oval 195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/>
                  <a:cs typeface="Arial"/>
                </a:rPr>
                <a:t>AC2</a:t>
              </a:r>
            </a:p>
          </p:txBody>
        </p:sp>
      </p:grpSp>
      <p:cxnSp>
        <p:nvCxnSpPr>
          <p:cNvPr id="135" name="Straight Connector 13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Track and Intensity of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27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799" y="979854"/>
            <a:ext cx="8982371" cy="4359249"/>
            <a:chOff x="177799" y="1051548"/>
            <a:chExt cx="8982371" cy="4359249"/>
          </a:xfrm>
        </p:grpSpPr>
        <p:pic>
          <p:nvPicPr>
            <p:cNvPr id="22" name="Picture 21" descr="June_2018_ACs_slp_trac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7" b="10367"/>
            <a:stretch/>
          </p:blipFill>
          <p:spPr>
            <a:xfrm>
              <a:off x="1008117" y="1051548"/>
              <a:ext cx="8152053" cy="3801276"/>
            </a:xfrm>
            <a:prstGeom prst="rect">
              <a:avLst/>
            </a:prstGeom>
          </p:spPr>
        </p:pic>
        <p:sp>
          <p:nvSpPr>
            <p:cNvPr id="24" name="5-Point Star 23"/>
            <p:cNvSpPr>
              <a:spLocks noChangeAspect="1"/>
            </p:cNvSpPr>
            <p:nvPr/>
          </p:nvSpPr>
          <p:spPr>
            <a:xfrm rot="10800000" flipV="1">
              <a:off x="3001863" y="4419119"/>
              <a:ext cx="330577" cy="330577"/>
            </a:xfrm>
            <a:prstGeom prst="star5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/>
            <p:cNvSpPr>
              <a:spLocks noChangeAspect="1"/>
            </p:cNvSpPr>
            <p:nvPr/>
          </p:nvSpPr>
          <p:spPr>
            <a:xfrm rot="10800000" flipV="1">
              <a:off x="4962151" y="4427275"/>
              <a:ext cx="329184" cy="329184"/>
            </a:xfrm>
            <a:prstGeom prst="star5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38165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37676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36748" y="482263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35315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30978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30667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18774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25863" y="4820678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15664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15670" y="482290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15652" y="4820678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38187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46495" y="4822369"/>
              <a:ext cx="44469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2978" y="2155440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1000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3348" y="1567372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1010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2978" y="2743008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990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9830" y="3327490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980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2978" y="3917589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970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2978" y="4503475"/>
              <a:ext cx="51828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960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1268695" y="2829103"/>
              <a:ext cx="3231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SLP (hPa)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69935" y="5072243"/>
              <a:ext cx="75262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Day in June 2018 labeled at 0000 UTC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229935" y="791773"/>
            <a:ext cx="7526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Hourly minimum SLP time series of AC1 and AC2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517702" y="5834883"/>
            <a:ext cx="596572" cy="0"/>
          </a:xfrm>
          <a:prstGeom prst="line">
            <a:avLst/>
          </a:prstGeom>
          <a:ln w="63500">
            <a:solidFill>
              <a:srgbClr val="BD000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142709" y="5650278"/>
            <a:ext cx="8385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AC1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5023544" y="5834883"/>
            <a:ext cx="596572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667914" y="5656078"/>
            <a:ext cx="82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cs typeface="Arial"/>
              </a:rPr>
              <a:t>AC2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2709" y="6067022"/>
            <a:ext cx="3543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Peak intensity of AC1 at            0400 UTC 4 June 2018 (967.9 hPa)</a:t>
            </a:r>
          </a:p>
        </p:txBody>
      </p:sp>
      <p:sp>
        <p:nvSpPr>
          <p:cNvPr id="52" name="5-Point Star 51"/>
          <p:cNvSpPr>
            <a:spLocks noChangeAspect="1"/>
          </p:cNvSpPr>
          <p:nvPr/>
        </p:nvSpPr>
        <p:spPr>
          <a:xfrm rot="10800000" flipV="1">
            <a:off x="707364" y="6184886"/>
            <a:ext cx="365760" cy="36576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667914" y="6067022"/>
            <a:ext cx="3868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Peak intensity of AC2 at                  1100 UTC 7 June 2018 (962.0 hPa)</a:t>
            </a:r>
          </a:p>
        </p:txBody>
      </p:sp>
      <p:sp>
        <p:nvSpPr>
          <p:cNvPr id="54" name="5-Point Star 53"/>
          <p:cNvSpPr>
            <a:spLocks noChangeAspect="1"/>
          </p:cNvSpPr>
          <p:nvPr/>
        </p:nvSpPr>
        <p:spPr>
          <a:xfrm rot="10800000" flipV="1">
            <a:off x="5286378" y="6184886"/>
            <a:ext cx="365760" cy="365760"/>
          </a:xfrm>
          <a:prstGeom prst="star5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Track and Intensity of Cyclones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06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pv_tracks_and_300Z_mean_1_7_Jun_2018_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" y="828940"/>
            <a:ext cx="5596399" cy="5138928"/>
          </a:xfrm>
          <a:prstGeom prst="rect">
            <a:avLst/>
          </a:prstGeom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5660053" y="5487925"/>
            <a:ext cx="3465074" cy="1306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1–7 June 2018 time-mean 300-hPa geopotential height (dam, black) and standardized geopotential height anomalies 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" name="Picture 175" descr="mean_300Z_and_track_nov_2013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 rot="5400000">
            <a:off x="2611707" y="3669400"/>
            <a:ext cx="151074" cy="5162897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476725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959426" y="6322584"/>
            <a:ext cx="3768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-1.5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503186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-1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974883" y="6322584"/>
            <a:ext cx="3909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-0.5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2532849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048471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0.5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565060" y="6320941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4070673" y="6319620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1.5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4586348" y="6322584"/>
            <a:ext cx="3005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2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4893704" y="6315302"/>
            <a:ext cx="2314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σ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429302" y="4411404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8" name="5-Point Star 187"/>
          <p:cNvSpPr>
            <a:spLocks noChangeAspect="1"/>
          </p:cNvSpPr>
          <p:nvPr/>
        </p:nvSpPr>
        <p:spPr>
          <a:xfrm rot="10580098" flipV="1">
            <a:off x="6180906" y="4436801"/>
            <a:ext cx="228600" cy="228600"/>
          </a:xfrm>
          <a:prstGeom prst="star5">
            <a:avLst/>
          </a:prstGeom>
          <a:solidFill>
            <a:srgbClr val="0000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Multiply 188"/>
          <p:cNvSpPr/>
          <p:nvPr/>
        </p:nvSpPr>
        <p:spPr>
          <a:xfrm>
            <a:off x="7675856" y="4457314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7914016" y="4411404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7599542" y="3423807"/>
            <a:ext cx="137160" cy="137160"/>
          </a:xfrm>
          <a:prstGeom prst="ellipse">
            <a:avLst/>
          </a:prstGeom>
          <a:solidFill>
            <a:srgbClr val="FC00D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7599542" y="3697680"/>
            <a:ext cx="137160" cy="137160"/>
          </a:xfrm>
          <a:prstGeom prst="ellipse">
            <a:avLst/>
          </a:prstGeom>
          <a:solidFill>
            <a:srgbClr val="35FF17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492322"/>
              </p:ext>
            </p:extLst>
          </p:nvPr>
        </p:nvGraphicFramePr>
        <p:xfrm>
          <a:off x="5655113" y="1018033"/>
          <a:ext cx="3333598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99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31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48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</a:t>
                      </a:r>
                      <a:r>
                        <a:rPr lang="en-US" sz="1200" baseline="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1a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29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2.5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1c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7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~2.4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 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~4.4 d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30 May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~17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4" name="Oval 123"/>
          <p:cNvSpPr>
            <a:spLocks noChangeAspect="1"/>
          </p:cNvSpPr>
          <p:nvPr/>
        </p:nvSpPr>
        <p:spPr>
          <a:xfrm>
            <a:off x="6368223" y="5026593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6492425" y="4931156"/>
            <a:ext cx="201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0000 UTC positions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94" name="Oval 193"/>
          <p:cNvSpPr>
            <a:spLocks noChangeAspect="1"/>
          </p:cNvSpPr>
          <p:nvPr/>
        </p:nvSpPr>
        <p:spPr>
          <a:xfrm>
            <a:off x="6355437" y="3417803"/>
            <a:ext cx="137160" cy="137160"/>
          </a:xfrm>
          <a:prstGeom prst="ellipse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6437677" y="3881389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1c</a:t>
            </a:r>
          </a:p>
        </p:txBody>
      </p:sp>
      <p:sp>
        <p:nvSpPr>
          <p:cNvPr id="196" name="Oval 195"/>
          <p:cNvSpPr>
            <a:spLocks noChangeAspect="1"/>
          </p:cNvSpPr>
          <p:nvPr/>
        </p:nvSpPr>
        <p:spPr>
          <a:xfrm>
            <a:off x="6355437" y="3974064"/>
            <a:ext cx="137160" cy="137160"/>
          </a:xfrm>
          <a:prstGeom prst="ellipse">
            <a:avLst/>
          </a:prstGeom>
          <a:solidFill>
            <a:srgbClr val="DC0004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6437677" y="3324420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1a</a:t>
            </a:r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7599542" y="3975440"/>
            <a:ext cx="137160" cy="137160"/>
          </a:xfrm>
          <a:prstGeom prst="ellipse">
            <a:avLst/>
          </a:prstGeom>
          <a:solidFill>
            <a:srgbClr val="20FAF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7681782" y="3879076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3</a:t>
            </a:r>
          </a:p>
        </p:txBody>
      </p:sp>
      <p:sp>
        <p:nvSpPr>
          <p:cNvPr id="151" name="Oval 150"/>
          <p:cNvSpPr>
            <a:spLocks noChangeAspect="1"/>
          </p:cNvSpPr>
          <p:nvPr/>
        </p:nvSpPr>
        <p:spPr>
          <a:xfrm>
            <a:off x="6355437" y="3699894"/>
            <a:ext cx="137160" cy="137160"/>
          </a:xfrm>
          <a:prstGeom prst="ellipse">
            <a:avLst/>
          </a:prstGeom>
          <a:solidFill>
            <a:srgbClr val="FC6909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7681782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2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7681782" y="332698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1d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437677" y="3605334"/>
            <a:ext cx="83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TPV 1b</a:t>
            </a:r>
          </a:p>
        </p:txBody>
      </p:sp>
      <p:sp>
        <p:nvSpPr>
          <p:cNvPr id="117" name="5-Point Star 116"/>
          <p:cNvSpPr>
            <a:spLocks noChangeAspect="1"/>
          </p:cNvSpPr>
          <p:nvPr/>
        </p:nvSpPr>
        <p:spPr>
          <a:xfrm rot="10580098" flipV="1">
            <a:off x="2663102" y="2493708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Multiply 117"/>
          <p:cNvSpPr>
            <a:spLocks noChangeAspect="1"/>
          </p:cNvSpPr>
          <p:nvPr/>
        </p:nvSpPr>
        <p:spPr>
          <a:xfrm>
            <a:off x="1981290" y="3049920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5-Point Star 118"/>
          <p:cNvSpPr>
            <a:spLocks noChangeAspect="1"/>
          </p:cNvSpPr>
          <p:nvPr/>
        </p:nvSpPr>
        <p:spPr>
          <a:xfrm rot="10580098" flipV="1">
            <a:off x="1995545" y="3212683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Multiply 119"/>
          <p:cNvSpPr>
            <a:spLocks noChangeAspect="1"/>
          </p:cNvSpPr>
          <p:nvPr/>
        </p:nvSpPr>
        <p:spPr>
          <a:xfrm>
            <a:off x="2222494" y="4713633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5-Point Star 120"/>
          <p:cNvSpPr>
            <a:spLocks noChangeAspect="1"/>
          </p:cNvSpPr>
          <p:nvPr/>
        </p:nvSpPr>
        <p:spPr>
          <a:xfrm rot="10580098" flipV="1">
            <a:off x="1718305" y="4585507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Multiply 121"/>
          <p:cNvSpPr>
            <a:spLocks noChangeAspect="1"/>
          </p:cNvSpPr>
          <p:nvPr/>
        </p:nvSpPr>
        <p:spPr>
          <a:xfrm>
            <a:off x="2879663" y="4101409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5-Point Star 125"/>
          <p:cNvSpPr>
            <a:spLocks noChangeAspect="1"/>
          </p:cNvSpPr>
          <p:nvPr/>
        </p:nvSpPr>
        <p:spPr>
          <a:xfrm rot="10580098" flipV="1">
            <a:off x="2822252" y="4084477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Multiply 127"/>
          <p:cNvSpPr>
            <a:spLocks noChangeAspect="1"/>
          </p:cNvSpPr>
          <p:nvPr/>
        </p:nvSpPr>
        <p:spPr>
          <a:xfrm>
            <a:off x="2815179" y="3425449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5-Point Star 128"/>
          <p:cNvSpPr>
            <a:spLocks noChangeAspect="1"/>
          </p:cNvSpPr>
          <p:nvPr/>
        </p:nvSpPr>
        <p:spPr>
          <a:xfrm rot="10580098" flipV="1">
            <a:off x="2820215" y="4244744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Multiply 130"/>
          <p:cNvSpPr>
            <a:spLocks noChangeAspect="1"/>
          </p:cNvSpPr>
          <p:nvPr/>
        </p:nvSpPr>
        <p:spPr>
          <a:xfrm>
            <a:off x="3528372" y="2300144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5-Point Star 132"/>
          <p:cNvSpPr>
            <a:spLocks noChangeAspect="1"/>
          </p:cNvSpPr>
          <p:nvPr/>
        </p:nvSpPr>
        <p:spPr>
          <a:xfrm rot="10580098" flipV="1">
            <a:off x="2476360" y="2279842"/>
            <a:ext cx="228600" cy="228600"/>
          </a:xfrm>
          <a:prstGeom prst="star5">
            <a:avLst>
              <a:gd name="adj" fmla="val 20272"/>
              <a:gd name="hf" fmla="val 105146"/>
              <a:gd name="vf" fmla="val 110557"/>
            </a:avLst>
          </a:prstGeom>
          <a:solidFill>
            <a:srgbClr val="0000FF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Multiply 137"/>
          <p:cNvSpPr>
            <a:spLocks noChangeAspect="1"/>
          </p:cNvSpPr>
          <p:nvPr/>
        </p:nvSpPr>
        <p:spPr>
          <a:xfrm>
            <a:off x="2103647" y="4102241"/>
            <a:ext cx="256319" cy="256032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Tracks of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5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34580</TotalTime>
  <Words>4218</Words>
  <Application>Microsoft Macintosh PowerPoint</Application>
  <PresentationFormat>On-screen Show (4:3)</PresentationFormat>
  <Paragraphs>1279</Paragraphs>
  <Slides>34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A Case Study of Two Intense Arctic Cyclones in Early June 2018</vt:lpstr>
      <vt:lpstr>What are Arctic Cyclones?</vt:lpstr>
      <vt:lpstr>What are Tropopause Polar Vortices (TPVs)?</vt:lpstr>
      <vt:lpstr>What are Tropopause Polar Vortices (TPVs)?</vt:lpstr>
      <vt:lpstr>Case Overview</vt:lpstr>
      <vt:lpstr>Data and Methods</vt:lpstr>
      <vt:lpstr>PowerPoint Presentation</vt:lpstr>
      <vt:lpstr>PowerPoint Presentation</vt:lpstr>
      <vt:lpstr>PowerPoint Presentation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Moisture from TS Alberto</vt:lpstr>
      <vt:lpstr>Moisture from TS Alberto</vt:lpstr>
      <vt:lpstr>Moisture from TS Alberto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PowerPoint Presentation</vt:lpstr>
      <vt:lpstr>PowerPoint Presentation</vt:lpstr>
      <vt:lpstr>Questions?   Email: kbiernat@albany.edu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391</cp:revision>
  <dcterms:created xsi:type="dcterms:W3CDTF">2018-05-15T16:55:59Z</dcterms:created>
  <dcterms:modified xsi:type="dcterms:W3CDTF">2019-03-08T15:45:00Z</dcterms:modified>
</cp:coreProperties>
</file>