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607" r:id="rId3"/>
    <p:sldId id="691" r:id="rId4"/>
    <p:sldId id="692" r:id="rId5"/>
    <p:sldId id="720" r:id="rId6"/>
    <p:sldId id="693" r:id="rId7"/>
    <p:sldId id="257" r:id="rId8"/>
    <p:sldId id="702" r:id="rId9"/>
    <p:sldId id="694" r:id="rId10"/>
    <p:sldId id="696" r:id="rId11"/>
    <p:sldId id="697" r:id="rId12"/>
    <p:sldId id="698" r:id="rId13"/>
    <p:sldId id="700" r:id="rId14"/>
    <p:sldId id="703" r:id="rId15"/>
    <p:sldId id="704" r:id="rId16"/>
    <p:sldId id="705" r:id="rId17"/>
    <p:sldId id="706" r:id="rId18"/>
    <p:sldId id="707" r:id="rId19"/>
    <p:sldId id="708" r:id="rId20"/>
    <p:sldId id="709" r:id="rId21"/>
    <p:sldId id="712" r:id="rId22"/>
    <p:sldId id="722" r:id="rId23"/>
    <p:sldId id="723" r:id="rId24"/>
    <p:sldId id="724" r:id="rId25"/>
    <p:sldId id="725" r:id="rId26"/>
    <p:sldId id="726" r:id="rId27"/>
    <p:sldId id="727" r:id="rId28"/>
    <p:sldId id="728" r:id="rId29"/>
    <p:sldId id="730" r:id="rId30"/>
    <p:sldId id="731" r:id="rId31"/>
    <p:sldId id="732" r:id="rId32"/>
    <p:sldId id="733" r:id="rId33"/>
    <p:sldId id="734" r:id="rId34"/>
    <p:sldId id="736" r:id="rId35"/>
    <p:sldId id="737" r:id="rId36"/>
    <p:sldId id="699" r:id="rId37"/>
    <p:sldId id="739" r:id="rId38"/>
    <p:sldId id="741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ott Feldman" initials="SF" lastIdx="1" clrIdx="0">
    <p:extLst/>
  </p:cmAuthor>
  <p:cmAuthor id="2" name="Feldman, Scott W" initials="FSW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-104" y="-4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commentAuthors" Target="commentAuthors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3-04T11:24:05.481" idx="1">
    <p:pos x="10" y="10"/>
    <p:text>make red dot bigger</p:text>
    <p:extLst>
      <p:ext uri="{C676402C-5697-4E1C-873F-D02D1690AC5C}">
        <p15:threadingInfo xmlns:p15="http://schemas.microsoft.com/office/powerpoint/2012/main" timeZoneBias="3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9ABE4-151C-4647-A35B-30378B32476F}" type="datetimeFigureOut">
              <a:rPr lang="en-US" smtClean="0"/>
              <a:t>5/28/20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E3059-C1AA-4158-86F8-77D7B63A6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03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850 mb temperatures as high as 12 degrees Celsius. Warm layer reaching the highest elevations of the ice sheet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 zonally oriented jet streak over the northern United States enabled a series of short-wave troughs to propagate eastward in conjunction with amplification of the upper-level flow from eastern North America to western Europe during 20–24 July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E3059-C1AA-4158-86F8-77D7B63A6A4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72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AAE6B1-55BA-4D08-BD0A-5FB9915BB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CE0E2F7-0AA3-4B26-BF85-6FEE8ECC7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DEE68F-3E7D-4214-B048-86655FD51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BC5F-D672-41A2-90F9-34BE832156ED}" type="datetimeFigureOut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255B9D-B3CA-4A65-BBA0-4D7EDA87B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C9BD9B-ACC9-4E04-9CA4-BB53EF59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CFB6-E6E9-4838-84C6-52BBE5A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66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F0DD50-36DE-4C21-8BD1-71F297B4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9DA75-37A9-4397-B7D0-34391505E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2FAAFD7-823B-49B2-B066-FEE3A3A0F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BC5F-D672-41A2-90F9-34BE832156ED}" type="datetimeFigureOut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49A500-D20F-4040-B354-06635E221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4613BF-08FA-4AD3-866E-5DAE802AB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CFB6-E6E9-4838-84C6-52BBE5A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15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891EFC7-13B7-49CC-B8B0-B481A74212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3AD2D63-1A67-4D6E-B262-DD943D76CA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6F1456-1393-4445-9905-3B3890BD4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BC5F-D672-41A2-90F9-34BE832156ED}" type="datetimeFigureOut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2B1C3C-9BB9-4B26-ACAD-165FAD7E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FF3643-3177-49E8-A2BB-57AD6C08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CFB6-E6E9-4838-84C6-52BBE5A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03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CA54B6-B83B-45F5-98FA-A3094C631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CCF8144-B5CC-443C-B937-AE0AC92C72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5E9E9A-9413-4682-A436-974352E8B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BC5F-D672-41A2-90F9-34BE832156ED}" type="datetimeFigureOut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389B55-B6B2-457D-8909-6F64EBDBB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7ABAEA-EA48-487B-8C65-7A0A0A40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CFB6-E6E9-4838-84C6-52BBE5A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541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67997C-DD3E-4D78-AB8B-C63ADA64A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F5BE7A-B7EF-44A6-8D80-97262F738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C10D52-C2D9-48F1-B0CD-1B1B2001A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BC5F-D672-41A2-90F9-34BE832156ED}" type="datetimeFigureOut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A744C6-9A46-4430-AC88-C7A625DDF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EA4D45-8A65-48C2-BF9A-C68BAA8C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CFB6-E6E9-4838-84C6-52BBE5A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06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A0ABEB-0A3C-4BED-8C8B-1F63A1CC8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53369DF-65E7-46B9-A030-4A5F86DE0F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C65813-E007-4C2E-B116-74C0B7315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EAB80C-41D7-4BA5-A4A1-7277DF35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BC5F-D672-41A2-90F9-34BE832156ED}" type="datetimeFigureOut">
              <a:rPr lang="en-US" smtClean="0"/>
              <a:t>5/28/20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BF2C3B9-A871-4080-8400-B993875C4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EBB2F6B-A6BB-467F-8374-9E05B207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CFB6-E6E9-4838-84C6-52BBE5A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574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8AD428-DF71-4A3D-BE5A-392E2CD34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5A802C9-1590-4819-A0D6-ACD80E601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6FF9869-7864-4DE2-B27C-AE0901B3AE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8178E1E-AA05-44A5-8EEC-8A796282C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352CA5D-B32B-405D-BED5-20D124A64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D09E9FA-90AC-46B5-903F-7583CCBAE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BC5F-D672-41A2-90F9-34BE832156ED}" type="datetimeFigureOut">
              <a:rPr lang="en-US" smtClean="0"/>
              <a:t>5/28/20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4DA4F19-7B9C-4EDD-BC34-130FBBDFB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56BE42F-B55A-4913-BFEA-173249DB8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CFB6-E6E9-4838-84C6-52BBE5A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2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1C00E4-1CC8-48D5-9708-670349D89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A8EE578-EF73-4050-AF63-398840F16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BC5F-D672-41A2-90F9-34BE832156ED}" type="datetimeFigureOut">
              <a:rPr lang="en-US" smtClean="0"/>
              <a:t>5/28/20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8337F2-1BA7-4073-B745-73A010D37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D8C96B1-527C-4DE5-8F40-B31D0BC97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CFB6-E6E9-4838-84C6-52BBE5A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0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88788F7-9B15-4710-B1EC-0DA6A13C7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BC5F-D672-41A2-90F9-34BE832156ED}" type="datetimeFigureOut">
              <a:rPr lang="en-US" smtClean="0"/>
              <a:t>5/28/20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90F71B-C183-42E7-A93D-446E7389D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693B975-E6E1-44FF-868F-BA5938C2D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CFB6-E6E9-4838-84C6-52BBE5A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830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D1C1E4-9AFF-4E89-AC4E-A007C388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0C91514-76A4-4E0A-9213-E386AF530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D2781E4-0D9E-4FAA-A784-2FC4F99664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BB1218-DC3E-4E53-8B57-A033D4B6A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BC5F-D672-41A2-90F9-34BE832156ED}" type="datetimeFigureOut">
              <a:rPr lang="en-US" smtClean="0"/>
              <a:t>5/28/20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9EB593-9BAC-46BD-9165-9987F2156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8725CF-1CC1-4BE5-8311-4E7E6090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CFB6-E6E9-4838-84C6-52BBE5A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75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357C7B-99A8-4CFA-ACAF-65E71BC6D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02497BB3-7FF6-4559-B8D0-DE702E81B7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BF1C13A-F399-4A77-AEF7-3730CF7D3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FEA604-51BB-48C7-A59B-656E641A3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BC5F-D672-41A2-90F9-34BE832156ED}" type="datetimeFigureOut">
              <a:rPr lang="en-US" smtClean="0"/>
              <a:t>5/28/20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44AD6B-82B9-4F0C-94A1-CC7425EA9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668EBE-3BF9-4A81-AAE9-E75A611F6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0CFB6-E6E9-4838-84C6-52BBE5A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1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AD2635-78AD-4B89-8E84-BC87947AA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BAEE3F-53CA-46F1-AF1E-B55BD4DBF8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24B2B8-67DE-4BE4-8055-251184BD0F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ABC5F-D672-41A2-90F9-34BE832156ED}" type="datetimeFigureOut">
              <a:rPr lang="en-US" smtClean="0"/>
              <a:t>5/28/20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FB109B-6871-4795-8AD0-50BC259BD6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7DBD0C-C468-40AE-B923-E5A6687F03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0CFB6-E6E9-4838-84C6-52BBE5AA3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0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7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7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nsidc.org/greenland-today/" TargetMode="External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7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gif"/><Relationship Id="rId5" Type="http://schemas.openxmlformats.org/officeDocument/2006/relationships/comments" Target="../comments/comment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gif"/><Relationship Id="rId3" Type="http://schemas.openxmlformats.org/officeDocument/2006/relationships/image" Target="../media/image59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hyperlink" Target="https://www.washingtonpost.com/weather/2019/08/01/greenland-ice-sheet-poured-billion-tons-water-into-north-atlantic-july-alone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ACBEDE-FEBC-42B5-A594-4B72C59C4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918" y="0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n-lt"/>
              </a:rPr>
              <a:t>A Synoptic Analysis of the Late July</a:t>
            </a:r>
            <a:r>
              <a:rPr lang="en-US" sz="4800" dirty="0">
                <a:solidFill>
                  <a:srgbClr val="FF0000"/>
                </a:solidFill>
                <a:latin typeface="+mn-lt"/>
              </a:rPr>
              <a:t>–</a:t>
            </a:r>
            <a:r>
              <a:rPr lang="en-US" sz="4800" b="1" dirty="0">
                <a:solidFill>
                  <a:srgbClr val="FF0000"/>
                </a:solidFill>
                <a:latin typeface="+mn-lt"/>
              </a:rPr>
              <a:t>Early August 2019 Major Greenland Ice Melt Event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BA74D6A-4569-4965-8D3C-64EBD2E4AE9E}"/>
              </a:ext>
            </a:extLst>
          </p:cNvPr>
          <p:cNvSpPr txBox="1"/>
          <p:nvPr/>
        </p:nvSpPr>
        <p:spPr>
          <a:xfrm>
            <a:off x="1290918" y="2541454"/>
            <a:ext cx="9144000" cy="4473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Scott W. Feldman, Lance F. </a:t>
            </a:r>
            <a:r>
              <a:rPr lang="en-US" sz="3200" b="1" dirty="0" err="1"/>
              <a:t>Bosart</a:t>
            </a:r>
            <a:r>
              <a:rPr lang="en-US" sz="3200" b="1" dirty="0"/>
              <a:t>, and Daniel Keyser</a:t>
            </a:r>
            <a:endParaRPr lang="en-US" sz="3200" b="1" baseline="30000" dirty="0"/>
          </a:p>
          <a:p>
            <a:pPr algn="ctr"/>
            <a:endParaRPr lang="en-US" sz="2800" b="1" baseline="30000" dirty="0"/>
          </a:p>
          <a:p>
            <a:pPr algn="ctr"/>
            <a:r>
              <a:rPr lang="en-US" sz="2400" i="1" dirty="0">
                <a:cs typeface="Arial" panose="020B0604020202020204" pitchFamily="34" charset="0"/>
              </a:rPr>
              <a:t>Department of Atmospheric and Environmental Sciences </a:t>
            </a:r>
          </a:p>
          <a:p>
            <a:pPr algn="ctr"/>
            <a:r>
              <a:rPr lang="en-US" sz="2400" i="1" dirty="0">
                <a:cs typeface="Arial" panose="020B0604020202020204" pitchFamily="34" charset="0"/>
              </a:rPr>
              <a:t>University at Albany, State University of New York</a:t>
            </a:r>
          </a:p>
          <a:p>
            <a:pPr algn="ctr"/>
            <a:endParaRPr lang="en-US" sz="2400" i="1" dirty="0">
              <a:cs typeface="Arial" panose="020B0604020202020204" pitchFamily="34" charset="0"/>
            </a:endParaRPr>
          </a:p>
          <a:p>
            <a:pPr algn="ctr">
              <a:lnSpc>
                <a:spcPct val="50000"/>
              </a:lnSpc>
            </a:pPr>
            <a:endParaRPr lang="en-US" sz="28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45</a:t>
            </a:r>
            <a:r>
              <a:rPr lang="en-US" sz="2400" b="1" baseline="30000" dirty="0">
                <a:solidFill>
                  <a:srgbClr val="0000FF"/>
                </a:solidFill>
                <a:cs typeface="Arial" panose="020B0604020202020204" pitchFamily="34" charset="0"/>
              </a:rPr>
              <a:t>th</a:t>
            </a:r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 Annual Northeastern Storm Conference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8 </a:t>
            </a:r>
            <a:r>
              <a:rPr lang="en-US" sz="2400" b="1">
                <a:solidFill>
                  <a:srgbClr val="0000FF"/>
                </a:solidFill>
                <a:cs typeface="Arial" panose="020B0604020202020204" pitchFamily="34" charset="0"/>
              </a:rPr>
              <a:t>March </a:t>
            </a:r>
            <a:r>
              <a:rPr lang="en-US" sz="2400" b="1" smtClean="0">
                <a:solidFill>
                  <a:srgbClr val="0000FF"/>
                </a:solidFill>
                <a:cs typeface="Arial" panose="020B0604020202020204" pitchFamily="34" charset="0"/>
              </a:rPr>
              <a:t>2020</a:t>
            </a:r>
            <a:endParaRPr lang="en-US" sz="24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Saratoga Springs, NY</a:t>
            </a:r>
          </a:p>
          <a:p>
            <a:pPr algn="ctr">
              <a:lnSpc>
                <a:spcPct val="50000"/>
              </a:lnSpc>
            </a:pPr>
            <a:endParaRPr lang="en-US" sz="28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>
              <a:lnSpc>
                <a:spcPct val="50000"/>
              </a:lnSpc>
            </a:pPr>
            <a:endParaRPr lang="en-US" sz="28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algn="ctr"/>
            <a:r>
              <a:rPr lang="en-US" sz="2000" b="1" dirty="0">
                <a:cs typeface="Arial" panose="020B0604020202020204" pitchFamily="34" charset="0"/>
              </a:rPr>
              <a:t>Research Supported by ONR Grant </a:t>
            </a:r>
            <a:r>
              <a:rPr lang="en-US" sz="2000" b="1" dirty="0">
                <a:cs typeface="Arial"/>
              </a:rPr>
              <a:t>N00014-18-1-2200</a:t>
            </a:r>
          </a:p>
          <a:p>
            <a:pPr algn="ctr"/>
            <a:endParaRPr lang="en-US" sz="2800" b="1" dirty="0"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7BAE515-7037-4635-895A-81AA87B1B64E}"/>
              </a:ext>
            </a:extLst>
          </p:cNvPr>
          <p:cNvSpPr/>
          <p:nvPr/>
        </p:nvSpPr>
        <p:spPr>
          <a:xfrm>
            <a:off x="3299012" y="4520842"/>
            <a:ext cx="6096000" cy="2571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50000"/>
              </a:lnSpc>
            </a:pPr>
            <a:endParaRPr lang="en-US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50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432" y="-16917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21 July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096000" y="6242662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F5D96F5-EA8B-48D0-A64E-3E61C541D7D4}"/>
              </a:ext>
            </a:extLst>
          </p:cNvPr>
          <p:cNvSpPr/>
          <p:nvPr/>
        </p:nvSpPr>
        <p:spPr>
          <a:xfrm>
            <a:off x="-48125" y="6242662"/>
            <a:ext cx="6095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MSLP (black,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1000</a:t>
            </a:r>
            <a:r>
              <a:rPr lang="en-US" sz="1400" dirty="0"/>
              <a:t>–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thickness (red/blue, dam), and 250-hPa wind speed (shaded m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366AC0-5EB9-4E0F-A7FF-A63009975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08" y="911253"/>
            <a:ext cx="5464185" cy="429987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F0C7947-7BE2-4B41-93F9-9046E0ED9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593" y="905525"/>
            <a:ext cx="5464184" cy="430247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BEEF661-BAE1-4288-A3A6-5D83E3FE0748}"/>
              </a:ext>
            </a:extLst>
          </p:cNvPr>
          <p:cNvGrpSpPr/>
          <p:nvPr/>
        </p:nvGrpSpPr>
        <p:grpSpPr>
          <a:xfrm>
            <a:off x="613244" y="5284158"/>
            <a:ext cx="10890413" cy="828705"/>
            <a:chOff x="1322780" y="5284479"/>
            <a:chExt cx="8777271" cy="82870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DB4122D9-A1E1-467C-B818-E14007CDE380}"/>
                </a:ext>
              </a:extLst>
            </p:cNvPr>
            <p:cNvGrpSpPr/>
            <p:nvPr/>
          </p:nvGrpSpPr>
          <p:grpSpPr>
            <a:xfrm>
              <a:off x="1366955" y="5723977"/>
              <a:ext cx="8531352" cy="389207"/>
              <a:chOff x="284998" y="5012257"/>
              <a:chExt cx="8531352" cy="389207"/>
            </a:xfrm>
          </p:grpSpPr>
          <p:pic>
            <p:nvPicPr>
              <p:cNvPr id="47" name="Picture 46" descr="rel_vort_7.png">
                <a:extLst>
                  <a:ext uri="{FF2B5EF4-FFF2-40B4-BE49-F238E27FC236}">
                    <a16:creationId xmlns:a16="http://schemas.microsoft.com/office/drawing/2014/main" xmlns="" id="{67E896FB-1AAE-47AC-B37C-D5C631D1ABA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" t="93842" r="2659" b="3102"/>
              <a:stretch/>
            </p:blipFill>
            <p:spPr>
              <a:xfrm>
                <a:off x="284998" y="5012257"/>
                <a:ext cx="8531352" cy="192024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1E6EA3E0-E710-4A84-829D-47160FD9C045}"/>
                  </a:ext>
                </a:extLst>
              </p:cNvPr>
              <p:cNvSpPr txBox="1"/>
              <p:nvPr/>
            </p:nvSpPr>
            <p:spPr>
              <a:xfrm>
                <a:off x="1045514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0E9D319C-49BE-4F20-9DB7-0F7BF5462F30}"/>
                  </a:ext>
                </a:extLst>
              </p:cNvPr>
              <p:cNvSpPr txBox="1"/>
              <p:nvPr/>
            </p:nvSpPr>
            <p:spPr>
              <a:xfrm>
                <a:off x="199641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ABBEF9F5-CCAC-49AD-BA0B-26DED4F43D46}"/>
                  </a:ext>
                </a:extLst>
              </p:cNvPr>
              <p:cNvSpPr txBox="1"/>
              <p:nvPr/>
            </p:nvSpPr>
            <p:spPr>
              <a:xfrm>
                <a:off x="294387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10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962ACF2D-B014-4655-AC68-2E41B8CCEE5A}"/>
                  </a:ext>
                </a:extLst>
              </p:cNvPr>
              <p:cNvSpPr txBox="1"/>
              <p:nvPr/>
            </p:nvSpPr>
            <p:spPr>
              <a:xfrm>
                <a:off x="3891336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12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8FDA44BE-D27C-4689-868C-81D7E38BE008}"/>
                  </a:ext>
                </a:extLst>
              </p:cNvPr>
              <p:cNvSpPr txBox="1"/>
              <p:nvPr/>
            </p:nvSpPr>
            <p:spPr>
              <a:xfrm>
                <a:off x="4838793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16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DC8EE691-22C7-4C45-98CD-9C83237AF9B9}"/>
                  </a:ext>
                </a:extLst>
              </p:cNvPr>
              <p:cNvSpPr txBox="1"/>
              <p:nvPr/>
            </p:nvSpPr>
            <p:spPr>
              <a:xfrm>
                <a:off x="57828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20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25DEC7CD-DCAC-4245-ACB4-E1B527FD930F}"/>
                  </a:ext>
                </a:extLst>
              </p:cNvPr>
              <p:cNvSpPr txBox="1"/>
              <p:nvPr/>
            </p:nvSpPr>
            <p:spPr>
              <a:xfrm>
                <a:off x="67299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24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E9A61127-4293-4066-88BF-F93E281BC9DF}"/>
                  </a:ext>
                </a:extLst>
              </p:cNvPr>
              <p:cNvSpPr txBox="1"/>
              <p:nvPr/>
            </p:nvSpPr>
            <p:spPr>
              <a:xfrm>
                <a:off x="7680811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28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22679D96-5C51-49BB-99FD-72DB15A9FBF8}"/>
                  </a:ext>
                </a:extLst>
              </p:cNvPr>
              <p:cNvSpPr txBox="1"/>
              <p:nvPr/>
            </p:nvSpPr>
            <p:spPr>
              <a:xfrm>
                <a:off x="8025881" y="5213388"/>
                <a:ext cx="76222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 10</a:t>
                </a:r>
                <a:r>
                  <a:rPr lang="en-US" sz="1200" baseline="30000" dirty="0">
                    <a:latin typeface="Arial"/>
                    <a:cs typeface="Arial"/>
                  </a:rPr>
                  <a:t>−5</a:t>
                </a:r>
                <a:r>
                  <a:rPr lang="en-US" sz="1200" dirty="0">
                    <a:latin typeface="Arial"/>
                    <a:cs typeface="Arial"/>
                  </a:rPr>
                  <a:t> s</a:t>
                </a:r>
                <a:r>
                  <a:rPr lang="en-US" sz="1200" baseline="30000" dirty="0">
                    <a:latin typeface="Arial"/>
                    <a:cs typeface="Arial"/>
                  </a:rPr>
                  <a:t>−1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A5CD29D7-EF03-45B5-BA43-8E8199F90E33}"/>
                </a:ext>
              </a:extLst>
            </p:cNvPr>
            <p:cNvSpPr txBox="1"/>
            <p:nvPr/>
          </p:nvSpPr>
          <p:spPr>
            <a:xfrm>
              <a:off x="9337830" y="5516033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03EF7D1C-06F4-4373-BC43-5CB3631CE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1322780" y="5284479"/>
              <a:ext cx="8619702" cy="26907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40F3DEEF-A574-4CC8-8950-A7A4B7FF9AFA}"/>
                </a:ext>
              </a:extLst>
            </p:cNvPr>
            <p:cNvSpPr txBox="1"/>
            <p:nvPr/>
          </p:nvSpPr>
          <p:spPr>
            <a:xfrm>
              <a:off x="2127471" y="551716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2E9C51F1-3885-4DF4-9D14-235493972EEF}"/>
                </a:ext>
              </a:extLst>
            </p:cNvPr>
            <p:cNvSpPr txBox="1"/>
            <p:nvPr/>
          </p:nvSpPr>
          <p:spPr>
            <a:xfrm>
              <a:off x="2972595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4D76631-C7AB-4293-B175-9B29A1C0FFCF}"/>
                </a:ext>
              </a:extLst>
            </p:cNvPr>
            <p:cNvSpPr txBox="1"/>
            <p:nvPr/>
          </p:nvSpPr>
          <p:spPr>
            <a:xfrm>
              <a:off x="3813089" y="550165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4B6F93A3-2DCB-428F-AB3A-EC587713C8C3}"/>
                </a:ext>
              </a:extLst>
            </p:cNvPr>
            <p:cNvSpPr txBox="1"/>
            <p:nvPr/>
          </p:nvSpPr>
          <p:spPr>
            <a:xfrm>
              <a:off x="4636806" y="54973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85382DF6-CAA5-4570-92F7-84096234C2C1}"/>
                </a:ext>
              </a:extLst>
            </p:cNvPr>
            <p:cNvSpPr txBox="1"/>
            <p:nvPr/>
          </p:nvSpPr>
          <p:spPr>
            <a:xfrm>
              <a:off x="5477300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2F4DD978-9A70-48AC-A6F7-B475AE6E264A}"/>
                </a:ext>
              </a:extLst>
            </p:cNvPr>
            <p:cNvSpPr txBox="1"/>
            <p:nvPr/>
          </p:nvSpPr>
          <p:spPr>
            <a:xfrm>
              <a:off x="6348378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1043AACE-16B2-4F82-BB45-63CA8629C464}"/>
                </a:ext>
              </a:extLst>
            </p:cNvPr>
            <p:cNvSpPr txBox="1"/>
            <p:nvPr/>
          </p:nvSpPr>
          <p:spPr>
            <a:xfrm>
              <a:off x="7214236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A94EF667-702F-4122-9F2D-758C9B84D2C8}"/>
                </a:ext>
              </a:extLst>
            </p:cNvPr>
            <p:cNvSpPr txBox="1"/>
            <p:nvPr/>
          </p:nvSpPr>
          <p:spPr>
            <a:xfrm>
              <a:off x="8025821" y="551726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33A70A2D-E830-4A2C-BA51-1FAB26FA4880}"/>
                </a:ext>
              </a:extLst>
            </p:cNvPr>
            <p:cNvSpPr txBox="1"/>
            <p:nvPr/>
          </p:nvSpPr>
          <p:spPr>
            <a:xfrm>
              <a:off x="8870945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2329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899" y="-16200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22 July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141608" y="6242662"/>
            <a:ext cx="60237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F5D96F5-EA8B-48D0-A64E-3E61C541D7D4}"/>
              </a:ext>
            </a:extLst>
          </p:cNvPr>
          <p:cNvSpPr/>
          <p:nvPr/>
        </p:nvSpPr>
        <p:spPr>
          <a:xfrm>
            <a:off x="-49298" y="6242662"/>
            <a:ext cx="6095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MSLP (black,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1000</a:t>
            </a:r>
            <a:r>
              <a:rPr lang="en-US" sz="1400" dirty="0"/>
              <a:t>–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thickness (red/blue, dam), and 250-hPa wind speed (shaded m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3412FB-1808-4D4A-BB03-E77A701889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31" y="907874"/>
            <a:ext cx="5465716" cy="427983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EFF22C-603E-4824-AD02-F900939F5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580" y="928197"/>
            <a:ext cx="5465715" cy="42720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E54D3742-B8D6-4A5F-944F-831920BDE232}"/>
              </a:ext>
            </a:extLst>
          </p:cNvPr>
          <p:cNvGrpSpPr/>
          <p:nvPr/>
        </p:nvGrpSpPr>
        <p:grpSpPr>
          <a:xfrm>
            <a:off x="625528" y="5286839"/>
            <a:ext cx="10890413" cy="828705"/>
            <a:chOff x="1322780" y="5284479"/>
            <a:chExt cx="8777271" cy="82870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8C7EA086-C412-4F1C-A966-6932985E1187}"/>
                </a:ext>
              </a:extLst>
            </p:cNvPr>
            <p:cNvGrpSpPr/>
            <p:nvPr/>
          </p:nvGrpSpPr>
          <p:grpSpPr>
            <a:xfrm>
              <a:off x="1366955" y="5723977"/>
              <a:ext cx="8531352" cy="389207"/>
              <a:chOff x="284998" y="5012257"/>
              <a:chExt cx="8531352" cy="389207"/>
            </a:xfrm>
          </p:grpSpPr>
          <p:pic>
            <p:nvPicPr>
              <p:cNvPr id="47" name="Picture 46" descr="rel_vort_7.png">
                <a:extLst>
                  <a:ext uri="{FF2B5EF4-FFF2-40B4-BE49-F238E27FC236}">
                    <a16:creationId xmlns:a16="http://schemas.microsoft.com/office/drawing/2014/main" xmlns="" id="{3F6642F3-EFA0-446A-A20D-E9DF5A15C9AF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" t="93842" r="2659" b="3102"/>
              <a:stretch/>
            </p:blipFill>
            <p:spPr>
              <a:xfrm>
                <a:off x="284998" y="5012257"/>
                <a:ext cx="8531352" cy="192024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AB7B3990-4AAD-4BC9-A243-BFC0BD6E4884}"/>
                  </a:ext>
                </a:extLst>
              </p:cNvPr>
              <p:cNvSpPr txBox="1"/>
              <p:nvPr/>
            </p:nvSpPr>
            <p:spPr>
              <a:xfrm>
                <a:off x="1045514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FD077804-D3D4-4FCD-86F0-2C58748D3C9E}"/>
                  </a:ext>
                </a:extLst>
              </p:cNvPr>
              <p:cNvSpPr txBox="1"/>
              <p:nvPr/>
            </p:nvSpPr>
            <p:spPr>
              <a:xfrm>
                <a:off x="199641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1365D233-8251-463D-B92B-846846CBA0D4}"/>
                  </a:ext>
                </a:extLst>
              </p:cNvPr>
              <p:cNvSpPr txBox="1"/>
              <p:nvPr/>
            </p:nvSpPr>
            <p:spPr>
              <a:xfrm>
                <a:off x="294387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10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579012DA-0A54-4D74-AA87-9A3D18BF722A}"/>
                  </a:ext>
                </a:extLst>
              </p:cNvPr>
              <p:cNvSpPr txBox="1"/>
              <p:nvPr/>
            </p:nvSpPr>
            <p:spPr>
              <a:xfrm>
                <a:off x="3891336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12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90F4EDEF-E5BE-489A-9E37-ACE688E70BD2}"/>
                  </a:ext>
                </a:extLst>
              </p:cNvPr>
              <p:cNvSpPr txBox="1"/>
              <p:nvPr/>
            </p:nvSpPr>
            <p:spPr>
              <a:xfrm>
                <a:off x="4838793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16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D3CF65D1-EE69-409B-918D-62F0FCFC84CF}"/>
                  </a:ext>
                </a:extLst>
              </p:cNvPr>
              <p:cNvSpPr txBox="1"/>
              <p:nvPr/>
            </p:nvSpPr>
            <p:spPr>
              <a:xfrm>
                <a:off x="57828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20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41DB6A7D-2556-4521-843D-5D0F5EF0B954}"/>
                  </a:ext>
                </a:extLst>
              </p:cNvPr>
              <p:cNvSpPr txBox="1"/>
              <p:nvPr/>
            </p:nvSpPr>
            <p:spPr>
              <a:xfrm>
                <a:off x="67299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24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60C623E2-ECA4-42AF-AEDE-AFB193C03A10}"/>
                  </a:ext>
                </a:extLst>
              </p:cNvPr>
              <p:cNvSpPr txBox="1"/>
              <p:nvPr/>
            </p:nvSpPr>
            <p:spPr>
              <a:xfrm>
                <a:off x="7680811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28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130FCA53-A4FF-42CA-8DFD-3D7C1B55E52F}"/>
                  </a:ext>
                </a:extLst>
              </p:cNvPr>
              <p:cNvSpPr txBox="1"/>
              <p:nvPr/>
            </p:nvSpPr>
            <p:spPr>
              <a:xfrm>
                <a:off x="8025881" y="5213388"/>
                <a:ext cx="76222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 10</a:t>
                </a:r>
                <a:r>
                  <a:rPr lang="en-US" sz="1200" baseline="30000" dirty="0">
                    <a:latin typeface="Arial"/>
                    <a:cs typeface="Arial"/>
                  </a:rPr>
                  <a:t>−5</a:t>
                </a:r>
                <a:r>
                  <a:rPr lang="en-US" sz="1200" dirty="0">
                    <a:latin typeface="Arial"/>
                    <a:cs typeface="Arial"/>
                  </a:rPr>
                  <a:t> s</a:t>
                </a:r>
                <a:r>
                  <a:rPr lang="en-US" sz="1200" baseline="30000" dirty="0">
                    <a:latin typeface="Arial"/>
                    <a:cs typeface="Arial"/>
                  </a:rPr>
                  <a:t>−1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450F6D8-284C-46A4-9C88-DD46B9816E87}"/>
                </a:ext>
              </a:extLst>
            </p:cNvPr>
            <p:cNvSpPr txBox="1"/>
            <p:nvPr/>
          </p:nvSpPr>
          <p:spPr>
            <a:xfrm>
              <a:off x="9337830" y="5516033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8AA535A3-F47A-4814-9363-24D128083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1322780" y="5284479"/>
              <a:ext cx="8619702" cy="26907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C3CBC9F9-45A6-44D4-9509-0251BA469A92}"/>
                </a:ext>
              </a:extLst>
            </p:cNvPr>
            <p:cNvSpPr txBox="1"/>
            <p:nvPr/>
          </p:nvSpPr>
          <p:spPr>
            <a:xfrm>
              <a:off x="2127471" y="551716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4A41E358-E721-4A5D-BEB0-A3CCA5AEF215}"/>
                </a:ext>
              </a:extLst>
            </p:cNvPr>
            <p:cNvSpPr txBox="1"/>
            <p:nvPr/>
          </p:nvSpPr>
          <p:spPr>
            <a:xfrm>
              <a:off x="2972595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F505EEE-8FA2-43D5-9F26-DAC6BB91CB63}"/>
                </a:ext>
              </a:extLst>
            </p:cNvPr>
            <p:cNvSpPr txBox="1"/>
            <p:nvPr/>
          </p:nvSpPr>
          <p:spPr>
            <a:xfrm>
              <a:off x="3813089" y="550165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7BACB5B0-0E46-4F2D-A8EA-A5A383E73792}"/>
                </a:ext>
              </a:extLst>
            </p:cNvPr>
            <p:cNvSpPr txBox="1"/>
            <p:nvPr/>
          </p:nvSpPr>
          <p:spPr>
            <a:xfrm>
              <a:off x="4636806" y="54973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90FD570-8E51-4EEF-BB8B-4E4356ABCA7C}"/>
                </a:ext>
              </a:extLst>
            </p:cNvPr>
            <p:cNvSpPr txBox="1"/>
            <p:nvPr/>
          </p:nvSpPr>
          <p:spPr>
            <a:xfrm>
              <a:off x="5477300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C93BED4A-80C5-4ED0-A77D-3F6A103D5B7B}"/>
                </a:ext>
              </a:extLst>
            </p:cNvPr>
            <p:cNvSpPr txBox="1"/>
            <p:nvPr/>
          </p:nvSpPr>
          <p:spPr>
            <a:xfrm>
              <a:off x="6348378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1CF28806-CBA7-429B-B5E3-444AD19A3BB9}"/>
                </a:ext>
              </a:extLst>
            </p:cNvPr>
            <p:cNvSpPr txBox="1"/>
            <p:nvPr/>
          </p:nvSpPr>
          <p:spPr>
            <a:xfrm>
              <a:off x="7214236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11F14432-FA7F-4322-B739-60A31554EDE2}"/>
                </a:ext>
              </a:extLst>
            </p:cNvPr>
            <p:cNvSpPr txBox="1"/>
            <p:nvPr/>
          </p:nvSpPr>
          <p:spPr>
            <a:xfrm>
              <a:off x="8025821" y="551726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10721B7D-10B9-4206-BC35-F91622213470}"/>
                </a:ext>
              </a:extLst>
            </p:cNvPr>
            <p:cNvSpPr txBox="1"/>
            <p:nvPr/>
          </p:nvSpPr>
          <p:spPr>
            <a:xfrm>
              <a:off x="8870945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9418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793" y="-15997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23 July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156016" y="6228269"/>
            <a:ext cx="5974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F5D96F5-EA8B-48D0-A64E-3E61C541D7D4}"/>
              </a:ext>
            </a:extLst>
          </p:cNvPr>
          <p:cNvSpPr/>
          <p:nvPr/>
        </p:nvSpPr>
        <p:spPr>
          <a:xfrm>
            <a:off x="-50389" y="6242662"/>
            <a:ext cx="6095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MSLP (black,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1000</a:t>
            </a:r>
            <a:r>
              <a:rPr lang="en-US" sz="1400" dirty="0"/>
              <a:t>–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thickness (red/blue, dam), and 250-hPa wind speed (shaded m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9FE2E8-D1E6-4FD1-AD33-F6DE961BB8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91" y="928197"/>
            <a:ext cx="5462302" cy="4273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9DAAFA-C2D6-4BF4-B98D-FEBE3DB9C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593" y="905432"/>
            <a:ext cx="5451348" cy="429593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B5B47CB3-18D9-4FD4-BBF6-720636E0F68A}"/>
              </a:ext>
            </a:extLst>
          </p:cNvPr>
          <p:cNvGrpSpPr/>
          <p:nvPr/>
        </p:nvGrpSpPr>
        <p:grpSpPr>
          <a:xfrm>
            <a:off x="631740" y="5294862"/>
            <a:ext cx="10890413" cy="828705"/>
            <a:chOff x="1322780" y="5284479"/>
            <a:chExt cx="8777271" cy="82870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F06A1113-3049-47C5-9E1F-53AA2AC65E2C}"/>
                </a:ext>
              </a:extLst>
            </p:cNvPr>
            <p:cNvGrpSpPr/>
            <p:nvPr/>
          </p:nvGrpSpPr>
          <p:grpSpPr>
            <a:xfrm>
              <a:off x="1366955" y="5723977"/>
              <a:ext cx="8531352" cy="389207"/>
              <a:chOff x="284998" y="5012257"/>
              <a:chExt cx="8531352" cy="389207"/>
            </a:xfrm>
          </p:grpSpPr>
          <p:pic>
            <p:nvPicPr>
              <p:cNvPr id="47" name="Picture 46" descr="rel_vort_7.png">
                <a:extLst>
                  <a:ext uri="{FF2B5EF4-FFF2-40B4-BE49-F238E27FC236}">
                    <a16:creationId xmlns:a16="http://schemas.microsoft.com/office/drawing/2014/main" xmlns="" id="{BD81E967-8789-4F22-9573-73E7C213E88C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" t="93842" r="2659" b="3102"/>
              <a:stretch/>
            </p:blipFill>
            <p:spPr>
              <a:xfrm>
                <a:off x="284998" y="5012257"/>
                <a:ext cx="8531352" cy="192024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AEF698EB-9E80-4431-97BE-FBAEEA605888}"/>
                  </a:ext>
                </a:extLst>
              </p:cNvPr>
              <p:cNvSpPr txBox="1"/>
              <p:nvPr/>
            </p:nvSpPr>
            <p:spPr>
              <a:xfrm>
                <a:off x="1045514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9583E707-3515-49C6-9AE6-E5534763A839}"/>
                  </a:ext>
                </a:extLst>
              </p:cNvPr>
              <p:cNvSpPr txBox="1"/>
              <p:nvPr/>
            </p:nvSpPr>
            <p:spPr>
              <a:xfrm>
                <a:off x="199641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B7F1DDAD-B808-4622-9C4A-34CEACF02CD1}"/>
                  </a:ext>
                </a:extLst>
              </p:cNvPr>
              <p:cNvSpPr txBox="1"/>
              <p:nvPr/>
            </p:nvSpPr>
            <p:spPr>
              <a:xfrm>
                <a:off x="294387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10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4346B96-6972-4DD1-B311-A59485F7D926}"/>
                  </a:ext>
                </a:extLst>
              </p:cNvPr>
              <p:cNvSpPr txBox="1"/>
              <p:nvPr/>
            </p:nvSpPr>
            <p:spPr>
              <a:xfrm>
                <a:off x="3891336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12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A7503DA1-82AD-47DD-8122-6C2BD8763D2F}"/>
                  </a:ext>
                </a:extLst>
              </p:cNvPr>
              <p:cNvSpPr txBox="1"/>
              <p:nvPr/>
            </p:nvSpPr>
            <p:spPr>
              <a:xfrm>
                <a:off x="4838793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16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9B46083C-E530-4A3D-9D2D-CDEF5405AD80}"/>
                  </a:ext>
                </a:extLst>
              </p:cNvPr>
              <p:cNvSpPr txBox="1"/>
              <p:nvPr/>
            </p:nvSpPr>
            <p:spPr>
              <a:xfrm>
                <a:off x="57828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20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A3E35B54-590B-41AC-A6FD-84CD3B22DC18}"/>
                  </a:ext>
                </a:extLst>
              </p:cNvPr>
              <p:cNvSpPr txBox="1"/>
              <p:nvPr/>
            </p:nvSpPr>
            <p:spPr>
              <a:xfrm>
                <a:off x="67299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24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2D540FF6-B70F-47B6-A94D-56F91A6D25A7}"/>
                  </a:ext>
                </a:extLst>
              </p:cNvPr>
              <p:cNvSpPr txBox="1"/>
              <p:nvPr/>
            </p:nvSpPr>
            <p:spPr>
              <a:xfrm>
                <a:off x="7680811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28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C1C402F1-D5FB-4039-8232-FD1154B7DB76}"/>
                  </a:ext>
                </a:extLst>
              </p:cNvPr>
              <p:cNvSpPr txBox="1"/>
              <p:nvPr/>
            </p:nvSpPr>
            <p:spPr>
              <a:xfrm>
                <a:off x="8025881" y="5213388"/>
                <a:ext cx="76222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 10</a:t>
                </a:r>
                <a:r>
                  <a:rPr lang="en-US" sz="1200" baseline="30000" dirty="0">
                    <a:latin typeface="Arial"/>
                    <a:cs typeface="Arial"/>
                  </a:rPr>
                  <a:t>−5</a:t>
                </a:r>
                <a:r>
                  <a:rPr lang="en-US" sz="1200" dirty="0">
                    <a:latin typeface="Arial"/>
                    <a:cs typeface="Arial"/>
                  </a:rPr>
                  <a:t> s</a:t>
                </a:r>
                <a:r>
                  <a:rPr lang="en-US" sz="1200" baseline="30000" dirty="0">
                    <a:latin typeface="Arial"/>
                    <a:cs typeface="Arial"/>
                  </a:rPr>
                  <a:t>−1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4A8327F0-6720-429E-B6D9-71CEDE13810A}"/>
                </a:ext>
              </a:extLst>
            </p:cNvPr>
            <p:cNvSpPr txBox="1"/>
            <p:nvPr/>
          </p:nvSpPr>
          <p:spPr>
            <a:xfrm>
              <a:off x="9337830" y="5516033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B03F6D87-3B36-4DB4-A228-A0175175A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1322780" y="5284479"/>
              <a:ext cx="8619702" cy="26907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84603100-E579-4498-93BB-73F9E4795B7F}"/>
                </a:ext>
              </a:extLst>
            </p:cNvPr>
            <p:cNvSpPr txBox="1"/>
            <p:nvPr/>
          </p:nvSpPr>
          <p:spPr>
            <a:xfrm>
              <a:off x="2127471" y="551716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EF57256B-E0BC-4437-98E1-813939A8DF2E}"/>
                </a:ext>
              </a:extLst>
            </p:cNvPr>
            <p:cNvSpPr txBox="1"/>
            <p:nvPr/>
          </p:nvSpPr>
          <p:spPr>
            <a:xfrm>
              <a:off x="2972595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B629B7F9-E66E-41E5-A93D-8D8C4FD00107}"/>
                </a:ext>
              </a:extLst>
            </p:cNvPr>
            <p:cNvSpPr txBox="1"/>
            <p:nvPr/>
          </p:nvSpPr>
          <p:spPr>
            <a:xfrm>
              <a:off x="3813089" y="550165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69C70B8E-3328-468B-A3E6-EC844CFAE159}"/>
                </a:ext>
              </a:extLst>
            </p:cNvPr>
            <p:cNvSpPr txBox="1"/>
            <p:nvPr/>
          </p:nvSpPr>
          <p:spPr>
            <a:xfrm>
              <a:off x="4636806" y="54973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BF14814A-8392-4228-9B7C-89E59B7D6C86}"/>
                </a:ext>
              </a:extLst>
            </p:cNvPr>
            <p:cNvSpPr txBox="1"/>
            <p:nvPr/>
          </p:nvSpPr>
          <p:spPr>
            <a:xfrm>
              <a:off x="5477300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F8212D8-E706-4EBA-921C-32E8EA2F6272}"/>
                </a:ext>
              </a:extLst>
            </p:cNvPr>
            <p:cNvSpPr txBox="1"/>
            <p:nvPr/>
          </p:nvSpPr>
          <p:spPr>
            <a:xfrm>
              <a:off x="6348378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701B03BA-352F-4F93-A7A2-EE82A42567B0}"/>
                </a:ext>
              </a:extLst>
            </p:cNvPr>
            <p:cNvSpPr txBox="1"/>
            <p:nvPr/>
          </p:nvSpPr>
          <p:spPr>
            <a:xfrm>
              <a:off x="7214236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E7FFFA76-1D93-4B46-AF6E-341830EEC5F0}"/>
                </a:ext>
              </a:extLst>
            </p:cNvPr>
            <p:cNvSpPr txBox="1"/>
            <p:nvPr/>
          </p:nvSpPr>
          <p:spPr>
            <a:xfrm>
              <a:off x="8025821" y="551726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787DDD9D-5BF5-4261-BE63-20ECEAF25475}"/>
                </a:ext>
              </a:extLst>
            </p:cNvPr>
            <p:cNvSpPr txBox="1"/>
            <p:nvPr/>
          </p:nvSpPr>
          <p:spPr>
            <a:xfrm>
              <a:off x="8870945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8315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401C732-7781-4B90-B8A5-2F98F9CAB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599" y="903320"/>
            <a:ext cx="5451348" cy="429733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47" y="-14926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24 July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115055" y="6226628"/>
            <a:ext cx="60551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F5D96F5-EA8B-48D0-A64E-3E61C541D7D4}"/>
              </a:ext>
            </a:extLst>
          </p:cNvPr>
          <p:cNvSpPr/>
          <p:nvPr/>
        </p:nvSpPr>
        <p:spPr>
          <a:xfrm>
            <a:off x="-50387" y="6226628"/>
            <a:ext cx="6095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MSLP (black,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1000</a:t>
            </a:r>
            <a:r>
              <a:rPr lang="en-US" sz="1400" dirty="0"/>
              <a:t>–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thickness (red/blue, dam), and 250-hPa wind speed (shaded m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4A7604-4889-417C-BAF7-E9930412C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593" y="916980"/>
            <a:ext cx="5451348" cy="42908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CA9D09D-B1AB-4705-B60A-2121E0E89C9F}"/>
              </a:ext>
            </a:extLst>
          </p:cNvPr>
          <p:cNvGrpSpPr/>
          <p:nvPr/>
        </p:nvGrpSpPr>
        <p:grpSpPr>
          <a:xfrm>
            <a:off x="613244" y="5284158"/>
            <a:ext cx="10890413" cy="828705"/>
            <a:chOff x="1322780" y="5284479"/>
            <a:chExt cx="8777271" cy="82870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CD3E2FCA-8067-4717-B930-F9F47D0F788C}"/>
                </a:ext>
              </a:extLst>
            </p:cNvPr>
            <p:cNvGrpSpPr/>
            <p:nvPr/>
          </p:nvGrpSpPr>
          <p:grpSpPr>
            <a:xfrm>
              <a:off x="1366955" y="5723977"/>
              <a:ext cx="8531352" cy="389207"/>
              <a:chOff x="284998" y="5012257"/>
              <a:chExt cx="8531352" cy="389207"/>
            </a:xfrm>
          </p:grpSpPr>
          <p:pic>
            <p:nvPicPr>
              <p:cNvPr id="47" name="Picture 46" descr="rel_vort_7.png">
                <a:extLst>
                  <a:ext uri="{FF2B5EF4-FFF2-40B4-BE49-F238E27FC236}">
                    <a16:creationId xmlns:a16="http://schemas.microsoft.com/office/drawing/2014/main" xmlns="" id="{2981655C-F9AC-4E3B-A1B4-3C27910E8576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" t="93842" r="2659" b="3102"/>
              <a:stretch/>
            </p:blipFill>
            <p:spPr>
              <a:xfrm>
                <a:off x="284998" y="5012257"/>
                <a:ext cx="8531352" cy="192024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xmlns="" id="{F0FC2D45-5C45-45BA-A9FA-F8BB4285B22E}"/>
                  </a:ext>
                </a:extLst>
              </p:cNvPr>
              <p:cNvSpPr txBox="1"/>
              <p:nvPr/>
            </p:nvSpPr>
            <p:spPr>
              <a:xfrm>
                <a:off x="1045514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977C9C99-F985-44CF-A6F0-CCAFD9302766}"/>
                  </a:ext>
                </a:extLst>
              </p:cNvPr>
              <p:cNvSpPr txBox="1"/>
              <p:nvPr/>
            </p:nvSpPr>
            <p:spPr>
              <a:xfrm>
                <a:off x="199641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xmlns="" id="{623DDBC3-9C5F-4CE8-A58A-1344F9541A85}"/>
                  </a:ext>
                </a:extLst>
              </p:cNvPr>
              <p:cNvSpPr txBox="1"/>
              <p:nvPr/>
            </p:nvSpPr>
            <p:spPr>
              <a:xfrm>
                <a:off x="294387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10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0034E1AA-B0E1-4262-AA20-DE9FEBBBDE1E}"/>
                  </a:ext>
                </a:extLst>
              </p:cNvPr>
              <p:cNvSpPr txBox="1"/>
              <p:nvPr/>
            </p:nvSpPr>
            <p:spPr>
              <a:xfrm>
                <a:off x="3891336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12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A5CA7872-FDA0-46A3-96BB-D43FC79AF691}"/>
                  </a:ext>
                </a:extLst>
              </p:cNvPr>
              <p:cNvSpPr txBox="1"/>
              <p:nvPr/>
            </p:nvSpPr>
            <p:spPr>
              <a:xfrm>
                <a:off x="4838793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16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xmlns="" id="{BDB7FA24-848B-4B46-AF8A-653872151837}"/>
                  </a:ext>
                </a:extLst>
              </p:cNvPr>
              <p:cNvSpPr txBox="1"/>
              <p:nvPr/>
            </p:nvSpPr>
            <p:spPr>
              <a:xfrm>
                <a:off x="57828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20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0B00990-F42D-40DB-99BA-FB6A4A1A5A24}"/>
                  </a:ext>
                </a:extLst>
              </p:cNvPr>
              <p:cNvSpPr txBox="1"/>
              <p:nvPr/>
            </p:nvSpPr>
            <p:spPr>
              <a:xfrm>
                <a:off x="67299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24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C73F3387-B35E-4D03-A8A8-23DFE08E327B}"/>
                  </a:ext>
                </a:extLst>
              </p:cNvPr>
              <p:cNvSpPr txBox="1"/>
              <p:nvPr/>
            </p:nvSpPr>
            <p:spPr>
              <a:xfrm>
                <a:off x="7680811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28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xmlns="" id="{9E43248D-B54B-4815-9931-CC8D39AAB59E}"/>
                  </a:ext>
                </a:extLst>
              </p:cNvPr>
              <p:cNvSpPr txBox="1"/>
              <p:nvPr/>
            </p:nvSpPr>
            <p:spPr>
              <a:xfrm>
                <a:off x="8025881" y="5213388"/>
                <a:ext cx="76222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 10</a:t>
                </a:r>
                <a:r>
                  <a:rPr lang="en-US" sz="1200" baseline="30000" dirty="0">
                    <a:latin typeface="Arial"/>
                    <a:cs typeface="Arial"/>
                  </a:rPr>
                  <a:t>−5</a:t>
                </a:r>
                <a:r>
                  <a:rPr lang="en-US" sz="1200" dirty="0">
                    <a:latin typeface="Arial"/>
                    <a:cs typeface="Arial"/>
                  </a:rPr>
                  <a:t> s</a:t>
                </a:r>
                <a:r>
                  <a:rPr lang="en-US" sz="1200" baseline="30000" dirty="0">
                    <a:latin typeface="Arial"/>
                    <a:cs typeface="Arial"/>
                  </a:rPr>
                  <a:t>−1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206FFC5-B32E-4D1A-84AE-0E637DFF0F8B}"/>
                </a:ext>
              </a:extLst>
            </p:cNvPr>
            <p:cNvSpPr txBox="1"/>
            <p:nvPr/>
          </p:nvSpPr>
          <p:spPr>
            <a:xfrm>
              <a:off x="9337830" y="5516033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638D61E6-F4EE-4341-9F53-C662C17AA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1322780" y="5284479"/>
              <a:ext cx="8619702" cy="26907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6086842-F481-4169-A990-E91A14115678}"/>
                </a:ext>
              </a:extLst>
            </p:cNvPr>
            <p:cNvSpPr txBox="1"/>
            <p:nvPr/>
          </p:nvSpPr>
          <p:spPr>
            <a:xfrm>
              <a:off x="2127471" y="551716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FF30B481-3013-47FE-BC71-662F63202F65}"/>
                </a:ext>
              </a:extLst>
            </p:cNvPr>
            <p:cNvSpPr txBox="1"/>
            <p:nvPr/>
          </p:nvSpPr>
          <p:spPr>
            <a:xfrm>
              <a:off x="2972595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EAA4FC5-8CF1-45A0-9A38-112B89BDF3F9}"/>
                </a:ext>
              </a:extLst>
            </p:cNvPr>
            <p:cNvSpPr txBox="1"/>
            <p:nvPr/>
          </p:nvSpPr>
          <p:spPr>
            <a:xfrm>
              <a:off x="3813089" y="550165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C74A8042-60FE-4996-AF98-E1BF67120D97}"/>
                </a:ext>
              </a:extLst>
            </p:cNvPr>
            <p:cNvSpPr txBox="1"/>
            <p:nvPr/>
          </p:nvSpPr>
          <p:spPr>
            <a:xfrm>
              <a:off x="4636806" y="54973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60E967F-AC09-41A5-8ECD-5B49F6D7C584}"/>
                </a:ext>
              </a:extLst>
            </p:cNvPr>
            <p:cNvSpPr txBox="1"/>
            <p:nvPr/>
          </p:nvSpPr>
          <p:spPr>
            <a:xfrm>
              <a:off x="5477300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60A234E5-2528-43F5-8D2B-C1AE1521AE87}"/>
                </a:ext>
              </a:extLst>
            </p:cNvPr>
            <p:cNvSpPr txBox="1"/>
            <p:nvPr/>
          </p:nvSpPr>
          <p:spPr>
            <a:xfrm>
              <a:off x="6348378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3BDA4029-3DB0-4309-8154-E4019044ACC6}"/>
                </a:ext>
              </a:extLst>
            </p:cNvPr>
            <p:cNvSpPr txBox="1"/>
            <p:nvPr/>
          </p:nvSpPr>
          <p:spPr>
            <a:xfrm>
              <a:off x="7214236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008824DD-3E89-4DF6-98DA-B498F4C27A79}"/>
                </a:ext>
              </a:extLst>
            </p:cNvPr>
            <p:cNvSpPr txBox="1"/>
            <p:nvPr/>
          </p:nvSpPr>
          <p:spPr>
            <a:xfrm>
              <a:off x="8025821" y="551726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D974F886-A4F8-4C94-88B3-4C150E37AC8C}"/>
                </a:ext>
              </a:extLst>
            </p:cNvPr>
            <p:cNvSpPr txBox="1"/>
            <p:nvPr/>
          </p:nvSpPr>
          <p:spPr>
            <a:xfrm>
              <a:off x="8870945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266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00500"/>
            <a:ext cx="9144000" cy="1754578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</a:rPr>
              <a:t>European and Scandinavian Ridge Amplification: 20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–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25 July 2019</a:t>
            </a:r>
          </a:p>
        </p:txBody>
      </p:sp>
    </p:spTree>
    <p:extLst>
      <p:ext uri="{BB962C8B-B14F-4D97-AF65-F5344CB8AC3E}">
        <p14:creationId xmlns:p14="http://schemas.microsoft.com/office/powerpoint/2010/main" val="2772163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15" y="-17245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20 July 2019</a:t>
            </a:r>
            <a:endParaRPr lang="en-US" dirty="0">
              <a:latin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942DC53-F84E-45DB-84BD-4DC5AF0B083D}"/>
              </a:ext>
            </a:extLst>
          </p:cNvPr>
          <p:cNvGrpSpPr/>
          <p:nvPr/>
        </p:nvGrpSpPr>
        <p:grpSpPr>
          <a:xfrm>
            <a:off x="1446527" y="5315684"/>
            <a:ext cx="8531352" cy="389207"/>
            <a:chOff x="284998" y="5012257"/>
            <a:chExt cx="8531352" cy="389207"/>
          </a:xfrm>
        </p:grpSpPr>
        <p:pic>
          <p:nvPicPr>
            <p:cNvPr id="17" name="Picture 16" descr="rel_vort_7.png">
              <a:extLst>
                <a:ext uri="{FF2B5EF4-FFF2-40B4-BE49-F238E27FC236}">
                  <a16:creationId xmlns:a16="http://schemas.microsoft.com/office/drawing/2014/main" xmlns="" id="{0E3DA963-F0DC-443E-A155-58F70C7C369B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1F9A969-D01D-4DCD-B28E-B22E55CD0DBA}"/>
                </a:ext>
              </a:extLst>
            </p:cNvPr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F736FEE-FA88-4994-8F03-2261E68DD24D}"/>
                </a:ext>
              </a:extLst>
            </p:cNvPr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E2EB8F9-04F3-4252-B427-324F63854AA8}"/>
                </a:ext>
              </a:extLst>
            </p:cNvPr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AF47519-FE2D-48D5-95CB-4693A5CDCBD6}"/>
                </a:ext>
              </a:extLst>
            </p:cNvPr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C986BDE-D11F-46DB-BF40-99C837F54EDD}"/>
                </a:ext>
              </a:extLst>
            </p:cNvPr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06A5716-608E-41BC-8A4F-F64CEC76E7CF}"/>
                </a:ext>
              </a:extLst>
            </p:cNvPr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B3D7121-50A0-45E0-9895-FD091074919B}"/>
                </a:ext>
              </a:extLst>
            </p:cNvPr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BF2F52E-AB8A-4C9F-85DA-3A866FCC4B40}"/>
                </a:ext>
              </a:extLst>
            </p:cNvPr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4429C37-31B7-4093-A2C1-4357C752EC2A}"/>
                </a:ext>
              </a:extLst>
            </p:cNvPr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 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316400" y="6242662"/>
            <a:ext cx="5192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850-hPa geo. height (dam, black), temp (red, °C), wind (barbs,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and standardized temp anomaly (shaded, sigma)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F5D96F5-EA8B-48D0-A64E-3E61C541D7D4}"/>
              </a:ext>
            </a:extLst>
          </p:cNvPr>
          <p:cNvSpPr/>
          <p:nvPr/>
        </p:nvSpPr>
        <p:spPr>
          <a:xfrm>
            <a:off x="-19050" y="6226668"/>
            <a:ext cx="6095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7519B8A-90FB-4A60-A382-55CF9B0977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45" y="916980"/>
            <a:ext cx="5463702" cy="426618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84BD536-E0EA-489B-8BD4-B3F9555B9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593" y="916979"/>
            <a:ext cx="5444370" cy="426617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26DB6CB-42ED-40DF-A46A-99766198AFF9}"/>
              </a:ext>
            </a:extLst>
          </p:cNvPr>
          <p:cNvGrpSpPr/>
          <p:nvPr/>
        </p:nvGrpSpPr>
        <p:grpSpPr>
          <a:xfrm>
            <a:off x="1446527" y="5746573"/>
            <a:ext cx="8531352" cy="388891"/>
            <a:chOff x="308967" y="5235575"/>
            <a:chExt cx="8531352" cy="388891"/>
          </a:xfrm>
        </p:grpSpPr>
        <p:pic>
          <p:nvPicPr>
            <p:cNvPr id="29" name="Picture 28" descr="pw_anom_12.png">
              <a:extLst>
                <a:ext uri="{FF2B5EF4-FFF2-40B4-BE49-F238E27FC236}">
                  <a16:creationId xmlns:a16="http://schemas.microsoft.com/office/drawing/2014/main" xmlns="" id="{DFC54ACF-DB2F-4266-AA64-4840D13BE153}"/>
                </a:ext>
              </a:extLst>
            </p:cNvPr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4BBD5CE-BB0D-43CD-B942-578F16557F73}"/>
                </a:ext>
              </a:extLst>
            </p:cNvPr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4E09C22-6931-46E5-B59C-57DB272C42BF}"/>
                </a:ext>
              </a:extLst>
            </p:cNvPr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CE6AB35-E5C8-4464-858C-DBD7679455D4}"/>
                </a:ext>
              </a:extLst>
            </p:cNvPr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F3059BB-0864-4131-B0E5-C31EEBFF4D51}"/>
                </a:ext>
              </a:extLst>
            </p:cNvPr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7D54F21A-513E-434A-87D4-3CC4DEE15A5B}"/>
                </a:ext>
              </a:extLst>
            </p:cNvPr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9E24E46-A877-480A-9137-89E97D416A89}"/>
                </a:ext>
              </a:extLst>
            </p:cNvPr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FB8089BD-2F17-435E-B05D-2A63DEF3EB74}"/>
                </a:ext>
              </a:extLst>
            </p:cNvPr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975DDD3-8F3A-459A-8F06-EFAE7330AE57}"/>
                </a:ext>
              </a:extLst>
            </p:cNvPr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972DD90-1BDC-4606-9BF8-E45A0910DCD3}"/>
                </a:ext>
              </a:extLst>
            </p:cNvPr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2249955-0898-49DC-86D8-7B80FE79A7A9}"/>
                </a:ext>
              </a:extLst>
            </p:cNvPr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18DBA7A-404C-4E06-8184-E436657552E0}"/>
                </a:ext>
              </a:extLst>
            </p:cNvPr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AFFFFCF1-046B-4526-A8C9-7F3A669BA51E}"/>
                </a:ext>
              </a:extLst>
            </p:cNvPr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139788A7-2EEF-453C-8538-421340FB6456}"/>
                </a:ext>
              </a:extLst>
            </p:cNvPr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258AD608-6CCC-4AD7-8217-FADA394C5CC2}"/>
                </a:ext>
              </a:extLst>
            </p:cNvPr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EC814E77-E9A0-4987-83BE-732A78F8579A}"/>
                </a:ext>
              </a:extLst>
            </p:cNvPr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F07A6E5-D2F7-457E-9B85-70AF88ADF961}"/>
                </a:ext>
              </a:extLst>
            </p:cNvPr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415FBA42-CBA0-493C-AD19-FD3E62CF3CBA}"/>
                </a:ext>
              </a:extLst>
            </p:cNvPr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55D177D5-88AE-447F-9349-1D33B5145F4E}"/>
                </a:ext>
              </a:extLst>
            </p:cNvPr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6B8BAF81-94FF-4F48-8B0E-BF292B3046B8}"/>
                </a:ext>
              </a:extLst>
            </p:cNvPr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4F4BC550-63ED-443D-9214-88041BEC717A}"/>
                </a:ext>
              </a:extLst>
            </p:cNvPr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7687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791" y="-17245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21 July 2019</a:t>
            </a:r>
            <a:endParaRPr lang="en-US" dirty="0">
              <a:latin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942DC53-F84E-45DB-84BD-4DC5AF0B083D}"/>
              </a:ext>
            </a:extLst>
          </p:cNvPr>
          <p:cNvGrpSpPr/>
          <p:nvPr/>
        </p:nvGrpSpPr>
        <p:grpSpPr>
          <a:xfrm>
            <a:off x="1446527" y="5315684"/>
            <a:ext cx="8531352" cy="389207"/>
            <a:chOff x="284998" y="5012257"/>
            <a:chExt cx="8531352" cy="389207"/>
          </a:xfrm>
        </p:grpSpPr>
        <p:pic>
          <p:nvPicPr>
            <p:cNvPr id="17" name="Picture 16" descr="rel_vort_7.png">
              <a:extLst>
                <a:ext uri="{FF2B5EF4-FFF2-40B4-BE49-F238E27FC236}">
                  <a16:creationId xmlns:a16="http://schemas.microsoft.com/office/drawing/2014/main" xmlns="" id="{0E3DA963-F0DC-443E-A155-58F70C7C369B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1F9A969-D01D-4DCD-B28E-B22E55CD0DBA}"/>
                </a:ext>
              </a:extLst>
            </p:cNvPr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F736FEE-FA88-4994-8F03-2261E68DD24D}"/>
                </a:ext>
              </a:extLst>
            </p:cNvPr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E2EB8F9-04F3-4252-B427-324F63854AA8}"/>
                </a:ext>
              </a:extLst>
            </p:cNvPr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AF47519-FE2D-48D5-95CB-4693A5CDCBD6}"/>
                </a:ext>
              </a:extLst>
            </p:cNvPr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C986BDE-D11F-46DB-BF40-99C837F54EDD}"/>
                </a:ext>
              </a:extLst>
            </p:cNvPr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06A5716-608E-41BC-8A4F-F64CEC76E7CF}"/>
                </a:ext>
              </a:extLst>
            </p:cNvPr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B3D7121-50A0-45E0-9895-FD091074919B}"/>
                </a:ext>
              </a:extLst>
            </p:cNvPr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BF2F52E-AB8A-4C9F-85DA-3A866FCC4B40}"/>
                </a:ext>
              </a:extLst>
            </p:cNvPr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4429C37-31B7-4093-A2C1-4357C752EC2A}"/>
                </a:ext>
              </a:extLst>
            </p:cNvPr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 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316400" y="6242662"/>
            <a:ext cx="5192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850-hPa geo. height (dam, black), temp (red, °C), wind (barbs,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and standardized temp anomaly (shaded, sigma)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F5D96F5-EA8B-48D0-A64E-3E61C541D7D4}"/>
              </a:ext>
            </a:extLst>
          </p:cNvPr>
          <p:cNvSpPr/>
          <p:nvPr/>
        </p:nvSpPr>
        <p:spPr>
          <a:xfrm>
            <a:off x="-19050" y="6226668"/>
            <a:ext cx="6095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26DB6CB-42ED-40DF-A46A-99766198AFF9}"/>
              </a:ext>
            </a:extLst>
          </p:cNvPr>
          <p:cNvGrpSpPr/>
          <p:nvPr/>
        </p:nvGrpSpPr>
        <p:grpSpPr>
          <a:xfrm>
            <a:off x="1446527" y="5746573"/>
            <a:ext cx="8531352" cy="388891"/>
            <a:chOff x="308967" y="5235575"/>
            <a:chExt cx="8531352" cy="388891"/>
          </a:xfrm>
        </p:grpSpPr>
        <p:pic>
          <p:nvPicPr>
            <p:cNvPr id="29" name="Picture 28" descr="pw_anom_12.png">
              <a:extLst>
                <a:ext uri="{FF2B5EF4-FFF2-40B4-BE49-F238E27FC236}">
                  <a16:creationId xmlns:a16="http://schemas.microsoft.com/office/drawing/2014/main" xmlns="" id="{DFC54ACF-DB2F-4266-AA64-4840D13BE153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4BBD5CE-BB0D-43CD-B942-578F16557F73}"/>
                </a:ext>
              </a:extLst>
            </p:cNvPr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4E09C22-6931-46E5-B59C-57DB272C42BF}"/>
                </a:ext>
              </a:extLst>
            </p:cNvPr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CE6AB35-E5C8-4464-858C-DBD7679455D4}"/>
                </a:ext>
              </a:extLst>
            </p:cNvPr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F3059BB-0864-4131-B0E5-C31EEBFF4D51}"/>
                </a:ext>
              </a:extLst>
            </p:cNvPr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7D54F21A-513E-434A-87D4-3CC4DEE15A5B}"/>
                </a:ext>
              </a:extLst>
            </p:cNvPr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9E24E46-A877-480A-9137-89E97D416A89}"/>
                </a:ext>
              </a:extLst>
            </p:cNvPr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FB8089BD-2F17-435E-B05D-2A63DEF3EB74}"/>
                </a:ext>
              </a:extLst>
            </p:cNvPr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975DDD3-8F3A-459A-8F06-EFAE7330AE57}"/>
                </a:ext>
              </a:extLst>
            </p:cNvPr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972DD90-1BDC-4606-9BF8-E45A0910DCD3}"/>
                </a:ext>
              </a:extLst>
            </p:cNvPr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2249955-0898-49DC-86D8-7B80FE79A7A9}"/>
                </a:ext>
              </a:extLst>
            </p:cNvPr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18DBA7A-404C-4E06-8184-E436657552E0}"/>
                </a:ext>
              </a:extLst>
            </p:cNvPr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AFFFFCF1-046B-4526-A8C9-7F3A669BA51E}"/>
                </a:ext>
              </a:extLst>
            </p:cNvPr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139788A7-2EEF-453C-8538-421340FB6456}"/>
                </a:ext>
              </a:extLst>
            </p:cNvPr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258AD608-6CCC-4AD7-8217-FADA394C5CC2}"/>
                </a:ext>
              </a:extLst>
            </p:cNvPr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EC814E77-E9A0-4987-83BE-732A78F8579A}"/>
                </a:ext>
              </a:extLst>
            </p:cNvPr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F07A6E5-D2F7-457E-9B85-70AF88ADF961}"/>
                </a:ext>
              </a:extLst>
            </p:cNvPr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415FBA42-CBA0-493C-AD19-FD3E62CF3CBA}"/>
                </a:ext>
              </a:extLst>
            </p:cNvPr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55D177D5-88AE-447F-9349-1D33B5145F4E}"/>
                </a:ext>
              </a:extLst>
            </p:cNvPr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6B8BAF81-94FF-4F48-8B0E-BF292B3046B8}"/>
                </a:ext>
              </a:extLst>
            </p:cNvPr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4F4BC550-63ED-443D-9214-88041BEC717A}"/>
                </a:ext>
              </a:extLst>
            </p:cNvPr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9301ED-1798-4D0E-A093-D8FD863031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29" y="901202"/>
            <a:ext cx="5470263" cy="430017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DDE395-0CAB-4539-A2AF-D85872517C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591" y="906211"/>
            <a:ext cx="5451347" cy="427528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542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47" y="-17245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22 July 2019</a:t>
            </a:r>
            <a:endParaRPr lang="en-US" dirty="0">
              <a:latin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942DC53-F84E-45DB-84BD-4DC5AF0B083D}"/>
              </a:ext>
            </a:extLst>
          </p:cNvPr>
          <p:cNvGrpSpPr/>
          <p:nvPr/>
        </p:nvGrpSpPr>
        <p:grpSpPr>
          <a:xfrm>
            <a:off x="1446527" y="5315684"/>
            <a:ext cx="8531352" cy="389207"/>
            <a:chOff x="284998" y="5012257"/>
            <a:chExt cx="8531352" cy="389207"/>
          </a:xfrm>
        </p:grpSpPr>
        <p:pic>
          <p:nvPicPr>
            <p:cNvPr id="17" name="Picture 16" descr="rel_vort_7.png">
              <a:extLst>
                <a:ext uri="{FF2B5EF4-FFF2-40B4-BE49-F238E27FC236}">
                  <a16:creationId xmlns:a16="http://schemas.microsoft.com/office/drawing/2014/main" xmlns="" id="{0E3DA963-F0DC-443E-A155-58F70C7C369B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1F9A969-D01D-4DCD-B28E-B22E55CD0DBA}"/>
                </a:ext>
              </a:extLst>
            </p:cNvPr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F736FEE-FA88-4994-8F03-2261E68DD24D}"/>
                </a:ext>
              </a:extLst>
            </p:cNvPr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E2EB8F9-04F3-4252-B427-324F63854AA8}"/>
                </a:ext>
              </a:extLst>
            </p:cNvPr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AF47519-FE2D-48D5-95CB-4693A5CDCBD6}"/>
                </a:ext>
              </a:extLst>
            </p:cNvPr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C986BDE-D11F-46DB-BF40-99C837F54EDD}"/>
                </a:ext>
              </a:extLst>
            </p:cNvPr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06A5716-608E-41BC-8A4F-F64CEC76E7CF}"/>
                </a:ext>
              </a:extLst>
            </p:cNvPr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B3D7121-50A0-45E0-9895-FD091074919B}"/>
                </a:ext>
              </a:extLst>
            </p:cNvPr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BF2F52E-AB8A-4C9F-85DA-3A866FCC4B40}"/>
                </a:ext>
              </a:extLst>
            </p:cNvPr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4429C37-31B7-4093-A2C1-4357C752EC2A}"/>
                </a:ext>
              </a:extLst>
            </p:cNvPr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 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316400" y="6242662"/>
            <a:ext cx="5192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850-hPa geo. height (dam, black), temp (red, °C), wind (barbs,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and standardized temp anomaly (shaded, sigma)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F5D96F5-EA8B-48D0-A64E-3E61C541D7D4}"/>
              </a:ext>
            </a:extLst>
          </p:cNvPr>
          <p:cNvSpPr/>
          <p:nvPr/>
        </p:nvSpPr>
        <p:spPr>
          <a:xfrm>
            <a:off x="-19050" y="6226668"/>
            <a:ext cx="6095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26DB6CB-42ED-40DF-A46A-99766198AFF9}"/>
              </a:ext>
            </a:extLst>
          </p:cNvPr>
          <p:cNvGrpSpPr/>
          <p:nvPr/>
        </p:nvGrpSpPr>
        <p:grpSpPr>
          <a:xfrm>
            <a:off x="1446527" y="5746573"/>
            <a:ext cx="8531352" cy="388891"/>
            <a:chOff x="308967" y="5235575"/>
            <a:chExt cx="8531352" cy="388891"/>
          </a:xfrm>
        </p:grpSpPr>
        <p:pic>
          <p:nvPicPr>
            <p:cNvPr id="29" name="Picture 28" descr="pw_anom_12.png">
              <a:extLst>
                <a:ext uri="{FF2B5EF4-FFF2-40B4-BE49-F238E27FC236}">
                  <a16:creationId xmlns:a16="http://schemas.microsoft.com/office/drawing/2014/main" xmlns="" id="{DFC54ACF-DB2F-4266-AA64-4840D13BE153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4BBD5CE-BB0D-43CD-B942-578F16557F73}"/>
                </a:ext>
              </a:extLst>
            </p:cNvPr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4E09C22-6931-46E5-B59C-57DB272C42BF}"/>
                </a:ext>
              </a:extLst>
            </p:cNvPr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CE6AB35-E5C8-4464-858C-DBD7679455D4}"/>
                </a:ext>
              </a:extLst>
            </p:cNvPr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F3059BB-0864-4131-B0E5-C31EEBFF4D51}"/>
                </a:ext>
              </a:extLst>
            </p:cNvPr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7D54F21A-513E-434A-87D4-3CC4DEE15A5B}"/>
                </a:ext>
              </a:extLst>
            </p:cNvPr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9E24E46-A877-480A-9137-89E97D416A89}"/>
                </a:ext>
              </a:extLst>
            </p:cNvPr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FB8089BD-2F17-435E-B05D-2A63DEF3EB74}"/>
                </a:ext>
              </a:extLst>
            </p:cNvPr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975DDD3-8F3A-459A-8F06-EFAE7330AE57}"/>
                </a:ext>
              </a:extLst>
            </p:cNvPr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972DD90-1BDC-4606-9BF8-E45A0910DCD3}"/>
                </a:ext>
              </a:extLst>
            </p:cNvPr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2249955-0898-49DC-86D8-7B80FE79A7A9}"/>
                </a:ext>
              </a:extLst>
            </p:cNvPr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18DBA7A-404C-4E06-8184-E436657552E0}"/>
                </a:ext>
              </a:extLst>
            </p:cNvPr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AFFFFCF1-046B-4526-A8C9-7F3A669BA51E}"/>
                </a:ext>
              </a:extLst>
            </p:cNvPr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139788A7-2EEF-453C-8538-421340FB6456}"/>
                </a:ext>
              </a:extLst>
            </p:cNvPr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258AD608-6CCC-4AD7-8217-FADA394C5CC2}"/>
                </a:ext>
              </a:extLst>
            </p:cNvPr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EC814E77-E9A0-4987-83BE-732A78F8579A}"/>
                </a:ext>
              </a:extLst>
            </p:cNvPr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F07A6E5-D2F7-457E-9B85-70AF88ADF961}"/>
                </a:ext>
              </a:extLst>
            </p:cNvPr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415FBA42-CBA0-493C-AD19-FD3E62CF3CBA}"/>
                </a:ext>
              </a:extLst>
            </p:cNvPr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55D177D5-88AE-447F-9349-1D33B5145F4E}"/>
                </a:ext>
              </a:extLst>
            </p:cNvPr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6B8BAF81-94FF-4F48-8B0E-BF292B3046B8}"/>
                </a:ext>
              </a:extLst>
            </p:cNvPr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4F4BC550-63ED-443D-9214-88041BEC717A}"/>
                </a:ext>
              </a:extLst>
            </p:cNvPr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FBA365D-F513-4379-B10E-2F769ABEE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45" y="907878"/>
            <a:ext cx="5451348" cy="42843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CDD42F8-1282-4FC0-AA7C-03C5273B0D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594" y="906118"/>
            <a:ext cx="5451348" cy="42847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587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5884B2C-F88C-4023-92F2-BE6722982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25" y="896308"/>
            <a:ext cx="5451348" cy="4308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8E17892-EABC-4CC9-ACD9-EE0A54A2F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440" y="916975"/>
            <a:ext cx="5505286" cy="428765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66" y="-17245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23 July 2019</a:t>
            </a:r>
            <a:endParaRPr lang="en-US" dirty="0">
              <a:latin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942DC53-F84E-45DB-84BD-4DC5AF0B083D}"/>
              </a:ext>
            </a:extLst>
          </p:cNvPr>
          <p:cNvGrpSpPr/>
          <p:nvPr/>
        </p:nvGrpSpPr>
        <p:grpSpPr>
          <a:xfrm>
            <a:off x="1446527" y="5315684"/>
            <a:ext cx="8531352" cy="389207"/>
            <a:chOff x="284998" y="5012257"/>
            <a:chExt cx="8531352" cy="389207"/>
          </a:xfrm>
        </p:grpSpPr>
        <p:pic>
          <p:nvPicPr>
            <p:cNvPr id="17" name="Picture 16" descr="rel_vort_7.png">
              <a:extLst>
                <a:ext uri="{FF2B5EF4-FFF2-40B4-BE49-F238E27FC236}">
                  <a16:creationId xmlns:a16="http://schemas.microsoft.com/office/drawing/2014/main" xmlns="" id="{0E3DA963-F0DC-443E-A155-58F70C7C369B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1F9A969-D01D-4DCD-B28E-B22E55CD0DBA}"/>
                </a:ext>
              </a:extLst>
            </p:cNvPr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F736FEE-FA88-4994-8F03-2261E68DD24D}"/>
                </a:ext>
              </a:extLst>
            </p:cNvPr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E2EB8F9-04F3-4252-B427-324F63854AA8}"/>
                </a:ext>
              </a:extLst>
            </p:cNvPr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AF47519-FE2D-48D5-95CB-4693A5CDCBD6}"/>
                </a:ext>
              </a:extLst>
            </p:cNvPr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C986BDE-D11F-46DB-BF40-99C837F54EDD}"/>
                </a:ext>
              </a:extLst>
            </p:cNvPr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06A5716-608E-41BC-8A4F-F64CEC76E7CF}"/>
                </a:ext>
              </a:extLst>
            </p:cNvPr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B3D7121-50A0-45E0-9895-FD091074919B}"/>
                </a:ext>
              </a:extLst>
            </p:cNvPr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BF2F52E-AB8A-4C9F-85DA-3A866FCC4B40}"/>
                </a:ext>
              </a:extLst>
            </p:cNvPr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4429C37-31B7-4093-A2C1-4357C752EC2A}"/>
                </a:ext>
              </a:extLst>
            </p:cNvPr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 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316400" y="6242662"/>
            <a:ext cx="5192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850-hPa geo. height (dam, black), temp (red, °C), wind (barbs,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and standardized temp anomaly (shaded, sigma)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F5D96F5-EA8B-48D0-A64E-3E61C541D7D4}"/>
              </a:ext>
            </a:extLst>
          </p:cNvPr>
          <p:cNvSpPr/>
          <p:nvPr/>
        </p:nvSpPr>
        <p:spPr>
          <a:xfrm>
            <a:off x="-19050" y="6226668"/>
            <a:ext cx="6095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26DB6CB-42ED-40DF-A46A-99766198AFF9}"/>
              </a:ext>
            </a:extLst>
          </p:cNvPr>
          <p:cNvGrpSpPr/>
          <p:nvPr/>
        </p:nvGrpSpPr>
        <p:grpSpPr>
          <a:xfrm>
            <a:off x="1446527" y="5746573"/>
            <a:ext cx="8531352" cy="388891"/>
            <a:chOff x="308967" y="5235575"/>
            <a:chExt cx="8531352" cy="388891"/>
          </a:xfrm>
        </p:grpSpPr>
        <p:pic>
          <p:nvPicPr>
            <p:cNvPr id="29" name="Picture 28" descr="pw_anom_12.png">
              <a:extLst>
                <a:ext uri="{FF2B5EF4-FFF2-40B4-BE49-F238E27FC236}">
                  <a16:creationId xmlns:a16="http://schemas.microsoft.com/office/drawing/2014/main" xmlns="" id="{DFC54ACF-DB2F-4266-AA64-4840D13BE153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4BBD5CE-BB0D-43CD-B942-578F16557F73}"/>
                </a:ext>
              </a:extLst>
            </p:cNvPr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4E09C22-6931-46E5-B59C-57DB272C42BF}"/>
                </a:ext>
              </a:extLst>
            </p:cNvPr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CE6AB35-E5C8-4464-858C-DBD7679455D4}"/>
                </a:ext>
              </a:extLst>
            </p:cNvPr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F3059BB-0864-4131-B0E5-C31EEBFF4D51}"/>
                </a:ext>
              </a:extLst>
            </p:cNvPr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7D54F21A-513E-434A-87D4-3CC4DEE15A5B}"/>
                </a:ext>
              </a:extLst>
            </p:cNvPr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9E24E46-A877-480A-9137-89E97D416A89}"/>
                </a:ext>
              </a:extLst>
            </p:cNvPr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FB8089BD-2F17-435E-B05D-2A63DEF3EB74}"/>
                </a:ext>
              </a:extLst>
            </p:cNvPr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975DDD3-8F3A-459A-8F06-EFAE7330AE57}"/>
                </a:ext>
              </a:extLst>
            </p:cNvPr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972DD90-1BDC-4606-9BF8-E45A0910DCD3}"/>
                </a:ext>
              </a:extLst>
            </p:cNvPr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2249955-0898-49DC-86D8-7B80FE79A7A9}"/>
                </a:ext>
              </a:extLst>
            </p:cNvPr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18DBA7A-404C-4E06-8184-E436657552E0}"/>
                </a:ext>
              </a:extLst>
            </p:cNvPr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AFFFFCF1-046B-4526-A8C9-7F3A669BA51E}"/>
                </a:ext>
              </a:extLst>
            </p:cNvPr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139788A7-2EEF-453C-8538-421340FB6456}"/>
                </a:ext>
              </a:extLst>
            </p:cNvPr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258AD608-6CCC-4AD7-8217-FADA394C5CC2}"/>
                </a:ext>
              </a:extLst>
            </p:cNvPr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EC814E77-E9A0-4987-83BE-732A78F8579A}"/>
                </a:ext>
              </a:extLst>
            </p:cNvPr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F07A6E5-D2F7-457E-9B85-70AF88ADF961}"/>
                </a:ext>
              </a:extLst>
            </p:cNvPr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415FBA42-CBA0-493C-AD19-FD3E62CF3CBA}"/>
                </a:ext>
              </a:extLst>
            </p:cNvPr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55D177D5-88AE-447F-9349-1D33B5145F4E}"/>
                </a:ext>
              </a:extLst>
            </p:cNvPr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6B8BAF81-94FF-4F48-8B0E-BF292B3046B8}"/>
                </a:ext>
              </a:extLst>
            </p:cNvPr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4F4BC550-63ED-443D-9214-88041BEC717A}"/>
                </a:ext>
              </a:extLst>
            </p:cNvPr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01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F85A65-1006-4A8D-BC32-7C37724FF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591" y="915552"/>
            <a:ext cx="5451347" cy="42767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49705E9-0F4B-4E6F-A427-85117D941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45" y="901203"/>
            <a:ext cx="5451347" cy="430636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788" y="-17245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24 July 2019</a:t>
            </a:r>
            <a:endParaRPr lang="en-US" dirty="0">
              <a:latin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942DC53-F84E-45DB-84BD-4DC5AF0B083D}"/>
              </a:ext>
            </a:extLst>
          </p:cNvPr>
          <p:cNvGrpSpPr/>
          <p:nvPr/>
        </p:nvGrpSpPr>
        <p:grpSpPr>
          <a:xfrm>
            <a:off x="1446527" y="5315684"/>
            <a:ext cx="8531352" cy="389207"/>
            <a:chOff x="284998" y="5012257"/>
            <a:chExt cx="8531352" cy="389207"/>
          </a:xfrm>
        </p:grpSpPr>
        <p:pic>
          <p:nvPicPr>
            <p:cNvPr id="17" name="Picture 16" descr="rel_vort_7.png">
              <a:extLst>
                <a:ext uri="{FF2B5EF4-FFF2-40B4-BE49-F238E27FC236}">
                  <a16:creationId xmlns:a16="http://schemas.microsoft.com/office/drawing/2014/main" xmlns="" id="{0E3DA963-F0DC-443E-A155-58F70C7C369B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1F9A969-D01D-4DCD-B28E-B22E55CD0DBA}"/>
                </a:ext>
              </a:extLst>
            </p:cNvPr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F736FEE-FA88-4994-8F03-2261E68DD24D}"/>
                </a:ext>
              </a:extLst>
            </p:cNvPr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E2EB8F9-04F3-4252-B427-324F63854AA8}"/>
                </a:ext>
              </a:extLst>
            </p:cNvPr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AF47519-FE2D-48D5-95CB-4693A5CDCBD6}"/>
                </a:ext>
              </a:extLst>
            </p:cNvPr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C986BDE-D11F-46DB-BF40-99C837F54EDD}"/>
                </a:ext>
              </a:extLst>
            </p:cNvPr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06A5716-608E-41BC-8A4F-F64CEC76E7CF}"/>
                </a:ext>
              </a:extLst>
            </p:cNvPr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B3D7121-50A0-45E0-9895-FD091074919B}"/>
                </a:ext>
              </a:extLst>
            </p:cNvPr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BF2F52E-AB8A-4C9F-85DA-3A866FCC4B40}"/>
                </a:ext>
              </a:extLst>
            </p:cNvPr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4429C37-31B7-4093-A2C1-4357C752EC2A}"/>
                </a:ext>
              </a:extLst>
            </p:cNvPr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 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316400" y="6242662"/>
            <a:ext cx="5192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850-hPa geo. height (dam, black), temp (red, °C), wind (barbs,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and standardized temp anomaly (shaded, sigma)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F5D96F5-EA8B-48D0-A64E-3E61C541D7D4}"/>
              </a:ext>
            </a:extLst>
          </p:cNvPr>
          <p:cNvSpPr/>
          <p:nvPr/>
        </p:nvSpPr>
        <p:spPr>
          <a:xfrm>
            <a:off x="-19050" y="6226668"/>
            <a:ext cx="6095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26DB6CB-42ED-40DF-A46A-99766198AFF9}"/>
              </a:ext>
            </a:extLst>
          </p:cNvPr>
          <p:cNvGrpSpPr/>
          <p:nvPr/>
        </p:nvGrpSpPr>
        <p:grpSpPr>
          <a:xfrm>
            <a:off x="1446527" y="5746573"/>
            <a:ext cx="8531352" cy="388891"/>
            <a:chOff x="308967" y="5235575"/>
            <a:chExt cx="8531352" cy="388891"/>
          </a:xfrm>
        </p:grpSpPr>
        <p:pic>
          <p:nvPicPr>
            <p:cNvPr id="29" name="Picture 28" descr="pw_anom_12.png">
              <a:extLst>
                <a:ext uri="{FF2B5EF4-FFF2-40B4-BE49-F238E27FC236}">
                  <a16:creationId xmlns:a16="http://schemas.microsoft.com/office/drawing/2014/main" xmlns="" id="{DFC54ACF-DB2F-4266-AA64-4840D13BE153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4BBD5CE-BB0D-43CD-B942-578F16557F73}"/>
                </a:ext>
              </a:extLst>
            </p:cNvPr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4E09C22-6931-46E5-B59C-57DB272C42BF}"/>
                </a:ext>
              </a:extLst>
            </p:cNvPr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CE6AB35-E5C8-4464-858C-DBD7679455D4}"/>
                </a:ext>
              </a:extLst>
            </p:cNvPr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F3059BB-0864-4131-B0E5-C31EEBFF4D51}"/>
                </a:ext>
              </a:extLst>
            </p:cNvPr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7D54F21A-513E-434A-87D4-3CC4DEE15A5B}"/>
                </a:ext>
              </a:extLst>
            </p:cNvPr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9E24E46-A877-480A-9137-89E97D416A89}"/>
                </a:ext>
              </a:extLst>
            </p:cNvPr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FB8089BD-2F17-435E-B05D-2A63DEF3EB74}"/>
                </a:ext>
              </a:extLst>
            </p:cNvPr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975DDD3-8F3A-459A-8F06-EFAE7330AE57}"/>
                </a:ext>
              </a:extLst>
            </p:cNvPr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972DD90-1BDC-4606-9BF8-E45A0910DCD3}"/>
                </a:ext>
              </a:extLst>
            </p:cNvPr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2249955-0898-49DC-86D8-7B80FE79A7A9}"/>
                </a:ext>
              </a:extLst>
            </p:cNvPr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18DBA7A-404C-4E06-8184-E436657552E0}"/>
                </a:ext>
              </a:extLst>
            </p:cNvPr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AFFFFCF1-046B-4526-A8C9-7F3A669BA51E}"/>
                </a:ext>
              </a:extLst>
            </p:cNvPr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139788A7-2EEF-453C-8538-421340FB6456}"/>
                </a:ext>
              </a:extLst>
            </p:cNvPr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258AD608-6CCC-4AD7-8217-FADA394C5CC2}"/>
                </a:ext>
              </a:extLst>
            </p:cNvPr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EC814E77-E9A0-4987-83BE-732A78F8579A}"/>
                </a:ext>
              </a:extLst>
            </p:cNvPr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F07A6E5-D2F7-457E-9B85-70AF88ADF961}"/>
                </a:ext>
              </a:extLst>
            </p:cNvPr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415FBA42-CBA0-493C-AD19-FD3E62CF3CBA}"/>
                </a:ext>
              </a:extLst>
            </p:cNvPr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55D177D5-88AE-447F-9349-1D33B5145F4E}"/>
                </a:ext>
              </a:extLst>
            </p:cNvPr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6B8BAF81-94FF-4F48-8B0E-BF292B3046B8}"/>
                </a:ext>
              </a:extLst>
            </p:cNvPr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4F4BC550-63ED-443D-9214-88041BEC717A}"/>
                </a:ext>
              </a:extLst>
            </p:cNvPr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622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itle 1"/>
          <p:cNvSpPr txBox="1">
            <a:spLocks/>
          </p:cNvSpPr>
          <p:nvPr/>
        </p:nvSpPr>
        <p:spPr>
          <a:xfrm>
            <a:off x="1524000" y="54704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143" name="Content Placeholder 2"/>
          <p:cNvSpPr txBox="1">
            <a:spLocks/>
          </p:cNvSpPr>
          <p:nvPr/>
        </p:nvSpPr>
        <p:spPr>
          <a:xfrm>
            <a:off x="1651000" y="5964604"/>
            <a:ext cx="8915400" cy="803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24273" y="5789937"/>
            <a:ext cx="89027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600" dirty="0">
              <a:latin typeface="Arial"/>
              <a:cs typeface="Arial"/>
            </a:endParaRPr>
          </a:p>
          <a:p>
            <a:pPr algn="ctr"/>
            <a:r>
              <a:rPr lang="en-US" sz="1600" dirty="0">
                <a:latin typeface="Arial"/>
                <a:cs typeface="Arial"/>
              </a:rPr>
              <a:t>Source: NSIDC/Thomas Mote, University of Georgia;</a:t>
            </a:r>
          </a:p>
          <a:p>
            <a:pPr algn="ctr"/>
            <a:r>
              <a:rPr lang="en-US" sz="1600" dirty="0">
                <a:hlinkClick r:id="rId3"/>
              </a:rPr>
              <a:t>http://nsidc.org/greenland-today/</a:t>
            </a:r>
            <a:endParaRPr lang="en-US" sz="1600" dirty="0"/>
          </a:p>
          <a:p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FE60A40-DDCD-402D-8F90-DCBEBB89A3C1}"/>
              </a:ext>
            </a:extLst>
          </p:cNvPr>
          <p:cNvGrpSpPr/>
          <p:nvPr/>
        </p:nvGrpSpPr>
        <p:grpSpPr>
          <a:xfrm>
            <a:off x="1797545" y="803219"/>
            <a:ext cx="8636494" cy="5277857"/>
            <a:chOff x="1797545" y="803219"/>
            <a:chExt cx="8636494" cy="5277857"/>
          </a:xfrm>
        </p:grpSpPr>
        <p:pic>
          <p:nvPicPr>
            <p:cNvPr id="2" name="Picture 1" descr="greenland_daily_melt_plo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545" y="803219"/>
              <a:ext cx="8636494" cy="5277857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2227522F-249F-4C63-8298-F036EEBA48B6}"/>
                </a:ext>
              </a:extLst>
            </p:cNvPr>
            <p:cNvSpPr/>
            <p:nvPr/>
          </p:nvSpPr>
          <p:spPr>
            <a:xfrm>
              <a:off x="6389691" y="2308194"/>
              <a:ext cx="548992" cy="1501806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09483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FA25A3-874D-4F0A-8696-B86E44F8B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2610" y="914118"/>
            <a:ext cx="5463331" cy="4275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0A56CE-11DD-4DB9-AA30-96833F3C3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032" y="915552"/>
            <a:ext cx="5466915" cy="42752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810" y="-172454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25 July 2019</a:t>
            </a:r>
            <a:endParaRPr lang="en-US" dirty="0">
              <a:latin typeface="+mn-lt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7942DC53-F84E-45DB-84BD-4DC5AF0B083D}"/>
              </a:ext>
            </a:extLst>
          </p:cNvPr>
          <p:cNvGrpSpPr/>
          <p:nvPr/>
        </p:nvGrpSpPr>
        <p:grpSpPr>
          <a:xfrm>
            <a:off x="1446527" y="5315684"/>
            <a:ext cx="8531352" cy="389207"/>
            <a:chOff x="284998" y="5012257"/>
            <a:chExt cx="8531352" cy="389207"/>
          </a:xfrm>
        </p:grpSpPr>
        <p:pic>
          <p:nvPicPr>
            <p:cNvPr id="17" name="Picture 16" descr="rel_vort_7.png">
              <a:extLst>
                <a:ext uri="{FF2B5EF4-FFF2-40B4-BE49-F238E27FC236}">
                  <a16:creationId xmlns:a16="http://schemas.microsoft.com/office/drawing/2014/main" xmlns="" id="{0E3DA963-F0DC-443E-A155-58F70C7C369B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" t="93842" r="2659" b="3102"/>
            <a:stretch/>
          </p:blipFill>
          <p:spPr>
            <a:xfrm>
              <a:off x="284998" y="5012257"/>
              <a:ext cx="8531352" cy="19202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01F9A969-D01D-4DCD-B28E-B22E55CD0DBA}"/>
                </a:ext>
              </a:extLst>
            </p:cNvPr>
            <p:cNvSpPr txBox="1"/>
            <p:nvPr/>
          </p:nvSpPr>
          <p:spPr>
            <a:xfrm>
              <a:off x="1045514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F736FEE-FA88-4994-8F03-2261E68DD24D}"/>
                </a:ext>
              </a:extLst>
            </p:cNvPr>
            <p:cNvSpPr txBox="1"/>
            <p:nvPr/>
          </p:nvSpPr>
          <p:spPr>
            <a:xfrm>
              <a:off x="199641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E2EB8F9-04F3-4252-B427-324F63854AA8}"/>
                </a:ext>
              </a:extLst>
            </p:cNvPr>
            <p:cNvSpPr txBox="1"/>
            <p:nvPr/>
          </p:nvSpPr>
          <p:spPr>
            <a:xfrm>
              <a:off x="2943875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AF47519-FE2D-48D5-95CB-4693A5CDCBD6}"/>
                </a:ext>
              </a:extLst>
            </p:cNvPr>
            <p:cNvSpPr txBox="1"/>
            <p:nvPr/>
          </p:nvSpPr>
          <p:spPr>
            <a:xfrm>
              <a:off x="3891336" y="5216606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C986BDE-D11F-46DB-BF40-99C837F54EDD}"/>
                </a:ext>
              </a:extLst>
            </p:cNvPr>
            <p:cNvSpPr txBox="1"/>
            <p:nvPr/>
          </p:nvSpPr>
          <p:spPr>
            <a:xfrm>
              <a:off x="4838793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16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06A5716-608E-41BC-8A4F-F64CEC76E7CF}"/>
                </a:ext>
              </a:extLst>
            </p:cNvPr>
            <p:cNvSpPr txBox="1"/>
            <p:nvPr/>
          </p:nvSpPr>
          <p:spPr>
            <a:xfrm>
              <a:off x="57828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7B3D7121-50A0-45E0-9895-FD091074919B}"/>
                </a:ext>
              </a:extLst>
            </p:cNvPr>
            <p:cNvSpPr txBox="1"/>
            <p:nvPr/>
          </p:nvSpPr>
          <p:spPr>
            <a:xfrm>
              <a:off x="6729911" y="521679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24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ABF2F52E-AB8A-4C9F-85DA-3A866FCC4B40}"/>
                </a:ext>
              </a:extLst>
            </p:cNvPr>
            <p:cNvSpPr txBox="1"/>
            <p:nvPr/>
          </p:nvSpPr>
          <p:spPr>
            <a:xfrm>
              <a:off x="7680811" y="521338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64429C37-31B7-4093-A2C1-4357C752EC2A}"/>
                </a:ext>
              </a:extLst>
            </p:cNvPr>
            <p:cNvSpPr txBox="1"/>
            <p:nvPr/>
          </p:nvSpPr>
          <p:spPr>
            <a:xfrm>
              <a:off x="8025881" y="5213388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 10</a:t>
              </a:r>
              <a:r>
                <a:rPr lang="en-US" sz="1200" baseline="30000" dirty="0">
                  <a:latin typeface="Arial"/>
                  <a:cs typeface="Arial"/>
                </a:rPr>
                <a:t>−5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316400" y="6242662"/>
            <a:ext cx="5192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850-hPa geo. height (dam, black), temp (red, °C), wind (barbs,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and standardized temp anomaly (shaded, sigma)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F5D96F5-EA8B-48D0-A64E-3E61C541D7D4}"/>
              </a:ext>
            </a:extLst>
          </p:cNvPr>
          <p:cNvSpPr/>
          <p:nvPr/>
        </p:nvSpPr>
        <p:spPr>
          <a:xfrm>
            <a:off x="-19050" y="6226668"/>
            <a:ext cx="6095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326DB6CB-42ED-40DF-A46A-99766198AFF9}"/>
              </a:ext>
            </a:extLst>
          </p:cNvPr>
          <p:cNvGrpSpPr/>
          <p:nvPr/>
        </p:nvGrpSpPr>
        <p:grpSpPr>
          <a:xfrm>
            <a:off x="1446527" y="5746573"/>
            <a:ext cx="8531352" cy="388891"/>
            <a:chOff x="308967" y="5235575"/>
            <a:chExt cx="8531352" cy="388891"/>
          </a:xfrm>
        </p:grpSpPr>
        <p:pic>
          <p:nvPicPr>
            <p:cNvPr id="29" name="Picture 28" descr="pw_anom_12.png">
              <a:extLst>
                <a:ext uri="{FF2B5EF4-FFF2-40B4-BE49-F238E27FC236}">
                  <a16:creationId xmlns:a16="http://schemas.microsoft.com/office/drawing/2014/main" xmlns="" id="{DFC54ACF-DB2F-4266-AA64-4840D13BE153}"/>
                </a:ext>
              </a:extLst>
            </p:cNvPr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84BBD5CE-BB0D-43CD-B942-578F16557F73}"/>
                </a:ext>
              </a:extLst>
            </p:cNvPr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4E09C22-6931-46E5-B59C-57DB272C42BF}"/>
                </a:ext>
              </a:extLst>
            </p:cNvPr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3CE6AB35-E5C8-4464-858C-DBD7679455D4}"/>
                </a:ext>
              </a:extLst>
            </p:cNvPr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F3059BB-0864-4131-B0E5-C31EEBFF4D51}"/>
                </a:ext>
              </a:extLst>
            </p:cNvPr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7D54F21A-513E-434A-87D4-3CC4DEE15A5B}"/>
                </a:ext>
              </a:extLst>
            </p:cNvPr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09E24E46-A877-480A-9137-89E97D416A89}"/>
                </a:ext>
              </a:extLst>
            </p:cNvPr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FB8089BD-2F17-435E-B05D-2A63DEF3EB74}"/>
                </a:ext>
              </a:extLst>
            </p:cNvPr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7975DDD3-8F3A-459A-8F06-EFAE7330AE57}"/>
                </a:ext>
              </a:extLst>
            </p:cNvPr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972DD90-1BDC-4606-9BF8-E45A0910DCD3}"/>
                </a:ext>
              </a:extLst>
            </p:cNvPr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2249955-0898-49DC-86D8-7B80FE79A7A9}"/>
                </a:ext>
              </a:extLst>
            </p:cNvPr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18DBA7A-404C-4E06-8184-E436657552E0}"/>
                </a:ext>
              </a:extLst>
            </p:cNvPr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AFFFFCF1-046B-4526-A8C9-7F3A669BA51E}"/>
                </a:ext>
              </a:extLst>
            </p:cNvPr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139788A7-2EEF-453C-8538-421340FB6456}"/>
                </a:ext>
              </a:extLst>
            </p:cNvPr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258AD608-6CCC-4AD7-8217-FADA394C5CC2}"/>
                </a:ext>
              </a:extLst>
            </p:cNvPr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EC814E77-E9A0-4987-83BE-732A78F8579A}"/>
                </a:ext>
              </a:extLst>
            </p:cNvPr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9F07A6E5-D2F7-457E-9B85-70AF88ADF961}"/>
                </a:ext>
              </a:extLst>
            </p:cNvPr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415FBA42-CBA0-493C-AD19-FD3E62CF3CBA}"/>
                </a:ext>
              </a:extLst>
            </p:cNvPr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55D177D5-88AE-447F-9349-1D33B5145F4E}"/>
                </a:ext>
              </a:extLst>
            </p:cNvPr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6B8BAF81-94FF-4F48-8B0E-BF292B3046B8}"/>
                </a:ext>
              </a:extLst>
            </p:cNvPr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4F4BC550-63ED-443D-9214-88041BEC717A}"/>
                </a:ext>
              </a:extLst>
            </p:cNvPr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7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37352"/>
            <a:ext cx="9144000" cy="2422788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Development and Westward Progression of Scandinavian Blocking Anticyclone: </a:t>
            </a:r>
            <a:b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26 July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–</a:t>
            </a:r>
            <a:r>
              <a:rPr lang="en-US" b="1" dirty="0">
                <a:solidFill>
                  <a:srgbClr val="FF0000"/>
                </a:solidFill>
                <a:latin typeface="+mn-lt"/>
                <a:cs typeface="Arial"/>
              </a:rPr>
              <a:t>1 August 2019</a:t>
            </a:r>
          </a:p>
        </p:txBody>
      </p:sp>
    </p:spTree>
    <p:extLst>
      <p:ext uri="{BB962C8B-B14F-4D97-AF65-F5344CB8AC3E}">
        <p14:creationId xmlns:p14="http://schemas.microsoft.com/office/powerpoint/2010/main" val="4000003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C84095C-1348-4370-9238-0681E9C64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86" y="916755"/>
            <a:ext cx="5485484" cy="4275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4658306-8436-4585-9199-29A1F6B62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09" y="916980"/>
            <a:ext cx="5485484" cy="427528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553" y="-16917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26 July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057986" y="6242662"/>
            <a:ext cx="6102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657DA6BC-1876-40A4-867C-E683283E0272}"/>
              </a:ext>
            </a:extLst>
          </p:cNvPr>
          <p:cNvGrpSpPr/>
          <p:nvPr/>
        </p:nvGrpSpPr>
        <p:grpSpPr>
          <a:xfrm>
            <a:off x="613244" y="5284158"/>
            <a:ext cx="10765642" cy="828705"/>
            <a:chOff x="1322780" y="5284479"/>
            <a:chExt cx="8676710" cy="82870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72CDBF24-4F83-4522-8ABA-00B8E37EA35A}"/>
                </a:ext>
              </a:extLst>
            </p:cNvPr>
            <p:cNvGrpSpPr/>
            <p:nvPr/>
          </p:nvGrpSpPr>
          <p:grpSpPr>
            <a:xfrm>
              <a:off x="1366955" y="5723977"/>
              <a:ext cx="8531352" cy="389207"/>
              <a:chOff x="284998" y="5012257"/>
              <a:chExt cx="8531352" cy="389207"/>
            </a:xfrm>
          </p:grpSpPr>
          <p:pic>
            <p:nvPicPr>
              <p:cNvPr id="80" name="Picture 79" descr="rel_vort_7.png">
                <a:extLst>
                  <a:ext uri="{FF2B5EF4-FFF2-40B4-BE49-F238E27FC236}">
                    <a16:creationId xmlns:a16="http://schemas.microsoft.com/office/drawing/2014/main" xmlns="" id="{7E90EE85-A4A3-4E9F-B085-334F5EB9C20A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" t="93842" r="2659" b="3102"/>
              <a:stretch/>
            </p:blipFill>
            <p:spPr>
              <a:xfrm>
                <a:off x="284998" y="5012257"/>
                <a:ext cx="8531352" cy="192024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6AF9FFDF-4E46-4715-9A08-89C2BB8D3A84}"/>
                  </a:ext>
                </a:extLst>
              </p:cNvPr>
              <p:cNvSpPr txBox="1"/>
              <p:nvPr/>
            </p:nvSpPr>
            <p:spPr>
              <a:xfrm>
                <a:off x="1045514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xmlns="" id="{92829BDE-E33A-479F-9B64-CFABBE3738E7}"/>
                  </a:ext>
                </a:extLst>
              </p:cNvPr>
              <p:cNvSpPr txBox="1"/>
              <p:nvPr/>
            </p:nvSpPr>
            <p:spPr>
              <a:xfrm>
                <a:off x="199641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0DBB6019-0563-4376-9197-A69DB3403028}"/>
                  </a:ext>
                </a:extLst>
              </p:cNvPr>
              <p:cNvSpPr txBox="1"/>
              <p:nvPr/>
            </p:nvSpPr>
            <p:spPr>
              <a:xfrm>
                <a:off x="294387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10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ED0B5288-8A41-47C5-AB80-CDA9C9DE076D}"/>
                  </a:ext>
                </a:extLst>
              </p:cNvPr>
              <p:cNvSpPr txBox="1"/>
              <p:nvPr/>
            </p:nvSpPr>
            <p:spPr>
              <a:xfrm>
                <a:off x="3891336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12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26D9F3FE-AFF2-4060-8309-E9B3729A7D59}"/>
                  </a:ext>
                </a:extLst>
              </p:cNvPr>
              <p:cNvSpPr txBox="1"/>
              <p:nvPr/>
            </p:nvSpPr>
            <p:spPr>
              <a:xfrm>
                <a:off x="4838793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16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25ABD24E-B68A-4E94-8495-813E8367B8F6}"/>
                  </a:ext>
                </a:extLst>
              </p:cNvPr>
              <p:cNvSpPr txBox="1"/>
              <p:nvPr/>
            </p:nvSpPr>
            <p:spPr>
              <a:xfrm>
                <a:off x="57828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20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C3CDB2B1-E69F-4835-B528-B7F4091AC14B}"/>
                  </a:ext>
                </a:extLst>
              </p:cNvPr>
              <p:cNvSpPr txBox="1"/>
              <p:nvPr/>
            </p:nvSpPr>
            <p:spPr>
              <a:xfrm>
                <a:off x="67299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24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898696CF-2470-4A0E-A984-CB860C6D1210}"/>
                  </a:ext>
                </a:extLst>
              </p:cNvPr>
              <p:cNvSpPr txBox="1"/>
              <p:nvPr/>
            </p:nvSpPr>
            <p:spPr>
              <a:xfrm>
                <a:off x="7680811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28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0489E94F-6DE2-4350-A362-C8B7978C1EF3}"/>
                  </a:ext>
                </a:extLst>
              </p:cNvPr>
              <p:cNvSpPr txBox="1"/>
              <p:nvPr/>
            </p:nvSpPr>
            <p:spPr>
              <a:xfrm>
                <a:off x="8025881" y="5213388"/>
                <a:ext cx="76222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 10</a:t>
                </a:r>
                <a:r>
                  <a:rPr lang="en-US" sz="1200" baseline="30000" dirty="0">
                    <a:latin typeface="Arial"/>
                    <a:cs typeface="Arial"/>
                  </a:rPr>
                  <a:t>−5</a:t>
                </a:r>
                <a:r>
                  <a:rPr lang="en-US" sz="1200" dirty="0">
                    <a:latin typeface="Arial"/>
                    <a:cs typeface="Arial"/>
                  </a:rPr>
                  <a:t> s</a:t>
                </a:r>
                <a:r>
                  <a:rPr lang="en-US" sz="1200" baseline="30000" dirty="0">
                    <a:latin typeface="Arial"/>
                    <a:cs typeface="Arial"/>
                  </a:rPr>
                  <a:t>−1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3418D52C-5276-44C1-B839-60D32AD405CE}"/>
                </a:ext>
              </a:extLst>
            </p:cNvPr>
            <p:cNvSpPr txBox="1"/>
            <p:nvPr/>
          </p:nvSpPr>
          <p:spPr>
            <a:xfrm>
              <a:off x="9237269" y="5525140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A37A1C84-F12B-4A11-9A5A-6B426B6DE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1322780" y="5284479"/>
              <a:ext cx="8619702" cy="269075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80E4516A-158C-4B2E-9387-A861ABD13B2F}"/>
                </a:ext>
              </a:extLst>
            </p:cNvPr>
            <p:cNvSpPr txBox="1"/>
            <p:nvPr/>
          </p:nvSpPr>
          <p:spPr>
            <a:xfrm>
              <a:off x="2127471" y="551716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14F8AC90-700D-450E-A894-1FCEF3E9AB55}"/>
                </a:ext>
              </a:extLst>
            </p:cNvPr>
            <p:cNvSpPr txBox="1"/>
            <p:nvPr/>
          </p:nvSpPr>
          <p:spPr>
            <a:xfrm>
              <a:off x="2972595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006B0C99-28F2-41F0-B03C-29DEDF29F101}"/>
                </a:ext>
              </a:extLst>
            </p:cNvPr>
            <p:cNvSpPr txBox="1"/>
            <p:nvPr/>
          </p:nvSpPr>
          <p:spPr>
            <a:xfrm>
              <a:off x="3813089" y="550165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7F17A3FB-2773-4DE9-BCC6-B5FDF818CA36}"/>
                </a:ext>
              </a:extLst>
            </p:cNvPr>
            <p:cNvSpPr txBox="1"/>
            <p:nvPr/>
          </p:nvSpPr>
          <p:spPr>
            <a:xfrm>
              <a:off x="4636806" y="54973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ABAA7BFF-4850-431D-B0FB-2972D2DD4DB7}"/>
                </a:ext>
              </a:extLst>
            </p:cNvPr>
            <p:cNvSpPr txBox="1"/>
            <p:nvPr/>
          </p:nvSpPr>
          <p:spPr>
            <a:xfrm>
              <a:off x="5477300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DE79C250-4899-46A8-B5E2-6A86D63788E0}"/>
                </a:ext>
              </a:extLst>
            </p:cNvPr>
            <p:cNvSpPr txBox="1"/>
            <p:nvPr/>
          </p:nvSpPr>
          <p:spPr>
            <a:xfrm>
              <a:off x="6348378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4D0D0333-93B0-4249-92A7-17B7B66D1702}"/>
                </a:ext>
              </a:extLst>
            </p:cNvPr>
            <p:cNvSpPr txBox="1"/>
            <p:nvPr/>
          </p:nvSpPr>
          <p:spPr>
            <a:xfrm>
              <a:off x="7214236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FD3E96AF-603A-49F4-9BE8-1D079AD01310}"/>
                </a:ext>
              </a:extLst>
            </p:cNvPr>
            <p:cNvSpPr txBox="1"/>
            <p:nvPr/>
          </p:nvSpPr>
          <p:spPr>
            <a:xfrm>
              <a:off x="8025821" y="551726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889AA5FC-C252-49EB-8CB6-589C5B55DBFD}"/>
                </a:ext>
              </a:extLst>
            </p:cNvPr>
            <p:cNvSpPr txBox="1"/>
            <p:nvPr/>
          </p:nvSpPr>
          <p:spPr>
            <a:xfrm>
              <a:off x="8870945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110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D7448C-3866-4720-93E2-123EC2E5912D}"/>
              </a:ext>
            </a:extLst>
          </p:cNvPr>
          <p:cNvSpPr txBox="1"/>
          <p:nvPr/>
        </p:nvSpPr>
        <p:spPr>
          <a:xfrm>
            <a:off x="31339" y="6246925"/>
            <a:ext cx="5824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MSLP (black,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1000–500-hPa thickness (red/blue, dam), and 250-hPa wind speed (shaded 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47253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B3F433-4B9A-4BE8-9E69-A9E45569E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86" y="916982"/>
            <a:ext cx="5457955" cy="42929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BED8B2C-D644-464D-80AA-22E01675C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44" y="916981"/>
            <a:ext cx="5444742" cy="427505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400" y="-16917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27 July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057986" y="6242662"/>
            <a:ext cx="6102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657DA6BC-1876-40A4-867C-E683283E0272}"/>
              </a:ext>
            </a:extLst>
          </p:cNvPr>
          <p:cNvGrpSpPr/>
          <p:nvPr/>
        </p:nvGrpSpPr>
        <p:grpSpPr>
          <a:xfrm>
            <a:off x="613244" y="5284158"/>
            <a:ext cx="10766112" cy="828705"/>
            <a:chOff x="1322780" y="5284479"/>
            <a:chExt cx="8677090" cy="82870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72CDBF24-4F83-4522-8ABA-00B8E37EA35A}"/>
                </a:ext>
              </a:extLst>
            </p:cNvPr>
            <p:cNvGrpSpPr/>
            <p:nvPr/>
          </p:nvGrpSpPr>
          <p:grpSpPr>
            <a:xfrm>
              <a:off x="1366955" y="5723977"/>
              <a:ext cx="8531352" cy="389207"/>
              <a:chOff x="284998" y="5012257"/>
              <a:chExt cx="8531352" cy="389207"/>
            </a:xfrm>
          </p:grpSpPr>
          <p:pic>
            <p:nvPicPr>
              <p:cNvPr id="80" name="Picture 79" descr="rel_vort_7.png">
                <a:extLst>
                  <a:ext uri="{FF2B5EF4-FFF2-40B4-BE49-F238E27FC236}">
                    <a16:creationId xmlns:a16="http://schemas.microsoft.com/office/drawing/2014/main" xmlns="" id="{7E90EE85-A4A3-4E9F-B085-334F5EB9C20A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" t="93842" r="2659" b="3102"/>
              <a:stretch/>
            </p:blipFill>
            <p:spPr>
              <a:xfrm>
                <a:off x="284998" y="5012257"/>
                <a:ext cx="8531352" cy="192024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6AF9FFDF-4E46-4715-9A08-89C2BB8D3A84}"/>
                  </a:ext>
                </a:extLst>
              </p:cNvPr>
              <p:cNvSpPr txBox="1"/>
              <p:nvPr/>
            </p:nvSpPr>
            <p:spPr>
              <a:xfrm>
                <a:off x="1045514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xmlns="" id="{92829BDE-E33A-479F-9B64-CFABBE3738E7}"/>
                  </a:ext>
                </a:extLst>
              </p:cNvPr>
              <p:cNvSpPr txBox="1"/>
              <p:nvPr/>
            </p:nvSpPr>
            <p:spPr>
              <a:xfrm>
                <a:off x="199641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0DBB6019-0563-4376-9197-A69DB3403028}"/>
                  </a:ext>
                </a:extLst>
              </p:cNvPr>
              <p:cNvSpPr txBox="1"/>
              <p:nvPr/>
            </p:nvSpPr>
            <p:spPr>
              <a:xfrm>
                <a:off x="294387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10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ED0B5288-8A41-47C5-AB80-CDA9C9DE076D}"/>
                  </a:ext>
                </a:extLst>
              </p:cNvPr>
              <p:cNvSpPr txBox="1"/>
              <p:nvPr/>
            </p:nvSpPr>
            <p:spPr>
              <a:xfrm>
                <a:off x="3891336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12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26D9F3FE-AFF2-4060-8309-E9B3729A7D59}"/>
                  </a:ext>
                </a:extLst>
              </p:cNvPr>
              <p:cNvSpPr txBox="1"/>
              <p:nvPr/>
            </p:nvSpPr>
            <p:spPr>
              <a:xfrm>
                <a:off x="4838793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16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25ABD24E-B68A-4E94-8495-813E8367B8F6}"/>
                  </a:ext>
                </a:extLst>
              </p:cNvPr>
              <p:cNvSpPr txBox="1"/>
              <p:nvPr/>
            </p:nvSpPr>
            <p:spPr>
              <a:xfrm>
                <a:off x="57828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20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C3CDB2B1-E69F-4835-B528-B7F4091AC14B}"/>
                  </a:ext>
                </a:extLst>
              </p:cNvPr>
              <p:cNvSpPr txBox="1"/>
              <p:nvPr/>
            </p:nvSpPr>
            <p:spPr>
              <a:xfrm>
                <a:off x="67299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24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898696CF-2470-4A0E-A984-CB860C6D1210}"/>
                  </a:ext>
                </a:extLst>
              </p:cNvPr>
              <p:cNvSpPr txBox="1"/>
              <p:nvPr/>
            </p:nvSpPr>
            <p:spPr>
              <a:xfrm>
                <a:off x="7680811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28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0489E94F-6DE2-4350-A362-C8B7978C1EF3}"/>
                  </a:ext>
                </a:extLst>
              </p:cNvPr>
              <p:cNvSpPr txBox="1"/>
              <p:nvPr/>
            </p:nvSpPr>
            <p:spPr>
              <a:xfrm>
                <a:off x="8025881" y="5213388"/>
                <a:ext cx="76222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 10</a:t>
                </a:r>
                <a:r>
                  <a:rPr lang="en-US" sz="1200" baseline="30000" dirty="0">
                    <a:latin typeface="Arial"/>
                    <a:cs typeface="Arial"/>
                  </a:rPr>
                  <a:t>−5</a:t>
                </a:r>
                <a:r>
                  <a:rPr lang="en-US" sz="1200" dirty="0">
                    <a:latin typeface="Arial"/>
                    <a:cs typeface="Arial"/>
                  </a:rPr>
                  <a:t> s</a:t>
                </a:r>
                <a:r>
                  <a:rPr lang="en-US" sz="1200" baseline="30000" dirty="0">
                    <a:latin typeface="Arial"/>
                    <a:cs typeface="Arial"/>
                  </a:rPr>
                  <a:t>−1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3418D52C-5276-44C1-B839-60D32AD405CE}"/>
                </a:ext>
              </a:extLst>
            </p:cNvPr>
            <p:cNvSpPr txBox="1"/>
            <p:nvPr/>
          </p:nvSpPr>
          <p:spPr>
            <a:xfrm>
              <a:off x="9237649" y="5524911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A37A1C84-F12B-4A11-9A5A-6B426B6DE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1322780" y="5284479"/>
              <a:ext cx="8619702" cy="269075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80E4516A-158C-4B2E-9387-A861ABD13B2F}"/>
                </a:ext>
              </a:extLst>
            </p:cNvPr>
            <p:cNvSpPr txBox="1"/>
            <p:nvPr/>
          </p:nvSpPr>
          <p:spPr>
            <a:xfrm>
              <a:off x="2127471" y="551716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14F8AC90-700D-450E-A894-1FCEF3E9AB55}"/>
                </a:ext>
              </a:extLst>
            </p:cNvPr>
            <p:cNvSpPr txBox="1"/>
            <p:nvPr/>
          </p:nvSpPr>
          <p:spPr>
            <a:xfrm>
              <a:off x="2972595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006B0C99-28F2-41F0-B03C-29DEDF29F101}"/>
                </a:ext>
              </a:extLst>
            </p:cNvPr>
            <p:cNvSpPr txBox="1"/>
            <p:nvPr/>
          </p:nvSpPr>
          <p:spPr>
            <a:xfrm>
              <a:off x="3813089" y="550165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7F17A3FB-2773-4DE9-BCC6-B5FDF818CA36}"/>
                </a:ext>
              </a:extLst>
            </p:cNvPr>
            <p:cNvSpPr txBox="1"/>
            <p:nvPr/>
          </p:nvSpPr>
          <p:spPr>
            <a:xfrm>
              <a:off x="4636806" y="54973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ABAA7BFF-4850-431D-B0FB-2972D2DD4DB7}"/>
                </a:ext>
              </a:extLst>
            </p:cNvPr>
            <p:cNvSpPr txBox="1"/>
            <p:nvPr/>
          </p:nvSpPr>
          <p:spPr>
            <a:xfrm>
              <a:off x="5477300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DE79C250-4899-46A8-B5E2-6A86D63788E0}"/>
                </a:ext>
              </a:extLst>
            </p:cNvPr>
            <p:cNvSpPr txBox="1"/>
            <p:nvPr/>
          </p:nvSpPr>
          <p:spPr>
            <a:xfrm>
              <a:off x="6348378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4D0D0333-93B0-4249-92A7-17B7B66D1702}"/>
                </a:ext>
              </a:extLst>
            </p:cNvPr>
            <p:cNvSpPr txBox="1"/>
            <p:nvPr/>
          </p:nvSpPr>
          <p:spPr>
            <a:xfrm>
              <a:off x="7214236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FD3E96AF-603A-49F4-9BE8-1D079AD01310}"/>
                </a:ext>
              </a:extLst>
            </p:cNvPr>
            <p:cNvSpPr txBox="1"/>
            <p:nvPr/>
          </p:nvSpPr>
          <p:spPr>
            <a:xfrm>
              <a:off x="8025821" y="551726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889AA5FC-C252-49EB-8CB6-589C5B55DBFD}"/>
                </a:ext>
              </a:extLst>
            </p:cNvPr>
            <p:cNvSpPr txBox="1"/>
            <p:nvPr/>
          </p:nvSpPr>
          <p:spPr>
            <a:xfrm>
              <a:off x="8870945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110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D7448C-3866-4720-93E2-123EC2E5912D}"/>
              </a:ext>
            </a:extLst>
          </p:cNvPr>
          <p:cNvSpPr txBox="1"/>
          <p:nvPr/>
        </p:nvSpPr>
        <p:spPr>
          <a:xfrm>
            <a:off x="31339" y="6246925"/>
            <a:ext cx="5824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MSLP (black,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1000–500-hPa thickness (red/blue, dam), and 250-hPa wind speed (shaded 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72758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EC6E71B-AFF3-43D3-8492-0D0521561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54" y="904350"/>
            <a:ext cx="5426129" cy="42876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68DD0B4-9240-4C24-9AF4-63C2C6C68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983" y="916981"/>
            <a:ext cx="5469801" cy="42752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005" y="-16917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28 July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057986" y="6242662"/>
            <a:ext cx="6102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657DA6BC-1876-40A4-867C-E683283E0272}"/>
              </a:ext>
            </a:extLst>
          </p:cNvPr>
          <p:cNvGrpSpPr/>
          <p:nvPr/>
        </p:nvGrpSpPr>
        <p:grpSpPr>
          <a:xfrm>
            <a:off x="613244" y="5284158"/>
            <a:ext cx="10766109" cy="828705"/>
            <a:chOff x="1322780" y="5284479"/>
            <a:chExt cx="8677089" cy="82870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72CDBF24-4F83-4522-8ABA-00B8E37EA35A}"/>
                </a:ext>
              </a:extLst>
            </p:cNvPr>
            <p:cNvGrpSpPr/>
            <p:nvPr/>
          </p:nvGrpSpPr>
          <p:grpSpPr>
            <a:xfrm>
              <a:off x="1366955" y="5723977"/>
              <a:ext cx="8531352" cy="389207"/>
              <a:chOff x="284998" y="5012257"/>
              <a:chExt cx="8531352" cy="389207"/>
            </a:xfrm>
          </p:grpSpPr>
          <p:pic>
            <p:nvPicPr>
              <p:cNvPr id="80" name="Picture 79" descr="rel_vort_7.png">
                <a:extLst>
                  <a:ext uri="{FF2B5EF4-FFF2-40B4-BE49-F238E27FC236}">
                    <a16:creationId xmlns:a16="http://schemas.microsoft.com/office/drawing/2014/main" xmlns="" id="{7E90EE85-A4A3-4E9F-B085-334F5EB9C20A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" t="93842" r="2659" b="3102"/>
              <a:stretch/>
            </p:blipFill>
            <p:spPr>
              <a:xfrm>
                <a:off x="284998" y="5012257"/>
                <a:ext cx="8531352" cy="192024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6AF9FFDF-4E46-4715-9A08-89C2BB8D3A84}"/>
                  </a:ext>
                </a:extLst>
              </p:cNvPr>
              <p:cNvSpPr txBox="1"/>
              <p:nvPr/>
            </p:nvSpPr>
            <p:spPr>
              <a:xfrm>
                <a:off x="1045514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xmlns="" id="{92829BDE-E33A-479F-9B64-CFABBE3738E7}"/>
                  </a:ext>
                </a:extLst>
              </p:cNvPr>
              <p:cNvSpPr txBox="1"/>
              <p:nvPr/>
            </p:nvSpPr>
            <p:spPr>
              <a:xfrm>
                <a:off x="199641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0DBB6019-0563-4376-9197-A69DB3403028}"/>
                  </a:ext>
                </a:extLst>
              </p:cNvPr>
              <p:cNvSpPr txBox="1"/>
              <p:nvPr/>
            </p:nvSpPr>
            <p:spPr>
              <a:xfrm>
                <a:off x="294387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10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ED0B5288-8A41-47C5-AB80-CDA9C9DE076D}"/>
                  </a:ext>
                </a:extLst>
              </p:cNvPr>
              <p:cNvSpPr txBox="1"/>
              <p:nvPr/>
            </p:nvSpPr>
            <p:spPr>
              <a:xfrm>
                <a:off x="3891336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12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26D9F3FE-AFF2-4060-8309-E9B3729A7D59}"/>
                  </a:ext>
                </a:extLst>
              </p:cNvPr>
              <p:cNvSpPr txBox="1"/>
              <p:nvPr/>
            </p:nvSpPr>
            <p:spPr>
              <a:xfrm>
                <a:off x="4838793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16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25ABD24E-B68A-4E94-8495-813E8367B8F6}"/>
                  </a:ext>
                </a:extLst>
              </p:cNvPr>
              <p:cNvSpPr txBox="1"/>
              <p:nvPr/>
            </p:nvSpPr>
            <p:spPr>
              <a:xfrm>
                <a:off x="57828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20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C3CDB2B1-E69F-4835-B528-B7F4091AC14B}"/>
                  </a:ext>
                </a:extLst>
              </p:cNvPr>
              <p:cNvSpPr txBox="1"/>
              <p:nvPr/>
            </p:nvSpPr>
            <p:spPr>
              <a:xfrm>
                <a:off x="67299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24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898696CF-2470-4A0E-A984-CB860C6D1210}"/>
                  </a:ext>
                </a:extLst>
              </p:cNvPr>
              <p:cNvSpPr txBox="1"/>
              <p:nvPr/>
            </p:nvSpPr>
            <p:spPr>
              <a:xfrm>
                <a:off x="7680811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28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0489E94F-6DE2-4350-A362-C8B7978C1EF3}"/>
                  </a:ext>
                </a:extLst>
              </p:cNvPr>
              <p:cNvSpPr txBox="1"/>
              <p:nvPr/>
            </p:nvSpPr>
            <p:spPr>
              <a:xfrm>
                <a:off x="8025881" y="5213388"/>
                <a:ext cx="76222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 10</a:t>
                </a:r>
                <a:r>
                  <a:rPr lang="en-US" sz="1200" baseline="30000" dirty="0">
                    <a:latin typeface="Arial"/>
                    <a:cs typeface="Arial"/>
                  </a:rPr>
                  <a:t>−5</a:t>
                </a:r>
                <a:r>
                  <a:rPr lang="en-US" sz="1200" dirty="0">
                    <a:latin typeface="Arial"/>
                    <a:cs typeface="Arial"/>
                  </a:rPr>
                  <a:t> s</a:t>
                </a:r>
                <a:r>
                  <a:rPr lang="en-US" sz="1200" baseline="30000" dirty="0">
                    <a:latin typeface="Arial"/>
                    <a:cs typeface="Arial"/>
                  </a:rPr>
                  <a:t>−1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3418D52C-5276-44C1-B839-60D32AD405CE}"/>
                </a:ext>
              </a:extLst>
            </p:cNvPr>
            <p:cNvSpPr txBox="1"/>
            <p:nvPr/>
          </p:nvSpPr>
          <p:spPr>
            <a:xfrm>
              <a:off x="9237648" y="5524911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A37A1C84-F12B-4A11-9A5A-6B426B6DE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1322780" y="5284479"/>
              <a:ext cx="8619702" cy="269075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80E4516A-158C-4B2E-9387-A861ABD13B2F}"/>
                </a:ext>
              </a:extLst>
            </p:cNvPr>
            <p:cNvSpPr txBox="1"/>
            <p:nvPr/>
          </p:nvSpPr>
          <p:spPr>
            <a:xfrm>
              <a:off x="2127471" y="551716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14F8AC90-700D-450E-A894-1FCEF3E9AB55}"/>
                </a:ext>
              </a:extLst>
            </p:cNvPr>
            <p:cNvSpPr txBox="1"/>
            <p:nvPr/>
          </p:nvSpPr>
          <p:spPr>
            <a:xfrm>
              <a:off x="2972595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006B0C99-28F2-41F0-B03C-29DEDF29F101}"/>
                </a:ext>
              </a:extLst>
            </p:cNvPr>
            <p:cNvSpPr txBox="1"/>
            <p:nvPr/>
          </p:nvSpPr>
          <p:spPr>
            <a:xfrm>
              <a:off x="3813089" y="550165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7F17A3FB-2773-4DE9-BCC6-B5FDF818CA36}"/>
                </a:ext>
              </a:extLst>
            </p:cNvPr>
            <p:cNvSpPr txBox="1"/>
            <p:nvPr/>
          </p:nvSpPr>
          <p:spPr>
            <a:xfrm>
              <a:off x="4636806" y="54973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ABAA7BFF-4850-431D-B0FB-2972D2DD4DB7}"/>
                </a:ext>
              </a:extLst>
            </p:cNvPr>
            <p:cNvSpPr txBox="1"/>
            <p:nvPr/>
          </p:nvSpPr>
          <p:spPr>
            <a:xfrm>
              <a:off x="5477300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DE79C250-4899-46A8-B5E2-6A86D63788E0}"/>
                </a:ext>
              </a:extLst>
            </p:cNvPr>
            <p:cNvSpPr txBox="1"/>
            <p:nvPr/>
          </p:nvSpPr>
          <p:spPr>
            <a:xfrm>
              <a:off x="6348378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4D0D0333-93B0-4249-92A7-17B7B66D1702}"/>
                </a:ext>
              </a:extLst>
            </p:cNvPr>
            <p:cNvSpPr txBox="1"/>
            <p:nvPr/>
          </p:nvSpPr>
          <p:spPr>
            <a:xfrm>
              <a:off x="7214236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FD3E96AF-603A-49F4-9BE8-1D079AD01310}"/>
                </a:ext>
              </a:extLst>
            </p:cNvPr>
            <p:cNvSpPr txBox="1"/>
            <p:nvPr/>
          </p:nvSpPr>
          <p:spPr>
            <a:xfrm>
              <a:off x="8025821" y="551726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889AA5FC-C252-49EB-8CB6-589C5B55DBFD}"/>
                </a:ext>
              </a:extLst>
            </p:cNvPr>
            <p:cNvSpPr txBox="1"/>
            <p:nvPr/>
          </p:nvSpPr>
          <p:spPr>
            <a:xfrm>
              <a:off x="8870945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110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D7448C-3866-4720-93E2-123EC2E5912D}"/>
              </a:ext>
            </a:extLst>
          </p:cNvPr>
          <p:cNvSpPr txBox="1"/>
          <p:nvPr/>
        </p:nvSpPr>
        <p:spPr>
          <a:xfrm>
            <a:off x="31339" y="6246925"/>
            <a:ext cx="5824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MSLP (black,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1000–500-hPa thickness (red/blue, dam), and 250-hPa wind speed (shaded 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93860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C71934D-75A9-468A-82EC-22BDEEBA3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35" y="925784"/>
            <a:ext cx="5470265" cy="427505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9E24B71-F66C-4C8D-9922-402763970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530" y="934891"/>
            <a:ext cx="5469475" cy="427505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553" y="-15932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29 July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057986" y="6242662"/>
            <a:ext cx="6102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657DA6BC-1876-40A4-867C-E683283E0272}"/>
              </a:ext>
            </a:extLst>
          </p:cNvPr>
          <p:cNvGrpSpPr/>
          <p:nvPr/>
        </p:nvGrpSpPr>
        <p:grpSpPr>
          <a:xfrm>
            <a:off x="613244" y="5284158"/>
            <a:ext cx="10766110" cy="828705"/>
            <a:chOff x="1322780" y="5284479"/>
            <a:chExt cx="8677090" cy="82870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72CDBF24-4F83-4522-8ABA-00B8E37EA35A}"/>
                </a:ext>
              </a:extLst>
            </p:cNvPr>
            <p:cNvGrpSpPr/>
            <p:nvPr/>
          </p:nvGrpSpPr>
          <p:grpSpPr>
            <a:xfrm>
              <a:off x="1366955" y="5723977"/>
              <a:ext cx="8531352" cy="389207"/>
              <a:chOff x="284998" y="5012257"/>
              <a:chExt cx="8531352" cy="389207"/>
            </a:xfrm>
          </p:grpSpPr>
          <p:pic>
            <p:nvPicPr>
              <p:cNvPr id="80" name="Picture 79" descr="rel_vort_7.png">
                <a:extLst>
                  <a:ext uri="{FF2B5EF4-FFF2-40B4-BE49-F238E27FC236}">
                    <a16:creationId xmlns:a16="http://schemas.microsoft.com/office/drawing/2014/main" xmlns="" id="{7E90EE85-A4A3-4E9F-B085-334F5EB9C20A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" t="93842" r="2659" b="3102"/>
              <a:stretch/>
            </p:blipFill>
            <p:spPr>
              <a:xfrm>
                <a:off x="284998" y="5012257"/>
                <a:ext cx="8531352" cy="192024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6AF9FFDF-4E46-4715-9A08-89C2BB8D3A84}"/>
                  </a:ext>
                </a:extLst>
              </p:cNvPr>
              <p:cNvSpPr txBox="1"/>
              <p:nvPr/>
            </p:nvSpPr>
            <p:spPr>
              <a:xfrm>
                <a:off x="1045514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xmlns="" id="{92829BDE-E33A-479F-9B64-CFABBE3738E7}"/>
                  </a:ext>
                </a:extLst>
              </p:cNvPr>
              <p:cNvSpPr txBox="1"/>
              <p:nvPr/>
            </p:nvSpPr>
            <p:spPr>
              <a:xfrm>
                <a:off x="199641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0DBB6019-0563-4376-9197-A69DB3403028}"/>
                  </a:ext>
                </a:extLst>
              </p:cNvPr>
              <p:cNvSpPr txBox="1"/>
              <p:nvPr/>
            </p:nvSpPr>
            <p:spPr>
              <a:xfrm>
                <a:off x="294387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10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ED0B5288-8A41-47C5-AB80-CDA9C9DE076D}"/>
                  </a:ext>
                </a:extLst>
              </p:cNvPr>
              <p:cNvSpPr txBox="1"/>
              <p:nvPr/>
            </p:nvSpPr>
            <p:spPr>
              <a:xfrm>
                <a:off x="3891336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12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26D9F3FE-AFF2-4060-8309-E9B3729A7D59}"/>
                  </a:ext>
                </a:extLst>
              </p:cNvPr>
              <p:cNvSpPr txBox="1"/>
              <p:nvPr/>
            </p:nvSpPr>
            <p:spPr>
              <a:xfrm>
                <a:off x="4838793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16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25ABD24E-B68A-4E94-8495-813E8367B8F6}"/>
                  </a:ext>
                </a:extLst>
              </p:cNvPr>
              <p:cNvSpPr txBox="1"/>
              <p:nvPr/>
            </p:nvSpPr>
            <p:spPr>
              <a:xfrm>
                <a:off x="57828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20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C3CDB2B1-E69F-4835-B528-B7F4091AC14B}"/>
                  </a:ext>
                </a:extLst>
              </p:cNvPr>
              <p:cNvSpPr txBox="1"/>
              <p:nvPr/>
            </p:nvSpPr>
            <p:spPr>
              <a:xfrm>
                <a:off x="67299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24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898696CF-2470-4A0E-A984-CB860C6D1210}"/>
                  </a:ext>
                </a:extLst>
              </p:cNvPr>
              <p:cNvSpPr txBox="1"/>
              <p:nvPr/>
            </p:nvSpPr>
            <p:spPr>
              <a:xfrm>
                <a:off x="7680811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28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0489E94F-6DE2-4350-A362-C8B7978C1EF3}"/>
                  </a:ext>
                </a:extLst>
              </p:cNvPr>
              <p:cNvSpPr txBox="1"/>
              <p:nvPr/>
            </p:nvSpPr>
            <p:spPr>
              <a:xfrm>
                <a:off x="8025881" y="5213388"/>
                <a:ext cx="76222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 10</a:t>
                </a:r>
                <a:r>
                  <a:rPr lang="en-US" sz="1200" baseline="30000" dirty="0">
                    <a:latin typeface="Arial"/>
                    <a:cs typeface="Arial"/>
                  </a:rPr>
                  <a:t>−5</a:t>
                </a:r>
                <a:r>
                  <a:rPr lang="en-US" sz="1200" dirty="0">
                    <a:latin typeface="Arial"/>
                    <a:cs typeface="Arial"/>
                  </a:rPr>
                  <a:t> s</a:t>
                </a:r>
                <a:r>
                  <a:rPr lang="en-US" sz="1200" baseline="30000" dirty="0">
                    <a:latin typeface="Arial"/>
                    <a:cs typeface="Arial"/>
                  </a:rPr>
                  <a:t>−1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3418D52C-5276-44C1-B839-60D32AD405CE}"/>
                </a:ext>
              </a:extLst>
            </p:cNvPr>
            <p:cNvSpPr txBox="1"/>
            <p:nvPr/>
          </p:nvSpPr>
          <p:spPr>
            <a:xfrm>
              <a:off x="9237649" y="5524911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A37A1C84-F12B-4A11-9A5A-6B426B6DE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1322780" y="5284479"/>
              <a:ext cx="8619702" cy="269075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80E4516A-158C-4B2E-9387-A861ABD13B2F}"/>
                </a:ext>
              </a:extLst>
            </p:cNvPr>
            <p:cNvSpPr txBox="1"/>
            <p:nvPr/>
          </p:nvSpPr>
          <p:spPr>
            <a:xfrm>
              <a:off x="2127471" y="551716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14F8AC90-700D-450E-A894-1FCEF3E9AB55}"/>
                </a:ext>
              </a:extLst>
            </p:cNvPr>
            <p:cNvSpPr txBox="1"/>
            <p:nvPr/>
          </p:nvSpPr>
          <p:spPr>
            <a:xfrm>
              <a:off x="2972595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006B0C99-28F2-41F0-B03C-29DEDF29F101}"/>
                </a:ext>
              </a:extLst>
            </p:cNvPr>
            <p:cNvSpPr txBox="1"/>
            <p:nvPr/>
          </p:nvSpPr>
          <p:spPr>
            <a:xfrm>
              <a:off x="3813089" y="550165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7F17A3FB-2773-4DE9-BCC6-B5FDF818CA36}"/>
                </a:ext>
              </a:extLst>
            </p:cNvPr>
            <p:cNvSpPr txBox="1"/>
            <p:nvPr/>
          </p:nvSpPr>
          <p:spPr>
            <a:xfrm>
              <a:off x="4636806" y="54973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ABAA7BFF-4850-431D-B0FB-2972D2DD4DB7}"/>
                </a:ext>
              </a:extLst>
            </p:cNvPr>
            <p:cNvSpPr txBox="1"/>
            <p:nvPr/>
          </p:nvSpPr>
          <p:spPr>
            <a:xfrm>
              <a:off x="5477300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DE79C250-4899-46A8-B5E2-6A86D63788E0}"/>
                </a:ext>
              </a:extLst>
            </p:cNvPr>
            <p:cNvSpPr txBox="1"/>
            <p:nvPr/>
          </p:nvSpPr>
          <p:spPr>
            <a:xfrm>
              <a:off x="6348378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4D0D0333-93B0-4249-92A7-17B7B66D1702}"/>
                </a:ext>
              </a:extLst>
            </p:cNvPr>
            <p:cNvSpPr txBox="1"/>
            <p:nvPr/>
          </p:nvSpPr>
          <p:spPr>
            <a:xfrm>
              <a:off x="7214236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FD3E96AF-603A-49F4-9BE8-1D079AD01310}"/>
                </a:ext>
              </a:extLst>
            </p:cNvPr>
            <p:cNvSpPr txBox="1"/>
            <p:nvPr/>
          </p:nvSpPr>
          <p:spPr>
            <a:xfrm>
              <a:off x="8025821" y="551726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889AA5FC-C252-49EB-8CB6-589C5B55DBFD}"/>
                </a:ext>
              </a:extLst>
            </p:cNvPr>
            <p:cNvSpPr txBox="1"/>
            <p:nvPr/>
          </p:nvSpPr>
          <p:spPr>
            <a:xfrm>
              <a:off x="8870945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110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D7448C-3866-4720-93E2-123EC2E5912D}"/>
              </a:ext>
            </a:extLst>
          </p:cNvPr>
          <p:cNvSpPr txBox="1"/>
          <p:nvPr/>
        </p:nvSpPr>
        <p:spPr>
          <a:xfrm>
            <a:off x="31339" y="6246925"/>
            <a:ext cx="5824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MSLP (black,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1000–500-hPa thickness (red/blue, dam), and 250-hPa wind speed (shaded 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399415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FB6C10-EF60-4FF1-9F4F-7A078D0BE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43" y="923660"/>
            <a:ext cx="5451347" cy="42683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65E3925-8ADE-46D7-9371-4881001B6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593" y="923661"/>
            <a:ext cx="5451348" cy="42752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553" y="-14926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30 July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057986" y="6242662"/>
            <a:ext cx="6102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657DA6BC-1876-40A4-867C-E683283E0272}"/>
              </a:ext>
            </a:extLst>
          </p:cNvPr>
          <p:cNvGrpSpPr/>
          <p:nvPr/>
        </p:nvGrpSpPr>
        <p:grpSpPr>
          <a:xfrm>
            <a:off x="613244" y="5284158"/>
            <a:ext cx="10766111" cy="828705"/>
            <a:chOff x="1322780" y="5284479"/>
            <a:chExt cx="8677091" cy="82870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72CDBF24-4F83-4522-8ABA-00B8E37EA35A}"/>
                </a:ext>
              </a:extLst>
            </p:cNvPr>
            <p:cNvGrpSpPr/>
            <p:nvPr/>
          </p:nvGrpSpPr>
          <p:grpSpPr>
            <a:xfrm>
              <a:off x="1366955" y="5723977"/>
              <a:ext cx="8531352" cy="389207"/>
              <a:chOff x="284998" y="5012257"/>
              <a:chExt cx="8531352" cy="389207"/>
            </a:xfrm>
          </p:grpSpPr>
          <p:pic>
            <p:nvPicPr>
              <p:cNvPr id="80" name="Picture 79" descr="rel_vort_7.png">
                <a:extLst>
                  <a:ext uri="{FF2B5EF4-FFF2-40B4-BE49-F238E27FC236}">
                    <a16:creationId xmlns:a16="http://schemas.microsoft.com/office/drawing/2014/main" xmlns="" id="{7E90EE85-A4A3-4E9F-B085-334F5EB9C20A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" t="93842" r="2659" b="3102"/>
              <a:stretch/>
            </p:blipFill>
            <p:spPr>
              <a:xfrm>
                <a:off x="284998" y="5012257"/>
                <a:ext cx="8531352" cy="192024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6AF9FFDF-4E46-4715-9A08-89C2BB8D3A84}"/>
                  </a:ext>
                </a:extLst>
              </p:cNvPr>
              <p:cNvSpPr txBox="1"/>
              <p:nvPr/>
            </p:nvSpPr>
            <p:spPr>
              <a:xfrm>
                <a:off x="1045514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xmlns="" id="{92829BDE-E33A-479F-9B64-CFABBE3738E7}"/>
                  </a:ext>
                </a:extLst>
              </p:cNvPr>
              <p:cNvSpPr txBox="1"/>
              <p:nvPr/>
            </p:nvSpPr>
            <p:spPr>
              <a:xfrm>
                <a:off x="199641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0DBB6019-0563-4376-9197-A69DB3403028}"/>
                  </a:ext>
                </a:extLst>
              </p:cNvPr>
              <p:cNvSpPr txBox="1"/>
              <p:nvPr/>
            </p:nvSpPr>
            <p:spPr>
              <a:xfrm>
                <a:off x="294387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10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ED0B5288-8A41-47C5-AB80-CDA9C9DE076D}"/>
                  </a:ext>
                </a:extLst>
              </p:cNvPr>
              <p:cNvSpPr txBox="1"/>
              <p:nvPr/>
            </p:nvSpPr>
            <p:spPr>
              <a:xfrm>
                <a:off x="3891336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12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26D9F3FE-AFF2-4060-8309-E9B3729A7D59}"/>
                  </a:ext>
                </a:extLst>
              </p:cNvPr>
              <p:cNvSpPr txBox="1"/>
              <p:nvPr/>
            </p:nvSpPr>
            <p:spPr>
              <a:xfrm>
                <a:off x="4838793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16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25ABD24E-B68A-4E94-8495-813E8367B8F6}"/>
                  </a:ext>
                </a:extLst>
              </p:cNvPr>
              <p:cNvSpPr txBox="1"/>
              <p:nvPr/>
            </p:nvSpPr>
            <p:spPr>
              <a:xfrm>
                <a:off x="57828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20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C3CDB2B1-E69F-4835-B528-B7F4091AC14B}"/>
                  </a:ext>
                </a:extLst>
              </p:cNvPr>
              <p:cNvSpPr txBox="1"/>
              <p:nvPr/>
            </p:nvSpPr>
            <p:spPr>
              <a:xfrm>
                <a:off x="67299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24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898696CF-2470-4A0E-A984-CB860C6D1210}"/>
                  </a:ext>
                </a:extLst>
              </p:cNvPr>
              <p:cNvSpPr txBox="1"/>
              <p:nvPr/>
            </p:nvSpPr>
            <p:spPr>
              <a:xfrm>
                <a:off x="7680811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28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0489E94F-6DE2-4350-A362-C8B7978C1EF3}"/>
                  </a:ext>
                </a:extLst>
              </p:cNvPr>
              <p:cNvSpPr txBox="1"/>
              <p:nvPr/>
            </p:nvSpPr>
            <p:spPr>
              <a:xfrm>
                <a:off x="8025881" y="5213388"/>
                <a:ext cx="76222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 10</a:t>
                </a:r>
                <a:r>
                  <a:rPr lang="en-US" sz="1200" baseline="30000" dirty="0">
                    <a:latin typeface="Arial"/>
                    <a:cs typeface="Arial"/>
                  </a:rPr>
                  <a:t>−5</a:t>
                </a:r>
                <a:r>
                  <a:rPr lang="en-US" sz="1200" dirty="0">
                    <a:latin typeface="Arial"/>
                    <a:cs typeface="Arial"/>
                  </a:rPr>
                  <a:t> s</a:t>
                </a:r>
                <a:r>
                  <a:rPr lang="en-US" sz="1200" baseline="30000" dirty="0">
                    <a:latin typeface="Arial"/>
                    <a:cs typeface="Arial"/>
                  </a:rPr>
                  <a:t>−1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3418D52C-5276-44C1-B839-60D32AD405CE}"/>
                </a:ext>
              </a:extLst>
            </p:cNvPr>
            <p:cNvSpPr txBox="1"/>
            <p:nvPr/>
          </p:nvSpPr>
          <p:spPr>
            <a:xfrm>
              <a:off x="9237650" y="5524911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A37A1C84-F12B-4A11-9A5A-6B426B6DE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1322780" y="5284479"/>
              <a:ext cx="8619702" cy="269075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80E4516A-158C-4B2E-9387-A861ABD13B2F}"/>
                </a:ext>
              </a:extLst>
            </p:cNvPr>
            <p:cNvSpPr txBox="1"/>
            <p:nvPr/>
          </p:nvSpPr>
          <p:spPr>
            <a:xfrm>
              <a:off x="2127471" y="551716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14F8AC90-700D-450E-A894-1FCEF3E9AB55}"/>
                </a:ext>
              </a:extLst>
            </p:cNvPr>
            <p:cNvSpPr txBox="1"/>
            <p:nvPr/>
          </p:nvSpPr>
          <p:spPr>
            <a:xfrm>
              <a:off x="2972595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006B0C99-28F2-41F0-B03C-29DEDF29F101}"/>
                </a:ext>
              </a:extLst>
            </p:cNvPr>
            <p:cNvSpPr txBox="1"/>
            <p:nvPr/>
          </p:nvSpPr>
          <p:spPr>
            <a:xfrm>
              <a:off x="3813089" y="550165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7F17A3FB-2773-4DE9-BCC6-B5FDF818CA36}"/>
                </a:ext>
              </a:extLst>
            </p:cNvPr>
            <p:cNvSpPr txBox="1"/>
            <p:nvPr/>
          </p:nvSpPr>
          <p:spPr>
            <a:xfrm>
              <a:off x="4636806" y="54973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ABAA7BFF-4850-431D-B0FB-2972D2DD4DB7}"/>
                </a:ext>
              </a:extLst>
            </p:cNvPr>
            <p:cNvSpPr txBox="1"/>
            <p:nvPr/>
          </p:nvSpPr>
          <p:spPr>
            <a:xfrm>
              <a:off x="5477300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DE79C250-4899-46A8-B5E2-6A86D63788E0}"/>
                </a:ext>
              </a:extLst>
            </p:cNvPr>
            <p:cNvSpPr txBox="1"/>
            <p:nvPr/>
          </p:nvSpPr>
          <p:spPr>
            <a:xfrm>
              <a:off x="6348378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4D0D0333-93B0-4249-92A7-17B7B66D1702}"/>
                </a:ext>
              </a:extLst>
            </p:cNvPr>
            <p:cNvSpPr txBox="1"/>
            <p:nvPr/>
          </p:nvSpPr>
          <p:spPr>
            <a:xfrm>
              <a:off x="7214236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FD3E96AF-603A-49F4-9BE8-1D079AD01310}"/>
                </a:ext>
              </a:extLst>
            </p:cNvPr>
            <p:cNvSpPr txBox="1"/>
            <p:nvPr/>
          </p:nvSpPr>
          <p:spPr>
            <a:xfrm>
              <a:off x="8025821" y="551726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889AA5FC-C252-49EB-8CB6-589C5B55DBFD}"/>
                </a:ext>
              </a:extLst>
            </p:cNvPr>
            <p:cNvSpPr txBox="1"/>
            <p:nvPr/>
          </p:nvSpPr>
          <p:spPr>
            <a:xfrm>
              <a:off x="8870945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110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D7448C-3866-4720-93E2-123EC2E5912D}"/>
              </a:ext>
            </a:extLst>
          </p:cNvPr>
          <p:cNvSpPr txBox="1"/>
          <p:nvPr/>
        </p:nvSpPr>
        <p:spPr>
          <a:xfrm>
            <a:off x="31339" y="6246925"/>
            <a:ext cx="5824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MSLP (black,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1000–500-hPa thickness (red/blue, dam), and 250-hPa wind speed (shaded 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90714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03F09DB-D450-42B6-B38A-C1EBCE2A1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38" y="926088"/>
            <a:ext cx="5457955" cy="427528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5A2AC59-AC11-4036-B893-BE601A09F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86" y="911326"/>
            <a:ext cx="5451347" cy="429903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90" y="-15932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31 July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057986" y="6242662"/>
            <a:ext cx="6102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657DA6BC-1876-40A4-867C-E683283E0272}"/>
              </a:ext>
            </a:extLst>
          </p:cNvPr>
          <p:cNvGrpSpPr/>
          <p:nvPr/>
        </p:nvGrpSpPr>
        <p:grpSpPr>
          <a:xfrm>
            <a:off x="613244" y="5284158"/>
            <a:ext cx="10766111" cy="828705"/>
            <a:chOff x="1322780" y="5284479"/>
            <a:chExt cx="8677091" cy="82870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72CDBF24-4F83-4522-8ABA-00B8E37EA35A}"/>
                </a:ext>
              </a:extLst>
            </p:cNvPr>
            <p:cNvGrpSpPr/>
            <p:nvPr/>
          </p:nvGrpSpPr>
          <p:grpSpPr>
            <a:xfrm>
              <a:off x="1366955" y="5723977"/>
              <a:ext cx="8531352" cy="389207"/>
              <a:chOff x="284998" y="5012257"/>
              <a:chExt cx="8531352" cy="389207"/>
            </a:xfrm>
          </p:grpSpPr>
          <p:pic>
            <p:nvPicPr>
              <p:cNvPr id="80" name="Picture 79" descr="rel_vort_7.png">
                <a:extLst>
                  <a:ext uri="{FF2B5EF4-FFF2-40B4-BE49-F238E27FC236}">
                    <a16:creationId xmlns:a16="http://schemas.microsoft.com/office/drawing/2014/main" xmlns="" id="{7E90EE85-A4A3-4E9F-B085-334F5EB9C20A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" t="93842" r="2659" b="3102"/>
              <a:stretch/>
            </p:blipFill>
            <p:spPr>
              <a:xfrm>
                <a:off x="284998" y="5012257"/>
                <a:ext cx="8531352" cy="192024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6AF9FFDF-4E46-4715-9A08-89C2BB8D3A84}"/>
                  </a:ext>
                </a:extLst>
              </p:cNvPr>
              <p:cNvSpPr txBox="1"/>
              <p:nvPr/>
            </p:nvSpPr>
            <p:spPr>
              <a:xfrm>
                <a:off x="1045514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xmlns="" id="{92829BDE-E33A-479F-9B64-CFABBE3738E7}"/>
                  </a:ext>
                </a:extLst>
              </p:cNvPr>
              <p:cNvSpPr txBox="1"/>
              <p:nvPr/>
            </p:nvSpPr>
            <p:spPr>
              <a:xfrm>
                <a:off x="199641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0DBB6019-0563-4376-9197-A69DB3403028}"/>
                  </a:ext>
                </a:extLst>
              </p:cNvPr>
              <p:cNvSpPr txBox="1"/>
              <p:nvPr/>
            </p:nvSpPr>
            <p:spPr>
              <a:xfrm>
                <a:off x="294387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10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ED0B5288-8A41-47C5-AB80-CDA9C9DE076D}"/>
                  </a:ext>
                </a:extLst>
              </p:cNvPr>
              <p:cNvSpPr txBox="1"/>
              <p:nvPr/>
            </p:nvSpPr>
            <p:spPr>
              <a:xfrm>
                <a:off x="3891336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12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26D9F3FE-AFF2-4060-8309-E9B3729A7D59}"/>
                  </a:ext>
                </a:extLst>
              </p:cNvPr>
              <p:cNvSpPr txBox="1"/>
              <p:nvPr/>
            </p:nvSpPr>
            <p:spPr>
              <a:xfrm>
                <a:off x="4838793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16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25ABD24E-B68A-4E94-8495-813E8367B8F6}"/>
                  </a:ext>
                </a:extLst>
              </p:cNvPr>
              <p:cNvSpPr txBox="1"/>
              <p:nvPr/>
            </p:nvSpPr>
            <p:spPr>
              <a:xfrm>
                <a:off x="57828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20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C3CDB2B1-E69F-4835-B528-B7F4091AC14B}"/>
                  </a:ext>
                </a:extLst>
              </p:cNvPr>
              <p:cNvSpPr txBox="1"/>
              <p:nvPr/>
            </p:nvSpPr>
            <p:spPr>
              <a:xfrm>
                <a:off x="67299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24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898696CF-2470-4A0E-A984-CB860C6D1210}"/>
                  </a:ext>
                </a:extLst>
              </p:cNvPr>
              <p:cNvSpPr txBox="1"/>
              <p:nvPr/>
            </p:nvSpPr>
            <p:spPr>
              <a:xfrm>
                <a:off x="7680811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28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0489E94F-6DE2-4350-A362-C8B7978C1EF3}"/>
                  </a:ext>
                </a:extLst>
              </p:cNvPr>
              <p:cNvSpPr txBox="1"/>
              <p:nvPr/>
            </p:nvSpPr>
            <p:spPr>
              <a:xfrm>
                <a:off x="8025881" y="5213388"/>
                <a:ext cx="76222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 10</a:t>
                </a:r>
                <a:r>
                  <a:rPr lang="en-US" sz="1200" baseline="30000" dirty="0">
                    <a:latin typeface="Arial"/>
                    <a:cs typeface="Arial"/>
                  </a:rPr>
                  <a:t>−5</a:t>
                </a:r>
                <a:r>
                  <a:rPr lang="en-US" sz="1200" dirty="0">
                    <a:latin typeface="Arial"/>
                    <a:cs typeface="Arial"/>
                  </a:rPr>
                  <a:t> s</a:t>
                </a:r>
                <a:r>
                  <a:rPr lang="en-US" sz="1200" baseline="30000" dirty="0">
                    <a:latin typeface="Arial"/>
                    <a:cs typeface="Arial"/>
                  </a:rPr>
                  <a:t>−1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3418D52C-5276-44C1-B839-60D32AD405CE}"/>
                </a:ext>
              </a:extLst>
            </p:cNvPr>
            <p:cNvSpPr txBox="1"/>
            <p:nvPr/>
          </p:nvSpPr>
          <p:spPr>
            <a:xfrm>
              <a:off x="9237650" y="5524911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A37A1C84-F12B-4A11-9A5A-6B426B6DE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1322780" y="5284479"/>
              <a:ext cx="8619702" cy="269075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80E4516A-158C-4B2E-9387-A861ABD13B2F}"/>
                </a:ext>
              </a:extLst>
            </p:cNvPr>
            <p:cNvSpPr txBox="1"/>
            <p:nvPr/>
          </p:nvSpPr>
          <p:spPr>
            <a:xfrm>
              <a:off x="2127471" y="551716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14F8AC90-700D-450E-A894-1FCEF3E9AB55}"/>
                </a:ext>
              </a:extLst>
            </p:cNvPr>
            <p:cNvSpPr txBox="1"/>
            <p:nvPr/>
          </p:nvSpPr>
          <p:spPr>
            <a:xfrm>
              <a:off x="2972595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006B0C99-28F2-41F0-B03C-29DEDF29F101}"/>
                </a:ext>
              </a:extLst>
            </p:cNvPr>
            <p:cNvSpPr txBox="1"/>
            <p:nvPr/>
          </p:nvSpPr>
          <p:spPr>
            <a:xfrm>
              <a:off x="3813089" y="550165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7F17A3FB-2773-4DE9-BCC6-B5FDF818CA36}"/>
                </a:ext>
              </a:extLst>
            </p:cNvPr>
            <p:cNvSpPr txBox="1"/>
            <p:nvPr/>
          </p:nvSpPr>
          <p:spPr>
            <a:xfrm>
              <a:off x="4636806" y="54973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ABAA7BFF-4850-431D-B0FB-2972D2DD4DB7}"/>
                </a:ext>
              </a:extLst>
            </p:cNvPr>
            <p:cNvSpPr txBox="1"/>
            <p:nvPr/>
          </p:nvSpPr>
          <p:spPr>
            <a:xfrm>
              <a:off x="5477300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DE79C250-4899-46A8-B5E2-6A86D63788E0}"/>
                </a:ext>
              </a:extLst>
            </p:cNvPr>
            <p:cNvSpPr txBox="1"/>
            <p:nvPr/>
          </p:nvSpPr>
          <p:spPr>
            <a:xfrm>
              <a:off x="6348378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4D0D0333-93B0-4249-92A7-17B7B66D1702}"/>
                </a:ext>
              </a:extLst>
            </p:cNvPr>
            <p:cNvSpPr txBox="1"/>
            <p:nvPr/>
          </p:nvSpPr>
          <p:spPr>
            <a:xfrm>
              <a:off x="7214236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FD3E96AF-603A-49F4-9BE8-1D079AD01310}"/>
                </a:ext>
              </a:extLst>
            </p:cNvPr>
            <p:cNvSpPr txBox="1"/>
            <p:nvPr/>
          </p:nvSpPr>
          <p:spPr>
            <a:xfrm>
              <a:off x="8025821" y="551726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889AA5FC-C252-49EB-8CB6-589C5B55DBFD}"/>
                </a:ext>
              </a:extLst>
            </p:cNvPr>
            <p:cNvSpPr txBox="1"/>
            <p:nvPr/>
          </p:nvSpPr>
          <p:spPr>
            <a:xfrm>
              <a:off x="8870945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110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D7448C-3866-4720-93E2-123EC2E5912D}"/>
              </a:ext>
            </a:extLst>
          </p:cNvPr>
          <p:cNvSpPr txBox="1"/>
          <p:nvPr/>
        </p:nvSpPr>
        <p:spPr>
          <a:xfrm>
            <a:off x="31339" y="6246925"/>
            <a:ext cx="5824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MSLP (black,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1000–500-hPa thickness (red/blue, dam), and 250-hPa wind speed (shaded 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11588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C61F1E-DC83-4D39-9D7B-D448193B9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8" y="916981"/>
            <a:ext cx="5463702" cy="42474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B04C31F-48E6-458F-B03D-E4004FF5E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47" y="916982"/>
            <a:ext cx="5451348" cy="425570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82" y="-16917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1 August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057986" y="6242662"/>
            <a:ext cx="61026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657DA6BC-1876-40A4-867C-E683283E0272}"/>
              </a:ext>
            </a:extLst>
          </p:cNvPr>
          <p:cNvGrpSpPr/>
          <p:nvPr/>
        </p:nvGrpSpPr>
        <p:grpSpPr>
          <a:xfrm>
            <a:off x="613244" y="5284158"/>
            <a:ext cx="10766111" cy="828705"/>
            <a:chOff x="1322780" y="5284479"/>
            <a:chExt cx="8677091" cy="828705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72CDBF24-4F83-4522-8ABA-00B8E37EA35A}"/>
                </a:ext>
              </a:extLst>
            </p:cNvPr>
            <p:cNvGrpSpPr/>
            <p:nvPr/>
          </p:nvGrpSpPr>
          <p:grpSpPr>
            <a:xfrm>
              <a:off x="1366955" y="5723977"/>
              <a:ext cx="8531352" cy="389207"/>
              <a:chOff x="284998" y="5012257"/>
              <a:chExt cx="8531352" cy="389207"/>
            </a:xfrm>
          </p:grpSpPr>
          <p:pic>
            <p:nvPicPr>
              <p:cNvPr id="80" name="Picture 79" descr="rel_vort_7.png">
                <a:extLst>
                  <a:ext uri="{FF2B5EF4-FFF2-40B4-BE49-F238E27FC236}">
                    <a16:creationId xmlns:a16="http://schemas.microsoft.com/office/drawing/2014/main" xmlns="" id="{7E90EE85-A4A3-4E9F-B085-334F5EB9C20A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" t="93842" r="2659" b="3102"/>
              <a:stretch/>
            </p:blipFill>
            <p:spPr>
              <a:xfrm>
                <a:off x="284998" y="5012257"/>
                <a:ext cx="8531352" cy="192024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xmlns="" id="{6AF9FFDF-4E46-4715-9A08-89C2BB8D3A84}"/>
                  </a:ext>
                </a:extLst>
              </p:cNvPr>
              <p:cNvSpPr txBox="1"/>
              <p:nvPr/>
            </p:nvSpPr>
            <p:spPr>
              <a:xfrm>
                <a:off x="1045514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xmlns="" id="{92829BDE-E33A-479F-9B64-CFABBE3738E7}"/>
                  </a:ext>
                </a:extLst>
              </p:cNvPr>
              <p:cNvSpPr txBox="1"/>
              <p:nvPr/>
            </p:nvSpPr>
            <p:spPr>
              <a:xfrm>
                <a:off x="199641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xmlns="" id="{0DBB6019-0563-4376-9197-A69DB3403028}"/>
                  </a:ext>
                </a:extLst>
              </p:cNvPr>
              <p:cNvSpPr txBox="1"/>
              <p:nvPr/>
            </p:nvSpPr>
            <p:spPr>
              <a:xfrm>
                <a:off x="294387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10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xmlns="" id="{ED0B5288-8A41-47C5-AB80-CDA9C9DE076D}"/>
                  </a:ext>
                </a:extLst>
              </p:cNvPr>
              <p:cNvSpPr txBox="1"/>
              <p:nvPr/>
            </p:nvSpPr>
            <p:spPr>
              <a:xfrm>
                <a:off x="3891336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12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xmlns="" id="{26D9F3FE-AFF2-4060-8309-E9B3729A7D59}"/>
                  </a:ext>
                </a:extLst>
              </p:cNvPr>
              <p:cNvSpPr txBox="1"/>
              <p:nvPr/>
            </p:nvSpPr>
            <p:spPr>
              <a:xfrm>
                <a:off x="4838793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16</a:t>
                </a: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25ABD24E-B68A-4E94-8495-813E8367B8F6}"/>
                  </a:ext>
                </a:extLst>
              </p:cNvPr>
              <p:cNvSpPr txBox="1"/>
              <p:nvPr/>
            </p:nvSpPr>
            <p:spPr>
              <a:xfrm>
                <a:off x="57828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20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="" id="{C3CDB2B1-E69F-4835-B528-B7F4091AC14B}"/>
                  </a:ext>
                </a:extLst>
              </p:cNvPr>
              <p:cNvSpPr txBox="1"/>
              <p:nvPr/>
            </p:nvSpPr>
            <p:spPr>
              <a:xfrm>
                <a:off x="67299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24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xmlns="" id="{898696CF-2470-4A0E-A984-CB860C6D1210}"/>
                  </a:ext>
                </a:extLst>
              </p:cNvPr>
              <p:cNvSpPr txBox="1"/>
              <p:nvPr/>
            </p:nvSpPr>
            <p:spPr>
              <a:xfrm>
                <a:off x="7680811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28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0489E94F-6DE2-4350-A362-C8B7978C1EF3}"/>
                  </a:ext>
                </a:extLst>
              </p:cNvPr>
              <p:cNvSpPr txBox="1"/>
              <p:nvPr/>
            </p:nvSpPr>
            <p:spPr>
              <a:xfrm>
                <a:off x="8025881" y="5213388"/>
                <a:ext cx="76222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 10</a:t>
                </a:r>
                <a:r>
                  <a:rPr lang="en-US" sz="1200" baseline="30000" dirty="0">
                    <a:latin typeface="Arial"/>
                    <a:cs typeface="Arial"/>
                  </a:rPr>
                  <a:t>−5</a:t>
                </a:r>
                <a:r>
                  <a:rPr lang="en-US" sz="1200" dirty="0">
                    <a:latin typeface="Arial"/>
                    <a:cs typeface="Arial"/>
                  </a:rPr>
                  <a:t> s</a:t>
                </a:r>
                <a:r>
                  <a:rPr lang="en-US" sz="1200" baseline="30000" dirty="0">
                    <a:latin typeface="Arial"/>
                    <a:cs typeface="Arial"/>
                  </a:rPr>
                  <a:t>−1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3418D52C-5276-44C1-B839-60D32AD405CE}"/>
                </a:ext>
              </a:extLst>
            </p:cNvPr>
            <p:cNvSpPr txBox="1"/>
            <p:nvPr/>
          </p:nvSpPr>
          <p:spPr>
            <a:xfrm>
              <a:off x="9237650" y="5524911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xmlns="" id="{A37A1C84-F12B-4A11-9A5A-6B426B6DE9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1322780" y="5284479"/>
              <a:ext cx="8619702" cy="269075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80E4516A-158C-4B2E-9387-A861ABD13B2F}"/>
                </a:ext>
              </a:extLst>
            </p:cNvPr>
            <p:cNvSpPr txBox="1"/>
            <p:nvPr/>
          </p:nvSpPr>
          <p:spPr>
            <a:xfrm>
              <a:off x="2127471" y="551716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14F8AC90-700D-450E-A894-1FCEF3E9AB55}"/>
                </a:ext>
              </a:extLst>
            </p:cNvPr>
            <p:cNvSpPr txBox="1"/>
            <p:nvPr/>
          </p:nvSpPr>
          <p:spPr>
            <a:xfrm>
              <a:off x="2972595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xmlns="" id="{006B0C99-28F2-41F0-B03C-29DEDF29F101}"/>
                </a:ext>
              </a:extLst>
            </p:cNvPr>
            <p:cNvSpPr txBox="1"/>
            <p:nvPr/>
          </p:nvSpPr>
          <p:spPr>
            <a:xfrm>
              <a:off x="3813089" y="550165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7F17A3FB-2773-4DE9-BCC6-B5FDF818CA36}"/>
                </a:ext>
              </a:extLst>
            </p:cNvPr>
            <p:cNvSpPr txBox="1"/>
            <p:nvPr/>
          </p:nvSpPr>
          <p:spPr>
            <a:xfrm>
              <a:off x="4636806" y="54973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ABAA7BFF-4850-431D-B0FB-2972D2DD4DB7}"/>
                </a:ext>
              </a:extLst>
            </p:cNvPr>
            <p:cNvSpPr txBox="1"/>
            <p:nvPr/>
          </p:nvSpPr>
          <p:spPr>
            <a:xfrm>
              <a:off x="5477300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DE79C250-4899-46A8-B5E2-6A86D63788E0}"/>
                </a:ext>
              </a:extLst>
            </p:cNvPr>
            <p:cNvSpPr txBox="1"/>
            <p:nvPr/>
          </p:nvSpPr>
          <p:spPr>
            <a:xfrm>
              <a:off x="6348378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4D0D0333-93B0-4249-92A7-17B7B66D1702}"/>
                </a:ext>
              </a:extLst>
            </p:cNvPr>
            <p:cNvSpPr txBox="1"/>
            <p:nvPr/>
          </p:nvSpPr>
          <p:spPr>
            <a:xfrm>
              <a:off x="7214236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FD3E96AF-603A-49F4-9BE8-1D079AD01310}"/>
                </a:ext>
              </a:extLst>
            </p:cNvPr>
            <p:cNvSpPr txBox="1"/>
            <p:nvPr/>
          </p:nvSpPr>
          <p:spPr>
            <a:xfrm>
              <a:off x="8025821" y="551726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889AA5FC-C252-49EB-8CB6-589C5B55DBFD}"/>
                </a:ext>
              </a:extLst>
            </p:cNvPr>
            <p:cNvSpPr txBox="1"/>
            <p:nvPr/>
          </p:nvSpPr>
          <p:spPr>
            <a:xfrm>
              <a:off x="8870945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110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8D7448C-3866-4720-93E2-123EC2E5912D}"/>
              </a:ext>
            </a:extLst>
          </p:cNvPr>
          <p:cNvSpPr txBox="1"/>
          <p:nvPr/>
        </p:nvSpPr>
        <p:spPr>
          <a:xfrm>
            <a:off x="31339" y="6246925"/>
            <a:ext cx="5824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MSLP (black,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1000–500-hPa thickness (red/blue, dam), and 250-hPa wind speed (shaded m s</a:t>
            </a:r>
            <a:r>
              <a:rPr lang="en-US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74532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F1C533D-193D-41EA-A7F4-EC5E6B081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16" y="905562"/>
            <a:ext cx="5500560" cy="4315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9997D66-8244-4017-B3F1-505D95769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85" y="905562"/>
            <a:ext cx="5457955" cy="43105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89" y="-17613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26 July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030673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76876" y="6038583"/>
            <a:ext cx="0" cy="8304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D147FF0-D4AF-417F-B0AD-B30A22779DBC}"/>
              </a:ext>
            </a:extLst>
          </p:cNvPr>
          <p:cNvSpPr/>
          <p:nvPr/>
        </p:nvSpPr>
        <p:spPr>
          <a:xfrm>
            <a:off x="31338" y="6193880"/>
            <a:ext cx="602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850-hPa geo. height (dam, black), temp (red, °C), wind (barbs,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and standardized temp anomaly (shaded, sigma)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8FC9C86D-F194-4662-8CFC-37FA0B84349F}"/>
              </a:ext>
            </a:extLst>
          </p:cNvPr>
          <p:cNvSpPr txBox="1">
            <a:spLocks/>
          </p:cNvSpPr>
          <p:nvPr/>
        </p:nvSpPr>
        <p:spPr>
          <a:xfrm>
            <a:off x="6091237" y="6030106"/>
            <a:ext cx="5813643" cy="85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1F47A63-82F4-4D66-8BA4-FE6724C8E338}"/>
              </a:ext>
            </a:extLst>
          </p:cNvPr>
          <p:cNvGrpSpPr/>
          <p:nvPr/>
        </p:nvGrpSpPr>
        <p:grpSpPr>
          <a:xfrm>
            <a:off x="613244" y="5426316"/>
            <a:ext cx="10902695" cy="491559"/>
            <a:chOff x="308967" y="5235575"/>
            <a:chExt cx="8531352" cy="388891"/>
          </a:xfrm>
        </p:grpSpPr>
        <p:pic>
          <p:nvPicPr>
            <p:cNvPr id="44" name="Picture 43" descr="pw_anom_12.png">
              <a:extLst>
                <a:ext uri="{FF2B5EF4-FFF2-40B4-BE49-F238E27FC236}">
                  <a16:creationId xmlns:a16="http://schemas.microsoft.com/office/drawing/2014/main" xmlns="" id="{1672041F-991A-47EB-AAC8-8B76DA8D1084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2CFCE103-D9BA-4F8D-9FB9-FA84A299866C}"/>
                </a:ext>
              </a:extLst>
            </p:cNvPr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E847EC1D-3A68-4168-B1FB-E8C7FD208128}"/>
                </a:ext>
              </a:extLst>
            </p:cNvPr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4AB6D7E-2BA9-4126-A293-66FA01684EBB}"/>
                </a:ext>
              </a:extLst>
            </p:cNvPr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6010AC6-5071-4C52-B1E6-69D717709E6E}"/>
                </a:ext>
              </a:extLst>
            </p:cNvPr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EDA20BA-4BBA-42ED-A528-60A17A38C11D}"/>
                </a:ext>
              </a:extLst>
            </p:cNvPr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5F60E5D-83A0-4818-BEF8-C4820B3F3B9D}"/>
                </a:ext>
              </a:extLst>
            </p:cNvPr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517F00C8-0492-45F9-ADC5-6C166FC29EEF}"/>
                </a:ext>
              </a:extLst>
            </p:cNvPr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8C7D24B4-EAAC-4FA5-91C1-9722B243AE76}"/>
                </a:ext>
              </a:extLst>
            </p:cNvPr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1E015A61-BAA7-477B-A8FC-7F2959B429CE}"/>
                </a:ext>
              </a:extLst>
            </p:cNvPr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FD308821-2F00-4464-AE60-A878C30E1B78}"/>
                </a:ext>
              </a:extLst>
            </p:cNvPr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B439868E-6F21-496A-86F4-BCACF00A4926}"/>
                </a:ext>
              </a:extLst>
            </p:cNvPr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B794EC2-7E79-4C01-93FB-42EB26683D1E}"/>
                </a:ext>
              </a:extLst>
            </p:cNvPr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4833110B-557A-4979-B67F-3FAAD3DAA19B}"/>
                </a:ext>
              </a:extLst>
            </p:cNvPr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09F5BFA6-4306-414C-BB18-56F2E5453CDC}"/>
                </a:ext>
              </a:extLst>
            </p:cNvPr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9A25B62E-237F-4CDB-96E5-2B85AAD82589}"/>
                </a:ext>
              </a:extLst>
            </p:cNvPr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AF192FD8-2167-48FD-AB63-5ABCDE1E517F}"/>
                </a:ext>
              </a:extLst>
            </p:cNvPr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1F254D1E-8FF4-452F-B729-CA5CFFC86493}"/>
                </a:ext>
              </a:extLst>
            </p:cNvPr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E424BF69-68E8-45C7-BE05-6D355ADB1557}"/>
                </a:ext>
              </a:extLst>
            </p:cNvPr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1896BD59-C8A3-4F16-8430-5D0995F0B016}"/>
                </a:ext>
              </a:extLst>
            </p:cNvPr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51CB21D7-ACFF-4E03-839C-4BAE451A22C3}"/>
                </a:ext>
              </a:extLst>
            </p:cNvPr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9052D5-23DD-4D9C-9C33-950B4033FE98}"/>
              </a:ext>
            </a:extLst>
          </p:cNvPr>
          <p:cNvSpPr txBox="1"/>
          <p:nvPr/>
        </p:nvSpPr>
        <p:spPr>
          <a:xfrm>
            <a:off x="6186414" y="6193880"/>
            <a:ext cx="562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standardized anomalies of PW (σ, shaded)</a:t>
            </a:r>
          </a:p>
        </p:txBody>
      </p:sp>
    </p:spTree>
    <p:extLst>
      <p:ext uri="{BB962C8B-B14F-4D97-AF65-F5344CB8AC3E}">
        <p14:creationId xmlns:p14="http://schemas.microsoft.com/office/powerpoint/2010/main" val="16449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/>
          <p:cNvSpPr txBox="1">
            <a:spLocks/>
          </p:cNvSpPr>
          <p:nvPr/>
        </p:nvSpPr>
        <p:spPr>
          <a:xfrm>
            <a:off x="1524000" y="75102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87" y="6083234"/>
            <a:ext cx="6013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Source: University of Wyoming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F18FA86-B847-48F1-9AC2-AC65A27D9F76}"/>
              </a:ext>
            </a:extLst>
          </p:cNvPr>
          <p:cNvGrpSpPr/>
          <p:nvPr/>
        </p:nvGrpSpPr>
        <p:grpSpPr>
          <a:xfrm>
            <a:off x="7806089" y="1314186"/>
            <a:ext cx="3292217" cy="4938325"/>
            <a:chOff x="7806089" y="1314186"/>
            <a:chExt cx="3292217" cy="4938325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xmlns="" id="{2DC34BE9-2C80-4F21-B361-F7492A2DD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6089" y="1314186"/>
              <a:ext cx="3292217" cy="49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5-Point Star 15"/>
            <p:cNvSpPr>
              <a:spLocks noChangeAspect="1"/>
            </p:cNvSpPr>
            <p:nvPr/>
          </p:nvSpPr>
          <p:spPr>
            <a:xfrm rot="10580098" flipV="1">
              <a:off x="10140879" y="3667742"/>
              <a:ext cx="231210" cy="231210"/>
            </a:xfrm>
            <a:prstGeom prst="star5">
              <a:avLst>
                <a:gd name="adj" fmla="val 20272"/>
                <a:gd name="hf" fmla="val 105146"/>
                <a:gd name="vf" fmla="val 110557"/>
              </a:avLst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CBD6B17-871D-419A-A2CD-6C07397513EB}"/>
              </a:ext>
            </a:extLst>
          </p:cNvPr>
          <p:cNvGrpSpPr/>
          <p:nvPr/>
        </p:nvGrpSpPr>
        <p:grpSpPr>
          <a:xfrm>
            <a:off x="1012753" y="971482"/>
            <a:ext cx="6101604" cy="4881283"/>
            <a:chOff x="1012753" y="971482"/>
            <a:chExt cx="6101604" cy="488128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xmlns="" id="{3825DB9D-4072-4A90-A9E1-8A1C85D238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2753" y="971482"/>
              <a:ext cx="6101604" cy="4881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B8F5686D-8922-4C57-B5FD-D30C022E17B0}"/>
                </a:ext>
              </a:extLst>
            </p:cNvPr>
            <p:cNvSpPr/>
            <p:nvPr/>
          </p:nvSpPr>
          <p:spPr>
            <a:xfrm>
              <a:off x="4206685" y="4579549"/>
              <a:ext cx="139072" cy="114999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1615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B719D3-3ED4-4352-A5C3-B08B56B2E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540" y="893378"/>
            <a:ext cx="5482086" cy="43383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42CFFF-E87A-4A3F-8A44-823BBAD47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07" y="885468"/>
            <a:ext cx="5482086" cy="433831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85" y="-16472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27 July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030673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76876" y="6038583"/>
            <a:ext cx="0" cy="8304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D147FF0-D4AF-417F-B0AD-B30A22779DBC}"/>
              </a:ext>
            </a:extLst>
          </p:cNvPr>
          <p:cNvSpPr/>
          <p:nvPr/>
        </p:nvSpPr>
        <p:spPr>
          <a:xfrm>
            <a:off x="31338" y="6193880"/>
            <a:ext cx="602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850-hPa geo. height (dam, black), temp (red, °C), wind (barbs,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and standardized temp anomaly (shaded, sigma)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8FC9C86D-F194-4662-8CFC-37FA0B84349F}"/>
              </a:ext>
            </a:extLst>
          </p:cNvPr>
          <p:cNvSpPr txBox="1">
            <a:spLocks/>
          </p:cNvSpPr>
          <p:nvPr/>
        </p:nvSpPr>
        <p:spPr>
          <a:xfrm>
            <a:off x="6091237" y="6030106"/>
            <a:ext cx="5813643" cy="85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1F47A63-82F4-4D66-8BA4-FE6724C8E338}"/>
              </a:ext>
            </a:extLst>
          </p:cNvPr>
          <p:cNvGrpSpPr/>
          <p:nvPr/>
        </p:nvGrpSpPr>
        <p:grpSpPr>
          <a:xfrm>
            <a:off x="613244" y="5426316"/>
            <a:ext cx="10902695" cy="491559"/>
            <a:chOff x="308967" y="5235575"/>
            <a:chExt cx="8531352" cy="388891"/>
          </a:xfrm>
        </p:grpSpPr>
        <p:pic>
          <p:nvPicPr>
            <p:cNvPr id="44" name="Picture 43" descr="pw_anom_12.png">
              <a:extLst>
                <a:ext uri="{FF2B5EF4-FFF2-40B4-BE49-F238E27FC236}">
                  <a16:creationId xmlns:a16="http://schemas.microsoft.com/office/drawing/2014/main" xmlns="" id="{1672041F-991A-47EB-AAC8-8B76DA8D1084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2CFCE103-D9BA-4F8D-9FB9-FA84A299866C}"/>
                </a:ext>
              </a:extLst>
            </p:cNvPr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E847EC1D-3A68-4168-B1FB-E8C7FD208128}"/>
                </a:ext>
              </a:extLst>
            </p:cNvPr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4AB6D7E-2BA9-4126-A293-66FA01684EBB}"/>
                </a:ext>
              </a:extLst>
            </p:cNvPr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6010AC6-5071-4C52-B1E6-69D717709E6E}"/>
                </a:ext>
              </a:extLst>
            </p:cNvPr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EDA20BA-4BBA-42ED-A528-60A17A38C11D}"/>
                </a:ext>
              </a:extLst>
            </p:cNvPr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5F60E5D-83A0-4818-BEF8-C4820B3F3B9D}"/>
                </a:ext>
              </a:extLst>
            </p:cNvPr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517F00C8-0492-45F9-ADC5-6C166FC29EEF}"/>
                </a:ext>
              </a:extLst>
            </p:cNvPr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8C7D24B4-EAAC-4FA5-91C1-9722B243AE76}"/>
                </a:ext>
              </a:extLst>
            </p:cNvPr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1E015A61-BAA7-477B-A8FC-7F2959B429CE}"/>
                </a:ext>
              </a:extLst>
            </p:cNvPr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FD308821-2F00-4464-AE60-A878C30E1B78}"/>
                </a:ext>
              </a:extLst>
            </p:cNvPr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B439868E-6F21-496A-86F4-BCACF00A4926}"/>
                </a:ext>
              </a:extLst>
            </p:cNvPr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B794EC2-7E79-4C01-93FB-42EB26683D1E}"/>
                </a:ext>
              </a:extLst>
            </p:cNvPr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4833110B-557A-4979-B67F-3FAAD3DAA19B}"/>
                </a:ext>
              </a:extLst>
            </p:cNvPr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09F5BFA6-4306-414C-BB18-56F2E5453CDC}"/>
                </a:ext>
              </a:extLst>
            </p:cNvPr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9A25B62E-237F-4CDB-96E5-2B85AAD82589}"/>
                </a:ext>
              </a:extLst>
            </p:cNvPr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AF192FD8-2167-48FD-AB63-5ABCDE1E517F}"/>
                </a:ext>
              </a:extLst>
            </p:cNvPr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1F254D1E-8FF4-452F-B729-CA5CFFC86493}"/>
                </a:ext>
              </a:extLst>
            </p:cNvPr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E424BF69-68E8-45C7-BE05-6D355ADB1557}"/>
                </a:ext>
              </a:extLst>
            </p:cNvPr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1896BD59-C8A3-4F16-8430-5D0995F0B016}"/>
                </a:ext>
              </a:extLst>
            </p:cNvPr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51CB21D7-ACFF-4E03-839C-4BAE451A22C3}"/>
                </a:ext>
              </a:extLst>
            </p:cNvPr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9052D5-23DD-4D9C-9C33-950B4033FE98}"/>
              </a:ext>
            </a:extLst>
          </p:cNvPr>
          <p:cNvSpPr txBox="1"/>
          <p:nvPr/>
        </p:nvSpPr>
        <p:spPr>
          <a:xfrm>
            <a:off x="6186414" y="6193880"/>
            <a:ext cx="562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standardized anomalies of PW (σ, shaded)</a:t>
            </a:r>
          </a:p>
        </p:txBody>
      </p:sp>
    </p:spTree>
    <p:extLst>
      <p:ext uri="{BB962C8B-B14F-4D97-AF65-F5344CB8AC3E}">
        <p14:creationId xmlns:p14="http://schemas.microsoft.com/office/powerpoint/2010/main" val="15643350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1C80A7-782E-4740-A021-2E7BCF7BB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876" y="916982"/>
            <a:ext cx="5439063" cy="43285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A825D3D-DE7B-4192-9EE3-B41CE7A82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805" y="916981"/>
            <a:ext cx="5476297" cy="42904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794" y="-16500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28 July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030673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76876" y="6038583"/>
            <a:ext cx="0" cy="8304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D147FF0-D4AF-417F-B0AD-B30A22779DBC}"/>
              </a:ext>
            </a:extLst>
          </p:cNvPr>
          <p:cNvSpPr/>
          <p:nvPr/>
        </p:nvSpPr>
        <p:spPr>
          <a:xfrm>
            <a:off x="31338" y="6193880"/>
            <a:ext cx="602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850-hPa geo. height (dam, black), temp (red, °C), wind (barbs,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and standardized temp anomaly (shaded, sigma)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8FC9C86D-F194-4662-8CFC-37FA0B84349F}"/>
              </a:ext>
            </a:extLst>
          </p:cNvPr>
          <p:cNvSpPr txBox="1">
            <a:spLocks/>
          </p:cNvSpPr>
          <p:nvPr/>
        </p:nvSpPr>
        <p:spPr>
          <a:xfrm>
            <a:off x="6091237" y="6030106"/>
            <a:ext cx="5813643" cy="85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1F47A63-82F4-4D66-8BA4-FE6724C8E338}"/>
              </a:ext>
            </a:extLst>
          </p:cNvPr>
          <p:cNvGrpSpPr/>
          <p:nvPr/>
        </p:nvGrpSpPr>
        <p:grpSpPr>
          <a:xfrm>
            <a:off x="613244" y="5426316"/>
            <a:ext cx="10902695" cy="491559"/>
            <a:chOff x="308967" y="5235575"/>
            <a:chExt cx="8531352" cy="388891"/>
          </a:xfrm>
        </p:grpSpPr>
        <p:pic>
          <p:nvPicPr>
            <p:cNvPr id="44" name="Picture 43" descr="pw_anom_12.png">
              <a:extLst>
                <a:ext uri="{FF2B5EF4-FFF2-40B4-BE49-F238E27FC236}">
                  <a16:creationId xmlns:a16="http://schemas.microsoft.com/office/drawing/2014/main" xmlns="" id="{1672041F-991A-47EB-AAC8-8B76DA8D1084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2CFCE103-D9BA-4F8D-9FB9-FA84A299866C}"/>
                </a:ext>
              </a:extLst>
            </p:cNvPr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E847EC1D-3A68-4168-B1FB-E8C7FD208128}"/>
                </a:ext>
              </a:extLst>
            </p:cNvPr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4AB6D7E-2BA9-4126-A293-66FA01684EBB}"/>
                </a:ext>
              </a:extLst>
            </p:cNvPr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6010AC6-5071-4C52-B1E6-69D717709E6E}"/>
                </a:ext>
              </a:extLst>
            </p:cNvPr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EDA20BA-4BBA-42ED-A528-60A17A38C11D}"/>
                </a:ext>
              </a:extLst>
            </p:cNvPr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5F60E5D-83A0-4818-BEF8-C4820B3F3B9D}"/>
                </a:ext>
              </a:extLst>
            </p:cNvPr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517F00C8-0492-45F9-ADC5-6C166FC29EEF}"/>
                </a:ext>
              </a:extLst>
            </p:cNvPr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8C7D24B4-EAAC-4FA5-91C1-9722B243AE76}"/>
                </a:ext>
              </a:extLst>
            </p:cNvPr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1E015A61-BAA7-477B-A8FC-7F2959B429CE}"/>
                </a:ext>
              </a:extLst>
            </p:cNvPr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FD308821-2F00-4464-AE60-A878C30E1B78}"/>
                </a:ext>
              </a:extLst>
            </p:cNvPr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B439868E-6F21-496A-86F4-BCACF00A4926}"/>
                </a:ext>
              </a:extLst>
            </p:cNvPr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B794EC2-7E79-4C01-93FB-42EB26683D1E}"/>
                </a:ext>
              </a:extLst>
            </p:cNvPr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4833110B-557A-4979-B67F-3FAAD3DAA19B}"/>
                </a:ext>
              </a:extLst>
            </p:cNvPr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09F5BFA6-4306-414C-BB18-56F2E5453CDC}"/>
                </a:ext>
              </a:extLst>
            </p:cNvPr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9A25B62E-237F-4CDB-96E5-2B85AAD82589}"/>
                </a:ext>
              </a:extLst>
            </p:cNvPr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AF192FD8-2167-48FD-AB63-5ABCDE1E517F}"/>
                </a:ext>
              </a:extLst>
            </p:cNvPr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1F254D1E-8FF4-452F-B729-CA5CFFC86493}"/>
                </a:ext>
              </a:extLst>
            </p:cNvPr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E424BF69-68E8-45C7-BE05-6D355ADB1557}"/>
                </a:ext>
              </a:extLst>
            </p:cNvPr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1896BD59-C8A3-4F16-8430-5D0995F0B016}"/>
                </a:ext>
              </a:extLst>
            </p:cNvPr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51CB21D7-ACFF-4E03-839C-4BAE451A22C3}"/>
                </a:ext>
              </a:extLst>
            </p:cNvPr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9052D5-23DD-4D9C-9C33-950B4033FE98}"/>
              </a:ext>
            </a:extLst>
          </p:cNvPr>
          <p:cNvSpPr txBox="1"/>
          <p:nvPr/>
        </p:nvSpPr>
        <p:spPr>
          <a:xfrm>
            <a:off x="6186414" y="6193880"/>
            <a:ext cx="562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standardized anomalies of PW (σ, shaded)</a:t>
            </a:r>
          </a:p>
        </p:txBody>
      </p:sp>
    </p:spTree>
    <p:extLst>
      <p:ext uri="{BB962C8B-B14F-4D97-AF65-F5344CB8AC3E}">
        <p14:creationId xmlns:p14="http://schemas.microsoft.com/office/powerpoint/2010/main" val="14060521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2DAB0EB-98D4-4812-8D5A-D6EBED14D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856" y="916981"/>
            <a:ext cx="5488693" cy="4312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F4EBC9-3DB7-4DE3-9764-543F5CF8F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44" y="916981"/>
            <a:ext cx="5444741" cy="42752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85" y="-16500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29 July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030673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76876" y="6038583"/>
            <a:ext cx="0" cy="8304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D147FF0-D4AF-417F-B0AD-B30A22779DBC}"/>
              </a:ext>
            </a:extLst>
          </p:cNvPr>
          <p:cNvSpPr/>
          <p:nvPr/>
        </p:nvSpPr>
        <p:spPr>
          <a:xfrm>
            <a:off x="31338" y="6193880"/>
            <a:ext cx="602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850-hPa geo. height (dam, black), temp (red, °C), wind (barbs,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and standardized temp anomaly (shaded, sigma)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8FC9C86D-F194-4662-8CFC-37FA0B84349F}"/>
              </a:ext>
            </a:extLst>
          </p:cNvPr>
          <p:cNvSpPr txBox="1">
            <a:spLocks/>
          </p:cNvSpPr>
          <p:nvPr/>
        </p:nvSpPr>
        <p:spPr>
          <a:xfrm>
            <a:off x="6091237" y="6030106"/>
            <a:ext cx="5813643" cy="85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1F47A63-82F4-4D66-8BA4-FE6724C8E338}"/>
              </a:ext>
            </a:extLst>
          </p:cNvPr>
          <p:cNvGrpSpPr/>
          <p:nvPr/>
        </p:nvGrpSpPr>
        <p:grpSpPr>
          <a:xfrm>
            <a:off x="613244" y="5426316"/>
            <a:ext cx="10902695" cy="491559"/>
            <a:chOff x="308967" y="5235575"/>
            <a:chExt cx="8531352" cy="388891"/>
          </a:xfrm>
        </p:grpSpPr>
        <p:pic>
          <p:nvPicPr>
            <p:cNvPr id="44" name="Picture 43" descr="pw_anom_12.png">
              <a:extLst>
                <a:ext uri="{FF2B5EF4-FFF2-40B4-BE49-F238E27FC236}">
                  <a16:creationId xmlns:a16="http://schemas.microsoft.com/office/drawing/2014/main" xmlns="" id="{1672041F-991A-47EB-AAC8-8B76DA8D1084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2CFCE103-D9BA-4F8D-9FB9-FA84A299866C}"/>
                </a:ext>
              </a:extLst>
            </p:cNvPr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E847EC1D-3A68-4168-B1FB-E8C7FD208128}"/>
                </a:ext>
              </a:extLst>
            </p:cNvPr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4AB6D7E-2BA9-4126-A293-66FA01684EBB}"/>
                </a:ext>
              </a:extLst>
            </p:cNvPr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6010AC6-5071-4C52-B1E6-69D717709E6E}"/>
                </a:ext>
              </a:extLst>
            </p:cNvPr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EDA20BA-4BBA-42ED-A528-60A17A38C11D}"/>
                </a:ext>
              </a:extLst>
            </p:cNvPr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5F60E5D-83A0-4818-BEF8-C4820B3F3B9D}"/>
                </a:ext>
              </a:extLst>
            </p:cNvPr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517F00C8-0492-45F9-ADC5-6C166FC29EEF}"/>
                </a:ext>
              </a:extLst>
            </p:cNvPr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8C7D24B4-EAAC-4FA5-91C1-9722B243AE76}"/>
                </a:ext>
              </a:extLst>
            </p:cNvPr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1E015A61-BAA7-477B-A8FC-7F2959B429CE}"/>
                </a:ext>
              </a:extLst>
            </p:cNvPr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FD308821-2F00-4464-AE60-A878C30E1B78}"/>
                </a:ext>
              </a:extLst>
            </p:cNvPr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B439868E-6F21-496A-86F4-BCACF00A4926}"/>
                </a:ext>
              </a:extLst>
            </p:cNvPr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B794EC2-7E79-4C01-93FB-42EB26683D1E}"/>
                </a:ext>
              </a:extLst>
            </p:cNvPr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4833110B-557A-4979-B67F-3FAAD3DAA19B}"/>
                </a:ext>
              </a:extLst>
            </p:cNvPr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09F5BFA6-4306-414C-BB18-56F2E5453CDC}"/>
                </a:ext>
              </a:extLst>
            </p:cNvPr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9A25B62E-237F-4CDB-96E5-2B85AAD82589}"/>
                </a:ext>
              </a:extLst>
            </p:cNvPr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AF192FD8-2167-48FD-AB63-5ABCDE1E517F}"/>
                </a:ext>
              </a:extLst>
            </p:cNvPr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1F254D1E-8FF4-452F-B729-CA5CFFC86493}"/>
                </a:ext>
              </a:extLst>
            </p:cNvPr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E424BF69-68E8-45C7-BE05-6D355ADB1557}"/>
                </a:ext>
              </a:extLst>
            </p:cNvPr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1896BD59-C8A3-4F16-8430-5D0995F0B016}"/>
                </a:ext>
              </a:extLst>
            </p:cNvPr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51CB21D7-ACFF-4E03-839C-4BAE451A22C3}"/>
                </a:ext>
              </a:extLst>
            </p:cNvPr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9052D5-23DD-4D9C-9C33-950B4033FE98}"/>
              </a:ext>
            </a:extLst>
          </p:cNvPr>
          <p:cNvSpPr txBox="1"/>
          <p:nvPr/>
        </p:nvSpPr>
        <p:spPr>
          <a:xfrm>
            <a:off x="6186414" y="6193880"/>
            <a:ext cx="562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standardized anomalies of PW (σ, shaded)</a:t>
            </a:r>
          </a:p>
        </p:txBody>
      </p:sp>
    </p:spTree>
    <p:extLst>
      <p:ext uri="{BB962C8B-B14F-4D97-AF65-F5344CB8AC3E}">
        <p14:creationId xmlns:p14="http://schemas.microsoft.com/office/powerpoint/2010/main" val="6807996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7D4027-8DC4-47DA-AF06-CA6955670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621" y="916982"/>
            <a:ext cx="5513317" cy="42936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922E5-18F1-44DD-8F5B-663145B7D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44" y="882370"/>
            <a:ext cx="5444740" cy="43465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85" y="-16500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30 July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030673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76876" y="6038583"/>
            <a:ext cx="0" cy="8304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D147FF0-D4AF-417F-B0AD-B30A22779DBC}"/>
              </a:ext>
            </a:extLst>
          </p:cNvPr>
          <p:cNvSpPr/>
          <p:nvPr/>
        </p:nvSpPr>
        <p:spPr>
          <a:xfrm>
            <a:off x="31338" y="6193880"/>
            <a:ext cx="602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850-hPa geo. height (dam, black), temp (red, °C), wind (barbs,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and standardized temp anomaly (shaded, sigma)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8FC9C86D-F194-4662-8CFC-37FA0B84349F}"/>
              </a:ext>
            </a:extLst>
          </p:cNvPr>
          <p:cNvSpPr txBox="1">
            <a:spLocks/>
          </p:cNvSpPr>
          <p:nvPr/>
        </p:nvSpPr>
        <p:spPr>
          <a:xfrm>
            <a:off x="6091237" y="6030106"/>
            <a:ext cx="5813643" cy="85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1F47A63-82F4-4D66-8BA4-FE6724C8E338}"/>
              </a:ext>
            </a:extLst>
          </p:cNvPr>
          <p:cNvGrpSpPr/>
          <p:nvPr/>
        </p:nvGrpSpPr>
        <p:grpSpPr>
          <a:xfrm>
            <a:off x="613244" y="5426316"/>
            <a:ext cx="10902695" cy="491559"/>
            <a:chOff x="308967" y="5235575"/>
            <a:chExt cx="8531352" cy="388891"/>
          </a:xfrm>
        </p:grpSpPr>
        <p:pic>
          <p:nvPicPr>
            <p:cNvPr id="44" name="Picture 43" descr="pw_anom_12.png">
              <a:extLst>
                <a:ext uri="{FF2B5EF4-FFF2-40B4-BE49-F238E27FC236}">
                  <a16:creationId xmlns:a16="http://schemas.microsoft.com/office/drawing/2014/main" xmlns="" id="{1672041F-991A-47EB-AAC8-8B76DA8D1084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2CFCE103-D9BA-4F8D-9FB9-FA84A299866C}"/>
                </a:ext>
              </a:extLst>
            </p:cNvPr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E847EC1D-3A68-4168-B1FB-E8C7FD208128}"/>
                </a:ext>
              </a:extLst>
            </p:cNvPr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4AB6D7E-2BA9-4126-A293-66FA01684EBB}"/>
                </a:ext>
              </a:extLst>
            </p:cNvPr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6010AC6-5071-4C52-B1E6-69D717709E6E}"/>
                </a:ext>
              </a:extLst>
            </p:cNvPr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EDA20BA-4BBA-42ED-A528-60A17A38C11D}"/>
                </a:ext>
              </a:extLst>
            </p:cNvPr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5F60E5D-83A0-4818-BEF8-C4820B3F3B9D}"/>
                </a:ext>
              </a:extLst>
            </p:cNvPr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517F00C8-0492-45F9-ADC5-6C166FC29EEF}"/>
                </a:ext>
              </a:extLst>
            </p:cNvPr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8C7D24B4-EAAC-4FA5-91C1-9722B243AE76}"/>
                </a:ext>
              </a:extLst>
            </p:cNvPr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1E015A61-BAA7-477B-A8FC-7F2959B429CE}"/>
                </a:ext>
              </a:extLst>
            </p:cNvPr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FD308821-2F00-4464-AE60-A878C30E1B78}"/>
                </a:ext>
              </a:extLst>
            </p:cNvPr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B439868E-6F21-496A-86F4-BCACF00A4926}"/>
                </a:ext>
              </a:extLst>
            </p:cNvPr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B794EC2-7E79-4C01-93FB-42EB26683D1E}"/>
                </a:ext>
              </a:extLst>
            </p:cNvPr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4833110B-557A-4979-B67F-3FAAD3DAA19B}"/>
                </a:ext>
              </a:extLst>
            </p:cNvPr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09F5BFA6-4306-414C-BB18-56F2E5453CDC}"/>
                </a:ext>
              </a:extLst>
            </p:cNvPr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9A25B62E-237F-4CDB-96E5-2B85AAD82589}"/>
                </a:ext>
              </a:extLst>
            </p:cNvPr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AF192FD8-2167-48FD-AB63-5ABCDE1E517F}"/>
                </a:ext>
              </a:extLst>
            </p:cNvPr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1F254D1E-8FF4-452F-B729-CA5CFFC86493}"/>
                </a:ext>
              </a:extLst>
            </p:cNvPr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E424BF69-68E8-45C7-BE05-6D355ADB1557}"/>
                </a:ext>
              </a:extLst>
            </p:cNvPr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1896BD59-C8A3-4F16-8430-5D0995F0B016}"/>
                </a:ext>
              </a:extLst>
            </p:cNvPr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51CB21D7-ACFF-4E03-839C-4BAE451A22C3}"/>
                </a:ext>
              </a:extLst>
            </p:cNvPr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9052D5-23DD-4D9C-9C33-950B4033FE98}"/>
              </a:ext>
            </a:extLst>
          </p:cNvPr>
          <p:cNvSpPr txBox="1"/>
          <p:nvPr/>
        </p:nvSpPr>
        <p:spPr>
          <a:xfrm>
            <a:off x="6186414" y="6193880"/>
            <a:ext cx="562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standardized anomalies of PW (σ, shaded)</a:t>
            </a:r>
          </a:p>
        </p:txBody>
      </p:sp>
    </p:spTree>
    <p:extLst>
      <p:ext uri="{BB962C8B-B14F-4D97-AF65-F5344CB8AC3E}">
        <p14:creationId xmlns:p14="http://schemas.microsoft.com/office/powerpoint/2010/main" val="17691383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02F15B7-758F-48A5-93C5-B003A893E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857" y="916982"/>
            <a:ext cx="5474082" cy="42714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A09338-33C7-4DFA-B1D6-E3767D210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44" y="916981"/>
            <a:ext cx="5477993" cy="426349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794" y="-17090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31 July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030673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76876" y="6038583"/>
            <a:ext cx="0" cy="8304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D147FF0-D4AF-417F-B0AD-B30A22779DBC}"/>
              </a:ext>
            </a:extLst>
          </p:cNvPr>
          <p:cNvSpPr/>
          <p:nvPr/>
        </p:nvSpPr>
        <p:spPr>
          <a:xfrm>
            <a:off x="31338" y="6193880"/>
            <a:ext cx="602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850-hPa geo. height (dam, black), temp (red, °C), wind (barbs,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and standardized temp anomaly (shaded, sigma)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8FC9C86D-F194-4662-8CFC-37FA0B84349F}"/>
              </a:ext>
            </a:extLst>
          </p:cNvPr>
          <p:cNvSpPr txBox="1">
            <a:spLocks/>
          </p:cNvSpPr>
          <p:nvPr/>
        </p:nvSpPr>
        <p:spPr>
          <a:xfrm>
            <a:off x="6091237" y="6030106"/>
            <a:ext cx="5813643" cy="85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1F47A63-82F4-4D66-8BA4-FE6724C8E338}"/>
              </a:ext>
            </a:extLst>
          </p:cNvPr>
          <p:cNvGrpSpPr/>
          <p:nvPr/>
        </p:nvGrpSpPr>
        <p:grpSpPr>
          <a:xfrm>
            <a:off x="613244" y="5426316"/>
            <a:ext cx="10902695" cy="491559"/>
            <a:chOff x="308967" y="5235575"/>
            <a:chExt cx="8531352" cy="388891"/>
          </a:xfrm>
        </p:grpSpPr>
        <p:pic>
          <p:nvPicPr>
            <p:cNvPr id="44" name="Picture 43" descr="pw_anom_12.png">
              <a:extLst>
                <a:ext uri="{FF2B5EF4-FFF2-40B4-BE49-F238E27FC236}">
                  <a16:creationId xmlns:a16="http://schemas.microsoft.com/office/drawing/2014/main" xmlns="" id="{1672041F-991A-47EB-AAC8-8B76DA8D1084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2CFCE103-D9BA-4F8D-9FB9-FA84A299866C}"/>
                </a:ext>
              </a:extLst>
            </p:cNvPr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E847EC1D-3A68-4168-B1FB-E8C7FD208128}"/>
                </a:ext>
              </a:extLst>
            </p:cNvPr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4AB6D7E-2BA9-4126-A293-66FA01684EBB}"/>
                </a:ext>
              </a:extLst>
            </p:cNvPr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6010AC6-5071-4C52-B1E6-69D717709E6E}"/>
                </a:ext>
              </a:extLst>
            </p:cNvPr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EDA20BA-4BBA-42ED-A528-60A17A38C11D}"/>
                </a:ext>
              </a:extLst>
            </p:cNvPr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5F60E5D-83A0-4818-BEF8-C4820B3F3B9D}"/>
                </a:ext>
              </a:extLst>
            </p:cNvPr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517F00C8-0492-45F9-ADC5-6C166FC29EEF}"/>
                </a:ext>
              </a:extLst>
            </p:cNvPr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8C7D24B4-EAAC-4FA5-91C1-9722B243AE76}"/>
                </a:ext>
              </a:extLst>
            </p:cNvPr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1E015A61-BAA7-477B-A8FC-7F2959B429CE}"/>
                </a:ext>
              </a:extLst>
            </p:cNvPr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FD308821-2F00-4464-AE60-A878C30E1B78}"/>
                </a:ext>
              </a:extLst>
            </p:cNvPr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B439868E-6F21-496A-86F4-BCACF00A4926}"/>
                </a:ext>
              </a:extLst>
            </p:cNvPr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B794EC2-7E79-4C01-93FB-42EB26683D1E}"/>
                </a:ext>
              </a:extLst>
            </p:cNvPr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4833110B-557A-4979-B67F-3FAAD3DAA19B}"/>
                </a:ext>
              </a:extLst>
            </p:cNvPr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09F5BFA6-4306-414C-BB18-56F2E5453CDC}"/>
                </a:ext>
              </a:extLst>
            </p:cNvPr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9A25B62E-237F-4CDB-96E5-2B85AAD82589}"/>
                </a:ext>
              </a:extLst>
            </p:cNvPr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AF192FD8-2167-48FD-AB63-5ABCDE1E517F}"/>
                </a:ext>
              </a:extLst>
            </p:cNvPr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1F254D1E-8FF4-452F-B729-CA5CFFC86493}"/>
                </a:ext>
              </a:extLst>
            </p:cNvPr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E424BF69-68E8-45C7-BE05-6D355ADB1557}"/>
                </a:ext>
              </a:extLst>
            </p:cNvPr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1896BD59-C8A3-4F16-8430-5D0995F0B016}"/>
                </a:ext>
              </a:extLst>
            </p:cNvPr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51CB21D7-ACFF-4E03-839C-4BAE451A22C3}"/>
                </a:ext>
              </a:extLst>
            </p:cNvPr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9052D5-23DD-4D9C-9C33-950B4033FE98}"/>
              </a:ext>
            </a:extLst>
          </p:cNvPr>
          <p:cNvSpPr txBox="1"/>
          <p:nvPr/>
        </p:nvSpPr>
        <p:spPr>
          <a:xfrm>
            <a:off x="6186414" y="6193880"/>
            <a:ext cx="562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standardized anomalies of PW (σ, shaded)</a:t>
            </a:r>
          </a:p>
        </p:txBody>
      </p:sp>
    </p:spTree>
    <p:extLst>
      <p:ext uri="{BB962C8B-B14F-4D97-AF65-F5344CB8AC3E}">
        <p14:creationId xmlns:p14="http://schemas.microsoft.com/office/powerpoint/2010/main" val="16232569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49861F-714F-4227-A8B8-FDAB7496FD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338" y="893653"/>
            <a:ext cx="5469855" cy="43344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7579B1A-5E7B-4D0C-A535-9E37FBBDA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36" y="909074"/>
            <a:ext cx="5469855" cy="4290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080" y="-18492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1 August 2019</a:t>
            </a:r>
            <a:endParaRPr lang="en-US" dirty="0">
              <a:latin typeface="+mn-lt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030673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76876" y="6038583"/>
            <a:ext cx="0" cy="83049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D147FF0-D4AF-417F-B0AD-B30A22779DBC}"/>
              </a:ext>
            </a:extLst>
          </p:cNvPr>
          <p:cNvSpPr/>
          <p:nvPr/>
        </p:nvSpPr>
        <p:spPr>
          <a:xfrm>
            <a:off x="31338" y="6193880"/>
            <a:ext cx="60266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850-hPa geo. height (dam, black), temp (red, °C), wind (barbs,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and standardized temp anomaly (shaded, sigma)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xmlns="" id="{8FC9C86D-F194-4662-8CFC-37FA0B84349F}"/>
              </a:ext>
            </a:extLst>
          </p:cNvPr>
          <p:cNvSpPr txBox="1">
            <a:spLocks/>
          </p:cNvSpPr>
          <p:nvPr/>
        </p:nvSpPr>
        <p:spPr>
          <a:xfrm>
            <a:off x="6091237" y="6030106"/>
            <a:ext cx="5813643" cy="85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1F47A63-82F4-4D66-8BA4-FE6724C8E338}"/>
              </a:ext>
            </a:extLst>
          </p:cNvPr>
          <p:cNvGrpSpPr/>
          <p:nvPr/>
        </p:nvGrpSpPr>
        <p:grpSpPr>
          <a:xfrm>
            <a:off x="613244" y="5426316"/>
            <a:ext cx="10902695" cy="491559"/>
            <a:chOff x="308967" y="5235575"/>
            <a:chExt cx="8531352" cy="388891"/>
          </a:xfrm>
        </p:grpSpPr>
        <p:pic>
          <p:nvPicPr>
            <p:cNvPr id="44" name="Picture 43" descr="pw_anom_12.png">
              <a:extLst>
                <a:ext uri="{FF2B5EF4-FFF2-40B4-BE49-F238E27FC236}">
                  <a16:creationId xmlns:a16="http://schemas.microsoft.com/office/drawing/2014/main" xmlns="" id="{1672041F-991A-47EB-AAC8-8B76DA8D1084}"/>
                </a:ext>
              </a:extLst>
            </p:cNvPr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" t="93843" r="156" b="3056"/>
            <a:stretch/>
          </p:blipFill>
          <p:spPr>
            <a:xfrm>
              <a:off x="308967" y="5235575"/>
              <a:ext cx="8531352" cy="192024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2CFCE103-D9BA-4F8D-9FB9-FA84A299866C}"/>
                </a:ext>
              </a:extLst>
            </p:cNvPr>
            <p:cNvSpPr txBox="1"/>
            <p:nvPr/>
          </p:nvSpPr>
          <p:spPr>
            <a:xfrm>
              <a:off x="56113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−6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E847EC1D-3A68-4168-B1FB-E8C7FD208128}"/>
                </a:ext>
              </a:extLst>
            </p:cNvPr>
            <p:cNvSpPr txBox="1"/>
            <p:nvPr/>
          </p:nvSpPr>
          <p:spPr>
            <a:xfrm>
              <a:off x="978254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4AB6D7E-2BA9-4126-A293-66FA01684EBB}"/>
                </a:ext>
              </a:extLst>
            </p:cNvPr>
            <p:cNvSpPr txBox="1"/>
            <p:nvPr/>
          </p:nvSpPr>
          <p:spPr>
            <a:xfrm>
              <a:off x="1408078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56010AC6-5071-4C52-B1E6-69D717709E6E}"/>
                </a:ext>
              </a:extLst>
            </p:cNvPr>
            <p:cNvSpPr txBox="1"/>
            <p:nvPr/>
          </p:nvSpPr>
          <p:spPr>
            <a:xfrm>
              <a:off x="183254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−3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AEDA20BA-4BBA-42ED-A528-60A17A38C11D}"/>
                </a:ext>
              </a:extLst>
            </p:cNvPr>
            <p:cNvSpPr txBox="1"/>
            <p:nvPr/>
          </p:nvSpPr>
          <p:spPr>
            <a:xfrm>
              <a:off x="225918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−2.5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55F60E5D-83A0-4818-BEF8-C4820B3F3B9D}"/>
                </a:ext>
              </a:extLst>
            </p:cNvPr>
            <p:cNvSpPr txBox="1"/>
            <p:nvPr/>
          </p:nvSpPr>
          <p:spPr>
            <a:xfrm>
              <a:off x="2684639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−2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517F00C8-0492-45F9-ADC5-6C166FC29EEF}"/>
                </a:ext>
              </a:extLst>
            </p:cNvPr>
            <p:cNvSpPr txBox="1"/>
            <p:nvPr/>
          </p:nvSpPr>
          <p:spPr>
            <a:xfrm>
              <a:off x="310910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−1.5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xmlns="" id="{8C7D24B4-EAAC-4FA5-91C1-9722B243AE76}"/>
                </a:ext>
              </a:extLst>
            </p:cNvPr>
            <p:cNvSpPr txBox="1"/>
            <p:nvPr/>
          </p:nvSpPr>
          <p:spPr>
            <a:xfrm>
              <a:off x="3540901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1E015A61-BAA7-477B-A8FC-7F2959B429CE}"/>
                </a:ext>
              </a:extLst>
            </p:cNvPr>
            <p:cNvSpPr txBox="1"/>
            <p:nvPr/>
          </p:nvSpPr>
          <p:spPr>
            <a:xfrm>
              <a:off x="3967550" y="543959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−0.5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FD308821-2F00-4464-AE60-A878C30E1B78}"/>
                </a:ext>
              </a:extLst>
            </p:cNvPr>
            <p:cNvSpPr txBox="1"/>
            <p:nvPr/>
          </p:nvSpPr>
          <p:spPr>
            <a:xfrm>
              <a:off x="4389359" y="5438462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B439868E-6F21-496A-86F4-BCACF00A4926}"/>
                </a:ext>
              </a:extLst>
            </p:cNvPr>
            <p:cNvSpPr txBox="1"/>
            <p:nvPr/>
          </p:nvSpPr>
          <p:spPr>
            <a:xfrm>
              <a:off x="481382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0.5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2B794EC2-7E79-4C01-93FB-42EB26683D1E}"/>
                </a:ext>
              </a:extLst>
            </p:cNvPr>
            <p:cNvSpPr txBox="1"/>
            <p:nvPr/>
          </p:nvSpPr>
          <p:spPr>
            <a:xfrm>
              <a:off x="5239271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4833110B-557A-4979-B67F-3FAAD3DAA19B}"/>
                </a:ext>
              </a:extLst>
            </p:cNvPr>
            <p:cNvSpPr txBox="1"/>
            <p:nvPr/>
          </p:nvSpPr>
          <p:spPr>
            <a:xfrm>
              <a:off x="566789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1.5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09F5BFA6-4306-414C-BB18-56F2E5453CDC}"/>
                </a:ext>
              </a:extLst>
            </p:cNvPr>
            <p:cNvSpPr txBox="1"/>
            <p:nvPr/>
          </p:nvSpPr>
          <p:spPr>
            <a:xfrm>
              <a:off x="6093346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9A25B62E-237F-4CDB-96E5-2B85AAD82589}"/>
                </a:ext>
              </a:extLst>
            </p:cNvPr>
            <p:cNvSpPr txBox="1"/>
            <p:nvPr/>
          </p:nvSpPr>
          <p:spPr>
            <a:xfrm>
              <a:off x="651999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2.5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AF192FD8-2167-48FD-AB63-5ABCDE1E517F}"/>
                </a:ext>
              </a:extLst>
            </p:cNvPr>
            <p:cNvSpPr txBox="1"/>
            <p:nvPr/>
          </p:nvSpPr>
          <p:spPr>
            <a:xfrm>
              <a:off x="6945445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1F254D1E-8FF4-452F-B729-CA5CFFC86493}"/>
                </a:ext>
              </a:extLst>
            </p:cNvPr>
            <p:cNvSpPr txBox="1"/>
            <p:nvPr/>
          </p:nvSpPr>
          <p:spPr>
            <a:xfrm>
              <a:off x="7375269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E424BF69-68E8-45C7-BE05-6D355ADB1557}"/>
                </a:ext>
              </a:extLst>
            </p:cNvPr>
            <p:cNvSpPr txBox="1"/>
            <p:nvPr/>
          </p:nvSpPr>
          <p:spPr>
            <a:xfrm>
              <a:off x="7801918" y="543980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1896BD59-C8A3-4F16-8430-5D0995F0B016}"/>
                </a:ext>
              </a:extLst>
            </p:cNvPr>
            <p:cNvSpPr txBox="1"/>
            <p:nvPr/>
          </p:nvSpPr>
          <p:spPr>
            <a:xfrm>
              <a:off x="8224193" y="5438369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51CB21D7-ACFF-4E03-839C-4BAE451A22C3}"/>
                </a:ext>
              </a:extLst>
            </p:cNvPr>
            <p:cNvSpPr txBox="1"/>
            <p:nvPr/>
          </p:nvSpPr>
          <p:spPr>
            <a:xfrm>
              <a:off x="8541693" y="5439800"/>
              <a:ext cx="2139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err="1">
                  <a:latin typeface="Arial"/>
                  <a:cs typeface="Arial"/>
                </a:rPr>
                <a:t>σ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9052D5-23DD-4D9C-9C33-950B4033FE98}"/>
              </a:ext>
            </a:extLst>
          </p:cNvPr>
          <p:cNvSpPr txBox="1"/>
          <p:nvPr/>
        </p:nvSpPr>
        <p:spPr>
          <a:xfrm>
            <a:off x="6186414" y="6193880"/>
            <a:ext cx="5623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700-hPa geo. height (dam, black) and 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barbs), and standardized anomalies of PW (σ, shaded)</a:t>
            </a:r>
          </a:p>
        </p:txBody>
      </p:sp>
    </p:spTree>
    <p:extLst>
      <p:ext uri="{BB962C8B-B14F-4D97-AF65-F5344CB8AC3E}">
        <p14:creationId xmlns:p14="http://schemas.microsoft.com/office/powerpoint/2010/main" val="39309502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6D45C7A-73D0-4868-A19B-CD57E69DE10E}"/>
              </a:ext>
            </a:extLst>
          </p:cNvPr>
          <p:cNvSpPr txBox="1">
            <a:spLocks/>
          </p:cNvSpPr>
          <p:nvPr/>
        </p:nvSpPr>
        <p:spPr>
          <a:xfrm>
            <a:off x="1523999" y="103750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Trajectories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45E8393-AB9F-454D-B049-6C722F5502C9}"/>
              </a:ext>
            </a:extLst>
          </p:cNvPr>
          <p:cNvSpPr/>
          <p:nvPr/>
        </p:nvSpPr>
        <p:spPr>
          <a:xfrm>
            <a:off x="0" y="6211669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NOAA HYSPLIT backward trajectories ending at 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 (left) 1900 UTC 28 July 2019 and (right) 0000 UTC 1 August 2019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7875B7E-451E-41B2-91E8-EF3D5217F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60" y="968860"/>
            <a:ext cx="5512866" cy="524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C716800-454B-4485-AA68-65E9FBCDF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27258" y="924128"/>
            <a:ext cx="5482014" cy="528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6760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3F588-F064-4A17-8B7D-AEC85E72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78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9E9215-C515-4943-90CB-E7EB30E5D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640"/>
            <a:ext cx="10515600" cy="4842177"/>
          </a:xfrm>
        </p:spPr>
        <p:txBody>
          <a:bodyPr>
            <a:noAutofit/>
          </a:bodyPr>
          <a:lstStyle/>
          <a:p>
            <a:r>
              <a:rPr lang="en-US" b="1" dirty="0">
                <a:cs typeface="Arial"/>
              </a:rPr>
              <a:t>A strong jet streak over the northern United States enabled a series of short-wave troughs to propagate eastward from eastern North America toward western Europe</a:t>
            </a:r>
          </a:p>
          <a:p>
            <a:pPr marL="0" indent="0">
              <a:buNone/>
            </a:pPr>
            <a:endParaRPr lang="en-US" b="1" dirty="0">
              <a:cs typeface="Arial"/>
            </a:endParaRPr>
          </a:p>
          <a:p>
            <a:r>
              <a:rPr lang="en-US" b="1" dirty="0">
                <a:cs typeface="Arial"/>
              </a:rPr>
              <a:t>A progressive short-wave trough over the western North Atlantic became increasingly negatively tilted as it approached the eastern North Atlantic</a:t>
            </a:r>
          </a:p>
          <a:p>
            <a:endParaRPr lang="en-US" b="1" dirty="0">
              <a:cs typeface="Arial"/>
            </a:endParaRPr>
          </a:p>
          <a:p>
            <a:r>
              <a:rPr lang="en-US" b="1" dirty="0">
                <a:cs typeface="Arial"/>
              </a:rPr>
              <a:t>The progressive short-wave trough helped facilitate downstream ridge amplification from northwest Africa to western Europe </a:t>
            </a:r>
          </a:p>
          <a:p>
            <a:endParaRPr lang="en-US" b="1" dirty="0">
              <a:cs typeface="Arial"/>
            </a:endParaRPr>
          </a:p>
          <a:p>
            <a:pPr marL="0" indent="0">
              <a:buNone/>
            </a:pPr>
            <a:endParaRPr lang="en-US" sz="11200" b="1" dirty="0">
              <a:cs typeface="Arial"/>
            </a:endParaRPr>
          </a:p>
          <a:p>
            <a:pPr marL="0" indent="0">
              <a:buNone/>
            </a:pPr>
            <a:endParaRPr lang="en-US" sz="5900" b="1" dirty="0"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714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3F588-F064-4A17-8B7D-AEC85E72D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2239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Summary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9E9215-C515-4943-90CB-E7EB30E5D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641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>
                <a:cs typeface="Arial"/>
              </a:rPr>
              <a:t>The aforementioned ridge amplification resulted in the development of a Scandinavian blocking anticyclone</a:t>
            </a:r>
          </a:p>
          <a:p>
            <a:pPr marL="0" indent="0">
              <a:buNone/>
            </a:pPr>
            <a:endParaRPr lang="en-US" b="1" dirty="0">
              <a:cs typeface="Arial"/>
            </a:endParaRPr>
          </a:p>
          <a:p>
            <a:r>
              <a:rPr lang="en-US" b="1" dirty="0">
                <a:cs typeface="Arial"/>
              </a:rPr>
              <a:t>As the blocking anticyclone moved westward, anomalously warm and moist air was advected towards Greenland</a:t>
            </a:r>
          </a:p>
          <a:p>
            <a:pPr marL="0" indent="0">
              <a:buNone/>
            </a:pPr>
            <a:endParaRPr lang="en-US" sz="7000" b="1" dirty="0">
              <a:cs typeface="Arial"/>
            </a:endParaRPr>
          </a:p>
          <a:p>
            <a:pPr marL="0" indent="0">
              <a:buNone/>
            </a:pPr>
            <a:endParaRPr lang="en-US" sz="5900" b="1" dirty="0">
              <a:cs typeface="Arial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902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D0417EF-4F19-4294-AF1F-204EBC082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33" y="768535"/>
            <a:ext cx="10458731" cy="5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2CDC294E-A56C-405C-BC8D-DF79AA02A879}"/>
              </a:ext>
            </a:extLst>
          </p:cNvPr>
          <p:cNvSpPr txBox="1">
            <a:spLocks/>
          </p:cNvSpPr>
          <p:nvPr/>
        </p:nvSpPr>
        <p:spPr>
          <a:xfrm>
            <a:off x="1335741" y="0"/>
            <a:ext cx="9143999" cy="72222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Motivation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78AA4F1-B955-4D80-A04F-A3498DECB033}"/>
              </a:ext>
            </a:extLst>
          </p:cNvPr>
          <p:cNvSpPr/>
          <p:nvPr/>
        </p:nvSpPr>
        <p:spPr>
          <a:xfrm>
            <a:off x="717176" y="5908291"/>
            <a:ext cx="102690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“A wildfire burns in western Greenland on July 31, 2019.” (Photo credit: Orla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Joelsen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Source: Andrew Freedman and Jason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Samenow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Washington Post, 3 August 2019;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https://www.washingtonpost.com/weather/2019/08/01/greenland-ice-sheet-poured-billion-tons-water-into-north-atlantic-july-alone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/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204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5FC7FA-7FC2-44F3-8965-E11960497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Purpose</a:t>
            </a:r>
            <a:b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77A878-BE75-4DB6-849B-AA4EC02C3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9497"/>
            <a:ext cx="10515600" cy="4351338"/>
          </a:xfrm>
        </p:spPr>
        <p:txBody>
          <a:bodyPr/>
          <a:lstStyle/>
          <a:p>
            <a:r>
              <a:rPr lang="en-US" b="1" dirty="0"/>
              <a:t>Investigate the antecedent evolution of the large-scale flow pattern that contributed to the record-breaking surface ice melt over Greenland during 31 July</a:t>
            </a:r>
            <a:r>
              <a:rPr lang="en-US" dirty="0"/>
              <a:t>–</a:t>
            </a:r>
            <a:r>
              <a:rPr lang="en-US" b="1" dirty="0"/>
              <a:t>1 August 2019</a:t>
            </a:r>
          </a:p>
        </p:txBody>
      </p:sp>
    </p:spTree>
    <p:extLst>
      <p:ext uri="{BB962C8B-B14F-4D97-AF65-F5344CB8AC3E}">
        <p14:creationId xmlns:p14="http://schemas.microsoft.com/office/powerpoint/2010/main" val="1943578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4FC4A3-DCD0-4751-BEA9-6F0E896FB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Data and Methods</a:t>
            </a:r>
            <a:b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</a:b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9784CE-ED5F-4ACF-94BD-4D8EAC7756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7252"/>
            <a:ext cx="10515600" cy="4351338"/>
          </a:xfrm>
        </p:spPr>
        <p:txBody>
          <a:bodyPr/>
          <a:lstStyle/>
          <a:p>
            <a:r>
              <a:rPr lang="en-US" b="1" dirty="0">
                <a:cs typeface="Arial"/>
              </a:rPr>
              <a:t>Use CFSR gridded analyses at 0.5° resolution (</a:t>
            </a:r>
            <a:r>
              <a:rPr lang="en-US" b="1" dirty="0" err="1">
                <a:cs typeface="Arial"/>
              </a:rPr>
              <a:t>Saha</a:t>
            </a:r>
            <a:r>
              <a:rPr lang="en-US" b="1" dirty="0">
                <a:cs typeface="Arial"/>
              </a:rPr>
              <a:t> et al. 2010) to illustrate and document the antecedent large-scale flow evolution that governed the Greenland ice melt event</a:t>
            </a:r>
          </a:p>
          <a:p>
            <a:pPr marL="0" indent="0">
              <a:buNone/>
            </a:pPr>
            <a:endParaRPr lang="en-US" dirty="0">
              <a:cs typeface="Arial"/>
            </a:endParaRPr>
          </a:p>
          <a:p>
            <a:r>
              <a:rPr lang="en-US" b="1" dirty="0"/>
              <a:t>Compute backward trajectories by using NOAA HYSPLIT trajectory model to investigate the origin of anomalously warm air that contributed to the Greenland ice melt event</a:t>
            </a:r>
          </a:p>
        </p:txBody>
      </p:sp>
    </p:spTree>
    <p:extLst>
      <p:ext uri="{BB962C8B-B14F-4D97-AF65-F5344CB8AC3E}">
        <p14:creationId xmlns:p14="http://schemas.microsoft.com/office/powerpoint/2010/main" val="810564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03F588-F064-4A17-8B7D-AEC85E72D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Case Overview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/>
            </a:r>
            <a:b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9E9215-C515-4943-90CB-E7EB30E5D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375"/>
            <a:ext cx="10515600" cy="4761606"/>
          </a:xfrm>
        </p:spPr>
        <p:txBody>
          <a:bodyPr>
            <a:noAutofit/>
          </a:bodyPr>
          <a:lstStyle/>
          <a:p>
            <a:r>
              <a:rPr lang="en-US" b="1" dirty="0"/>
              <a:t>An upper-level ridge over northwestern Africa extended poleward in response to flow amplification from North America to western Europe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Very warm Saharan air reached western Europe and Scandinavia as the ridge over northwest Africa moved poleward and became a blocking anticyclone over Scandinavia by 26</a:t>
            </a:r>
            <a:r>
              <a:rPr lang="en-US" dirty="0"/>
              <a:t>–</a:t>
            </a:r>
            <a:r>
              <a:rPr lang="en-US" b="1" dirty="0"/>
              <a:t>27 July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The Scandinavian blocking anticyclone shifted westward, transporting very warm air of Saharan origin to Greenland during 31 July</a:t>
            </a:r>
            <a:r>
              <a:rPr lang="en-US" dirty="0"/>
              <a:t>–</a:t>
            </a:r>
            <a:r>
              <a:rPr lang="en-US" b="1" dirty="0"/>
              <a:t>1 August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255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5598A819-5473-304C-BAAD-67A3A04B0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00500"/>
            <a:ext cx="9144000" cy="1754578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</a:rPr>
              <a:t>North America Synoptic Evolution:  </a:t>
            </a:r>
            <a:br>
              <a:rPr lang="en-US" b="1" dirty="0">
                <a:solidFill>
                  <a:srgbClr val="FF0000"/>
                </a:solidFill>
                <a:latin typeface="+mn-lt"/>
              </a:rPr>
            </a:br>
            <a:r>
              <a:rPr lang="en-US" b="1" dirty="0">
                <a:solidFill>
                  <a:srgbClr val="FF0000"/>
                </a:solidFill>
                <a:latin typeface="+mn-lt"/>
              </a:rPr>
              <a:t>20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–</a:t>
            </a:r>
            <a:r>
              <a:rPr lang="en-US" b="1" dirty="0">
                <a:solidFill>
                  <a:srgbClr val="FF0000"/>
                </a:solidFill>
                <a:latin typeface="+mn-lt"/>
              </a:rPr>
              <a:t>24 July 2019</a:t>
            </a:r>
          </a:p>
        </p:txBody>
      </p:sp>
    </p:spTree>
    <p:extLst>
      <p:ext uri="{BB962C8B-B14F-4D97-AF65-F5344CB8AC3E}">
        <p14:creationId xmlns:p14="http://schemas.microsoft.com/office/powerpoint/2010/main" val="2766655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077D967-3516-4A4C-9942-9EBC8FF2A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539" y="-17350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0000 UTC 20 July 2019</a:t>
            </a:r>
            <a:endParaRPr lang="en-US" dirty="0">
              <a:latin typeface="+mn-l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2EEAFC4-527F-4332-8EF7-06BFAE6D6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46" y="926733"/>
            <a:ext cx="5453048" cy="42843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80D4325-716D-4A36-BD9C-422298745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1757" y="926731"/>
            <a:ext cx="5457798" cy="428439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F9AE8CD-87F3-445E-8723-AAC9BFB99854}"/>
              </a:ext>
            </a:extLst>
          </p:cNvPr>
          <p:cNvSpPr/>
          <p:nvPr/>
        </p:nvSpPr>
        <p:spPr>
          <a:xfrm>
            <a:off x="613245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4402D2-C5A1-4513-89F9-A9A65A9D3B22}"/>
              </a:ext>
            </a:extLst>
          </p:cNvPr>
          <p:cNvSpPr/>
          <p:nvPr/>
        </p:nvSpPr>
        <p:spPr>
          <a:xfrm>
            <a:off x="6064593" y="916981"/>
            <a:ext cx="5451348" cy="427528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1DE881A8-1156-4BEB-944C-92ADAD77C671}"/>
              </a:ext>
            </a:extLst>
          </p:cNvPr>
          <p:cNvCxnSpPr>
            <a:cxnSpLocks/>
          </p:cNvCxnSpPr>
          <p:nvPr/>
        </p:nvCxnSpPr>
        <p:spPr>
          <a:xfrm>
            <a:off x="-9525" y="6172715"/>
            <a:ext cx="122015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F96FA67F-337B-4A7F-A6CA-5253641D0987}"/>
              </a:ext>
            </a:extLst>
          </p:cNvPr>
          <p:cNvCxnSpPr>
            <a:cxnSpLocks/>
          </p:cNvCxnSpPr>
          <p:nvPr/>
        </p:nvCxnSpPr>
        <p:spPr>
          <a:xfrm flipV="1">
            <a:off x="6064664" y="6150543"/>
            <a:ext cx="12283" cy="70745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620ADA15-B59D-4A7C-80C4-2167FC5F09ED}"/>
              </a:ext>
            </a:extLst>
          </p:cNvPr>
          <p:cNvSpPr/>
          <p:nvPr/>
        </p:nvSpPr>
        <p:spPr>
          <a:xfrm>
            <a:off x="6086475" y="6226913"/>
            <a:ext cx="61150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geo. height (dam, black), temp. (K, red),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cycl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rel.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vort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sz="1400" dirty="0">
                <a:latin typeface="Arial"/>
                <a:cs typeface="Arial"/>
              </a:rPr>
              <a:t>10</a:t>
            </a:r>
            <a:r>
              <a:rPr lang="en-US" sz="1400" baseline="30000" dirty="0">
                <a:latin typeface="Arial"/>
                <a:cs typeface="Arial"/>
              </a:rPr>
              <a:t>−5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shaded), ascent (5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 err="1">
                <a:latin typeface="Arial"/>
                <a:cs typeface="Arial"/>
              </a:rPr>
              <a:t>hPa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blue), and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wind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flags and barbs) 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F5D96F5-EA8B-48D0-A64E-3E61C541D7D4}"/>
              </a:ext>
            </a:extLst>
          </p:cNvPr>
          <p:cNvSpPr/>
          <p:nvPr/>
        </p:nvSpPr>
        <p:spPr>
          <a:xfrm>
            <a:off x="-44240" y="6241395"/>
            <a:ext cx="6095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MSLP (black,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hPa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1000</a:t>
            </a:r>
            <a:r>
              <a:rPr lang="en-US" sz="1400" dirty="0"/>
              <a:t>–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500-hPa thickness (red/blue, dam), and 250-hPa wind speed (shaded m</a:t>
            </a:r>
            <a:r>
              <a:rPr lang="en-US" sz="1400" dirty="0">
                <a:latin typeface="Arial"/>
                <a:cs typeface="Arial"/>
              </a:rPr>
              <a:t>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D72F399-935E-4B99-87BC-D90C9E57D689}"/>
              </a:ext>
            </a:extLst>
          </p:cNvPr>
          <p:cNvGrpSpPr/>
          <p:nvPr/>
        </p:nvGrpSpPr>
        <p:grpSpPr>
          <a:xfrm>
            <a:off x="613245" y="5287498"/>
            <a:ext cx="10902695" cy="828705"/>
            <a:chOff x="1322780" y="5284479"/>
            <a:chExt cx="8777271" cy="82870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7942DC53-F84E-45DB-84BD-4DC5AF0B083D}"/>
                </a:ext>
              </a:extLst>
            </p:cNvPr>
            <p:cNvGrpSpPr/>
            <p:nvPr/>
          </p:nvGrpSpPr>
          <p:grpSpPr>
            <a:xfrm>
              <a:off x="1366955" y="5723977"/>
              <a:ext cx="8531352" cy="389207"/>
              <a:chOff x="284998" y="5012257"/>
              <a:chExt cx="8531352" cy="389207"/>
            </a:xfrm>
          </p:grpSpPr>
          <p:pic>
            <p:nvPicPr>
              <p:cNvPr id="17" name="Picture 16" descr="rel_vort_7.png">
                <a:extLst>
                  <a:ext uri="{FF2B5EF4-FFF2-40B4-BE49-F238E27FC236}">
                    <a16:creationId xmlns:a16="http://schemas.microsoft.com/office/drawing/2014/main" xmlns="" id="{0E3DA963-F0DC-443E-A155-58F70C7C369B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" t="93842" r="2659" b="3102"/>
              <a:stretch/>
            </p:blipFill>
            <p:spPr>
              <a:xfrm>
                <a:off x="284998" y="5012257"/>
                <a:ext cx="8531352" cy="192024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01F9A969-D01D-4DCD-B28E-B22E55CD0DBA}"/>
                  </a:ext>
                </a:extLst>
              </p:cNvPr>
              <p:cNvSpPr txBox="1"/>
              <p:nvPr/>
            </p:nvSpPr>
            <p:spPr>
              <a:xfrm>
                <a:off x="1045514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0F736FEE-FA88-4994-8F03-2261E68DD24D}"/>
                  </a:ext>
                </a:extLst>
              </p:cNvPr>
              <p:cNvSpPr txBox="1"/>
              <p:nvPr/>
            </p:nvSpPr>
            <p:spPr>
              <a:xfrm>
                <a:off x="199641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8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7E2EB8F9-04F3-4252-B427-324F63854AA8}"/>
                  </a:ext>
                </a:extLst>
              </p:cNvPr>
              <p:cNvSpPr txBox="1"/>
              <p:nvPr/>
            </p:nvSpPr>
            <p:spPr>
              <a:xfrm>
                <a:off x="2943875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FAF47519-FE2D-48D5-95CB-4693A5CDCBD6}"/>
                  </a:ext>
                </a:extLst>
              </p:cNvPr>
              <p:cNvSpPr txBox="1"/>
              <p:nvPr/>
            </p:nvSpPr>
            <p:spPr>
              <a:xfrm>
                <a:off x="3891336" y="5216606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FC986BDE-D11F-46DB-BF40-99C837F54EDD}"/>
                  </a:ext>
                </a:extLst>
              </p:cNvPr>
              <p:cNvSpPr txBox="1"/>
              <p:nvPr/>
            </p:nvSpPr>
            <p:spPr>
              <a:xfrm>
                <a:off x="4838793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16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706A5716-608E-41BC-8A4F-F64CEC76E7CF}"/>
                  </a:ext>
                </a:extLst>
              </p:cNvPr>
              <p:cNvSpPr txBox="1"/>
              <p:nvPr/>
            </p:nvSpPr>
            <p:spPr>
              <a:xfrm>
                <a:off x="57828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7B3D7121-50A0-45E0-9895-FD091074919B}"/>
                  </a:ext>
                </a:extLst>
              </p:cNvPr>
              <p:cNvSpPr txBox="1"/>
              <p:nvPr/>
            </p:nvSpPr>
            <p:spPr>
              <a:xfrm>
                <a:off x="6729911" y="521679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24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ABF2F52E-AB8A-4C9F-85DA-3A866FCC4B40}"/>
                  </a:ext>
                </a:extLst>
              </p:cNvPr>
              <p:cNvSpPr txBox="1"/>
              <p:nvPr/>
            </p:nvSpPr>
            <p:spPr>
              <a:xfrm>
                <a:off x="7680811" y="5213388"/>
                <a:ext cx="366324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200" dirty="0">
                    <a:latin typeface="Arial"/>
                    <a:cs typeface="Arial"/>
                  </a:rPr>
                  <a:t>28 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64429C37-31B7-4093-A2C1-4357C752EC2A}"/>
                  </a:ext>
                </a:extLst>
              </p:cNvPr>
              <p:cNvSpPr txBox="1"/>
              <p:nvPr/>
            </p:nvSpPr>
            <p:spPr>
              <a:xfrm>
                <a:off x="8025881" y="5213388"/>
                <a:ext cx="762221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>
                    <a:latin typeface="Arial"/>
                    <a:cs typeface="Arial"/>
                  </a:rPr>
                  <a:t> 10</a:t>
                </a:r>
                <a:r>
                  <a:rPr lang="en-US" sz="1200" baseline="30000" dirty="0">
                    <a:latin typeface="Arial"/>
                    <a:cs typeface="Arial"/>
                  </a:rPr>
                  <a:t>−5</a:t>
                </a:r>
                <a:r>
                  <a:rPr lang="en-US" sz="1200" dirty="0">
                    <a:latin typeface="Arial"/>
                    <a:cs typeface="Arial"/>
                  </a:rPr>
                  <a:t> s</a:t>
                </a:r>
                <a:r>
                  <a:rPr lang="en-US" sz="1200" baseline="30000" dirty="0">
                    <a:latin typeface="Arial"/>
                    <a:cs typeface="Arial"/>
                  </a:rPr>
                  <a:t>−1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0EFE87EB-304F-42BA-8096-8951E9D01872}"/>
                </a:ext>
              </a:extLst>
            </p:cNvPr>
            <p:cNvSpPr txBox="1"/>
            <p:nvPr/>
          </p:nvSpPr>
          <p:spPr>
            <a:xfrm>
              <a:off x="9337830" y="5516033"/>
              <a:ext cx="762221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en-US" sz="1200" dirty="0">
                  <a:latin typeface="Arial"/>
                  <a:cs typeface="Arial"/>
                </a:rPr>
                <a:t> s</a:t>
              </a:r>
              <a:r>
                <a:rPr lang="en-US" sz="1200" baseline="30000" dirty="0">
                  <a:latin typeface="Arial"/>
                  <a:cs typeface="Arial"/>
                </a:rPr>
                <a:t>−1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32F97012-A991-481B-983D-C82936F4B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V="1">
              <a:off x="1322780" y="5284479"/>
              <a:ext cx="8619702" cy="26907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D1C2211-6A58-4ACB-9A15-F8E9F0722BD0}"/>
                </a:ext>
              </a:extLst>
            </p:cNvPr>
            <p:cNvSpPr txBox="1"/>
            <p:nvPr/>
          </p:nvSpPr>
          <p:spPr>
            <a:xfrm>
              <a:off x="2127471" y="551716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30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5107035B-4BCC-4AFA-BD55-C718856E1677}"/>
                </a:ext>
              </a:extLst>
            </p:cNvPr>
            <p:cNvSpPr txBox="1"/>
            <p:nvPr/>
          </p:nvSpPr>
          <p:spPr>
            <a:xfrm>
              <a:off x="2972595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40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67CBD4FB-8D5B-49C8-A0DC-E95CA9CC8C92}"/>
                </a:ext>
              </a:extLst>
            </p:cNvPr>
            <p:cNvSpPr txBox="1"/>
            <p:nvPr/>
          </p:nvSpPr>
          <p:spPr>
            <a:xfrm>
              <a:off x="3813089" y="550165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50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B743FA13-F0D2-4F6E-9E43-A02E0AC422E0}"/>
                </a:ext>
              </a:extLst>
            </p:cNvPr>
            <p:cNvSpPr txBox="1"/>
            <p:nvPr/>
          </p:nvSpPr>
          <p:spPr>
            <a:xfrm>
              <a:off x="4636806" y="5497360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60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251836E7-4D52-44CC-9EEE-3CE20ECABF1D}"/>
                </a:ext>
              </a:extLst>
            </p:cNvPr>
            <p:cNvSpPr txBox="1"/>
            <p:nvPr/>
          </p:nvSpPr>
          <p:spPr>
            <a:xfrm>
              <a:off x="5477300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70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4C143191-B4F8-4EF0-804D-B94786339163}"/>
                </a:ext>
              </a:extLst>
            </p:cNvPr>
            <p:cNvSpPr txBox="1"/>
            <p:nvPr/>
          </p:nvSpPr>
          <p:spPr>
            <a:xfrm>
              <a:off x="6348378" y="5507417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80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78FC42E4-3C00-4F5D-A619-091416EEE0EB}"/>
                </a:ext>
              </a:extLst>
            </p:cNvPr>
            <p:cNvSpPr txBox="1"/>
            <p:nvPr/>
          </p:nvSpPr>
          <p:spPr>
            <a:xfrm>
              <a:off x="7214236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90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4BCE44CB-7319-439E-B878-E082B9732C75}"/>
                </a:ext>
              </a:extLst>
            </p:cNvPr>
            <p:cNvSpPr txBox="1"/>
            <p:nvPr/>
          </p:nvSpPr>
          <p:spPr>
            <a:xfrm>
              <a:off x="8025821" y="5517268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100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F3C32258-4949-4ABB-BB79-651A6A6EFEE5}"/>
                </a:ext>
              </a:extLst>
            </p:cNvPr>
            <p:cNvSpPr txBox="1"/>
            <p:nvPr/>
          </p:nvSpPr>
          <p:spPr>
            <a:xfrm>
              <a:off x="8870945" y="5516033"/>
              <a:ext cx="366324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110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4240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19526</TotalTime>
  <Words>3617</Words>
  <Application>Microsoft Macintosh PowerPoint</Application>
  <PresentationFormat>Custom</PresentationFormat>
  <Paragraphs>674</Paragraphs>
  <Slides>38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A Synoptic Analysis of the Late July–Early August 2019 Major Greenland Ice Melt Event</vt:lpstr>
      <vt:lpstr>PowerPoint Presentation</vt:lpstr>
      <vt:lpstr>PowerPoint Presentation</vt:lpstr>
      <vt:lpstr>PowerPoint Presentation</vt:lpstr>
      <vt:lpstr>Purpose </vt:lpstr>
      <vt:lpstr>Data and Methods </vt:lpstr>
      <vt:lpstr>Case Overview </vt:lpstr>
      <vt:lpstr>North America Synoptic Evolution:   20–24 July 2019</vt:lpstr>
      <vt:lpstr>0000 UTC 20 July 2019</vt:lpstr>
      <vt:lpstr>0000 UTC 21 July 2019</vt:lpstr>
      <vt:lpstr>0000 UTC 22 July 2019</vt:lpstr>
      <vt:lpstr>0000 UTC 23 July 2019</vt:lpstr>
      <vt:lpstr>0000 UTC 24 July 2019</vt:lpstr>
      <vt:lpstr>European and Scandinavian Ridge Amplification: 20–25 July 2019</vt:lpstr>
      <vt:lpstr>0000 UTC 20 July 2019</vt:lpstr>
      <vt:lpstr>0000 UTC 21 July 2019</vt:lpstr>
      <vt:lpstr>0000 UTC 22 July 2019</vt:lpstr>
      <vt:lpstr>0000 UTC 23 July 2019</vt:lpstr>
      <vt:lpstr>0000 UTC 24 July 2019</vt:lpstr>
      <vt:lpstr>0000 UTC 25 July 2019</vt:lpstr>
      <vt:lpstr>Development and Westward Progression of Scandinavian Blocking Anticyclone:  26 July–1 August 2019</vt:lpstr>
      <vt:lpstr>0000 UTC 26 July 2019</vt:lpstr>
      <vt:lpstr>0000 UTC 27 July 2019</vt:lpstr>
      <vt:lpstr>0000 UTC 28 July 2019</vt:lpstr>
      <vt:lpstr>0000 UTC 29 July 2019</vt:lpstr>
      <vt:lpstr>0000 UTC 30 July 2019</vt:lpstr>
      <vt:lpstr>0000 UTC 31 July 2019</vt:lpstr>
      <vt:lpstr>0000 UTC 1 August 2019</vt:lpstr>
      <vt:lpstr>0000 UTC 26 July 2019</vt:lpstr>
      <vt:lpstr>0000 UTC 27 July 2019</vt:lpstr>
      <vt:lpstr>0000 UTC 28 July 2019</vt:lpstr>
      <vt:lpstr>0000 UTC 29 July 2019</vt:lpstr>
      <vt:lpstr>0000 UTC 30 July 2019</vt:lpstr>
      <vt:lpstr>0000 UTC 31 July 2019</vt:lpstr>
      <vt:lpstr>0000 UTC 1 August 2019</vt:lpstr>
      <vt:lpstr>PowerPoint Presentation</vt:lpstr>
      <vt:lpstr>Summary</vt:lpstr>
      <vt:lpstr>Summary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Synoptic Analysis of the Late July-Early August 2019 Major Greenland Ice Melt Event</dc:title>
  <dc:creator>Scott Feldman</dc:creator>
  <cp:lastModifiedBy>Kevin Biernat</cp:lastModifiedBy>
  <cp:revision>78</cp:revision>
  <dcterms:created xsi:type="dcterms:W3CDTF">2020-02-21T15:32:13Z</dcterms:created>
  <dcterms:modified xsi:type="dcterms:W3CDTF">2020-05-28T22:38:30Z</dcterms:modified>
</cp:coreProperties>
</file>