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85" r:id="rId2"/>
    <p:sldId id="271" r:id="rId3"/>
    <p:sldId id="286" r:id="rId4"/>
    <p:sldId id="267" r:id="rId5"/>
    <p:sldId id="265" r:id="rId6"/>
    <p:sldId id="268" r:id="rId7"/>
    <p:sldId id="287" r:id="rId8"/>
    <p:sldId id="288" r:id="rId9"/>
    <p:sldId id="301" r:id="rId10"/>
    <p:sldId id="277" r:id="rId11"/>
    <p:sldId id="290" r:id="rId12"/>
    <p:sldId id="291" r:id="rId13"/>
    <p:sldId id="303" r:id="rId14"/>
    <p:sldId id="304" r:id="rId15"/>
    <p:sldId id="283" r:id="rId16"/>
    <p:sldId id="305" r:id="rId17"/>
    <p:sldId id="264" r:id="rId18"/>
    <p:sldId id="274" r:id="rId19"/>
    <p:sldId id="295" r:id="rId20"/>
    <p:sldId id="275" r:id="rId21"/>
    <p:sldId id="296" r:id="rId22"/>
    <p:sldId id="276" r:id="rId23"/>
    <p:sldId id="300" r:id="rId24"/>
    <p:sldId id="312" r:id="rId25"/>
    <p:sldId id="311" r:id="rId26"/>
    <p:sldId id="306" r:id="rId27"/>
    <p:sldId id="307" r:id="rId28"/>
    <p:sldId id="308" r:id="rId29"/>
    <p:sldId id="309" r:id="rId30"/>
    <p:sldId id="310" r:id="rId3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FF08"/>
    <a:srgbClr val="20FFFF"/>
    <a:srgbClr val="1B1B1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507" autoAdjust="0"/>
  </p:normalViewPr>
  <p:slideViewPr>
    <p:cSldViewPr snapToGrid="0" snapToObjects="1">
      <p:cViewPr varScale="1">
        <p:scale>
          <a:sx n="160" d="100"/>
          <a:sy n="160" d="100"/>
        </p:scale>
        <p:origin x="-560" y="-9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notesMaster" Target="notesMasters/notes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D82B8-DDCB-6641-BAF1-3307F8561A5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A8945A-0ED1-9B40-BC3A-10D2D5100A3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274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9151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8A8945A-0ED1-9B40-BC3A-10D2D5100A3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612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5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5949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111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9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7980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279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5987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52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037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5393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1140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E9431D-DDFF-1C4E-B0C5-15CA9ED8CE42}" type="datetimeFigureOut">
              <a:rPr lang="en-US" smtClean="0"/>
              <a:t>2/19/21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8E123-262B-2344-8BC2-6068F3FDF7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68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Relationship Id="rId7" Type="http://schemas.openxmlformats.org/officeDocument/2006/relationships/image" Target="../media/image22.png"/><Relationship Id="rId8" Type="http://schemas.openxmlformats.org/officeDocument/2006/relationships/image" Target="../media/image23.png"/><Relationship Id="rId9" Type="http://schemas.openxmlformats.org/officeDocument/2006/relationships/image" Target="../media/image24.png"/><Relationship Id="rId10" Type="http://schemas.openxmlformats.org/officeDocument/2006/relationships/image" Target="../media/image25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7" Type="http://schemas.openxmlformats.org/officeDocument/2006/relationships/image" Target="../media/image31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34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6" Type="http://schemas.openxmlformats.org/officeDocument/2006/relationships/image" Target="../media/image39.png"/><Relationship Id="rId7" Type="http://schemas.openxmlformats.org/officeDocument/2006/relationships/image" Target="../media/image40.png"/><Relationship Id="rId8" Type="http://schemas.openxmlformats.org/officeDocument/2006/relationships/image" Target="../media/image41.png"/><Relationship Id="rId9" Type="http://schemas.openxmlformats.org/officeDocument/2006/relationships/image" Target="../media/image42.png"/><Relationship Id="rId10" Type="http://schemas.openxmlformats.org/officeDocument/2006/relationships/image" Target="../media/image43.png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5" Type="http://schemas.openxmlformats.org/officeDocument/2006/relationships/image" Target="../media/image47.png"/><Relationship Id="rId6" Type="http://schemas.openxmlformats.org/officeDocument/2006/relationships/image" Target="../media/image48.png"/><Relationship Id="rId7" Type="http://schemas.openxmlformats.org/officeDocument/2006/relationships/image" Target="../media/image49.png"/><Relationship Id="rId8" Type="http://schemas.openxmlformats.org/officeDocument/2006/relationships/image" Target="../media/image50.png"/><Relationship Id="rId9" Type="http://schemas.openxmlformats.org/officeDocument/2006/relationships/image" Target="../media/image51.png"/><Relationship Id="rId10" Type="http://schemas.openxmlformats.org/officeDocument/2006/relationships/image" Target="../media/image52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6" Type="http://schemas.openxmlformats.org/officeDocument/2006/relationships/image" Target="../media/image57.png"/><Relationship Id="rId7" Type="http://schemas.openxmlformats.org/officeDocument/2006/relationships/image" Target="../media/image58.png"/><Relationship Id="rId8" Type="http://schemas.openxmlformats.org/officeDocument/2006/relationships/image" Target="../media/image59.png"/><Relationship Id="rId9" Type="http://schemas.openxmlformats.org/officeDocument/2006/relationships/image" Target="../media/image60.png"/><Relationship Id="rId10" Type="http://schemas.openxmlformats.org/officeDocument/2006/relationships/image" Target="../media/image61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Relationship Id="rId3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Relationship Id="rId6" Type="http://schemas.openxmlformats.org/officeDocument/2006/relationships/image" Target="../media/image68.png"/><Relationship Id="rId7" Type="http://schemas.openxmlformats.org/officeDocument/2006/relationships/image" Target="../media/image69.png"/><Relationship Id="rId8" Type="http://schemas.openxmlformats.org/officeDocument/2006/relationships/image" Target="../media/image70.png"/><Relationship Id="rId9" Type="http://schemas.openxmlformats.org/officeDocument/2006/relationships/image" Target="../media/image71.png"/><Relationship Id="rId10" Type="http://schemas.openxmlformats.org/officeDocument/2006/relationships/image" Target="../media/image72.png"/><Relationship Id="rId11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9" Type="http://schemas.openxmlformats.org/officeDocument/2006/relationships/image" Target="../media/image79.png"/><Relationship Id="rId10" Type="http://schemas.openxmlformats.org/officeDocument/2006/relationships/image" Target="../media/image80.png"/><Relationship Id="rId11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image" Target="../media/image82.png"/><Relationship Id="rId5" Type="http://schemas.openxmlformats.org/officeDocument/2006/relationships/image" Target="../media/image83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1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9" Type="http://schemas.openxmlformats.org/officeDocument/2006/relationships/image" Target="../media/image95.png"/><Relationship Id="rId10" Type="http://schemas.openxmlformats.org/officeDocument/2006/relationships/image" Target="../media/image96.png"/><Relationship Id="rId11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6" Type="http://schemas.openxmlformats.org/officeDocument/2006/relationships/image" Target="../media/image100.png"/><Relationship Id="rId7" Type="http://schemas.openxmlformats.org/officeDocument/2006/relationships/image" Target="../media/image101.png"/><Relationship Id="rId8" Type="http://schemas.openxmlformats.org/officeDocument/2006/relationships/image" Target="../media/image102.png"/><Relationship Id="rId9" Type="http://schemas.openxmlformats.org/officeDocument/2006/relationships/image" Target="../media/image103.png"/><Relationship Id="rId10" Type="http://schemas.openxmlformats.org/officeDocument/2006/relationships/image" Target="../media/image104.png"/><Relationship Id="rId11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" y="203728"/>
            <a:ext cx="9135245" cy="1787823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/>
                <a:cs typeface="Arial"/>
              </a:rPr>
              <a:t>An Examination of Low-Skill                       Arctic Cyclones During Summer</a:t>
            </a:r>
            <a:endParaRPr lang="en-US" sz="32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" y="2211583"/>
            <a:ext cx="9135245" cy="2715452"/>
          </a:xfrm>
        </p:spPr>
        <p:txBody>
          <a:bodyPr>
            <a:normAutofit fontScale="92500" lnSpcReduction="10000"/>
          </a:bodyPr>
          <a:lstStyle/>
          <a:p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Kevin Biernat, Lance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Bosart, </a:t>
            </a:r>
            <a:r>
              <a:rPr lang="en-US" sz="2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Dan Keyser </a:t>
            </a:r>
          </a:p>
          <a:p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</a:t>
            </a:r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Atmospheric and Environmental Sciences </a:t>
            </a:r>
          </a:p>
          <a:p>
            <a:r>
              <a:rPr lang="en-US" sz="19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at Albany, State University of New York</a:t>
            </a:r>
          </a:p>
          <a:p>
            <a:endParaRPr lang="en-US" sz="20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Friday 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February 2021</a:t>
            </a: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200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ONR Arctic Cyclone DRI Meeting</a:t>
            </a:r>
            <a:endParaRPr lang="en-US" sz="22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 smtClean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9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</a:t>
            </a:r>
            <a:r>
              <a:rPr lang="en-US" sz="19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Supported by ONR Grant </a:t>
            </a:r>
            <a:r>
              <a:rPr lang="en-US" sz="1900" dirty="0" smtClean="0">
                <a:solidFill>
                  <a:schemeClr val="tx1"/>
                </a:solidFill>
                <a:latin typeface="Arial"/>
                <a:cs typeface="Arial"/>
              </a:rPr>
              <a:t>N00014-18-1-2200</a:t>
            </a:r>
            <a:endParaRPr lang="en-US" sz="1900" dirty="0">
              <a:solidFill>
                <a:schemeClr val="tx1"/>
              </a:solidFill>
              <a:latin typeface="Arial"/>
              <a:cs typeface="Arial"/>
            </a:endParaRPr>
          </a:p>
          <a:p>
            <a:endParaRPr lang="en-US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0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dirty="0" smtClean="0">
              <a:solidFill>
                <a:schemeClr val="tx1"/>
              </a:solidFill>
              <a:latin typeface="Helvetica"/>
              <a:cs typeface="Helvetica"/>
            </a:endParaRPr>
          </a:p>
          <a:p>
            <a:endParaRPr lang="en-US" sz="2800" i="1" dirty="0">
              <a:solidFill>
                <a:schemeClr val="tx1"/>
              </a:solidFill>
              <a:latin typeface="Helvetica"/>
              <a:cs typeface="Helvetica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-12095" y="203728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-9107" y="1991551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04006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457200" lvl="1" indent="0">
              <a:lnSpc>
                <a:spcPct val="60000"/>
              </a:lnSpc>
              <a:buNone/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018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ACs.</a:t>
            </a: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803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Equal-Area Scalable Earth 2.0 (EASE2)                                                             grid such that the AC center lies on                                                                  y-axis (0° longitude) of the EASE2 grid.</a:t>
            </a: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 descr="easegrid_extents_3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2" b="50419"/>
          <a:stretch/>
        </p:blipFill>
        <p:spPr>
          <a:xfrm>
            <a:off x="6071185" y="1450875"/>
            <a:ext cx="2966624" cy="29809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71185" y="4430106"/>
            <a:ext cx="296662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b="1" dirty="0" smtClean="0">
                <a:latin typeface="Arial"/>
                <a:cs typeface="Arial"/>
              </a:rPr>
              <a:t>EASE2 Grid </a:t>
            </a:r>
          </a:p>
          <a:p>
            <a:pPr algn="ctr"/>
            <a:r>
              <a:rPr lang="en-US" sz="1000" dirty="0" smtClean="0">
                <a:latin typeface="Arial"/>
                <a:cs typeface="Arial"/>
              </a:rPr>
              <a:t>(source: </a:t>
            </a:r>
            <a:r>
              <a:rPr lang="en-US" sz="1000" dirty="0">
                <a:latin typeface="Arial"/>
                <a:cs typeface="Arial"/>
              </a:rPr>
              <a:t>NSIDC</a:t>
            </a:r>
            <a:r>
              <a:rPr lang="en-US" sz="1000" dirty="0" smtClean="0">
                <a:latin typeface="Arial"/>
                <a:cs typeface="Arial"/>
              </a:rPr>
              <a:t>: https</a:t>
            </a:r>
            <a:r>
              <a:rPr lang="en-US" sz="1000" dirty="0">
                <a:latin typeface="Arial"/>
                <a:cs typeface="Arial"/>
              </a:rPr>
              <a:t>://</a:t>
            </a:r>
            <a:r>
              <a:rPr lang="en-US" sz="1000" dirty="0" err="1">
                <a:latin typeface="Arial"/>
                <a:cs typeface="Arial"/>
              </a:rPr>
              <a:t>nsidc.org</a:t>
            </a:r>
            <a:r>
              <a:rPr lang="en-US" sz="1000" dirty="0">
                <a:latin typeface="Arial"/>
                <a:cs typeface="Arial"/>
              </a:rPr>
              <a:t>/ease/ease-grid-projection-</a:t>
            </a:r>
            <a:r>
              <a:rPr lang="en-US" sz="1000" dirty="0" err="1" smtClean="0">
                <a:latin typeface="Arial"/>
                <a:cs typeface="Arial"/>
              </a:rPr>
              <a:t>gt</a:t>
            </a:r>
            <a:r>
              <a:rPr lang="en-US" sz="1000" dirty="0" smtClean="0">
                <a:latin typeface="Arial"/>
                <a:cs typeface="Arial"/>
              </a:rPr>
              <a:t>)</a:t>
            </a:r>
          </a:p>
          <a:p>
            <a:r>
              <a:rPr lang="en-US" sz="1200" dirty="0" smtClean="0">
                <a:latin typeface="Arial"/>
                <a:cs typeface="Arial"/>
              </a:rPr>
              <a:t> </a:t>
            </a:r>
            <a:endParaRPr lang="en-US" sz="12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1584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</a:t>
            </a:r>
            <a:r>
              <a:rPr lang="en-US" sz="1800" dirty="0" smtClean="0">
                <a:latin typeface="Arial"/>
                <a:cs typeface="Arial"/>
              </a:rPr>
              <a:t>Equal-Area Scalable Earth 2.0 (EASE2)                                                             grid </a:t>
            </a:r>
            <a:r>
              <a:rPr lang="en-US" sz="1800" dirty="0">
                <a:latin typeface="Arial"/>
                <a:cs typeface="Arial"/>
              </a:rPr>
              <a:t>such that the AC center </a:t>
            </a:r>
            <a:r>
              <a:rPr lang="en-US" sz="1800" dirty="0" smtClean="0">
                <a:latin typeface="Arial"/>
                <a:cs typeface="Arial"/>
              </a:rPr>
              <a:t>lies </a:t>
            </a:r>
            <a:r>
              <a:rPr lang="en-US" sz="1800" dirty="0">
                <a:latin typeface="Arial"/>
                <a:cs typeface="Arial"/>
              </a:rPr>
              <a:t>on </a:t>
            </a:r>
            <a:r>
              <a:rPr lang="en-US" sz="1800" dirty="0" smtClean="0">
                <a:latin typeface="Arial"/>
                <a:cs typeface="Arial"/>
              </a:rPr>
              <a:t>                                                                 y</a:t>
            </a:r>
            <a:r>
              <a:rPr lang="en-US" sz="1800" dirty="0">
                <a:latin typeface="Arial"/>
                <a:cs typeface="Arial"/>
              </a:rPr>
              <a:t>-</a:t>
            </a:r>
            <a:r>
              <a:rPr lang="en-US" sz="1800" dirty="0" smtClean="0">
                <a:latin typeface="Arial"/>
                <a:cs typeface="Arial"/>
              </a:rPr>
              <a:t>axis (</a:t>
            </a:r>
            <a:r>
              <a:rPr lang="en-US" sz="1800" dirty="0">
                <a:latin typeface="Arial"/>
                <a:cs typeface="Arial"/>
              </a:rPr>
              <a:t>0° longitude) </a:t>
            </a:r>
            <a:r>
              <a:rPr lang="en-US" sz="1800" dirty="0" smtClean="0">
                <a:latin typeface="Arial"/>
                <a:cs typeface="Arial"/>
              </a:rPr>
              <a:t>of </a:t>
            </a:r>
            <a:r>
              <a:rPr lang="en-US" sz="1800" dirty="0">
                <a:latin typeface="Arial"/>
                <a:cs typeface="Arial"/>
              </a:rPr>
              <a:t>the EASE2 grid.</a:t>
            </a: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ag_0h_before_slp_shift_to_mean_lat_AC_3_2012080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06" y="1460817"/>
            <a:ext cx="3112366" cy="2984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4505" y="4472002"/>
            <a:ext cx="31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SLP (black) on </a:t>
            </a:r>
            <a:r>
              <a:rPr lang="en-US" sz="1000" dirty="0" smtClean="0">
                <a:latin typeface="Arial"/>
                <a:cs typeface="Arial"/>
              </a:rPr>
              <a:t>25 × 25 </a:t>
            </a:r>
            <a:r>
              <a:rPr lang="en-US" sz="1000" dirty="0" smtClean="0">
                <a:latin typeface="Arial"/>
                <a:cs typeface="Arial"/>
              </a:rPr>
              <a:t>km EASE2 grid (grid points in red</a:t>
            </a:r>
            <a:r>
              <a:rPr lang="en-US" sz="1000" dirty="0" smtClean="0">
                <a:latin typeface="Arial"/>
                <a:cs typeface="Arial"/>
              </a:rPr>
              <a:t>) valid </a:t>
            </a:r>
            <a:r>
              <a:rPr lang="en-US" sz="1000" dirty="0" smtClean="0">
                <a:latin typeface="Arial"/>
                <a:cs typeface="Arial"/>
              </a:rPr>
              <a:t>1200 UTC 6 Aug 2012 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0020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Equal-Area Scalable Earth 2.0 (EASE2)                                                             grid such that the AC center lies on                                                                  y-axis (0° longitude) of the EASE2 grid.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Shift projected grids to mean latitude of ACs.</a:t>
            </a:r>
          </a:p>
          <a:p>
            <a:pPr lvl="1"/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lag_0h_before_slp_shift_to_mean_lat_AC_3_2012080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4506" y="1460817"/>
            <a:ext cx="3112366" cy="29843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924505" y="4472002"/>
            <a:ext cx="3112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SLP (black) on </a:t>
            </a:r>
            <a:r>
              <a:rPr lang="en-US" sz="1000" dirty="0" smtClean="0">
                <a:latin typeface="Arial"/>
                <a:cs typeface="Arial"/>
              </a:rPr>
              <a:t>25 × 25 </a:t>
            </a:r>
            <a:r>
              <a:rPr lang="en-US" sz="1000" dirty="0" smtClean="0">
                <a:latin typeface="Arial"/>
                <a:cs typeface="Arial"/>
              </a:rPr>
              <a:t>km EASE2 grid (grid points in red</a:t>
            </a:r>
            <a:r>
              <a:rPr lang="en-US" sz="1000" dirty="0" smtClean="0">
                <a:latin typeface="Arial"/>
                <a:cs typeface="Arial"/>
              </a:rPr>
              <a:t>) valid </a:t>
            </a:r>
            <a:r>
              <a:rPr lang="en-US" sz="1000" dirty="0" smtClean="0">
                <a:latin typeface="Arial"/>
                <a:cs typeface="Arial"/>
              </a:rPr>
              <a:t>1200 UTC 6 Aug 2012 </a:t>
            </a:r>
            <a:endParaRPr lang="en-US" sz="1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8861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lag_0h_before_slp_shift_to_mean_lat_AC_3_20120806_120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816" y="986268"/>
            <a:ext cx="4014738" cy="38496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06997" y="695140"/>
            <a:ext cx="401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Grid before shifting to mean latitude</a:t>
            </a:r>
            <a:endParaRPr lang="en-US" sz="1400" b="1" dirty="0">
              <a:latin typeface="Arial"/>
              <a:cs typeface="Arial"/>
            </a:endParaRPr>
          </a:p>
        </p:txBody>
      </p:sp>
      <p:pic>
        <p:nvPicPr>
          <p:cNvPr id="5" name="Picture 4" descr="lag_0h_after_slp_shift_to_mean_lat_AC_3_20120806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286" y="986269"/>
            <a:ext cx="4034508" cy="3868586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4409934" y="2996933"/>
            <a:ext cx="352794" cy="0"/>
          </a:xfrm>
          <a:prstGeom prst="straightConnector1">
            <a:avLst/>
          </a:prstGeom>
          <a:ln w="4445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33286" y="695140"/>
            <a:ext cx="40147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Grid after shifting to mean latitude</a:t>
            </a:r>
            <a:endParaRPr lang="en-US" sz="14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7158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042151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Arial"/>
                <a:cs typeface="Arial"/>
              </a:rPr>
              <a:t>Composite top 25% strongest low-skill ACs during low-skill periods (</a:t>
            </a:r>
            <a:r>
              <a:rPr lang="en-US" sz="1800" i="1" dirty="0">
                <a:latin typeface="Arial"/>
                <a:cs typeface="Arial"/>
              </a:rPr>
              <a:t>N</a:t>
            </a:r>
            <a:r>
              <a:rPr lang="en-US" sz="1800" dirty="0">
                <a:latin typeface="Arial"/>
                <a:cs typeface="Arial"/>
              </a:rPr>
              <a:t> = 14) at various lag times relative to </a:t>
            </a:r>
            <a:r>
              <a:rPr lang="en-US" sz="1800" dirty="0" smtClean="0">
                <a:latin typeface="Arial"/>
                <a:cs typeface="Arial"/>
              </a:rPr>
              <a:t>the time </a:t>
            </a:r>
            <a:r>
              <a:rPr lang="en-US" sz="1800" dirty="0">
                <a:latin typeface="Arial"/>
                <a:cs typeface="Arial"/>
              </a:rPr>
              <a:t>of lowest SLP of the ACs when located in the Arctic using ERA5 (0.25</a:t>
            </a:r>
            <a:r>
              <a:rPr lang="en-US" sz="1800" dirty="0" smtClean="0">
                <a:latin typeface="Arial"/>
                <a:cs typeface="Arial"/>
              </a:rPr>
              <a:t>° × 0.25</a:t>
            </a:r>
            <a:r>
              <a:rPr lang="en-US" sz="1800" dirty="0">
                <a:latin typeface="Arial"/>
                <a:cs typeface="Arial"/>
              </a:rPr>
              <a:t>°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lnSpc>
                <a:spcPct val="60000"/>
              </a:lnSpc>
              <a:buNone/>
            </a:pPr>
            <a:endParaRPr lang="en-US" sz="1800" dirty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For each lag time:</a:t>
            </a:r>
          </a:p>
          <a:p>
            <a:pPr>
              <a:lnSpc>
                <a:spcPct val="50000"/>
              </a:lnSpc>
            </a:pPr>
            <a:endParaRPr lang="en-US" sz="800" dirty="0">
              <a:latin typeface="Arial"/>
              <a:cs typeface="Arial"/>
            </a:endParaRPr>
          </a:p>
          <a:p>
            <a:pPr lvl="1"/>
            <a:r>
              <a:rPr lang="en-US" sz="1800" dirty="0" smtClean="0">
                <a:latin typeface="Arial"/>
                <a:cs typeface="Arial"/>
              </a:rPr>
              <a:t>Determine mean latitude and longitude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and project ERA5 grids to a </a:t>
            </a:r>
            <a:r>
              <a:rPr lang="en-US" sz="1800" dirty="0" smtClean="0">
                <a:latin typeface="Arial"/>
                <a:cs typeface="Arial"/>
              </a:rPr>
              <a:t>25 × 25 </a:t>
            </a:r>
            <a:r>
              <a:rPr lang="en-US" sz="1800" dirty="0">
                <a:latin typeface="Arial"/>
                <a:cs typeface="Arial"/>
              </a:rPr>
              <a:t>km                                                  Equal-Area Scalable Earth 2.0 (EASE2)                                                             grid such that the AC center lies on                                                                  y-axis (0° longitude) of the EASE2 grid.</a:t>
            </a:r>
          </a:p>
          <a:p>
            <a:pPr lvl="1">
              <a:lnSpc>
                <a:spcPct val="50000"/>
              </a:lnSpc>
            </a:pPr>
            <a:endParaRPr lang="en-US" sz="1800" dirty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Shift projected grids to mean latitude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</a:p>
          <a:p>
            <a:pPr marL="457200" lvl="1" indent="0">
              <a:lnSpc>
                <a:spcPct val="50000"/>
              </a:lnSpc>
              <a:buNone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r>
              <a:rPr lang="en-US" sz="1800" dirty="0">
                <a:latin typeface="Arial"/>
                <a:cs typeface="Arial"/>
              </a:rPr>
              <a:t>Rotate shifted grids to mean longitude of ACs</a:t>
            </a:r>
            <a:r>
              <a:rPr lang="en-US" sz="1800" dirty="0" smtClean="0">
                <a:latin typeface="Arial"/>
                <a:cs typeface="Arial"/>
              </a:rPr>
              <a:t>.</a:t>
            </a:r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>
              <a:latin typeface="Arial"/>
              <a:cs typeface="Arial"/>
            </a:endParaRPr>
          </a:p>
          <a:p>
            <a:pPr lvl="1"/>
            <a:endParaRPr lang="en-US" sz="1800" dirty="0" smtClean="0">
              <a:latin typeface="Arial"/>
              <a:cs typeface="Arial"/>
            </a:endParaRPr>
          </a:p>
          <a:p>
            <a:pPr lvl="1">
              <a:lnSpc>
                <a:spcPct val="60000"/>
              </a:lnSpc>
            </a:pPr>
            <a:endParaRPr lang="en-US" sz="1700" dirty="0" smtClean="0">
              <a:latin typeface="Arial"/>
              <a:cs typeface="Arial"/>
            </a:endParaRPr>
          </a:p>
          <a:p>
            <a:endParaRPr lang="en-US" sz="24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77269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tracks_ACs_-48_to_36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7" y="814065"/>
            <a:ext cx="4331299" cy="313456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26" name="Oval 25"/>
          <p:cNvSpPr/>
          <p:nvPr/>
        </p:nvSpPr>
        <p:spPr>
          <a:xfrm>
            <a:off x="211397" y="4088753"/>
            <a:ext cx="135664" cy="135664"/>
          </a:xfrm>
          <a:prstGeom prst="ellipse">
            <a:avLst/>
          </a:prstGeom>
          <a:solidFill>
            <a:srgbClr val="20FF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414014" y="4064171"/>
            <a:ext cx="368276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AC location at lag 0 h (time of lowest SLP of AC in Arctic)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399" y="4421406"/>
            <a:ext cx="4183807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Red lines </a:t>
            </a:r>
            <a:r>
              <a:rPr lang="en-US" sz="1100" dirty="0" smtClean="0">
                <a:latin typeface="Arial"/>
                <a:cs typeface="Arial"/>
              </a:rPr>
              <a:t>show tracks of ACs during lag –48 h to lag 36 h, </a:t>
            </a:r>
          </a:p>
          <a:p>
            <a:r>
              <a:rPr lang="en-US" sz="1100" dirty="0" smtClean="0">
                <a:latin typeface="Arial"/>
                <a:cs typeface="Arial"/>
              </a:rPr>
              <a:t>when valid.</a:t>
            </a:r>
            <a:endParaRPr lang="en-US" sz="11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4575721" y="702318"/>
            <a:ext cx="4512315" cy="3671376"/>
            <a:chOff x="4575719" y="822317"/>
            <a:chExt cx="4512315" cy="3671376"/>
          </a:xfrm>
        </p:grpSpPr>
        <p:pic>
          <p:nvPicPr>
            <p:cNvPr id="2" name="Picture 1" descr="slp_and_mean_ACs_-48_to_36_noLabel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94691" y="822317"/>
              <a:ext cx="3943813" cy="3273552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5046602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−48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571260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−36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099093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−24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625637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−12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151232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679006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12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8203984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24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8732612" y="4084143"/>
              <a:ext cx="35542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dirty="0" smtClean="0">
                  <a:latin typeface="Arial"/>
                  <a:cs typeface="Arial"/>
                </a:rPr>
                <a:t>36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4608494" y="3886142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960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608494" y="3283627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970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608494" y="2681842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980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608494" y="2076150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990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608494" y="1474365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1000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608494" y="868667"/>
              <a:ext cx="452547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1100" dirty="0" smtClean="0">
                  <a:latin typeface="Arial"/>
                  <a:cs typeface="Arial"/>
                </a:rPr>
                <a:t>1010</a:t>
              </a:r>
              <a:endParaRPr lang="en-US" sz="11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 rot="16200000">
              <a:off x="3144553" y="2365231"/>
              <a:ext cx="3031612" cy="16927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/>
                  <a:cs typeface="Arial"/>
                </a:rPr>
                <a:t>Minimum SLP (hPa)</a:t>
              </a:r>
              <a:endParaRPr lang="en-US" sz="1100" b="1" dirty="0">
                <a:latin typeface="Arial"/>
                <a:cs typeface="Arial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16402" y="4324416"/>
              <a:ext cx="3681792" cy="16927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100" b="1" dirty="0" smtClean="0">
                  <a:latin typeface="Arial"/>
                  <a:cs typeface="Arial"/>
                </a:rPr>
                <a:t>Lag hour relative to time of lowest SLP of AC in Arctic </a:t>
              </a:r>
              <a:endParaRPr lang="en-US" sz="1100" b="1" dirty="0">
                <a:latin typeface="Arial"/>
                <a:cs typeface="Arial"/>
              </a:endParaRPr>
            </a:p>
          </p:txBody>
        </p:sp>
      </p:grpSp>
      <p:cxnSp>
        <p:nvCxnSpPr>
          <p:cNvPr id="33" name="Straight Connector 32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AC-centered composites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2754" y="4495051"/>
            <a:ext cx="3682769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Time series of minimum SLP (hPa) of ACs (red) and of mean minimum SLP (hPa) of ACs (black) during lag –48 h to lag 36 h, when valid.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810000" y="810890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14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23271" y="833148"/>
            <a:ext cx="588380" cy="20313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9144" rIns="0" bIns="9144" rtlCol="0">
            <a:spAutoFit/>
          </a:bodyPr>
          <a:lstStyle/>
          <a:p>
            <a:pPr algn="ctr"/>
            <a:r>
              <a:rPr lang="en-US" sz="1200" b="1" i="1" dirty="0" smtClean="0">
                <a:latin typeface="Arial"/>
                <a:cs typeface="Arial"/>
              </a:rPr>
              <a:t>N</a:t>
            </a:r>
            <a:r>
              <a:rPr lang="en-US" sz="1200" b="1" dirty="0" smtClean="0">
                <a:latin typeface="Arial"/>
                <a:cs typeface="Arial"/>
              </a:rPr>
              <a:t> = 14</a:t>
            </a:r>
            <a:endParaRPr lang="en-US" sz="12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3035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11" name="Picture 10" descr="lag_36h_slp_thick_jet_composite_method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2797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0" name="Picture 9" descr="lag_24h_slp_thick_jet_composite_method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4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9" name="Picture 8" descr="lag_12h_slp_thick_jet_composite_method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8" name="Picture 7" descr="lag_0h_slp_thick_jet_composite_metho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7" name="Picture 6" descr="lag_-12h_slp_thick_jet_composite_method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6" name="Picture 5" descr="lag_-24h_slp_thick_jet_composite_method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40" y="151873"/>
              <a:ext cx="2219261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5" name="Picture 4" descr="lag_-36h_slp_thick_jet_composite_method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95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" name="Picture 3" descr="lag_-48h_slp_thick_jet_composite_method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1510636" y="4293061"/>
            <a:ext cx="4477352" cy="260125"/>
            <a:chOff x="2324724" y="4013712"/>
            <a:chExt cx="4477352" cy="260125"/>
          </a:xfrm>
        </p:grpSpPr>
        <p:pic>
          <p:nvPicPr>
            <p:cNvPr id="12" name="Picture 11" descr="jet_cb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95138" r="3309" b="2374"/>
            <a:stretch/>
          </p:blipFill>
          <p:spPr>
            <a:xfrm>
              <a:off x="2324724" y="4013712"/>
              <a:ext cx="4477352" cy="128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860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18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452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29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82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27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735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7207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05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65850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39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300-hPa wind speed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01225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5332" y="4714951"/>
            <a:ext cx="1568099" cy="276999"/>
            <a:chOff x="4471023" y="4547814"/>
            <a:chExt cx="1568099" cy="27699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471023" y="4633827"/>
              <a:ext cx="50542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71023" y="4738712"/>
              <a:ext cx="50542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1090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39" name="Picture 38" descr="lag_36h_g500_aavort500_200km_wind500_compos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lag_24h_g500_aavort500_200km_wind500_compos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4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7" name="Picture 36" descr="lag_12h_g500_aavort500_200km_wind500_compos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6" name="Picture 35" descr="lag_0h_g500_aavort500_200km_wind500_compos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870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2" name="Picture 31" descr="lag_-12h_g500_aavort500_200km_wind500_compos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1" name="Picture 30" descr="lag_-24h_g500_aavort500_200km_wind500_compos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0" name="Picture 29" descr="lag_-36h_g500_aavort500_200km_wind500_compos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56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9" name="Picture 28" descr="lag_-48h_g500_aavort500_200km_wind500_composit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77988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958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02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1183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15062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7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10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37439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17351" y="4144553"/>
            <a:ext cx="44646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500</a:t>
            </a:r>
            <a:r>
              <a:rPr lang="en-US" sz="900" dirty="0" smtClean="0">
                <a:latin typeface="Arial"/>
                <a:cs typeface="Arial"/>
              </a:rPr>
              <a:t>-hPa relative vorticity (10</a:t>
            </a:r>
            <a:r>
              <a:rPr lang="en-US" sz="900" baseline="30000" dirty="0" smtClean="0">
                <a:latin typeface="Arial"/>
                <a:cs typeface="Arial"/>
              </a:rPr>
              <a:t>−5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 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0" name="Picture 9" descr="vor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95082" r="360" b="2387"/>
          <a:stretch/>
        </p:blipFill>
        <p:spPr>
          <a:xfrm>
            <a:off x="1509658" y="4289402"/>
            <a:ext cx="4480560" cy="13017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1894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3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22347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6477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2555839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135475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935211" y="4777558"/>
            <a:ext cx="356076" cy="120085"/>
            <a:chOff x="6213475" y="4752975"/>
            <a:chExt cx="356076" cy="120085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6243484" y="4866710"/>
              <a:ext cx="32606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213475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276668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5358239" y="4784110"/>
            <a:ext cx="14916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71637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Overview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Identify periods of low and high forecast skill of the synoptic-scale flow over the Arctic and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Arctic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cyclones (ACs) occurring during these 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Examine dynamical and thermodynamic quantities characterizing the Arctic environment and low-skill ACs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and high-skill 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Conduct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-centered composite analyses of intense 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ACs during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periods to identify features and processes governing the evolution of these ACs. 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06914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111815" y="148698"/>
            <a:ext cx="8919046" cy="3893968"/>
            <a:chOff x="111815" y="148698"/>
            <a:chExt cx="8919046" cy="3893968"/>
          </a:xfrm>
        </p:grpSpPr>
        <p:pic>
          <p:nvPicPr>
            <p:cNvPr id="26" name="Picture 25" descr="lag_36h_IVT_g700_composite_method2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5" name="Picture 24" descr="lag_24h_IVT_g700_composite_method2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Picture 23" descr="lag_12h_IVT_g700_composite_method2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234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3" name="Picture 22" descr="lag_0h_IVT_g700_composite_method2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2104138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2" name="Picture 21" descr="lag_-12h_IVT_g700_composite_method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Picture 12" descr="lag_-24h_IVT_g700_composite_method2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2" name="Picture 11" descr="lag_-36h_IVT_g700_composite_method2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8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1" name="Picture 10" descr="lag_-48h_IVT_g700_composite_method2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399356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78990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700-hPa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20502" y="4797461"/>
            <a:ext cx="9997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IVT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81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94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657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175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403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1082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86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294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Integrated </a:t>
            </a:r>
            <a:r>
              <a:rPr lang="en-US" sz="900" dirty="0">
                <a:latin typeface="Arial"/>
                <a:cs typeface="Arial"/>
              </a:rPr>
              <a:t>v</a:t>
            </a:r>
            <a:r>
              <a:rPr lang="en-US" sz="900" dirty="0" smtClean="0">
                <a:latin typeface="Arial"/>
                <a:cs typeface="Arial"/>
              </a:rPr>
              <a:t>apor </a:t>
            </a:r>
            <a:r>
              <a:rPr lang="en-US" sz="900" dirty="0">
                <a:latin typeface="Arial"/>
                <a:cs typeface="Arial"/>
              </a:rPr>
              <a:t>t</a:t>
            </a:r>
            <a:r>
              <a:rPr lang="en-US" sz="900" dirty="0" smtClean="0">
                <a:latin typeface="Arial"/>
                <a:cs typeface="Arial"/>
              </a:rPr>
              <a:t>ransport (IVT)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8" name="Picture 37" descr="IV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94596" r="405" b="2503"/>
          <a:stretch/>
        </p:blipFill>
        <p:spPr>
          <a:xfrm>
            <a:off x="1508941" y="4294913"/>
            <a:ext cx="4480560" cy="1280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22787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357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7451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483606" y="4866710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52903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48" name="Picture 47" descr="lag_36h_pv_aadiv_200km_w_compos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7" name="Picture 46" descr="lag_24h_pv_aadiv_200km_w_compos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6" name="Picture 45" descr="lag_12h_pv_aadiv_200km_w_compos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661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1" name="Picture 40" descr="lag_0h_pv_aadiv_200km_w_compos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1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8" name="Picture 37" descr="lag_-12h_pv_aadiv_200km_w_compos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2" name="Picture 31" descr="lag_-24h_pv_aadiv_200km_w_compos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0068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1" name="Picture 30" descr="lag_-36h_pv_aadiv_200km_w_compos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719" y="151569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0" name="Picture 29" descr="lag_-48h_pv_aadiv_200km_w_composit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301790" y="4874852"/>
            <a:ext cx="505420" cy="0"/>
          </a:xfrm>
          <a:prstGeom prst="line">
            <a:avLst/>
          </a:prstGeom>
          <a:ln>
            <a:solidFill>
              <a:srgbClr val="1B1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873285" y="4805603"/>
            <a:ext cx="12136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PV (PVU)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5" name="Picture 44" descr="div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95146" r="3384" b="2439"/>
          <a:stretch/>
        </p:blipFill>
        <p:spPr>
          <a:xfrm>
            <a:off x="1511001" y="4295752"/>
            <a:ext cx="4480560" cy="12414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350</a:t>
            </a:r>
            <a:r>
              <a:rPr lang="en-US" sz="900" dirty="0" smtClean="0">
                <a:latin typeface="Arial"/>
                <a:cs typeface="Arial"/>
              </a:rPr>
              <a:t>–250-hPa divergence (10</a:t>
            </a:r>
            <a:r>
              <a:rPr lang="en-US" sz="900" baseline="30000" dirty="0" smtClean="0">
                <a:latin typeface="Arial"/>
                <a:cs typeface="Arial"/>
              </a:rPr>
              <a:t>−6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5931064" y="4853444"/>
            <a:ext cx="5054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490644" y="4714945"/>
            <a:ext cx="2277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Negative values of 800–600-hPa </a:t>
            </a:r>
            <a:r>
              <a:rPr lang="en-US" sz="900" dirty="0" err="1" smtClean="0">
                <a:latin typeface="Arial"/>
                <a:cs typeface="Arial"/>
              </a:rPr>
              <a:t>ω</a:t>
            </a:r>
            <a:r>
              <a:rPr lang="en-US" sz="900" dirty="0" smtClean="0">
                <a:latin typeface="Arial"/>
                <a:cs typeface="Arial"/>
              </a:rPr>
              <a:t> </a:t>
            </a:r>
          </a:p>
          <a:p>
            <a:r>
              <a:rPr lang="en-US" sz="900" dirty="0" smtClean="0">
                <a:latin typeface="Arial"/>
                <a:cs typeface="Arial"/>
              </a:rPr>
              <a:t>(every 1 × 10</a:t>
            </a:r>
            <a:r>
              <a:rPr lang="en-US" sz="900" baseline="30000" dirty="0" smtClean="0">
                <a:latin typeface="Arial"/>
                <a:cs typeface="Arial"/>
              </a:rPr>
              <a:t>−3</a:t>
            </a:r>
            <a:r>
              <a:rPr lang="en-US" sz="900" dirty="0" smtClean="0">
                <a:latin typeface="Arial"/>
                <a:cs typeface="Arial"/>
              </a:rPr>
              <a:t> hPa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424194" y="4714945"/>
            <a:ext cx="1208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irrotational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987297" y="4853444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681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111815" y="148698"/>
            <a:ext cx="8919046" cy="3892931"/>
            <a:chOff x="111815" y="148698"/>
            <a:chExt cx="8919046" cy="3892931"/>
          </a:xfrm>
        </p:grpSpPr>
        <p:pic>
          <p:nvPicPr>
            <p:cNvPr id="27" name="Picture 26" descr="lag_36h_slp_egr_composite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8426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6" name="Picture 25" descr="lag_24h_slp_egr_compos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5" name="Picture 24" descr="lag_12h_slp_egr_compos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4" name="Picture 23" descr="lag_0h_slp_egr_composite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2103101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3" name="Picture 22" descr="lag_-12h_slp_egr_composit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1601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22" name="Picture 21" descr="lag_-24h_slp_egr_composite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963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3" name="Picture 12" descr="lag_-36h_slp_egr_composite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47679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12" name="Picture 11" descr="lag_-48h_slp_egr_composite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990" y="151873"/>
              <a:ext cx="2219260" cy="193852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14" name="TextBox 13"/>
            <p:cNvSpPr txBox="1"/>
            <p:nvPr/>
          </p:nvSpPr>
          <p:spPr>
            <a:xfrm>
              <a:off x="11181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(a) Lag = −48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343385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(b) Lag = −36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573289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(c) Lag = −24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6808426" y="148698"/>
              <a:ext cx="1304236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(d) Lag = −12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11816" y="2099622"/>
              <a:ext cx="1180410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(e) Lag = 0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14)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343385" y="2099622"/>
              <a:ext cx="1205809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(f) Lag = 12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576464" y="2100963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(g) Lag = 24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13)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08426" y="2099622"/>
              <a:ext cx="1230611" cy="15696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lIns="0" tIns="0" rIns="0" bIns="18288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(h) Lag = 36 h (</a:t>
              </a:r>
              <a:r>
                <a:rPr lang="en-US" sz="900" i="1" dirty="0" smtClean="0">
                  <a:latin typeface="Arial"/>
                  <a:cs typeface="Arial"/>
                </a:rPr>
                <a:t>N</a:t>
              </a:r>
              <a:r>
                <a:rPr lang="en-US" sz="900" dirty="0" smtClean="0">
                  <a:latin typeface="Arial"/>
                  <a:cs typeface="Arial"/>
                </a:rPr>
                <a:t> = 12)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Mean AC 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74227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0.7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  <a:r>
              <a:rPr lang="en-US" sz="900" dirty="0" smtClean="0">
                <a:latin typeface="Arial"/>
                <a:cs typeface="Arial"/>
              </a:rPr>
              <a:t>50–600-hPa </a:t>
            </a:r>
            <a:r>
              <a:rPr lang="en-US" sz="900" dirty="0" err="1" smtClean="0">
                <a:latin typeface="Arial"/>
                <a:cs typeface="Arial"/>
              </a:rPr>
              <a:t>Eady</a:t>
            </a:r>
            <a:r>
              <a:rPr lang="en-US" sz="900" dirty="0" smtClean="0">
                <a:latin typeface="Arial"/>
                <a:cs typeface="Arial"/>
              </a:rPr>
              <a:t> growth rate (day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74" name="Picture 73" descr="lag_-48h_slp_egr_composite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94570" r="418" b="2652"/>
          <a:stretch/>
        </p:blipFill>
        <p:spPr>
          <a:xfrm>
            <a:off x="1507791" y="4292696"/>
            <a:ext cx="4480560" cy="12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2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Arctic environment tends to be characterized by more amplified synoptic-scale flow, greater baroclinic growth rates, and potentially greater latent heating during low-skill periods compared to high-skill 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ACs tend to be stronger and embedded in a region of more amplified synoptic-scale flow, greater baroclinic growth rates, and potentially greater latent heating during low-skill periods compared to high-skill 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Intense low-skill ACs during low-skill periods intensify downstream of a mid-to-upper-tropospheric vortex in a region of relatively strong lower-to-midtropospheric baroclinicity, lower-to-midtropospheric ascent, tropospheric-integrated vapor transport, and upper-tropospheric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divergence. 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 combination of baroclinic processes and latent heating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likely plays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important roles in the intensification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intense low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ACs during low-skill periods.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3678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Extra Slides</a:t>
            </a:r>
            <a:endParaRPr lang="en-US" sz="4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389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AC16_full_noLab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814" y="708880"/>
            <a:ext cx="3921780" cy="3255264"/>
          </a:xfrm>
          <a:prstGeom prst="rect">
            <a:avLst/>
          </a:prstGeom>
        </p:spPr>
      </p:pic>
      <p:sp>
        <p:nvSpPr>
          <p:cNvPr id="26" name="Oval 25"/>
          <p:cNvSpPr/>
          <p:nvPr/>
        </p:nvSpPr>
        <p:spPr>
          <a:xfrm>
            <a:off x="1227075" y="4029269"/>
            <a:ext cx="135664" cy="135664"/>
          </a:xfrm>
          <a:prstGeom prst="ellipse">
            <a:avLst/>
          </a:prstGeom>
          <a:solidFill>
            <a:srgbClr val="20FFFF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1429693" y="4004687"/>
            <a:ext cx="176181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dirty="0" smtClean="0">
                <a:latin typeface="Arial"/>
                <a:cs typeface="Arial"/>
              </a:rPr>
              <a:t>0000 UTC positions of AC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11400" y="4325774"/>
            <a:ext cx="3846902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Red </a:t>
            </a:r>
            <a:r>
              <a:rPr lang="en-US" sz="1100" b="1" dirty="0" smtClean="0">
                <a:solidFill>
                  <a:srgbClr val="FF0000"/>
                </a:solidFill>
                <a:latin typeface="Arial"/>
                <a:cs typeface="Arial"/>
              </a:rPr>
              <a:t>line </a:t>
            </a:r>
            <a:r>
              <a:rPr lang="en-US" sz="1100" dirty="0" smtClean="0">
                <a:latin typeface="Arial"/>
                <a:cs typeface="Arial"/>
              </a:rPr>
              <a:t>shows track </a:t>
            </a:r>
            <a:r>
              <a:rPr lang="en-US" sz="1100" dirty="0" smtClean="0">
                <a:latin typeface="Arial"/>
                <a:cs typeface="Arial"/>
              </a:rPr>
              <a:t>of </a:t>
            </a:r>
            <a:r>
              <a:rPr lang="en-US" sz="1100" dirty="0" smtClean="0">
                <a:latin typeface="Arial"/>
                <a:cs typeface="Arial"/>
              </a:rPr>
              <a:t>AC during 13–19 Aug 2016.      Numbers represent dates of 0000 UTC positions of AC.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46604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13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56987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14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267370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15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878184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16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488597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17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8097931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18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710389" y="3964144"/>
            <a:ext cx="35542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latin typeface="Arial"/>
                <a:cs typeface="Arial"/>
              </a:rPr>
              <a:t>19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608496" y="3766143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960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608496" y="3008042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970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08496" y="2254281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980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08496" y="1505553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990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608496" y="759522"/>
            <a:ext cx="45254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1100" dirty="0" smtClean="0">
                <a:latin typeface="Arial"/>
                <a:cs typeface="Arial"/>
              </a:rPr>
              <a:t>1000</a:t>
            </a:r>
            <a:endParaRPr lang="en-US" sz="11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3128679" y="2245232"/>
            <a:ext cx="3031612" cy="16927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Minimum SLP (hPa)</a:t>
            </a:r>
            <a:endParaRPr lang="en-US" sz="11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216404" y="4204417"/>
            <a:ext cx="368179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b="1" dirty="0" smtClean="0">
                <a:latin typeface="Arial"/>
                <a:cs typeface="Arial"/>
              </a:rPr>
              <a:t>Day in August 2016 labeled at 0000 UTC </a:t>
            </a:r>
            <a:endParaRPr lang="en-US" sz="1100" b="1" dirty="0">
              <a:latin typeface="Arial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 AC in Composite (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 during 13–19 Aug 2016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222754" y="4495051"/>
            <a:ext cx="368276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Time series of minimum SLP (hPa) of </a:t>
            </a:r>
            <a:r>
              <a:rPr lang="en-US" sz="1100" dirty="0" smtClean="0">
                <a:solidFill>
                  <a:srgbClr val="000000"/>
                </a:solidFill>
                <a:latin typeface="Arial"/>
                <a:cs typeface="Arial"/>
              </a:rPr>
              <a:t>AC                        during 13–19 Aug 2016.</a:t>
            </a:r>
            <a:endParaRPr lang="en-US" sz="11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5" name="Picture 4" descr="AC16_ful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150" y="833148"/>
            <a:ext cx="3815152" cy="30683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702469" y="2529065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13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879475" y="2787650"/>
            <a:ext cx="53974" cy="18546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1635916" y="2409615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14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39" name="Straight Arrow Connector 38"/>
          <p:cNvCxnSpPr/>
          <p:nvPr/>
        </p:nvCxnSpPr>
        <p:spPr>
          <a:xfrm>
            <a:off x="1809747" y="2667564"/>
            <a:ext cx="0" cy="18041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 flipV="1">
            <a:off x="2682872" y="2206626"/>
            <a:ext cx="0" cy="2029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2512216" y="2389197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15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49" name="Straight Arrow Connector 48"/>
          <p:cNvCxnSpPr/>
          <p:nvPr/>
        </p:nvCxnSpPr>
        <p:spPr>
          <a:xfrm flipH="1" flipV="1">
            <a:off x="2774152" y="2178053"/>
            <a:ext cx="191298" cy="7622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921000" y="2093148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18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2555077" y="1429853"/>
            <a:ext cx="0" cy="1768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2384421" y="1183506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16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>
            <a:off x="2130425" y="1966320"/>
            <a:ext cx="180177" cy="2758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1824038" y="1793106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17</a:t>
            </a:r>
            <a:endParaRPr lang="en-US" b="1" dirty="0">
              <a:latin typeface="Arial"/>
              <a:cs typeface="Arial"/>
            </a:endParaRPr>
          </a:p>
        </p:txBody>
      </p:sp>
      <p:cxnSp>
        <p:nvCxnSpPr>
          <p:cNvPr id="60" name="Straight Arrow Connector 59"/>
          <p:cNvCxnSpPr/>
          <p:nvPr/>
        </p:nvCxnSpPr>
        <p:spPr>
          <a:xfrm flipH="1">
            <a:off x="2946400" y="1632657"/>
            <a:ext cx="165100" cy="109745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070225" y="1468757"/>
            <a:ext cx="341312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19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1715598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 descr="lag_36_20160817_1200_slp_thick_je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9" name="Picture 38" descr="lag_24_20160817_0000_slp_thick_je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5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8" name="Picture 37" descr="lag_12_20160816_1200_slp_thick_jet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95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Picture 35" descr="lag_0_20160816_0000_slp_thick_jet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Picture 31" descr="lag_-12_20160815_1200_slp_thick_jet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9" name="Picture 28" descr="lag_-24_20160815_0000_slp_thick_je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05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slp_thick_j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slp_thick_jet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0" name="Group 29"/>
          <p:cNvGrpSpPr/>
          <p:nvPr/>
        </p:nvGrpSpPr>
        <p:grpSpPr>
          <a:xfrm>
            <a:off x="1510636" y="4293061"/>
            <a:ext cx="4477352" cy="260125"/>
            <a:chOff x="2324724" y="4013712"/>
            <a:chExt cx="4477352" cy="260125"/>
          </a:xfrm>
        </p:grpSpPr>
        <p:pic>
          <p:nvPicPr>
            <p:cNvPr id="12" name="Picture 11" descr="jet_cb.png"/>
            <p:cNvPicPr>
              <a:picLocks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3" t="95138" r="3309" b="2374"/>
            <a:stretch/>
          </p:blipFill>
          <p:spPr>
            <a:xfrm>
              <a:off x="2324724" y="4013712"/>
              <a:ext cx="4477352" cy="12801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6860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452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32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6829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41782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673599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56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172074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64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670549" y="4135338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6165850" y="4133850"/>
              <a:ext cx="27305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80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300-hPa wind speed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</a:t>
              </a:r>
              <a:r>
                <a:rPr lang="en-US" sz="900" dirty="0" smtClean="0">
                  <a:latin typeface="Arial"/>
                  <a:cs typeface="Arial"/>
                </a:rPr>
                <a:t>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001225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4855332" y="4714951"/>
            <a:ext cx="1568099" cy="276999"/>
            <a:chOff x="4471023" y="4547814"/>
            <a:chExt cx="1568099" cy="276999"/>
          </a:xfrm>
        </p:grpSpPr>
        <p:cxnSp>
          <p:nvCxnSpPr>
            <p:cNvPr id="41" name="Straight Connector 40"/>
            <p:cNvCxnSpPr/>
            <p:nvPr/>
          </p:nvCxnSpPr>
          <p:spPr>
            <a:xfrm>
              <a:off x="4471023" y="4633827"/>
              <a:ext cx="505420" cy="0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>
              <a:off x="4471023" y="4738712"/>
              <a:ext cx="505420" cy="0"/>
            </a:xfrm>
            <a:prstGeom prst="line">
              <a:avLst/>
            </a:prstGeom>
            <a:ln>
              <a:solidFill>
                <a:srgbClr val="0000FF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/>
            <p:cNvSpPr txBox="1"/>
            <p:nvPr/>
          </p:nvSpPr>
          <p:spPr>
            <a:xfrm>
              <a:off x="5039402" y="4547814"/>
              <a:ext cx="99972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1000–500-hPa thickness (dam)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48" name="TextBox 47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</a:t>
            </a:r>
            <a:r>
              <a:rPr lang="en-US" sz="900" dirty="0" smtClean="0">
                <a:latin typeface="Arial"/>
                <a:cs typeface="Arial"/>
              </a:rPr>
              <a:t>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</a:t>
            </a:r>
            <a:r>
              <a:rPr lang="en-US" sz="900" dirty="0" smtClean="0">
                <a:latin typeface="Arial"/>
                <a:cs typeface="Arial"/>
              </a:rPr>
              <a:t>36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−24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24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36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1255274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g500_aavort500_200km_wind5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g500_aavort500_200km_wind5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g500_aavort500_200km_wind5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g500_aavort500_200km_wind5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g500_aavort500_200km_wind5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569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g500_aavort500_200km_wind5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4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g500_aavort500_200km_wind5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g500_aavort500_200km_wind5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7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</a:t>
              </a:r>
              <a:r>
                <a:rPr lang="en-US" sz="900" dirty="0" smtClean="0">
                  <a:latin typeface="Arial"/>
                  <a:cs typeface="Arial"/>
                </a:rPr>
                <a:t>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77988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5958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002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41183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815062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6310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5037439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517351" y="4144553"/>
            <a:ext cx="446465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500</a:t>
            </a:r>
            <a:r>
              <a:rPr lang="en-US" sz="900" dirty="0" smtClean="0">
                <a:latin typeface="Arial"/>
                <a:cs typeface="Arial"/>
              </a:rPr>
              <a:t>-hPa relative vorticity (10</a:t>
            </a:r>
            <a:r>
              <a:rPr lang="en-US" sz="900" baseline="30000" dirty="0" smtClean="0">
                <a:latin typeface="Arial"/>
                <a:cs typeface="Arial"/>
              </a:rPr>
              <a:t>−5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  <a:p>
            <a:pPr algn="ctr"/>
            <a:r>
              <a:rPr lang="en-US" sz="900" dirty="0" smtClean="0">
                <a:latin typeface="Arial"/>
                <a:cs typeface="Arial"/>
              </a:rPr>
              <a:t> 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10" name="Picture 9" descr="vor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95082" r="360" b="2387"/>
          <a:stretch/>
        </p:blipFill>
        <p:spPr>
          <a:xfrm>
            <a:off x="1509658" y="4289402"/>
            <a:ext cx="4480560" cy="130175"/>
          </a:xfrm>
          <a:prstGeom prst="rect">
            <a:avLst/>
          </a:prstGeom>
        </p:spPr>
      </p:pic>
      <p:sp>
        <p:nvSpPr>
          <p:cNvPr id="65" name="TextBox 64"/>
          <p:cNvSpPr txBox="1"/>
          <p:nvPr/>
        </p:nvSpPr>
        <p:spPr>
          <a:xfrm>
            <a:off x="21894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4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22347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5446477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1" name="Straight Connector 70"/>
          <p:cNvCxnSpPr/>
          <p:nvPr/>
        </p:nvCxnSpPr>
        <p:spPr>
          <a:xfrm>
            <a:off x="2555839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3135475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4935211" y="4777558"/>
            <a:ext cx="356076" cy="120085"/>
            <a:chOff x="6213475" y="4752975"/>
            <a:chExt cx="356076" cy="120085"/>
          </a:xfrm>
        </p:grpSpPr>
        <p:cxnSp>
          <p:nvCxnSpPr>
            <p:cNvPr id="74" name="Straight Connector 73"/>
            <p:cNvCxnSpPr/>
            <p:nvPr/>
          </p:nvCxnSpPr>
          <p:spPr>
            <a:xfrm>
              <a:off x="6243484" y="4866710"/>
              <a:ext cx="326067" cy="0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>
              <a:off x="6213475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>
              <a:off x="6276668" y="4752975"/>
              <a:ext cx="39534" cy="120085"/>
            </a:xfrm>
            <a:prstGeom prst="line">
              <a:avLst/>
            </a:prstGeom>
            <a:ln>
              <a:solidFill>
                <a:schemeClr val="tx1">
                  <a:lumMod val="75000"/>
                  <a:lumOff val="25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7" name="TextBox 76"/>
          <p:cNvSpPr txBox="1"/>
          <p:nvPr/>
        </p:nvSpPr>
        <p:spPr>
          <a:xfrm>
            <a:off x="5358239" y="4784110"/>
            <a:ext cx="1491646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500-hPa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</a:t>
            </a:r>
            <a:r>
              <a:rPr lang="en-US" sz="900" dirty="0" smtClean="0">
                <a:latin typeface="Arial"/>
                <a:cs typeface="Arial"/>
              </a:rPr>
              <a:t>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</a:t>
            </a:r>
            <a:r>
              <a:rPr lang="en-US" sz="900" dirty="0" smtClean="0">
                <a:latin typeface="Arial"/>
                <a:cs typeface="Arial"/>
              </a:rPr>
              <a:t>36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−24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24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36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236386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IVT_g7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IVT_g7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8" y="2104138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IVT_g7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IVT_g700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4138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IVT_g700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IVT_g700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IVT_g700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34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IVT_g700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</a:t>
              </a:r>
              <a:r>
                <a:rPr lang="en-US" sz="900" dirty="0" smtClean="0">
                  <a:latin typeface="Arial"/>
                  <a:cs typeface="Arial"/>
                </a:rPr>
                <a:t>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4399356" y="4866710"/>
            <a:ext cx="50542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978990" y="4728211"/>
            <a:ext cx="1205895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700-hPa geopotential </a:t>
            </a:r>
          </a:p>
          <a:p>
            <a:r>
              <a:rPr lang="en-US" sz="900" dirty="0" smtClean="0">
                <a:latin typeface="Arial"/>
                <a:cs typeface="Arial"/>
              </a:rPr>
              <a:t>height (dam)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920502" y="4797461"/>
            <a:ext cx="99972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IVT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748138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249426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8657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32403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361082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3986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600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700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7294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800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Integrated </a:t>
            </a:r>
            <a:r>
              <a:rPr lang="en-US" sz="900" dirty="0">
                <a:latin typeface="Arial"/>
                <a:cs typeface="Arial"/>
              </a:rPr>
              <a:t>v</a:t>
            </a:r>
            <a:r>
              <a:rPr lang="en-US" sz="900" dirty="0" smtClean="0">
                <a:latin typeface="Arial"/>
                <a:cs typeface="Arial"/>
              </a:rPr>
              <a:t>apor </a:t>
            </a:r>
            <a:r>
              <a:rPr lang="en-US" sz="900" dirty="0">
                <a:latin typeface="Arial"/>
                <a:cs typeface="Arial"/>
              </a:rPr>
              <a:t>t</a:t>
            </a:r>
            <a:r>
              <a:rPr lang="en-US" sz="900" dirty="0" smtClean="0">
                <a:latin typeface="Arial"/>
                <a:cs typeface="Arial"/>
              </a:rPr>
              <a:t>ransport (IVT) (kg m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38" name="Picture 37" descr="IVT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" t="94596" r="405" b="2503"/>
          <a:stretch/>
        </p:blipFill>
        <p:spPr>
          <a:xfrm>
            <a:off x="1508941" y="4294913"/>
            <a:ext cx="4480560" cy="128016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2122787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5103576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900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474511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1000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2483606" y="4866710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</a:t>
            </a:r>
            <a:r>
              <a:rPr lang="en-US" sz="900" dirty="0" smtClean="0">
                <a:latin typeface="Arial"/>
                <a:cs typeface="Arial"/>
              </a:rPr>
              <a:t>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</a:t>
            </a:r>
            <a:r>
              <a:rPr lang="en-US" sz="900" dirty="0" smtClean="0">
                <a:latin typeface="Arial"/>
                <a:cs typeface="Arial"/>
              </a:rPr>
              <a:t>36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−24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24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36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4269557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pv_aadiv_200km_w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pv_aadiv_200km_w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805" y="2102797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pv_aadiv_200km_w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pv_aadiv_200km_w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pv_aadiv_200km_w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601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pv_aadiv_200km_w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pv_aadiv_200km_w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56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pv_aadiv_200km_w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40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3BFF08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</a:t>
              </a:r>
              <a:r>
                <a:rPr lang="en-US" sz="900" dirty="0" smtClean="0">
                  <a:latin typeface="Arial"/>
                  <a:cs typeface="Arial"/>
                </a:rPr>
                <a:t>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cxnSp>
        <p:nvCxnSpPr>
          <p:cNvPr id="37" name="Straight Connector 36"/>
          <p:cNvCxnSpPr/>
          <p:nvPr/>
        </p:nvCxnSpPr>
        <p:spPr>
          <a:xfrm>
            <a:off x="3968582" y="4874852"/>
            <a:ext cx="505420" cy="0"/>
          </a:xfrm>
          <a:prstGeom prst="line">
            <a:avLst/>
          </a:prstGeom>
          <a:ln>
            <a:solidFill>
              <a:srgbClr val="1B1B1B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4540077" y="4805603"/>
            <a:ext cx="1213635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PV (PVU)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45" name="Picture 44" descr="div_cb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4" t="95146" r="3384" b="2439"/>
          <a:stretch/>
        </p:blipFill>
        <p:spPr>
          <a:xfrm>
            <a:off x="1511001" y="4295752"/>
            <a:ext cx="4480560" cy="124142"/>
          </a:xfrm>
          <a:prstGeom prst="rect">
            <a:avLst/>
          </a:prstGeom>
        </p:spPr>
      </p:pic>
      <p:sp>
        <p:nvSpPr>
          <p:cNvPr id="54" name="TextBox 53"/>
          <p:cNvSpPr txBox="1"/>
          <p:nvPr/>
        </p:nvSpPr>
        <p:spPr>
          <a:xfrm>
            <a:off x="1526911" y="4147317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200-km area-averaged 350</a:t>
            </a:r>
            <a:r>
              <a:rPr lang="en-US" sz="900" dirty="0" smtClean="0">
                <a:latin typeface="Arial"/>
                <a:cs typeface="Arial"/>
              </a:rPr>
              <a:t>–250-hPa divergence (10</a:t>
            </a:r>
            <a:r>
              <a:rPr lang="en-US" sz="900" baseline="30000" dirty="0" smtClean="0">
                <a:latin typeface="Arial"/>
                <a:cs typeface="Arial"/>
              </a:rPr>
              <a:t>−6</a:t>
            </a:r>
            <a:r>
              <a:rPr lang="en-US" sz="900" dirty="0" smtClean="0">
                <a:latin typeface="Arial"/>
                <a:cs typeface="Arial"/>
              </a:rPr>
              <a:t>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cxnSp>
        <p:nvCxnSpPr>
          <p:cNvPr id="55" name="Straight Connector 54"/>
          <p:cNvCxnSpPr/>
          <p:nvPr/>
        </p:nvCxnSpPr>
        <p:spPr>
          <a:xfrm>
            <a:off x="6240646" y="4853444"/>
            <a:ext cx="505420" cy="0"/>
          </a:xfrm>
          <a:prstGeom prst="line">
            <a:avLst/>
          </a:prstGeom>
          <a:ln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6800226" y="4714945"/>
            <a:ext cx="227776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Negative values of 800–600-hPa </a:t>
            </a:r>
            <a:r>
              <a:rPr lang="en-US" sz="900" dirty="0" err="1" smtClean="0">
                <a:latin typeface="Arial"/>
                <a:cs typeface="Arial"/>
              </a:rPr>
              <a:t>ω</a:t>
            </a:r>
            <a:r>
              <a:rPr lang="en-US" sz="900" dirty="0" smtClean="0">
                <a:latin typeface="Arial"/>
                <a:cs typeface="Arial"/>
              </a:rPr>
              <a:t> </a:t>
            </a:r>
          </a:p>
          <a:p>
            <a:r>
              <a:rPr lang="en-US" sz="900" dirty="0" smtClean="0">
                <a:latin typeface="Arial"/>
                <a:cs typeface="Arial"/>
              </a:rPr>
              <a:t>(every 1 × 10</a:t>
            </a:r>
            <a:r>
              <a:rPr lang="en-US" sz="900" baseline="30000" dirty="0" smtClean="0">
                <a:latin typeface="Arial"/>
                <a:cs typeface="Arial"/>
              </a:rPr>
              <a:t>−3</a:t>
            </a:r>
            <a:r>
              <a:rPr lang="en-US" sz="900" dirty="0" smtClean="0">
                <a:latin typeface="Arial"/>
                <a:cs typeface="Arial"/>
              </a:rPr>
              <a:t> hPa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 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2297374" y="4714945"/>
            <a:ext cx="120831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00" dirty="0" smtClean="0">
                <a:latin typeface="Arial"/>
                <a:cs typeface="Arial"/>
              </a:rPr>
              <a:t>350–250-hPa irrotational wind (m s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</a:p>
        </p:txBody>
      </p:sp>
      <p:cxnSp>
        <p:nvCxnSpPr>
          <p:cNvPr id="58" name="Straight Arrow Connector 57"/>
          <p:cNvCxnSpPr/>
          <p:nvPr/>
        </p:nvCxnSpPr>
        <p:spPr>
          <a:xfrm>
            <a:off x="1860477" y="4853444"/>
            <a:ext cx="366329" cy="0"/>
          </a:xfrm>
          <a:prstGeom prst="straightConnector1">
            <a:avLst/>
          </a:prstGeom>
          <a:ln>
            <a:solidFill>
              <a:schemeClr val="tx1"/>
            </a:solidFill>
            <a:tailEnd type="arrow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</a:t>
            </a:r>
            <a:r>
              <a:rPr lang="en-US" sz="900" dirty="0" smtClean="0">
                <a:latin typeface="Arial"/>
                <a:cs typeface="Arial"/>
              </a:rPr>
              <a:t>(0000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</a:t>
            </a:r>
            <a:r>
              <a:rPr lang="en-US" sz="900" dirty="0" smtClean="0">
                <a:latin typeface="Arial"/>
                <a:cs typeface="Arial"/>
              </a:rPr>
              <a:t>36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−24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24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36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12235429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forecast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Utilize day-5 forecasts of 500-hPa geopotential height initialized at 0000 UTC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during June, July, and August of 2007–2017 from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11-member 1° GEFS reforecast dataset v2 (Hamill et al. 2013).</a:t>
            </a:r>
          </a:p>
          <a:p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Calculate </a:t>
            </a:r>
            <a:r>
              <a:rPr lang="en-US" sz="1800" dirty="0">
                <a:latin typeface="Arial"/>
                <a:cs typeface="Arial"/>
              </a:rPr>
              <a:t>area-averaged root mean square error (RMSE) of 500-hPa geopotential height over the Arctic, using ERA-Interim as </a:t>
            </a:r>
            <a:r>
              <a:rPr lang="en-US" sz="1800" dirty="0" smtClean="0">
                <a:latin typeface="Arial"/>
                <a:cs typeface="Arial"/>
              </a:rPr>
              <a:t>verification.</a:t>
            </a:r>
            <a:endParaRPr lang="en-US" sz="18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1800" dirty="0" smtClean="0">
                <a:latin typeface="Arial"/>
                <a:cs typeface="Arial"/>
              </a:rPr>
              <a:t> </a:t>
            </a:r>
            <a:endParaRPr lang="en-US" sz="1800" dirty="0" smtClean="0">
              <a:latin typeface="Arial"/>
              <a:cs typeface="Arial"/>
            </a:endParaRPr>
          </a:p>
          <a:p>
            <a:r>
              <a:rPr lang="en-US" sz="1800" dirty="0" smtClean="0">
                <a:latin typeface="Arial"/>
                <a:cs typeface="Arial"/>
              </a:rPr>
              <a:t>Calculate </a:t>
            </a:r>
            <a:r>
              <a:rPr lang="en-US" sz="1800" dirty="0">
                <a:latin typeface="Arial"/>
                <a:cs typeface="Arial"/>
              </a:rPr>
              <a:t>standardized </a:t>
            </a:r>
            <a:r>
              <a:rPr lang="en-US" sz="1800" dirty="0" smtClean="0">
                <a:latin typeface="Arial"/>
                <a:cs typeface="Arial"/>
              </a:rPr>
              <a:t>anomaly of </a:t>
            </a:r>
            <a:r>
              <a:rPr lang="en-US" sz="1800" dirty="0">
                <a:latin typeface="Arial"/>
                <a:cs typeface="Arial"/>
              </a:rPr>
              <a:t>area-averaged RMSE (</a:t>
            </a:r>
            <a:r>
              <a:rPr lang="en-US" sz="1800" dirty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1800" baseline="-25000" dirty="0">
                <a:solidFill>
                  <a:srgbClr val="000000"/>
                </a:solidFill>
                <a:latin typeface="Arial"/>
                <a:cs typeface="Arial"/>
              </a:rPr>
              <a:t>RMSE</a:t>
            </a:r>
            <a:r>
              <a:rPr lang="en-US" sz="1800" dirty="0" smtClean="0">
                <a:latin typeface="Arial"/>
                <a:cs typeface="Arial"/>
              </a:rPr>
              <a:t>).</a:t>
            </a:r>
            <a:endParaRPr lang="en-US" sz="1800" dirty="0" smtClean="0">
              <a:latin typeface="Arial"/>
              <a:cs typeface="Arial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9336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lag_36_20160817_1200_slp_eg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6" y="2103101"/>
            <a:ext cx="2219261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8" name="Picture 7" descr="lag_24_20160817_0000_slp_egr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6464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7" name="Picture 6" descr="lag_12_20160816_1200_slp_eg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261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lag_0_20160816_0000_slp_egr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2103101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" name="Picture 4" descr="lag_-12_20160815_1200_slp_egr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8426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lag_-24_20160815_0000_slp_egr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3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" name="Picture 2" descr="lag_-36_20160814_1200_slp_egr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679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lag_-48_20160814_0000_slp_egr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90" y="151873"/>
            <a:ext cx="2219260" cy="19385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111815" y="148698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(a) Lag = −48 h </a:t>
            </a:r>
            <a:r>
              <a:rPr lang="en-US" sz="900" dirty="0" smtClean="0">
                <a:latin typeface="Arial"/>
                <a:cs typeface="Arial"/>
              </a:rPr>
              <a:t>(0000 UTC 14 Aug 2016)</a:t>
            </a:r>
            <a:endParaRPr lang="en-US" sz="900" dirty="0">
              <a:latin typeface="Arial"/>
              <a:cs typeface="Arial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433887" y="4279039"/>
            <a:ext cx="1366604" cy="138499"/>
            <a:chOff x="6789374" y="4162047"/>
            <a:chExt cx="1366604" cy="138499"/>
          </a:xfrm>
        </p:grpSpPr>
        <p:sp>
          <p:nvSpPr>
            <p:cNvPr id="33" name="Oval 32"/>
            <p:cNvSpPr/>
            <p:nvPr/>
          </p:nvSpPr>
          <p:spPr>
            <a:xfrm>
              <a:off x="6789374" y="4162047"/>
              <a:ext cx="135664" cy="135664"/>
            </a:xfrm>
            <a:prstGeom prst="ellipse">
              <a:avLst/>
            </a:prstGeom>
            <a:solidFill>
              <a:srgbClr val="20FFFF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6991990" y="4162047"/>
              <a:ext cx="116398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AC </a:t>
              </a:r>
              <a:r>
                <a:rPr lang="en-US" sz="900" dirty="0" smtClean="0">
                  <a:latin typeface="Arial"/>
                  <a:cs typeface="Arial"/>
                </a:rPr>
                <a:t>location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3974227" y="4784180"/>
            <a:ext cx="1198132" cy="138499"/>
            <a:chOff x="2717172" y="4617064"/>
            <a:chExt cx="1198132" cy="138499"/>
          </a:xfrm>
        </p:grpSpPr>
        <p:cxnSp>
          <p:nvCxnSpPr>
            <p:cNvPr id="37" name="Straight Connector 36"/>
            <p:cNvCxnSpPr/>
            <p:nvPr/>
          </p:nvCxnSpPr>
          <p:spPr>
            <a:xfrm>
              <a:off x="2717172" y="4686314"/>
              <a:ext cx="505420" cy="0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TextBox 39"/>
            <p:cNvSpPr txBox="1"/>
            <p:nvPr/>
          </p:nvSpPr>
          <p:spPr>
            <a:xfrm>
              <a:off x="3288666" y="4617064"/>
              <a:ext cx="626638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SLP (hPa)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64" name="TextBox 63"/>
          <p:cNvSpPr txBox="1"/>
          <p:nvPr/>
        </p:nvSpPr>
        <p:spPr>
          <a:xfrm>
            <a:off x="18719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7043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0.75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8689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3642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</a:t>
            </a:r>
            <a:r>
              <a:rPr lang="en-US" sz="900" dirty="0" smtClean="0">
                <a:latin typeface="Arial"/>
                <a:cs typeface="Arial"/>
              </a:rPr>
              <a:t>.25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3859513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1.5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4357988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2</a:t>
            </a:r>
            <a:r>
              <a:rPr lang="en-US" sz="900" dirty="0" smtClean="0">
                <a:latin typeface="Arial"/>
                <a:cs typeface="Arial"/>
              </a:rPr>
              <a:t>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4856463" y="4414693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2.5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5351764" y="4413205"/>
            <a:ext cx="273051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3.0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73" name="TextBox 72"/>
          <p:cNvSpPr txBox="1"/>
          <p:nvPr/>
        </p:nvSpPr>
        <p:spPr>
          <a:xfrm>
            <a:off x="1517351" y="4144553"/>
            <a:ext cx="446465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dirty="0">
                <a:latin typeface="Arial"/>
                <a:cs typeface="Arial"/>
              </a:rPr>
              <a:t>8</a:t>
            </a:r>
            <a:r>
              <a:rPr lang="en-US" sz="900" dirty="0" smtClean="0">
                <a:latin typeface="Arial"/>
                <a:cs typeface="Arial"/>
              </a:rPr>
              <a:t>50–600-hPa </a:t>
            </a:r>
            <a:r>
              <a:rPr lang="en-US" sz="900" dirty="0" err="1" smtClean="0">
                <a:latin typeface="Arial"/>
                <a:cs typeface="Arial"/>
              </a:rPr>
              <a:t>Eady</a:t>
            </a:r>
            <a:r>
              <a:rPr lang="en-US" sz="900" dirty="0" smtClean="0">
                <a:latin typeface="Arial"/>
                <a:cs typeface="Arial"/>
              </a:rPr>
              <a:t> growth rate (day</a:t>
            </a:r>
            <a:r>
              <a:rPr lang="en-US" sz="900" baseline="30000" dirty="0" smtClean="0">
                <a:latin typeface="Arial"/>
                <a:cs typeface="Arial"/>
              </a:rPr>
              <a:t>−1</a:t>
            </a:r>
            <a:r>
              <a:rPr lang="en-US" sz="900" dirty="0" smtClean="0">
                <a:latin typeface="Arial"/>
                <a:cs typeface="Arial"/>
              </a:rPr>
              <a:t>)</a:t>
            </a:r>
            <a:endParaRPr lang="en-US" sz="900" dirty="0">
              <a:latin typeface="Arial"/>
              <a:cs typeface="Arial"/>
            </a:endParaRPr>
          </a:p>
        </p:txBody>
      </p:sp>
      <p:pic>
        <p:nvPicPr>
          <p:cNvPr id="74" name="Picture 73" descr="lag_-48h_slp_egr_composite.png"/>
          <p:cNvPicPr>
            <a:picLocks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" t="94570" r="418" b="2652"/>
          <a:stretch/>
        </p:blipFill>
        <p:spPr>
          <a:xfrm>
            <a:off x="1507791" y="4292696"/>
            <a:ext cx="4480560" cy="12801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234450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(b)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</a:t>
            </a:r>
            <a:r>
              <a:rPr lang="en-US" sz="900" dirty="0" smtClean="0">
                <a:latin typeface="Arial"/>
                <a:cs typeface="Arial"/>
              </a:rPr>
              <a:t>36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14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4576464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(c)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−24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805251" y="146387"/>
            <a:ext cx="2154342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(d)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−12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15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111815" y="2099622"/>
            <a:ext cx="2033199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(e)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>
                <a:latin typeface="Arial"/>
                <a:cs typeface="Arial"/>
              </a:rPr>
              <a:t>0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344504" y="2099622"/>
            <a:ext cx="2065571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(f)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12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16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576464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(g)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24</a:t>
            </a:r>
            <a:r>
              <a:rPr lang="en-US" sz="900" dirty="0" smtClean="0">
                <a:latin typeface="Arial"/>
                <a:cs typeface="Arial"/>
              </a:rPr>
              <a:t>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(0000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6805251" y="2099622"/>
            <a:ext cx="2093547" cy="15696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lIns="0" tIns="0" rIns="0" bIns="18288" rtlCol="0">
            <a:spAutoFit/>
          </a:bodyPr>
          <a:lstStyle/>
          <a:p>
            <a:pPr algn="ctr"/>
            <a:r>
              <a:rPr lang="en-US" sz="900" dirty="0" smtClean="0">
                <a:latin typeface="Arial"/>
                <a:cs typeface="Arial"/>
              </a:rPr>
              <a:t>(h) </a:t>
            </a:r>
            <a:r>
              <a:rPr lang="en-US" sz="900" dirty="0" smtClean="0">
                <a:latin typeface="Arial"/>
                <a:cs typeface="Arial"/>
              </a:rPr>
              <a:t>Lag = </a:t>
            </a:r>
            <a:r>
              <a:rPr lang="en-US" sz="900" dirty="0" smtClean="0">
                <a:latin typeface="Arial"/>
                <a:cs typeface="Arial"/>
              </a:rPr>
              <a:t>36 </a:t>
            </a:r>
            <a:r>
              <a:rPr lang="en-US" sz="900" dirty="0" smtClean="0">
                <a:latin typeface="Arial"/>
                <a:cs typeface="Arial"/>
              </a:rPr>
              <a:t>h </a:t>
            </a:r>
            <a:r>
              <a:rPr lang="en-US" sz="900" dirty="0" smtClean="0">
                <a:latin typeface="Arial"/>
                <a:cs typeface="Arial"/>
              </a:rPr>
              <a:t>(1200 UTC 17 Aug 2016)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9766" y="4833605"/>
            <a:ext cx="26459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Arial"/>
                <a:cs typeface="Arial"/>
              </a:rPr>
              <a:t>Data source: </a:t>
            </a:r>
            <a:r>
              <a:rPr lang="en-US" sz="1200" dirty="0" smtClean="0">
                <a:latin typeface="Arial"/>
                <a:cs typeface="Arial"/>
              </a:rPr>
              <a:t>ERA5</a:t>
            </a:r>
          </a:p>
        </p:txBody>
      </p:sp>
    </p:spTree>
    <p:extLst>
      <p:ext uri="{BB962C8B-B14F-4D97-AF65-F5344CB8AC3E}">
        <p14:creationId xmlns:p14="http://schemas.microsoft.com/office/powerpoint/2010/main" val="2892268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Arctic forecast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kill </a:t>
            </a:r>
            <a:r>
              <a:rPr lang="en-US" sz="2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valuation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forecast days valid at day 5 associated with the top and bottom 10% of 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σ</a:t>
            </a:r>
            <a:r>
              <a:rPr lang="en-US" sz="1800" baseline="-25000" dirty="0" smtClean="0">
                <a:solidFill>
                  <a:srgbClr val="000000"/>
                </a:solidFill>
                <a:latin typeface="Arial"/>
                <a:cs typeface="Arial"/>
              </a:rPr>
              <a:t>RMSE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days and high-skill days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respectively.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forecasts initialized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days prior to low-skill days and high-skill days as 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forecasts and high-skill forecasts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respectively.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to time periods through day 5 encompassed by low-skill forecasts and high-skill forecasts as </a:t>
            </a:r>
            <a:r>
              <a:rPr lang="en-US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low-skill periods and high-skill periods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respectively.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981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Quantities characterizing the Arctic environment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1406" y="604562"/>
            <a:ext cx="3015212" cy="2206072"/>
            <a:chOff x="32586" y="604562"/>
            <a:chExt cx="3015212" cy="2206072"/>
          </a:xfrm>
        </p:grpSpPr>
        <p:pic>
          <p:nvPicPr>
            <p:cNvPr id="13" name="Picture 12" descr="v500_area_averaged_stndAnom_70to90_mean_with_sig_0to144h_noLabels_narrow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15" y="727673"/>
              <a:ext cx="2658189" cy="1828800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32586" y="2406704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2586" y="2072943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586" y="1743268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0.7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2586" y="1413645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2586" y="1079888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0.9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2586" y="750208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218514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34971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−</a:t>
              </a:r>
              <a:r>
                <a:rPr lang="en-US" sz="900" dirty="0" smtClean="0">
                  <a:latin typeface="Arial"/>
                  <a:cs typeface="Arial"/>
                </a:rPr>
                <a:t>96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7234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463689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880145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2292411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708863" y="2533700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246809" y="2672135"/>
              <a:ext cx="278976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Hours relative to 0000 UTC of low and high skill days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252481" y="604562"/>
              <a:ext cx="275808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Arial"/>
                  <a:cs typeface="Arial"/>
                </a:rPr>
                <a:t>(a) Abs. value of </a:t>
              </a:r>
              <a:r>
                <a:rPr lang="en-US" sz="900" b="1" dirty="0" err="1" smtClean="0">
                  <a:latin typeface="Arial"/>
                  <a:cs typeface="Arial"/>
                </a:rPr>
                <a:t>stnd</a:t>
              </a:r>
              <a:r>
                <a:rPr lang="en-US" sz="900" b="1" dirty="0" smtClean="0">
                  <a:latin typeface="Arial"/>
                  <a:cs typeface="Arial"/>
                </a:rPr>
                <a:t>. </a:t>
              </a:r>
              <a:r>
                <a:rPr lang="en-US" sz="900" b="1" dirty="0" err="1" smtClean="0">
                  <a:latin typeface="Arial"/>
                  <a:cs typeface="Arial"/>
                </a:rPr>
                <a:t>anom</a:t>
              </a:r>
              <a:r>
                <a:rPr lang="en-US" sz="900" b="1" dirty="0" smtClean="0">
                  <a:latin typeface="Arial"/>
                  <a:cs typeface="Arial"/>
                </a:rPr>
                <a:t>. of 500-hPa v wind (</a:t>
              </a:r>
              <a:r>
                <a:rPr lang="en-US" sz="900" b="1" dirty="0" err="1" smtClean="0">
                  <a:latin typeface="Arial"/>
                  <a:cs typeface="Arial"/>
                </a:rPr>
                <a:t>σ</a:t>
              </a:r>
              <a:r>
                <a:rPr lang="en-US" sz="900" b="1" dirty="0" smtClean="0">
                  <a:latin typeface="Arial"/>
                  <a:cs typeface="Arial"/>
                </a:rPr>
                <a:t>)</a:t>
              </a:r>
              <a:endParaRPr lang="en-US" sz="900" b="1" dirty="0">
                <a:latin typeface="Arial"/>
                <a:cs typeface="Arial"/>
              </a:endParaRPr>
            </a:p>
          </p:txBody>
        </p:sp>
      </p:grpSp>
      <p:sp>
        <p:nvSpPr>
          <p:cNvPr id="96" name="TextBox 95"/>
          <p:cNvSpPr txBox="1"/>
          <p:nvPr/>
        </p:nvSpPr>
        <p:spPr>
          <a:xfrm>
            <a:off x="6792208" y="3089946"/>
            <a:ext cx="157782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 smtClean="0">
                <a:latin typeface="Arial"/>
                <a:cs typeface="Arial"/>
              </a:rPr>
              <a:t>Legend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 flipH="1">
            <a:off x="6199819" y="3386654"/>
            <a:ext cx="284796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latin typeface="Arial"/>
                <a:cs typeface="Arial"/>
              </a:rPr>
              <a:t>Distribution of quantities area-averaged </a:t>
            </a:r>
            <a:r>
              <a:rPr lang="en-US" sz="1000" dirty="0" smtClean="0">
                <a:latin typeface="Arial"/>
                <a:cs typeface="Arial"/>
              </a:rPr>
              <a:t>over       the Arctic </a:t>
            </a:r>
            <a:r>
              <a:rPr lang="en-US" sz="1000" dirty="0" smtClean="0">
                <a:latin typeface="Arial"/>
                <a:cs typeface="Arial"/>
              </a:rPr>
              <a:t>(≥ 70°N)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105" name="Straight Connector 104"/>
          <p:cNvCxnSpPr/>
          <p:nvPr/>
        </p:nvCxnSpPr>
        <p:spPr>
          <a:xfrm>
            <a:off x="6204170" y="3880177"/>
            <a:ext cx="209566" cy="0"/>
          </a:xfrm>
          <a:prstGeom prst="line">
            <a:avLst/>
          </a:prstGeom>
          <a:ln w="25400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6" name="TextBox 105"/>
          <p:cNvSpPr txBox="1"/>
          <p:nvPr/>
        </p:nvSpPr>
        <p:spPr>
          <a:xfrm flipH="1">
            <a:off x="6472117" y="3797809"/>
            <a:ext cx="93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Low-skill mean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108" name="Straight Connector 107"/>
          <p:cNvCxnSpPr/>
          <p:nvPr/>
        </p:nvCxnSpPr>
        <p:spPr>
          <a:xfrm>
            <a:off x="6204170" y="4096085"/>
            <a:ext cx="209566" cy="0"/>
          </a:xfrm>
          <a:prstGeom prst="line">
            <a:avLst/>
          </a:prstGeom>
          <a:ln w="25400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9" name="TextBox 108"/>
          <p:cNvSpPr txBox="1"/>
          <p:nvPr/>
        </p:nvSpPr>
        <p:spPr>
          <a:xfrm flipH="1">
            <a:off x="6472117" y="4011764"/>
            <a:ext cx="931064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High-skill mean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110" name="Straight Connector 109"/>
          <p:cNvCxnSpPr/>
          <p:nvPr/>
        </p:nvCxnSpPr>
        <p:spPr>
          <a:xfrm>
            <a:off x="6204170" y="4375469"/>
            <a:ext cx="209566" cy="0"/>
          </a:xfrm>
          <a:prstGeom prst="line">
            <a:avLst/>
          </a:prstGeom>
          <a:ln w="254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 flipH="1">
            <a:off x="6472113" y="4214848"/>
            <a:ext cx="138378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>
                <a:latin typeface="Arial"/>
                <a:cs typeface="Arial"/>
              </a:rPr>
              <a:t>2</a:t>
            </a:r>
            <a:r>
              <a:rPr lang="en-US" sz="1000" dirty="0" smtClean="0">
                <a:latin typeface="Arial"/>
                <a:cs typeface="Arial"/>
              </a:rPr>
              <a:t>007–2017 </a:t>
            </a:r>
            <a:endParaRPr lang="en-US" sz="1000" dirty="0" smtClean="0">
              <a:latin typeface="Arial"/>
              <a:cs typeface="Arial"/>
            </a:endParaRPr>
          </a:p>
          <a:p>
            <a:r>
              <a:rPr lang="en-US" sz="1000" dirty="0" err="1" smtClean="0">
                <a:latin typeface="Arial"/>
                <a:cs typeface="Arial"/>
              </a:rPr>
              <a:t>climo</a:t>
            </a:r>
            <a:r>
              <a:rPr lang="en-US" sz="1000" dirty="0" smtClean="0">
                <a:latin typeface="Arial"/>
                <a:cs typeface="Arial"/>
              </a:rPr>
              <a:t> </a:t>
            </a:r>
            <a:r>
              <a:rPr lang="en-US" sz="1000" dirty="0" smtClean="0">
                <a:latin typeface="Arial"/>
                <a:cs typeface="Arial"/>
              </a:rPr>
              <a:t>mean 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2" name="Oval 111"/>
          <p:cNvSpPr>
            <a:spLocks noChangeAspect="1"/>
          </p:cNvSpPr>
          <p:nvPr/>
        </p:nvSpPr>
        <p:spPr>
          <a:xfrm>
            <a:off x="7597621" y="4060292"/>
            <a:ext cx="113494" cy="109728"/>
          </a:xfrm>
          <a:prstGeom prst="ellips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Oval 112"/>
          <p:cNvSpPr>
            <a:spLocks noChangeAspect="1"/>
          </p:cNvSpPr>
          <p:nvPr/>
        </p:nvSpPr>
        <p:spPr>
          <a:xfrm>
            <a:off x="7597621" y="4212395"/>
            <a:ext cx="109728" cy="109728"/>
          </a:xfrm>
          <a:prstGeom prst="ellipse">
            <a:avLst/>
          </a:prstGeom>
          <a:solidFill>
            <a:srgbClr val="0000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/>
          <p:cNvSpPr txBox="1"/>
          <p:nvPr/>
        </p:nvSpPr>
        <p:spPr>
          <a:xfrm flipH="1">
            <a:off x="7779615" y="3875690"/>
            <a:ext cx="130689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"/>
                <a:cs typeface="Arial"/>
              </a:rPr>
              <a:t>Statistically significant difference with respect to </a:t>
            </a:r>
            <a:r>
              <a:rPr lang="en-US" sz="1000" dirty="0" err="1" smtClean="0">
                <a:latin typeface="Arial"/>
                <a:cs typeface="Arial"/>
              </a:rPr>
              <a:t>climo</a:t>
            </a:r>
            <a:r>
              <a:rPr lang="en-US" sz="1000" dirty="0" smtClean="0">
                <a:latin typeface="Arial"/>
                <a:cs typeface="Arial"/>
              </a:rPr>
              <a:t> at 95% confidence level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5" name="TextBox 114"/>
          <p:cNvSpPr txBox="1"/>
          <p:nvPr/>
        </p:nvSpPr>
        <p:spPr>
          <a:xfrm flipH="1">
            <a:off x="6829841" y="4672788"/>
            <a:ext cx="16468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latin typeface="Arial"/>
                <a:cs typeface="Arial"/>
              </a:rPr>
              <a:t>Shading: </a:t>
            </a:r>
            <a:r>
              <a:rPr lang="en-US" sz="1000" dirty="0" smtClean="0">
                <a:latin typeface="Arial"/>
                <a:cs typeface="Arial"/>
              </a:rPr>
              <a:t>Interquartile range</a:t>
            </a:r>
            <a:endParaRPr lang="en-US" sz="1000" dirty="0">
              <a:latin typeface="Arial"/>
              <a:cs typeface="Arial"/>
            </a:endParaRPr>
          </a:p>
        </p:txBody>
      </p:sp>
      <p:sp>
        <p:nvSpPr>
          <p:cNvPr id="117" name="TextBox 116"/>
          <p:cNvSpPr txBox="1"/>
          <p:nvPr/>
        </p:nvSpPr>
        <p:spPr>
          <a:xfrm flipH="1">
            <a:off x="6829841" y="4870324"/>
            <a:ext cx="1646896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b="1" dirty="0" smtClean="0">
                <a:latin typeface="Arial"/>
                <a:cs typeface="Arial"/>
              </a:rPr>
              <a:t>Data: </a:t>
            </a:r>
            <a:r>
              <a:rPr lang="en-US" sz="1000" dirty="0" smtClean="0">
                <a:latin typeface="Arial"/>
                <a:cs typeface="Arial"/>
              </a:rPr>
              <a:t>1° ERA-Interim </a:t>
            </a:r>
            <a:endParaRPr lang="en-US" sz="1000" dirty="0">
              <a:latin typeface="Arial"/>
              <a:cs typeface="Arial"/>
            </a:endParaRPr>
          </a:p>
        </p:txBody>
      </p:sp>
      <p:cxnSp>
        <p:nvCxnSpPr>
          <p:cNvPr id="120" name="Straight Connector 119"/>
          <p:cNvCxnSpPr/>
          <p:nvPr/>
        </p:nvCxnSpPr>
        <p:spPr>
          <a:xfrm flipH="1">
            <a:off x="6099042" y="3021886"/>
            <a:ext cx="3044958" cy="0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>
            <a:off x="41406" y="2892425"/>
            <a:ext cx="3015212" cy="2206292"/>
            <a:chOff x="32586" y="2892425"/>
            <a:chExt cx="3015212" cy="2206292"/>
          </a:xfrm>
        </p:grpSpPr>
        <p:pic>
          <p:nvPicPr>
            <p:cNvPr id="16" name="Picture 15" descr="aa_neg_omega_800to600hPa_70to90_mean_with_sig_0to144h_noLabels_narrow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815" y="3006598"/>
              <a:ext cx="2658189" cy="1828801"/>
            </a:xfrm>
            <a:prstGeom prst="rect">
              <a:avLst/>
            </a:prstGeom>
          </p:spPr>
        </p:pic>
        <p:sp>
          <p:nvSpPr>
            <p:cNvPr id="67" name="TextBox 66"/>
            <p:cNvSpPr txBox="1"/>
            <p:nvPr/>
          </p:nvSpPr>
          <p:spPr>
            <a:xfrm>
              <a:off x="381415" y="2892425"/>
              <a:ext cx="24938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Arial"/>
                  <a:cs typeface="Arial"/>
                </a:rPr>
                <a:t>(d) Negative 800–600-hPa </a:t>
              </a:r>
              <a:r>
                <a:rPr lang="en-US" sz="900" b="1" dirty="0" err="1" smtClean="0">
                  <a:latin typeface="Arial"/>
                  <a:cs typeface="Arial"/>
                </a:rPr>
                <a:t>ω</a:t>
              </a:r>
              <a:r>
                <a:rPr lang="en-US" sz="900" b="1" dirty="0" smtClean="0">
                  <a:latin typeface="Arial"/>
                  <a:cs typeface="Arial"/>
                </a:rPr>
                <a:t> (10</a:t>
              </a:r>
              <a:r>
                <a:rPr lang="en-US" sz="900" b="1" baseline="30000" dirty="0" smtClean="0">
                  <a:latin typeface="Arial"/>
                  <a:cs typeface="Arial"/>
                </a:rPr>
                <a:t>−3</a:t>
              </a:r>
              <a:r>
                <a:rPr lang="en-US" sz="900" b="1" dirty="0" smtClean="0">
                  <a:latin typeface="Arial"/>
                  <a:cs typeface="Arial"/>
                </a:rPr>
                <a:t> hPa s</a:t>
              </a:r>
              <a:r>
                <a:rPr lang="en-US" sz="900" b="1" baseline="30000" dirty="0" smtClean="0">
                  <a:latin typeface="Arial"/>
                  <a:cs typeface="Arial"/>
                </a:rPr>
                <a:t>−1</a:t>
              </a:r>
              <a:r>
                <a:rPr lang="en-US" sz="900" b="1" dirty="0" smtClean="0">
                  <a:latin typeface="Arial"/>
                  <a:cs typeface="Arial"/>
                </a:rPr>
                <a:t>)</a:t>
              </a:r>
              <a:endParaRPr lang="en-US" sz="900" b="1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32586" y="3025061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−0.5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32586" y="3361611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−0.6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32586" y="3691811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−0.7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32586" y="4022012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−0.8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2586" y="4361952"/>
              <a:ext cx="25712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latin typeface="Arial"/>
                  <a:cs typeface="Arial"/>
                </a:rPr>
                <a:t>−0.9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32586" y="4692582"/>
              <a:ext cx="25712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latin typeface="Arial"/>
                  <a:cs typeface="Arial"/>
                </a:rPr>
                <a:t>−1.0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218514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634971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−</a:t>
              </a:r>
              <a:r>
                <a:rPr lang="en-US" sz="900" dirty="0" smtClean="0">
                  <a:latin typeface="Arial"/>
                  <a:cs typeface="Arial"/>
                </a:rPr>
                <a:t>96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22" name="TextBox 121"/>
            <p:cNvSpPr txBox="1"/>
            <p:nvPr/>
          </p:nvSpPr>
          <p:spPr>
            <a:xfrm>
              <a:off x="1047234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3" name="TextBox 122"/>
            <p:cNvSpPr txBox="1"/>
            <p:nvPr/>
          </p:nvSpPr>
          <p:spPr>
            <a:xfrm>
              <a:off x="1463689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1880145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5" name="TextBox 124"/>
            <p:cNvSpPr txBox="1"/>
            <p:nvPr/>
          </p:nvSpPr>
          <p:spPr>
            <a:xfrm>
              <a:off x="2292411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2708863" y="4821783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46809" y="4960218"/>
              <a:ext cx="278976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Hours relative to 0000 UTC of low and high skill days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087811" y="599730"/>
            <a:ext cx="3021610" cy="2210903"/>
            <a:chOff x="3078991" y="599730"/>
            <a:chExt cx="3021610" cy="2210903"/>
          </a:xfrm>
        </p:grpSpPr>
        <p:pic>
          <p:nvPicPr>
            <p:cNvPr id="14" name="Picture 13" descr="aa_egr_850_to_600hPa_mean_with_sig_0to144h_noLabels_narrow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170" y="727673"/>
              <a:ext cx="2658189" cy="1828800"/>
            </a:xfrm>
            <a:prstGeom prst="rect">
              <a:avLst/>
            </a:prstGeom>
          </p:spPr>
        </p:pic>
        <p:sp>
          <p:nvSpPr>
            <p:cNvPr id="65" name="TextBox 64"/>
            <p:cNvSpPr txBox="1"/>
            <p:nvPr/>
          </p:nvSpPr>
          <p:spPr>
            <a:xfrm>
              <a:off x="3432657" y="599730"/>
              <a:ext cx="24938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Arial"/>
                  <a:cs typeface="Arial"/>
                </a:rPr>
                <a:t>(b) 850–600-hPa </a:t>
              </a:r>
              <a:r>
                <a:rPr lang="en-US" sz="900" b="1" dirty="0" err="1" smtClean="0">
                  <a:latin typeface="Arial"/>
                  <a:cs typeface="Arial"/>
                </a:rPr>
                <a:t>Eady</a:t>
              </a:r>
              <a:r>
                <a:rPr lang="en-US" sz="900" b="1" dirty="0" smtClean="0">
                  <a:latin typeface="Arial"/>
                  <a:cs typeface="Arial"/>
                </a:rPr>
                <a:t> growth rate (day</a:t>
              </a:r>
              <a:r>
                <a:rPr lang="en-US" sz="900" b="1" baseline="30000" dirty="0" smtClean="0">
                  <a:latin typeface="Arial"/>
                  <a:cs typeface="Arial"/>
                </a:rPr>
                <a:t>−1</a:t>
              </a:r>
              <a:r>
                <a:rPr lang="en-US" sz="900" b="1" dirty="0" smtClean="0">
                  <a:latin typeface="Arial"/>
                  <a:cs typeface="Arial"/>
                </a:rPr>
                <a:t>)</a:t>
              </a:r>
              <a:endParaRPr lang="en-US" sz="900" b="1" dirty="0">
                <a:latin typeface="Arial"/>
                <a:cs typeface="Arial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78991" y="2406534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0.45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078991" y="2126897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3078991" y="1851466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3078991" y="1578416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3078991" y="1299076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0.65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3078991" y="1026606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078991" y="745699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0.75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271317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3687774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−</a:t>
              </a:r>
              <a:r>
                <a:rPr lang="en-US" sz="900" dirty="0" smtClean="0">
                  <a:latin typeface="Arial"/>
                  <a:cs typeface="Arial"/>
                </a:rPr>
                <a:t>96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4100037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4516492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4932948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3" name="TextBox 132"/>
            <p:cNvSpPr txBox="1"/>
            <p:nvPr/>
          </p:nvSpPr>
          <p:spPr>
            <a:xfrm>
              <a:off x="5345214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4" name="TextBox 133"/>
            <p:cNvSpPr txBox="1"/>
            <p:nvPr/>
          </p:nvSpPr>
          <p:spPr>
            <a:xfrm>
              <a:off x="5761666" y="253369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3299612" y="2672134"/>
              <a:ext cx="278976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Hours relative to 0000 UTC of low and high skill days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140691" y="599730"/>
            <a:ext cx="3022093" cy="2210968"/>
            <a:chOff x="6140691" y="599730"/>
            <a:chExt cx="3022093" cy="2210968"/>
          </a:xfrm>
        </p:grpSpPr>
        <p:pic>
          <p:nvPicPr>
            <p:cNvPr id="15" name="Picture 14" descr="aa_IVT_70to90_mean_with_sig_0to144h_noLabels_narrower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6870" y="727673"/>
              <a:ext cx="2658187" cy="1828800"/>
            </a:xfrm>
            <a:prstGeom prst="rect">
              <a:avLst/>
            </a:prstGeom>
          </p:spPr>
        </p:pic>
        <p:sp>
          <p:nvSpPr>
            <p:cNvPr id="66" name="TextBox 65"/>
            <p:cNvSpPr txBox="1"/>
            <p:nvPr/>
          </p:nvSpPr>
          <p:spPr>
            <a:xfrm>
              <a:off x="6432355" y="599730"/>
              <a:ext cx="262685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Arial"/>
                  <a:cs typeface="Arial"/>
                </a:rPr>
                <a:t>(c) Integrated vapor transport (IVT) (kg m</a:t>
              </a:r>
              <a:r>
                <a:rPr lang="en-US" sz="900" b="1" baseline="30000" dirty="0" smtClean="0">
                  <a:latin typeface="Arial"/>
                  <a:cs typeface="Arial"/>
                </a:rPr>
                <a:t>−1</a:t>
              </a:r>
              <a:r>
                <a:rPr lang="en-US" sz="900" b="1" dirty="0" smtClean="0">
                  <a:latin typeface="Arial"/>
                  <a:cs typeface="Arial"/>
                </a:rPr>
                <a:t> </a:t>
              </a:r>
              <a:r>
                <a:rPr lang="en-US" sz="900" b="1" dirty="0">
                  <a:latin typeface="Arial"/>
                  <a:cs typeface="Arial"/>
                </a:rPr>
                <a:t>s</a:t>
              </a:r>
              <a:r>
                <a:rPr lang="en-US" sz="900" b="1" baseline="30000" dirty="0" smtClean="0">
                  <a:latin typeface="Arial"/>
                  <a:cs typeface="Arial"/>
                </a:rPr>
                <a:t>−1</a:t>
              </a:r>
              <a:r>
                <a:rPr lang="en-US" sz="900" b="1" dirty="0" smtClean="0">
                  <a:latin typeface="Arial"/>
                  <a:cs typeface="Arial"/>
                </a:rPr>
                <a:t>)</a:t>
              </a:r>
              <a:endParaRPr lang="en-US" sz="900" b="1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6140691" y="2404352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70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6140691" y="2130484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6140691" y="1856030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6140691" y="1578416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6140691" y="1302251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110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6140691" y="1026606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6140691" y="748874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6333500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6749957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−</a:t>
              </a:r>
              <a:r>
                <a:rPr lang="en-US" sz="900" dirty="0" smtClean="0">
                  <a:latin typeface="Arial"/>
                  <a:cs typeface="Arial"/>
                </a:rPr>
                <a:t>96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7162220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7578675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7995131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8407397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8823849" y="2533764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6361795" y="2672199"/>
              <a:ext cx="278976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Hours relative to 0000 UTC of low and high skill days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087811" y="2892425"/>
            <a:ext cx="3024649" cy="2251076"/>
            <a:chOff x="3078991" y="2892425"/>
            <a:chExt cx="3024649" cy="2251076"/>
          </a:xfrm>
        </p:grpSpPr>
        <p:cxnSp>
          <p:nvCxnSpPr>
            <p:cNvPr id="118" name="Straight Connector 117"/>
            <p:cNvCxnSpPr/>
            <p:nvPr/>
          </p:nvCxnSpPr>
          <p:spPr>
            <a:xfrm>
              <a:off x="6103640" y="3015537"/>
              <a:ext cx="0" cy="2127964"/>
            </a:xfrm>
            <a:prstGeom prst="line">
              <a:avLst/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Picture 3" descr="aa_div_350_to_250hPa_70to90_mean_with_sig_0to144h_noLabels_narrowe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5170" y="3001614"/>
              <a:ext cx="2658188" cy="1828800"/>
            </a:xfrm>
            <a:prstGeom prst="rect">
              <a:avLst/>
            </a:prstGeom>
          </p:spPr>
        </p:pic>
        <p:sp>
          <p:nvSpPr>
            <p:cNvPr id="68" name="TextBox 67"/>
            <p:cNvSpPr txBox="1"/>
            <p:nvPr/>
          </p:nvSpPr>
          <p:spPr>
            <a:xfrm>
              <a:off x="3432659" y="2892425"/>
              <a:ext cx="24938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b="1" dirty="0" smtClean="0">
                  <a:latin typeface="Arial"/>
                  <a:cs typeface="Arial"/>
                </a:rPr>
                <a:t>(e) 350–250-hPa divergence (10</a:t>
              </a:r>
              <a:r>
                <a:rPr lang="en-US" sz="900" b="1" baseline="30000" dirty="0" smtClean="0">
                  <a:latin typeface="Arial"/>
                  <a:cs typeface="Arial"/>
                </a:rPr>
                <a:t>−6</a:t>
              </a:r>
              <a:r>
                <a:rPr lang="en-US" sz="900" b="1" dirty="0" smtClean="0">
                  <a:latin typeface="Arial"/>
                  <a:cs typeface="Arial"/>
                </a:rPr>
                <a:t> s</a:t>
              </a:r>
              <a:r>
                <a:rPr lang="en-US" sz="900" b="1" baseline="30000" dirty="0" smtClean="0">
                  <a:latin typeface="Arial"/>
                  <a:cs typeface="Arial"/>
                </a:rPr>
                <a:t>−1</a:t>
              </a:r>
              <a:r>
                <a:rPr lang="en-US" sz="900" b="1" dirty="0" smtClean="0">
                  <a:latin typeface="Arial"/>
                  <a:cs typeface="Arial"/>
                </a:rPr>
                <a:t>)</a:t>
              </a:r>
              <a:endParaRPr lang="en-US" sz="900" b="1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3078991" y="3497422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3078991" y="3731141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4.2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3078993" y="3967132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3.9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3078993" y="4204317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3.6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4" name="TextBox 93"/>
            <p:cNvSpPr txBox="1"/>
            <p:nvPr/>
          </p:nvSpPr>
          <p:spPr>
            <a:xfrm>
              <a:off x="3078991" y="4442557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3.3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3078993" y="4679882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3.0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7" name="TextBox 106"/>
            <p:cNvSpPr txBox="1"/>
            <p:nvPr/>
          </p:nvSpPr>
          <p:spPr>
            <a:xfrm>
              <a:off x="3079475" y="3267075"/>
              <a:ext cx="257129" cy="12311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800" dirty="0" smtClean="0">
                  <a:latin typeface="Arial"/>
                  <a:cs typeface="Arial"/>
                </a:rPr>
                <a:t>4.8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3079475" y="3024347"/>
              <a:ext cx="257129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.1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3271763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−120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5" name="TextBox 144"/>
            <p:cNvSpPr txBox="1"/>
            <p:nvPr/>
          </p:nvSpPr>
          <p:spPr>
            <a:xfrm>
              <a:off x="3688220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800" dirty="0" smtClean="0">
                  <a:latin typeface="Arial"/>
                  <a:cs typeface="Arial"/>
                </a:rPr>
                <a:t>−</a:t>
              </a:r>
              <a:r>
                <a:rPr lang="en-US" sz="900" dirty="0" smtClean="0">
                  <a:latin typeface="Arial"/>
                  <a:cs typeface="Arial"/>
                </a:rPr>
                <a:t>96</a:t>
              </a:r>
              <a:endParaRPr lang="en-US" sz="800" dirty="0">
                <a:latin typeface="Arial"/>
                <a:cs typeface="Arial"/>
              </a:endParaRPr>
            </a:p>
          </p:txBody>
        </p:sp>
        <p:sp>
          <p:nvSpPr>
            <p:cNvPr id="146" name="TextBox 145"/>
            <p:cNvSpPr txBox="1"/>
            <p:nvPr/>
          </p:nvSpPr>
          <p:spPr>
            <a:xfrm>
              <a:off x="4100483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−72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4516938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−48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933394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−24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5345660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5762112" y="4821719"/>
              <a:ext cx="33893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24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3300058" y="4960154"/>
              <a:ext cx="2789761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900" dirty="0" smtClean="0">
                  <a:latin typeface="Arial"/>
                  <a:cs typeface="Arial"/>
                </a:rPr>
                <a:t>Hours relative to 0000 UTC of low and high skill days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7752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Create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 climatology of ACs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occuring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during June, July, and August of 2007–2017 by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obtaining cyclone tracks from 1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° ERA-Interim cyclone climatology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prepared by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Sprenger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(2017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Deem cyclones that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last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≥ 48 h and spend at least some portion of their lifetimes in the Arctic (&gt; 70°N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ACs.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6385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80257" y="693711"/>
            <a:ext cx="8791678" cy="42470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Track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ACs in forecasts from GEFS reforecast dataset v2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by utilizing an objective sea level pressure (SLP)-based tracking algorithm (Crawford et al. 2020).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Consider forecasts initialized 120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 prior to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time of lowest SLP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ACs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located in the Arctic during 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periods.</a:t>
            </a: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Calculate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120-h intensity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RMSE based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on minimum SLP of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ACs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aforementioned time of lowest SLP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ERA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-Interim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as verification. 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Refer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 ACs associated with the top 25% of 120-h intensity RMSE for low-skill </a:t>
            </a:r>
            <a:r>
              <a:rPr 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high-skill periods as low-skill ACs for these respective periods.</a:t>
            </a:r>
          </a:p>
          <a:p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8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000" dirty="0" smtClean="0">
              <a:latin typeface="Arial"/>
              <a:cs typeface="Arial"/>
            </a:endParaRPr>
          </a:p>
          <a:p>
            <a:pPr marL="457200" lvl="1" indent="0">
              <a:buFont typeface="Arial"/>
              <a:buNone/>
            </a:pPr>
            <a:endParaRPr lang="en-US" sz="2200" dirty="0" smtClean="0">
              <a:solidFill>
                <a:srgbClr val="0000FF"/>
              </a:solidFill>
              <a:latin typeface="Arial"/>
              <a:cs typeface="Arial"/>
            </a:endParaRPr>
          </a:p>
          <a:p>
            <a:pPr marL="400050" lvl="1" indent="0">
              <a:buFont typeface="Arial"/>
              <a:buNone/>
            </a:pPr>
            <a:endParaRPr lang="en-US" sz="2200" dirty="0" smtClean="0">
              <a:solidFill>
                <a:srgbClr val="0E00FF"/>
              </a:solidFill>
              <a:latin typeface="Arial"/>
              <a:cs typeface="Arial"/>
            </a:endParaRPr>
          </a:p>
          <a:p>
            <a:pPr marL="800100" lvl="1" indent="-342900">
              <a:buFont typeface="+mj-lt"/>
              <a:buAutoNum type="alphaLcParenR"/>
            </a:pPr>
            <a:endParaRPr lang="en-US" sz="1800" dirty="0" smtClean="0">
              <a:latin typeface="Arial"/>
              <a:cs typeface="Arial"/>
            </a:endParaRPr>
          </a:p>
          <a:p>
            <a:pPr lvl="1"/>
            <a:endParaRPr lang="en-US" sz="2200" dirty="0" smtClean="0">
              <a:latin typeface="Arial"/>
              <a:cs typeface="Arial"/>
            </a:endParaRPr>
          </a:p>
          <a:p>
            <a:pPr lvl="1"/>
            <a:endParaRPr lang="en-US" sz="19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045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itle 1"/>
          <p:cNvSpPr txBox="1">
            <a:spLocks/>
          </p:cNvSpPr>
          <p:nvPr/>
        </p:nvSpPr>
        <p:spPr>
          <a:xfrm>
            <a:off x="0" y="7253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Identification of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intensity_rmse_comparison_ne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67" y="934066"/>
            <a:ext cx="7480710" cy="3472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007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Picture 107" descr="boxplot_low_vs_high_skill_largest_aa_pos_div_avg_350_to_250hPa_during_periods_inArctic_upper25per_intensity_rmse_and_climo_f120_noLabel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236" y="3110730"/>
            <a:ext cx="2125330" cy="1773936"/>
          </a:xfrm>
          <a:prstGeom prst="rect">
            <a:avLst/>
          </a:prstGeom>
        </p:spPr>
      </p:pic>
      <p:pic>
        <p:nvPicPr>
          <p:cNvPr id="86" name="Picture 85" descr="boxplot_low_vs_high_skill_lowest_aa_neg_w_avg_800_to_600hPa_during_periods_inArctic_upper25per_intensity_rmse_and_climo_f120_noLabel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569" y="3105713"/>
            <a:ext cx="2133540" cy="1773936"/>
          </a:xfrm>
          <a:prstGeom prst="rect">
            <a:avLst/>
          </a:prstGeom>
        </p:spPr>
      </p:pic>
      <p:pic>
        <p:nvPicPr>
          <p:cNvPr id="83" name="Picture 82" descr="boxplot_low_vs_high_skill_highest_aa_IVT_during_periods_inArctic_upper25per_intensity_rmse_and_climo_f120_noLabel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7" y="3105822"/>
            <a:ext cx="2126424" cy="1773936"/>
          </a:xfrm>
          <a:prstGeom prst="rect">
            <a:avLst/>
          </a:prstGeom>
        </p:spPr>
      </p:pic>
      <p:pic>
        <p:nvPicPr>
          <p:cNvPr id="82" name="Picture 81" descr="boxplot_low_vs_high_skill_highest_aa_egr_850_to_600hPa_during_periods_inArctic_upper25per_intensity_rmse_and_climo_f120_noLabels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580" y="907129"/>
            <a:ext cx="2125986" cy="1773936"/>
          </a:xfrm>
          <a:prstGeom prst="rect">
            <a:avLst/>
          </a:prstGeom>
        </p:spPr>
      </p:pic>
      <p:pic>
        <p:nvPicPr>
          <p:cNvPr id="78" name="Picture 77" descr="boxplot_low_vs_high_skill_highest_aa_abs_v500_stndAnom_during_periods_inArctic_upper25per_intensity_rmse_and_climo_f120_noLabel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779" y="907129"/>
            <a:ext cx="2125330" cy="1773936"/>
          </a:xfrm>
          <a:prstGeom prst="rect">
            <a:avLst/>
          </a:prstGeom>
        </p:spPr>
      </p:pic>
      <p:pic>
        <p:nvPicPr>
          <p:cNvPr id="66" name="Picture 65" descr="boxplot_low_vs_high_skill_min_slp_during_periods_inArctic_upper25per_intensity_rmse_and_climo_f120_noLabels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81" y="907129"/>
            <a:ext cx="2129270" cy="1773936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-9107" y="534295"/>
            <a:ext cx="9162288" cy="0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1"/>
          <p:cNvSpPr txBox="1">
            <a:spLocks/>
          </p:cNvSpPr>
          <p:nvPr/>
        </p:nvSpPr>
        <p:spPr>
          <a:xfrm>
            <a:off x="2" y="7254"/>
            <a:ext cx="8116979" cy="492554"/>
          </a:xfrm>
          <a:prstGeom prst="rect">
            <a:avLst/>
          </a:prstGeom>
        </p:spPr>
        <p:txBody>
          <a:bodyPr vert="horz" lIns="91440" tIns="0" rIns="91440" bIns="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2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Quantities characterizing low-skill ACs</a:t>
            </a:r>
            <a:endParaRPr lang="en-US" sz="2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970" y="99211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1020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970" y="1252014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1010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0970" y="1511917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1000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0970" y="176773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990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0970" y="202843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980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970" y="2287532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970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970" y="2547863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960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456865" y="2547863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456865" y="220956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456865" y="1871032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456865" y="1535632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1.5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456865" y="120018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2.0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456865" y="86189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2.5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72055" y="2548323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872055" y="222643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2055" y="190732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0.6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872055" y="1585177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0.8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872055" y="126560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1.0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872055" y="94371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1.2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0970" y="474885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40970" y="455835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970" y="437420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0970" y="418370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0970" y="399638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200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0970" y="381223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250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40970" y="362490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300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40970" y="343758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350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0970" y="3251772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400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0970" y="306635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450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456865" y="306268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456865" y="3305211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−0.5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456865" y="3546079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−1.0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2456865" y="378262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−1.5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456865" y="4024640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−2.0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2456865" y="4265940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−2.5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456865" y="450529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−3.0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2456865" y="4744650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−3.5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4872055" y="4751890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4872055" y="456470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2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872055" y="4374487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4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872055" y="4189539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>
                <a:latin typeface="Arial"/>
                <a:cs typeface="Arial"/>
              </a:rPr>
              <a:t>6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4872055" y="400249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8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872055" y="381540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10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4872055" y="3631538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12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872055" y="3442616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14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872055" y="3254210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16</a:t>
            </a:r>
            <a:endParaRPr lang="en-US" sz="800" dirty="0"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872055" y="3069695"/>
            <a:ext cx="257129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dirty="0" smtClean="0">
                <a:latin typeface="Arial"/>
                <a:cs typeface="Arial"/>
              </a:rPr>
              <a:t>18</a:t>
            </a:r>
            <a:endParaRPr lang="en-US" sz="900" dirty="0">
              <a:latin typeface="Arial"/>
              <a:cs typeface="Arial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67027" y="756663"/>
            <a:ext cx="20332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(a) Min SLP (hPa)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83300" y="625028"/>
            <a:ext cx="20332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(b) Area-</a:t>
            </a:r>
            <a:r>
              <a:rPr lang="en-US" sz="900" b="1" dirty="0" smtClean="0">
                <a:latin typeface="Arial"/>
                <a:cs typeface="Arial"/>
              </a:rPr>
              <a:t>averaged </a:t>
            </a:r>
            <a:r>
              <a:rPr lang="en-US" sz="900" b="1" dirty="0" smtClean="0">
                <a:latin typeface="Arial"/>
                <a:cs typeface="Arial"/>
              </a:rPr>
              <a:t>abs. value of</a:t>
            </a:r>
          </a:p>
          <a:p>
            <a:pPr algn="ctr"/>
            <a:r>
              <a:rPr lang="en-US" sz="900" b="1" dirty="0" err="1" smtClean="0">
                <a:latin typeface="Arial"/>
                <a:cs typeface="Arial"/>
              </a:rPr>
              <a:t>stnd</a:t>
            </a:r>
            <a:r>
              <a:rPr lang="en-US" sz="900" b="1" dirty="0" smtClean="0">
                <a:latin typeface="Arial"/>
                <a:cs typeface="Arial"/>
              </a:rPr>
              <a:t>. </a:t>
            </a:r>
            <a:r>
              <a:rPr lang="en-US" sz="900" b="1" dirty="0" err="1" smtClean="0">
                <a:latin typeface="Arial"/>
                <a:cs typeface="Arial"/>
              </a:rPr>
              <a:t>anom</a:t>
            </a:r>
            <a:r>
              <a:rPr lang="en-US" sz="900" b="1" dirty="0" smtClean="0">
                <a:latin typeface="Arial"/>
                <a:cs typeface="Arial"/>
              </a:rPr>
              <a:t>. of 500-hPa v</a:t>
            </a:r>
            <a:r>
              <a:rPr lang="en-US" sz="900" b="1" dirty="0">
                <a:latin typeface="Arial"/>
                <a:cs typeface="Arial"/>
              </a:rPr>
              <a:t> </a:t>
            </a:r>
            <a:r>
              <a:rPr lang="en-US" sz="900" b="1" dirty="0" smtClean="0">
                <a:latin typeface="Arial"/>
                <a:cs typeface="Arial"/>
              </a:rPr>
              <a:t>wind (</a:t>
            </a:r>
            <a:r>
              <a:rPr lang="en-US" sz="900" b="1" dirty="0" err="1" smtClean="0">
                <a:latin typeface="Arial"/>
                <a:cs typeface="Arial"/>
              </a:rPr>
              <a:t>σ</a:t>
            </a:r>
            <a:r>
              <a:rPr lang="en-US" sz="900" b="1" dirty="0" smtClean="0">
                <a:latin typeface="Arial"/>
                <a:cs typeface="Arial"/>
              </a:rPr>
              <a:t>) 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5206069" y="625046"/>
            <a:ext cx="20332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(c) Area-averaged 850–600-hPa </a:t>
            </a:r>
          </a:p>
          <a:p>
            <a:pPr algn="ctr"/>
            <a:r>
              <a:rPr lang="en-US" sz="900" b="1" dirty="0" err="1" smtClean="0">
                <a:latin typeface="Arial"/>
                <a:cs typeface="Arial"/>
              </a:rPr>
              <a:t>Eady</a:t>
            </a:r>
            <a:r>
              <a:rPr lang="en-US" sz="900" b="1" dirty="0" smtClean="0">
                <a:latin typeface="Arial"/>
                <a:cs typeface="Arial"/>
              </a:rPr>
              <a:t> growth rate (day</a:t>
            </a:r>
            <a:r>
              <a:rPr lang="en-US" sz="900" b="1" baseline="30000" dirty="0" smtClean="0">
                <a:latin typeface="Arial"/>
                <a:cs typeface="Arial"/>
              </a:rPr>
              <a:t>−1</a:t>
            </a:r>
            <a:r>
              <a:rPr lang="en-US" sz="900" b="1" dirty="0" smtClean="0">
                <a:latin typeface="Arial"/>
                <a:cs typeface="Arial"/>
              </a:rPr>
              <a:t>) 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67027" y="2952251"/>
            <a:ext cx="2033264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(d) Area-</a:t>
            </a:r>
            <a:r>
              <a:rPr lang="en-US" sz="900" b="1" dirty="0" smtClean="0">
                <a:latin typeface="Arial"/>
                <a:cs typeface="Arial"/>
              </a:rPr>
              <a:t>averaged </a:t>
            </a:r>
            <a:r>
              <a:rPr lang="en-US" sz="900" b="1" dirty="0" smtClean="0">
                <a:latin typeface="Arial"/>
                <a:cs typeface="Arial"/>
              </a:rPr>
              <a:t>IVT (kg m</a:t>
            </a:r>
            <a:r>
              <a:rPr lang="en-US" sz="900" b="1" baseline="30000" dirty="0" smtClean="0">
                <a:latin typeface="Arial"/>
                <a:cs typeface="Arial"/>
              </a:rPr>
              <a:t>−1</a:t>
            </a:r>
            <a:r>
              <a:rPr lang="en-US" sz="900" b="1" dirty="0" smtClean="0">
                <a:latin typeface="Arial"/>
                <a:cs typeface="Arial"/>
              </a:rPr>
              <a:t> s</a:t>
            </a:r>
            <a:r>
              <a:rPr lang="en-US" sz="900" b="1" baseline="30000" dirty="0" smtClean="0">
                <a:latin typeface="Arial"/>
                <a:cs typeface="Arial"/>
              </a:rPr>
              <a:t>−1</a:t>
            </a:r>
            <a:r>
              <a:rPr lang="en-US" sz="900" b="1" dirty="0" smtClean="0">
                <a:latin typeface="Arial"/>
                <a:cs typeface="Arial"/>
              </a:rPr>
              <a:t>) 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783300" y="2819345"/>
            <a:ext cx="20332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(e) Area-</a:t>
            </a:r>
            <a:r>
              <a:rPr lang="en-US" sz="900" b="1" dirty="0" smtClean="0">
                <a:latin typeface="Arial"/>
                <a:cs typeface="Arial"/>
              </a:rPr>
              <a:t>averaged </a:t>
            </a:r>
            <a:r>
              <a:rPr lang="en-US" sz="900" b="1" dirty="0" smtClean="0">
                <a:latin typeface="Arial"/>
                <a:cs typeface="Arial"/>
              </a:rPr>
              <a:t>negative </a:t>
            </a:r>
            <a:r>
              <a:rPr lang="en-US" sz="900" b="1" dirty="0" smtClean="0">
                <a:latin typeface="Arial"/>
                <a:cs typeface="Arial"/>
              </a:rPr>
              <a:t>              800</a:t>
            </a:r>
            <a:r>
              <a:rPr lang="en-US" sz="900" b="1" dirty="0" smtClean="0">
                <a:latin typeface="Arial"/>
                <a:cs typeface="Arial"/>
              </a:rPr>
              <a:t>–600-hPa </a:t>
            </a:r>
            <a:r>
              <a:rPr lang="en-US" sz="900" b="1" dirty="0" err="1" smtClean="0">
                <a:latin typeface="Arial"/>
                <a:cs typeface="Arial"/>
              </a:rPr>
              <a:t>ω</a:t>
            </a:r>
            <a:r>
              <a:rPr lang="en-US" sz="900" b="1" dirty="0" smtClean="0">
                <a:latin typeface="Arial"/>
                <a:cs typeface="Arial"/>
              </a:rPr>
              <a:t> </a:t>
            </a:r>
            <a:r>
              <a:rPr lang="en-US" sz="900" b="1" dirty="0" smtClean="0">
                <a:latin typeface="Arial"/>
                <a:cs typeface="Arial"/>
              </a:rPr>
              <a:t>(10</a:t>
            </a:r>
            <a:r>
              <a:rPr lang="en-US" sz="900" b="1" baseline="30000" dirty="0" smtClean="0">
                <a:latin typeface="Arial"/>
                <a:cs typeface="Arial"/>
              </a:rPr>
              <a:t>−3</a:t>
            </a:r>
            <a:r>
              <a:rPr lang="en-US" sz="900" b="1" dirty="0" smtClean="0">
                <a:latin typeface="Arial"/>
                <a:cs typeface="Arial"/>
              </a:rPr>
              <a:t> hPa s</a:t>
            </a:r>
            <a:r>
              <a:rPr lang="en-US" sz="900" b="1" baseline="30000" dirty="0" smtClean="0">
                <a:latin typeface="Arial"/>
                <a:cs typeface="Arial"/>
              </a:rPr>
              <a:t>−1</a:t>
            </a:r>
            <a:r>
              <a:rPr lang="en-US" sz="900" b="1" dirty="0" smtClean="0">
                <a:latin typeface="Arial"/>
                <a:cs typeface="Arial"/>
              </a:rPr>
              <a:t>) 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206069" y="2822286"/>
            <a:ext cx="203326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900" b="1" dirty="0" smtClean="0">
                <a:latin typeface="Arial"/>
                <a:cs typeface="Arial"/>
              </a:rPr>
              <a:t>(f) Area-</a:t>
            </a:r>
            <a:r>
              <a:rPr lang="en-US" sz="900" b="1" dirty="0" smtClean="0">
                <a:latin typeface="Arial"/>
                <a:cs typeface="Arial"/>
              </a:rPr>
              <a:t>averaged </a:t>
            </a:r>
            <a:r>
              <a:rPr lang="en-US" sz="900" b="1" dirty="0" smtClean="0">
                <a:latin typeface="Arial"/>
                <a:cs typeface="Arial"/>
              </a:rPr>
              <a:t>350–250-hPa </a:t>
            </a:r>
          </a:p>
          <a:p>
            <a:pPr algn="ctr"/>
            <a:r>
              <a:rPr lang="en-US" sz="900" b="1" dirty="0" smtClean="0">
                <a:latin typeface="Arial"/>
                <a:cs typeface="Arial"/>
              </a:rPr>
              <a:t>divergence (10</a:t>
            </a:r>
            <a:r>
              <a:rPr lang="en-US" sz="900" b="1" baseline="30000" dirty="0" smtClean="0">
                <a:latin typeface="Arial"/>
                <a:cs typeface="Arial"/>
              </a:rPr>
              <a:t>−6</a:t>
            </a:r>
            <a:r>
              <a:rPr lang="en-US" sz="900" b="1" dirty="0" smtClean="0">
                <a:latin typeface="Arial"/>
                <a:cs typeface="Arial"/>
              </a:rPr>
              <a:t> s</a:t>
            </a:r>
            <a:r>
              <a:rPr lang="en-US" sz="900" b="1" baseline="30000" dirty="0" smtClean="0">
                <a:latin typeface="Arial"/>
                <a:cs typeface="Arial"/>
              </a:rPr>
              <a:t>−1</a:t>
            </a:r>
            <a:r>
              <a:rPr lang="en-US" sz="900" b="1" dirty="0" smtClean="0">
                <a:latin typeface="Arial"/>
                <a:cs typeface="Arial"/>
              </a:rPr>
              <a:t>) </a:t>
            </a:r>
            <a:endParaRPr lang="en-US" sz="900" b="1" dirty="0">
              <a:latin typeface="Arial"/>
              <a:cs typeface="Arial"/>
            </a:endParaRPr>
          </a:p>
        </p:txBody>
      </p:sp>
      <p:sp>
        <p:nvSpPr>
          <p:cNvPr id="70" name="5-Point Star 69"/>
          <p:cNvSpPr>
            <a:spLocks noChangeAspect="1"/>
          </p:cNvSpPr>
          <p:nvPr/>
        </p:nvSpPr>
        <p:spPr>
          <a:xfrm>
            <a:off x="1326346" y="2533952"/>
            <a:ext cx="128016" cy="12801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5-Point Star 70"/>
          <p:cNvSpPr>
            <a:spLocks noChangeAspect="1"/>
          </p:cNvSpPr>
          <p:nvPr/>
        </p:nvSpPr>
        <p:spPr>
          <a:xfrm>
            <a:off x="3740675" y="2533952"/>
            <a:ext cx="128016" cy="12801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5-Point Star 71"/>
          <p:cNvSpPr>
            <a:spLocks noChangeAspect="1"/>
          </p:cNvSpPr>
          <p:nvPr/>
        </p:nvSpPr>
        <p:spPr>
          <a:xfrm>
            <a:off x="6161938" y="2533952"/>
            <a:ext cx="128016" cy="12801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5-Point Star 72"/>
          <p:cNvSpPr>
            <a:spLocks noChangeAspect="1"/>
          </p:cNvSpPr>
          <p:nvPr/>
        </p:nvSpPr>
        <p:spPr>
          <a:xfrm>
            <a:off x="1326346" y="4737459"/>
            <a:ext cx="128016" cy="12801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5-Point Star 74"/>
          <p:cNvSpPr>
            <a:spLocks noChangeAspect="1"/>
          </p:cNvSpPr>
          <p:nvPr/>
        </p:nvSpPr>
        <p:spPr>
          <a:xfrm>
            <a:off x="3740675" y="4737459"/>
            <a:ext cx="128016" cy="12801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5-Point Star 75"/>
          <p:cNvSpPr>
            <a:spLocks noChangeAspect="1"/>
          </p:cNvSpPr>
          <p:nvPr/>
        </p:nvSpPr>
        <p:spPr>
          <a:xfrm>
            <a:off x="6161938" y="4737459"/>
            <a:ext cx="128016" cy="128016"/>
          </a:xfrm>
          <a:prstGeom prst="star5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7418692" y="2806199"/>
            <a:ext cx="976914" cy="837685"/>
            <a:chOff x="7418692" y="2806199"/>
            <a:chExt cx="976914" cy="837685"/>
          </a:xfrm>
        </p:grpSpPr>
        <p:sp>
          <p:nvSpPr>
            <p:cNvPr id="77" name="Rectangle 76"/>
            <p:cNvSpPr/>
            <p:nvPr/>
          </p:nvSpPr>
          <p:spPr>
            <a:xfrm>
              <a:off x="7418692" y="3037311"/>
              <a:ext cx="475226" cy="374195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9" name="Straight Connector 78"/>
            <p:cNvCxnSpPr>
              <a:stCxn id="77" idx="1"/>
              <a:endCxn id="77" idx="3"/>
            </p:cNvCxnSpPr>
            <p:nvPr/>
          </p:nvCxnSpPr>
          <p:spPr>
            <a:xfrm>
              <a:off x="7418692" y="3224409"/>
              <a:ext cx="475226" cy="0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>
              <a:stCxn id="77" idx="0"/>
            </p:cNvCxnSpPr>
            <p:nvPr/>
          </p:nvCxnSpPr>
          <p:spPr>
            <a:xfrm flipV="1">
              <a:off x="7656305" y="2890435"/>
              <a:ext cx="0" cy="146876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flipV="1">
              <a:off x="7656305" y="3422423"/>
              <a:ext cx="0" cy="146877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flipV="1">
              <a:off x="7537120" y="2882549"/>
              <a:ext cx="238370" cy="1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flipV="1">
              <a:off x="7537120" y="3569300"/>
              <a:ext cx="238370" cy="1"/>
            </a:xfrm>
            <a:prstGeom prst="line">
              <a:avLst/>
            </a:prstGeom>
            <a:ln w="158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/>
            <p:cNvSpPr txBox="1"/>
            <p:nvPr/>
          </p:nvSpPr>
          <p:spPr>
            <a:xfrm>
              <a:off x="7828793" y="2806199"/>
              <a:ext cx="257129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50" dirty="0" smtClean="0">
                  <a:latin typeface="Arial"/>
                  <a:cs typeface="Arial"/>
                </a:rPr>
                <a:t>95%</a:t>
              </a:r>
              <a:endParaRPr lang="en-US" sz="950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7827018" y="3497690"/>
              <a:ext cx="257129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50" dirty="0" smtClean="0">
                  <a:latin typeface="Arial"/>
                  <a:cs typeface="Arial"/>
                </a:rPr>
                <a:t>5%</a:t>
              </a:r>
              <a:endParaRPr lang="en-US" sz="950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7937438" y="3329315"/>
              <a:ext cx="257129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50" dirty="0">
                  <a:latin typeface="Arial"/>
                  <a:cs typeface="Arial"/>
                </a:rPr>
                <a:t>2</a:t>
              </a:r>
              <a:r>
                <a:rPr lang="en-US" sz="950" dirty="0" smtClean="0">
                  <a:latin typeface="Arial"/>
                  <a:cs typeface="Arial"/>
                </a:rPr>
                <a:t>5%</a:t>
              </a:r>
              <a:endParaRPr lang="en-US" sz="950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7937438" y="2960786"/>
              <a:ext cx="257129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50" dirty="0" smtClean="0">
                  <a:latin typeface="Arial"/>
                  <a:cs typeface="Arial"/>
                </a:rPr>
                <a:t>75%</a:t>
              </a:r>
              <a:endParaRPr lang="en-US" sz="950" dirty="0">
                <a:latin typeface="Arial"/>
                <a:cs typeface="Arial"/>
              </a:endParaRP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7937437" y="3148070"/>
              <a:ext cx="458169" cy="1461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50" dirty="0" smtClean="0">
                  <a:latin typeface="Arial"/>
                  <a:cs typeface="Arial"/>
                </a:rPr>
                <a:t>median</a:t>
              </a:r>
              <a:endParaRPr lang="en-US" sz="950" dirty="0">
                <a:latin typeface="Arial"/>
                <a:cs typeface="Arial"/>
              </a:endParaRPr>
            </a:p>
          </p:txBody>
        </p:sp>
      </p:grpSp>
      <p:sp>
        <p:nvSpPr>
          <p:cNvPr id="94" name="Oval 93"/>
          <p:cNvSpPr>
            <a:spLocks noChangeAspect="1"/>
          </p:cNvSpPr>
          <p:nvPr/>
        </p:nvSpPr>
        <p:spPr>
          <a:xfrm>
            <a:off x="8525334" y="3018570"/>
            <a:ext cx="106194" cy="109728"/>
          </a:xfrm>
          <a:prstGeom prst="ellipse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TextBox 94"/>
          <p:cNvSpPr txBox="1"/>
          <p:nvPr/>
        </p:nvSpPr>
        <p:spPr>
          <a:xfrm>
            <a:off x="8691079" y="2980726"/>
            <a:ext cx="341351" cy="146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dirty="0" smtClean="0">
                <a:latin typeface="Arial"/>
                <a:cs typeface="Arial"/>
              </a:rPr>
              <a:t>mean</a:t>
            </a:r>
            <a:endParaRPr lang="en-US" sz="950" dirty="0">
              <a:latin typeface="Arial"/>
              <a:cs typeface="Arial"/>
            </a:endParaRPr>
          </a:p>
        </p:txBody>
      </p:sp>
      <p:sp>
        <p:nvSpPr>
          <p:cNvPr id="97" name="5-Point Star 96"/>
          <p:cNvSpPr>
            <a:spLocks noChangeAspect="1"/>
          </p:cNvSpPr>
          <p:nvPr/>
        </p:nvSpPr>
        <p:spPr>
          <a:xfrm>
            <a:off x="8525334" y="3294692"/>
            <a:ext cx="128016" cy="128016"/>
          </a:xfrm>
          <a:prstGeom prst="star5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TextBox 97"/>
          <p:cNvSpPr txBox="1"/>
          <p:nvPr/>
        </p:nvSpPr>
        <p:spPr>
          <a:xfrm>
            <a:off x="8691080" y="3198106"/>
            <a:ext cx="395064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dirty="0" smtClean="0">
                <a:latin typeface="Arial"/>
                <a:cs typeface="Arial"/>
              </a:rPr>
              <a:t>min</a:t>
            </a:r>
            <a:r>
              <a:rPr lang="en-US" sz="950" dirty="0" smtClean="0">
                <a:latin typeface="Arial"/>
                <a:cs typeface="Arial"/>
              </a:rPr>
              <a:t>/</a:t>
            </a:r>
          </a:p>
          <a:p>
            <a:r>
              <a:rPr lang="en-US" sz="950" dirty="0" smtClean="0">
                <a:latin typeface="Arial"/>
                <a:cs typeface="Arial"/>
              </a:rPr>
              <a:t>max</a:t>
            </a:r>
            <a:endParaRPr lang="en-US" sz="950" dirty="0">
              <a:latin typeface="Arial"/>
              <a:cs typeface="Arial"/>
            </a:endParaRPr>
          </a:p>
        </p:txBody>
      </p:sp>
      <p:sp>
        <p:nvSpPr>
          <p:cNvPr id="99" name="5-Point Star 98"/>
          <p:cNvSpPr>
            <a:spLocks noChangeAspect="1"/>
          </p:cNvSpPr>
          <p:nvPr/>
        </p:nvSpPr>
        <p:spPr>
          <a:xfrm>
            <a:off x="7459396" y="3928764"/>
            <a:ext cx="155448" cy="155448"/>
          </a:xfrm>
          <a:prstGeom prst="star5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TextBox 99"/>
          <p:cNvSpPr txBox="1"/>
          <p:nvPr/>
        </p:nvSpPr>
        <p:spPr>
          <a:xfrm flipH="1">
            <a:off x="7689366" y="3718688"/>
            <a:ext cx="1312882" cy="58477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dirty="0" smtClean="0">
                <a:latin typeface="Arial"/>
                <a:cs typeface="Arial"/>
              </a:rPr>
              <a:t>Statistically significant difference with respect to climatology at 95% confidence level</a:t>
            </a:r>
            <a:endParaRPr lang="en-US" sz="950" dirty="0">
              <a:latin typeface="Arial"/>
              <a:cs typeface="Arial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7418693" y="609104"/>
            <a:ext cx="1577824" cy="2000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300" b="1" dirty="0" smtClean="0">
                <a:latin typeface="Arial"/>
                <a:cs typeface="Arial"/>
              </a:rPr>
              <a:t>Legend</a:t>
            </a:r>
            <a:endParaRPr lang="en-US" sz="1300" b="1" dirty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>
          <a:xfrm flipH="1">
            <a:off x="7425951" y="1697488"/>
            <a:ext cx="1586955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Gray: </a:t>
            </a:r>
            <a:r>
              <a:rPr 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All ACs in 2007–2017 climatology (</a:t>
            </a:r>
            <a:r>
              <a:rPr lang="en-US" sz="950" i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N</a:t>
            </a:r>
            <a:r>
              <a:rPr lang="en-US" sz="95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rPr>
              <a:t> = 730)</a:t>
            </a:r>
            <a:endParaRPr lang="en-US" sz="950" b="1" dirty="0">
              <a:solidFill>
                <a:schemeClr val="tx1">
                  <a:lumMod val="75000"/>
                  <a:lumOff val="25000"/>
                </a:schemeClr>
              </a:solidFill>
              <a:latin typeface="Arial"/>
              <a:cs typeface="Arial"/>
            </a:endParaRPr>
          </a:p>
        </p:txBody>
      </p:sp>
      <p:sp>
        <p:nvSpPr>
          <p:cNvPr id="103" name="TextBox 102"/>
          <p:cNvSpPr txBox="1"/>
          <p:nvPr/>
        </p:nvSpPr>
        <p:spPr>
          <a:xfrm flipH="1">
            <a:off x="7425951" y="2047680"/>
            <a:ext cx="1586955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b="1" dirty="0" smtClean="0">
                <a:solidFill>
                  <a:srgbClr val="FF0000"/>
                </a:solidFill>
                <a:latin typeface="Arial"/>
                <a:cs typeface="Arial"/>
              </a:rPr>
              <a:t>Red: </a:t>
            </a:r>
            <a:r>
              <a:rPr lang="en-US" sz="950" dirty="0" smtClean="0">
                <a:solidFill>
                  <a:srgbClr val="FF0000"/>
                </a:solidFill>
                <a:latin typeface="Arial"/>
                <a:cs typeface="Arial"/>
              </a:rPr>
              <a:t>Low-skill ACs during           low-skill periods (</a:t>
            </a:r>
            <a:r>
              <a:rPr lang="en-US" sz="950" i="1" dirty="0" smtClean="0">
                <a:solidFill>
                  <a:srgbClr val="FF0000"/>
                </a:solidFill>
                <a:latin typeface="Arial"/>
                <a:cs typeface="Arial"/>
              </a:rPr>
              <a:t>N</a:t>
            </a:r>
            <a:r>
              <a:rPr lang="en-US" sz="950" dirty="0" smtClean="0">
                <a:solidFill>
                  <a:srgbClr val="FF0000"/>
                </a:solidFill>
                <a:latin typeface="Arial"/>
                <a:cs typeface="Arial"/>
              </a:rPr>
              <a:t> = 58)</a:t>
            </a:r>
            <a:endParaRPr lang="en-US" sz="95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4" name="TextBox 103"/>
          <p:cNvSpPr txBox="1"/>
          <p:nvPr/>
        </p:nvSpPr>
        <p:spPr>
          <a:xfrm flipH="1">
            <a:off x="7425951" y="2402914"/>
            <a:ext cx="1586955" cy="2923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b="1" dirty="0" smtClean="0">
                <a:solidFill>
                  <a:srgbClr val="0000FF"/>
                </a:solidFill>
                <a:latin typeface="Arial"/>
                <a:cs typeface="Arial"/>
              </a:rPr>
              <a:t>Blue: </a:t>
            </a:r>
            <a:r>
              <a:rPr lang="en-US" sz="950" dirty="0" smtClean="0">
                <a:solidFill>
                  <a:srgbClr val="0000FF"/>
                </a:solidFill>
                <a:latin typeface="Arial"/>
                <a:cs typeface="Arial"/>
              </a:rPr>
              <a:t>Low-skill ACs during        high-skill periods (</a:t>
            </a:r>
            <a:r>
              <a:rPr lang="en-US" sz="950" i="1" dirty="0" smtClean="0">
                <a:solidFill>
                  <a:srgbClr val="0000FF"/>
                </a:solidFill>
                <a:latin typeface="Arial"/>
                <a:cs typeface="Arial"/>
              </a:rPr>
              <a:t>N</a:t>
            </a:r>
            <a:r>
              <a:rPr lang="en-US" sz="950" dirty="0" smtClean="0">
                <a:solidFill>
                  <a:srgbClr val="0000FF"/>
                </a:solidFill>
                <a:latin typeface="Arial"/>
                <a:cs typeface="Arial"/>
              </a:rPr>
              <a:t> = 39)</a:t>
            </a:r>
            <a:endParaRPr lang="en-US" sz="95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105" name="TextBox 104"/>
          <p:cNvSpPr txBox="1"/>
          <p:nvPr/>
        </p:nvSpPr>
        <p:spPr>
          <a:xfrm flipH="1">
            <a:off x="7427905" y="850311"/>
            <a:ext cx="1656282" cy="73096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dirty="0" smtClean="0">
                <a:latin typeface="Arial"/>
                <a:cs typeface="Arial"/>
              </a:rPr>
              <a:t>Distribution of most extreme value of quantities characterizing ACs when the ACs are located in </a:t>
            </a:r>
            <a:r>
              <a:rPr lang="en-US" sz="950" dirty="0" smtClean="0">
                <a:latin typeface="Arial"/>
                <a:cs typeface="Arial"/>
              </a:rPr>
              <a:t>the Arctic </a:t>
            </a:r>
            <a:r>
              <a:rPr lang="en-US" sz="950" dirty="0" smtClean="0">
                <a:latin typeface="Arial"/>
                <a:cs typeface="Arial"/>
              </a:rPr>
              <a:t>for the following categories:</a:t>
            </a:r>
            <a:endParaRPr lang="en-US" sz="950" dirty="0">
              <a:latin typeface="Arial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 flipH="1">
            <a:off x="7427905" y="4401051"/>
            <a:ext cx="1658238" cy="4385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dirty="0" smtClean="0">
                <a:latin typeface="Arial"/>
                <a:cs typeface="Arial"/>
              </a:rPr>
              <a:t>Area-averaged quantities are calculated within 1000 km of AC center</a:t>
            </a:r>
            <a:endParaRPr lang="en-US" sz="950" dirty="0">
              <a:latin typeface="Arial"/>
              <a:cs typeface="Arial"/>
            </a:endParaRPr>
          </a:p>
        </p:txBody>
      </p:sp>
      <p:sp>
        <p:nvSpPr>
          <p:cNvPr id="107" name="TextBox 106"/>
          <p:cNvSpPr txBox="1"/>
          <p:nvPr/>
        </p:nvSpPr>
        <p:spPr>
          <a:xfrm flipH="1">
            <a:off x="7435423" y="4922034"/>
            <a:ext cx="1658238" cy="14619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950" b="1" dirty="0" smtClean="0">
                <a:latin typeface="Arial"/>
                <a:cs typeface="Arial"/>
              </a:rPr>
              <a:t>Data: </a:t>
            </a:r>
            <a:r>
              <a:rPr lang="en-US" sz="950" dirty="0" smtClean="0">
                <a:latin typeface="Arial"/>
                <a:cs typeface="Arial"/>
              </a:rPr>
              <a:t>1° ERA-Interim </a:t>
            </a:r>
            <a:endParaRPr lang="en-US" sz="950" dirty="0">
              <a:latin typeface="Arial"/>
              <a:cs typeface="Arial"/>
            </a:endParaRPr>
          </a:p>
        </p:txBody>
      </p:sp>
      <p:cxnSp>
        <p:nvCxnSpPr>
          <p:cNvPr id="109" name="Straight Connector 108"/>
          <p:cNvCxnSpPr/>
          <p:nvPr/>
        </p:nvCxnSpPr>
        <p:spPr>
          <a:xfrm>
            <a:off x="7338312" y="609104"/>
            <a:ext cx="0" cy="4499471"/>
          </a:xfrm>
          <a:prstGeom prst="line">
            <a:avLst/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14779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37180</TotalTime>
  <Words>3560</Words>
  <Application>Microsoft Macintosh PowerPoint</Application>
  <PresentationFormat>On-screen Show (16:9)</PresentationFormat>
  <Paragraphs>654</Paragraphs>
  <Slides>30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An Examination of Low-Skill                       Arctic Cyclones During Summer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Kevin Biernat</dc:creator>
  <cp:lastModifiedBy>Kevin Biernat</cp:lastModifiedBy>
  <cp:revision>327</cp:revision>
  <dcterms:created xsi:type="dcterms:W3CDTF">2021-01-27T20:42:43Z</dcterms:created>
  <dcterms:modified xsi:type="dcterms:W3CDTF">2021-02-26T02:23:11Z</dcterms:modified>
</cp:coreProperties>
</file>