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67" r:id="rId4"/>
    <p:sldId id="259" r:id="rId5"/>
    <p:sldId id="268" r:id="rId6"/>
    <p:sldId id="260" r:id="rId7"/>
    <p:sldId id="261" r:id="rId8"/>
    <p:sldId id="269" r:id="rId9"/>
    <p:sldId id="262" r:id="rId10"/>
    <p:sldId id="273" r:id="rId11"/>
    <p:sldId id="263" r:id="rId12"/>
    <p:sldId id="274" r:id="rId13"/>
    <p:sldId id="264" r:id="rId14"/>
    <p:sldId id="276" r:id="rId15"/>
    <p:sldId id="277" r:id="rId16"/>
    <p:sldId id="278" r:id="rId17"/>
    <p:sldId id="265" r:id="rId18"/>
    <p:sldId id="270" r:id="rId19"/>
    <p:sldId id="266" r:id="rId20"/>
    <p:sldId id="299" r:id="rId21"/>
    <p:sldId id="300" r:id="rId22"/>
    <p:sldId id="279" r:id="rId23"/>
    <p:sldId id="280" r:id="rId24"/>
    <p:sldId id="281" r:id="rId25"/>
    <p:sldId id="288" r:id="rId26"/>
    <p:sldId id="289" r:id="rId27"/>
    <p:sldId id="290" r:id="rId28"/>
    <p:sldId id="291" r:id="rId29"/>
    <p:sldId id="293" r:id="rId30"/>
    <p:sldId id="294" r:id="rId31"/>
    <p:sldId id="296" r:id="rId32"/>
    <p:sldId id="283" r:id="rId33"/>
    <p:sldId id="284" r:id="rId34"/>
    <p:sldId id="285" r:id="rId35"/>
    <p:sldId id="286" r:id="rId36"/>
    <p:sldId id="292" r:id="rId37"/>
    <p:sldId id="29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64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ocean.dmi.dk/arctic/meant80n.uk.php"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listed above.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from 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7387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7583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28762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endParaRPr lang="en-US" sz="1600" b="1" dirty="0" smtClean="0">
              <a:solidFill>
                <a:srgbClr val="0000FF"/>
              </a:solidFill>
              <a:latin typeface="Arial"/>
              <a:cs typeface="Arial"/>
            </a:endParaRPr>
          </a:p>
          <a:p>
            <a:pPr marL="1371600" lvl="2" indent="-457200">
              <a:buFont typeface="+mj-lt"/>
              <a:buAutoNum type="arabicParenR"/>
            </a:pPr>
            <a:r>
              <a:rPr lang="en-US" sz="2200" dirty="0">
                <a:solidFill>
                  <a:srgbClr val="0000FF"/>
                </a:solidFill>
                <a:latin typeface="Arial"/>
                <a:cs typeface="Arial"/>
              </a:rPr>
              <a:t>A</a:t>
            </a:r>
            <a:r>
              <a:rPr lang="en-US" sz="2200" dirty="0" smtClean="0">
                <a:solidFill>
                  <a:srgbClr val="0000FF"/>
                </a:solidFill>
                <a:latin typeface="Arial"/>
                <a:cs typeface="Arial"/>
              </a:rPr>
              <a:t>nalyze </a:t>
            </a:r>
            <a:r>
              <a:rPr lang="en-US" sz="2200" dirty="0">
                <a:solidFill>
                  <a:srgbClr val="0000FF"/>
                </a:solidFill>
                <a:latin typeface="Arial"/>
                <a:cs typeface="Arial"/>
              </a:rPr>
              <a:t>the evolution of a polar low that is linked to a </a:t>
            </a:r>
            <a:r>
              <a:rPr lang="en-US" sz="2200" dirty="0" smtClean="0">
                <a:solidFill>
                  <a:srgbClr val="0000FF"/>
                </a:solidFill>
                <a:latin typeface="Arial"/>
                <a:cs typeface="Arial"/>
              </a:rPr>
              <a:t>TPV.</a:t>
            </a:r>
            <a:r>
              <a:rPr lang="en-US" sz="2200" dirty="0" smtClean="0">
                <a:solidFill>
                  <a:srgbClr val="0000FF"/>
                </a:solidFill>
                <a:effectLst/>
                <a:latin typeface="Arial"/>
                <a:cs typeface="Arial"/>
              </a:rPr>
              <a:t> </a:t>
            </a:r>
            <a:endParaRPr lang="en-US" sz="2200" dirty="0">
              <a:solidFill>
                <a:srgbClr val="0000FF"/>
              </a:solidFill>
              <a:latin typeface="Arial"/>
              <a:cs typeface="Arial"/>
            </a:endParaRPr>
          </a:p>
          <a:p>
            <a:pPr marL="914400" lvl="2" indent="0">
              <a:buNone/>
            </a:pPr>
            <a:endParaRPr lang="en-US" sz="1600" dirty="0" smtClean="0">
              <a:solidFill>
                <a:srgbClr val="0000FF"/>
              </a:solidFill>
              <a:effectLst/>
              <a:latin typeface="Arial"/>
              <a:cs typeface="Arial"/>
            </a:endParaRPr>
          </a:p>
          <a:p>
            <a:pPr marL="1371600" lvl="2" indent="-457200">
              <a:buFont typeface="+mj-lt"/>
              <a:buAutoNum type="arabicParenR"/>
            </a:pPr>
            <a:r>
              <a:rPr lang="en-US" sz="2200" dirty="0">
                <a:solidFill>
                  <a:srgbClr val="0000FF"/>
                </a:solidFill>
                <a:latin typeface="Arial"/>
                <a:cs typeface="Arial"/>
              </a:rPr>
              <a:t>I</a:t>
            </a:r>
            <a:r>
              <a:rPr lang="en-US" sz="2200" dirty="0" smtClean="0">
                <a:solidFill>
                  <a:srgbClr val="0000FF"/>
                </a:solidFill>
                <a:latin typeface="Arial"/>
                <a:cs typeface="Arial"/>
              </a:rPr>
              <a:t>nvestigate </a:t>
            </a:r>
            <a:r>
              <a:rPr lang="en-US" sz="2200" dirty="0">
                <a:solidFill>
                  <a:srgbClr val="0000FF"/>
                </a:solidFill>
                <a:latin typeface="Arial"/>
                <a:cs typeface="Arial"/>
              </a:rPr>
              <a:t>factors influencing the predictability of the evolution 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that is 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a:t>
            </a:r>
            <a:r>
              <a:rPr lang="en-US" sz="2200" dirty="0" smtClean="0">
                <a:solidFill>
                  <a:srgbClr val="0000FF"/>
                </a:solidFill>
                <a:latin typeface="Arial"/>
                <a:cs typeface="Arial"/>
              </a:rPr>
              <a:t>favorable </a:t>
            </a:r>
            <a:r>
              <a:rPr lang="en-US" sz="2200" dirty="0">
                <a:solidFill>
                  <a:srgbClr val="0000FF"/>
                </a:solidFill>
                <a:latin typeface="Arial"/>
                <a:cs typeface="Arial"/>
              </a:rPr>
              <a:t>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600" dirty="0" smtClean="0">
              <a:solidFill>
                <a:srgbClr val="0000FF"/>
              </a:solidFill>
              <a:latin typeface="Arial"/>
              <a:cs typeface="Arial"/>
            </a:endParaRPr>
          </a:p>
          <a:p>
            <a:pPr marL="457200" lvl="1" indent="0">
              <a:buNone/>
            </a:pPr>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Composite differences between the most accurate and least accurate groups suggest that the TPV is positioned farther northward and the tropospheric-deep baroclinic zone farther eastward in the most accurate group.</a:t>
            </a:r>
          </a:p>
          <a:p>
            <a:pPr lvl="1"/>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a:t>
            </a:r>
            <a:r>
              <a:rPr lang="en-US" sz="2200" dirty="0" smtClean="0">
                <a:solidFill>
                  <a:srgbClr val="0000FF"/>
                </a:solidFill>
                <a:latin typeface="Arial"/>
                <a:cs typeface="Arial"/>
              </a:rPr>
              <a:t>zone likely contribute </a:t>
            </a:r>
            <a:r>
              <a:rPr lang="en-US" sz="2200" dirty="0">
                <a:solidFill>
                  <a:srgbClr val="0000FF"/>
                </a:solidFill>
                <a:latin typeface="Arial"/>
                <a:cs typeface="Arial"/>
              </a:rPr>
              <a:t>to a </a:t>
            </a:r>
            <a:r>
              <a:rPr lang="en-US" sz="2200" dirty="0" smtClean="0">
                <a:solidFill>
                  <a:srgbClr val="0000FF"/>
                </a:solidFill>
                <a:latin typeface="Arial"/>
                <a:cs typeface="Arial"/>
              </a:rPr>
              <a:t>farther northward </a:t>
            </a:r>
            <a:r>
              <a:rPr lang="en-US" sz="2200" dirty="0">
                <a:solidFill>
                  <a:srgbClr val="0000FF"/>
                </a:solidFill>
                <a:latin typeface="Arial"/>
                <a:cs typeface="Arial"/>
              </a:rPr>
              <a:t>and </a:t>
            </a:r>
            <a:r>
              <a:rPr lang="en-US" sz="2200" dirty="0" smtClean="0">
                <a:solidFill>
                  <a:srgbClr val="0000FF"/>
                </a:solidFill>
                <a:latin typeface="Arial"/>
                <a:cs typeface="Arial"/>
              </a:rPr>
              <a:t>eastward track </a:t>
            </a:r>
            <a:r>
              <a:rPr lang="en-US" sz="2200" dirty="0">
                <a:solidFill>
                  <a:srgbClr val="0000FF"/>
                </a:solidFill>
                <a:latin typeface="Arial"/>
                <a:cs typeface="Arial"/>
              </a:rPr>
              <a:t>of the polar low in the most accurate </a:t>
            </a:r>
            <a:r>
              <a:rPr lang="en-US" sz="2200" dirty="0" smtClean="0">
                <a:solidFill>
                  <a:srgbClr val="0000FF"/>
                </a:solidFill>
                <a:latin typeface="Arial"/>
                <a:cs typeface="Arial"/>
              </a:rPr>
              <a:t>group. </a:t>
            </a: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960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200" dirty="0">
              <a:solidFill>
                <a:srgbClr val="0000FF"/>
              </a:solidFill>
              <a:latin typeface="Arial"/>
              <a:cs typeface="Arial"/>
            </a:endParaRPr>
          </a:p>
          <a:p>
            <a:pPr lvl="1"/>
            <a:r>
              <a:rPr lang="en-US" sz="2200" dirty="0">
                <a:solidFill>
                  <a:srgbClr val="0000FF"/>
                </a:solidFill>
                <a:latin typeface="Arial"/>
                <a:cs typeface="Arial"/>
              </a:rPr>
              <a:t>The more conducive thermodynamic environment for polar low development in the most accurate group may contribute to the polar low being </a:t>
            </a:r>
            <a:r>
              <a:rPr lang="en-US" sz="2200" dirty="0" smtClean="0">
                <a:solidFill>
                  <a:srgbClr val="0000FF"/>
                </a:solidFill>
                <a:latin typeface="Arial"/>
                <a:cs typeface="Arial"/>
              </a:rPr>
              <a:t>stronger </a:t>
            </a:r>
            <a:r>
              <a:rPr lang="en-US" sz="2200" dirty="0">
                <a:solidFill>
                  <a:srgbClr val="0000FF"/>
                </a:solidFill>
                <a:latin typeface="Arial"/>
                <a:cs typeface="Arial"/>
              </a:rPr>
              <a:t>in the most accurate group.</a:t>
            </a: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5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1147243" y="5867080"/>
            <a:ext cx="6983189"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that </a:t>
            </a:r>
            <a:r>
              <a:rPr lang="en-US" sz="1400" dirty="0" smtClean="0">
                <a:latin typeface="Arial"/>
                <a:cs typeface="Arial"/>
              </a:rPr>
              <a:t>may be </a:t>
            </a:r>
            <a:r>
              <a:rPr lang="en-US" sz="1400" dirty="0">
                <a:latin typeface="Arial"/>
                <a:cs typeface="Arial"/>
              </a:rPr>
              <a:t>linked to TPVs (red) and tracks of polar lows that are not 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25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that may be linked 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400"/>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6031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076885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958508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65295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Tree>
    <p:extLst>
      <p:ext uri="{BB962C8B-B14F-4D97-AF65-F5344CB8AC3E}">
        <p14:creationId xmlns:p14="http://schemas.microsoft.com/office/powerpoint/2010/main" val="2981353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957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Tree>
    <p:extLst>
      <p:ext uri="{BB962C8B-B14F-4D97-AF65-F5344CB8AC3E}">
        <p14:creationId xmlns:p14="http://schemas.microsoft.com/office/powerpoint/2010/main" val="1232433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5627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13</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(°C, 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and forecast sensible heat flux </a:t>
            </a:r>
            <a:r>
              <a:rPr lang="en-US" sz="1200" dirty="0" smtClean="0">
                <a:latin typeface="Arial"/>
                <a:cs typeface="Arial"/>
              </a:rPr>
              <a:t>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and forecast </a:t>
            </a:r>
            <a:r>
              <a:rPr lang="en-US" sz="1200" dirty="0" smtClean="0">
                <a:latin typeface="Arial"/>
                <a:cs typeface="Arial"/>
              </a:rPr>
              <a:t>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14</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 (IOPs).</a:t>
            </a:r>
          </a:p>
          <a:p>
            <a:endParaRPr lang="en-US" sz="2400" dirty="0">
              <a:latin typeface="Arial"/>
              <a:cs typeface="Arial"/>
            </a:endParaRPr>
          </a:p>
          <a:p>
            <a:r>
              <a:rPr lang="en-US" sz="2400" dirty="0" smtClean="0">
                <a:latin typeface="Arial"/>
                <a:cs typeface="Arial"/>
              </a:rPr>
              <a:t>Conventional synoptic datasets and model forecasts, supplemented by applicable research datasets available during the IOPs, will be used to conduct the above analysis and forecasting, as well as monitoring, activities.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6534</TotalTime>
  <Words>3014</Words>
  <Application>Microsoft Office PowerPoint</Application>
  <PresentationFormat>On-screen Show (4:3)</PresentationFormat>
  <Paragraphs>589</Paragraphs>
  <Slides>37</Slides>
  <Notes>28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6</vt:lpstr>
      <vt:lpstr>Fig. 7</vt:lpstr>
      <vt:lpstr>Fig. 8</vt:lpstr>
      <vt:lpstr>Fig. 9</vt:lpstr>
      <vt:lpstr>Fig. 9</vt:lpstr>
      <vt:lpstr>Fig. 9</vt:lpstr>
      <vt:lpstr>Fig. 9</vt:lpstr>
      <vt:lpstr>Fig. 10</vt:lpstr>
      <vt:lpstr>Fig. 11</vt:lpstr>
      <vt:lpstr>PowerPoint Presentation</vt:lpstr>
      <vt:lpstr>Fig. 12</vt:lpstr>
      <vt:lpstr>Fig. 12</vt:lpstr>
      <vt:lpstr>Fig. 12</vt:lpstr>
      <vt:lpstr>Fig. 12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Biernat, Kevin A</cp:lastModifiedBy>
  <cp:revision>50</cp:revision>
  <dcterms:created xsi:type="dcterms:W3CDTF">2018-05-15T16:55:59Z</dcterms:created>
  <dcterms:modified xsi:type="dcterms:W3CDTF">2018-05-23T14:40:16Z</dcterms:modified>
</cp:coreProperties>
</file>