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8" r:id="rId3"/>
    <p:sldId id="267" r:id="rId4"/>
    <p:sldId id="259" r:id="rId5"/>
    <p:sldId id="268" r:id="rId6"/>
    <p:sldId id="260" r:id="rId7"/>
    <p:sldId id="261" r:id="rId8"/>
    <p:sldId id="269" r:id="rId9"/>
    <p:sldId id="305" r:id="rId10"/>
    <p:sldId id="262" r:id="rId11"/>
    <p:sldId id="273" r:id="rId12"/>
    <p:sldId id="263" r:id="rId13"/>
    <p:sldId id="274" r:id="rId14"/>
    <p:sldId id="264" r:id="rId15"/>
    <p:sldId id="276" r:id="rId16"/>
    <p:sldId id="277" r:id="rId17"/>
    <p:sldId id="278" r:id="rId18"/>
    <p:sldId id="265" r:id="rId19"/>
    <p:sldId id="270" r:id="rId20"/>
    <p:sldId id="266" r:id="rId21"/>
    <p:sldId id="299" r:id="rId22"/>
    <p:sldId id="300" r:id="rId23"/>
    <p:sldId id="303" r:id="rId24"/>
    <p:sldId id="280" r:id="rId25"/>
    <p:sldId id="281" r:id="rId26"/>
    <p:sldId id="288" r:id="rId27"/>
    <p:sldId id="289" r:id="rId28"/>
    <p:sldId id="290" r:id="rId29"/>
    <p:sldId id="291" r:id="rId30"/>
    <p:sldId id="293" r:id="rId31"/>
    <p:sldId id="294" r:id="rId32"/>
    <p:sldId id="296" r:id="rId33"/>
    <p:sldId id="283" r:id="rId34"/>
    <p:sldId id="284" r:id="rId35"/>
    <p:sldId id="285" r:id="rId36"/>
    <p:sldId id="286" r:id="rId37"/>
    <p:sldId id="292" r:id="rId38"/>
    <p:sldId id="29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4" d="100"/>
          <a:sy n="124" d="100"/>
        </p:scale>
        <p:origin x="-11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ocean.dmi.dk/arctic/meant80n.uk.php" TargetMode="External"/><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image" Target="../media/image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 Id="rId3" Type="http://schemas.openxmlformats.org/officeDocument/2006/relationships/image" Target="../media/image1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24.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6.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listed above.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a:t>
            </a:r>
            <a:r>
              <a:rPr lang="en-US" sz="1200" dirty="0" err="1" smtClean="0">
                <a:latin typeface="Arial"/>
                <a:cs typeface="Arial"/>
              </a:rPr>
              <a:t>i</a:t>
            </a:r>
            <a:r>
              <a:rPr lang="en-US" sz="1200" dirty="0" smtClean="0">
                <a:latin typeface="Arial"/>
                <a:cs typeface="Arial"/>
              </a:rPr>
              <a:t>)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from 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7387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7583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28762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endParaRPr lang="en-US" sz="1600" b="1" dirty="0" smtClean="0">
              <a:solidFill>
                <a:srgbClr val="0000FF"/>
              </a:solidFill>
              <a:latin typeface="Arial"/>
              <a:cs typeface="Arial"/>
            </a:endParaRPr>
          </a:p>
          <a:p>
            <a:pPr marL="914400" lvl="2" indent="0">
              <a:buNone/>
            </a:pPr>
            <a:r>
              <a:rPr lang="en-US" sz="2200" dirty="0" smtClean="0">
                <a:solidFill>
                  <a:srgbClr val="0000FF"/>
                </a:solidFill>
                <a:latin typeface="Arial"/>
                <a:cs typeface="Arial"/>
              </a:rPr>
              <a:t>1)   Analyze </a:t>
            </a:r>
            <a:r>
              <a:rPr lang="en-US" sz="2200" dirty="0">
                <a:solidFill>
                  <a:srgbClr val="0000FF"/>
                </a:solidFill>
                <a:latin typeface="Arial"/>
                <a:cs typeface="Arial"/>
              </a:rPr>
              <a:t>the evolution of a polar low that is linked to </a:t>
            </a:r>
            <a:r>
              <a:rPr lang="en-US" sz="2200" dirty="0" smtClean="0">
                <a:solidFill>
                  <a:srgbClr val="0000FF"/>
                </a:solidFill>
                <a:latin typeface="Arial"/>
                <a:cs typeface="Arial"/>
              </a:rPr>
              <a:t>a             	TPV.</a:t>
            </a:r>
          </a:p>
          <a:p>
            <a:pPr marL="914400" lvl="2" indent="0">
              <a:buNone/>
            </a:pPr>
            <a:endParaRPr lang="en-US" sz="1600" dirty="0" smtClean="0">
              <a:solidFill>
                <a:srgbClr val="0000FF"/>
              </a:solidFill>
              <a:effectLst/>
              <a:latin typeface="Arial"/>
              <a:cs typeface="Arial"/>
            </a:endParaRPr>
          </a:p>
          <a:p>
            <a:pPr marL="914400" lvl="2" indent="0">
              <a:buNone/>
            </a:pPr>
            <a:r>
              <a:rPr lang="en-US" sz="2200" dirty="0" smtClean="0">
                <a:solidFill>
                  <a:srgbClr val="0000FF"/>
                </a:solidFill>
                <a:latin typeface="Arial"/>
                <a:cs typeface="Arial"/>
              </a:rPr>
              <a:t>2)   Investigate </a:t>
            </a:r>
            <a:r>
              <a:rPr lang="en-US" sz="2200" dirty="0">
                <a:solidFill>
                  <a:srgbClr val="0000FF"/>
                </a:solidFill>
                <a:latin typeface="Arial"/>
                <a:cs typeface="Arial"/>
              </a:rPr>
              <a:t>factors influencing the predictability of the 	</a:t>
            </a:r>
            <a:r>
              <a:rPr lang="en-US" sz="2200" dirty="0" smtClean="0">
                <a:solidFill>
                  <a:srgbClr val="0000FF"/>
                </a:solidFill>
                <a:latin typeface="Arial"/>
                <a:cs typeface="Arial"/>
              </a:rPr>
              <a:t>evolution </a:t>
            </a:r>
            <a:r>
              <a:rPr lang="en-US" sz="2200" dirty="0">
                <a:solidFill>
                  <a:srgbClr val="0000FF"/>
                </a:solidFill>
                <a:latin typeface="Arial"/>
                <a:cs typeface="Arial"/>
              </a:rPr>
              <a:t>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a:t>
            </a:r>
            <a:r>
              <a:rPr lang="en-US" sz="2200" dirty="0" smtClean="0">
                <a:solidFill>
                  <a:srgbClr val="0000FF"/>
                </a:solidFill>
                <a:latin typeface="Arial"/>
                <a:cs typeface="Arial"/>
              </a:rPr>
              <a:t>is </a:t>
            </a:r>
            <a:r>
              <a:rPr lang="en-US" sz="2200" dirty="0">
                <a:solidFill>
                  <a:srgbClr val="0000FF"/>
                </a:solidFill>
                <a:latin typeface="Arial"/>
                <a:cs typeface="Arial"/>
              </a:rPr>
              <a:t>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a:t>
            </a:r>
            <a:r>
              <a:rPr lang="en-US" sz="2200" dirty="0" smtClean="0">
                <a:solidFill>
                  <a:srgbClr val="0000FF"/>
                </a:solidFill>
                <a:latin typeface="Arial"/>
                <a:cs typeface="Arial"/>
              </a:rPr>
              <a:t>favorable </a:t>
            </a:r>
            <a:r>
              <a:rPr lang="en-US" sz="2200" dirty="0">
                <a:solidFill>
                  <a:srgbClr val="0000FF"/>
                </a:solidFill>
                <a:latin typeface="Arial"/>
                <a:cs typeface="Arial"/>
              </a:rPr>
              <a:t>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600" dirty="0" smtClean="0">
              <a:solidFill>
                <a:srgbClr val="0000FF"/>
              </a:solidFill>
              <a:latin typeface="Arial"/>
              <a:cs typeface="Arial"/>
            </a:endParaRPr>
          </a:p>
          <a:p>
            <a:pPr marL="457200" lvl="1" indent="0">
              <a:buNone/>
            </a:pPr>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Composite differences between the most accurate and least accurate groups suggest that the TPV is positioned farther northward and the tropospheric-deep baroclinic zone farther eastward in the most accurate group.</a:t>
            </a:r>
          </a:p>
          <a:p>
            <a:pPr lvl="1"/>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a:t>
            </a:r>
            <a:r>
              <a:rPr lang="en-US" sz="2200" dirty="0" smtClean="0">
                <a:solidFill>
                  <a:srgbClr val="0000FF"/>
                </a:solidFill>
                <a:latin typeface="Arial"/>
                <a:cs typeface="Arial"/>
              </a:rPr>
              <a:t>zone likely contribute </a:t>
            </a:r>
            <a:r>
              <a:rPr lang="en-US" sz="2200" dirty="0">
                <a:solidFill>
                  <a:srgbClr val="0000FF"/>
                </a:solidFill>
                <a:latin typeface="Arial"/>
                <a:cs typeface="Arial"/>
              </a:rPr>
              <a:t>to a </a:t>
            </a:r>
            <a:r>
              <a:rPr lang="en-US" sz="2200" dirty="0" smtClean="0">
                <a:solidFill>
                  <a:srgbClr val="0000FF"/>
                </a:solidFill>
                <a:latin typeface="Arial"/>
                <a:cs typeface="Arial"/>
              </a:rPr>
              <a:t>farther northward </a:t>
            </a:r>
            <a:r>
              <a:rPr lang="en-US" sz="2200" dirty="0">
                <a:solidFill>
                  <a:srgbClr val="0000FF"/>
                </a:solidFill>
                <a:latin typeface="Arial"/>
                <a:cs typeface="Arial"/>
              </a:rPr>
              <a:t>and </a:t>
            </a:r>
            <a:r>
              <a:rPr lang="en-US" sz="2200" dirty="0" smtClean="0">
                <a:solidFill>
                  <a:srgbClr val="0000FF"/>
                </a:solidFill>
                <a:latin typeface="Arial"/>
                <a:cs typeface="Arial"/>
              </a:rPr>
              <a:t>eastward track </a:t>
            </a:r>
            <a:r>
              <a:rPr lang="en-US" sz="2200" dirty="0">
                <a:solidFill>
                  <a:srgbClr val="0000FF"/>
                </a:solidFill>
                <a:latin typeface="Arial"/>
                <a:cs typeface="Arial"/>
              </a:rPr>
              <a:t>of the polar low in the most accurate </a:t>
            </a:r>
            <a:r>
              <a:rPr lang="en-US" sz="2200" dirty="0" smtClean="0">
                <a:solidFill>
                  <a:srgbClr val="0000FF"/>
                </a:solidFill>
                <a:latin typeface="Arial"/>
                <a:cs typeface="Arial"/>
              </a:rPr>
              <a:t>group. </a:t>
            </a: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9607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200" dirty="0">
              <a:solidFill>
                <a:srgbClr val="0000FF"/>
              </a:solidFill>
              <a:latin typeface="Arial"/>
              <a:cs typeface="Arial"/>
            </a:endParaRPr>
          </a:p>
          <a:p>
            <a:pPr lvl="1"/>
            <a:r>
              <a:rPr lang="en-US" sz="2200" dirty="0">
                <a:solidFill>
                  <a:srgbClr val="0000FF"/>
                </a:solidFill>
                <a:latin typeface="Arial"/>
                <a:cs typeface="Arial"/>
              </a:rPr>
              <a:t>The more conducive thermodynamic environment for polar low development in the most accurate group may contribute to the polar low being </a:t>
            </a:r>
            <a:r>
              <a:rPr lang="en-US" sz="2200" dirty="0" smtClean="0">
                <a:solidFill>
                  <a:srgbClr val="0000FF"/>
                </a:solidFill>
                <a:latin typeface="Arial"/>
                <a:cs typeface="Arial"/>
              </a:rPr>
              <a:t>stronger </a:t>
            </a:r>
            <a:r>
              <a:rPr lang="en-US" sz="2200" dirty="0">
                <a:solidFill>
                  <a:srgbClr val="0000FF"/>
                </a:solidFill>
                <a:latin typeface="Arial"/>
                <a:cs typeface="Arial"/>
              </a:rPr>
              <a:t>in the most accurate group.</a:t>
            </a: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55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719667" y="5867080"/>
            <a:ext cx="792691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a:t>
            </a:r>
            <a:r>
              <a:rPr lang="en-US" sz="1400" dirty="0" smtClean="0">
                <a:latin typeface="Arial"/>
                <a:cs typeface="Arial"/>
              </a:rPr>
              <a:t>linked </a:t>
            </a:r>
            <a:r>
              <a:rPr lang="en-US" sz="1400" dirty="0">
                <a:latin typeface="Arial"/>
                <a:cs typeface="Arial"/>
              </a:rPr>
              <a:t>to TPVs (red) and tracks of polar lows </a:t>
            </a:r>
            <a:r>
              <a:rPr lang="en-US" sz="1400" dirty="0" smtClean="0">
                <a:latin typeface="Arial"/>
                <a:cs typeface="Arial"/>
              </a:rPr>
              <a:t>not </a:t>
            </a:r>
            <a:r>
              <a:rPr lang="en-US" sz="1400" dirty="0">
                <a:latin typeface="Arial"/>
                <a:cs typeface="Arial"/>
              </a:rPr>
              <a:t>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0189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0312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8857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 y="693881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585085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2956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29813534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9576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4334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6279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13</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(°C, 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a:t>
            </a:r>
            <a:r>
              <a:rPr lang="en-US" sz="1200" dirty="0">
                <a:latin typeface="Arial"/>
                <a:cs typeface="Arial"/>
              </a:rPr>
              <a:t>sensible heat flux </a:t>
            </a:r>
            <a:r>
              <a:rPr lang="en-US" sz="1200" dirty="0" smtClean="0">
                <a:latin typeface="Arial"/>
                <a:cs typeface="Arial"/>
              </a:rPr>
              <a:t>(</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14</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 (IOPs).</a:t>
            </a:r>
          </a:p>
          <a:p>
            <a:endParaRPr lang="en-US" sz="2400" dirty="0">
              <a:latin typeface="Arial"/>
              <a:cs typeface="Arial"/>
            </a:endParaRPr>
          </a:p>
          <a:p>
            <a:r>
              <a:rPr lang="en-US" sz="2400" dirty="0" smtClean="0">
                <a:latin typeface="Arial"/>
                <a:cs typeface="Arial"/>
              </a:rPr>
              <a:t>Conventional synoptic datasets and model forecasts, supplemented by applicable research datasets available during the IOPs, will be used to conduct the above analysis and forecasting, as well as monitoring, activities.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Observations applicable to research topics:</a:t>
            </a:r>
          </a:p>
          <a:p>
            <a:pPr>
              <a:lnSpc>
                <a:spcPct val="50000"/>
              </a:lnSpc>
            </a:pPr>
            <a:endParaRPr lang="en-US" sz="2400" dirty="0">
              <a:latin typeface="Arial"/>
              <a:cs typeface="Arial"/>
            </a:endParaRPr>
          </a:p>
          <a:p>
            <a:pPr lvl="1"/>
            <a:r>
              <a:rPr lang="en-US" sz="2200" dirty="0">
                <a:solidFill>
                  <a:srgbClr val="0000FF"/>
                </a:solidFill>
                <a:latin typeface="Arial"/>
                <a:cs typeface="Arial"/>
              </a:rPr>
              <a:t>Dropsonde observations suitable for obtaining cross-latitude fluxes of heat, moisture, momentum, </a:t>
            </a:r>
            <a:r>
              <a:rPr lang="en-US" sz="2200" dirty="0" smtClean="0">
                <a:solidFill>
                  <a:srgbClr val="0000FF"/>
                </a:solidFill>
                <a:latin typeface="Arial"/>
                <a:cs typeface="Arial"/>
              </a:rPr>
              <a:t>and </a:t>
            </a:r>
            <a:r>
              <a:rPr lang="en-US" sz="2200" dirty="0">
                <a:solidFill>
                  <a:srgbClr val="0000FF"/>
                </a:solidFill>
                <a:latin typeface="Arial"/>
                <a:cs typeface="Arial"/>
              </a:rPr>
              <a:t>PV over specific longitudinal sectors (e.g., the Greenland Sea and Northeast Asia cyclone “freeways”) during anticipated midlatitude–polar interaction periods.</a:t>
            </a:r>
          </a:p>
          <a:p>
            <a:pPr marL="457200" lvl="1" indent="0">
              <a:buNone/>
            </a:pPr>
            <a:endParaRPr lang="en-US" sz="2200" dirty="0">
              <a:solidFill>
                <a:srgbClr val="0000FF"/>
              </a:solidFill>
              <a:latin typeface="Arial"/>
              <a:cs typeface="Arial"/>
            </a:endParaRPr>
          </a:p>
          <a:p>
            <a:pPr lvl="1"/>
            <a:r>
              <a:rPr lang="en-US" sz="2200" dirty="0" smtClean="0">
                <a:solidFill>
                  <a:srgbClr val="0000FF"/>
                </a:solidFill>
                <a:latin typeface="Arial"/>
                <a:cs typeface="Arial"/>
              </a:rPr>
              <a:t>Measurements of vertical profiles of </a:t>
            </a:r>
            <a:r>
              <a:rPr lang="en-US" sz="2200" dirty="0" smtClean="0">
                <a:solidFill>
                  <a:srgbClr val="0000FF"/>
                </a:solidFill>
                <a:latin typeface="Arial"/>
                <a:cs typeface="Arial"/>
              </a:rPr>
              <a:t>heat </a:t>
            </a:r>
            <a:r>
              <a:rPr lang="en-US" sz="2200" dirty="0">
                <a:solidFill>
                  <a:srgbClr val="0000FF"/>
                </a:solidFill>
                <a:latin typeface="Arial"/>
                <a:cs typeface="Arial"/>
              </a:rPr>
              <a:t>and moisture </a:t>
            </a:r>
            <a:r>
              <a:rPr lang="en-US" sz="2200" dirty="0" smtClean="0">
                <a:solidFill>
                  <a:srgbClr val="0000FF"/>
                </a:solidFill>
                <a:latin typeface="Arial"/>
                <a:cs typeface="Arial"/>
              </a:rPr>
              <a:t>fluxes within </a:t>
            </a:r>
            <a:r>
              <a:rPr lang="en-US" sz="2200" dirty="0" smtClean="0">
                <a:solidFill>
                  <a:srgbClr val="0000FF"/>
                </a:solidFill>
                <a:latin typeface="Arial"/>
                <a:cs typeface="Arial"/>
              </a:rPr>
              <a:t>the planetary boundary layer </a:t>
            </a:r>
            <a:r>
              <a:rPr lang="en-US" sz="2200" dirty="0">
                <a:solidFill>
                  <a:srgbClr val="0000FF"/>
                </a:solidFill>
                <a:latin typeface="Arial"/>
                <a:cs typeface="Arial"/>
              </a:rPr>
              <a:t>over open water, broken ice, and solid </a:t>
            </a:r>
            <a:r>
              <a:rPr lang="en-US" sz="2200" dirty="0" smtClean="0">
                <a:solidFill>
                  <a:srgbClr val="0000FF"/>
                </a:solidFill>
                <a:latin typeface="Arial"/>
                <a:cs typeface="Arial"/>
              </a:rPr>
              <a:t>ice</a:t>
            </a:r>
            <a:r>
              <a:rPr lang="en-US" sz="2200" dirty="0">
                <a:solidFill>
                  <a:srgbClr val="0000FF"/>
                </a:solidFill>
                <a:latin typeface="Arial"/>
                <a:cs typeface="Arial"/>
              </a:rPr>
              <a:t>.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D</a:t>
            </a:r>
            <a:r>
              <a:rPr lang="en-US" sz="2200" dirty="0" smtClean="0">
                <a:solidFill>
                  <a:srgbClr val="0000FF"/>
                </a:solidFill>
                <a:latin typeface="Arial"/>
                <a:cs typeface="Arial"/>
              </a:rPr>
              <a:t>ropsonde </a:t>
            </a:r>
            <a:r>
              <a:rPr lang="en-US" sz="2200" dirty="0">
                <a:solidFill>
                  <a:srgbClr val="0000FF"/>
                </a:solidFill>
                <a:latin typeface="Arial"/>
                <a:cs typeface="Arial"/>
              </a:rPr>
              <a:t>observations </a:t>
            </a:r>
            <a:r>
              <a:rPr lang="en-US" sz="2200" dirty="0" smtClean="0">
                <a:solidFill>
                  <a:srgbClr val="0000FF"/>
                </a:solidFill>
                <a:latin typeface="Arial"/>
                <a:cs typeface="Arial"/>
              </a:rPr>
              <a:t>along the tracks of </a:t>
            </a:r>
            <a:r>
              <a:rPr lang="en-US" sz="2200" dirty="0">
                <a:solidFill>
                  <a:srgbClr val="0000FF"/>
                </a:solidFill>
                <a:latin typeface="Arial"/>
                <a:cs typeface="Arial"/>
              </a:rPr>
              <a:t>TPVs and their </a:t>
            </a:r>
            <a:r>
              <a:rPr lang="en-US" sz="2200" dirty="0" smtClean="0">
                <a:solidFill>
                  <a:srgbClr val="0000FF"/>
                </a:solidFill>
                <a:latin typeface="Arial"/>
                <a:cs typeface="Arial"/>
              </a:rPr>
              <a:t>environments </a:t>
            </a:r>
            <a:r>
              <a:rPr lang="en-US" sz="2200" dirty="0">
                <a:solidFill>
                  <a:srgbClr val="0000FF"/>
                </a:solidFill>
                <a:latin typeface="Arial"/>
                <a:cs typeface="Arial"/>
              </a:rPr>
              <a:t>over </a:t>
            </a:r>
            <a:r>
              <a:rPr lang="en-US" sz="2200" dirty="0" smtClean="0">
                <a:solidFill>
                  <a:srgbClr val="0000FF"/>
                </a:solidFill>
                <a:latin typeface="Arial"/>
                <a:cs typeface="Arial"/>
              </a:rPr>
              <a:t>significant portions of the TPV life cycle. </a:t>
            </a:r>
          </a:p>
          <a:p>
            <a:pPr marL="457200" lvl="1" indent="0">
              <a:buNone/>
            </a:pPr>
            <a:endParaRPr lang="en-US" sz="2200" dirty="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371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7993</TotalTime>
  <Words>3390</Words>
  <Application>Microsoft Macintosh PowerPoint</Application>
  <PresentationFormat>On-screen Show (4:3)</PresentationFormat>
  <Paragraphs>608</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6</vt:lpstr>
      <vt:lpstr>Fig. 7</vt:lpstr>
      <vt:lpstr>Fig. 8</vt:lpstr>
      <vt:lpstr>Fig. 9</vt:lpstr>
      <vt:lpstr>Fig. 9</vt:lpstr>
      <vt:lpstr>Fig. 9</vt:lpstr>
      <vt:lpstr>Fig. 9</vt:lpstr>
      <vt:lpstr>Fig. 10</vt:lpstr>
      <vt:lpstr>Fig. 11</vt:lpstr>
      <vt:lpstr>PowerPoint Presentation</vt:lpstr>
      <vt:lpstr>Fig. 12</vt:lpstr>
      <vt:lpstr>Fig. 12</vt:lpstr>
      <vt:lpstr>Fig. 12</vt:lpstr>
      <vt:lpstr>Fig. 12</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69</cp:revision>
  <dcterms:created xsi:type="dcterms:W3CDTF">2018-05-15T16:55:59Z</dcterms:created>
  <dcterms:modified xsi:type="dcterms:W3CDTF">2018-05-25T19:36:51Z</dcterms:modified>
</cp:coreProperties>
</file>