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58" r:id="rId2"/>
    <p:sldId id="386" r:id="rId3"/>
    <p:sldId id="387" r:id="rId4"/>
    <p:sldId id="388" r:id="rId5"/>
    <p:sldId id="389" r:id="rId6"/>
    <p:sldId id="390" r:id="rId7"/>
    <p:sldId id="391" r:id="rId8"/>
    <p:sldId id="426" r:id="rId9"/>
    <p:sldId id="393" r:id="rId10"/>
    <p:sldId id="394" r:id="rId11"/>
    <p:sldId id="395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  <p:sldId id="436" r:id="rId21"/>
    <p:sldId id="438" r:id="rId22"/>
    <p:sldId id="437" r:id="rId23"/>
    <p:sldId id="407" r:id="rId24"/>
    <p:sldId id="439" r:id="rId25"/>
    <p:sldId id="440" r:id="rId26"/>
    <p:sldId id="441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49" r:id="rId35"/>
    <p:sldId id="450" r:id="rId36"/>
    <p:sldId id="420" r:id="rId37"/>
    <p:sldId id="451" r:id="rId38"/>
    <p:sldId id="422" r:id="rId39"/>
    <p:sldId id="45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94" autoAdjust="0"/>
  </p:normalViewPr>
  <p:slideViewPr>
    <p:cSldViewPr snapToGrid="0" snapToObjects="1">
      <p:cViewPr varScale="1">
        <p:scale>
          <a:sx n="102" d="100"/>
          <a:sy n="102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5/9/21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E3059-C1AA-4158-86F8-77D7B63A6A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4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1637"/>
            <a:ext cx="9135245" cy="238376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An Analysis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of Complex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         Polar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–Midlatitude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Tropical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Interactions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     that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Culminated in the Largest Greenland Surface Ice-Melt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Event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of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839081"/>
            <a:ext cx="9135245" cy="3838939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F. Bosart, Scott W. Feldman, Kevin A.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Biernat,           and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</a:t>
            </a:r>
            <a:endParaRPr lang="en-US" sz="24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on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Meteorology and Oceanography</a:t>
            </a:r>
          </a:p>
          <a:p>
            <a:pPr lvl="0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10.5                                                                                  </a:t>
            </a:r>
          </a:p>
          <a:p>
            <a:pPr lvl="0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June 2021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pPr lvl="0"/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71637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65540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3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3E4407-DA69-AD4B-A73A-741A78C2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1" y="432240"/>
            <a:ext cx="8869680" cy="20732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Loop of 500-hPa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heights, winds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, and standardized height anomalies (sigma) for </a:t>
            </a:r>
            <a:b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0000 UTC 22 July to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0000 UTC 2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13315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94C7F12B-B400-4430-8A80-77DE7069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14" y="822676"/>
            <a:ext cx="6804748" cy="58994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22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9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23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BBABC51E-4C5C-4EFC-9C9B-EBBF07433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6" y="82359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24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1153EC4D-C898-40DD-B60E-3B87BAFF8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61" y="822537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25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4CD10F9E-F8DB-4A0A-98BF-4ED87E87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823596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26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E4D51B50-844C-4FE7-8EE6-67062ED98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27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CF7BFE64-BEF9-49D1-872E-9838E873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77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80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28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7A0E726D-2589-4228-8463-134C75A1C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677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29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5C54AEC0-CD62-43D1-B501-27DE6E091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42" y="82677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38FACD21-9578-47D2-AA59-1C04B6541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8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6008FB8-EBFD-E045-B8B5-5AAFEE94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408741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31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xmlns="" id="{680CCE53-2062-4543-971F-26C62E249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8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35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E993446C-2BC7-4B2B-9AF0-DD21F483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8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3C2BBAFB-E28F-4C79-B1F7-E93BA54D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1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DF3E4407-DA69-AD4B-A73A-741A78C2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2" y="432240"/>
            <a:ext cx="8869680" cy="20732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Loop of 850-hPa heights, temperatures,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winds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, and standardized temperature anomalies (sigma) for </a:t>
            </a:r>
            <a:b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0000 UTC 22 July to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0000 UTC 2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545345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22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0036E75A-F181-4F8C-929A-A5EFC73C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608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6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23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90189165-E9D7-4027-93E1-EE6F8ED9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2" y="82714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24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87DECE99-BF58-4388-AF71-E5C565AA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71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70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25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F1101984-8B9E-4C89-9976-8D0274ADC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7143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6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26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B4D52BB3-B504-498B-B997-8A3189B12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2" y="82653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33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27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C668D54C-A4FA-46C1-8571-634C7E9C6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7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B01577F-DB4F-A044-BD17-33917FA10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" y="84668"/>
            <a:ext cx="8992254" cy="67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30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28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091CE45B-DBCE-4C4A-8988-002FB8BA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48" y="82677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1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29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4B352E59-9A31-4EFB-A826-EF10FBB3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89" y="825027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86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20A37F96-D0E8-4352-A543-CA507B95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4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31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6A4E1AD5-1E7B-4B3E-8F87-D66215B7F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6085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82F8C39F-D84B-44A9-94AE-37764642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54401CE6-6484-4F80-8A9A-C1B58346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90" y="82396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9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DF3E4407-DA69-AD4B-A73A-741A78C2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432240"/>
            <a:ext cx="8631936" cy="20732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 Backward Trajectory Perspective and a  Standardized Precipitable Water (PW) Analysis</a:t>
            </a:r>
          </a:p>
        </p:txBody>
      </p:sp>
    </p:spTree>
    <p:extLst>
      <p:ext uri="{BB962C8B-B14F-4D97-AF65-F5344CB8AC3E}">
        <p14:creationId xmlns:p14="http://schemas.microsoft.com/office/powerpoint/2010/main" val="3195738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Greenland Backward Trajectories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xmlns="" id="{4849F399-4A41-D345-BC97-4486EC7A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1" y="1016064"/>
            <a:ext cx="4378188" cy="5266416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xmlns="" id="{AFC809A8-5AC9-D945-95F3-1FFDFD67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9" y="962572"/>
            <a:ext cx="4389504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2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80D89C-B28C-064F-A0F5-0619D923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601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700-hPa heights (dam), winds (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kt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), and PW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std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 (shaded) for 1200 UTC 25 July (left) and 1200 UTC 29 July (right) 2019</a:t>
            </a:r>
          </a:p>
        </p:txBody>
      </p:sp>
      <p:pic>
        <p:nvPicPr>
          <p:cNvPr id="7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E11B9719-B04F-2745-B3AA-E57419560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7"/>
          <a:stretch/>
        </p:blipFill>
        <p:spPr>
          <a:xfrm>
            <a:off x="77945" y="1365521"/>
            <a:ext cx="4482164" cy="4338671"/>
          </a:xfrm>
        </p:spPr>
      </p:pic>
      <p:pic>
        <p:nvPicPr>
          <p:cNvPr id="9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xmlns="" id="{5826C1F8-5930-DE44-A075-BA27A94C8F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/>
          <a:stretch/>
        </p:blipFill>
        <p:spPr>
          <a:xfrm>
            <a:off x="4608529" y="1365521"/>
            <a:ext cx="4481816" cy="4338671"/>
          </a:xfrm>
        </p:spPr>
      </p:pic>
      <p:grpSp>
        <p:nvGrpSpPr>
          <p:cNvPr id="10" name="Group 9"/>
          <p:cNvGrpSpPr/>
          <p:nvPr/>
        </p:nvGrpSpPr>
        <p:grpSpPr>
          <a:xfrm>
            <a:off x="302853" y="5992390"/>
            <a:ext cx="8531352" cy="388891"/>
            <a:chOff x="308967" y="5235575"/>
            <a:chExt cx="8531352" cy="388891"/>
          </a:xfrm>
        </p:grpSpPr>
        <p:pic>
          <p:nvPicPr>
            <p:cNvPr id="11" name="Picture 10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-9107" y="107601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656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/>
                <a:cs typeface="Arial"/>
              </a:rPr>
              <a:t>Antecedent Arctic ridging north of Greenland in late July 2019 </a:t>
            </a:r>
            <a:r>
              <a:rPr lang="en-US" sz="2400" dirty="0" smtClean="0">
                <a:latin typeface="Arial"/>
                <a:cs typeface="Arial"/>
              </a:rPr>
              <a:t>set </a:t>
            </a:r>
            <a:r>
              <a:rPr lang="en-US" sz="2400" dirty="0">
                <a:latin typeface="Arial"/>
                <a:cs typeface="Arial"/>
              </a:rPr>
              <a:t>the stage for deep easterly flow </a:t>
            </a:r>
            <a:r>
              <a:rPr lang="en-US" sz="2400" dirty="0" smtClean="0">
                <a:latin typeface="Arial"/>
                <a:cs typeface="Arial"/>
              </a:rPr>
              <a:t>across Greenland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 progressive </a:t>
            </a:r>
            <a:r>
              <a:rPr lang="en-US" sz="2400" dirty="0" smtClean="0">
                <a:latin typeface="Arial"/>
                <a:cs typeface="Arial"/>
              </a:rPr>
              <a:t>North </a:t>
            </a:r>
            <a:r>
              <a:rPr lang="en-US" sz="2400" dirty="0">
                <a:latin typeface="Arial"/>
                <a:cs typeface="Arial"/>
              </a:rPr>
              <a:t>Atlantic trough </a:t>
            </a:r>
            <a:r>
              <a:rPr lang="en-US" sz="2400" dirty="0" smtClean="0">
                <a:latin typeface="Arial"/>
                <a:cs typeface="Arial"/>
              </a:rPr>
              <a:t>enabled </a:t>
            </a:r>
            <a:r>
              <a:rPr lang="en-US" sz="2400" dirty="0">
                <a:latin typeface="Arial"/>
                <a:cs typeface="Arial"/>
              </a:rPr>
              <a:t>a </a:t>
            </a:r>
            <a:r>
              <a:rPr lang="en-US" sz="2400" dirty="0" smtClean="0">
                <a:latin typeface="Arial"/>
                <a:cs typeface="Arial"/>
              </a:rPr>
              <a:t>northwestern </a:t>
            </a:r>
            <a:r>
              <a:rPr lang="en-US" sz="2400" dirty="0">
                <a:latin typeface="Arial"/>
                <a:cs typeface="Arial"/>
              </a:rPr>
              <a:t>Africa ridge to transition into a blocking Scandinavian anticyclone by late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Record-breaking Saharan hot air (&gt; 4 sigma at </a:t>
            </a:r>
            <a:r>
              <a:rPr lang="en-US" sz="2400" dirty="0" smtClean="0">
                <a:latin typeface="Arial"/>
                <a:cs typeface="Arial"/>
              </a:rPr>
              <a:t>850 hPa</a:t>
            </a:r>
            <a:r>
              <a:rPr lang="en-US" sz="2400" dirty="0">
                <a:latin typeface="Arial"/>
                <a:cs typeface="Arial"/>
              </a:rPr>
              <a:t>) overspread western Europe in conjunction with ridge building by 25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Modified Saharan hot air reached Greenland by late July as the blocking Scandinavian anticyclone built westward in deep easterly flow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1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Heat and Forward Trajectories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1A1DA289-D25F-4D55-A3F3-7093F33C2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/>
          <a:stretch/>
        </p:blipFill>
        <p:spPr bwMode="auto">
          <a:xfrm>
            <a:off x="80292" y="862962"/>
            <a:ext cx="4556937" cy="415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643E1E-78CB-485A-8321-5342ACDFC18C}"/>
              </a:ext>
            </a:extLst>
          </p:cNvPr>
          <p:cNvSpPr/>
          <p:nvPr/>
        </p:nvSpPr>
        <p:spPr>
          <a:xfrm>
            <a:off x="198824" y="5041137"/>
            <a:ext cx="52706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201F1E"/>
                </a:solidFill>
                <a:latin typeface="Arial"/>
                <a:cs typeface="Arial"/>
              </a:rPr>
              <a:t>All-time European Heat Records on 25 July 2019</a:t>
            </a:r>
          </a:p>
          <a:p>
            <a:pPr fontAlgn="base"/>
            <a:r>
              <a:rPr lang="en-US" sz="1400" b="0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/>
            </a:r>
            <a:br>
              <a:rPr lang="en-US" sz="1400" b="0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France:  Paris (42.6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	                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 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40.4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</a:p>
          <a:p>
            <a:pPr fontAlgn="base"/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Germany:  </a:t>
            </a:r>
            <a:r>
              <a:rPr lang="en-US" sz="1400" b="1" i="0" dirty="0" err="1">
                <a:solidFill>
                  <a:srgbClr val="201F1E"/>
                </a:solidFill>
                <a:effectLst/>
                <a:latin typeface="Arial"/>
                <a:cs typeface="Arial"/>
              </a:rPr>
              <a:t>Lingen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 (42.6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                 [Previous: 40.3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  <a:b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Luxembourg:  </a:t>
            </a:r>
            <a:r>
              <a:rPr lang="en-US" sz="1400" b="1" i="0" dirty="0" err="1">
                <a:solidFill>
                  <a:srgbClr val="201F1E"/>
                </a:solidFill>
                <a:effectLst/>
                <a:latin typeface="Arial"/>
                <a:cs typeface="Arial"/>
              </a:rPr>
              <a:t>Steinsel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 (40.8 </a:t>
            </a:r>
            <a:r>
              <a:rPr lang="en-US" sz="1400" b="1" dirty="0">
                <a:latin typeface="Arial"/>
                <a:cs typeface="Arial"/>
              </a:rPr>
              <a:t>°C )       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40.5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  <a:b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Netherlands:  </a:t>
            </a:r>
            <a:r>
              <a:rPr lang="en-US" sz="1400" b="1" i="0" dirty="0" err="1">
                <a:solidFill>
                  <a:srgbClr val="201F1E"/>
                </a:solidFill>
                <a:effectLst/>
                <a:latin typeface="Arial"/>
                <a:cs typeface="Arial"/>
              </a:rPr>
              <a:t>Gilze-Rijen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 (40.7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   </a:t>
            </a:r>
            <a:r>
              <a:rPr lang="en-US" sz="1400" b="1" dirty="0">
                <a:solidFill>
                  <a:srgbClr val="201F1E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201F1E"/>
                </a:solidFill>
                <a:latin typeface="Arial"/>
                <a:cs typeface="Arial"/>
              </a:rPr>
              <a:t> 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38.6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  <a:b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UK:  Cambridge Univ. (38.7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          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 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38.5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9BFAEBF-C943-45A5-8C3F-89969E141EBF}"/>
              </a:ext>
            </a:extLst>
          </p:cNvPr>
          <p:cNvGrpSpPr/>
          <p:nvPr/>
        </p:nvGrpSpPr>
        <p:grpSpPr>
          <a:xfrm>
            <a:off x="4828051" y="862963"/>
            <a:ext cx="4315949" cy="4403311"/>
            <a:chOff x="6303812" y="773978"/>
            <a:chExt cx="4135803" cy="5588984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A7E13525-8AC1-49AA-915E-DFBD4EBF8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812" y="773978"/>
              <a:ext cx="4135803" cy="5588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0A949D8-A3A2-4742-A30A-3FD0D8040931}"/>
                </a:ext>
              </a:extLst>
            </p:cNvPr>
            <p:cNvSpPr txBox="1"/>
            <p:nvPr/>
          </p:nvSpPr>
          <p:spPr>
            <a:xfrm>
              <a:off x="8276008" y="4134446"/>
              <a:ext cx="674703" cy="33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/>
                  <a:cs typeface="Arial"/>
                </a:rPr>
                <a:t>Paris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30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ontent Placeholder 2"/>
          <p:cNvSpPr txBox="1">
            <a:spLocks/>
          </p:cNvSpPr>
          <p:nvPr/>
        </p:nvSpPr>
        <p:spPr>
          <a:xfrm>
            <a:off x="1238250" y="5964604"/>
            <a:ext cx="668655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3205" y="5789937"/>
            <a:ext cx="66770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NSIDC/Thomas Mote, University of Georgia;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3"/>
              </a:rPr>
              <a:t>http://nsidc.org/greenland-today/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E60A40-DDCD-402D-8F90-DCBEBB89A3C1}"/>
              </a:ext>
            </a:extLst>
          </p:cNvPr>
          <p:cNvGrpSpPr/>
          <p:nvPr/>
        </p:nvGrpSpPr>
        <p:grpSpPr>
          <a:xfrm>
            <a:off x="236578" y="803219"/>
            <a:ext cx="8636494" cy="5277857"/>
            <a:chOff x="1797545" y="803219"/>
            <a:chExt cx="8636494" cy="5277857"/>
          </a:xfrm>
        </p:grpSpPr>
        <p:pic>
          <p:nvPicPr>
            <p:cNvPr id="11" name="Picture 10" descr="greenland_daily_melt_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545" y="803219"/>
              <a:ext cx="8636494" cy="527785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2227522F-249F-4C63-8298-F036EEBA48B6}"/>
                </a:ext>
              </a:extLst>
            </p:cNvPr>
            <p:cNvSpPr/>
            <p:nvPr/>
          </p:nvSpPr>
          <p:spPr>
            <a:xfrm>
              <a:off x="6389691" y="2308194"/>
              <a:ext cx="548992" cy="150180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58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014" y="5691490"/>
            <a:ext cx="3750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Source: University of Wyoming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CBD6B17-871D-419A-A2CD-6C07397513EB}"/>
              </a:ext>
            </a:extLst>
          </p:cNvPr>
          <p:cNvGrpSpPr/>
          <p:nvPr/>
        </p:nvGrpSpPr>
        <p:grpSpPr>
          <a:xfrm>
            <a:off x="146845" y="1376479"/>
            <a:ext cx="5339554" cy="4147823"/>
            <a:chOff x="1012753" y="971482"/>
            <a:chExt cx="6101604" cy="488128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3825DB9D-4072-4A90-A9E1-8A1C85D23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753" y="971482"/>
              <a:ext cx="6101604" cy="488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8F5686D-8922-4C57-B5FD-D30C022E17B0}"/>
                </a:ext>
              </a:extLst>
            </p:cNvPr>
            <p:cNvSpPr/>
            <p:nvPr/>
          </p:nvSpPr>
          <p:spPr>
            <a:xfrm>
              <a:off x="4206685" y="4579549"/>
              <a:ext cx="139072" cy="114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8620" y="1224082"/>
            <a:ext cx="3292217" cy="4938325"/>
            <a:chOff x="7806089" y="1314186"/>
            <a:chExt cx="3292217" cy="4938325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xmlns="" id="{2DC34BE9-2C80-4F21-B361-F7492A2DD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089" y="1314186"/>
              <a:ext cx="3292217" cy="49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5-Point Star 16"/>
            <p:cNvSpPr>
              <a:spLocks noChangeAspect="1"/>
            </p:cNvSpPr>
            <p:nvPr/>
          </p:nvSpPr>
          <p:spPr>
            <a:xfrm rot="10580098" flipV="1">
              <a:off x="10140879" y="3667742"/>
              <a:ext cx="231210" cy="231210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45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Investigate the antecedent evolution of the large-scale flow pattern that contributed to a record-breaking surface ice-melt event over Greenland during 31 July–1 August 2019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6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Use the CFSR 0.5° gridded </a:t>
            </a:r>
            <a:r>
              <a:rPr lang="en-US" sz="2400" dirty="0" err="1">
                <a:latin typeface="Arial"/>
                <a:cs typeface="Arial"/>
              </a:rPr>
              <a:t>reanalyses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dirty="0" err="1">
                <a:latin typeface="Arial"/>
                <a:cs typeface="Arial"/>
              </a:rPr>
              <a:t>Saha</a:t>
            </a:r>
            <a:r>
              <a:rPr lang="en-US" sz="2400" dirty="0">
                <a:latin typeface="Arial"/>
                <a:cs typeface="Arial"/>
              </a:rPr>
              <a:t> et al. 2010) to illustrate and document the antecedent large-scale flow evolution that governed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record-breaking Greenland surface ice-melt event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Use the NOAA HYSPLIT trajectory model to investigate the origin of anomalously warm air that contributed to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record-breaking </a:t>
            </a:r>
            <a:r>
              <a:rPr lang="en-US" sz="2400" dirty="0" smtClean="0">
                <a:latin typeface="Arial"/>
                <a:cs typeface="Arial"/>
              </a:rPr>
              <a:t>Greenland </a:t>
            </a:r>
            <a:r>
              <a:rPr lang="en-US" sz="2400" dirty="0">
                <a:latin typeface="Arial"/>
                <a:cs typeface="Arial"/>
              </a:rPr>
              <a:t>surface ice-melt event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6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Overview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/>
                <a:cs typeface="Arial"/>
              </a:rPr>
              <a:t>Cyclonic flow over the Arctic Ocean </a:t>
            </a:r>
            <a:r>
              <a:rPr lang="en-US" sz="2400" dirty="0" smtClean="0">
                <a:latin typeface="Arial"/>
                <a:cs typeface="Arial"/>
              </a:rPr>
              <a:t>during </a:t>
            </a:r>
            <a:r>
              <a:rPr lang="en-US" sz="2400" dirty="0">
                <a:latin typeface="Arial"/>
                <a:cs typeface="Arial"/>
              </a:rPr>
              <a:t>22–24 July was replaced by anticyclonic flow with a strong ridge near the North Pole </a:t>
            </a:r>
            <a:r>
              <a:rPr lang="en-US" sz="2400" dirty="0" smtClean="0">
                <a:latin typeface="Arial"/>
                <a:cs typeface="Arial"/>
              </a:rPr>
              <a:t>during </a:t>
            </a:r>
            <a:r>
              <a:rPr lang="en-US" sz="2400" dirty="0">
                <a:latin typeface="Arial"/>
                <a:cs typeface="Arial"/>
              </a:rPr>
              <a:t>25–27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 deep trough over the eastern Atlantic </a:t>
            </a:r>
            <a:r>
              <a:rPr lang="en-US" sz="2400" dirty="0" smtClean="0">
                <a:latin typeface="Arial"/>
                <a:cs typeface="Arial"/>
              </a:rPr>
              <a:t>during </a:t>
            </a:r>
            <a:r>
              <a:rPr lang="en-US" sz="2400" dirty="0">
                <a:latin typeface="Arial"/>
                <a:cs typeface="Arial"/>
              </a:rPr>
              <a:t>24–27 July enabled a ridge over </a:t>
            </a:r>
            <a:r>
              <a:rPr lang="en-US" sz="2400" dirty="0" smtClean="0">
                <a:latin typeface="Arial"/>
                <a:cs typeface="Arial"/>
              </a:rPr>
              <a:t>northwestern </a:t>
            </a:r>
            <a:r>
              <a:rPr lang="en-US" sz="2400" dirty="0">
                <a:latin typeface="Arial"/>
                <a:cs typeface="Arial"/>
              </a:rPr>
              <a:t>Africa to build poleward across western Europe to Scandinavia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 blocking anticyclone was established over Scandinavia as Saharan air reached western Europe and Scandinavia by 26–27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Modified Saharan air reached Greenland as the blocking Scandinavian anticyclone shifted westward during 31 July–1 August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2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25330</TotalTime>
  <Words>647</Words>
  <Application>Microsoft Macintosh PowerPoint</Application>
  <PresentationFormat>On-screen Show (4:3)</PresentationFormat>
  <Paragraphs>123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An Analysis of Complex                               Polar–Midlatitude–Tropical Interactions      that Culminated in the Largest Greenland Surface Ice-Melt Event of 2019</vt:lpstr>
      <vt:lpstr>Background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Loop of 500-hPa heights, winds, and standardized height anomalies (sigma) for  0000 UTC 22 July to 0000 UTC 2 August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Loop of 850-hPa heights, temperatures, winds, and standardized temperature anomalies (sigma) for  0000 UTC 22 July to 0000 UTC 2 August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Backward Trajectory Perspective and a  Standardized Precipitable Water (PW) Analysis</vt:lpstr>
      <vt:lpstr>PowerPoint Presentation</vt:lpstr>
      <vt:lpstr>700-hPa heights (dam), winds (kt), and PW std anom (shaded) for 1200 UTC 25 July (left) and 1200 UTC 29 July (right) 2019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342</cp:revision>
  <dcterms:created xsi:type="dcterms:W3CDTF">2018-05-15T16:55:59Z</dcterms:created>
  <dcterms:modified xsi:type="dcterms:W3CDTF">2021-05-10T02:05:52Z</dcterms:modified>
</cp:coreProperties>
</file>