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16" r:id="rId2"/>
    <p:sldId id="417" r:id="rId3"/>
    <p:sldId id="418" r:id="rId4"/>
    <p:sldId id="419" r:id="rId5"/>
    <p:sldId id="403" r:id="rId6"/>
    <p:sldId id="420" r:id="rId7"/>
    <p:sldId id="421" r:id="rId8"/>
    <p:sldId id="422" r:id="rId9"/>
    <p:sldId id="423" r:id="rId10"/>
    <p:sldId id="424" r:id="rId11"/>
    <p:sldId id="425" r:id="rId12"/>
    <p:sldId id="426" r:id="rId13"/>
    <p:sldId id="405" r:id="rId14"/>
    <p:sldId id="429" r:id="rId15"/>
    <p:sldId id="430" r:id="rId16"/>
    <p:sldId id="431" r:id="rId17"/>
    <p:sldId id="432" r:id="rId18"/>
    <p:sldId id="30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5503" autoAdjust="0"/>
  </p:normalViewPr>
  <p:slideViewPr>
    <p:cSldViewPr snapToGrid="0">
      <p:cViewPr>
        <p:scale>
          <a:sx n="80" d="100"/>
          <a:sy n="80" d="100"/>
        </p:scale>
        <p:origin x="571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886A4E-3714-4656-82C5-E798B10C0C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C5A630-CA6D-4DD2-9A04-E0F982AC8F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E9DD2-6013-4D17-AB38-2ED0962C0029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3BBCD-CE31-4ADC-B7CE-0ED576E9F9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A7C77-6E13-475E-A7CC-9EFCB63114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EFB2C-B7CF-461F-9D66-A3919A12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43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9D62F-F216-4920-869E-46804FBFC015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3A338-4FAF-4EBE-A5F9-45EB1D724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08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97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04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03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74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05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17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02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83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14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99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9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76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59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33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07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09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3A338-4FAF-4EBE-A5F9-45EB1D7240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2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003C-4920-43E3-88A8-810B78472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700D0-CFCD-45A4-9595-4E5B1B247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02B8A-0247-4FE5-975C-ACC6B9F29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51779-24A5-4B45-9BE0-4AD1988EDD5F}" type="datetime1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BECF7-F445-498C-B971-22BBF6B6E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356349"/>
            <a:ext cx="4114800" cy="365125"/>
          </a:xfrm>
        </p:spPr>
        <p:txBody>
          <a:bodyPr/>
          <a:lstStyle/>
          <a:p>
            <a:r>
              <a:rPr lang="en-US"/>
              <a:t>mriachy@albany.edu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0411F-9B9F-417F-A4CD-770F2440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57700" y="6374387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pPr algn="ctr"/>
            <a:fld id="{D1671972-2FCD-44F7-8A2B-F25428ABBD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46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B3C40-788D-4309-91BB-B3F9E54DA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A9B8A-721D-47B9-A963-2F38956DD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55B8E-FE7F-4564-89BF-9496ED657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EF72-3319-444D-ADB6-93FFA0D68150}" type="datetime1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C0895-3AE4-4275-8874-80A00233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mriachy@albany.edu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95005-44E2-41FC-B440-361A32F17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8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74EAB8-FCC4-4929-A472-F21469C9B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7E9C9-0F8D-4532-8CEB-2F1F6BB0B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98481-9198-4292-9EC7-AA429FB8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9A08-17F2-44EC-90C4-44152AD1186C}" type="datetime1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E7654-7AA8-4013-B33C-F62621F6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mriachy@albany.edu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91874-28C1-4FAD-A66E-47102FD9A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7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87296-AA6E-45C3-8D63-3C66B16AF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99E25-D4A4-441A-9C4C-06B4DF248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6B71B-A201-4EC2-BE68-9A0BC4B9E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EAEA-7204-450E-884F-6FB36408D35E}" type="datetime1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D0FFD-5373-45A1-AF2E-42025AA9D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mriachy@albany.edu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2272-9951-4435-A104-80192304D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04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6268F-1D97-47C6-BE1B-71B41070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4925F-F7EF-4BE5-99CD-A20405319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F6582-5BCD-4C75-AC77-85007ED28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78FDE-63A9-4A22-B375-443E19F40D11}" type="datetime1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77BA6-9A4E-4498-BE98-A3F114353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mriachy@albany.edu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88B5B-027E-4230-9256-0C996CF02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26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72CB-7B72-4BF9-992A-4B82EEA40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850C2-943A-4A24-A086-2FD7F13E6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01833-AE3F-407A-AAF0-97DA7EFD4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EE196-3FA4-49E3-BC42-57CC655B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F8C70-7FBC-40B0-A4B5-1789AB280B21}" type="datetime1">
              <a:rPr lang="en-US" smtClean="0"/>
              <a:t>5/1/2021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7DA28-53FC-4815-B2B1-13A78FCE9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mriachy@albany.edu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18366-CFD9-459A-BF63-988FF026A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45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F3311-EC43-4E2C-B7C7-8902500F6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C2278-4970-417F-A1E0-C616BDC5C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DFE8E4-4108-4379-997A-B6FF8376F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669AD1-7C7E-4925-9B71-B0FE5752E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00D58D-2F46-4FB5-9027-15632284B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A8E2BC-D8D5-4BD6-93C8-0C73DEC1C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B7EC-1920-42AB-A725-65F52DB0DB0E}" type="datetime1">
              <a:rPr lang="en-US" smtClean="0"/>
              <a:t>5/1/2021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96B652-DF98-4F4E-8B0C-E62EE5C4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mriachy@albany.edu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290B9F-0C36-49CD-AEE1-8119E218E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0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1ABA4-6A78-46A0-984D-02BA0A97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F2525-C51D-48A1-BBF7-43725E8A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D443-6DA6-4921-87CB-8ED4689CBF51}" type="datetime1">
              <a:rPr lang="en-US" smtClean="0"/>
              <a:t>5/1/2021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EFDA6-3ED2-4BE4-86A5-14E604BFB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mriachy@albany.edu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F97C7-39D7-41F1-B143-0EF44E5B6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76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16024A-F8D6-4BE9-BA8A-878A13243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D840-5E41-4803-B79F-7DDFCC26B81B}" type="datetime1">
              <a:rPr lang="en-US" smtClean="0"/>
              <a:t>5/1/2021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7A177F-1A9F-4FFF-9AC0-35B9AEF4B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mriachy@albany.edu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ED1A4-DA94-4E06-B9FF-3CF4E06F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3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6CF6D-2C5D-4A5B-BCB7-EE7D66307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8FAB9-8A57-412A-8D3E-3BA5A51E5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0B764-42CE-4B03-A96C-E647BE329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E61E1-1524-4587-A7A9-70FAA1279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F72F-28D2-42EB-BD03-EB9D73F20520}" type="datetime1">
              <a:rPr lang="en-US" smtClean="0"/>
              <a:t>5/1/2021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EA174-6868-4ED2-9794-B4FD58E04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mriachy@albany.edu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325C3-766A-4822-9D93-DB49B6B38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65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42B4-1CA7-48DB-85AC-CD699FDAE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F6910-3DF9-4D0D-AC30-6B647A99B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B8ED8-74BF-4936-A904-863EBCC97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5CF5E-8AE5-4CA1-BF1D-0B5A0BC2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4FF6-EF39-4788-85B4-0CB5FBBD1D24}" type="datetime1">
              <a:rPr lang="en-US" smtClean="0"/>
              <a:t>5/1/2021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AE9A0-A10C-42A6-BE92-AB08143A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mriachy@albany.edu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B99FE-7B48-4D43-AAF0-9CEA033E3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47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DCC5B3-8617-42BD-B7A1-6E6D9F6C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4EA46-3ADD-4D33-918A-4AA9E5E64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2C843-BBBA-4E31-BB07-062693D09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706F2-4377-483D-A380-E01E47C29B42}" type="datetime1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7F5F4-12C4-4161-83B6-B4E1BA923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7109" y="63673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mriachy@albany.edu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B3E4-5178-4AF2-BF1F-A4B03FDD5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D1671972-2FCD-44F7-8A2B-F25428ABBD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8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02JD002958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3189/S0022143000017755" TargetMode="External"/><Relationship Id="rId4" Type="http://schemas.openxmlformats.org/officeDocument/2006/relationships/hyperlink" Target="http://marrella.aos.wisc.edu/SIN_paper_JCLIM_FIN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483BF-6C7D-4233-8965-A01B741E5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-1308"/>
            <a:ext cx="9144000" cy="1325716"/>
          </a:xfrm>
        </p:spPr>
        <p:txBody>
          <a:bodyPr>
            <a:no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</a:rPr>
              <a:t>Diagnosing High Sinuosity Regimes Associated with Greenland Ice-Melt Events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E951FD5F-5E9E-4FCC-916E-157D088DA831}"/>
              </a:ext>
            </a:extLst>
          </p:cNvPr>
          <p:cNvSpPr/>
          <p:nvPr/>
        </p:nvSpPr>
        <p:spPr>
          <a:xfrm>
            <a:off x="1524000" y="53247"/>
            <a:ext cx="9144001" cy="1219221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now covered mountain&#10;&#10;Description automatically generated">
            <a:extLst>
              <a:ext uri="{FF2B5EF4-FFF2-40B4-BE49-F238E27FC236}">
                <a16:creationId xmlns:a16="http://schemas.microsoft.com/office/drawing/2014/main" id="{7F9AAD17-54AB-4544-B2C3-A1344A941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39" y="2106673"/>
            <a:ext cx="4407755" cy="2644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8CB4E1-E49B-49D8-B616-26196C9363CD}"/>
              </a:ext>
            </a:extLst>
          </p:cNvPr>
          <p:cNvSpPr txBox="1"/>
          <p:nvPr/>
        </p:nvSpPr>
        <p:spPr>
          <a:xfrm>
            <a:off x="3131807" y="4948210"/>
            <a:ext cx="4771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767676"/>
                </a:solidFill>
                <a:effectLst/>
                <a:latin typeface="GuardianTextSans"/>
              </a:rPr>
              <a:t>A meltwater canyon on the Greenland ice sheet. </a:t>
            </a:r>
          </a:p>
          <a:p>
            <a:r>
              <a:rPr lang="en-US" b="0" i="0" dirty="0">
                <a:solidFill>
                  <a:srgbClr val="767676"/>
                </a:solidFill>
                <a:effectLst/>
                <a:latin typeface="GuardianTextSans"/>
              </a:rPr>
              <a:t>Photograph: Ian </a:t>
            </a:r>
            <a:r>
              <a:rPr lang="en-US" b="0" i="0" dirty="0" err="1">
                <a:solidFill>
                  <a:srgbClr val="767676"/>
                </a:solidFill>
                <a:effectLst/>
                <a:latin typeface="GuardianTextSans"/>
              </a:rPr>
              <a:t>Joughin</a:t>
            </a:r>
            <a:r>
              <a:rPr lang="en-US" b="0" i="0" dirty="0">
                <a:solidFill>
                  <a:srgbClr val="767676"/>
                </a:solidFill>
                <a:effectLst/>
                <a:latin typeface="GuardianTextSans"/>
              </a:rPr>
              <a:t>/University of Washington/PA</a:t>
            </a:r>
            <a:endParaRPr lang="en-US" dirty="0"/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37A8A8C6-4A33-43CB-945D-490E821E9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28" y="1909789"/>
            <a:ext cx="4385810" cy="3434537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0C6310DC-EB0B-467A-8D7E-EAE161C26AE4}"/>
              </a:ext>
            </a:extLst>
          </p:cNvPr>
          <p:cNvSpPr/>
          <p:nvPr/>
        </p:nvSpPr>
        <p:spPr>
          <a:xfrm rot="19231610">
            <a:off x="9137408" y="2650518"/>
            <a:ext cx="240110" cy="4913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95AD31E0-F7FF-4A32-A24A-761E1EE56195}"/>
              </a:ext>
            </a:extLst>
          </p:cNvPr>
          <p:cNvSpPr/>
          <p:nvPr/>
        </p:nvSpPr>
        <p:spPr>
          <a:xfrm rot="2139842">
            <a:off x="10547944" y="2167015"/>
            <a:ext cx="240110" cy="4913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76613E99-303E-4EE2-971C-FFCDB1A842AC}"/>
              </a:ext>
            </a:extLst>
          </p:cNvPr>
          <p:cNvSpPr/>
          <p:nvPr/>
        </p:nvSpPr>
        <p:spPr>
          <a:xfrm rot="18834869">
            <a:off x="8417517" y="4248762"/>
            <a:ext cx="240110" cy="4913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EB2873E5-CC6D-46B4-A9AD-7B3941254757}"/>
              </a:ext>
            </a:extLst>
          </p:cNvPr>
          <p:cNvSpPr/>
          <p:nvPr/>
        </p:nvSpPr>
        <p:spPr>
          <a:xfrm rot="20735871">
            <a:off x="9927567" y="2934533"/>
            <a:ext cx="240110" cy="4913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FF601C-0CBF-4B24-8FE2-8D4063D265FA}"/>
              </a:ext>
            </a:extLst>
          </p:cNvPr>
          <p:cNvSpPr txBox="1"/>
          <p:nvPr/>
        </p:nvSpPr>
        <p:spPr>
          <a:xfrm>
            <a:off x="7940291" y="5456159"/>
            <a:ext cx="281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Significant ice-melt events: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6FE4B7A9-9A2A-496A-8517-2D059BE9F4DD}"/>
              </a:ext>
            </a:extLst>
          </p:cNvPr>
          <p:cNvSpPr/>
          <p:nvPr/>
        </p:nvSpPr>
        <p:spPr>
          <a:xfrm>
            <a:off x="10752093" y="5388998"/>
            <a:ext cx="282742" cy="436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9332757F-A885-4E39-8F4C-6157760D5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399" y="6492875"/>
            <a:ext cx="2743200" cy="365125"/>
          </a:xfrm>
        </p:spPr>
        <p:txBody>
          <a:bodyPr/>
          <a:lstStyle/>
          <a:p>
            <a:pPr algn="ctr"/>
            <a:fld id="{D1671972-2FCD-44F7-8A2B-F25428ABBDEC}" type="slidenum">
              <a:rPr lang="en-US" smtClean="0"/>
              <a:pPr algn="ctr"/>
              <a:t>1</a:t>
            </a:fld>
            <a:endParaRPr lang="en-US" dirty="0"/>
          </a:p>
        </p:txBody>
      </p:sp>
      <p:sp>
        <p:nvSpPr>
          <p:cNvPr id="28" name="Footer Placeholder 16">
            <a:extLst>
              <a:ext uri="{FF2B5EF4-FFF2-40B4-BE49-F238E27FC236}">
                <a16:creationId xmlns:a16="http://schemas.microsoft.com/office/drawing/2014/main" id="{120A93B5-0F7A-4FE0-9F72-955AFCAA2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1364" y="6484856"/>
            <a:ext cx="4114800" cy="365125"/>
          </a:xfrm>
        </p:spPr>
        <p:txBody>
          <a:bodyPr/>
          <a:lstStyle/>
          <a:p>
            <a:r>
              <a:rPr lang="en-US" sz="2000" dirty="0"/>
              <a:t>mriachy@albany.edu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4892371E-67C5-47CD-8A01-C81DD9069763}"/>
              </a:ext>
            </a:extLst>
          </p:cNvPr>
          <p:cNvSpPr txBox="1">
            <a:spLocks/>
          </p:cNvSpPr>
          <p:nvPr/>
        </p:nvSpPr>
        <p:spPr>
          <a:xfrm>
            <a:off x="1" y="1826910"/>
            <a:ext cx="3163738" cy="449769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Mansour El Riachy, Daniel Keyser, and Lance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Bosart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</a:rPr>
              <a:t>AMS 16th Virtual Conference on Polar Meteorology and Oceanography</a:t>
            </a:r>
            <a:endParaRPr lang="en-US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en-US" dirty="0">
                <a:cs typeface="Arial" panose="020B0604020202020204" pitchFamily="34" charset="0"/>
              </a:rPr>
              <a:t>Research Supported by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ONR Grant </a:t>
            </a:r>
            <a:r>
              <a:rPr lang="en-US" dirty="0">
                <a:latin typeface="Arial"/>
                <a:cs typeface="Arial"/>
              </a:rPr>
              <a:t>N00014-18-1-2200</a:t>
            </a:r>
            <a:endParaRPr lang="en-US" dirty="0"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11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15" grpId="0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4C786F19-6904-487F-B860-9DAFF194D9B8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6B84FF-F05F-4639-AC17-78AFFE98C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74" y="1325562"/>
            <a:ext cx="4990926" cy="4503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A9D34A-94E2-42EA-9661-D9C5A094C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74" y="1325562"/>
            <a:ext cx="4990926" cy="44790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64CB77-7D0C-4949-A32D-2FCA1F1FB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74" y="1325562"/>
            <a:ext cx="4990926" cy="44851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E6F6D7-C97E-4EF9-8179-5EB5B67A86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74" y="1325562"/>
            <a:ext cx="4990926" cy="4503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3C7BC5-7574-487D-9819-11D1FE6851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74" y="1325562"/>
            <a:ext cx="4990926" cy="450341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ADF21F3-7E04-488E-A354-4D3615338D12}"/>
              </a:ext>
            </a:extLst>
          </p:cNvPr>
          <p:cNvSpPr txBox="1">
            <a:spLocks/>
          </p:cNvSpPr>
          <p:nvPr/>
        </p:nvSpPr>
        <p:spPr>
          <a:xfrm>
            <a:off x="0" y="-113549"/>
            <a:ext cx="131532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</a:rPr>
              <a:t>Data and Methods: Sectorial Sinuosity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BCE99B-257A-4582-8889-0F09DB4CA7DD}"/>
              </a:ext>
            </a:extLst>
          </p:cNvPr>
          <p:cNvSpPr txBox="1">
            <a:spLocks/>
          </p:cNvSpPr>
          <p:nvPr/>
        </p:nvSpPr>
        <p:spPr>
          <a:xfrm>
            <a:off x="-396389" y="1141113"/>
            <a:ext cx="7571630" cy="5154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Calculate area of the sector enclosed by the 300-hPa geopotential height threshold contour </a:t>
            </a:r>
            <a:r>
              <a:rPr lang="en-US" sz="2800" dirty="0">
                <a:solidFill>
                  <a:srgbClr val="0070C0"/>
                </a:solidFill>
              </a:rPr>
              <a:t>(blue) </a:t>
            </a:r>
            <a:r>
              <a:rPr lang="en-US" sz="2800" dirty="0"/>
              <a:t>determined by </a:t>
            </a:r>
            <a:r>
              <a:rPr lang="en-US" sz="2800" dirty="0" err="1"/>
              <a:t>Frauenfeld</a:t>
            </a:r>
            <a:r>
              <a:rPr lang="en-US" sz="2800" dirty="0"/>
              <a:t> and Davis (2003)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Determine the equivalent latitude </a:t>
            </a:r>
            <a:r>
              <a:rPr lang="en-US" sz="2800" dirty="0">
                <a:solidFill>
                  <a:srgbClr val="FF0000"/>
                </a:solidFill>
              </a:rPr>
              <a:t>(red)</a:t>
            </a:r>
            <a:r>
              <a:rPr lang="en-US" sz="2800" dirty="0"/>
              <a:t> corresponding to the calculated area of the sector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Calculate the ratio of the length of the 300-hPa geopotential height threshold contour </a:t>
            </a:r>
            <a:r>
              <a:rPr lang="en-US" sz="2800" dirty="0">
                <a:solidFill>
                  <a:srgbClr val="0070C0"/>
                </a:solidFill>
              </a:rPr>
              <a:t>(blue)</a:t>
            </a:r>
            <a:r>
              <a:rPr lang="en-US" sz="2800" dirty="0"/>
              <a:t> to the length  of the equivalent latitude sector </a:t>
            </a:r>
            <a:r>
              <a:rPr lang="en-US" sz="2800" dirty="0">
                <a:solidFill>
                  <a:srgbClr val="FF0000"/>
                </a:solidFill>
              </a:rPr>
              <a:t>(red)</a:t>
            </a:r>
            <a:endParaRPr lang="en-US" sz="28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4F4C1FF-00BA-4C11-A69F-041712EF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63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19C33D-BFB0-42C5-8AC1-7C7AF7038478}"/>
              </a:ext>
            </a:extLst>
          </p:cNvPr>
          <p:cNvSpPr txBox="1">
            <a:spLocks/>
          </p:cNvSpPr>
          <p:nvPr/>
        </p:nvSpPr>
        <p:spPr>
          <a:xfrm>
            <a:off x="0" y="65562"/>
            <a:ext cx="12192000" cy="1032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</a:rPr>
              <a:t>West of Greenland ACs: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CD951D7A-0535-4259-8460-495EAD623195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EFA75C-A66F-4144-BB2D-059AF3DAF162}"/>
              </a:ext>
            </a:extLst>
          </p:cNvPr>
          <p:cNvSpPr txBox="1">
            <a:spLocks/>
          </p:cNvSpPr>
          <p:nvPr/>
        </p:nvSpPr>
        <p:spPr>
          <a:xfrm>
            <a:off x="-396389" y="1143869"/>
            <a:ext cx="7058446" cy="5154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This study focuses on the West of Greenland sector, which exhibits amplified flow associated with ridge amplification over Greenland</a:t>
            </a:r>
          </a:p>
          <a:p>
            <a:pPr lvl="1"/>
            <a:r>
              <a:rPr lang="en-US" sz="2800" dirty="0"/>
              <a:t>Warm, moist air advected from middle latitudes with ridge amplification sometimes is concurrent with Greenland ice-melt events</a:t>
            </a:r>
          </a:p>
          <a:p>
            <a:pPr lvl="1"/>
            <a:r>
              <a:rPr lang="en-US" sz="2800" dirty="0"/>
              <a:t>Some Greenland ice-melt events are associated with ACs </a:t>
            </a:r>
          </a:p>
          <a:p>
            <a:pPr lvl="1"/>
            <a:r>
              <a:rPr lang="en-US" sz="2800" dirty="0"/>
              <a:t>SOMs are used to identify characteristic upper-level synoptic patterns associated with anomalous Greenland ice-melt events</a:t>
            </a:r>
          </a:p>
        </p:txBody>
      </p:sp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28F2EF9-9A73-4D0A-AF06-D6509609C5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b="-1135"/>
          <a:stretch/>
        </p:blipFill>
        <p:spPr>
          <a:xfrm>
            <a:off x="6499155" y="1812224"/>
            <a:ext cx="5471369" cy="4531703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0B50EC7-ABF8-421A-A501-B80CCB367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093" y="2176479"/>
            <a:ext cx="5634269" cy="3618808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6C4A7E0-7DE1-4C93-A4BB-CEEB53AB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768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4C786F19-6904-487F-B860-9DAFF194D9B8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ADF21F3-7E04-488E-A354-4D3615338D12}"/>
              </a:ext>
            </a:extLst>
          </p:cNvPr>
          <p:cNvSpPr txBox="1">
            <a:spLocks/>
          </p:cNvSpPr>
          <p:nvPr/>
        </p:nvSpPr>
        <p:spPr>
          <a:xfrm>
            <a:off x="0" y="-113549"/>
            <a:ext cx="131532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</a:rPr>
              <a:t>Data and Methods: Self-Organizing Maps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8D3CA0-BF87-421C-92C5-808737EDF3D0}"/>
              </a:ext>
            </a:extLst>
          </p:cNvPr>
          <p:cNvSpPr txBox="1">
            <a:spLocks/>
          </p:cNvSpPr>
          <p:nvPr/>
        </p:nvSpPr>
        <p:spPr>
          <a:xfrm>
            <a:off x="-396389" y="1135711"/>
            <a:ext cx="12648082" cy="5154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Characteristic 300-hPa geopotential height patterns conducive to anomalous Greenland ice-melt events are identified and are classified according to the magnitude of flow amplitude:</a:t>
            </a:r>
          </a:p>
          <a:p>
            <a:pPr lvl="1"/>
            <a:endParaRPr lang="en-US" sz="2800" dirty="0"/>
          </a:p>
          <a:p>
            <a:pPr lvl="2"/>
            <a:r>
              <a:rPr lang="en-US" sz="2800" dirty="0"/>
              <a:t>A climatology of +1 sigma ice-melt events that last 3 or more days during April–October 1979–2018 is constructed from data obtained from the National Snow and Ice Data Center attributed to </a:t>
            </a:r>
            <a:r>
              <a:rPr lang="en-US" sz="2800" dirty="0">
                <a:solidFill>
                  <a:srgbClr val="323232"/>
                </a:solidFill>
              </a:rPr>
              <a:t>Mote and Anderson (1995)</a:t>
            </a:r>
            <a:endParaRPr lang="en-US" sz="2800" dirty="0"/>
          </a:p>
          <a:p>
            <a:pPr lvl="1"/>
            <a:endParaRPr lang="en-US" sz="2800" dirty="0"/>
          </a:p>
          <a:p>
            <a:pPr lvl="2"/>
            <a:r>
              <a:rPr lang="en-US" sz="2800" dirty="0"/>
              <a:t>129 events comprising a total of 690 days are identified, and the 690 days are classified according to the magnitude of sectorial sinuosity into three groups:</a:t>
            </a:r>
          </a:p>
          <a:p>
            <a:pPr lvl="5"/>
            <a:r>
              <a:rPr lang="en-US" sz="2800" dirty="0"/>
              <a:t>Group 1 (low amplitude): sectorial sinuosity between 1 and 2</a:t>
            </a:r>
          </a:p>
          <a:p>
            <a:pPr lvl="5"/>
            <a:r>
              <a:rPr lang="en-US" sz="2800" dirty="0"/>
              <a:t>Group 2 (medium amplitude): sectorial sinuosity between 2 and 3</a:t>
            </a:r>
          </a:p>
          <a:p>
            <a:pPr lvl="5"/>
            <a:r>
              <a:rPr lang="en-US" sz="2800" dirty="0"/>
              <a:t>Group 3 (high amplitude): sectorial sinuosity above 3</a:t>
            </a:r>
          </a:p>
          <a:p>
            <a:pPr lvl="1"/>
            <a:endParaRPr lang="en-US" sz="28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BE69AA0-408B-48FC-86C4-9874B7EB8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898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4C786F19-6904-487F-B860-9DAFF194D9B8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ADF21F3-7E04-488E-A354-4D3615338D12}"/>
              </a:ext>
            </a:extLst>
          </p:cNvPr>
          <p:cNvSpPr txBox="1">
            <a:spLocks/>
          </p:cNvSpPr>
          <p:nvPr/>
        </p:nvSpPr>
        <p:spPr>
          <a:xfrm>
            <a:off x="0" y="-113549"/>
            <a:ext cx="131532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</a:rPr>
              <a:t>Data and Methods: Self-Organizing Maps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1ABB47-1E8C-4C74-AE16-1BAE368AA8D9}"/>
              </a:ext>
            </a:extLst>
          </p:cNvPr>
          <p:cNvSpPr txBox="1">
            <a:spLocks/>
          </p:cNvSpPr>
          <p:nvPr/>
        </p:nvSpPr>
        <p:spPr>
          <a:xfrm>
            <a:off x="-363838" y="1229749"/>
            <a:ext cx="12754762" cy="1504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9 nodes (3 nodes per sinuosity group) of characteristic 300-hPa geopotential height patterns associated with anomalous Greenland ice-melt events are identified using SOMs constructed from ERA-Interim reanalysis data</a:t>
            </a:r>
          </a:p>
          <a:p>
            <a:pPr lvl="1"/>
            <a:r>
              <a:rPr lang="en-US" sz="2600" dirty="0"/>
              <a:t>For Group 1 (low amplitude): Days with sectorial sinuosity between 1 and 2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F8F2D-F732-4458-B4E4-86C61462C0BA}"/>
              </a:ext>
            </a:extLst>
          </p:cNvPr>
          <p:cNvSpPr txBox="1">
            <a:spLocks/>
          </p:cNvSpPr>
          <p:nvPr/>
        </p:nvSpPr>
        <p:spPr>
          <a:xfrm>
            <a:off x="-363838" y="1192667"/>
            <a:ext cx="12754762" cy="1504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600" dirty="0"/>
          </a:p>
          <a:p>
            <a:pPr marL="457200" lvl="1" indent="0">
              <a:buNone/>
            </a:pPr>
            <a:endParaRPr lang="en-US" sz="2600" dirty="0"/>
          </a:p>
          <a:p>
            <a:pPr marL="457200" lvl="1" indent="0">
              <a:buNone/>
            </a:pPr>
            <a:endParaRPr lang="en-US" sz="2600" dirty="0"/>
          </a:p>
          <a:p>
            <a:pPr lvl="1"/>
            <a:r>
              <a:rPr lang="en-US" sz="2600" dirty="0"/>
              <a:t>For Group 2 (medium amplitude): Days with sectorial sinuosity between 2 and 3</a:t>
            </a:r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34F1E37-12AD-4126-959F-05757F5FEC03}"/>
              </a:ext>
            </a:extLst>
          </p:cNvPr>
          <p:cNvSpPr txBox="1">
            <a:spLocks/>
          </p:cNvSpPr>
          <p:nvPr/>
        </p:nvSpPr>
        <p:spPr>
          <a:xfrm>
            <a:off x="-2564282" y="4033747"/>
            <a:ext cx="12648082" cy="1504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0D68F93-C2C4-427F-96DE-499CEC5D38D1}"/>
              </a:ext>
            </a:extLst>
          </p:cNvPr>
          <p:cNvSpPr txBox="1">
            <a:spLocks/>
          </p:cNvSpPr>
          <p:nvPr/>
        </p:nvSpPr>
        <p:spPr>
          <a:xfrm>
            <a:off x="-363838" y="1183440"/>
            <a:ext cx="12648082" cy="1504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For Group 3 (high amplitude): Days with sectorial sinuosity above 3</a:t>
            </a:r>
          </a:p>
          <a:p>
            <a:pPr lvl="1"/>
            <a:endParaRPr lang="en-US" sz="2600" dirty="0"/>
          </a:p>
          <a:p>
            <a:pPr lvl="1"/>
            <a:endParaRPr lang="en-US" sz="26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A57581D-E9FA-40D8-A49D-B4D23E7BC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8" y="2809999"/>
            <a:ext cx="3292773" cy="387385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121453E-71D3-4F53-8FF8-BFB73B352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21" y="2811559"/>
            <a:ext cx="3292773" cy="387385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42502C98-0460-4DF4-A9A5-B7754CFB38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74" y="2806135"/>
            <a:ext cx="3292773" cy="3873850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1B3C3848-C347-4140-8D30-EA6274F19A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8" y="2809999"/>
            <a:ext cx="3386851" cy="3873850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A46C0D2B-5173-46B8-AD73-6174B0A466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77" y="2811559"/>
            <a:ext cx="3296057" cy="3877714"/>
          </a:xfrm>
          <a:prstGeom prst="rect">
            <a:avLst/>
          </a:prstGeom>
        </p:spPr>
      </p:pic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821E59CE-95C4-41C1-B1F3-04B4562B93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637" y="2806135"/>
            <a:ext cx="3386851" cy="3873850"/>
          </a:xfrm>
          <a:prstGeom prst="rect">
            <a:avLst/>
          </a:prstGeom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B06D239B-6A78-47D5-851E-70B418CE3D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1" y="2806135"/>
            <a:ext cx="3296057" cy="3877714"/>
          </a:xfrm>
          <a:prstGeom prst="rect">
            <a:avLst/>
          </a:prstGeom>
        </p:spPr>
      </p:pic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4D3B93CF-DC9B-4FD1-86F6-286DB539E8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78" y="2806135"/>
            <a:ext cx="3296057" cy="3877714"/>
          </a:xfrm>
          <a:prstGeom prst="rect">
            <a:avLst/>
          </a:prstGeom>
        </p:spPr>
      </p:pic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22F62349-0A6E-4B7A-90D9-F774C81EA8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33" y="2806135"/>
            <a:ext cx="3296057" cy="38777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608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4C786F19-6904-487F-B860-9DAFF194D9B8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ADF21F3-7E04-488E-A354-4D3615338D12}"/>
              </a:ext>
            </a:extLst>
          </p:cNvPr>
          <p:cNvSpPr txBox="1">
            <a:spLocks/>
          </p:cNvSpPr>
          <p:nvPr/>
        </p:nvSpPr>
        <p:spPr>
          <a:xfrm>
            <a:off x="0" y="-113549"/>
            <a:ext cx="131532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</a:rPr>
              <a:t>Data and Methods: Thermal Metric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1ABB47-1E8C-4C74-AE16-1BAE368AA8D9}"/>
              </a:ext>
            </a:extLst>
          </p:cNvPr>
          <p:cNvSpPr txBox="1">
            <a:spLocks/>
          </p:cNvSpPr>
          <p:nvPr/>
        </p:nvSpPr>
        <p:spPr>
          <a:xfrm>
            <a:off x="-456081" y="1325563"/>
            <a:ext cx="6145682" cy="5154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A thermal metric is used to link 300-hPa geopotential height patterns to 700-hPa temperature patterns</a:t>
            </a:r>
          </a:p>
          <a:p>
            <a:pPr lvl="1"/>
            <a:r>
              <a:rPr lang="en-US" sz="2800" dirty="0"/>
              <a:t>Calculated by taking the area-averaged value of the 700-hPa standardized temperature anomaly for a domain over Greenland for every anomalous Greenland ice-melt day</a:t>
            </a:r>
          </a:p>
          <a:p>
            <a:pPr lvl="1"/>
            <a:r>
              <a:rPr lang="en-US" sz="2800" dirty="0"/>
              <a:t>Domain bounds: </a:t>
            </a:r>
          </a:p>
          <a:p>
            <a:pPr lvl="2"/>
            <a:r>
              <a:rPr lang="en-US" sz="2800" dirty="0">
                <a:cs typeface="Arial"/>
              </a:rPr>
              <a:t>Latitude: </a:t>
            </a:r>
            <a:r>
              <a:rPr lang="en-US" sz="2800" dirty="0"/>
              <a:t>60</a:t>
            </a:r>
            <a:r>
              <a:rPr lang="en-US" sz="2800" dirty="0">
                <a:cs typeface="Arial"/>
              </a:rPr>
              <a:t>°N</a:t>
            </a:r>
            <a:r>
              <a:rPr lang="en-US" sz="2800" dirty="0"/>
              <a:t>–80</a:t>
            </a:r>
            <a:r>
              <a:rPr lang="en-US" sz="2800" dirty="0">
                <a:cs typeface="Arial"/>
              </a:rPr>
              <a:t>°N</a:t>
            </a:r>
          </a:p>
          <a:p>
            <a:pPr lvl="2"/>
            <a:r>
              <a:rPr lang="en-US" sz="2800" dirty="0">
                <a:cs typeface="Arial"/>
              </a:rPr>
              <a:t>Longitude: 60°W–15°W</a:t>
            </a:r>
            <a:endParaRPr lang="en-US" sz="2800" dirty="0"/>
          </a:p>
          <a:p>
            <a:pPr lvl="1"/>
            <a:endParaRPr lang="en-US" sz="2800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2028A5B-D930-47DA-A7AD-249EB0AE1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2014"/>
            <a:ext cx="5379282" cy="5645986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12F1126-3136-4961-871A-7B9C965B8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14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0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4C786F19-6904-487F-B860-9DAFF194D9B8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ADF21F3-7E04-488E-A354-4D3615338D12}"/>
              </a:ext>
            </a:extLst>
          </p:cNvPr>
          <p:cNvSpPr txBox="1">
            <a:spLocks/>
          </p:cNvSpPr>
          <p:nvPr/>
        </p:nvSpPr>
        <p:spPr>
          <a:xfrm>
            <a:off x="0" y="-113549"/>
            <a:ext cx="131532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</a:rPr>
              <a:t>Data and Methods: Thermal Metric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1ABB47-1E8C-4C74-AE16-1BAE368AA8D9}"/>
              </a:ext>
            </a:extLst>
          </p:cNvPr>
          <p:cNvSpPr txBox="1">
            <a:spLocks/>
          </p:cNvSpPr>
          <p:nvPr/>
        </p:nvSpPr>
        <p:spPr>
          <a:xfrm>
            <a:off x="-456082" y="1325563"/>
            <a:ext cx="5942481" cy="5154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For the 129 anomalous ice-melt events, we plot the event mean area-averaged 700-hPa temperature</a:t>
            </a:r>
          </a:p>
          <a:p>
            <a:pPr lvl="1"/>
            <a:r>
              <a:rPr lang="en-US" sz="2800" dirty="0"/>
              <a:t>Events at the 10th percentile and 90th percentile of the standardized anomaly of ice melt are identified</a:t>
            </a:r>
          </a:p>
          <a:p>
            <a:pPr lvl="1"/>
            <a:r>
              <a:rPr lang="en-US" sz="2800" dirty="0"/>
              <a:t>Events at the 10</a:t>
            </a:r>
            <a:r>
              <a:rPr lang="en-US" sz="2800" baseline="30000" dirty="0"/>
              <a:t>th</a:t>
            </a:r>
            <a:r>
              <a:rPr lang="en-US" sz="2800" dirty="0"/>
              <a:t> percentile:</a:t>
            </a:r>
          </a:p>
          <a:p>
            <a:pPr lvl="2"/>
            <a:r>
              <a:rPr lang="en-US" sz="2400" dirty="0"/>
              <a:t>Tend to occur in the warmer months (June, July, August) of the ice-melt season</a:t>
            </a:r>
          </a:p>
          <a:p>
            <a:pPr lvl="2"/>
            <a:r>
              <a:rPr lang="en-US" sz="2400" dirty="0"/>
              <a:t>Are associated with low positive values of 700-hPa area-averaged standardized temperature anomaly</a:t>
            </a:r>
          </a:p>
          <a:p>
            <a:pPr marL="914400" lvl="2" indent="0">
              <a:buNone/>
            </a:pPr>
            <a:endParaRPr lang="en-US" sz="2400" dirty="0"/>
          </a:p>
          <a:p>
            <a:pPr lvl="1"/>
            <a:endParaRPr lang="en-US" sz="2800" dirty="0"/>
          </a:p>
          <a:p>
            <a:pPr lvl="3"/>
            <a:endParaRPr lang="en-US" sz="2600" dirty="0"/>
          </a:p>
          <a:p>
            <a:pPr lvl="2"/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92F1B7E-F7FA-4D80-B811-3D461F3526C9}"/>
              </a:ext>
            </a:extLst>
          </p:cNvPr>
          <p:cNvSpPr txBox="1">
            <a:spLocks/>
          </p:cNvSpPr>
          <p:nvPr/>
        </p:nvSpPr>
        <p:spPr>
          <a:xfrm>
            <a:off x="-456082" y="3338645"/>
            <a:ext cx="5942481" cy="5154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r>
              <a:rPr lang="en-US" sz="2800" dirty="0"/>
              <a:t>Events at the 90</a:t>
            </a:r>
            <a:r>
              <a:rPr lang="en-US" sz="2800" baseline="30000" dirty="0"/>
              <a:t>th</a:t>
            </a:r>
            <a:r>
              <a:rPr lang="en-US" sz="2800" dirty="0"/>
              <a:t> percentile:</a:t>
            </a:r>
          </a:p>
          <a:p>
            <a:pPr lvl="2"/>
            <a:r>
              <a:rPr lang="en-US" sz="2400" dirty="0"/>
              <a:t>Tend to occur in the colder months (April, May, September, October) of the ice-melt season</a:t>
            </a:r>
          </a:p>
          <a:p>
            <a:pPr lvl="2"/>
            <a:r>
              <a:rPr lang="en-US" sz="2400" dirty="0"/>
              <a:t>Are associated with high positive values of 700-hPa area-averaged standardized temperature anomaly</a:t>
            </a:r>
            <a:endParaRPr lang="en-US" sz="2600" dirty="0"/>
          </a:p>
          <a:p>
            <a:pPr lvl="2"/>
            <a:endParaRPr lang="en-US" sz="2800" dirty="0"/>
          </a:p>
          <a:p>
            <a:pPr lvl="1"/>
            <a:endParaRPr lang="en-US" sz="2800" dirty="0"/>
          </a:p>
        </p:txBody>
      </p:sp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12BC8C75-5C5A-4D23-BD40-9D4C1F9B3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03" y="2035614"/>
            <a:ext cx="6659041" cy="3578097"/>
          </a:xfrm>
          <a:prstGeom prst="rect">
            <a:avLst/>
          </a:prstGeom>
        </p:spPr>
      </p:pic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7D818549-70AF-4B3D-9B2D-6594D527E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03" y="2035613"/>
            <a:ext cx="6659041" cy="3578097"/>
          </a:xfrm>
          <a:prstGeom prst="rect">
            <a:avLst/>
          </a:prstGeom>
        </p:spPr>
      </p:pic>
      <p:sp>
        <p:nvSpPr>
          <p:cNvPr id="32" name="Arrow: Down 31">
            <a:extLst>
              <a:ext uri="{FF2B5EF4-FFF2-40B4-BE49-F238E27FC236}">
                <a16:creationId xmlns:a16="http://schemas.microsoft.com/office/drawing/2014/main" id="{96F4BD5C-3786-4D4C-A1BB-7027A42E1FFC}"/>
              </a:ext>
            </a:extLst>
          </p:cNvPr>
          <p:cNvSpPr/>
          <p:nvPr/>
        </p:nvSpPr>
        <p:spPr>
          <a:xfrm rot="16975378">
            <a:off x="7077111" y="4189724"/>
            <a:ext cx="155226" cy="514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Chart, scatter chart&#10;&#10;Description automatically generated">
            <a:extLst>
              <a:ext uri="{FF2B5EF4-FFF2-40B4-BE49-F238E27FC236}">
                <a16:creationId xmlns:a16="http://schemas.microsoft.com/office/drawing/2014/main" id="{689CC338-C235-4F81-BE8B-0E2F4B353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03" y="2035613"/>
            <a:ext cx="6659042" cy="3578097"/>
          </a:xfrm>
          <a:prstGeom prst="rect">
            <a:avLst/>
          </a:prstGeom>
        </p:spPr>
      </p:pic>
      <p:sp>
        <p:nvSpPr>
          <p:cNvPr id="36" name="Arrow: Down 35">
            <a:extLst>
              <a:ext uri="{FF2B5EF4-FFF2-40B4-BE49-F238E27FC236}">
                <a16:creationId xmlns:a16="http://schemas.microsoft.com/office/drawing/2014/main" id="{9EC67DB8-22D1-4BB5-9B8B-2BA8F3243D28}"/>
              </a:ext>
            </a:extLst>
          </p:cNvPr>
          <p:cNvSpPr/>
          <p:nvPr/>
        </p:nvSpPr>
        <p:spPr>
          <a:xfrm rot="13366391">
            <a:off x="7095299" y="3538022"/>
            <a:ext cx="155226" cy="514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F606584A-B2D7-41F1-A85A-EBB651B4AFE0}"/>
              </a:ext>
            </a:extLst>
          </p:cNvPr>
          <p:cNvSpPr/>
          <p:nvPr/>
        </p:nvSpPr>
        <p:spPr>
          <a:xfrm rot="15064370">
            <a:off x="7224533" y="3694857"/>
            <a:ext cx="155226" cy="514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Chart, line chart&#10;&#10;Description automatically generated">
            <a:extLst>
              <a:ext uri="{FF2B5EF4-FFF2-40B4-BE49-F238E27FC236}">
                <a16:creationId xmlns:a16="http://schemas.microsoft.com/office/drawing/2014/main" id="{51021B67-3C68-4F96-94C8-D8CAC733E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03" y="2035612"/>
            <a:ext cx="6760573" cy="3578097"/>
          </a:xfrm>
          <a:prstGeom prst="rect">
            <a:avLst/>
          </a:prstGeom>
        </p:spPr>
      </p:pic>
      <p:pic>
        <p:nvPicPr>
          <p:cNvPr id="45" name="Picture 44" descr="Chart, line chart&#10;&#10;Description automatically generated">
            <a:extLst>
              <a:ext uri="{FF2B5EF4-FFF2-40B4-BE49-F238E27FC236}">
                <a16:creationId xmlns:a16="http://schemas.microsoft.com/office/drawing/2014/main" id="{E7B80B01-9D54-4779-BFE1-BD142F7336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02" y="2035612"/>
            <a:ext cx="6792080" cy="3578097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A179F0A-4029-43CF-BDE4-7E1F7CCB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46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6" grpId="0" animBg="1"/>
      <p:bldP spid="36" grpId="1" animBg="1"/>
      <p:bldP spid="38" grpId="0" animBg="1"/>
      <p:bldP spid="3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B91F0-C77A-46BA-9DD1-65C09770C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4" y="1325563"/>
            <a:ext cx="11527972" cy="5336494"/>
          </a:xfrm>
        </p:spPr>
        <p:txBody>
          <a:bodyPr>
            <a:normAutofit/>
          </a:bodyPr>
          <a:lstStyle/>
          <a:p>
            <a:r>
              <a:rPr lang="en-US" dirty="0"/>
              <a:t>Modification of the tropospheric polar vortex edge associated with intrusions of warm, moist air from middle latitudes into the Arctic is quantified using sectorial sinuosity</a:t>
            </a:r>
          </a:p>
          <a:p>
            <a:endParaRPr lang="en-US" dirty="0"/>
          </a:p>
          <a:p>
            <a:r>
              <a:rPr lang="en-US" dirty="0"/>
              <a:t>9 characteristic 300-hPa geopotential height patterns conducive to Greenland ice melt are identified using SOMs and are classified according to the magnitude of flow amplification</a:t>
            </a:r>
          </a:p>
          <a:p>
            <a:endParaRPr lang="en-US" dirty="0"/>
          </a:p>
          <a:p>
            <a:r>
              <a:rPr lang="en-US" dirty="0"/>
              <a:t>A thermal metric is used to link 300-hPa geopotential height patterns to 700-hPa temperature patterns for every anomalous Greenland ice-melt day</a:t>
            </a:r>
          </a:p>
          <a:p>
            <a:pPr lvl="2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E054DF-0D74-45BA-B918-40A50369BAF2}"/>
              </a:ext>
            </a:extLst>
          </p:cNvPr>
          <p:cNvSpPr txBox="1">
            <a:spLocks/>
          </p:cNvSpPr>
          <p:nvPr/>
        </p:nvSpPr>
        <p:spPr>
          <a:xfrm>
            <a:off x="0" y="-113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112564FA-BC9A-42C8-935C-558CB745959A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6CDE4EA-ACC7-4BF5-9F80-D1860CDBC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45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38EEE496-A39E-4992-B94A-28ACF10F2ED1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4AB7F9-032B-4C80-9128-153A0E337D01}"/>
              </a:ext>
            </a:extLst>
          </p:cNvPr>
          <p:cNvSpPr txBox="1">
            <a:spLocks/>
          </p:cNvSpPr>
          <p:nvPr/>
        </p:nvSpPr>
        <p:spPr>
          <a:xfrm>
            <a:off x="0" y="-113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</a:rPr>
              <a:t>Summary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2329E-82F8-43CE-A369-2941DCE0B121}"/>
              </a:ext>
            </a:extLst>
          </p:cNvPr>
          <p:cNvSpPr txBox="1"/>
          <p:nvPr/>
        </p:nvSpPr>
        <p:spPr>
          <a:xfrm>
            <a:off x="332014" y="1051625"/>
            <a:ext cx="117750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BF3BB7-7F73-4107-AFFB-B10A7E856212}"/>
              </a:ext>
            </a:extLst>
          </p:cNvPr>
          <p:cNvSpPr txBox="1">
            <a:spLocks/>
          </p:cNvSpPr>
          <p:nvPr/>
        </p:nvSpPr>
        <p:spPr>
          <a:xfrm>
            <a:off x="332014" y="1325563"/>
            <a:ext cx="11975064" cy="5336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Events at the 90th percentile of standardized anomaly of ice melt tend to occur in the colder months of the ice-melt season with high positive values of 700-hPa area-averaged temperature standardized anomaly</a:t>
            </a:r>
          </a:p>
          <a:p>
            <a:endParaRPr lang="en-US" dirty="0"/>
          </a:p>
          <a:p>
            <a:r>
              <a:rPr lang="en-US" dirty="0"/>
              <a:t>Events at the 10th percentile of standardized anomaly of ice melt tend to occur in the warmer months of the ice-melt season with low positive values of 700-hPa area-averaged temperature standardized anomaly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B963B41-CCB6-4727-A55D-C1672CC87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17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792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613E6-9BDD-45E7-B670-D8258FF25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4029"/>
            <a:ext cx="12087225" cy="57595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/>
              <a:t>Frauenfeld</a:t>
            </a:r>
            <a:r>
              <a:rPr lang="en-US" dirty="0"/>
              <a:t>, O. W., and R. E. Davis, 2003: Northern Hemisphere circumpolar vortex trends and climate change implications. </a:t>
            </a:r>
            <a:r>
              <a:rPr lang="en-US" i="1" dirty="0"/>
              <a:t>J. </a:t>
            </a:r>
            <a:r>
              <a:rPr lang="en-US" i="1" dirty="0" err="1"/>
              <a:t>Geophys</a:t>
            </a:r>
            <a:r>
              <a:rPr lang="en-US" i="1" dirty="0"/>
              <a:t>. Res.</a:t>
            </a:r>
            <a:r>
              <a:rPr lang="en-US" dirty="0"/>
              <a:t>, </a:t>
            </a:r>
            <a:r>
              <a:rPr lang="en-US" b="1" dirty="0"/>
              <a:t>108</a:t>
            </a:r>
            <a:r>
              <a:rPr lang="en-US" dirty="0"/>
              <a:t>(D14), </a:t>
            </a:r>
            <a:r>
              <a:rPr lang="en-US" dirty="0">
                <a:hlinkClick r:id="rId3"/>
              </a:rPr>
              <a:t>https://doi.org/10.1029/2002JD002958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Martin, J. E., S. J. </a:t>
            </a:r>
            <a:r>
              <a:rPr lang="en-US" dirty="0" err="1">
                <a:solidFill>
                  <a:srgbClr val="000000"/>
                </a:solidFill>
              </a:rPr>
              <a:t>Vavrus</a:t>
            </a:r>
            <a:r>
              <a:rPr lang="en-US" dirty="0">
                <a:solidFill>
                  <a:srgbClr val="000000"/>
                </a:solidFill>
              </a:rPr>
              <a:t>, F. Wang, and J. A. Francis, 2016: Sinuosity as a measure of middle tropospheric waviness. </a:t>
            </a:r>
            <a:r>
              <a:rPr lang="en-US" dirty="0">
                <a:hlinkClick r:id="rId4"/>
              </a:rPr>
              <a:t>http://marrella.aos.wisc.edu/SIN_paper_JCLIM_FIN.pdf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Sprenger, M., G. </a:t>
            </a:r>
            <a:r>
              <a:rPr lang="en-US" sz="2800" dirty="0" err="1"/>
              <a:t>Fragkoulidis</a:t>
            </a:r>
            <a:r>
              <a:rPr lang="en-US" sz="2800" dirty="0"/>
              <a:t>, H. Binder, M. </a:t>
            </a:r>
            <a:r>
              <a:rPr lang="en-US" sz="2800" dirty="0" err="1"/>
              <a:t>Croci-Maspoli</a:t>
            </a:r>
            <a:r>
              <a:rPr lang="en-US" sz="2800" dirty="0"/>
              <a:t>, P. Graf, C.M. Grams, P. </a:t>
            </a:r>
            <a:r>
              <a:rPr lang="en-US" sz="2800" dirty="0" err="1"/>
              <a:t>Knippertz</a:t>
            </a:r>
            <a:r>
              <a:rPr lang="en-US" sz="2800" dirty="0"/>
              <a:t>, E. Madonna, S. </a:t>
            </a:r>
            <a:r>
              <a:rPr lang="en-US" sz="2800" dirty="0" err="1"/>
              <a:t>Schemm</a:t>
            </a:r>
            <a:r>
              <a:rPr lang="en-US" sz="2800" dirty="0"/>
              <a:t>, B. </a:t>
            </a:r>
            <a:r>
              <a:rPr lang="en-US" sz="2800" dirty="0" err="1"/>
              <a:t>Škerlak</a:t>
            </a:r>
            <a:r>
              <a:rPr lang="en-US" sz="2800" dirty="0"/>
              <a:t>, and H. </a:t>
            </a:r>
            <a:r>
              <a:rPr lang="en-US" sz="2800" dirty="0" err="1"/>
              <a:t>Wernli</a:t>
            </a:r>
            <a:r>
              <a:rPr lang="en-US" sz="2800" dirty="0"/>
              <a:t>, 2017: Global </a:t>
            </a:r>
            <a:r>
              <a:rPr lang="en-US" sz="2800" dirty="0" err="1"/>
              <a:t>climatologies</a:t>
            </a:r>
            <a:r>
              <a:rPr lang="en-US" sz="2800" dirty="0"/>
              <a:t> of Eulerian and </a:t>
            </a:r>
            <a:r>
              <a:rPr lang="en-US" sz="2800" dirty="0" err="1"/>
              <a:t>Lagrangian</a:t>
            </a:r>
            <a:r>
              <a:rPr lang="en-US" sz="2800" dirty="0"/>
              <a:t> flow features based on ERA-Interim. </a:t>
            </a:r>
            <a:r>
              <a:rPr lang="en-US" sz="2800" i="1" dirty="0"/>
              <a:t>Bull. Amer. Meteor. Soc., </a:t>
            </a:r>
            <a:r>
              <a:rPr lang="en-US" sz="2800" b="1" dirty="0"/>
              <a:t>98</a:t>
            </a:r>
            <a:r>
              <a:rPr lang="en-US" sz="2800" dirty="0"/>
              <a:t>, 1739–1748, </a:t>
            </a:r>
            <a:r>
              <a:rPr lang="en-US" u="sng" dirty="0"/>
              <a:t>https://doi.org/10.1175/BAMS-D-15-00299.1</a:t>
            </a:r>
            <a:endParaRPr lang="en-US" sz="2800" u="sng" dirty="0"/>
          </a:p>
          <a:p>
            <a:pPr marL="0" indent="0">
              <a:buNone/>
            </a:pPr>
            <a:endParaRPr lang="en-US" sz="2800" dirty="0"/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323232"/>
                </a:solidFill>
                <a:effectLst/>
              </a:rPr>
              <a:t>Mote, T. L.,  Anderson, M. R. 1995: Variations in snowpack melt on the Greenland ice sheet based on passive-microwave measurements. </a:t>
            </a:r>
            <a:r>
              <a:rPr lang="en-US" b="0" i="1" dirty="0">
                <a:solidFill>
                  <a:srgbClr val="323232"/>
                </a:solidFill>
                <a:effectLst/>
              </a:rPr>
              <a:t>Journal of Glaciology</a:t>
            </a:r>
            <a:r>
              <a:rPr lang="en-US" b="0" i="0" dirty="0">
                <a:solidFill>
                  <a:srgbClr val="323232"/>
                </a:solidFill>
                <a:effectLst/>
              </a:rPr>
              <a:t>, </a:t>
            </a:r>
            <a:r>
              <a:rPr lang="en-US" b="0" i="1" dirty="0">
                <a:solidFill>
                  <a:srgbClr val="323232"/>
                </a:solidFill>
                <a:effectLst/>
              </a:rPr>
              <a:t>41</a:t>
            </a:r>
            <a:r>
              <a:rPr lang="en-US" b="0" i="0" dirty="0">
                <a:solidFill>
                  <a:srgbClr val="323232"/>
                </a:solidFill>
                <a:effectLst/>
              </a:rPr>
              <a:t>(137), 51–60, </a:t>
            </a:r>
            <a:r>
              <a:rPr lang="en-US" b="0" i="0" dirty="0">
                <a:solidFill>
                  <a:srgbClr val="006FCA"/>
                </a:solidFill>
                <a:effectLst/>
                <a:latin typeface="noto sans"/>
                <a:hlinkClick r:id="rId5"/>
              </a:rPr>
              <a:t>https://doi.org/10.3189/S0022143000017755</a:t>
            </a:r>
            <a:endParaRPr lang="en-US" b="0" i="0" dirty="0">
              <a:solidFill>
                <a:srgbClr val="595959"/>
              </a:solidFill>
              <a:effectLst/>
              <a:latin typeface="noto sans"/>
            </a:endParaRPr>
          </a:p>
          <a:p>
            <a:pPr marL="0" indent="0">
              <a:buNone/>
            </a:pPr>
            <a:endParaRPr lang="en-US" sz="2800" u="sng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B50157C-586B-4196-BAE0-E86AD7460BAC}"/>
              </a:ext>
            </a:extLst>
          </p:cNvPr>
          <p:cNvSpPr txBox="1">
            <a:spLocks/>
          </p:cNvSpPr>
          <p:nvPr/>
        </p:nvSpPr>
        <p:spPr>
          <a:xfrm>
            <a:off x="0" y="32780"/>
            <a:ext cx="6822136" cy="1032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</a:rPr>
              <a:t>References</a:t>
            </a: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A2D5350A-9177-40F6-9951-4510A53EF1D6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53881CF1-0725-4702-8DD8-8BBBC81F4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1364" y="6484856"/>
            <a:ext cx="4114800" cy="365125"/>
          </a:xfrm>
        </p:spPr>
        <p:txBody>
          <a:bodyPr/>
          <a:lstStyle/>
          <a:p>
            <a:r>
              <a:rPr lang="en-US" sz="2000" dirty="0"/>
              <a:t>mriachy@albany.edu</a:t>
            </a:r>
          </a:p>
        </p:txBody>
      </p:sp>
    </p:spTree>
    <p:extLst>
      <p:ext uri="{BB962C8B-B14F-4D97-AF65-F5344CB8AC3E}">
        <p14:creationId xmlns:p14="http://schemas.microsoft.com/office/powerpoint/2010/main" val="2088866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48910-1707-4219-A881-D69B91F4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354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Motivation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46B69CF3-C81C-4323-A191-BC59ED3CA9FD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AEF362D-760C-4A71-AEC5-25A11C82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6485" y="1325563"/>
            <a:ext cx="11877869" cy="4767912"/>
          </a:xfrm>
        </p:spPr>
        <p:txBody>
          <a:bodyPr>
            <a:noAutofit/>
          </a:bodyPr>
          <a:lstStyle/>
          <a:p>
            <a:pPr lvl="2"/>
            <a:r>
              <a:rPr lang="en-US" sz="2800" dirty="0"/>
              <a:t>Greater warming at higher latitudes compared with lower latitudes, i.e., Arctic amplification, is associated with Arctic–midlatitude interactions and an increase in cyclone-related incursions of warm, moist air from middle latitudes into the Arctic</a:t>
            </a:r>
          </a:p>
          <a:p>
            <a:pPr lvl="2"/>
            <a:endParaRPr lang="en-US" sz="2800" dirty="0"/>
          </a:p>
          <a:p>
            <a:pPr lvl="2"/>
            <a:r>
              <a:rPr lang="en-US" sz="2800" dirty="0"/>
              <a:t>These incursions can result in longitudinally varying horizontal temperature gradients associated with disruptions of the tropospheric polar vortex and occur within preferred longitudinal sectors</a:t>
            </a:r>
          </a:p>
          <a:p>
            <a:pPr marL="914400" lvl="2" indent="0">
              <a:buNone/>
            </a:pPr>
            <a:endParaRPr lang="en-US" sz="2800" dirty="0"/>
          </a:p>
          <a:p>
            <a:pPr lvl="2"/>
            <a:r>
              <a:rPr lang="en-US" sz="2800" dirty="0"/>
              <a:t>These disruptions, in the West of Greenland longitudinal sector, influence the synoptic flow regime and are sometimes associated with anomalous Greenland ice-melt events concurrent with flow amplification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CE6A959-3284-47B6-9081-B4546AA96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973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48910-1707-4219-A881-D69B91F4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354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Motivation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46B69CF3-C81C-4323-A191-BC59ED3CA9FD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70EB143-7780-4588-BFFC-5856BB9DD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6484" y="1325563"/>
            <a:ext cx="7779656" cy="4767912"/>
          </a:xfrm>
        </p:spPr>
        <p:txBody>
          <a:bodyPr>
            <a:noAutofit/>
          </a:bodyPr>
          <a:lstStyle/>
          <a:p>
            <a:pPr lvl="2"/>
            <a:r>
              <a:rPr lang="en-US" sz="2800" dirty="0"/>
              <a:t>300-hPa geopotential height pattern shows amplified troughs and ridges over Greenland </a:t>
            </a:r>
          </a:p>
          <a:p>
            <a:pPr lvl="2"/>
            <a:r>
              <a:rPr lang="en-US" sz="2800" dirty="0"/>
              <a:t>700-hPa temperature pattern shows equatorward-directed cold-air surges and poleward-directed warm-air surges </a:t>
            </a:r>
          </a:p>
          <a:p>
            <a:pPr lvl="2"/>
            <a:r>
              <a:rPr lang="en-US" sz="2800" dirty="0"/>
              <a:t>Sinuosity, a metric describing flow amplitude, will be used to quantify the amplification of the tropospheric polar vortex edge (black contour)</a:t>
            </a:r>
          </a:p>
          <a:p>
            <a:pPr lvl="2"/>
            <a:r>
              <a:rPr lang="en-US" sz="2800" dirty="0"/>
              <a:t>Sinuosity on the indicated day was 1.78 at the 92.5 percentile of climatology</a:t>
            </a:r>
          </a:p>
          <a:p>
            <a:pPr lvl="2"/>
            <a:endParaRPr lang="en-US" sz="2800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5FBF8C3-439A-4897-9F3E-41095CC96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65" y="1369470"/>
            <a:ext cx="4478584" cy="534883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47ABB75D-BEA6-47A5-A5E2-45269A413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932" y="1369469"/>
            <a:ext cx="4469717" cy="5348831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66DD3700-5030-4F2C-90B3-505D557257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799" y="1189408"/>
            <a:ext cx="4469717" cy="5528892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E307308-79C9-44C7-B0A8-9A996BAB4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370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48910-1707-4219-A881-D69B91F4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354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Overview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46B69CF3-C81C-4323-A191-BC59ED3CA9FD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FFAD21-8738-490C-AAA8-5B885C2B71E2}"/>
              </a:ext>
            </a:extLst>
          </p:cNvPr>
          <p:cNvSpPr txBox="1">
            <a:spLocks/>
          </p:cNvSpPr>
          <p:nvPr/>
        </p:nvSpPr>
        <p:spPr>
          <a:xfrm>
            <a:off x="551457" y="1325563"/>
            <a:ext cx="11089086" cy="5191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Identify favorable pathways or longitudinal corridors for Arctic cyclones (ACs) originating in middle latitudes and tracking into the Arctic</a:t>
            </a:r>
          </a:p>
          <a:p>
            <a:endParaRPr lang="en-US" dirty="0"/>
          </a:p>
          <a:p>
            <a:r>
              <a:rPr lang="en-US" dirty="0"/>
              <a:t>Quantify disruptions, within longitudinal sectors associated with the identified longitudinal corridors, of the tropospheric polar vortex by warm, moist air intrusions using sinuosity </a:t>
            </a:r>
          </a:p>
          <a:p>
            <a:endParaRPr lang="en-US" dirty="0"/>
          </a:p>
          <a:p>
            <a:r>
              <a:rPr lang="en-US" dirty="0"/>
              <a:t>Classify anomalous Greenland ice-melt days using sinuosity to quantify flow amplitude</a:t>
            </a:r>
          </a:p>
          <a:p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F1DD3F0-FCED-4291-BEA0-2121F5692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7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48910-1707-4219-A881-D69B91F4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354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Overview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46B69CF3-C81C-4323-A191-BC59ED3CA9FD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DE0B69-56BB-4A7D-A4DD-F6433352937B}"/>
              </a:ext>
            </a:extLst>
          </p:cNvPr>
          <p:cNvSpPr txBox="1">
            <a:spLocks/>
          </p:cNvSpPr>
          <p:nvPr/>
        </p:nvSpPr>
        <p:spPr>
          <a:xfrm>
            <a:off x="551457" y="1325562"/>
            <a:ext cx="10515600" cy="5191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Identify characteristic synoptic patterns conducive to Greenland ice melt events using self-organizing maps (SOMs)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Diagnose 700-hPa thermal characteristics over Greenland associated with these events</a:t>
            </a:r>
          </a:p>
          <a:p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6141619-5A52-4814-8A8C-2C4B8A961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965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48910-1707-4219-A881-D69B91F4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354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Data and Methods: </a:t>
            </a:r>
            <a:r>
              <a:rPr lang="en-US" b="1" dirty="0">
                <a:solidFill>
                  <a:schemeClr val="tx2"/>
                </a:solidFill>
                <a:cs typeface="Arial" panose="020B0604020202020204" pitchFamily="34" charset="0"/>
              </a:rPr>
              <a:t>AC Identification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46B69CF3-C81C-4323-A191-BC59ED3CA9FD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12F75C-8254-4055-A29B-9194FB359697}"/>
              </a:ext>
            </a:extLst>
          </p:cNvPr>
          <p:cNvSpPr txBox="1">
            <a:spLocks/>
          </p:cNvSpPr>
          <p:nvPr/>
        </p:nvSpPr>
        <p:spPr>
          <a:xfrm>
            <a:off x="551457" y="81675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  <a:cs typeface="Arial"/>
            </a:endParaRPr>
          </a:p>
          <a:p>
            <a:r>
              <a:rPr lang="en-US" dirty="0">
                <a:solidFill>
                  <a:srgbClr val="000000"/>
                </a:solidFill>
                <a:cs typeface="Arial"/>
              </a:rPr>
              <a:t>Create a 1979–2018 AC climatology </a:t>
            </a:r>
          </a:p>
          <a:p>
            <a:endParaRPr lang="en-US" dirty="0">
              <a:solidFill>
                <a:srgbClr val="000000"/>
              </a:solidFill>
              <a:cs typeface="Arial"/>
            </a:endParaRPr>
          </a:p>
          <a:p>
            <a:r>
              <a:rPr lang="en-US" dirty="0">
                <a:solidFill>
                  <a:srgbClr val="000000"/>
                </a:solidFill>
                <a:cs typeface="Arial"/>
              </a:rPr>
              <a:t>Obtain cyclone tracks from 1</a:t>
            </a:r>
            <a:r>
              <a:rPr lang="en-US" dirty="0">
                <a:cs typeface="Arial"/>
              </a:rPr>
              <a:t>° ERA-Interim cyclone climatology prepared by Sprenger et al. (2017) </a:t>
            </a:r>
          </a:p>
          <a:p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ACs are deemed cyclones that last ≥ 2 days and spend at least some portion of their lifetimes in the Arctic (&gt;70°N)</a:t>
            </a:r>
          </a:p>
          <a:p>
            <a:endParaRPr lang="en-US" sz="32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385CD2F-4764-4BF0-B14B-8B7916DAD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53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48910-1707-4219-A881-D69B91F4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354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Data and Methods: Sector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D0A64-4585-4A5A-83E0-E21B0EA0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02478" y="1189265"/>
            <a:ext cx="4754699" cy="1490506"/>
          </a:xfrm>
        </p:spPr>
        <p:txBody>
          <a:bodyPr>
            <a:noAutofit/>
          </a:bodyPr>
          <a:lstStyle/>
          <a:p>
            <a:pPr lvl="1"/>
            <a:r>
              <a:rPr lang="en-US" sz="2800" dirty="0"/>
              <a:t>AC tracks are identified, and 90</a:t>
            </a:r>
            <a:r>
              <a:rPr lang="en-US" sz="2800" dirty="0">
                <a:cs typeface="Arial"/>
              </a:rPr>
              <a:t>°</a:t>
            </a:r>
            <a:r>
              <a:rPr lang="en-US" sz="2800" dirty="0"/>
              <a:t> longitudinal sectors are centered at locations of high AC track frequency.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46B69CF3-C81C-4323-A191-BC59ED3CA9FD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DA7D049B-6F07-44AA-A6E1-DC16E96DD72A}"/>
              </a:ext>
            </a:extLst>
          </p:cNvPr>
          <p:cNvSpPr txBox="1">
            <a:spLocks/>
          </p:cNvSpPr>
          <p:nvPr/>
        </p:nvSpPr>
        <p:spPr>
          <a:xfrm>
            <a:off x="-502478" y="3319925"/>
            <a:ext cx="5035902" cy="1882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An AC that originates or terminates outside of a given sector is associated with that sector if the longitude of the cyclone at 70</a:t>
            </a:r>
            <a:r>
              <a:rPr lang="en-US" sz="2800" dirty="0">
                <a:cs typeface="Arial"/>
              </a:rPr>
              <a:t>°</a:t>
            </a:r>
            <a:r>
              <a:rPr lang="en-US" sz="2800" dirty="0"/>
              <a:t>N falls 5</a:t>
            </a:r>
            <a:r>
              <a:rPr lang="en-US" sz="2800" dirty="0">
                <a:cs typeface="Arial"/>
              </a:rPr>
              <a:t>° of longitude</a:t>
            </a:r>
            <a:r>
              <a:rPr lang="en-US" sz="2800" dirty="0"/>
              <a:t> inward from the bounds of that sector</a:t>
            </a:r>
          </a:p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DF4D525-2836-4B45-8206-83B53307F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24" y="1655209"/>
            <a:ext cx="7615132" cy="39858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9A61CA-2235-4A0A-9FB2-EC0801286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24" y="1655209"/>
            <a:ext cx="7615132" cy="3985846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EB2B8F2-8338-42A9-98E0-98FEC6366F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022" y="1264229"/>
            <a:ext cx="7794735" cy="5006444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CA6BAE26-A81A-4ED6-91FD-36AC607BA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022" y="1264229"/>
            <a:ext cx="7794735" cy="5006444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8F33BDFE-4213-4830-B07E-A5927E72A9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021" y="1264229"/>
            <a:ext cx="7794735" cy="5006444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189328F7-10EF-40E4-81A4-D578D1FB8E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021" y="1264229"/>
            <a:ext cx="7794735" cy="5006444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3C1D236-9D51-4DB9-AC14-950CEC24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86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0CA23372-98A4-4429-BFC9-74D7FE119966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EA1FD0-6834-4028-BA37-D2D425AC19A9}"/>
              </a:ext>
            </a:extLst>
          </p:cNvPr>
          <p:cNvSpPr txBox="1">
            <a:spLocks/>
          </p:cNvSpPr>
          <p:nvPr/>
        </p:nvSpPr>
        <p:spPr>
          <a:xfrm>
            <a:off x="0" y="-19957"/>
            <a:ext cx="11643360" cy="1138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</a:rPr>
              <a:t>Data and Methods: Polar Vortex Edge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DAC599-B4C8-40F4-AA90-93A0769726BB}"/>
              </a:ext>
            </a:extLst>
          </p:cNvPr>
          <p:cNvSpPr txBox="1">
            <a:spLocks/>
          </p:cNvSpPr>
          <p:nvPr/>
        </p:nvSpPr>
        <p:spPr>
          <a:xfrm>
            <a:off x="0" y="224834"/>
            <a:ext cx="11068494" cy="4909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endParaRPr lang="en-US" sz="2400" dirty="0"/>
          </a:p>
          <a:p>
            <a:r>
              <a:rPr lang="en-US" dirty="0"/>
              <a:t>Following </a:t>
            </a:r>
            <a:r>
              <a:rPr lang="en-US" dirty="0" err="1"/>
              <a:t>Frauenfeld</a:t>
            </a:r>
            <a:r>
              <a:rPr lang="en-US" dirty="0"/>
              <a:t> and Davis (2003), the 300-hPa geopotential height threshold for the polar vortex edge varies by month from a minimum of 8880 m in the cold season to a maximum of 9240 m in the warm season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62243B67-C30A-49D4-BD8C-777A7FEB2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5" y="2489532"/>
            <a:ext cx="5158382" cy="4368467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C2F35EC-7AD9-4CB1-A58E-2D14BDA59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45" y="2489532"/>
            <a:ext cx="5234182" cy="4368468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E1DCFE1-18E6-411C-965C-517856077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258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3A9AA-C0EC-4D07-9512-3034445C6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3549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Data and Methods: Sinuosity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FBE6F8B7-CBEB-4C2F-A48C-5B3CB1D97B59}"/>
              </a:ext>
            </a:extLst>
          </p:cNvPr>
          <p:cNvSpPr/>
          <p:nvPr/>
        </p:nvSpPr>
        <p:spPr>
          <a:xfrm>
            <a:off x="0" y="0"/>
            <a:ext cx="12192000" cy="109846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lose up of a person&#10;&#10;Description automatically generated">
            <a:extLst>
              <a:ext uri="{FF2B5EF4-FFF2-40B4-BE49-F238E27FC236}">
                <a16:creationId xmlns:a16="http://schemas.microsoft.com/office/drawing/2014/main" id="{290596F9-AEF6-4DBE-BDC8-21B361F3A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86" y="1586585"/>
            <a:ext cx="7528121" cy="5047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40A396-0D90-483A-AC63-76728640F570}"/>
              </a:ext>
            </a:extLst>
          </p:cNvPr>
          <p:cNvSpPr txBox="1"/>
          <p:nvPr/>
        </p:nvSpPr>
        <p:spPr>
          <a:xfrm>
            <a:off x="6671466" y="5958634"/>
            <a:ext cx="3482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Source: Martin et al. (2016)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27B9C8-2BA7-47F8-9833-8FACADA616B0}"/>
              </a:ext>
            </a:extLst>
          </p:cNvPr>
          <p:cNvSpPr/>
          <p:nvPr/>
        </p:nvSpPr>
        <p:spPr>
          <a:xfrm>
            <a:off x="9414588" y="6340470"/>
            <a:ext cx="258589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C4CC9CD-0C6E-4648-881E-AB681D42069F}"/>
              </a:ext>
            </a:extLst>
          </p:cNvPr>
          <p:cNvSpPr txBox="1">
            <a:spLocks/>
          </p:cNvSpPr>
          <p:nvPr/>
        </p:nvSpPr>
        <p:spPr>
          <a:xfrm>
            <a:off x="0" y="1138136"/>
            <a:ext cx="44320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Sinuosity is calculated using the methodology adopted by Martin et al. (2016)</a:t>
            </a:r>
          </a:p>
          <a:p>
            <a:endParaRPr lang="en-US" sz="2400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B32434A-A34B-43E9-B283-0F435226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71972-2FCD-44F7-8A2B-F25428ABBDEC}" type="slidenum">
              <a:rPr lang="en-US" smtClean="0"/>
              <a:t>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27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8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0.5|0.6|5.3|0.9|3.2|2.9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0.6|4.5|0.6|16.7|5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5.5|4.4|7.2|4.3|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5|3.1|10.2|2.8|11.1|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8|3|10.9|2.1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2|15.3|7.3|4.1|2.7|0.9|1.8|4.5|7.1|0.6|3|3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7|1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2.2|1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7|8.7|6.1|9.1|1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6|1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3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0.6|6.8|10.3|7.2|0.6|3.3|4.3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.2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18875</TotalTime>
  <Words>1437</Words>
  <Application>Microsoft Office PowerPoint</Application>
  <PresentationFormat>Widescreen</PresentationFormat>
  <Paragraphs>166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GuardianTextSans</vt:lpstr>
      <vt:lpstr>noto sans</vt:lpstr>
      <vt:lpstr>Segoe UI</vt:lpstr>
      <vt:lpstr>Office Theme</vt:lpstr>
      <vt:lpstr>Diagnosing High Sinuosity Regimes Associated with Greenland Ice-Melt Events</vt:lpstr>
      <vt:lpstr>Motivation</vt:lpstr>
      <vt:lpstr>Motivation</vt:lpstr>
      <vt:lpstr>Overview</vt:lpstr>
      <vt:lpstr>Overview</vt:lpstr>
      <vt:lpstr>Data and Methods: AC Identification</vt:lpstr>
      <vt:lpstr>Data and Methods: Sector Identification</vt:lpstr>
      <vt:lpstr>PowerPoint Presentation</vt:lpstr>
      <vt:lpstr>Data and Methods: Sinuosity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 Riachy, Mansour</dc:creator>
  <cp:lastModifiedBy>El Riachy, Mansour</cp:lastModifiedBy>
  <cp:revision>728</cp:revision>
  <dcterms:created xsi:type="dcterms:W3CDTF">2019-09-12T00:46:53Z</dcterms:created>
  <dcterms:modified xsi:type="dcterms:W3CDTF">2021-05-02T02:27:32Z</dcterms:modified>
</cp:coreProperties>
</file>