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4"/>
  </p:notesMasterIdLst>
  <p:sldIdLst>
    <p:sldId id="294" r:id="rId2"/>
    <p:sldId id="257" r:id="rId3"/>
    <p:sldId id="258" r:id="rId4"/>
    <p:sldId id="259" r:id="rId5"/>
    <p:sldId id="260" r:id="rId6"/>
    <p:sldId id="289" r:id="rId7"/>
    <p:sldId id="277" r:id="rId8"/>
    <p:sldId id="278" r:id="rId9"/>
    <p:sldId id="279" r:id="rId10"/>
    <p:sldId id="288" r:id="rId11"/>
    <p:sldId id="290" r:id="rId12"/>
    <p:sldId id="291" r:id="rId13"/>
    <p:sldId id="292" r:id="rId14"/>
    <p:sldId id="293" r:id="rId15"/>
    <p:sldId id="287" r:id="rId16"/>
    <p:sldId id="282" r:id="rId17"/>
    <p:sldId id="280" r:id="rId18"/>
    <p:sldId id="283" r:id="rId19"/>
    <p:sldId id="284" r:id="rId20"/>
    <p:sldId id="285" r:id="rId21"/>
    <p:sldId id="286" r:id="rId22"/>
    <p:sldId id="261" r:id="rId23"/>
    <p:sldId id="262" r:id="rId24"/>
    <p:sldId id="263" r:id="rId25"/>
    <p:sldId id="264" r:id="rId26"/>
    <p:sldId id="265" r:id="rId27"/>
    <p:sldId id="266" r:id="rId28"/>
    <p:sldId id="295" r:id="rId29"/>
    <p:sldId id="296" r:id="rId30"/>
    <p:sldId id="297" r:id="rId31"/>
    <p:sldId id="275" r:id="rId32"/>
    <p:sldId id="276" r:id="rId33"/>
    <p:sldId id="300" r:id="rId34"/>
    <p:sldId id="301" r:id="rId35"/>
    <p:sldId id="303" r:id="rId36"/>
    <p:sldId id="304" r:id="rId37"/>
    <p:sldId id="305" r:id="rId38"/>
    <p:sldId id="306" r:id="rId39"/>
    <p:sldId id="308" r:id="rId40"/>
    <p:sldId id="309" r:id="rId41"/>
    <p:sldId id="268" r:id="rId42"/>
    <p:sldId id="310" r:id="rId43"/>
    <p:sldId id="311" r:id="rId44"/>
    <p:sldId id="312" r:id="rId45"/>
    <p:sldId id="313" r:id="rId46"/>
    <p:sldId id="314" r:id="rId47"/>
    <p:sldId id="269" r:id="rId48"/>
    <p:sldId id="315" r:id="rId49"/>
    <p:sldId id="316" r:id="rId50"/>
    <p:sldId id="317" r:id="rId51"/>
    <p:sldId id="318" r:id="rId52"/>
    <p:sldId id="319" r:id="rId53"/>
    <p:sldId id="320" r:id="rId54"/>
    <p:sldId id="321" r:id="rId55"/>
    <p:sldId id="322" r:id="rId56"/>
    <p:sldId id="270" r:id="rId57"/>
    <p:sldId id="327" r:id="rId58"/>
    <p:sldId id="323" r:id="rId59"/>
    <p:sldId id="324" r:id="rId60"/>
    <p:sldId id="325" r:id="rId61"/>
    <p:sldId id="326" r:id="rId62"/>
    <p:sldId id="333" r:id="rId63"/>
    <p:sldId id="334" r:id="rId64"/>
    <p:sldId id="271" r:id="rId65"/>
    <p:sldId id="272" r:id="rId66"/>
    <p:sldId id="273" r:id="rId67"/>
    <p:sldId id="274" r:id="rId68"/>
    <p:sldId id="328" r:id="rId69"/>
    <p:sldId id="329" r:id="rId70"/>
    <p:sldId id="330" r:id="rId71"/>
    <p:sldId id="331" r:id="rId72"/>
    <p:sldId id="332" r:id="rId7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34" d="100"/>
          <a:sy n="134" d="100"/>
        </p:scale>
        <p:origin x="-296" y="-10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notesMaster" Target="notesMasters/notesMaster1.xml"/><Relationship Id="rId75" Type="http://schemas.openxmlformats.org/officeDocument/2006/relationships/printerSettings" Target="printerSettings/printerSettings1.bin"/><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719AF6-4483-F542-8678-B5002C855E57}" type="datetimeFigureOut">
              <a:rPr lang="en-US" smtClean="0"/>
              <a:t>12/10/21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ACC872-BB29-8444-BB3B-ED6D59B6FA53}" type="slidenum">
              <a:rPr lang="en-US" smtClean="0"/>
              <a:t>‹#›</a:t>
            </a:fld>
            <a:endParaRPr lang="en-US"/>
          </a:p>
        </p:txBody>
      </p:sp>
    </p:spTree>
    <p:extLst>
      <p:ext uri="{BB962C8B-B14F-4D97-AF65-F5344CB8AC3E}">
        <p14:creationId xmlns:p14="http://schemas.microsoft.com/office/powerpoint/2010/main" val="25376858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a:t>
            </a:fld>
            <a:endParaRPr lang="en-US"/>
          </a:p>
        </p:txBody>
      </p:sp>
    </p:spTree>
    <p:extLst>
      <p:ext uri="{BB962C8B-B14F-4D97-AF65-F5344CB8AC3E}">
        <p14:creationId xmlns:p14="http://schemas.microsoft.com/office/powerpoint/2010/main" val="3685915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A8945A-0ED1-9B40-BC3A-10D2D5100A3B}" type="slidenum">
              <a:rPr lang="en-US" smtClean="0"/>
              <a:t>68</a:t>
            </a:fld>
            <a:endParaRPr lang="en-US"/>
          </a:p>
        </p:txBody>
      </p:sp>
    </p:spTree>
    <p:extLst>
      <p:ext uri="{BB962C8B-B14F-4D97-AF65-F5344CB8AC3E}">
        <p14:creationId xmlns:p14="http://schemas.microsoft.com/office/powerpoint/2010/main" val="2533612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A8945A-0ED1-9B40-BC3A-10D2D5100A3B}" type="slidenum">
              <a:rPr lang="en-US" smtClean="0"/>
              <a:t>69</a:t>
            </a:fld>
            <a:endParaRPr lang="en-US"/>
          </a:p>
        </p:txBody>
      </p:sp>
    </p:spTree>
    <p:extLst>
      <p:ext uri="{BB962C8B-B14F-4D97-AF65-F5344CB8AC3E}">
        <p14:creationId xmlns:p14="http://schemas.microsoft.com/office/powerpoint/2010/main" val="2533612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A8945A-0ED1-9B40-BC3A-10D2D5100A3B}" type="slidenum">
              <a:rPr lang="en-US" smtClean="0"/>
              <a:t>70</a:t>
            </a:fld>
            <a:endParaRPr lang="en-US"/>
          </a:p>
        </p:txBody>
      </p:sp>
    </p:spTree>
    <p:extLst>
      <p:ext uri="{BB962C8B-B14F-4D97-AF65-F5344CB8AC3E}">
        <p14:creationId xmlns:p14="http://schemas.microsoft.com/office/powerpoint/2010/main" val="2533612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A8945A-0ED1-9B40-BC3A-10D2D5100A3B}" type="slidenum">
              <a:rPr lang="en-US" smtClean="0"/>
              <a:t>71</a:t>
            </a:fld>
            <a:endParaRPr lang="en-US"/>
          </a:p>
        </p:txBody>
      </p:sp>
    </p:spTree>
    <p:extLst>
      <p:ext uri="{BB962C8B-B14F-4D97-AF65-F5344CB8AC3E}">
        <p14:creationId xmlns:p14="http://schemas.microsoft.com/office/powerpoint/2010/main" val="2533612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A8945A-0ED1-9B40-BC3A-10D2D5100A3B}" type="slidenum">
              <a:rPr lang="en-US" smtClean="0"/>
              <a:t>72</a:t>
            </a:fld>
            <a:endParaRPr lang="en-US"/>
          </a:p>
        </p:txBody>
      </p:sp>
    </p:spTree>
    <p:extLst>
      <p:ext uri="{BB962C8B-B14F-4D97-AF65-F5344CB8AC3E}">
        <p14:creationId xmlns:p14="http://schemas.microsoft.com/office/powerpoint/2010/main" val="2533612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4EA7AC-B955-164A-965E-F6C258665625}" type="datetimeFigureOut">
              <a:rPr lang="en-US" smtClean="0"/>
              <a:t>12/10/21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99E6E-ADBC-5A41-948E-2966D8A8CDA3}" type="slidenum">
              <a:rPr lang="en-US" smtClean="0"/>
              <a:t>‹#›</a:t>
            </a:fld>
            <a:endParaRPr lang="en-US"/>
          </a:p>
        </p:txBody>
      </p:sp>
    </p:spTree>
    <p:extLst>
      <p:ext uri="{BB962C8B-B14F-4D97-AF65-F5344CB8AC3E}">
        <p14:creationId xmlns:p14="http://schemas.microsoft.com/office/powerpoint/2010/main" val="467727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EA7AC-B955-164A-965E-F6C258665625}" type="datetimeFigureOut">
              <a:rPr lang="en-US" smtClean="0"/>
              <a:t>12/10/21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99E6E-ADBC-5A41-948E-2966D8A8CDA3}" type="slidenum">
              <a:rPr lang="en-US" smtClean="0"/>
              <a:t>‹#›</a:t>
            </a:fld>
            <a:endParaRPr lang="en-US"/>
          </a:p>
        </p:txBody>
      </p:sp>
    </p:spTree>
    <p:extLst>
      <p:ext uri="{BB962C8B-B14F-4D97-AF65-F5344CB8AC3E}">
        <p14:creationId xmlns:p14="http://schemas.microsoft.com/office/powerpoint/2010/main" val="18887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EA7AC-B955-164A-965E-F6C258665625}" type="datetimeFigureOut">
              <a:rPr lang="en-US" smtClean="0"/>
              <a:t>12/10/21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99E6E-ADBC-5A41-948E-2966D8A8CDA3}" type="slidenum">
              <a:rPr lang="en-US" smtClean="0"/>
              <a:t>‹#›</a:t>
            </a:fld>
            <a:endParaRPr lang="en-US"/>
          </a:p>
        </p:txBody>
      </p:sp>
    </p:spTree>
    <p:extLst>
      <p:ext uri="{BB962C8B-B14F-4D97-AF65-F5344CB8AC3E}">
        <p14:creationId xmlns:p14="http://schemas.microsoft.com/office/powerpoint/2010/main" val="269713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EA7AC-B955-164A-965E-F6C258665625}" type="datetimeFigureOut">
              <a:rPr lang="en-US" smtClean="0"/>
              <a:t>12/10/21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99E6E-ADBC-5A41-948E-2966D8A8CDA3}" type="slidenum">
              <a:rPr lang="en-US" smtClean="0"/>
              <a:t>‹#›</a:t>
            </a:fld>
            <a:endParaRPr lang="en-US"/>
          </a:p>
        </p:txBody>
      </p:sp>
    </p:spTree>
    <p:extLst>
      <p:ext uri="{BB962C8B-B14F-4D97-AF65-F5344CB8AC3E}">
        <p14:creationId xmlns:p14="http://schemas.microsoft.com/office/powerpoint/2010/main" val="791860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4EA7AC-B955-164A-965E-F6C258665625}" type="datetimeFigureOut">
              <a:rPr lang="en-US" smtClean="0"/>
              <a:t>12/10/21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99E6E-ADBC-5A41-948E-2966D8A8CDA3}" type="slidenum">
              <a:rPr lang="en-US" smtClean="0"/>
              <a:t>‹#›</a:t>
            </a:fld>
            <a:endParaRPr lang="en-US"/>
          </a:p>
        </p:txBody>
      </p:sp>
    </p:spTree>
    <p:extLst>
      <p:ext uri="{BB962C8B-B14F-4D97-AF65-F5344CB8AC3E}">
        <p14:creationId xmlns:p14="http://schemas.microsoft.com/office/powerpoint/2010/main" val="4068463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4EA7AC-B955-164A-965E-F6C258665625}" type="datetimeFigureOut">
              <a:rPr lang="en-US" smtClean="0"/>
              <a:t>12/10/21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F99E6E-ADBC-5A41-948E-2966D8A8CDA3}" type="slidenum">
              <a:rPr lang="en-US" smtClean="0"/>
              <a:t>‹#›</a:t>
            </a:fld>
            <a:endParaRPr lang="en-US"/>
          </a:p>
        </p:txBody>
      </p:sp>
    </p:spTree>
    <p:extLst>
      <p:ext uri="{BB962C8B-B14F-4D97-AF65-F5344CB8AC3E}">
        <p14:creationId xmlns:p14="http://schemas.microsoft.com/office/powerpoint/2010/main" val="156333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4EA7AC-B955-164A-965E-F6C258665625}" type="datetimeFigureOut">
              <a:rPr lang="en-US" smtClean="0"/>
              <a:t>12/10/21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F99E6E-ADBC-5A41-948E-2966D8A8CDA3}" type="slidenum">
              <a:rPr lang="en-US" smtClean="0"/>
              <a:t>‹#›</a:t>
            </a:fld>
            <a:endParaRPr lang="en-US"/>
          </a:p>
        </p:txBody>
      </p:sp>
    </p:spTree>
    <p:extLst>
      <p:ext uri="{BB962C8B-B14F-4D97-AF65-F5344CB8AC3E}">
        <p14:creationId xmlns:p14="http://schemas.microsoft.com/office/powerpoint/2010/main" val="1852070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4EA7AC-B955-164A-965E-F6C258665625}" type="datetimeFigureOut">
              <a:rPr lang="en-US" smtClean="0"/>
              <a:t>12/10/21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F99E6E-ADBC-5A41-948E-2966D8A8CDA3}" type="slidenum">
              <a:rPr lang="en-US" smtClean="0"/>
              <a:t>‹#›</a:t>
            </a:fld>
            <a:endParaRPr lang="en-US"/>
          </a:p>
        </p:txBody>
      </p:sp>
    </p:spTree>
    <p:extLst>
      <p:ext uri="{BB962C8B-B14F-4D97-AF65-F5344CB8AC3E}">
        <p14:creationId xmlns:p14="http://schemas.microsoft.com/office/powerpoint/2010/main" val="222634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4EA7AC-B955-164A-965E-F6C258665625}" type="datetimeFigureOut">
              <a:rPr lang="en-US" smtClean="0"/>
              <a:t>12/10/21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F99E6E-ADBC-5A41-948E-2966D8A8CDA3}" type="slidenum">
              <a:rPr lang="en-US" smtClean="0"/>
              <a:t>‹#›</a:t>
            </a:fld>
            <a:endParaRPr lang="en-US"/>
          </a:p>
        </p:txBody>
      </p:sp>
    </p:spTree>
    <p:extLst>
      <p:ext uri="{BB962C8B-B14F-4D97-AF65-F5344CB8AC3E}">
        <p14:creationId xmlns:p14="http://schemas.microsoft.com/office/powerpoint/2010/main" val="117100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EA7AC-B955-164A-965E-F6C258665625}" type="datetimeFigureOut">
              <a:rPr lang="en-US" smtClean="0"/>
              <a:t>12/10/21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F99E6E-ADBC-5A41-948E-2966D8A8CDA3}" type="slidenum">
              <a:rPr lang="en-US" smtClean="0"/>
              <a:t>‹#›</a:t>
            </a:fld>
            <a:endParaRPr lang="en-US"/>
          </a:p>
        </p:txBody>
      </p:sp>
    </p:spTree>
    <p:extLst>
      <p:ext uri="{BB962C8B-B14F-4D97-AF65-F5344CB8AC3E}">
        <p14:creationId xmlns:p14="http://schemas.microsoft.com/office/powerpoint/2010/main" val="233251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EA7AC-B955-164A-965E-F6C258665625}" type="datetimeFigureOut">
              <a:rPr lang="en-US" smtClean="0"/>
              <a:t>12/10/21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F99E6E-ADBC-5A41-948E-2966D8A8CDA3}" type="slidenum">
              <a:rPr lang="en-US" smtClean="0"/>
              <a:t>‹#›</a:t>
            </a:fld>
            <a:endParaRPr lang="en-US"/>
          </a:p>
        </p:txBody>
      </p:sp>
    </p:spTree>
    <p:extLst>
      <p:ext uri="{BB962C8B-B14F-4D97-AF65-F5344CB8AC3E}">
        <p14:creationId xmlns:p14="http://schemas.microsoft.com/office/powerpoint/2010/main" val="37930768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B4EA7AC-B955-164A-965E-F6C258665625}" type="datetimeFigureOut">
              <a:rPr lang="en-US" smtClean="0"/>
              <a:t>12/10/21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DF99E6E-ADBC-5A41-948E-2966D8A8CDA3}" type="slidenum">
              <a:rPr lang="en-US" smtClean="0"/>
              <a:t>‹#›</a:t>
            </a:fld>
            <a:endParaRPr lang="en-US"/>
          </a:p>
        </p:txBody>
      </p:sp>
    </p:spTree>
    <p:extLst>
      <p:ext uri="{BB962C8B-B14F-4D97-AF65-F5344CB8AC3E}">
        <p14:creationId xmlns:p14="http://schemas.microsoft.com/office/powerpoint/2010/main" val="11498292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 Id="rId3" Type="http://schemas.openxmlformats.org/officeDocument/2006/relationships/image" Target="../media/image2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 Id="rId3"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 Id="rId3" Type="http://schemas.openxmlformats.org/officeDocument/2006/relationships/image" Target="../media/image39.png"/></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7.png"/><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74.png"/><Relationship Id="rId1" Type="http://schemas.openxmlformats.org/officeDocument/2006/relationships/slideLayout" Target="../slideLayouts/slideLayout7.xml"/><Relationship Id="rId2" Type="http://schemas.openxmlformats.org/officeDocument/2006/relationships/image" Target="../media/image6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png"/><Relationship Id="rId3" Type="http://schemas.openxmlformats.org/officeDocument/2006/relationships/image" Target="../media/image76.png"/></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82.png"/><Relationship Id="rId8"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image" Target="../media/image7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88.png"/><Relationship Id="rId8" Type="http://schemas.openxmlformats.org/officeDocument/2006/relationships/image" Target="../media/image67.png"/><Relationship Id="rId1" Type="http://schemas.openxmlformats.org/officeDocument/2006/relationships/slideLayout" Target="../slideLayouts/slideLayout7.xml"/><Relationship Id="rId2" Type="http://schemas.openxmlformats.org/officeDocument/2006/relationships/image" Target="../media/image83.png"/></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7" Type="http://schemas.openxmlformats.org/officeDocument/2006/relationships/image" Target="../media/image94.png"/><Relationship Id="rId8" Type="http://schemas.openxmlformats.org/officeDocument/2006/relationships/image" Target="../media/image74.png"/><Relationship Id="rId1" Type="http://schemas.openxmlformats.org/officeDocument/2006/relationships/slideLayout" Target="../slideLayouts/slideLayout7.xml"/><Relationship Id="rId2" Type="http://schemas.openxmlformats.org/officeDocument/2006/relationships/image" Target="../media/image8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 Id="rId7" Type="http://schemas.openxmlformats.org/officeDocument/2006/relationships/image" Target="../media/image101.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69.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105.png"/><Relationship Id="rId7" Type="http://schemas.openxmlformats.org/officeDocument/2006/relationships/image" Target="../media/image106.png"/><Relationship Id="rId8" Type="http://schemas.openxmlformats.org/officeDocument/2006/relationships/image" Target="../media/image107.png"/><Relationship Id="rId9" Type="http://schemas.openxmlformats.org/officeDocument/2006/relationships/image" Target="../media/image101.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111.png"/><Relationship Id="rId7" Type="http://schemas.openxmlformats.org/officeDocument/2006/relationships/image" Target="../media/image112.png"/><Relationship Id="rId8" Type="http://schemas.openxmlformats.org/officeDocument/2006/relationships/image" Target="../media/image113.png"/><Relationship Id="rId9" Type="http://schemas.openxmlformats.org/officeDocument/2006/relationships/image" Target="../media/image101.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71.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image" Target="../media/image116.png"/><Relationship Id="rId6" Type="http://schemas.openxmlformats.org/officeDocument/2006/relationships/image" Target="../media/image117.png"/><Relationship Id="rId7" Type="http://schemas.openxmlformats.org/officeDocument/2006/relationships/image" Target="../media/image101.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72.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png"/><Relationship Id="rId5" Type="http://schemas.openxmlformats.org/officeDocument/2006/relationships/image" Target="../media/image120.png"/><Relationship Id="rId6" Type="http://schemas.openxmlformats.org/officeDocument/2006/relationships/image" Target="../media/image121.png"/><Relationship Id="rId7" Type="http://schemas.openxmlformats.org/officeDocument/2006/relationships/image" Target="../media/image101.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 y="126767"/>
            <a:ext cx="9135245" cy="1787823"/>
          </a:xfrm>
        </p:spPr>
        <p:txBody>
          <a:bodyPr>
            <a:noAutofit/>
          </a:bodyPr>
          <a:lstStyle/>
          <a:p>
            <a:r>
              <a:rPr lang="en-US" sz="2800" b="1" dirty="0" smtClean="0">
                <a:solidFill>
                  <a:srgbClr val="FF0000"/>
                </a:solidFill>
                <a:latin typeface="Arial"/>
                <a:cs typeface="Arial"/>
              </a:rPr>
              <a:t>An Examination of the Arctic Environment and Arctic Cyclones During Periods of Low and High Forecast Skill of the Synoptic-Scale Flow</a:t>
            </a:r>
            <a:endParaRPr lang="en-US" sz="2800" b="1" dirty="0">
              <a:solidFill>
                <a:srgbClr val="FF0000"/>
              </a:solidFill>
              <a:latin typeface="Arial"/>
              <a:cs typeface="Arial"/>
            </a:endParaRPr>
          </a:p>
        </p:txBody>
      </p:sp>
      <p:sp>
        <p:nvSpPr>
          <p:cNvPr id="3" name="Subtitle 2"/>
          <p:cNvSpPr>
            <a:spLocks noGrp="1"/>
          </p:cNvSpPr>
          <p:nvPr>
            <p:ph type="subTitle" idx="1"/>
          </p:nvPr>
        </p:nvSpPr>
        <p:spPr>
          <a:xfrm>
            <a:off x="-1" y="2013791"/>
            <a:ext cx="9135245" cy="3039921"/>
          </a:xfrm>
        </p:spPr>
        <p:txBody>
          <a:bodyPr>
            <a:normAutofit fontScale="47500" lnSpcReduction="20000"/>
          </a:bodyPr>
          <a:lstStyle/>
          <a:p>
            <a:r>
              <a:rPr lang="en-US" sz="3800" b="1" dirty="0" smtClean="0">
                <a:solidFill>
                  <a:schemeClr val="tx1"/>
                </a:solidFill>
                <a:latin typeface="Arial" panose="020B0604020202020204" pitchFamily="34" charset="0"/>
                <a:cs typeface="Arial" panose="020B0604020202020204" pitchFamily="34" charset="0"/>
              </a:rPr>
              <a:t>Kevin A. Biernat</a:t>
            </a:r>
            <a:endParaRPr lang="en-US" sz="3800" b="1" dirty="0">
              <a:solidFill>
                <a:schemeClr val="tx1"/>
              </a:solidFill>
              <a:latin typeface="Arial" panose="020B0604020202020204" pitchFamily="34" charset="0"/>
              <a:cs typeface="Arial" panose="020B0604020202020204" pitchFamily="34" charset="0"/>
            </a:endParaRPr>
          </a:p>
          <a:p>
            <a:r>
              <a:rPr lang="en-US" sz="3400" i="1" dirty="0" smtClean="0">
                <a:solidFill>
                  <a:schemeClr val="tx1"/>
                </a:solidFill>
                <a:latin typeface="Arial" panose="020B0604020202020204" pitchFamily="34" charset="0"/>
                <a:cs typeface="Arial" panose="020B0604020202020204" pitchFamily="34" charset="0"/>
              </a:rPr>
              <a:t>Department of Atmospheric and Environmental Sciences </a:t>
            </a:r>
          </a:p>
          <a:p>
            <a:r>
              <a:rPr lang="en-US" sz="3400" i="1" dirty="0" smtClean="0">
                <a:solidFill>
                  <a:schemeClr val="tx1"/>
                </a:solidFill>
                <a:latin typeface="Arial" panose="020B0604020202020204" pitchFamily="34" charset="0"/>
                <a:cs typeface="Arial" panose="020B0604020202020204" pitchFamily="34" charset="0"/>
              </a:rPr>
              <a:t>University at Albany, State University of New York</a:t>
            </a:r>
          </a:p>
          <a:p>
            <a:endParaRPr lang="en-US" sz="3800" i="1" dirty="0" smtClean="0">
              <a:solidFill>
                <a:schemeClr val="tx1"/>
              </a:solidFill>
              <a:latin typeface="Arial" panose="020B0604020202020204" pitchFamily="34" charset="0"/>
              <a:cs typeface="Arial" panose="020B0604020202020204" pitchFamily="34" charset="0"/>
            </a:endParaRPr>
          </a:p>
          <a:p>
            <a:r>
              <a:rPr lang="en-US" sz="3800" b="1" dirty="0" smtClean="0">
                <a:solidFill>
                  <a:srgbClr val="0000FF"/>
                </a:solidFill>
                <a:latin typeface="Arial" panose="020B0604020202020204" pitchFamily="34" charset="0"/>
                <a:cs typeface="Arial" panose="020B0604020202020204" pitchFamily="34" charset="0"/>
              </a:rPr>
              <a:t>Ph.D. Dissertation Defense</a:t>
            </a:r>
          </a:p>
          <a:p>
            <a:r>
              <a:rPr lang="en-US" sz="3800" b="1" dirty="0" smtClean="0">
                <a:solidFill>
                  <a:srgbClr val="0000FF"/>
                </a:solidFill>
                <a:latin typeface="Arial" panose="020B0604020202020204" pitchFamily="34" charset="0"/>
                <a:cs typeface="Arial" panose="020B0604020202020204" pitchFamily="34" charset="0"/>
              </a:rPr>
              <a:t>Thursday 16 December 2021</a:t>
            </a:r>
          </a:p>
          <a:p>
            <a:endParaRPr lang="en-US" sz="3800" dirty="0">
              <a:solidFill>
                <a:srgbClr val="0000FF"/>
              </a:solidFill>
              <a:latin typeface="Arial" panose="020B0604020202020204" pitchFamily="34" charset="0"/>
              <a:cs typeface="Arial" panose="020B0604020202020204" pitchFamily="34" charset="0"/>
            </a:endParaRPr>
          </a:p>
          <a:p>
            <a:r>
              <a:rPr lang="en-US" sz="3800" b="1" dirty="0" smtClean="0">
                <a:solidFill>
                  <a:schemeClr val="tx1"/>
                </a:solidFill>
                <a:latin typeface="Arial" panose="020B0604020202020204" pitchFamily="34" charset="0"/>
                <a:cs typeface="Arial" panose="020B0604020202020204" pitchFamily="34" charset="0"/>
              </a:rPr>
              <a:t>Committee Members</a:t>
            </a:r>
            <a:r>
              <a:rPr lang="en-US" sz="3800" dirty="0" smtClean="0">
                <a:solidFill>
                  <a:schemeClr val="tx1"/>
                </a:solidFill>
                <a:latin typeface="Arial" panose="020B0604020202020204" pitchFamily="34" charset="0"/>
                <a:cs typeface="Arial" panose="020B0604020202020204" pitchFamily="34" charset="0"/>
              </a:rPr>
              <a:t>: Lance Bosart, Daniel Keyser,                                                                                            Steven </a:t>
            </a:r>
            <a:r>
              <a:rPr lang="en-US" sz="3800" dirty="0" err="1" smtClean="0">
                <a:solidFill>
                  <a:schemeClr val="tx1"/>
                </a:solidFill>
                <a:latin typeface="Arial" panose="020B0604020202020204" pitchFamily="34" charset="0"/>
                <a:cs typeface="Arial" panose="020B0604020202020204" pitchFamily="34" charset="0"/>
              </a:rPr>
              <a:t>Cavallo</a:t>
            </a:r>
            <a:r>
              <a:rPr lang="en-US" sz="3800" dirty="0" smtClean="0">
                <a:solidFill>
                  <a:schemeClr val="tx1"/>
                </a:solidFill>
                <a:latin typeface="Arial" panose="020B0604020202020204" pitchFamily="34" charset="0"/>
                <a:cs typeface="Arial" panose="020B0604020202020204" pitchFamily="34" charset="0"/>
              </a:rPr>
              <a:t>, Andrea Lang, and Ryan Torn</a:t>
            </a:r>
          </a:p>
          <a:p>
            <a:endParaRPr lang="en-US" sz="2200" dirty="0" smtClean="0">
              <a:solidFill>
                <a:srgbClr val="0000FF"/>
              </a:solidFill>
              <a:latin typeface="Arial" panose="020B0604020202020204" pitchFamily="34" charset="0"/>
              <a:cs typeface="Arial" panose="020B0604020202020204" pitchFamily="34" charset="0"/>
            </a:endParaRPr>
          </a:p>
          <a:p>
            <a:endParaRPr lang="en-US" sz="2400" dirty="0" smtClean="0">
              <a:solidFill>
                <a:srgbClr val="0000FF"/>
              </a:solidFill>
              <a:latin typeface="Arial" panose="020B0604020202020204" pitchFamily="34" charset="0"/>
              <a:cs typeface="Arial" panose="020B0604020202020204" pitchFamily="34" charset="0"/>
            </a:endParaRPr>
          </a:p>
          <a:p>
            <a:r>
              <a:rPr lang="en-US" sz="2900" dirty="0">
                <a:solidFill>
                  <a:schemeClr val="tx1"/>
                </a:solidFill>
                <a:latin typeface="Arial" panose="020B0604020202020204" pitchFamily="34" charset="0"/>
                <a:cs typeface="Arial" panose="020B0604020202020204" pitchFamily="34" charset="0"/>
              </a:rPr>
              <a:t>Research </a:t>
            </a:r>
            <a:r>
              <a:rPr lang="en-US" sz="2900" dirty="0" smtClean="0">
                <a:solidFill>
                  <a:schemeClr val="tx1"/>
                </a:solidFill>
                <a:latin typeface="Arial" panose="020B0604020202020204" pitchFamily="34" charset="0"/>
                <a:cs typeface="Arial" panose="020B0604020202020204" pitchFamily="34" charset="0"/>
              </a:rPr>
              <a:t>Supported by ONR Grant </a:t>
            </a:r>
            <a:r>
              <a:rPr lang="en-US" sz="2900" dirty="0" smtClean="0">
                <a:solidFill>
                  <a:schemeClr val="tx1"/>
                </a:solidFill>
                <a:latin typeface="Arial"/>
                <a:cs typeface="Arial"/>
              </a:rPr>
              <a:t>N00014-18-1-2200</a:t>
            </a:r>
            <a:endParaRPr lang="en-US" sz="2900" dirty="0">
              <a:solidFill>
                <a:schemeClr val="tx1"/>
              </a:solidFill>
              <a:latin typeface="Arial"/>
              <a:cs typeface="Arial"/>
            </a:endParaRPr>
          </a:p>
          <a:p>
            <a:endParaRPr lang="en-US" sz="2000" dirty="0">
              <a:solidFill>
                <a:schemeClr val="tx1"/>
              </a:solidFill>
              <a:latin typeface="Arial" panose="020B0604020202020204" pitchFamily="34" charset="0"/>
              <a:cs typeface="Arial" panose="020B0604020202020204" pitchFamily="34" charset="0"/>
            </a:endParaRPr>
          </a:p>
          <a:p>
            <a:endParaRPr lang="en-US" sz="2000" dirty="0" smtClean="0">
              <a:solidFill>
                <a:schemeClr val="tx1"/>
              </a:solidFill>
              <a:latin typeface="Helvetica"/>
              <a:cs typeface="Helvetica"/>
            </a:endParaRPr>
          </a:p>
          <a:p>
            <a:endParaRPr lang="en-US" sz="2000" dirty="0">
              <a:solidFill>
                <a:schemeClr val="tx1"/>
              </a:solidFill>
              <a:latin typeface="Helvetica"/>
              <a:cs typeface="Helvetica"/>
            </a:endParaRPr>
          </a:p>
          <a:p>
            <a:endParaRPr lang="en-US" sz="2000" dirty="0" smtClean="0">
              <a:solidFill>
                <a:schemeClr val="tx1"/>
              </a:solidFill>
              <a:latin typeface="Helvetica"/>
              <a:cs typeface="Helvetica"/>
            </a:endParaRPr>
          </a:p>
          <a:p>
            <a:endParaRPr lang="en-US" sz="2800" dirty="0" smtClean="0">
              <a:solidFill>
                <a:schemeClr val="tx1"/>
              </a:solidFill>
              <a:latin typeface="Helvetica"/>
              <a:cs typeface="Helvetica"/>
            </a:endParaRPr>
          </a:p>
          <a:p>
            <a:endParaRPr lang="en-US" sz="2800" i="1" dirty="0">
              <a:solidFill>
                <a:schemeClr val="tx1"/>
              </a:solidFill>
              <a:latin typeface="Helvetica"/>
              <a:cs typeface="Helvetica"/>
            </a:endParaRPr>
          </a:p>
        </p:txBody>
      </p:sp>
      <p:cxnSp>
        <p:nvCxnSpPr>
          <p:cNvPr id="5" name="Straight Connector 4"/>
          <p:cNvCxnSpPr/>
          <p:nvPr/>
        </p:nvCxnSpPr>
        <p:spPr>
          <a:xfrm>
            <a:off x="-12095" y="126766"/>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107" y="1914589"/>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364994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12131" y="642393"/>
            <a:ext cx="4192181" cy="4426395"/>
            <a:chOff x="-9765" y="341591"/>
            <a:chExt cx="4192181" cy="4426395"/>
          </a:xfrm>
        </p:grpSpPr>
        <p:sp>
          <p:nvSpPr>
            <p:cNvPr id="3" name="TextBox 2"/>
            <p:cNvSpPr txBox="1"/>
            <p:nvPr/>
          </p:nvSpPr>
          <p:spPr>
            <a:xfrm>
              <a:off x="18676" y="341591"/>
              <a:ext cx="1822450" cy="215444"/>
            </a:xfrm>
            <a:prstGeom prst="rect">
              <a:avLst/>
            </a:prstGeom>
            <a:noFill/>
            <a:ln w="3175">
              <a:noFill/>
            </a:ln>
          </p:spPr>
          <p:txBody>
            <a:bodyPr wrap="square" lIns="0" tIns="0" rIns="0" bIns="0" rtlCol="0" anchor="ctr">
              <a:spAutoFit/>
            </a:bodyPr>
            <a:lstStyle/>
            <a:p>
              <a:pPr algn="ctr"/>
              <a:r>
                <a:rPr lang="en-US" sz="1400" b="1" dirty="0" smtClean="0">
                  <a:latin typeface="Arial"/>
                  <a:cs typeface="Arial"/>
                </a:rPr>
                <a:t>Winter</a:t>
              </a:r>
              <a:endParaRPr lang="en-US" sz="1400" b="1" dirty="0">
                <a:latin typeface="Arial"/>
                <a:cs typeface="Arial"/>
              </a:endParaRPr>
            </a:p>
          </p:txBody>
        </p:sp>
        <p:sp>
          <p:nvSpPr>
            <p:cNvPr id="4" name="TextBox 3"/>
            <p:cNvSpPr txBox="1"/>
            <p:nvPr/>
          </p:nvSpPr>
          <p:spPr>
            <a:xfrm>
              <a:off x="2027533" y="341591"/>
              <a:ext cx="1830155" cy="215444"/>
            </a:xfrm>
            <a:prstGeom prst="rect">
              <a:avLst/>
            </a:prstGeom>
            <a:noFill/>
            <a:ln w="3175">
              <a:noFill/>
            </a:ln>
          </p:spPr>
          <p:txBody>
            <a:bodyPr wrap="square" lIns="0" tIns="0" rIns="0" bIns="0" rtlCol="0" anchor="ctr">
              <a:spAutoFit/>
            </a:bodyPr>
            <a:lstStyle/>
            <a:p>
              <a:pPr algn="ctr"/>
              <a:r>
                <a:rPr lang="en-US" sz="1400" b="1" dirty="0" smtClean="0">
                  <a:latin typeface="Arial"/>
                  <a:cs typeface="Arial"/>
                </a:rPr>
                <a:t>Summer</a:t>
              </a:r>
              <a:endParaRPr lang="en-US" sz="1400" b="1" dirty="0">
                <a:latin typeface="Arial"/>
                <a:cs typeface="Arial"/>
              </a:endParaRPr>
            </a:p>
          </p:txBody>
        </p:sp>
        <p:sp>
          <p:nvSpPr>
            <p:cNvPr id="5" name="TextBox 4"/>
            <p:cNvSpPr txBox="1"/>
            <p:nvPr/>
          </p:nvSpPr>
          <p:spPr>
            <a:xfrm rot="5400000">
              <a:off x="3159615" y="1410635"/>
              <a:ext cx="1830155" cy="215444"/>
            </a:xfrm>
            <a:prstGeom prst="rect">
              <a:avLst/>
            </a:prstGeom>
            <a:noFill/>
            <a:ln w="3175">
              <a:noFill/>
            </a:ln>
          </p:spPr>
          <p:txBody>
            <a:bodyPr wrap="square" lIns="0" tIns="0" rIns="0" bIns="0" rtlCol="0" anchor="ctr">
              <a:spAutoFit/>
            </a:bodyPr>
            <a:lstStyle/>
            <a:p>
              <a:pPr algn="ctr"/>
              <a:r>
                <a:rPr lang="en-US" sz="1400" b="1" dirty="0" smtClean="0">
                  <a:latin typeface="Arial"/>
                  <a:cs typeface="Arial"/>
                </a:rPr>
                <a:t>Track Density</a:t>
              </a:r>
              <a:endParaRPr lang="en-US" sz="1400" b="1" dirty="0">
                <a:latin typeface="Arial"/>
                <a:cs typeface="Arial"/>
              </a:endParaRPr>
            </a:p>
          </p:txBody>
        </p:sp>
        <p:sp>
          <p:nvSpPr>
            <p:cNvPr id="6" name="TextBox 5"/>
            <p:cNvSpPr txBox="1"/>
            <p:nvPr/>
          </p:nvSpPr>
          <p:spPr>
            <a:xfrm rot="5400000">
              <a:off x="3159616" y="3389254"/>
              <a:ext cx="1830155" cy="215444"/>
            </a:xfrm>
            <a:prstGeom prst="rect">
              <a:avLst/>
            </a:prstGeom>
            <a:noFill/>
            <a:ln w="3175">
              <a:noFill/>
            </a:ln>
          </p:spPr>
          <p:txBody>
            <a:bodyPr wrap="square" lIns="0" tIns="0" rIns="0" bIns="0" rtlCol="0" anchor="ctr">
              <a:spAutoFit/>
            </a:bodyPr>
            <a:lstStyle/>
            <a:p>
              <a:pPr algn="ctr"/>
              <a:r>
                <a:rPr lang="en-US" sz="1400" b="1" dirty="0" smtClean="0">
                  <a:latin typeface="Arial"/>
                  <a:cs typeface="Arial"/>
                </a:rPr>
                <a:t>Genesis Frequency</a:t>
              </a:r>
              <a:endParaRPr lang="en-US" sz="1400" b="1" dirty="0">
                <a:latin typeface="Arial"/>
                <a:cs typeface="Arial"/>
              </a:endParaRPr>
            </a:p>
          </p:txBody>
        </p:sp>
        <p:grpSp>
          <p:nvGrpSpPr>
            <p:cNvPr id="15" name="Group 14"/>
            <p:cNvGrpSpPr/>
            <p:nvPr/>
          </p:nvGrpSpPr>
          <p:grpSpPr>
            <a:xfrm>
              <a:off x="-9765" y="557035"/>
              <a:ext cx="3886679" cy="4210951"/>
              <a:chOff x="4705480" y="-638367"/>
              <a:chExt cx="3886679" cy="4210951"/>
            </a:xfrm>
          </p:grpSpPr>
          <p:pic>
            <p:nvPicPr>
              <p:cNvPr id="12" name="Picture 11" descr="Screen Shot 2018-09-08 at 1.49.48 PM.png"/>
              <p:cNvPicPr>
                <a:picLocks noChangeAspect="1"/>
              </p:cNvPicPr>
              <p:nvPr/>
            </p:nvPicPr>
            <p:blipFill rotWithShape="1">
              <a:blip r:embed="rId2">
                <a:extLst>
                  <a:ext uri="{28A0092B-C50C-407E-A947-70E740481C1C}">
                    <a14:useLocalDpi xmlns:a14="http://schemas.microsoft.com/office/drawing/2010/main" val="0"/>
                  </a:ext>
                </a:extLst>
              </a:blip>
              <a:srcRect t="-1" b="28562"/>
              <a:stretch/>
            </p:blipFill>
            <p:spPr>
              <a:xfrm>
                <a:off x="4705480" y="-638367"/>
                <a:ext cx="3886679" cy="4200717"/>
              </a:xfrm>
              <a:prstGeom prst="rect">
                <a:avLst/>
              </a:prstGeom>
            </p:spPr>
          </p:pic>
          <p:sp>
            <p:nvSpPr>
              <p:cNvPr id="13" name="Rectangle 12"/>
              <p:cNvSpPr/>
              <p:nvPr/>
            </p:nvSpPr>
            <p:spPr>
              <a:xfrm>
                <a:off x="4715005" y="3278018"/>
                <a:ext cx="1448103" cy="2843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7124830" y="3288252"/>
                <a:ext cx="1448103" cy="2843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17" name="Straight Connector 16"/>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Title 1"/>
          <p:cNvSpPr txBox="1">
            <a:spLocks/>
          </p:cNvSpPr>
          <p:nvPr/>
        </p:nvSpPr>
        <p:spPr>
          <a:xfrm>
            <a:off x="6" y="7255"/>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Literature review</a:t>
            </a:r>
            <a:endParaRPr lang="en-US" sz="2200" b="1" dirty="0">
              <a:solidFill>
                <a:srgbClr val="FF0000"/>
              </a:solidFill>
              <a:latin typeface="Arial" panose="020B0604020202020204" pitchFamily="34" charset="0"/>
              <a:cs typeface="Arial" panose="020B0604020202020204" pitchFamily="34" charset="0"/>
            </a:endParaRPr>
          </a:p>
        </p:txBody>
      </p:sp>
      <p:sp>
        <p:nvSpPr>
          <p:cNvPr id="19" name="TextBox 18"/>
          <p:cNvSpPr txBox="1"/>
          <p:nvPr/>
        </p:nvSpPr>
        <p:spPr>
          <a:xfrm>
            <a:off x="4920999" y="680396"/>
            <a:ext cx="4089938" cy="3970318"/>
          </a:xfrm>
          <a:prstGeom prst="rect">
            <a:avLst/>
          </a:prstGeom>
          <a:noFill/>
        </p:spPr>
        <p:txBody>
          <a:bodyPr wrap="square" rtlCol="0">
            <a:spAutoFit/>
          </a:bodyPr>
          <a:lstStyle/>
          <a:p>
            <a:pPr marL="285750" indent="-285750">
              <a:buFont typeface="Arial"/>
              <a:buChar char="•"/>
            </a:pPr>
            <a:r>
              <a:rPr lang="en-US" dirty="0" smtClean="0">
                <a:latin typeface="Arial"/>
                <a:cs typeface="Arial"/>
              </a:rPr>
              <a:t>ACs track more frequently over Eurasia, adjacent seas, and </a:t>
            </a:r>
            <a:r>
              <a:rPr lang="en-US" dirty="0" smtClean="0">
                <a:latin typeface="Arial"/>
                <a:cs typeface="Arial"/>
              </a:rPr>
              <a:t>Arctic Ocean </a:t>
            </a:r>
            <a:r>
              <a:rPr lang="en-US" dirty="0" smtClean="0">
                <a:latin typeface="Arial"/>
                <a:cs typeface="Arial"/>
              </a:rPr>
              <a:t>during summer.</a:t>
            </a:r>
          </a:p>
          <a:p>
            <a:pPr marL="285750" indent="-285750">
              <a:buFont typeface="Arial"/>
              <a:buChar char="•"/>
            </a:pPr>
            <a:endParaRPr lang="en-US" dirty="0">
              <a:latin typeface="Arial"/>
              <a:cs typeface="Arial"/>
            </a:endParaRPr>
          </a:p>
          <a:p>
            <a:pPr marL="285750" indent="-285750">
              <a:buFont typeface="Arial"/>
              <a:buChar char="•"/>
            </a:pPr>
            <a:r>
              <a:rPr lang="en-US" dirty="0" smtClean="0">
                <a:latin typeface="Arial"/>
                <a:cs typeface="Arial"/>
              </a:rPr>
              <a:t>ACs track more frequently </a:t>
            </a:r>
            <a:r>
              <a:rPr lang="en-US" dirty="0" smtClean="0">
                <a:latin typeface="Arial"/>
                <a:cs typeface="Arial"/>
              </a:rPr>
              <a:t>over the </a:t>
            </a:r>
            <a:r>
              <a:rPr lang="en-US" dirty="0" smtClean="0">
                <a:latin typeface="Arial"/>
                <a:cs typeface="Arial"/>
              </a:rPr>
              <a:t>North Atlantic and adjacent seas during winter.</a:t>
            </a:r>
          </a:p>
          <a:p>
            <a:pPr marL="285750" indent="-285750">
              <a:buFont typeface="Arial"/>
              <a:buChar char="•"/>
            </a:pPr>
            <a:endParaRPr lang="en-US" dirty="0">
              <a:latin typeface="Arial"/>
              <a:cs typeface="Arial"/>
            </a:endParaRPr>
          </a:p>
          <a:p>
            <a:pPr marL="285750" indent="-285750">
              <a:buFont typeface="Arial"/>
              <a:buChar char="•"/>
            </a:pPr>
            <a:r>
              <a:rPr lang="en-US" dirty="0" smtClean="0">
                <a:latin typeface="Arial"/>
                <a:cs typeface="Arial"/>
              </a:rPr>
              <a:t>AC genesis more frequent over Eurasia during summer.</a:t>
            </a:r>
          </a:p>
          <a:p>
            <a:pPr marL="285750" indent="-285750">
              <a:buFont typeface="Arial"/>
              <a:buChar char="•"/>
            </a:pPr>
            <a:endParaRPr lang="en-US" dirty="0">
              <a:latin typeface="Arial"/>
              <a:cs typeface="Arial"/>
            </a:endParaRPr>
          </a:p>
          <a:p>
            <a:pPr marL="285750" indent="-285750">
              <a:buFont typeface="Arial"/>
              <a:buChar char="•"/>
            </a:pPr>
            <a:r>
              <a:rPr lang="en-US" dirty="0" smtClean="0">
                <a:latin typeface="Arial"/>
                <a:cs typeface="Arial"/>
              </a:rPr>
              <a:t>AC genesis more frequent over North Atlantic and adjacent seas during winter.</a:t>
            </a:r>
            <a:endParaRPr lang="en-US" dirty="0">
              <a:latin typeface="Arial"/>
              <a:cs typeface="Arial"/>
            </a:endParaRPr>
          </a:p>
        </p:txBody>
      </p:sp>
      <p:sp>
        <p:nvSpPr>
          <p:cNvPr id="20" name="TextBox 19"/>
          <p:cNvSpPr txBox="1"/>
          <p:nvPr/>
        </p:nvSpPr>
        <p:spPr>
          <a:xfrm flipH="1">
            <a:off x="2941862" y="4865168"/>
            <a:ext cx="6075231" cy="215444"/>
          </a:xfrm>
          <a:prstGeom prst="rect">
            <a:avLst/>
          </a:prstGeom>
          <a:noFill/>
        </p:spPr>
        <p:txBody>
          <a:bodyPr wrap="square" lIns="0" tIns="0" rIns="0" bIns="0" rtlCol="0">
            <a:spAutoFit/>
          </a:bodyPr>
          <a:lstStyle/>
          <a:p>
            <a:pPr algn="r"/>
            <a:r>
              <a:rPr lang="en-US" sz="1400" dirty="0">
                <a:latin typeface="Arial"/>
                <a:cs typeface="Arial"/>
              </a:rPr>
              <a:t>Figure </a:t>
            </a:r>
            <a:r>
              <a:rPr lang="en-US" sz="1400" dirty="0" smtClean="0">
                <a:latin typeface="Arial"/>
                <a:cs typeface="Arial"/>
              </a:rPr>
              <a:t>3 adapted from Crawford et </a:t>
            </a:r>
            <a:r>
              <a:rPr lang="en-US" sz="1400" dirty="0">
                <a:latin typeface="Arial"/>
                <a:cs typeface="Arial"/>
              </a:rPr>
              <a:t>al. (</a:t>
            </a:r>
            <a:r>
              <a:rPr lang="en-US" sz="1400" dirty="0" smtClean="0">
                <a:latin typeface="Arial"/>
                <a:cs typeface="Arial"/>
              </a:rPr>
              <a:t>2016)</a:t>
            </a:r>
            <a:endParaRPr lang="en-US" sz="1400" dirty="0">
              <a:latin typeface="Arial"/>
              <a:cs typeface="Arial"/>
            </a:endParaRPr>
          </a:p>
        </p:txBody>
      </p:sp>
    </p:spTree>
    <p:extLst>
      <p:ext uri="{BB962C8B-B14F-4D97-AF65-F5344CB8AC3E}">
        <p14:creationId xmlns:p14="http://schemas.microsoft.com/office/powerpoint/2010/main" val="330582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7" name="Straight Connector 106"/>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17" name="Title 1"/>
          <p:cNvSpPr txBox="1">
            <a:spLocks/>
          </p:cNvSpPr>
          <p:nvPr/>
        </p:nvSpPr>
        <p:spPr>
          <a:xfrm>
            <a:off x="6" y="7255"/>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Literature review</a:t>
            </a:r>
            <a:endParaRPr lang="en-US" sz="2200" b="1" dirty="0">
              <a:solidFill>
                <a:srgbClr val="FF0000"/>
              </a:solidFill>
              <a:latin typeface="Arial" panose="020B0604020202020204" pitchFamily="34" charset="0"/>
              <a:cs typeface="Arial" panose="020B0604020202020204" pitchFamily="34" charset="0"/>
            </a:endParaRPr>
          </a:p>
        </p:txBody>
      </p:sp>
      <p:pic>
        <p:nvPicPr>
          <p:cNvPr id="6" name="Picture 5" descr="Screen Shot 2016-03-20 at 2.55.56 PM.png"/>
          <p:cNvPicPr/>
          <p:nvPr/>
        </p:nvPicPr>
        <p:blipFill>
          <a:blip r:embed="rId2">
            <a:extLst>
              <a:ext uri="{28A0092B-C50C-407E-A947-70E740481C1C}">
                <a14:useLocalDpi xmlns:a14="http://schemas.microsoft.com/office/drawing/2010/main" val="0"/>
              </a:ext>
            </a:extLst>
          </a:blip>
          <a:stretch>
            <a:fillRect/>
          </a:stretch>
        </p:blipFill>
        <p:spPr>
          <a:xfrm>
            <a:off x="184135" y="751474"/>
            <a:ext cx="4773274" cy="4125326"/>
          </a:xfrm>
          <a:prstGeom prst="rect">
            <a:avLst/>
          </a:prstGeom>
        </p:spPr>
      </p:pic>
      <p:sp>
        <p:nvSpPr>
          <p:cNvPr id="7" name="Content Placeholder 2"/>
          <p:cNvSpPr txBox="1">
            <a:spLocks/>
          </p:cNvSpPr>
          <p:nvPr/>
        </p:nvSpPr>
        <p:spPr>
          <a:xfrm>
            <a:off x="5054062" y="685114"/>
            <a:ext cx="3665458" cy="63215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latin typeface="Arial"/>
                <a:cs typeface="Arial"/>
              </a:rPr>
              <a:t>Composite west-to-east cross sections of TPVs. Figure 9 adapted from </a:t>
            </a:r>
            <a:r>
              <a:rPr lang="en-US" sz="1400" dirty="0" err="1" smtClean="0">
                <a:latin typeface="Arial"/>
                <a:cs typeface="Arial"/>
              </a:rPr>
              <a:t>Cavallo</a:t>
            </a:r>
            <a:r>
              <a:rPr lang="en-US" sz="1400" dirty="0" smtClean="0">
                <a:latin typeface="Arial"/>
                <a:cs typeface="Arial"/>
              </a:rPr>
              <a:t> and Hakim (2010). </a:t>
            </a:r>
            <a:endParaRPr lang="en-US" sz="1400" dirty="0">
              <a:solidFill>
                <a:srgbClr val="000000"/>
              </a:solidFill>
              <a:latin typeface="Arial"/>
              <a:cs typeface="Arial"/>
            </a:endParaRPr>
          </a:p>
        </p:txBody>
      </p:sp>
      <p:sp>
        <p:nvSpPr>
          <p:cNvPr id="8" name="Content Placeholder 2"/>
          <p:cNvSpPr txBox="1">
            <a:spLocks/>
          </p:cNvSpPr>
          <p:nvPr/>
        </p:nvSpPr>
        <p:spPr>
          <a:xfrm>
            <a:off x="522932" y="544720"/>
            <a:ext cx="2046255" cy="290063"/>
          </a:xfrm>
          <a:prstGeom prst="rect">
            <a:avLst/>
          </a:prstGeom>
        </p:spPr>
        <p:txBody>
          <a:bodyPr vert="horz" lIns="0" tIns="0" rIns="0" bIns="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smtClean="0">
                <a:latin typeface="Arial" panose="020B0604020202020204" pitchFamily="34" charset="0"/>
                <a:cs typeface="Arial" panose="020B0604020202020204" pitchFamily="34" charset="0"/>
              </a:rPr>
              <a:t>Temperature </a:t>
            </a:r>
            <a:r>
              <a:rPr lang="en-US" sz="1200" b="1" dirty="0">
                <a:latin typeface="Arial" panose="020B0604020202020204" pitchFamily="34" charset="0"/>
                <a:cs typeface="Arial" panose="020B0604020202020204" pitchFamily="34" charset="0"/>
              </a:rPr>
              <a:t>a</a:t>
            </a:r>
            <a:r>
              <a:rPr lang="en-US" sz="1200" b="1" dirty="0" smtClean="0">
                <a:latin typeface="Arial" panose="020B0604020202020204" pitchFamily="34" charset="0"/>
                <a:cs typeface="Arial" panose="020B0604020202020204" pitchFamily="34" charset="0"/>
              </a:rPr>
              <a:t>nomaly (K) </a:t>
            </a:r>
            <a:endParaRPr lang="en-US" sz="1200" b="1" dirty="0">
              <a:latin typeface="Arial" panose="020B0604020202020204" pitchFamily="34" charset="0"/>
              <a:cs typeface="Arial" panose="020B0604020202020204" pitchFamily="34" charset="0"/>
            </a:endParaRPr>
          </a:p>
        </p:txBody>
      </p:sp>
      <p:sp>
        <p:nvSpPr>
          <p:cNvPr id="9" name="Content Placeholder 2"/>
          <p:cNvSpPr txBox="1">
            <a:spLocks/>
          </p:cNvSpPr>
          <p:nvPr/>
        </p:nvSpPr>
        <p:spPr>
          <a:xfrm>
            <a:off x="2899096" y="504584"/>
            <a:ext cx="1926079"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smtClean="0">
                <a:solidFill>
                  <a:srgbClr val="000000"/>
                </a:solidFill>
                <a:latin typeface="Arial" panose="020B0604020202020204" pitchFamily="34" charset="0"/>
                <a:cs typeface="Arial" panose="020B0604020202020204" pitchFamily="34" charset="0"/>
              </a:rPr>
              <a:t>v-wind anomaly (m </a:t>
            </a:r>
            <a:r>
              <a:rPr lang="en-US" sz="1200" b="1" dirty="0">
                <a:solidFill>
                  <a:srgbClr val="000000"/>
                </a:solidFill>
                <a:latin typeface="Arial" panose="020B0604020202020204" pitchFamily="34" charset="0"/>
                <a:cs typeface="Arial" panose="020B0604020202020204" pitchFamily="34" charset="0"/>
              </a:rPr>
              <a:t>s</a:t>
            </a:r>
            <a:r>
              <a:rPr lang="en-US" sz="1200" b="1" baseline="30000" dirty="0">
                <a:solidFill>
                  <a:srgbClr val="000000"/>
                </a:solidFill>
                <a:latin typeface="Arial" panose="020B0604020202020204" pitchFamily="34" charset="0"/>
                <a:cs typeface="Arial" panose="020B0604020202020204" pitchFamily="34" charset="0"/>
              </a:rPr>
              <a:t>−1</a:t>
            </a:r>
            <a:r>
              <a:rPr lang="en-US" sz="1200" b="1" dirty="0" smtClean="0">
                <a:solidFill>
                  <a:srgbClr val="000000"/>
                </a:solidFill>
                <a:latin typeface="Arial" panose="020B0604020202020204" pitchFamily="34" charset="0"/>
                <a:cs typeface="Arial" panose="020B0604020202020204" pitchFamily="34" charset="0"/>
              </a:rPr>
              <a:t>) </a:t>
            </a:r>
            <a:endParaRPr lang="en-US" sz="1200" b="1" dirty="0">
              <a:solidFill>
                <a:srgbClr val="000000"/>
              </a:solidFill>
              <a:latin typeface="Arial" panose="020B0604020202020204" pitchFamily="34" charset="0"/>
              <a:cs typeface="Arial" panose="020B0604020202020204" pitchFamily="34" charset="0"/>
            </a:endParaRPr>
          </a:p>
        </p:txBody>
      </p:sp>
      <p:sp>
        <p:nvSpPr>
          <p:cNvPr id="10" name="Content Placeholder 2"/>
          <p:cNvSpPr txBox="1">
            <a:spLocks/>
          </p:cNvSpPr>
          <p:nvPr/>
        </p:nvSpPr>
        <p:spPr>
          <a:xfrm>
            <a:off x="502612" y="2594009"/>
            <a:ext cx="2046256"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err="1" smtClean="0">
                <a:solidFill>
                  <a:srgbClr val="000000"/>
                </a:solidFill>
                <a:latin typeface="Arial" panose="020B0604020202020204" pitchFamily="34" charset="0"/>
                <a:cs typeface="Arial" panose="020B0604020202020204" pitchFamily="34" charset="0"/>
              </a:rPr>
              <a:t>Ertel</a:t>
            </a:r>
            <a:r>
              <a:rPr lang="en-US" sz="1200" b="1" dirty="0" smtClean="0">
                <a:solidFill>
                  <a:srgbClr val="000000"/>
                </a:solidFill>
                <a:latin typeface="Arial" panose="020B0604020202020204" pitchFamily="34" charset="0"/>
                <a:cs typeface="Arial" panose="020B0604020202020204" pitchFamily="34" charset="0"/>
              </a:rPr>
              <a:t> PV anomaly (PVU) </a:t>
            </a:r>
            <a:endParaRPr lang="en-US" sz="1200" b="1" dirty="0">
              <a:solidFill>
                <a:srgbClr val="000000"/>
              </a:solidFill>
              <a:latin typeface="Arial" panose="020B0604020202020204" pitchFamily="34" charset="0"/>
              <a:cs typeface="Arial" panose="020B0604020202020204" pitchFamily="34" charset="0"/>
            </a:endParaRPr>
          </a:p>
        </p:txBody>
      </p:sp>
      <p:sp>
        <p:nvSpPr>
          <p:cNvPr id="11" name="Content Placeholder 2"/>
          <p:cNvSpPr txBox="1">
            <a:spLocks/>
          </p:cNvSpPr>
          <p:nvPr/>
        </p:nvSpPr>
        <p:spPr>
          <a:xfrm>
            <a:off x="2382724" y="2594009"/>
            <a:ext cx="2916202"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a:solidFill>
                  <a:srgbClr val="000000"/>
                </a:solidFill>
                <a:latin typeface="Arial" panose="020B0604020202020204" pitchFamily="34" charset="0"/>
                <a:cs typeface="Arial" panose="020B0604020202020204" pitchFamily="34" charset="0"/>
              </a:rPr>
              <a:t>R</a:t>
            </a:r>
            <a:r>
              <a:rPr lang="en-US" sz="1200" b="1" dirty="0" smtClean="0">
                <a:solidFill>
                  <a:srgbClr val="000000"/>
                </a:solidFill>
                <a:latin typeface="Arial" panose="020B0604020202020204" pitchFamily="34" charset="0"/>
                <a:cs typeface="Arial" panose="020B0604020202020204" pitchFamily="34" charset="0"/>
              </a:rPr>
              <a:t>elative humidity anomaly (</a:t>
            </a:r>
            <a:r>
              <a:rPr lang="en-US" sz="1200" b="1" dirty="0">
                <a:solidFill>
                  <a:srgbClr val="000000"/>
                </a:solidFill>
                <a:latin typeface="Arial" panose="020B0604020202020204" pitchFamily="34" charset="0"/>
                <a:cs typeface="Arial" panose="020B0604020202020204" pitchFamily="34" charset="0"/>
              </a:rPr>
              <a:t>%</a:t>
            </a:r>
            <a:r>
              <a:rPr lang="en-US" sz="1200" b="1" dirty="0" smtClean="0">
                <a:solidFill>
                  <a:srgbClr val="000000"/>
                </a:solidFill>
                <a:latin typeface="Arial" panose="020B0604020202020204" pitchFamily="34" charset="0"/>
                <a:cs typeface="Arial" panose="020B0604020202020204" pitchFamily="34" charset="0"/>
              </a:rPr>
              <a:t>) </a:t>
            </a:r>
            <a:endParaRPr lang="en-US" sz="1200" b="1" dirty="0">
              <a:solidFill>
                <a:srgbClr val="000000"/>
              </a:solidFill>
              <a:latin typeface="Arial" panose="020B0604020202020204" pitchFamily="34" charset="0"/>
              <a:cs typeface="Arial" panose="020B0604020202020204" pitchFamily="34" charset="0"/>
            </a:endParaRPr>
          </a:p>
        </p:txBody>
      </p:sp>
      <p:sp>
        <p:nvSpPr>
          <p:cNvPr id="12" name="TextBox 11"/>
          <p:cNvSpPr txBox="1"/>
          <p:nvPr/>
        </p:nvSpPr>
        <p:spPr>
          <a:xfrm>
            <a:off x="5005592" y="1765490"/>
            <a:ext cx="4089938" cy="2585323"/>
          </a:xfrm>
          <a:prstGeom prst="rect">
            <a:avLst/>
          </a:prstGeom>
          <a:noFill/>
        </p:spPr>
        <p:txBody>
          <a:bodyPr wrap="square" rtlCol="0">
            <a:spAutoFit/>
          </a:bodyPr>
          <a:lstStyle/>
          <a:p>
            <a:pPr marL="285750" indent="-285750">
              <a:buFont typeface="Arial"/>
              <a:buChar char="•"/>
            </a:pPr>
            <a:r>
              <a:rPr lang="en-US" dirty="0" smtClean="0">
                <a:latin typeface="Arial"/>
                <a:cs typeface="Arial"/>
              </a:rPr>
              <a:t>Tropopause polar </a:t>
            </a:r>
            <a:r>
              <a:rPr lang="en-US" dirty="0" err="1" smtClean="0">
                <a:latin typeface="Arial"/>
                <a:cs typeface="Arial"/>
              </a:rPr>
              <a:t>vorticies</a:t>
            </a:r>
            <a:r>
              <a:rPr lang="en-US" dirty="0" smtClean="0">
                <a:latin typeface="Arial"/>
                <a:cs typeface="Arial"/>
              </a:rPr>
              <a:t> (</a:t>
            </a:r>
            <a:r>
              <a:rPr lang="en-US" dirty="0">
                <a:latin typeface="Arial"/>
                <a:cs typeface="Arial"/>
              </a:rPr>
              <a:t>TPVs) </a:t>
            </a:r>
            <a:r>
              <a:rPr lang="en-US" dirty="0" smtClean="0">
                <a:latin typeface="Arial"/>
                <a:cs typeface="Arial"/>
              </a:rPr>
              <a:t>are </a:t>
            </a:r>
            <a:r>
              <a:rPr lang="en-US" dirty="0">
                <a:latin typeface="Arial"/>
                <a:cs typeface="Arial"/>
              </a:rPr>
              <a:t>coherent </a:t>
            </a:r>
            <a:r>
              <a:rPr lang="en-US" dirty="0" smtClean="0">
                <a:latin typeface="Arial"/>
                <a:cs typeface="Arial"/>
              </a:rPr>
              <a:t>tropopause-based cyclonic vortices (e.g., </a:t>
            </a:r>
            <a:r>
              <a:rPr lang="en-US" dirty="0" err="1" smtClean="0">
                <a:latin typeface="Arial"/>
                <a:cs typeface="Arial"/>
              </a:rPr>
              <a:t>Cavallo</a:t>
            </a:r>
            <a:r>
              <a:rPr lang="en-US" dirty="0" smtClean="0">
                <a:latin typeface="Arial"/>
                <a:cs typeface="Arial"/>
              </a:rPr>
              <a:t> and Hakim 2009, 2010, 2012)</a:t>
            </a:r>
          </a:p>
          <a:p>
            <a:pPr marL="285750" indent="-285750">
              <a:buFont typeface="Arial"/>
              <a:buChar char="•"/>
            </a:pPr>
            <a:endParaRPr lang="en-US" dirty="0">
              <a:latin typeface="Arial"/>
              <a:cs typeface="Arial"/>
            </a:endParaRPr>
          </a:p>
          <a:p>
            <a:pPr marL="285750" indent="-285750">
              <a:buFont typeface="Arial"/>
              <a:buChar char="•"/>
            </a:pPr>
            <a:r>
              <a:rPr lang="en-US" dirty="0" smtClean="0">
                <a:latin typeface="Arial"/>
                <a:cs typeface="Arial"/>
              </a:rPr>
              <a:t>TPVs occur frequently across the Arctic (e.g., </a:t>
            </a:r>
            <a:r>
              <a:rPr lang="en-US" dirty="0" err="1" smtClean="0">
                <a:latin typeface="Arial"/>
                <a:cs typeface="Arial"/>
              </a:rPr>
              <a:t>Cavallo</a:t>
            </a:r>
            <a:r>
              <a:rPr lang="en-US" dirty="0" smtClean="0">
                <a:latin typeface="Arial"/>
                <a:cs typeface="Arial"/>
              </a:rPr>
              <a:t> and Hakim </a:t>
            </a:r>
            <a:r>
              <a:rPr lang="en-US" dirty="0" smtClean="0">
                <a:latin typeface="Arial"/>
                <a:cs typeface="Arial"/>
              </a:rPr>
              <a:t>2010)</a:t>
            </a:r>
            <a:endParaRPr lang="en-US" dirty="0" smtClean="0">
              <a:latin typeface="Arial"/>
              <a:cs typeface="Arial"/>
            </a:endParaRPr>
          </a:p>
          <a:p>
            <a:pPr marL="285750" indent="-285750">
              <a:buFont typeface="Arial"/>
              <a:buChar char="•"/>
            </a:pPr>
            <a:endParaRPr lang="en-US" dirty="0">
              <a:latin typeface="Arial"/>
              <a:cs typeface="Arial"/>
            </a:endParaRPr>
          </a:p>
        </p:txBody>
      </p:sp>
    </p:spTree>
    <p:extLst>
      <p:ext uri="{BB962C8B-B14F-4D97-AF65-F5344CB8AC3E}">
        <p14:creationId xmlns:p14="http://schemas.microsoft.com/office/powerpoint/2010/main" val="367691951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Literature review</a:t>
            </a:r>
            <a:endParaRPr lang="en-US" sz="2200" b="1" dirty="0">
              <a:solidFill>
                <a:srgbClr val="FF0000"/>
              </a:solidFill>
              <a:latin typeface="Arial" panose="020B0604020202020204" pitchFamily="34" charset="0"/>
              <a:cs typeface="Arial" panose="020B0604020202020204" pitchFamily="34" charset="0"/>
            </a:endParaRPr>
          </a:p>
        </p:txBody>
      </p: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panose="020B0604020202020204" pitchFamily="34" charset="0"/>
                <a:cs typeface="Arial" panose="020B0604020202020204" pitchFamily="34" charset="0"/>
              </a:rPr>
              <a:t>TPVs have </a:t>
            </a:r>
            <a:r>
              <a:rPr lang="en-US" sz="1800" dirty="0">
                <a:latin typeface="Arial" panose="020B0604020202020204" pitchFamily="34" charset="0"/>
                <a:cs typeface="Arial" panose="020B0604020202020204" pitchFamily="34" charset="0"/>
              </a:rPr>
              <a:t>been shown to play </a:t>
            </a:r>
            <a:r>
              <a:rPr lang="en-US" sz="1800" dirty="0" smtClean="0">
                <a:latin typeface="Arial" panose="020B0604020202020204" pitchFamily="34" charset="0"/>
                <a:cs typeface="Arial" panose="020B0604020202020204" pitchFamily="34" charset="0"/>
              </a:rPr>
              <a:t>an important role </a:t>
            </a:r>
            <a:r>
              <a:rPr lang="en-US" sz="1800" dirty="0">
                <a:latin typeface="Arial" panose="020B0604020202020204" pitchFamily="34" charset="0"/>
                <a:cs typeface="Arial" panose="020B0604020202020204" pitchFamily="34" charset="0"/>
              </a:rPr>
              <a:t>in the </a:t>
            </a:r>
            <a:r>
              <a:rPr lang="en-US" sz="1800" dirty="0" smtClean="0">
                <a:latin typeface="Arial" panose="020B0604020202020204" pitchFamily="34" charset="0"/>
                <a:cs typeface="Arial" panose="020B0604020202020204" pitchFamily="34" charset="0"/>
              </a:rPr>
              <a:t>development and </a:t>
            </a:r>
            <a:r>
              <a:rPr lang="en-US" sz="1800" dirty="0">
                <a:latin typeface="Arial" panose="020B0604020202020204" pitchFamily="34" charset="0"/>
                <a:cs typeface="Arial" panose="020B0604020202020204" pitchFamily="34" charset="0"/>
              </a:rPr>
              <a:t>intensification of ACs (e.g., Simmonds and </a:t>
            </a:r>
            <a:r>
              <a:rPr lang="en-US" sz="1800" dirty="0" err="1">
                <a:latin typeface="Arial" panose="020B0604020202020204" pitchFamily="34" charset="0"/>
                <a:cs typeface="Arial" panose="020B0604020202020204" pitchFamily="34" charset="0"/>
              </a:rPr>
              <a:t>Rudeva</a:t>
            </a:r>
            <a:r>
              <a:rPr lang="en-US" sz="1800" dirty="0">
                <a:latin typeface="Arial" panose="020B0604020202020204" pitchFamily="34" charset="0"/>
                <a:cs typeface="Arial" panose="020B0604020202020204" pitchFamily="34" charset="0"/>
              </a:rPr>
              <a:t> 2012, 2014; Tanaka et al. 2012; </a:t>
            </a:r>
            <a:r>
              <a:rPr lang="en-US" sz="1800" dirty="0" err="1" smtClean="0">
                <a:latin typeface="Arial" panose="020B0604020202020204" pitchFamily="34" charset="0"/>
                <a:cs typeface="Arial" panose="020B0604020202020204" pitchFamily="34" charset="0"/>
              </a:rPr>
              <a:t>Aizawa</a:t>
            </a:r>
            <a:r>
              <a:rPr lang="en-US" sz="1800" dirty="0" smtClean="0">
                <a:latin typeface="Arial" panose="020B0604020202020204" pitchFamily="34" charset="0"/>
                <a:cs typeface="Arial" panose="020B0604020202020204" pitchFamily="34" charset="0"/>
              </a:rPr>
              <a:t> and </a:t>
            </a:r>
            <a:r>
              <a:rPr lang="en-US" sz="1800" dirty="0">
                <a:latin typeface="Arial" panose="020B0604020202020204" pitchFamily="34" charset="0"/>
                <a:cs typeface="Arial" panose="020B0604020202020204" pitchFamily="34" charset="0"/>
              </a:rPr>
              <a:t>Tanaka 2016; Tao et al. 2017a,b; </a:t>
            </a:r>
            <a:r>
              <a:rPr lang="en-US" sz="1800" dirty="0" err="1">
                <a:latin typeface="Arial" panose="020B0604020202020204" pitchFamily="34" charset="0"/>
                <a:cs typeface="Arial" panose="020B0604020202020204" pitchFamily="34" charset="0"/>
              </a:rPr>
              <a:t>Yamagami</a:t>
            </a:r>
            <a:r>
              <a:rPr lang="en-US" sz="1800" dirty="0">
                <a:latin typeface="Arial" panose="020B0604020202020204" pitchFamily="34" charset="0"/>
                <a:cs typeface="Arial" panose="020B0604020202020204" pitchFamily="34" charset="0"/>
              </a:rPr>
              <a:t> et al. 2017)</a:t>
            </a:r>
            <a:r>
              <a:rPr lang="en-US" sz="1800" dirty="0" smtClean="0">
                <a:latin typeface="Arial" panose="020B0604020202020204" pitchFamily="34" charset="0"/>
                <a:cs typeface="Arial" panose="020B0604020202020204" pitchFamily="34" charset="0"/>
              </a:rPr>
              <a:t>.</a:t>
            </a:r>
          </a:p>
          <a:p>
            <a:endParaRPr lang="en-US" sz="1800" dirty="0">
              <a:latin typeface="Arial" panose="020B0604020202020204" pitchFamily="34" charset="0"/>
              <a:cs typeface="Arial" panose="020B0604020202020204" pitchFamily="34" charset="0"/>
            </a:endParaRPr>
          </a:p>
          <a:p>
            <a:r>
              <a:rPr lang="en-US" sz="1800" dirty="0">
                <a:latin typeface="Arial"/>
                <a:ea typeface="Times New Roman"/>
                <a:cs typeface="Arial"/>
              </a:rPr>
              <a:t>Baroclinic processes have </a:t>
            </a:r>
            <a:r>
              <a:rPr lang="en-US" sz="1800" dirty="0" smtClean="0">
                <a:latin typeface="Arial"/>
                <a:ea typeface="Times New Roman"/>
                <a:cs typeface="Arial"/>
              </a:rPr>
              <a:t>also been </a:t>
            </a:r>
            <a:r>
              <a:rPr lang="en-US" sz="1800" dirty="0">
                <a:latin typeface="Arial"/>
                <a:ea typeface="Times New Roman"/>
                <a:cs typeface="Arial"/>
              </a:rPr>
              <a:t>shown to play an important role in the development and intensification of ACs (e.g., Simmonds and </a:t>
            </a:r>
            <a:r>
              <a:rPr lang="en-US" sz="1800" dirty="0" err="1">
                <a:latin typeface="Arial"/>
                <a:ea typeface="Times New Roman"/>
                <a:cs typeface="Arial"/>
              </a:rPr>
              <a:t>Rudeva</a:t>
            </a:r>
            <a:r>
              <a:rPr lang="en-US" sz="1800" dirty="0">
                <a:latin typeface="Arial"/>
                <a:ea typeface="Times New Roman"/>
                <a:cs typeface="Arial"/>
              </a:rPr>
              <a:t> 2012; </a:t>
            </a:r>
            <a:r>
              <a:rPr lang="en-US" sz="1800" dirty="0" err="1">
                <a:latin typeface="Arial"/>
                <a:ea typeface="Times New Roman"/>
                <a:cs typeface="Arial"/>
              </a:rPr>
              <a:t>Aizawa</a:t>
            </a:r>
            <a:r>
              <a:rPr lang="en-US" sz="1800" dirty="0">
                <a:latin typeface="Arial"/>
                <a:ea typeface="Times New Roman"/>
                <a:cs typeface="Arial"/>
              </a:rPr>
              <a:t> et al. 2014; Yamazaki et al. 2015; Tao et al. 2017a,b; Yamagami et al. 2017)</a:t>
            </a:r>
            <a:endParaRPr lang="en-US" sz="1800" dirty="0">
              <a:latin typeface="Arial" panose="020B0604020202020204" pitchFamily="34" charset="0"/>
              <a:cs typeface="Arial" panose="020B0604020202020204" pitchFamily="34" charset="0"/>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648559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7" name="Straight Connector 106"/>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17" name="Title 1"/>
          <p:cNvSpPr txBox="1">
            <a:spLocks/>
          </p:cNvSpPr>
          <p:nvPr/>
        </p:nvSpPr>
        <p:spPr>
          <a:xfrm>
            <a:off x="6" y="7255"/>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Literature review</a:t>
            </a:r>
            <a:endParaRPr lang="en-US" sz="2200" b="1" dirty="0">
              <a:solidFill>
                <a:srgbClr val="FF0000"/>
              </a:solidFill>
              <a:latin typeface="Arial" panose="020B0604020202020204" pitchFamily="34" charset="0"/>
              <a:cs typeface="Arial" panose="020B0604020202020204" pitchFamily="34" charset="0"/>
            </a:endParaRPr>
          </a:p>
        </p:txBody>
      </p:sp>
      <p:pic>
        <p:nvPicPr>
          <p:cNvPr id="6" name="Picture 5" descr="Macintosh HD:Users:kbiernat:Documents:Research:phd:outlines:figures:chapter_1:Yamagami_et_al_2017_AC16_fields_fig3.png"/>
          <p:cNvPicPr/>
          <p:nvPr/>
        </p:nvPicPr>
        <p:blipFill rotWithShape="1">
          <a:blip r:embed="rId2">
            <a:extLst>
              <a:ext uri="{28A0092B-C50C-407E-A947-70E740481C1C}">
                <a14:useLocalDpi xmlns:a14="http://schemas.microsoft.com/office/drawing/2010/main" val="0"/>
              </a:ext>
            </a:extLst>
          </a:blip>
          <a:srcRect t="33728" b="33199"/>
          <a:stretch/>
        </p:blipFill>
        <p:spPr bwMode="auto">
          <a:xfrm>
            <a:off x="211414" y="756465"/>
            <a:ext cx="8695692" cy="2680317"/>
          </a:xfrm>
          <a:prstGeom prst="rect">
            <a:avLst/>
          </a:prstGeom>
          <a:noFill/>
          <a:ln>
            <a:noFill/>
          </a:ln>
        </p:spPr>
      </p:pic>
      <p:sp>
        <p:nvSpPr>
          <p:cNvPr id="7" name="TextBox 6"/>
          <p:cNvSpPr txBox="1"/>
          <p:nvPr/>
        </p:nvSpPr>
        <p:spPr>
          <a:xfrm flipH="1">
            <a:off x="2021160" y="4024408"/>
            <a:ext cx="6075231" cy="184666"/>
          </a:xfrm>
          <a:prstGeom prst="rect">
            <a:avLst/>
          </a:prstGeom>
          <a:noFill/>
        </p:spPr>
        <p:txBody>
          <a:bodyPr wrap="square" lIns="0" tIns="0" rIns="0" bIns="0" rtlCol="0">
            <a:spAutoFit/>
          </a:bodyPr>
          <a:lstStyle/>
          <a:p>
            <a:r>
              <a:rPr lang="en-US" sz="1200" b="1" dirty="0" smtClean="0">
                <a:latin typeface="Arial"/>
                <a:cs typeface="Arial"/>
              </a:rPr>
              <a:t>Shading: </a:t>
            </a:r>
            <a:r>
              <a:rPr lang="en-US" sz="1200" dirty="0" smtClean="0">
                <a:latin typeface="Arial"/>
                <a:cs typeface="Arial"/>
              </a:rPr>
              <a:t>850-hPa horizontal </a:t>
            </a:r>
            <a:r>
              <a:rPr lang="en-US" sz="1200" dirty="0">
                <a:latin typeface="Arial"/>
                <a:cs typeface="Arial"/>
              </a:rPr>
              <a:t>temperature gradient </a:t>
            </a:r>
            <a:r>
              <a:rPr lang="en-US" sz="1200" dirty="0" smtClean="0">
                <a:latin typeface="Arial"/>
                <a:cs typeface="Arial"/>
              </a:rPr>
              <a:t>magnitude [</a:t>
            </a:r>
            <a:r>
              <a:rPr lang="en-US" sz="1200" dirty="0">
                <a:latin typeface="Arial"/>
                <a:cs typeface="Arial"/>
              </a:rPr>
              <a:t>K (10 km)</a:t>
            </a:r>
            <a:r>
              <a:rPr lang="en-US" sz="1200" baseline="30000" dirty="0">
                <a:latin typeface="Arial"/>
                <a:cs typeface="Arial"/>
              </a:rPr>
              <a:t>−</a:t>
            </a:r>
            <a:r>
              <a:rPr lang="en-US" sz="1200" baseline="30000" dirty="0" smtClean="0">
                <a:latin typeface="Arial"/>
                <a:cs typeface="Arial"/>
              </a:rPr>
              <a:t>1</a:t>
            </a:r>
            <a:r>
              <a:rPr lang="en-US" sz="1200" dirty="0" smtClean="0">
                <a:latin typeface="Arial"/>
                <a:cs typeface="Arial"/>
              </a:rPr>
              <a:t>]</a:t>
            </a:r>
            <a:endParaRPr lang="en-US" sz="1200" dirty="0">
              <a:latin typeface="Arial"/>
              <a:cs typeface="Arial"/>
            </a:endParaRPr>
          </a:p>
        </p:txBody>
      </p:sp>
      <p:sp>
        <p:nvSpPr>
          <p:cNvPr id="8" name="TextBox 7"/>
          <p:cNvSpPr txBox="1"/>
          <p:nvPr/>
        </p:nvSpPr>
        <p:spPr>
          <a:xfrm flipH="1">
            <a:off x="2708942" y="4381372"/>
            <a:ext cx="6075231" cy="184666"/>
          </a:xfrm>
          <a:prstGeom prst="rect">
            <a:avLst/>
          </a:prstGeom>
          <a:noFill/>
        </p:spPr>
        <p:txBody>
          <a:bodyPr wrap="square" lIns="0" tIns="0" rIns="0" bIns="0" rtlCol="0">
            <a:spAutoFit/>
          </a:bodyPr>
          <a:lstStyle/>
          <a:p>
            <a:r>
              <a:rPr lang="en-US" sz="1200" dirty="0" smtClean="0">
                <a:latin typeface="Arial"/>
                <a:cs typeface="Arial"/>
              </a:rPr>
              <a:t>850-hPa temperature </a:t>
            </a:r>
            <a:r>
              <a:rPr lang="en-US" sz="1200" dirty="0">
                <a:latin typeface="Arial"/>
                <a:cs typeface="Arial"/>
              </a:rPr>
              <a:t>anomaly </a:t>
            </a:r>
            <a:r>
              <a:rPr lang="en-US" sz="1200" dirty="0" smtClean="0">
                <a:latin typeface="Arial"/>
                <a:cs typeface="Arial"/>
              </a:rPr>
              <a:t>(</a:t>
            </a:r>
            <a:r>
              <a:rPr lang="en-US" sz="1200" dirty="0">
                <a:latin typeface="Arial"/>
                <a:cs typeface="Arial"/>
              </a:rPr>
              <a:t>contours, every 2 K) </a:t>
            </a:r>
          </a:p>
        </p:txBody>
      </p:sp>
      <p:cxnSp>
        <p:nvCxnSpPr>
          <p:cNvPr id="9" name="Straight Connector 8"/>
          <p:cNvCxnSpPr/>
          <p:nvPr/>
        </p:nvCxnSpPr>
        <p:spPr>
          <a:xfrm>
            <a:off x="2095865" y="4409684"/>
            <a:ext cx="491735" cy="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095865" y="4562084"/>
            <a:ext cx="491735" cy="0"/>
          </a:xfrm>
          <a:prstGeom prst="line">
            <a:avLst/>
          </a:prstGeom>
          <a:ln w="254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971128" y="1923851"/>
            <a:ext cx="280172" cy="280172"/>
          </a:xfrm>
          <a:prstGeom prst="ellipse">
            <a:avLst/>
          </a:prstGeom>
          <a:no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812803" y="2303363"/>
            <a:ext cx="280172" cy="280172"/>
          </a:xfrm>
          <a:prstGeom prst="ellipse">
            <a:avLst/>
          </a:prstGeom>
          <a:no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6701166" y="2259641"/>
            <a:ext cx="280172" cy="280172"/>
          </a:xfrm>
          <a:prstGeom prst="ellipse">
            <a:avLst/>
          </a:prstGeom>
          <a:no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flipH="1">
            <a:off x="2708942" y="3630645"/>
            <a:ext cx="6075231" cy="184666"/>
          </a:xfrm>
          <a:prstGeom prst="rect">
            <a:avLst/>
          </a:prstGeom>
          <a:noFill/>
        </p:spPr>
        <p:txBody>
          <a:bodyPr wrap="square" lIns="0" tIns="0" rIns="0" bIns="0" rtlCol="0">
            <a:spAutoFit/>
          </a:bodyPr>
          <a:lstStyle/>
          <a:p>
            <a:r>
              <a:rPr lang="en-US" sz="1200" dirty="0" smtClean="0">
                <a:latin typeface="Arial"/>
                <a:cs typeface="Arial"/>
              </a:rPr>
              <a:t>Location of </a:t>
            </a:r>
            <a:r>
              <a:rPr lang="en-US" sz="1200" dirty="0" smtClean="0">
                <a:latin typeface="Arial"/>
                <a:cs typeface="Arial"/>
              </a:rPr>
              <a:t>a strong AC during August 2016 (AC16)</a:t>
            </a:r>
            <a:endParaRPr lang="en-US" sz="1200" dirty="0">
              <a:latin typeface="Arial"/>
              <a:cs typeface="Arial"/>
            </a:endParaRPr>
          </a:p>
        </p:txBody>
      </p:sp>
      <p:sp>
        <p:nvSpPr>
          <p:cNvPr id="22" name="TextBox 21"/>
          <p:cNvSpPr txBox="1"/>
          <p:nvPr/>
        </p:nvSpPr>
        <p:spPr>
          <a:xfrm flipH="1">
            <a:off x="158517" y="4819116"/>
            <a:ext cx="6075231" cy="215444"/>
          </a:xfrm>
          <a:prstGeom prst="rect">
            <a:avLst/>
          </a:prstGeom>
          <a:noFill/>
        </p:spPr>
        <p:txBody>
          <a:bodyPr wrap="square" lIns="0" tIns="0" rIns="0" bIns="0" rtlCol="0">
            <a:spAutoFit/>
          </a:bodyPr>
          <a:lstStyle/>
          <a:p>
            <a:r>
              <a:rPr lang="en-US" sz="1400" dirty="0">
                <a:latin typeface="Arial"/>
                <a:cs typeface="Arial"/>
              </a:rPr>
              <a:t>Figure </a:t>
            </a:r>
            <a:r>
              <a:rPr lang="en-US" sz="1400" dirty="0" smtClean="0">
                <a:latin typeface="Arial"/>
                <a:cs typeface="Arial"/>
              </a:rPr>
              <a:t>3 adapted from </a:t>
            </a:r>
            <a:r>
              <a:rPr lang="en-US" sz="1400" dirty="0" err="1">
                <a:latin typeface="Arial"/>
                <a:cs typeface="Arial"/>
              </a:rPr>
              <a:t>Yamagami</a:t>
            </a:r>
            <a:r>
              <a:rPr lang="en-US" sz="1400" dirty="0">
                <a:latin typeface="Arial"/>
                <a:cs typeface="Arial"/>
              </a:rPr>
              <a:t> et al. (2017</a:t>
            </a:r>
            <a:r>
              <a:rPr lang="en-US" sz="1400" dirty="0" smtClean="0">
                <a:latin typeface="Arial"/>
                <a:cs typeface="Arial"/>
              </a:rPr>
              <a:t>).</a:t>
            </a:r>
            <a:endParaRPr lang="en-US" sz="1400" dirty="0">
              <a:latin typeface="Arial"/>
              <a:cs typeface="Arial"/>
            </a:endParaRPr>
          </a:p>
        </p:txBody>
      </p:sp>
      <p:grpSp>
        <p:nvGrpSpPr>
          <p:cNvPr id="2" name="Group 1"/>
          <p:cNvGrpSpPr/>
          <p:nvPr/>
        </p:nvGrpSpPr>
        <p:grpSpPr>
          <a:xfrm>
            <a:off x="2309640" y="3520461"/>
            <a:ext cx="284166" cy="338554"/>
            <a:chOff x="2025300" y="3647458"/>
            <a:chExt cx="284166" cy="338554"/>
          </a:xfrm>
        </p:grpSpPr>
        <p:sp>
          <p:nvSpPr>
            <p:cNvPr id="20" name="Oval 19"/>
            <p:cNvSpPr/>
            <p:nvPr/>
          </p:nvSpPr>
          <p:spPr>
            <a:xfrm>
              <a:off x="2029294" y="3702665"/>
              <a:ext cx="280172" cy="280172"/>
            </a:xfrm>
            <a:prstGeom prst="ellipse">
              <a:avLst/>
            </a:prstGeom>
            <a:no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025300" y="3647458"/>
              <a:ext cx="281135" cy="338554"/>
            </a:xfrm>
            <a:prstGeom prst="rect">
              <a:avLst/>
            </a:prstGeom>
            <a:noFill/>
          </p:spPr>
          <p:txBody>
            <a:bodyPr wrap="square" lIns="0" tIns="0" rIns="0" bIns="0">
              <a:spAutoFit/>
            </a:bodyPr>
            <a:lstStyle/>
            <a:p>
              <a:pPr algn="ctr"/>
              <a:r>
                <a:rPr lang="en-US" sz="2200" b="1" dirty="0" smtClean="0">
                  <a:ln w="3175" cmpd="sng">
                    <a:solidFill>
                      <a:srgbClr val="000000"/>
                    </a:solidFill>
                    <a:prstDash val="solid"/>
                  </a:ln>
                  <a:solidFill>
                    <a:srgbClr val="85C030"/>
                  </a:solidFill>
                </a:rPr>
                <a:t>×</a:t>
              </a:r>
              <a:endParaRPr lang="en-US" sz="2200" b="1" cap="none" spc="0" dirty="0">
                <a:ln w="3175" cmpd="sng">
                  <a:solidFill>
                    <a:srgbClr val="000000"/>
                  </a:solidFill>
                  <a:prstDash val="solid"/>
                </a:ln>
                <a:solidFill>
                  <a:srgbClr val="85C030"/>
                </a:solidFill>
              </a:endParaRPr>
            </a:p>
          </p:txBody>
        </p:sp>
      </p:grpSp>
    </p:spTree>
    <p:extLst>
      <p:ext uri="{BB962C8B-B14F-4D97-AF65-F5344CB8AC3E}">
        <p14:creationId xmlns:p14="http://schemas.microsoft.com/office/powerpoint/2010/main" val="55162278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cintosh HD:Users:kbiernat:Documents:Research:phd:outlines:figures:chapter_1:Yamagami_et_al_2017_AC16_fields_fig3.png"/>
          <p:cNvPicPr/>
          <p:nvPr/>
        </p:nvPicPr>
        <p:blipFill rotWithShape="1">
          <a:blip r:embed="rId2">
            <a:extLst>
              <a:ext uri="{28A0092B-C50C-407E-A947-70E740481C1C}">
                <a14:useLocalDpi xmlns:a14="http://schemas.microsoft.com/office/drawing/2010/main" val="0"/>
              </a:ext>
            </a:extLst>
          </a:blip>
          <a:srcRect t="66570" b="-104"/>
          <a:stretch/>
        </p:blipFill>
        <p:spPr bwMode="auto">
          <a:xfrm>
            <a:off x="211418" y="747125"/>
            <a:ext cx="8695692" cy="2717674"/>
          </a:xfrm>
          <a:prstGeom prst="rect">
            <a:avLst/>
          </a:prstGeom>
          <a:noFill/>
          <a:ln>
            <a:noFill/>
          </a:ln>
        </p:spPr>
      </p:pic>
      <p:cxnSp>
        <p:nvCxnSpPr>
          <p:cNvPr id="107" name="Straight Connector 106"/>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17" name="Title 1"/>
          <p:cNvSpPr txBox="1">
            <a:spLocks/>
          </p:cNvSpPr>
          <p:nvPr/>
        </p:nvSpPr>
        <p:spPr>
          <a:xfrm>
            <a:off x="6" y="7255"/>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Literature review</a:t>
            </a:r>
            <a:endParaRPr lang="en-US" sz="2200" b="1" dirty="0">
              <a:solidFill>
                <a:srgbClr val="FF0000"/>
              </a:solidFill>
              <a:latin typeface="Arial" panose="020B0604020202020204" pitchFamily="34" charset="0"/>
              <a:cs typeface="Arial" panose="020B0604020202020204" pitchFamily="34" charset="0"/>
            </a:endParaRPr>
          </a:p>
        </p:txBody>
      </p:sp>
      <p:sp>
        <p:nvSpPr>
          <p:cNvPr id="7" name="TextBox 6"/>
          <p:cNvSpPr txBox="1"/>
          <p:nvPr/>
        </p:nvSpPr>
        <p:spPr>
          <a:xfrm flipH="1">
            <a:off x="2021160" y="4025868"/>
            <a:ext cx="6075231" cy="184666"/>
          </a:xfrm>
          <a:prstGeom prst="rect">
            <a:avLst/>
          </a:prstGeom>
          <a:noFill/>
        </p:spPr>
        <p:txBody>
          <a:bodyPr wrap="square" lIns="0" tIns="0" rIns="0" bIns="0" rtlCol="0">
            <a:spAutoFit/>
          </a:bodyPr>
          <a:lstStyle/>
          <a:p>
            <a:r>
              <a:rPr lang="en-US" sz="1200" b="1" dirty="0" smtClean="0">
                <a:latin typeface="Arial"/>
                <a:cs typeface="Arial"/>
              </a:rPr>
              <a:t>Shading: </a:t>
            </a:r>
            <a:r>
              <a:rPr lang="en-US" sz="1200" dirty="0" smtClean="0">
                <a:latin typeface="Arial"/>
                <a:cs typeface="Arial"/>
              </a:rPr>
              <a:t>700-hPa </a:t>
            </a:r>
            <a:r>
              <a:rPr lang="en-US" sz="1200" dirty="0" err="1" smtClean="0">
                <a:latin typeface="Arial"/>
                <a:cs typeface="Arial"/>
              </a:rPr>
              <a:t>Eady</a:t>
            </a:r>
            <a:r>
              <a:rPr lang="en-US" sz="1200" dirty="0" smtClean="0">
                <a:latin typeface="Arial"/>
                <a:cs typeface="Arial"/>
              </a:rPr>
              <a:t> </a:t>
            </a:r>
            <a:r>
              <a:rPr lang="en-US" sz="1200" dirty="0">
                <a:latin typeface="Arial"/>
                <a:cs typeface="Arial"/>
              </a:rPr>
              <a:t>growth rate </a:t>
            </a:r>
            <a:r>
              <a:rPr lang="en-US" sz="1200" dirty="0" smtClean="0">
                <a:latin typeface="Arial"/>
                <a:cs typeface="Arial"/>
              </a:rPr>
              <a:t>(</a:t>
            </a:r>
            <a:r>
              <a:rPr lang="en-US" sz="1200" dirty="0">
                <a:latin typeface="Arial"/>
                <a:cs typeface="Arial"/>
              </a:rPr>
              <a:t>day</a:t>
            </a:r>
            <a:r>
              <a:rPr lang="en-US" sz="1200" baseline="30000" dirty="0">
                <a:latin typeface="Arial"/>
                <a:cs typeface="Arial"/>
              </a:rPr>
              <a:t>−1</a:t>
            </a:r>
            <a:r>
              <a:rPr lang="en-US" sz="1200" dirty="0">
                <a:latin typeface="Arial"/>
                <a:cs typeface="Arial"/>
              </a:rPr>
              <a:t>, shading) </a:t>
            </a:r>
          </a:p>
        </p:txBody>
      </p:sp>
      <p:sp>
        <p:nvSpPr>
          <p:cNvPr id="8" name="TextBox 7"/>
          <p:cNvSpPr txBox="1"/>
          <p:nvPr/>
        </p:nvSpPr>
        <p:spPr>
          <a:xfrm flipH="1">
            <a:off x="2708942" y="4381372"/>
            <a:ext cx="6075231" cy="184666"/>
          </a:xfrm>
          <a:prstGeom prst="rect">
            <a:avLst/>
          </a:prstGeom>
          <a:noFill/>
        </p:spPr>
        <p:txBody>
          <a:bodyPr wrap="square" lIns="0" tIns="0" rIns="0" bIns="0" rtlCol="0">
            <a:spAutoFit/>
          </a:bodyPr>
          <a:lstStyle/>
          <a:p>
            <a:r>
              <a:rPr lang="en-US" sz="1200" dirty="0" smtClean="0">
                <a:latin typeface="Arial"/>
                <a:cs typeface="Arial"/>
              </a:rPr>
              <a:t>SLP (</a:t>
            </a:r>
            <a:r>
              <a:rPr lang="en-US" sz="1200" dirty="0">
                <a:latin typeface="Arial"/>
                <a:cs typeface="Arial"/>
              </a:rPr>
              <a:t>contours, every </a:t>
            </a:r>
            <a:r>
              <a:rPr lang="en-US" sz="1200" dirty="0" smtClean="0">
                <a:latin typeface="Arial"/>
                <a:cs typeface="Arial"/>
              </a:rPr>
              <a:t>3 hPa) </a:t>
            </a:r>
            <a:endParaRPr lang="en-US" sz="1200" dirty="0">
              <a:latin typeface="Arial"/>
              <a:cs typeface="Arial"/>
            </a:endParaRPr>
          </a:p>
        </p:txBody>
      </p:sp>
      <p:cxnSp>
        <p:nvCxnSpPr>
          <p:cNvPr id="9" name="Straight Connector 8"/>
          <p:cNvCxnSpPr/>
          <p:nvPr/>
        </p:nvCxnSpPr>
        <p:spPr>
          <a:xfrm>
            <a:off x="2095865" y="4484396"/>
            <a:ext cx="491735" cy="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971128" y="1923851"/>
            <a:ext cx="280172" cy="280172"/>
          </a:xfrm>
          <a:prstGeom prst="ellipse">
            <a:avLst/>
          </a:prstGeom>
          <a:no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812803" y="2303363"/>
            <a:ext cx="280172" cy="280172"/>
          </a:xfrm>
          <a:prstGeom prst="ellipse">
            <a:avLst/>
          </a:prstGeom>
          <a:no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6701166" y="2259641"/>
            <a:ext cx="280172" cy="280172"/>
          </a:xfrm>
          <a:prstGeom prst="ellipse">
            <a:avLst/>
          </a:prstGeom>
          <a:no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flipH="1">
            <a:off x="2708942" y="3630645"/>
            <a:ext cx="6075231" cy="184666"/>
          </a:xfrm>
          <a:prstGeom prst="rect">
            <a:avLst/>
          </a:prstGeom>
          <a:noFill/>
        </p:spPr>
        <p:txBody>
          <a:bodyPr wrap="square" lIns="0" tIns="0" rIns="0" bIns="0" rtlCol="0">
            <a:spAutoFit/>
          </a:bodyPr>
          <a:lstStyle/>
          <a:p>
            <a:r>
              <a:rPr lang="en-US" sz="1200" dirty="0" smtClean="0">
                <a:latin typeface="Arial"/>
                <a:cs typeface="Arial"/>
              </a:rPr>
              <a:t>Location of </a:t>
            </a:r>
            <a:r>
              <a:rPr lang="en-US" sz="1200" dirty="0" smtClean="0">
                <a:latin typeface="Arial"/>
                <a:cs typeface="Arial"/>
              </a:rPr>
              <a:t>a strong AC during August 2016 (AC16)</a:t>
            </a:r>
            <a:endParaRPr lang="en-US" sz="1200" dirty="0">
              <a:latin typeface="Arial"/>
              <a:cs typeface="Arial"/>
            </a:endParaRPr>
          </a:p>
        </p:txBody>
      </p:sp>
      <p:grpSp>
        <p:nvGrpSpPr>
          <p:cNvPr id="15" name="Group 14"/>
          <p:cNvGrpSpPr/>
          <p:nvPr/>
        </p:nvGrpSpPr>
        <p:grpSpPr>
          <a:xfrm>
            <a:off x="2309640" y="3520461"/>
            <a:ext cx="284166" cy="338554"/>
            <a:chOff x="2025300" y="3647458"/>
            <a:chExt cx="284166" cy="338554"/>
          </a:xfrm>
        </p:grpSpPr>
        <p:sp>
          <p:nvSpPr>
            <p:cNvPr id="16" name="Oval 15"/>
            <p:cNvSpPr/>
            <p:nvPr/>
          </p:nvSpPr>
          <p:spPr>
            <a:xfrm>
              <a:off x="2029294" y="3702665"/>
              <a:ext cx="280172" cy="280172"/>
            </a:xfrm>
            <a:prstGeom prst="ellipse">
              <a:avLst/>
            </a:prstGeom>
            <a:no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2025300" y="3647458"/>
              <a:ext cx="281135" cy="338554"/>
            </a:xfrm>
            <a:prstGeom prst="rect">
              <a:avLst/>
            </a:prstGeom>
            <a:noFill/>
          </p:spPr>
          <p:txBody>
            <a:bodyPr wrap="square" lIns="0" tIns="0" rIns="0" bIns="0">
              <a:spAutoFit/>
            </a:bodyPr>
            <a:lstStyle/>
            <a:p>
              <a:pPr algn="ctr"/>
              <a:r>
                <a:rPr lang="en-US" sz="2200" b="1" dirty="0" smtClean="0">
                  <a:ln w="3175" cmpd="sng">
                    <a:solidFill>
                      <a:srgbClr val="000000"/>
                    </a:solidFill>
                    <a:prstDash val="solid"/>
                  </a:ln>
                  <a:solidFill>
                    <a:srgbClr val="85C030"/>
                  </a:solidFill>
                </a:rPr>
                <a:t>×</a:t>
              </a:r>
              <a:endParaRPr lang="en-US" sz="2200" b="1" cap="none" spc="0" dirty="0">
                <a:ln w="3175" cmpd="sng">
                  <a:solidFill>
                    <a:srgbClr val="000000"/>
                  </a:solidFill>
                  <a:prstDash val="solid"/>
                </a:ln>
                <a:solidFill>
                  <a:srgbClr val="85C030"/>
                </a:solidFill>
              </a:endParaRPr>
            </a:p>
          </p:txBody>
        </p:sp>
      </p:grpSp>
      <p:sp>
        <p:nvSpPr>
          <p:cNvPr id="23" name="TextBox 22"/>
          <p:cNvSpPr txBox="1"/>
          <p:nvPr/>
        </p:nvSpPr>
        <p:spPr>
          <a:xfrm flipH="1">
            <a:off x="158517" y="4819116"/>
            <a:ext cx="6075231" cy="215444"/>
          </a:xfrm>
          <a:prstGeom prst="rect">
            <a:avLst/>
          </a:prstGeom>
          <a:noFill/>
        </p:spPr>
        <p:txBody>
          <a:bodyPr wrap="square" lIns="0" tIns="0" rIns="0" bIns="0" rtlCol="0">
            <a:spAutoFit/>
          </a:bodyPr>
          <a:lstStyle/>
          <a:p>
            <a:r>
              <a:rPr lang="en-US" sz="1400" dirty="0">
                <a:latin typeface="Arial"/>
                <a:cs typeface="Arial"/>
              </a:rPr>
              <a:t>Figure </a:t>
            </a:r>
            <a:r>
              <a:rPr lang="en-US" sz="1400" dirty="0" smtClean="0">
                <a:latin typeface="Arial"/>
                <a:cs typeface="Arial"/>
              </a:rPr>
              <a:t>3 adapted from </a:t>
            </a:r>
            <a:r>
              <a:rPr lang="en-US" sz="1400" dirty="0" err="1">
                <a:latin typeface="Arial"/>
                <a:cs typeface="Arial"/>
              </a:rPr>
              <a:t>Yamagami</a:t>
            </a:r>
            <a:r>
              <a:rPr lang="en-US" sz="1400" dirty="0">
                <a:latin typeface="Arial"/>
                <a:cs typeface="Arial"/>
              </a:rPr>
              <a:t> et al. (2017</a:t>
            </a:r>
            <a:r>
              <a:rPr lang="en-US" sz="1400" dirty="0" smtClean="0">
                <a:latin typeface="Arial"/>
                <a:cs typeface="Arial"/>
              </a:rPr>
              <a:t>).</a:t>
            </a:r>
            <a:endParaRPr lang="en-US" sz="1400" dirty="0">
              <a:latin typeface="Arial"/>
              <a:cs typeface="Arial"/>
            </a:endParaRPr>
          </a:p>
        </p:txBody>
      </p:sp>
    </p:spTree>
    <p:extLst>
      <p:ext uri="{BB962C8B-B14F-4D97-AF65-F5344CB8AC3E}">
        <p14:creationId xmlns:p14="http://schemas.microsoft.com/office/powerpoint/2010/main" val="331960669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7" name="Straight Connector 106"/>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17" name="Title 1"/>
          <p:cNvSpPr txBox="1">
            <a:spLocks/>
          </p:cNvSpPr>
          <p:nvPr/>
        </p:nvSpPr>
        <p:spPr>
          <a:xfrm>
            <a:off x="6" y="7255"/>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Literature review</a:t>
            </a:r>
            <a:endParaRPr lang="en-US" sz="2200" b="1" dirty="0">
              <a:solidFill>
                <a:srgbClr val="FF0000"/>
              </a:solidFill>
              <a:latin typeface="Arial" panose="020B0604020202020204" pitchFamily="34" charset="0"/>
              <a:cs typeface="Arial" panose="020B0604020202020204" pitchFamily="34" charset="0"/>
            </a:endParaRPr>
          </a:p>
        </p:txBody>
      </p:sp>
      <p:pic>
        <p:nvPicPr>
          <p:cNvPr id="26" name="Picture 25" descr="Macintosh HD:Users:kbiernat:Documents:Research:phd:outlines:figures:chapter_1:Tao_et_al_2017_AC12_schematic_fig4.png"/>
          <p:cNvPicPr/>
          <p:nvPr/>
        </p:nvPicPr>
        <p:blipFill>
          <a:blip r:embed="rId2">
            <a:extLst>
              <a:ext uri="{28A0092B-C50C-407E-A947-70E740481C1C}">
                <a14:useLocalDpi xmlns:a14="http://schemas.microsoft.com/office/drawing/2010/main" val="0"/>
              </a:ext>
            </a:extLst>
          </a:blip>
          <a:srcRect/>
          <a:stretch>
            <a:fillRect/>
          </a:stretch>
        </p:blipFill>
        <p:spPr bwMode="auto">
          <a:xfrm>
            <a:off x="230089" y="786974"/>
            <a:ext cx="4606869" cy="4162739"/>
          </a:xfrm>
          <a:prstGeom prst="rect">
            <a:avLst/>
          </a:prstGeom>
          <a:noFill/>
          <a:ln>
            <a:noFill/>
          </a:ln>
        </p:spPr>
      </p:pic>
      <p:sp>
        <p:nvSpPr>
          <p:cNvPr id="27" name="TextBox 26"/>
          <p:cNvSpPr txBox="1"/>
          <p:nvPr/>
        </p:nvSpPr>
        <p:spPr>
          <a:xfrm flipH="1">
            <a:off x="298807" y="712262"/>
            <a:ext cx="2082320" cy="184666"/>
          </a:xfrm>
          <a:prstGeom prst="rect">
            <a:avLst/>
          </a:prstGeom>
          <a:noFill/>
        </p:spPr>
        <p:txBody>
          <a:bodyPr wrap="square" lIns="0" tIns="0" rIns="0" bIns="0" rtlCol="0">
            <a:spAutoFit/>
          </a:bodyPr>
          <a:lstStyle/>
          <a:p>
            <a:pPr algn="ctr"/>
            <a:r>
              <a:rPr lang="en-US" sz="1200" dirty="0" smtClean="0">
                <a:latin typeface="Arial"/>
                <a:cs typeface="Arial"/>
              </a:rPr>
              <a:t>“Insipient stage”</a:t>
            </a:r>
            <a:endParaRPr lang="en-US" sz="1200" dirty="0">
              <a:latin typeface="Arial"/>
              <a:cs typeface="Arial"/>
            </a:endParaRPr>
          </a:p>
        </p:txBody>
      </p:sp>
      <p:sp>
        <p:nvSpPr>
          <p:cNvPr id="28" name="TextBox 27"/>
          <p:cNvSpPr txBox="1"/>
          <p:nvPr/>
        </p:nvSpPr>
        <p:spPr>
          <a:xfrm flipH="1">
            <a:off x="2595897" y="712262"/>
            <a:ext cx="2072982" cy="184666"/>
          </a:xfrm>
          <a:prstGeom prst="rect">
            <a:avLst/>
          </a:prstGeom>
          <a:noFill/>
        </p:spPr>
        <p:txBody>
          <a:bodyPr wrap="square" lIns="0" tIns="0" rIns="0" bIns="0" rtlCol="0">
            <a:spAutoFit/>
          </a:bodyPr>
          <a:lstStyle/>
          <a:p>
            <a:pPr algn="ctr"/>
            <a:r>
              <a:rPr lang="en-US" sz="1200" dirty="0" smtClean="0">
                <a:latin typeface="Arial"/>
                <a:cs typeface="Arial"/>
              </a:rPr>
              <a:t>“Development stage”</a:t>
            </a:r>
            <a:endParaRPr lang="en-US" sz="1200" dirty="0">
              <a:latin typeface="Arial"/>
              <a:cs typeface="Arial"/>
            </a:endParaRPr>
          </a:p>
        </p:txBody>
      </p:sp>
      <p:sp>
        <p:nvSpPr>
          <p:cNvPr id="29" name="TextBox 28"/>
          <p:cNvSpPr txBox="1"/>
          <p:nvPr/>
        </p:nvSpPr>
        <p:spPr>
          <a:xfrm flipH="1">
            <a:off x="298807" y="2863226"/>
            <a:ext cx="2082320" cy="184666"/>
          </a:xfrm>
          <a:prstGeom prst="rect">
            <a:avLst/>
          </a:prstGeom>
          <a:noFill/>
        </p:spPr>
        <p:txBody>
          <a:bodyPr wrap="square" lIns="0" tIns="0" rIns="0" bIns="0" rtlCol="0">
            <a:spAutoFit/>
          </a:bodyPr>
          <a:lstStyle/>
          <a:p>
            <a:pPr algn="ctr"/>
            <a:r>
              <a:rPr lang="en-US" sz="1200" dirty="0" smtClean="0">
                <a:latin typeface="Arial"/>
                <a:cs typeface="Arial"/>
              </a:rPr>
              <a:t>“Drastic intensification period”</a:t>
            </a:r>
            <a:endParaRPr lang="en-US" sz="1200" dirty="0">
              <a:latin typeface="Arial"/>
              <a:cs typeface="Arial"/>
            </a:endParaRPr>
          </a:p>
        </p:txBody>
      </p:sp>
      <p:sp>
        <p:nvSpPr>
          <p:cNvPr id="30" name="TextBox 29"/>
          <p:cNvSpPr txBox="1"/>
          <p:nvPr/>
        </p:nvSpPr>
        <p:spPr>
          <a:xfrm flipH="1">
            <a:off x="2595897" y="2863226"/>
            <a:ext cx="2072982" cy="191448"/>
          </a:xfrm>
          <a:prstGeom prst="rect">
            <a:avLst/>
          </a:prstGeom>
          <a:noFill/>
        </p:spPr>
        <p:txBody>
          <a:bodyPr wrap="square" lIns="0" tIns="0" rIns="0" bIns="0" rtlCol="0">
            <a:spAutoFit/>
          </a:bodyPr>
          <a:lstStyle/>
          <a:p>
            <a:pPr algn="ctr"/>
            <a:r>
              <a:rPr lang="en-US" sz="1200" dirty="0" smtClean="0">
                <a:latin typeface="Arial"/>
                <a:cs typeface="Arial"/>
              </a:rPr>
              <a:t>“Lingering stage”</a:t>
            </a:r>
            <a:endParaRPr lang="en-US" sz="1200" dirty="0">
              <a:latin typeface="Arial"/>
              <a:cs typeface="Arial"/>
            </a:endParaRPr>
          </a:p>
        </p:txBody>
      </p:sp>
      <p:cxnSp>
        <p:nvCxnSpPr>
          <p:cNvPr id="31" name="Straight Connector 30"/>
          <p:cNvCxnSpPr/>
          <p:nvPr/>
        </p:nvCxnSpPr>
        <p:spPr>
          <a:xfrm>
            <a:off x="5388197" y="1692010"/>
            <a:ext cx="309769" cy="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flipH="1">
            <a:off x="5784354" y="1600895"/>
            <a:ext cx="1048872" cy="184666"/>
          </a:xfrm>
          <a:prstGeom prst="rect">
            <a:avLst/>
          </a:prstGeom>
          <a:noFill/>
        </p:spPr>
        <p:txBody>
          <a:bodyPr wrap="square" lIns="0" tIns="0" rIns="0" bIns="0" rtlCol="0">
            <a:spAutoFit/>
          </a:bodyPr>
          <a:lstStyle/>
          <a:p>
            <a:r>
              <a:rPr lang="en-US" sz="1200" dirty="0" smtClean="0">
                <a:latin typeface="Arial"/>
                <a:cs typeface="Arial"/>
              </a:rPr>
              <a:t>Isotherms</a:t>
            </a:r>
            <a:endParaRPr lang="en-US" sz="1200" dirty="0">
              <a:latin typeface="Arial"/>
              <a:cs typeface="Arial"/>
            </a:endParaRPr>
          </a:p>
        </p:txBody>
      </p:sp>
      <p:sp>
        <p:nvSpPr>
          <p:cNvPr id="2" name="Oval 1"/>
          <p:cNvSpPr/>
          <p:nvPr/>
        </p:nvSpPr>
        <p:spPr>
          <a:xfrm>
            <a:off x="5350546" y="2863226"/>
            <a:ext cx="607150" cy="262450"/>
          </a:xfrm>
          <a:prstGeom prst="ellipse">
            <a:avLst/>
          </a:prstGeom>
          <a:solidFill>
            <a:srgbClr val="9F6D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flipH="1">
            <a:off x="6038761" y="2863226"/>
            <a:ext cx="1048872" cy="184666"/>
          </a:xfrm>
          <a:prstGeom prst="rect">
            <a:avLst/>
          </a:prstGeom>
          <a:noFill/>
        </p:spPr>
        <p:txBody>
          <a:bodyPr wrap="square" lIns="0" tIns="0" rIns="0" bIns="0" rtlCol="0">
            <a:spAutoFit/>
          </a:bodyPr>
          <a:lstStyle/>
          <a:p>
            <a:r>
              <a:rPr lang="en-US" sz="1200" dirty="0" smtClean="0">
                <a:latin typeface="Arial"/>
                <a:cs typeface="Arial"/>
              </a:rPr>
              <a:t>Jet streaks</a:t>
            </a:r>
            <a:endParaRPr lang="en-US" sz="1200" dirty="0">
              <a:latin typeface="Arial"/>
              <a:cs typeface="Arial"/>
            </a:endParaRPr>
          </a:p>
        </p:txBody>
      </p:sp>
      <p:sp>
        <p:nvSpPr>
          <p:cNvPr id="38" name="TextBox 37"/>
          <p:cNvSpPr txBox="1"/>
          <p:nvPr/>
        </p:nvSpPr>
        <p:spPr>
          <a:xfrm flipH="1">
            <a:off x="7850022" y="2870008"/>
            <a:ext cx="1048872" cy="184666"/>
          </a:xfrm>
          <a:prstGeom prst="rect">
            <a:avLst/>
          </a:prstGeom>
          <a:noFill/>
        </p:spPr>
        <p:txBody>
          <a:bodyPr wrap="square" lIns="0" tIns="0" rIns="0" bIns="0" rtlCol="0">
            <a:spAutoFit/>
          </a:bodyPr>
          <a:lstStyle/>
          <a:p>
            <a:r>
              <a:rPr lang="en-US" sz="1200" dirty="0" smtClean="0">
                <a:latin typeface="Arial"/>
                <a:cs typeface="Arial"/>
              </a:rPr>
              <a:t>Divergence</a:t>
            </a:r>
            <a:endParaRPr lang="en-US" sz="1200" dirty="0">
              <a:latin typeface="Arial"/>
              <a:cs typeface="Arial"/>
            </a:endParaRPr>
          </a:p>
        </p:txBody>
      </p:sp>
      <p:sp>
        <p:nvSpPr>
          <p:cNvPr id="39" name="TextBox 38"/>
          <p:cNvSpPr txBox="1"/>
          <p:nvPr/>
        </p:nvSpPr>
        <p:spPr>
          <a:xfrm flipH="1">
            <a:off x="7187081" y="1508562"/>
            <a:ext cx="1475413" cy="184666"/>
          </a:xfrm>
          <a:prstGeom prst="rect">
            <a:avLst/>
          </a:prstGeom>
          <a:noFill/>
        </p:spPr>
        <p:txBody>
          <a:bodyPr wrap="square" lIns="0" tIns="0" rIns="0" bIns="0" rtlCol="0">
            <a:spAutoFit/>
          </a:bodyPr>
          <a:lstStyle/>
          <a:p>
            <a:r>
              <a:rPr lang="en-US" sz="1200" dirty="0" smtClean="0">
                <a:latin typeface="Arial"/>
                <a:cs typeface="Arial"/>
              </a:rPr>
              <a:t>“C”: Cold air mass</a:t>
            </a:r>
            <a:endParaRPr lang="en-US" sz="1200" dirty="0">
              <a:latin typeface="Arial"/>
              <a:cs typeface="Arial"/>
            </a:endParaRPr>
          </a:p>
        </p:txBody>
      </p:sp>
      <p:sp>
        <p:nvSpPr>
          <p:cNvPr id="40" name="TextBox 39"/>
          <p:cNvSpPr txBox="1"/>
          <p:nvPr/>
        </p:nvSpPr>
        <p:spPr>
          <a:xfrm flipH="1">
            <a:off x="7187081" y="1705223"/>
            <a:ext cx="1475413" cy="184666"/>
          </a:xfrm>
          <a:prstGeom prst="rect">
            <a:avLst/>
          </a:prstGeom>
          <a:noFill/>
        </p:spPr>
        <p:txBody>
          <a:bodyPr wrap="square" lIns="0" tIns="0" rIns="0" bIns="0" rtlCol="0">
            <a:spAutoFit/>
          </a:bodyPr>
          <a:lstStyle/>
          <a:p>
            <a:r>
              <a:rPr lang="en-US" sz="1200" dirty="0" smtClean="0">
                <a:latin typeface="Arial"/>
                <a:cs typeface="Arial"/>
              </a:rPr>
              <a:t>“W”: Warm air mass</a:t>
            </a:r>
            <a:endParaRPr lang="en-US" sz="1200" dirty="0">
              <a:latin typeface="Arial"/>
              <a:cs typeface="Arial"/>
            </a:endParaRPr>
          </a:p>
        </p:txBody>
      </p:sp>
      <p:cxnSp>
        <p:nvCxnSpPr>
          <p:cNvPr id="7" name="Straight Arrow Connector 6"/>
          <p:cNvCxnSpPr/>
          <p:nvPr/>
        </p:nvCxnSpPr>
        <p:spPr>
          <a:xfrm flipV="1">
            <a:off x="5873455" y="3306034"/>
            <a:ext cx="0" cy="404372"/>
          </a:xfrm>
          <a:prstGeom prst="straightConnector1">
            <a:avLst/>
          </a:prstGeom>
          <a:ln w="50800">
            <a:solidFill>
              <a:srgbClr val="702F8C"/>
            </a:solidFill>
            <a:tailEnd type="triangle" w="lg" len="med"/>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flipH="1">
            <a:off x="6113202" y="3426390"/>
            <a:ext cx="1048872" cy="184666"/>
          </a:xfrm>
          <a:prstGeom prst="rect">
            <a:avLst/>
          </a:prstGeom>
          <a:noFill/>
        </p:spPr>
        <p:txBody>
          <a:bodyPr wrap="square" lIns="0" tIns="0" rIns="0" bIns="0" rtlCol="0">
            <a:spAutoFit/>
          </a:bodyPr>
          <a:lstStyle/>
          <a:p>
            <a:r>
              <a:rPr lang="en-US" sz="1200" dirty="0" smtClean="0">
                <a:latin typeface="Arial"/>
                <a:cs typeface="Arial"/>
              </a:rPr>
              <a:t>Ascent</a:t>
            </a:r>
            <a:endParaRPr lang="en-US" sz="1200" dirty="0">
              <a:latin typeface="Arial"/>
              <a:cs typeface="Arial"/>
            </a:endParaRPr>
          </a:p>
        </p:txBody>
      </p:sp>
      <p:grpSp>
        <p:nvGrpSpPr>
          <p:cNvPr id="21" name="Group 20"/>
          <p:cNvGrpSpPr/>
          <p:nvPr/>
        </p:nvGrpSpPr>
        <p:grpSpPr>
          <a:xfrm>
            <a:off x="7283468" y="2792225"/>
            <a:ext cx="451102" cy="380146"/>
            <a:chOff x="7199412" y="2925888"/>
            <a:chExt cx="451102" cy="380146"/>
          </a:xfrm>
        </p:grpSpPr>
        <p:sp>
          <p:nvSpPr>
            <p:cNvPr id="37" name="Oval 36"/>
            <p:cNvSpPr/>
            <p:nvPr/>
          </p:nvSpPr>
          <p:spPr>
            <a:xfrm>
              <a:off x="7199412" y="2925888"/>
              <a:ext cx="451102" cy="380146"/>
            </a:xfrm>
            <a:prstGeom prst="ellipse">
              <a:avLst/>
            </a:prstGeom>
            <a:solidFill>
              <a:srgbClr val="BCDD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flipH="1">
              <a:off x="7323133" y="3003671"/>
              <a:ext cx="270835" cy="184666"/>
            </a:xfrm>
            <a:prstGeom prst="rect">
              <a:avLst/>
            </a:prstGeom>
            <a:noFill/>
          </p:spPr>
          <p:txBody>
            <a:bodyPr wrap="square" lIns="0" tIns="0" rIns="0" bIns="0" rtlCol="0">
              <a:spAutoFit/>
            </a:bodyPr>
            <a:lstStyle/>
            <a:p>
              <a:r>
                <a:rPr lang="en-US" sz="1200" dirty="0" smtClean="0">
                  <a:latin typeface="Arial"/>
                  <a:cs typeface="Arial"/>
                </a:rPr>
                <a:t>“D”</a:t>
              </a:r>
              <a:endParaRPr lang="en-US" sz="1200" dirty="0">
                <a:latin typeface="Arial"/>
                <a:cs typeface="Arial"/>
              </a:endParaRPr>
            </a:p>
          </p:txBody>
        </p:sp>
      </p:grpSp>
      <p:grpSp>
        <p:nvGrpSpPr>
          <p:cNvPr id="22" name="Group 21"/>
          <p:cNvGrpSpPr/>
          <p:nvPr/>
        </p:nvGrpSpPr>
        <p:grpSpPr>
          <a:xfrm>
            <a:off x="7412599" y="3348068"/>
            <a:ext cx="270835" cy="402555"/>
            <a:chOff x="5539623" y="3959768"/>
            <a:chExt cx="270835" cy="402555"/>
          </a:xfrm>
        </p:grpSpPr>
        <p:sp>
          <p:nvSpPr>
            <p:cNvPr id="12" name="Can 11"/>
            <p:cNvSpPr/>
            <p:nvPr/>
          </p:nvSpPr>
          <p:spPr>
            <a:xfrm>
              <a:off x="5539623" y="3959768"/>
              <a:ext cx="270835" cy="402555"/>
            </a:xfrm>
            <a:prstGeom prst="can">
              <a:avLst/>
            </a:prstGeom>
            <a:solidFill>
              <a:srgbClr val="0F78C0"/>
            </a:solidFill>
            <a:ln>
              <a:solidFill>
                <a:srgbClr val="0F78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flipH="1">
              <a:off x="5577282" y="4095495"/>
              <a:ext cx="218689" cy="184666"/>
            </a:xfrm>
            <a:prstGeom prst="rect">
              <a:avLst/>
            </a:prstGeom>
            <a:noFill/>
          </p:spPr>
          <p:txBody>
            <a:bodyPr wrap="square" lIns="0" tIns="0" rIns="0" bIns="0" rtlCol="0">
              <a:spAutoFit/>
            </a:bodyPr>
            <a:lstStyle/>
            <a:p>
              <a:pPr algn="ctr"/>
              <a:r>
                <a:rPr lang="en-US" sz="1200" dirty="0">
                  <a:solidFill>
                    <a:schemeClr val="bg1"/>
                  </a:solidFill>
                  <a:latin typeface="Arial"/>
                  <a:cs typeface="Arial"/>
                </a:rPr>
                <a:t>L</a:t>
              </a:r>
            </a:p>
          </p:txBody>
        </p:sp>
      </p:grpSp>
      <p:sp>
        <p:nvSpPr>
          <p:cNvPr id="50" name="TextBox 49"/>
          <p:cNvSpPr txBox="1"/>
          <p:nvPr/>
        </p:nvSpPr>
        <p:spPr>
          <a:xfrm flipH="1">
            <a:off x="7780742" y="3483795"/>
            <a:ext cx="1048872" cy="184666"/>
          </a:xfrm>
          <a:prstGeom prst="rect">
            <a:avLst/>
          </a:prstGeom>
          <a:noFill/>
        </p:spPr>
        <p:txBody>
          <a:bodyPr wrap="square" lIns="0" tIns="0" rIns="0" bIns="0" rtlCol="0">
            <a:spAutoFit/>
          </a:bodyPr>
          <a:lstStyle/>
          <a:p>
            <a:r>
              <a:rPr lang="en-US" sz="1200" dirty="0" smtClean="0">
                <a:latin typeface="Arial"/>
                <a:cs typeface="Arial"/>
              </a:rPr>
              <a:t>Storm center</a:t>
            </a:r>
            <a:endParaRPr lang="en-US" sz="1200" dirty="0">
              <a:latin typeface="Arial"/>
              <a:cs typeface="Arial"/>
            </a:endParaRPr>
          </a:p>
        </p:txBody>
      </p:sp>
      <p:sp>
        <p:nvSpPr>
          <p:cNvPr id="13" name="Rectangle 12"/>
          <p:cNvSpPr/>
          <p:nvPr/>
        </p:nvSpPr>
        <p:spPr>
          <a:xfrm>
            <a:off x="5710645" y="4025141"/>
            <a:ext cx="330484" cy="186782"/>
          </a:xfrm>
          <a:prstGeom prst="rect">
            <a:avLst/>
          </a:prstGeom>
          <a:solidFill>
            <a:srgbClr val="FC6C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extBox 52"/>
          <p:cNvSpPr txBox="1"/>
          <p:nvPr/>
        </p:nvSpPr>
        <p:spPr>
          <a:xfrm flipH="1">
            <a:off x="6180716" y="3931750"/>
            <a:ext cx="2558546" cy="369332"/>
          </a:xfrm>
          <a:prstGeom prst="rect">
            <a:avLst/>
          </a:prstGeom>
          <a:noFill/>
        </p:spPr>
        <p:txBody>
          <a:bodyPr wrap="square" lIns="0" tIns="0" rIns="0" bIns="0" rtlCol="0">
            <a:spAutoFit/>
          </a:bodyPr>
          <a:lstStyle/>
          <a:p>
            <a:r>
              <a:rPr lang="en-US" sz="1200" dirty="0" smtClean="0">
                <a:latin typeface="Arial"/>
                <a:cs typeface="Arial"/>
              </a:rPr>
              <a:t>TPV and associated stratospheric warm temperature anomaly </a:t>
            </a:r>
            <a:endParaRPr lang="en-US" sz="1200" dirty="0">
              <a:latin typeface="Arial"/>
              <a:cs typeface="Arial"/>
            </a:endParaRPr>
          </a:p>
        </p:txBody>
      </p:sp>
      <p:cxnSp>
        <p:nvCxnSpPr>
          <p:cNvPr id="16" name="Straight Arrow Connector 15"/>
          <p:cNvCxnSpPr/>
          <p:nvPr/>
        </p:nvCxnSpPr>
        <p:spPr>
          <a:xfrm flipV="1">
            <a:off x="5315511" y="2501061"/>
            <a:ext cx="516565" cy="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V="1">
            <a:off x="5315511" y="2209619"/>
            <a:ext cx="516565" cy="1"/>
          </a:xfrm>
          <a:prstGeom prst="straightConnector1">
            <a:avLst/>
          </a:prstGeom>
          <a:ln>
            <a:solidFill>
              <a:srgbClr val="18B4FC"/>
            </a:solidFill>
            <a:tailEnd type="arrow"/>
          </a:ln>
          <a:effectLst/>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flipH="1">
            <a:off x="6001407" y="2049794"/>
            <a:ext cx="2911867" cy="553998"/>
          </a:xfrm>
          <a:prstGeom prst="rect">
            <a:avLst/>
          </a:prstGeom>
          <a:noFill/>
        </p:spPr>
        <p:txBody>
          <a:bodyPr wrap="square" lIns="0" tIns="0" rIns="0" bIns="0" rtlCol="0">
            <a:spAutoFit/>
          </a:bodyPr>
          <a:lstStyle/>
          <a:p>
            <a:r>
              <a:rPr lang="en-US" sz="1200" dirty="0" smtClean="0">
                <a:latin typeface="Arial"/>
                <a:cs typeface="Arial"/>
              </a:rPr>
              <a:t>Cold and warm temperature advections and associated directions in which cold and warm air are advected</a:t>
            </a:r>
            <a:endParaRPr lang="en-US" sz="1200" dirty="0">
              <a:latin typeface="Arial"/>
              <a:cs typeface="Arial"/>
            </a:endParaRPr>
          </a:p>
        </p:txBody>
      </p:sp>
      <p:sp>
        <p:nvSpPr>
          <p:cNvPr id="61" name="TextBox 60"/>
          <p:cNvSpPr txBox="1"/>
          <p:nvPr/>
        </p:nvSpPr>
        <p:spPr>
          <a:xfrm flipH="1">
            <a:off x="5260694" y="2006276"/>
            <a:ext cx="392600" cy="184665"/>
          </a:xfrm>
          <a:prstGeom prst="rect">
            <a:avLst/>
          </a:prstGeom>
          <a:noFill/>
        </p:spPr>
        <p:txBody>
          <a:bodyPr wrap="square" lIns="0" tIns="0" rIns="0" bIns="0" rtlCol="0">
            <a:spAutoFit/>
          </a:bodyPr>
          <a:lstStyle/>
          <a:p>
            <a:r>
              <a:rPr lang="en-US" sz="1200" dirty="0" smtClean="0">
                <a:solidFill>
                  <a:srgbClr val="18B4FC"/>
                </a:solidFill>
                <a:latin typeface="Arial"/>
                <a:cs typeface="Arial"/>
              </a:rPr>
              <a:t>“CA”</a:t>
            </a:r>
            <a:endParaRPr lang="en-US" sz="1200" dirty="0">
              <a:solidFill>
                <a:srgbClr val="18B4FC"/>
              </a:solidFill>
              <a:latin typeface="Arial"/>
              <a:cs typeface="Arial"/>
            </a:endParaRPr>
          </a:p>
        </p:txBody>
      </p:sp>
      <p:sp>
        <p:nvSpPr>
          <p:cNvPr id="63" name="TextBox 62"/>
          <p:cNvSpPr txBox="1"/>
          <p:nvPr/>
        </p:nvSpPr>
        <p:spPr>
          <a:xfrm flipH="1">
            <a:off x="5282229" y="2283564"/>
            <a:ext cx="392600" cy="184665"/>
          </a:xfrm>
          <a:prstGeom prst="rect">
            <a:avLst/>
          </a:prstGeom>
          <a:noFill/>
        </p:spPr>
        <p:txBody>
          <a:bodyPr wrap="square" lIns="0" tIns="0" rIns="0" bIns="0" rtlCol="0">
            <a:spAutoFit/>
          </a:bodyPr>
          <a:lstStyle/>
          <a:p>
            <a:r>
              <a:rPr lang="en-US" sz="1200" dirty="0" smtClean="0">
                <a:solidFill>
                  <a:srgbClr val="FF0000"/>
                </a:solidFill>
                <a:latin typeface="Arial"/>
                <a:cs typeface="Arial"/>
              </a:rPr>
              <a:t>“WA”</a:t>
            </a:r>
            <a:endParaRPr lang="en-US" sz="1200" dirty="0">
              <a:solidFill>
                <a:srgbClr val="FF0000"/>
              </a:solidFill>
              <a:latin typeface="Arial"/>
              <a:cs typeface="Arial"/>
            </a:endParaRPr>
          </a:p>
        </p:txBody>
      </p:sp>
      <p:grpSp>
        <p:nvGrpSpPr>
          <p:cNvPr id="62" name="Group 61"/>
          <p:cNvGrpSpPr/>
          <p:nvPr/>
        </p:nvGrpSpPr>
        <p:grpSpPr>
          <a:xfrm>
            <a:off x="6236044" y="4469535"/>
            <a:ext cx="434599" cy="371908"/>
            <a:chOff x="6227801" y="4421319"/>
            <a:chExt cx="434599" cy="371908"/>
          </a:xfrm>
        </p:grpSpPr>
        <p:grpSp>
          <p:nvGrpSpPr>
            <p:cNvPr id="59" name="Group 58"/>
            <p:cNvGrpSpPr/>
            <p:nvPr/>
          </p:nvGrpSpPr>
          <p:grpSpPr>
            <a:xfrm>
              <a:off x="6227801" y="4421319"/>
              <a:ext cx="142382" cy="352858"/>
              <a:chOff x="6926301" y="4538794"/>
              <a:chExt cx="142382" cy="352858"/>
            </a:xfrm>
          </p:grpSpPr>
          <p:sp>
            <p:nvSpPr>
              <p:cNvPr id="44" name="Freeform 43"/>
              <p:cNvSpPr/>
              <p:nvPr/>
            </p:nvSpPr>
            <p:spPr>
              <a:xfrm>
                <a:off x="6926301" y="4538794"/>
                <a:ext cx="142382" cy="326868"/>
              </a:xfrm>
              <a:custGeom>
                <a:avLst/>
                <a:gdLst>
                  <a:gd name="connsiteX0" fmla="*/ 142382 w 142382"/>
                  <a:gd name="connsiteY0" fmla="*/ 0 h 326868"/>
                  <a:gd name="connsiteX1" fmla="*/ 30329 w 142382"/>
                  <a:gd name="connsiteY1" fmla="*/ 93391 h 326868"/>
                  <a:gd name="connsiteX2" fmla="*/ 2316 w 142382"/>
                  <a:gd name="connsiteY2" fmla="*/ 224138 h 326868"/>
                  <a:gd name="connsiteX3" fmla="*/ 77018 w 142382"/>
                  <a:gd name="connsiteY3" fmla="*/ 326868 h 326868"/>
                </a:gdLst>
                <a:ahLst/>
                <a:cxnLst>
                  <a:cxn ang="0">
                    <a:pos x="connsiteX0" y="connsiteY0"/>
                  </a:cxn>
                  <a:cxn ang="0">
                    <a:pos x="connsiteX1" y="connsiteY1"/>
                  </a:cxn>
                  <a:cxn ang="0">
                    <a:pos x="connsiteX2" y="connsiteY2"/>
                  </a:cxn>
                  <a:cxn ang="0">
                    <a:pos x="connsiteX3" y="connsiteY3"/>
                  </a:cxn>
                </a:cxnLst>
                <a:rect l="l" t="t" r="r" b="b"/>
                <a:pathLst>
                  <a:path w="142382" h="326868">
                    <a:moveTo>
                      <a:pt x="142382" y="0"/>
                    </a:moveTo>
                    <a:cubicBezTo>
                      <a:pt x="98027" y="28017"/>
                      <a:pt x="53673" y="56035"/>
                      <a:pt x="30329" y="93391"/>
                    </a:cubicBezTo>
                    <a:cubicBezTo>
                      <a:pt x="6985" y="130747"/>
                      <a:pt x="-5466" y="185225"/>
                      <a:pt x="2316" y="224138"/>
                    </a:cubicBezTo>
                    <a:cubicBezTo>
                      <a:pt x="10097" y="263051"/>
                      <a:pt x="77018" y="326868"/>
                      <a:pt x="77018" y="326868"/>
                    </a:cubicBezTo>
                  </a:path>
                </a:pathLst>
              </a:custGeom>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8" name="Straight Arrow Connector 47"/>
              <p:cNvCxnSpPr/>
              <p:nvPr/>
            </p:nvCxnSpPr>
            <p:spPr>
              <a:xfrm>
                <a:off x="7006494" y="4862487"/>
                <a:ext cx="55721" cy="29165"/>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85" name="Group 84"/>
            <p:cNvGrpSpPr/>
            <p:nvPr/>
          </p:nvGrpSpPr>
          <p:grpSpPr>
            <a:xfrm rot="10800000">
              <a:off x="6520018" y="4440369"/>
              <a:ext cx="142382" cy="352858"/>
              <a:chOff x="6926301" y="4538794"/>
              <a:chExt cx="142382" cy="352858"/>
            </a:xfrm>
          </p:grpSpPr>
          <p:sp>
            <p:nvSpPr>
              <p:cNvPr id="86" name="Freeform 85"/>
              <p:cNvSpPr/>
              <p:nvPr/>
            </p:nvSpPr>
            <p:spPr>
              <a:xfrm>
                <a:off x="6926301" y="4538794"/>
                <a:ext cx="142382" cy="326868"/>
              </a:xfrm>
              <a:custGeom>
                <a:avLst/>
                <a:gdLst>
                  <a:gd name="connsiteX0" fmla="*/ 142382 w 142382"/>
                  <a:gd name="connsiteY0" fmla="*/ 0 h 326868"/>
                  <a:gd name="connsiteX1" fmla="*/ 30329 w 142382"/>
                  <a:gd name="connsiteY1" fmla="*/ 93391 h 326868"/>
                  <a:gd name="connsiteX2" fmla="*/ 2316 w 142382"/>
                  <a:gd name="connsiteY2" fmla="*/ 224138 h 326868"/>
                  <a:gd name="connsiteX3" fmla="*/ 77018 w 142382"/>
                  <a:gd name="connsiteY3" fmla="*/ 326868 h 326868"/>
                </a:gdLst>
                <a:ahLst/>
                <a:cxnLst>
                  <a:cxn ang="0">
                    <a:pos x="connsiteX0" y="connsiteY0"/>
                  </a:cxn>
                  <a:cxn ang="0">
                    <a:pos x="connsiteX1" y="connsiteY1"/>
                  </a:cxn>
                  <a:cxn ang="0">
                    <a:pos x="connsiteX2" y="connsiteY2"/>
                  </a:cxn>
                  <a:cxn ang="0">
                    <a:pos x="connsiteX3" y="connsiteY3"/>
                  </a:cxn>
                </a:cxnLst>
                <a:rect l="l" t="t" r="r" b="b"/>
                <a:pathLst>
                  <a:path w="142382" h="326868">
                    <a:moveTo>
                      <a:pt x="142382" y="0"/>
                    </a:moveTo>
                    <a:cubicBezTo>
                      <a:pt x="98027" y="28017"/>
                      <a:pt x="53673" y="56035"/>
                      <a:pt x="30329" y="93391"/>
                    </a:cubicBezTo>
                    <a:cubicBezTo>
                      <a:pt x="6985" y="130747"/>
                      <a:pt x="-5466" y="185225"/>
                      <a:pt x="2316" y="224138"/>
                    </a:cubicBezTo>
                    <a:cubicBezTo>
                      <a:pt x="10097" y="263051"/>
                      <a:pt x="77018" y="326868"/>
                      <a:pt x="77018" y="326868"/>
                    </a:cubicBezTo>
                  </a:path>
                </a:pathLst>
              </a:custGeom>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7" name="Straight Arrow Connector 86"/>
              <p:cNvCxnSpPr/>
              <p:nvPr/>
            </p:nvCxnSpPr>
            <p:spPr>
              <a:xfrm>
                <a:off x="7006494" y="4862487"/>
                <a:ext cx="55721" cy="29165"/>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sp>
        <p:nvSpPr>
          <p:cNvPr id="89" name="TextBox 88"/>
          <p:cNvSpPr txBox="1"/>
          <p:nvPr/>
        </p:nvSpPr>
        <p:spPr>
          <a:xfrm flipH="1">
            <a:off x="6764023" y="4553894"/>
            <a:ext cx="1456728" cy="184666"/>
          </a:xfrm>
          <a:prstGeom prst="rect">
            <a:avLst/>
          </a:prstGeom>
          <a:noFill/>
        </p:spPr>
        <p:txBody>
          <a:bodyPr wrap="square" lIns="0" tIns="0" rIns="0" bIns="0" rtlCol="0">
            <a:spAutoFit/>
          </a:bodyPr>
          <a:lstStyle/>
          <a:p>
            <a:r>
              <a:rPr lang="en-US" sz="1200" dirty="0" smtClean="0">
                <a:latin typeface="Arial"/>
                <a:cs typeface="Arial"/>
              </a:rPr>
              <a:t>Cyclonic circulations</a:t>
            </a:r>
            <a:endParaRPr lang="en-US" sz="1200" dirty="0">
              <a:latin typeface="Arial"/>
              <a:cs typeface="Arial"/>
            </a:endParaRPr>
          </a:p>
        </p:txBody>
      </p:sp>
      <p:sp>
        <p:nvSpPr>
          <p:cNvPr id="90" name="TextBox 89"/>
          <p:cNvSpPr txBox="1"/>
          <p:nvPr/>
        </p:nvSpPr>
        <p:spPr>
          <a:xfrm flipH="1">
            <a:off x="5388196" y="671963"/>
            <a:ext cx="3441417" cy="646331"/>
          </a:xfrm>
          <a:prstGeom prst="rect">
            <a:avLst/>
          </a:prstGeom>
          <a:noFill/>
        </p:spPr>
        <p:txBody>
          <a:bodyPr wrap="square" lIns="0" tIns="0" rIns="0" bIns="0" rtlCol="0">
            <a:spAutoFit/>
          </a:bodyPr>
          <a:lstStyle/>
          <a:p>
            <a:r>
              <a:rPr lang="en-US" sz="1400" dirty="0" smtClean="0">
                <a:latin typeface="Arial"/>
                <a:cs typeface="Arial"/>
              </a:rPr>
              <a:t>Sketch of the development of the Great Arctic Cyclone of August 2012 (AC12). Figure 4 adapted from Tao et al. (2017) </a:t>
            </a:r>
            <a:endParaRPr lang="en-US" sz="1400" dirty="0">
              <a:latin typeface="Arial"/>
              <a:cs typeface="Arial"/>
            </a:endParaRPr>
          </a:p>
        </p:txBody>
      </p:sp>
    </p:spTree>
    <p:extLst>
      <p:ext uri="{BB962C8B-B14F-4D97-AF65-F5344CB8AC3E}">
        <p14:creationId xmlns:p14="http://schemas.microsoft.com/office/powerpoint/2010/main" val="293396552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a:ea typeface="Times New Roman"/>
                <a:cs typeface="Arial"/>
              </a:rPr>
              <a:t>Latent heating </a:t>
            </a:r>
            <a:r>
              <a:rPr lang="en-US" sz="1800" dirty="0">
                <a:latin typeface="Arial"/>
                <a:ea typeface="Times New Roman"/>
                <a:cs typeface="Arial"/>
              </a:rPr>
              <a:t>associated with the formation of clouds and precipitation has been shown to contribute </a:t>
            </a:r>
            <a:r>
              <a:rPr lang="en-US" sz="1800" dirty="0" smtClean="0">
                <a:latin typeface="Arial"/>
                <a:ea typeface="Times New Roman"/>
                <a:cs typeface="Arial"/>
              </a:rPr>
              <a:t>to the </a:t>
            </a:r>
            <a:r>
              <a:rPr lang="en-US" sz="1800" dirty="0">
                <a:latin typeface="Arial"/>
                <a:ea typeface="Times New Roman"/>
                <a:cs typeface="Arial"/>
              </a:rPr>
              <a:t>development and intensification of midlatitude cyclones in numerous studies (e.g., </a:t>
            </a:r>
            <a:r>
              <a:rPr lang="en-US" sz="1800" dirty="0" err="1" smtClean="0">
                <a:latin typeface="Arial"/>
                <a:ea typeface="Times New Roman"/>
                <a:cs typeface="Arial"/>
              </a:rPr>
              <a:t>Tracton</a:t>
            </a:r>
            <a:r>
              <a:rPr lang="en-US" sz="1800" dirty="0" smtClean="0">
                <a:latin typeface="Arial"/>
                <a:ea typeface="Times New Roman"/>
                <a:cs typeface="Arial"/>
              </a:rPr>
              <a:t> 1973</a:t>
            </a:r>
            <a:r>
              <a:rPr lang="en-US" sz="1800" dirty="0">
                <a:latin typeface="Arial"/>
                <a:ea typeface="Times New Roman"/>
                <a:cs typeface="Arial"/>
              </a:rPr>
              <a:t>; </a:t>
            </a:r>
            <a:r>
              <a:rPr lang="en-US" sz="1800" dirty="0" err="1">
                <a:latin typeface="Arial"/>
                <a:ea typeface="Times New Roman"/>
                <a:cs typeface="Arial"/>
              </a:rPr>
              <a:t>Kuo</a:t>
            </a:r>
            <a:r>
              <a:rPr lang="en-US" sz="1800" dirty="0">
                <a:latin typeface="Arial"/>
                <a:ea typeface="Times New Roman"/>
                <a:cs typeface="Arial"/>
              </a:rPr>
              <a:t> and Reed 1988; </a:t>
            </a:r>
            <a:r>
              <a:rPr lang="en-US" sz="1800" dirty="0" smtClean="0">
                <a:latin typeface="Arial"/>
                <a:ea typeface="Times New Roman"/>
                <a:cs typeface="Arial"/>
              </a:rPr>
              <a:t>Davis </a:t>
            </a:r>
            <a:r>
              <a:rPr lang="en-US" sz="1800" dirty="0">
                <a:latin typeface="Arial"/>
                <a:ea typeface="Times New Roman"/>
                <a:cs typeface="Arial"/>
              </a:rPr>
              <a:t>et al. 1993; </a:t>
            </a:r>
            <a:r>
              <a:rPr lang="en-US" sz="1800" dirty="0" err="1" smtClean="0">
                <a:latin typeface="Arial"/>
                <a:ea typeface="Times New Roman"/>
                <a:cs typeface="Arial"/>
              </a:rPr>
              <a:t>Stoelinga</a:t>
            </a:r>
            <a:r>
              <a:rPr lang="en-US" sz="1800" dirty="0" smtClean="0">
                <a:latin typeface="Arial"/>
                <a:ea typeface="Times New Roman"/>
                <a:cs typeface="Arial"/>
              </a:rPr>
              <a:t> 1996</a:t>
            </a:r>
            <a:r>
              <a:rPr lang="en-US" sz="1800" dirty="0">
                <a:latin typeface="Arial"/>
                <a:ea typeface="Times New Roman"/>
                <a:cs typeface="Arial"/>
              </a:rPr>
              <a:t>; </a:t>
            </a:r>
            <a:r>
              <a:rPr lang="en-US" sz="1800" dirty="0" err="1" smtClean="0">
                <a:latin typeface="Arial"/>
                <a:ea typeface="Times New Roman"/>
                <a:cs typeface="Arial"/>
              </a:rPr>
              <a:t>Wernli</a:t>
            </a:r>
            <a:r>
              <a:rPr lang="en-US" sz="1800" dirty="0" smtClean="0">
                <a:latin typeface="Arial"/>
                <a:ea typeface="Times New Roman"/>
                <a:cs typeface="Arial"/>
              </a:rPr>
              <a:t> </a:t>
            </a:r>
            <a:r>
              <a:rPr lang="en-US" sz="1800" dirty="0">
                <a:latin typeface="Arial"/>
                <a:ea typeface="Times New Roman"/>
                <a:cs typeface="Arial"/>
              </a:rPr>
              <a:t>et al. </a:t>
            </a:r>
            <a:r>
              <a:rPr lang="en-US" sz="1800" dirty="0" smtClean="0">
                <a:latin typeface="Arial"/>
                <a:ea typeface="Times New Roman"/>
                <a:cs typeface="Arial"/>
              </a:rPr>
              <a:t>2002). </a:t>
            </a:r>
          </a:p>
          <a:p>
            <a:endParaRPr lang="en-US" sz="1800" dirty="0">
              <a:latin typeface="Arial"/>
              <a:ea typeface="Times New Roman"/>
              <a:cs typeface="Arial"/>
            </a:endParaRPr>
          </a:p>
          <a:p>
            <a:r>
              <a:rPr lang="en-US" sz="1800" dirty="0">
                <a:latin typeface="Arial" panose="020B0604020202020204" pitchFamily="34" charset="0"/>
                <a:cs typeface="Arial" panose="020B0604020202020204" pitchFamily="34" charset="0"/>
              </a:rPr>
              <a:t>T</a:t>
            </a:r>
            <a:r>
              <a:rPr lang="en-US" sz="1800" dirty="0" smtClean="0">
                <a:latin typeface="Arial" panose="020B0604020202020204" pitchFamily="34" charset="0"/>
                <a:cs typeface="Arial" panose="020B0604020202020204" pitchFamily="34" charset="0"/>
              </a:rPr>
              <a:t>here has been </a:t>
            </a:r>
            <a:r>
              <a:rPr lang="en-US" sz="1800" dirty="0">
                <a:latin typeface="Arial" panose="020B0604020202020204" pitchFamily="34" charset="0"/>
                <a:cs typeface="Arial" panose="020B0604020202020204" pitchFamily="34" charset="0"/>
              </a:rPr>
              <a:t>a dearth of research that has examined the role of latent heating in the development </a:t>
            </a:r>
            <a:r>
              <a:rPr lang="en-US" sz="1800" dirty="0" smtClean="0">
                <a:latin typeface="Arial" panose="020B0604020202020204" pitchFamily="34" charset="0"/>
                <a:cs typeface="Arial" panose="020B0604020202020204" pitchFamily="34" charset="0"/>
              </a:rPr>
              <a:t>and intensification </a:t>
            </a:r>
            <a:r>
              <a:rPr lang="en-US" sz="1800" dirty="0">
                <a:latin typeface="Arial" panose="020B0604020202020204" pitchFamily="34" charset="0"/>
                <a:cs typeface="Arial" panose="020B0604020202020204" pitchFamily="34" charset="0"/>
              </a:rPr>
              <a:t>of ACs</a:t>
            </a:r>
            <a:r>
              <a:rPr lang="en-US" sz="1800" dirty="0" smtClean="0">
                <a:latin typeface="Arial" panose="020B0604020202020204" pitchFamily="34" charset="0"/>
                <a:cs typeface="Arial" panose="020B0604020202020204" pitchFamily="34" charset="0"/>
              </a:rPr>
              <a:t>.</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ACs can be associated with intrusions of warm, moist air into the </a:t>
            </a:r>
            <a:r>
              <a:rPr lang="en-US" sz="1800" dirty="0" smtClean="0">
                <a:latin typeface="Arial" panose="020B0604020202020204" pitchFamily="34" charset="0"/>
                <a:cs typeface="Arial" panose="020B0604020202020204" pitchFamily="34" charset="0"/>
              </a:rPr>
              <a:t>Arctic (</a:t>
            </a:r>
            <a:r>
              <a:rPr lang="en-US" sz="1800" dirty="0">
                <a:latin typeface="Arial" panose="020B0604020202020204" pitchFamily="34" charset="0"/>
                <a:cs typeface="Arial" panose="020B0604020202020204" pitchFamily="34" charset="0"/>
              </a:rPr>
              <a:t>e.g., Binder et al. 2017; </a:t>
            </a:r>
            <a:r>
              <a:rPr lang="en-US" sz="1800" dirty="0" err="1">
                <a:latin typeface="Arial" panose="020B0604020202020204" pitchFamily="34" charset="0"/>
                <a:cs typeface="Arial" panose="020B0604020202020204" pitchFamily="34" charset="0"/>
              </a:rPr>
              <a:t>Messori</a:t>
            </a:r>
            <a:r>
              <a:rPr lang="en-US" sz="1800" dirty="0">
                <a:latin typeface="Arial" panose="020B0604020202020204" pitchFamily="34" charset="0"/>
                <a:cs typeface="Arial" panose="020B0604020202020204" pitchFamily="34" charset="0"/>
              </a:rPr>
              <a:t> et al. 2018; </a:t>
            </a:r>
            <a:r>
              <a:rPr lang="en-US" sz="1800" dirty="0" err="1">
                <a:latin typeface="Arial" panose="020B0604020202020204" pitchFamily="34" charset="0"/>
                <a:cs typeface="Arial" panose="020B0604020202020204" pitchFamily="34" charset="0"/>
              </a:rPr>
              <a:t>Fearon</a:t>
            </a:r>
            <a:r>
              <a:rPr lang="en-US" sz="1800" dirty="0">
                <a:latin typeface="Arial" panose="020B0604020202020204" pitchFamily="34" charset="0"/>
                <a:cs typeface="Arial" panose="020B0604020202020204" pitchFamily="34" charset="0"/>
              </a:rPr>
              <a:t> et al. 2021), which may be related </a:t>
            </a:r>
            <a:r>
              <a:rPr lang="en-US" sz="1800" dirty="0" smtClean="0">
                <a:latin typeface="Arial" panose="020B0604020202020204" pitchFamily="34" charset="0"/>
                <a:cs typeface="Arial" panose="020B0604020202020204" pitchFamily="34" charset="0"/>
              </a:rPr>
              <a:t>to atmospheric </a:t>
            </a:r>
            <a:r>
              <a:rPr lang="en-US" sz="1800" dirty="0">
                <a:latin typeface="Arial" panose="020B0604020202020204" pitchFamily="34" charset="0"/>
                <a:cs typeface="Arial" panose="020B0604020202020204" pitchFamily="34" charset="0"/>
              </a:rPr>
              <a:t>rivers (ARs) and warm conveyor belts (WCBs) of ACs.</a:t>
            </a: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Literature review</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932504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Literature review</a:t>
            </a:r>
            <a:endParaRPr lang="en-US" sz="2200" b="1" dirty="0">
              <a:solidFill>
                <a:srgbClr val="FF0000"/>
              </a:solidFill>
              <a:latin typeface="Arial" panose="020B0604020202020204" pitchFamily="34" charset="0"/>
              <a:cs typeface="Arial" panose="020B0604020202020204" pitchFamily="34" charset="0"/>
            </a:endParaRPr>
          </a:p>
        </p:txBody>
      </p:sp>
      <p:sp>
        <p:nvSpPr>
          <p:cNvPr id="18" name="TextBox 17"/>
          <p:cNvSpPr txBox="1"/>
          <p:nvPr/>
        </p:nvSpPr>
        <p:spPr>
          <a:xfrm>
            <a:off x="5386773" y="1776315"/>
            <a:ext cx="3513165" cy="3139321"/>
          </a:xfrm>
          <a:prstGeom prst="rect">
            <a:avLst/>
          </a:prstGeom>
          <a:noFill/>
        </p:spPr>
        <p:txBody>
          <a:bodyPr wrap="square" rtlCol="0">
            <a:spAutoFit/>
          </a:bodyPr>
          <a:lstStyle/>
          <a:p>
            <a:pPr marL="285750" indent="-285750">
              <a:buFont typeface="Arial"/>
              <a:buChar char="•"/>
            </a:pPr>
            <a:r>
              <a:rPr lang="en-US" dirty="0" err="1" smtClean="0">
                <a:latin typeface="Arial"/>
                <a:cs typeface="Arial"/>
              </a:rPr>
              <a:t>Fearon</a:t>
            </a:r>
            <a:r>
              <a:rPr lang="en-US" dirty="0" smtClean="0">
                <a:latin typeface="Arial"/>
                <a:cs typeface="Arial"/>
              </a:rPr>
              <a:t> et al. (2021) identified moist intrusions based on 1000–300-hPa integrated water vapor transport (IVT</a:t>
            </a:r>
            <a:r>
              <a:rPr lang="en-US" dirty="0" smtClean="0">
                <a:latin typeface="Arial"/>
                <a:cs typeface="Arial"/>
              </a:rPr>
              <a:t>) calculated from ERA5.</a:t>
            </a:r>
            <a:endParaRPr lang="en-US" dirty="0" smtClean="0">
              <a:latin typeface="Arial"/>
              <a:cs typeface="Arial"/>
            </a:endParaRPr>
          </a:p>
          <a:p>
            <a:pPr marL="285750" indent="-285750">
              <a:buFont typeface="Arial"/>
              <a:buChar char="•"/>
            </a:pPr>
            <a:endParaRPr lang="en-US" dirty="0">
              <a:latin typeface="Arial"/>
              <a:cs typeface="Arial"/>
            </a:endParaRPr>
          </a:p>
          <a:p>
            <a:pPr marL="285750" indent="-285750">
              <a:buFont typeface="Arial"/>
              <a:buChar char="•"/>
            </a:pPr>
            <a:r>
              <a:rPr lang="en-US" dirty="0" smtClean="0">
                <a:latin typeface="Arial"/>
                <a:cs typeface="Arial"/>
              </a:rPr>
              <a:t>They also identified ACs associated with moist intrusions </a:t>
            </a:r>
            <a:r>
              <a:rPr lang="en-US" dirty="0" smtClean="0">
                <a:latin typeface="Arial"/>
                <a:cs typeface="Arial"/>
              </a:rPr>
              <a:t>that extend poleward from lower latitudes to the Arctic, across </a:t>
            </a:r>
            <a:r>
              <a:rPr lang="en-US" dirty="0" smtClean="0">
                <a:latin typeface="Arial"/>
                <a:cs typeface="Arial"/>
              </a:rPr>
              <a:t>70°</a:t>
            </a:r>
            <a:r>
              <a:rPr lang="en-US" dirty="0" smtClean="0">
                <a:latin typeface="Arial"/>
                <a:cs typeface="Arial"/>
              </a:rPr>
              <a:t>N.</a:t>
            </a:r>
            <a:endParaRPr lang="en-US" dirty="0">
              <a:latin typeface="Arial"/>
              <a:cs typeface="Arial"/>
            </a:endParaRPr>
          </a:p>
        </p:txBody>
      </p:sp>
      <p:pic>
        <p:nvPicPr>
          <p:cNvPr id="3" name="Picture 2" descr="Screen Shot 2021-12-10 at 2.25.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37" y="678873"/>
            <a:ext cx="5032577" cy="2503160"/>
          </a:xfrm>
          <a:prstGeom prst="rect">
            <a:avLst/>
          </a:prstGeom>
        </p:spPr>
      </p:pic>
      <p:pic>
        <p:nvPicPr>
          <p:cNvPr id="11" name="Picture 10" descr="Screen Shot 2021-12-10 at 2.26.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37" y="3275423"/>
            <a:ext cx="5032577" cy="520813"/>
          </a:xfrm>
          <a:prstGeom prst="rect">
            <a:avLst/>
          </a:prstGeom>
        </p:spPr>
      </p:pic>
      <p:sp>
        <p:nvSpPr>
          <p:cNvPr id="17" name="TextBox 16"/>
          <p:cNvSpPr txBox="1"/>
          <p:nvPr/>
        </p:nvSpPr>
        <p:spPr>
          <a:xfrm>
            <a:off x="231281" y="3876203"/>
            <a:ext cx="4899933" cy="523220"/>
          </a:xfrm>
          <a:prstGeom prst="rect">
            <a:avLst/>
          </a:prstGeom>
          <a:noFill/>
        </p:spPr>
        <p:txBody>
          <a:bodyPr wrap="square" rtlCol="0">
            <a:spAutoFit/>
          </a:bodyPr>
          <a:lstStyle/>
          <a:p>
            <a:r>
              <a:rPr lang="en-US" sz="1400" b="1" dirty="0">
                <a:latin typeface="Arial"/>
                <a:cs typeface="Arial"/>
              </a:rPr>
              <a:t>(</a:t>
            </a:r>
            <a:r>
              <a:rPr lang="en-US" sz="1400" b="1" dirty="0" smtClean="0">
                <a:latin typeface="Arial"/>
                <a:cs typeface="Arial"/>
              </a:rPr>
              <a:t>left) </a:t>
            </a:r>
            <a:r>
              <a:rPr lang="en-US" sz="1400" dirty="0" smtClean="0">
                <a:latin typeface="Arial"/>
                <a:cs typeface="Arial"/>
              </a:rPr>
              <a:t>Cyclone-center grid cell counts per month for ACs associated with moist intrusions (top values of color bar)</a:t>
            </a:r>
            <a:endParaRPr lang="en-US" sz="1400" dirty="0">
              <a:latin typeface="Arial"/>
              <a:cs typeface="Arial"/>
            </a:endParaRPr>
          </a:p>
        </p:txBody>
      </p:sp>
      <p:sp>
        <p:nvSpPr>
          <p:cNvPr id="19" name="TextBox 18"/>
          <p:cNvSpPr txBox="1"/>
          <p:nvPr/>
        </p:nvSpPr>
        <p:spPr>
          <a:xfrm>
            <a:off x="231281" y="4422874"/>
            <a:ext cx="4899933" cy="523220"/>
          </a:xfrm>
          <a:prstGeom prst="rect">
            <a:avLst/>
          </a:prstGeom>
          <a:noFill/>
        </p:spPr>
        <p:txBody>
          <a:bodyPr wrap="square" rtlCol="0">
            <a:spAutoFit/>
          </a:bodyPr>
          <a:lstStyle/>
          <a:p>
            <a:r>
              <a:rPr lang="en-US" sz="1400" b="1" dirty="0" smtClean="0">
                <a:latin typeface="Arial"/>
                <a:cs typeface="Arial"/>
              </a:rPr>
              <a:t>(right) </a:t>
            </a:r>
            <a:r>
              <a:rPr lang="en-US" sz="1400" dirty="0" smtClean="0">
                <a:latin typeface="Arial"/>
                <a:cs typeface="Arial"/>
              </a:rPr>
              <a:t>Moist intrusion grid cell counts per month (bottom values of color bar)</a:t>
            </a:r>
            <a:endParaRPr lang="en-US" sz="1400" dirty="0">
              <a:latin typeface="Arial"/>
              <a:cs typeface="Arial"/>
            </a:endParaRPr>
          </a:p>
        </p:txBody>
      </p:sp>
      <p:sp>
        <p:nvSpPr>
          <p:cNvPr id="20" name="TextBox 19"/>
          <p:cNvSpPr txBox="1"/>
          <p:nvPr/>
        </p:nvSpPr>
        <p:spPr>
          <a:xfrm>
            <a:off x="5485411" y="740528"/>
            <a:ext cx="3231674" cy="738664"/>
          </a:xfrm>
          <a:prstGeom prst="rect">
            <a:avLst/>
          </a:prstGeom>
          <a:noFill/>
        </p:spPr>
        <p:txBody>
          <a:bodyPr wrap="square" rtlCol="0">
            <a:spAutoFit/>
          </a:bodyPr>
          <a:lstStyle/>
          <a:p>
            <a:r>
              <a:rPr lang="en-US" sz="1400" dirty="0" smtClean="0">
                <a:latin typeface="Arial"/>
                <a:cs typeface="Arial"/>
              </a:rPr>
              <a:t>Figure 1 adapted from </a:t>
            </a:r>
            <a:r>
              <a:rPr lang="en-US" sz="1400" dirty="0" err="1" smtClean="0">
                <a:latin typeface="Arial"/>
                <a:cs typeface="Arial"/>
              </a:rPr>
              <a:t>Fearon</a:t>
            </a:r>
            <a:r>
              <a:rPr lang="en-US" sz="1400" dirty="0" smtClean="0">
                <a:latin typeface="Arial"/>
                <a:cs typeface="Arial"/>
              </a:rPr>
              <a:t> et al. (2021). </a:t>
            </a:r>
            <a:r>
              <a:rPr lang="en-US" sz="1400" dirty="0" smtClean="0">
                <a:latin typeface="Arial"/>
                <a:cs typeface="Arial"/>
              </a:rPr>
              <a:t>Time period </a:t>
            </a:r>
            <a:r>
              <a:rPr lang="en-US" sz="1400" dirty="0" smtClean="0">
                <a:latin typeface="Arial"/>
                <a:cs typeface="Arial"/>
              </a:rPr>
              <a:t>considered is </a:t>
            </a:r>
            <a:r>
              <a:rPr lang="en-US" sz="1400" dirty="0" smtClean="0">
                <a:latin typeface="Arial"/>
                <a:cs typeface="Arial"/>
              </a:rPr>
              <a:t>June</a:t>
            </a:r>
            <a:r>
              <a:rPr lang="en-US" sz="1400" dirty="0" smtClean="0">
                <a:latin typeface="Arial"/>
                <a:cs typeface="Arial"/>
              </a:rPr>
              <a:t>–August 1998–2017.</a:t>
            </a:r>
            <a:endParaRPr lang="en-US" sz="1400" dirty="0">
              <a:latin typeface="Arial"/>
              <a:cs typeface="Arial"/>
            </a:endParaRPr>
          </a:p>
        </p:txBody>
      </p:sp>
    </p:spTree>
    <p:extLst>
      <p:ext uri="{BB962C8B-B14F-4D97-AF65-F5344CB8AC3E}">
        <p14:creationId xmlns:p14="http://schemas.microsoft.com/office/powerpoint/2010/main" val="400081385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a:ea typeface="Times New Roman"/>
                <a:cs typeface="Arial"/>
              </a:rPr>
              <a:t>Yamagami </a:t>
            </a:r>
            <a:r>
              <a:rPr lang="en-US" sz="1800" dirty="0">
                <a:latin typeface="Arial"/>
                <a:ea typeface="Times New Roman"/>
                <a:cs typeface="Arial"/>
              </a:rPr>
              <a:t>et al. (2018a) </a:t>
            </a:r>
            <a:r>
              <a:rPr lang="en-US" sz="1800" dirty="0" smtClean="0">
                <a:latin typeface="Arial"/>
                <a:ea typeface="Times New Roman"/>
                <a:cs typeface="Arial"/>
              </a:rPr>
              <a:t>find </a:t>
            </a:r>
            <a:r>
              <a:rPr lang="en-US" sz="1800" dirty="0">
                <a:latin typeface="Arial"/>
                <a:ea typeface="Times New Roman"/>
                <a:cs typeface="Arial"/>
              </a:rPr>
              <a:t>that accurate forecasts of </a:t>
            </a:r>
            <a:r>
              <a:rPr lang="en-US" sz="1800" dirty="0" smtClean="0">
                <a:latin typeface="Arial"/>
                <a:ea typeface="Times New Roman"/>
                <a:cs typeface="Arial"/>
              </a:rPr>
              <a:t>AC12 only extend </a:t>
            </a:r>
            <a:r>
              <a:rPr lang="en-US" sz="1800" dirty="0">
                <a:latin typeface="Arial"/>
                <a:ea typeface="Times New Roman"/>
                <a:cs typeface="Arial"/>
              </a:rPr>
              <a:t>out to 2–3-day lead times relative to the time of peak intensity of AC12</a:t>
            </a:r>
            <a:r>
              <a:rPr lang="en-US" sz="1800" dirty="0" smtClean="0">
                <a:latin typeface="Arial"/>
                <a:ea typeface="Times New Roman"/>
                <a:cs typeface="Arial"/>
              </a:rPr>
              <a:t>.</a:t>
            </a:r>
          </a:p>
          <a:p>
            <a:endParaRPr lang="en-US" sz="1800" dirty="0">
              <a:latin typeface="Arial"/>
              <a:ea typeface="Times New Roman"/>
              <a:cs typeface="Arial"/>
            </a:endParaRPr>
          </a:p>
          <a:p>
            <a:r>
              <a:rPr lang="en-US" sz="1800" dirty="0">
                <a:latin typeface="Arial" panose="020B0604020202020204" pitchFamily="34" charset="0"/>
                <a:cs typeface="Arial" panose="020B0604020202020204" pitchFamily="34" charset="0"/>
              </a:rPr>
              <a:t>Yamagami et al. (2018b) state that the forecast skill </a:t>
            </a:r>
            <a:r>
              <a:rPr lang="en-US" sz="1800" dirty="0" smtClean="0">
                <a:latin typeface="Arial" panose="020B0604020202020204" pitchFamily="34" charset="0"/>
                <a:cs typeface="Arial" panose="020B0604020202020204" pitchFamily="34" charset="0"/>
              </a:rPr>
              <a:t>of extraordinary </a:t>
            </a:r>
            <a:r>
              <a:rPr lang="en-US" sz="1800" dirty="0">
                <a:latin typeface="Arial" panose="020B0604020202020204" pitchFamily="34" charset="0"/>
                <a:cs typeface="Arial" panose="020B0604020202020204" pitchFamily="34" charset="0"/>
              </a:rPr>
              <a:t>ACs is lower than that of midlatitude cyclones in the Northern Hemisphere</a:t>
            </a:r>
            <a:r>
              <a:rPr lang="en-US" sz="1800" dirty="0" smtClean="0">
                <a:latin typeface="Arial" panose="020B0604020202020204" pitchFamily="34" charset="0"/>
                <a:cs typeface="Arial" panose="020B0604020202020204" pitchFamily="34" charset="0"/>
              </a:rPr>
              <a:t>.</a:t>
            </a:r>
          </a:p>
          <a:p>
            <a:endParaRPr lang="en-US" sz="1800" dirty="0">
              <a:latin typeface="Arial" panose="020B0604020202020204" pitchFamily="34" charset="0"/>
              <a:cs typeface="Arial" panose="020B0604020202020204" pitchFamily="34" charset="0"/>
            </a:endParaRPr>
          </a:p>
          <a:p>
            <a:r>
              <a:rPr lang="en-US" sz="1800" dirty="0" err="1" smtClean="0">
                <a:latin typeface="Arial" panose="020B0604020202020204" pitchFamily="34" charset="0"/>
                <a:cs typeface="Arial" panose="020B0604020202020204" pitchFamily="34" charset="0"/>
              </a:rPr>
              <a:t>Capute</a:t>
            </a:r>
            <a:r>
              <a:rPr lang="en-US" sz="1800" dirty="0" smtClean="0">
                <a:latin typeface="Arial" panose="020B0604020202020204" pitchFamily="34" charset="0"/>
                <a:cs typeface="Arial" panose="020B0604020202020204" pitchFamily="34" charset="0"/>
              </a:rPr>
              <a:t> and Torn (2021) show </a:t>
            </a:r>
            <a:r>
              <a:rPr lang="en-US" sz="1800" dirty="0">
                <a:latin typeface="Arial" panose="020B0604020202020204" pitchFamily="34" charset="0"/>
                <a:cs typeface="Arial" panose="020B0604020202020204" pitchFamily="34" charset="0"/>
              </a:rPr>
              <a:t>that ACs are less predictable in terms of </a:t>
            </a:r>
            <a:r>
              <a:rPr lang="en-US" sz="1800" dirty="0" smtClean="0">
                <a:latin typeface="Arial" panose="020B0604020202020204" pitchFamily="34" charset="0"/>
                <a:cs typeface="Arial" panose="020B0604020202020204" pitchFamily="34" charset="0"/>
              </a:rPr>
              <a:t>position, and more predictable in terms of intensity, </a:t>
            </a:r>
            <a:r>
              <a:rPr lang="en-US" sz="1800" dirty="0">
                <a:latin typeface="Arial" panose="020B0604020202020204" pitchFamily="34" charset="0"/>
                <a:cs typeface="Arial" panose="020B0604020202020204" pitchFamily="34" charset="0"/>
              </a:rPr>
              <a:t>compared to midlatitude cyclones </a:t>
            </a:r>
            <a:r>
              <a:rPr lang="en-US" sz="1800" dirty="0" smtClean="0">
                <a:latin typeface="Arial" panose="020B0604020202020204" pitchFamily="34" charset="0"/>
                <a:cs typeface="Arial" panose="020B0604020202020204" pitchFamily="34" charset="0"/>
              </a:rPr>
              <a:t>over the </a:t>
            </a:r>
            <a:r>
              <a:rPr lang="en-US" sz="1800" dirty="0">
                <a:latin typeface="Arial" panose="020B0604020202020204" pitchFamily="34" charset="0"/>
                <a:cs typeface="Arial" panose="020B0604020202020204" pitchFamily="34" charset="0"/>
              </a:rPr>
              <a:t>North </a:t>
            </a:r>
            <a:r>
              <a:rPr lang="en-US" sz="1800" dirty="0" smtClean="0">
                <a:latin typeface="Arial" panose="020B0604020202020204" pitchFamily="34" charset="0"/>
                <a:cs typeface="Arial" panose="020B0604020202020204" pitchFamily="34" charset="0"/>
              </a:rPr>
              <a:t>Atlantic</a:t>
            </a: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Literature review</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137630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a:ea typeface="Times New Roman"/>
                <a:cs typeface="Arial"/>
              </a:rPr>
              <a:t>Forecast </a:t>
            </a:r>
            <a:r>
              <a:rPr lang="en-US" sz="1800" dirty="0">
                <a:latin typeface="Arial"/>
                <a:ea typeface="Times New Roman"/>
                <a:cs typeface="Arial"/>
              </a:rPr>
              <a:t>errors propagating along upper-tropospheric </a:t>
            </a:r>
            <a:r>
              <a:rPr lang="en-US" sz="1800" dirty="0" smtClean="0">
                <a:latin typeface="Arial"/>
                <a:ea typeface="Times New Roman"/>
                <a:cs typeface="Arial"/>
              </a:rPr>
              <a:t>waveguides and forecast </a:t>
            </a:r>
            <a:r>
              <a:rPr lang="en-US" sz="1800" dirty="0">
                <a:latin typeface="Arial"/>
                <a:ea typeface="Times New Roman"/>
                <a:cs typeface="Arial"/>
              </a:rPr>
              <a:t>errors associated with features embedded within upper-tropospheric waveguides </a:t>
            </a:r>
            <a:r>
              <a:rPr lang="en-US" sz="1800" dirty="0" smtClean="0">
                <a:latin typeface="Arial"/>
                <a:ea typeface="Times New Roman"/>
                <a:cs typeface="Arial"/>
              </a:rPr>
              <a:t>have been shown </a:t>
            </a:r>
            <a:r>
              <a:rPr lang="en-US" sz="1800" dirty="0" smtClean="0">
                <a:latin typeface="Arial"/>
                <a:ea typeface="Times New Roman"/>
                <a:cs typeface="Arial"/>
              </a:rPr>
              <a:t>to contribute to forecast errors in midlatitude cyclones </a:t>
            </a:r>
            <a:r>
              <a:rPr lang="en-US" sz="1800" dirty="0">
                <a:latin typeface="Arial"/>
                <a:ea typeface="Times New Roman"/>
                <a:cs typeface="Arial"/>
              </a:rPr>
              <a:t>(e.g., Chang et al. 2013; </a:t>
            </a:r>
            <a:r>
              <a:rPr lang="en-US" sz="1800" dirty="0" err="1">
                <a:latin typeface="Arial"/>
                <a:ea typeface="Times New Roman"/>
                <a:cs typeface="Arial"/>
              </a:rPr>
              <a:t>Zheng</a:t>
            </a:r>
            <a:r>
              <a:rPr lang="en-US" sz="1800" dirty="0">
                <a:latin typeface="Arial"/>
                <a:ea typeface="Times New Roman"/>
                <a:cs typeface="Arial"/>
              </a:rPr>
              <a:t> et al. 2013; </a:t>
            </a:r>
            <a:r>
              <a:rPr lang="en-US" sz="1800" dirty="0" err="1">
                <a:latin typeface="Arial"/>
                <a:ea typeface="Times New Roman"/>
                <a:cs typeface="Arial"/>
              </a:rPr>
              <a:t>Lamberson</a:t>
            </a:r>
            <a:r>
              <a:rPr lang="en-US" sz="1800" dirty="0">
                <a:latin typeface="Arial"/>
                <a:ea typeface="Times New Roman"/>
                <a:cs typeface="Arial"/>
              </a:rPr>
              <a:t> et al. 2016</a:t>
            </a:r>
            <a:r>
              <a:rPr lang="en-US" sz="1800" dirty="0" smtClean="0">
                <a:latin typeface="Arial"/>
                <a:ea typeface="Times New Roman"/>
                <a:cs typeface="Arial"/>
              </a:rPr>
              <a:t>). </a:t>
            </a:r>
          </a:p>
          <a:p>
            <a:endParaRPr lang="en-US" sz="1800" dirty="0">
              <a:latin typeface="Arial"/>
              <a:ea typeface="Times New Roman"/>
              <a:cs typeface="Arial"/>
            </a:endParaRPr>
          </a:p>
          <a:p>
            <a:r>
              <a:rPr lang="en-US" sz="1800" dirty="0">
                <a:latin typeface="Arial"/>
                <a:ea typeface="Times New Roman"/>
                <a:cs typeface="Arial"/>
              </a:rPr>
              <a:t>F</a:t>
            </a:r>
            <a:r>
              <a:rPr lang="en-US" sz="1800" dirty="0" smtClean="0">
                <a:latin typeface="Arial"/>
                <a:ea typeface="Times New Roman"/>
                <a:cs typeface="Arial"/>
              </a:rPr>
              <a:t>orecast </a:t>
            </a:r>
            <a:r>
              <a:rPr lang="en-US" sz="1800" dirty="0" smtClean="0">
                <a:latin typeface="Arial"/>
                <a:ea typeface="Times New Roman"/>
                <a:cs typeface="Arial"/>
              </a:rPr>
              <a:t>errors related to baroclinic </a:t>
            </a:r>
            <a:r>
              <a:rPr lang="en-US" sz="1800" dirty="0">
                <a:latin typeface="Arial"/>
                <a:ea typeface="Times New Roman"/>
                <a:cs typeface="Arial"/>
              </a:rPr>
              <a:t>processes </a:t>
            </a:r>
            <a:r>
              <a:rPr lang="en-US" sz="1800" dirty="0" smtClean="0">
                <a:latin typeface="Arial"/>
                <a:ea typeface="Times New Roman"/>
                <a:cs typeface="Arial"/>
              </a:rPr>
              <a:t>(e.g</a:t>
            </a:r>
            <a:r>
              <a:rPr lang="en-US" sz="1800" dirty="0">
                <a:latin typeface="Arial"/>
                <a:ea typeface="Times New Roman"/>
                <a:cs typeface="Arial"/>
              </a:rPr>
              <a:t>., Sanders 1986; Zhu and </a:t>
            </a:r>
            <a:r>
              <a:rPr lang="en-US" sz="1800" dirty="0" smtClean="0">
                <a:latin typeface="Arial"/>
                <a:ea typeface="Times New Roman"/>
                <a:cs typeface="Arial"/>
              </a:rPr>
              <a:t>Thorpe 2006</a:t>
            </a:r>
            <a:r>
              <a:rPr lang="en-US" sz="1800" dirty="0">
                <a:latin typeface="Arial"/>
                <a:ea typeface="Times New Roman"/>
                <a:cs typeface="Arial"/>
              </a:rPr>
              <a:t>; </a:t>
            </a:r>
            <a:r>
              <a:rPr lang="en-US" sz="1800" dirty="0" err="1" smtClean="0">
                <a:latin typeface="Arial"/>
                <a:ea typeface="Times New Roman"/>
                <a:cs typeface="Arial"/>
              </a:rPr>
              <a:t>Zheng</a:t>
            </a:r>
            <a:r>
              <a:rPr lang="en-US" sz="1800" dirty="0" smtClean="0">
                <a:latin typeface="Arial"/>
                <a:ea typeface="Times New Roman"/>
                <a:cs typeface="Arial"/>
              </a:rPr>
              <a:t> </a:t>
            </a:r>
            <a:r>
              <a:rPr lang="en-US" sz="1800" dirty="0">
                <a:latin typeface="Arial"/>
                <a:ea typeface="Times New Roman"/>
                <a:cs typeface="Arial"/>
              </a:rPr>
              <a:t>et al. 2013) and latent heating (e.g., Zhang et al. 2003, 2007</a:t>
            </a:r>
            <a:r>
              <a:rPr lang="en-US" sz="1800" dirty="0" smtClean="0">
                <a:latin typeface="Arial"/>
                <a:ea typeface="Times New Roman"/>
                <a:cs typeface="Arial"/>
              </a:rPr>
              <a:t>; Doyle </a:t>
            </a:r>
            <a:r>
              <a:rPr lang="en-US" sz="1800" dirty="0">
                <a:latin typeface="Arial"/>
                <a:ea typeface="Times New Roman"/>
                <a:cs typeface="Arial"/>
              </a:rPr>
              <a:t>et al. 2014, 2019) have </a:t>
            </a:r>
            <a:r>
              <a:rPr lang="en-US" sz="1800" dirty="0" smtClean="0">
                <a:latin typeface="Arial"/>
                <a:ea typeface="Times New Roman"/>
                <a:cs typeface="Arial"/>
              </a:rPr>
              <a:t>also been </a:t>
            </a:r>
            <a:r>
              <a:rPr lang="en-US" sz="1800" dirty="0">
                <a:latin typeface="Arial"/>
                <a:ea typeface="Times New Roman"/>
                <a:cs typeface="Arial"/>
              </a:rPr>
              <a:t>shown to contribute to forecast errors in </a:t>
            </a:r>
            <a:r>
              <a:rPr lang="en-US" sz="1800" dirty="0" smtClean="0">
                <a:latin typeface="Arial"/>
                <a:ea typeface="Times New Roman"/>
                <a:cs typeface="Arial"/>
              </a:rPr>
              <a:t>midlatitude cyclones</a:t>
            </a:r>
            <a:r>
              <a:rPr lang="en-US" sz="1800" dirty="0" smtClean="0">
                <a:latin typeface="Arial"/>
                <a:ea typeface="Times New Roman"/>
                <a:cs typeface="Arial"/>
              </a:rPr>
              <a:t>.</a:t>
            </a:r>
          </a:p>
          <a:p>
            <a:endParaRPr lang="en-US" sz="1800" dirty="0">
              <a:latin typeface="Arial"/>
              <a:ea typeface="Times New Roman"/>
              <a:cs typeface="Arial"/>
            </a:endParaRPr>
          </a:p>
          <a:p>
            <a:r>
              <a:rPr lang="en-US" sz="1800" dirty="0" smtClean="0">
                <a:latin typeface="Arial"/>
                <a:ea typeface="Times New Roman"/>
                <a:cs typeface="Arial"/>
              </a:rPr>
              <a:t>Anticipate that these forecast errors may also contribute to forecast errors in ACs.</a:t>
            </a: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Literature review</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379858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panose="020B0604020202020204" pitchFamily="34" charset="0"/>
                <a:cs typeface="Arial" panose="020B0604020202020204" pitchFamily="34" charset="0"/>
              </a:rPr>
              <a:t>The Arctic environment is rapidly changing in response to enhanced near-</a:t>
            </a:r>
            <a:r>
              <a:rPr lang="en-US" sz="1800" dirty="0" smtClean="0">
                <a:latin typeface="Arial" panose="020B0604020202020204" pitchFamily="34" charset="0"/>
                <a:cs typeface="Arial" panose="020B0604020202020204" pitchFamily="34" charset="0"/>
              </a:rPr>
              <a:t>surface warming </a:t>
            </a:r>
            <a:r>
              <a:rPr lang="en-US" sz="1800" dirty="0">
                <a:latin typeface="Arial" panose="020B0604020202020204" pitchFamily="34" charset="0"/>
                <a:cs typeface="Arial" panose="020B0604020202020204" pitchFamily="34" charset="0"/>
              </a:rPr>
              <a:t>relative to the rest of the globe, referred to as Arctic amplification, and diminishing </a:t>
            </a:r>
            <a:r>
              <a:rPr lang="en-US" sz="1800" dirty="0" smtClean="0">
                <a:latin typeface="Arial" panose="020B0604020202020204" pitchFamily="34" charset="0"/>
                <a:cs typeface="Arial" panose="020B0604020202020204" pitchFamily="34" charset="0"/>
              </a:rPr>
              <a:t>sea ice </a:t>
            </a:r>
            <a:r>
              <a:rPr lang="en-US" sz="1800" dirty="0">
                <a:latin typeface="Arial" panose="020B0604020202020204" pitchFamily="34" charset="0"/>
                <a:cs typeface="Arial" panose="020B0604020202020204" pitchFamily="34" charset="0"/>
              </a:rPr>
              <a:t>(e.g., </a:t>
            </a:r>
            <a:r>
              <a:rPr lang="en-US" sz="1800" dirty="0" err="1">
                <a:latin typeface="Arial" panose="020B0604020202020204" pitchFamily="34" charset="0"/>
                <a:cs typeface="Arial" panose="020B0604020202020204" pitchFamily="34" charset="0"/>
              </a:rPr>
              <a:t>Stroeve</a:t>
            </a:r>
            <a:r>
              <a:rPr lang="en-US" sz="1800" dirty="0">
                <a:latin typeface="Arial" panose="020B0604020202020204" pitchFamily="34" charset="0"/>
                <a:cs typeface="Arial" panose="020B0604020202020204" pitchFamily="34" charset="0"/>
              </a:rPr>
              <a:t> et al. 2007; Screen and Simmonds </a:t>
            </a:r>
            <a:r>
              <a:rPr lang="en-US" sz="1800" dirty="0" smtClean="0">
                <a:latin typeface="Arial" panose="020B0604020202020204" pitchFamily="34" charset="0"/>
                <a:cs typeface="Arial" panose="020B0604020202020204" pitchFamily="34" charset="0"/>
              </a:rPr>
              <a:t>2010).</a:t>
            </a:r>
          </a:p>
          <a:p>
            <a:endParaRPr lang="en-US" sz="1800" dirty="0" smtClean="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As the </a:t>
            </a:r>
            <a:r>
              <a:rPr lang="en-US" sz="1800" dirty="0" smtClean="0">
                <a:latin typeface="Arial" panose="020B0604020202020204" pitchFamily="34" charset="0"/>
                <a:cs typeface="Arial" panose="020B0604020202020204" pitchFamily="34" charset="0"/>
              </a:rPr>
              <a:t>Arctic environment </a:t>
            </a:r>
            <a:r>
              <a:rPr lang="en-US" sz="1800" dirty="0">
                <a:latin typeface="Arial" panose="020B0604020202020204" pitchFamily="34" charset="0"/>
                <a:cs typeface="Arial" panose="020B0604020202020204" pitchFamily="34" charset="0"/>
              </a:rPr>
              <a:t>rapidly changes, human activities, including shipping, tourism, and </a:t>
            </a:r>
            <a:r>
              <a:rPr lang="en-US" sz="1800" dirty="0" smtClean="0">
                <a:latin typeface="Arial" panose="020B0604020202020204" pitchFamily="34" charset="0"/>
                <a:cs typeface="Arial" panose="020B0604020202020204" pitchFamily="34" charset="0"/>
              </a:rPr>
              <a:t>military operations</a:t>
            </a:r>
            <a:r>
              <a:rPr lang="en-US" sz="1800" dirty="0">
                <a:latin typeface="Arial" panose="020B0604020202020204" pitchFamily="34" charset="0"/>
                <a:cs typeface="Arial" panose="020B0604020202020204" pitchFamily="34" charset="0"/>
              </a:rPr>
              <a:t>, are increasing in the Arctic (e.g., Hall and Saarinen 2010; </a:t>
            </a:r>
            <a:r>
              <a:rPr lang="en-US" sz="1800" dirty="0" err="1" smtClean="0">
                <a:latin typeface="Arial" panose="020B0604020202020204" pitchFamily="34" charset="0"/>
                <a:cs typeface="Arial" panose="020B0604020202020204" pitchFamily="34" charset="0"/>
              </a:rPr>
              <a:t>Melia</a:t>
            </a:r>
            <a:r>
              <a:rPr lang="en-US" sz="1800" dirty="0" smtClean="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et al. 2016, 2017; </a:t>
            </a:r>
            <a:r>
              <a:rPr lang="en-US" sz="1800" dirty="0" smtClean="0">
                <a:latin typeface="Arial" panose="020B0604020202020204" pitchFamily="34" charset="0"/>
                <a:cs typeface="Arial" panose="020B0604020202020204" pitchFamily="34" charset="0"/>
              </a:rPr>
              <a:t>U.S</a:t>
            </a:r>
            <a:r>
              <a:rPr lang="en-US" sz="1800" dirty="0">
                <a:latin typeface="Arial" panose="020B0604020202020204" pitchFamily="34" charset="0"/>
                <a:cs typeface="Arial" panose="020B0604020202020204" pitchFamily="34" charset="0"/>
              </a:rPr>
              <a:t>. Department of the Navy 2021)</a:t>
            </a:r>
            <a:r>
              <a:rPr lang="en-US" sz="1800" dirty="0" smtClean="0">
                <a:latin typeface="Arial" panose="020B0604020202020204" pitchFamily="34" charset="0"/>
                <a:cs typeface="Arial" panose="020B0604020202020204" pitchFamily="34" charset="0"/>
              </a:rPr>
              <a:t>.</a:t>
            </a:r>
          </a:p>
          <a:p>
            <a:endParaRPr lang="en-US" sz="1800"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Accurate weather </a:t>
            </a:r>
            <a:r>
              <a:rPr lang="en-US" sz="1800" dirty="0">
                <a:latin typeface="Arial" panose="020B0604020202020204" pitchFamily="34" charset="0"/>
                <a:cs typeface="Arial" panose="020B0604020202020204" pitchFamily="34" charset="0"/>
              </a:rPr>
              <a:t>prediction over the Arctic is important given that these human activities can be </a:t>
            </a:r>
            <a:r>
              <a:rPr lang="en-US" sz="1800" dirty="0" smtClean="0">
                <a:latin typeface="Arial" panose="020B0604020202020204" pitchFamily="34" charset="0"/>
                <a:cs typeface="Arial" panose="020B0604020202020204" pitchFamily="34" charset="0"/>
              </a:rPr>
              <a:t>impacted by </a:t>
            </a:r>
            <a:r>
              <a:rPr lang="en-US" sz="1800" dirty="0">
                <a:latin typeface="Arial" panose="020B0604020202020204" pitchFamily="34" charset="0"/>
                <a:cs typeface="Arial" panose="020B0604020202020204" pitchFamily="34" charset="0"/>
              </a:rPr>
              <a:t>weather conditions in the Arctic</a:t>
            </a:r>
            <a:r>
              <a:rPr lang="en-US" sz="1800" dirty="0" smtClean="0">
                <a:latin typeface="Arial" panose="020B0604020202020204" pitchFamily="34" charset="0"/>
                <a:cs typeface="Arial" panose="020B0604020202020204" pitchFamily="34" charset="0"/>
              </a:rPr>
              <a:t>.</a:t>
            </a:r>
          </a:p>
          <a:p>
            <a:endParaRPr lang="en-US" sz="1800"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There </a:t>
            </a:r>
            <a:r>
              <a:rPr lang="en-US" sz="1800" dirty="0">
                <a:latin typeface="Arial" panose="020B0604020202020204" pitchFamily="34" charset="0"/>
                <a:cs typeface="Arial" panose="020B0604020202020204" pitchFamily="34" charset="0"/>
              </a:rPr>
              <a:t>has been a dearth of research </a:t>
            </a:r>
            <a:r>
              <a:rPr lang="en-US" sz="1800" dirty="0" smtClean="0">
                <a:latin typeface="Arial" panose="020B0604020202020204" pitchFamily="34" charset="0"/>
                <a:cs typeface="Arial" panose="020B0604020202020204" pitchFamily="34" charset="0"/>
              </a:rPr>
              <a:t>concerning Arctic </a:t>
            </a:r>
            <a:r>
              <a:rPr lang="en-US" sz="1800" dirty="0">
                <a:latin typeface="Arial" panose="020B0604020202020204" pitchFamily="34" charset="0"/>
                <a:cs typeface="Arial" panose="020B0604020202020204" pitchFamily="34" charset="0"/>
              </a:rPr>
              <a:t>environmental conditions associated with periods of low and high forecast skill of </a:t>
            </a:r>
            <a:r>
              <a:rPr lang="en-US" sz="1800" dirty="0" smtClean="0">
                <a:latin typeface="Arial" panose="020B0604020202020204" pitchFamily="34" charset="0"/>
                <a:cs typeface="Arial" panose="020B0604020202020204" pitchFamily="34" charset="0"/>
              </a:rPr>
              <a:t>the synoptic</a:t>
            </a:r>
            <a:r>
              <a:rPr lang="en-US" sz="1800" dirty="0">
                <a:latin typeface="Arial" panose="020B0604020202020204" pitchFamily="34" charset="0"/>
                <a:cs typeface="Arial" panose="020B0604020202020204" pitchFamily="34" charset="0"/>
              </a:rPr>
              <a:t>-scale flow over the Arctic, aside from a recent study by Yamagami and </a:t>
            </a:r>
            <a:r>
              <a:rPr lang="en-US" sz="1800" dirty="0" err="1" smtClean="0">
                <a:latin typeface="Arial" panose="020B0604020202020204" pitchFamily="34" charset="0"/>
                <a:cs typeface="Arial" panose="020B0604020202020204" pitchFamily="34" charset="0"/>
              </a:rPr>
              <a:t>Matsueda</a:t>
            </a:r>
            <a:r>
              <a:rPr lang="en-US" sz="1800" dirty="0" smtClean="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2021).</a:t>
            </a: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Motivation</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400582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a:ea typeface="Times New Roman"/>
                <a:cs typeface="Arial"/>
              </a:rPr>
              <a:t>The </a:t>
            </a:r>
            <a:r>
              <a:rPr lang="en-US" sz="1800" dirty="0">
                <a:latin typeface="Arial"/>
                <a:ea typeface="Times New Roman"/>
                <a:cs typeface="Arial"/>
              </a:rPr>
              <a:t>forecast skill of AC12 has been shown to be sensitive to the </a:t>
            </a:r>
            <a:r>
              <a:rPr lang="en-US" sz="1800" dirty="0" smtClean="0">
                <a:latin typeface="Arial"/>
                <a:ea typeface="Times New Roman"/>
                <a:cs typeface="Arial"/>
              </a:rPr>
              <a:t>strength of TPVs (e.g., Tao et al. 2017b; Yamazaki et al. 2015), position of TPVs (e.g., Yamagami </a:t>
            </a:r>
            <a:r>
              <a:rPr lang="en-US" sz="1800" dirty="0">
                <a:latin typeface="Arial"/>
                <a:ea typeface="Times New Roman"/>
                <a:cs typeface="Arial"/>
              </a:rPr>
              <a:t>et al. </a:t>
            </a:r>
            <a:r>
              <a:rPr lang="en-US" sz="1800" dirty="0" smtClean="0">
                <a:latin typeface="Arial"/>
                <a:ea typeface="Times New Roman"/>
                <a:cs typeface="Arial"/>
              </a:rPr>
              <a:t>2018a</a:t>
            </a:r>
            <a:r>
              <a:rPr lang="en-US" sz="1800" dirty="0" smtClean="0">
                <a:latin typeface="Arial"/>
                <a:ea typeface="Times New Roman"/>
                <a:cs typeface="Arial"/>
              </a:rPr>
              <a:t>), </a:t>
            </a:r>
            <a:r>
              <a:rPr lang="en-US" sz="1800" dirty="0" smtClean="0">
                <a:latin typeface="Arial"/>
                <a:ea typeface="Times New Roman"/>
                <a:cs typeface="Arial"/>
              </a:rPr>
              <a:t>and </a:t>
            </a:r>
            <a:r>
              <a:rPr lang="en-US" sz="1800" dirty="0">
                <a:latin typeface="Arial"/>
                <a:ea typeface="Times New Roman"/>
                <a:cs typeface="Arial"/>
              </a:rPr>
              <a:t>to the strength of tropospheric baroclinicity </a:t>
            </a:r>
            <a:r>
              <a:rPr lang="en-US" sz="1800" dirty="0" smtClean="0">
                <a:latin typeface="Arial"/>
                <a:ea typeface="Times New Roman"/>
                <a:cs typeface="Arial"/>
              </a:rPr>
              <a:t>(e.g., Tao </a:t>
            </a:r>
            <a:r>
              <a:rPr lang="en-US" sz="1800" dirty="0">
                <a:latin typeface="Arial"/>
                <a:ea typeface="Times New Roman"/>
                <a:cs typeface="Arial"/>
              </a:rPr>
              <a:t>et al. </a:t>
            </a:r>
            <a:r>
              <a:rPr lang="en-US" sz="1800" dirty="0" smtClean="0">
                <a:latin typeface="Arial"/>
                <a:ea typeface="Times New Roman"/>
                <a:cs typeface="Arial"/>
              </a:rPr>
              <a:t>2017b).</a:t>
            </a:r>
          </a:p>
          <a:p>
            <a:endParaRPr lang="en-US" sz="1800" dirty="0" smtClean="0">
              <a:latin typeface="Arial"/>
              <a:cs typeface="Arial"/>
            </a:endParaRPr>
          </a:p>
          <a:p>
            <a:r>
              <a:rPr lang="en-US" sz="1800" dirty="0">
                <a:latin typeface="Arial"/>
                <a:cs typeface="Arial"/>
              </a:rPr>
              <a:t>Johnson and Wang (2021</a:t>
            </a:r>
            <a:r>
              <a:rPr lang="en-US" sz="1800" dirty="0" smtClean="0">
                <a:latin typeface="Arial"/>
                <a:cs typeface="Arial"/>
              </a:rPr>
              <a:t>) find </a:t>
            </a:r>
            <a:r>
              <a:rPr lang="en-US" sz="1800" dirty="0">
                <a:latin typeface="Arial"/>
                <a:cs typeface="Arial"/>
              </a:rPr>
              <a:t>that </a:t>
            </a:r>
            <a:r>
              <a:rPr lang="en-US" sz="1800" dirty="0" smtClean="0">
                <a:latin typeface="Arial"/>
                <a:cs typeface="Arial"/>
              </a:rPr>
              <a:t>track and </a:t>
            </a:r>
            <a:r>
              <a:rPr lang="en-US" sz="1800" dirty="0">
                <a:latin typeface="Arial"/>
                <a:cs typeface="Arial"/>
              </a:rPr>
              <a:t>intensity errors of </a:t>
            </a:r>
            <a:r>
              <a:rPr lang="en-US" sz="1800" dirty="0" smtClean="0">
                <a:latin typeface="Arial"/>
                <a:cs typeface="Arial"/>
              </a:rPr>
              <a:t>an AC during July 2018 </a:t>
            </a:r>
            <a:r>
              <a:rPr lang="en-US" sz="1800" dirty="0">
                <a:latin typeface="Arial"/>
                <a:cs typeface="Arial"/>
              </a:rPr>
              <a:t>are sensitive to </a:t>
            </a:r>
            <a:r>
              <a:rPr lang="en-US" sz="1800" dirty="0" smtClean="0">
                <a:latin typeface="Arial"/>
                <a:cs typeface="Arial"/>
              </a:rPr>
              <a:t>the position </a:t>
            </a:r>
            <a:r>
              <a:rPr lang="en-US" sz="1800" dirty="0">
                <a:latin typeface="Arial"/>
                <a:cs typeface="Arial"/>
              </a:rPr>
              <a:t>and intensity of </a:t>
            </a:r>
            <a:r>
              <a:rPr lang="en-US" sz="1800" dirty="0" smtClean="0">
                <a:latin typeface="Arial"/>
                <a:cs typeface="Arial"/>
              </a:rPr>
              <a:t>TPVs, the </a:t>
            </a:r>
            <a:r>
              <a:rPr lang="en-US" sz="1800" dirty="0" smtClean="0">
                <a:latin typeface="Arial"/>
                <a:cs typeface="Arial"/>
              </a:rPr>
              <a:t>amount of midtropospheric moisture located </a:t>
            </a:r>
            <a:r>
              <a:rPr lang="en-US" sz="1800" dirty="0">
                <a:latin typeface="Arial"/>
                <a:cs typeface="Arial"/>
              </a:rPr>
              <a:t>within the WCB of the AC, and the structure of the lower-tropospheric thermal field</a:t>
            </a:r>
            <a:r>
              <a:rPr lang="en-US" sz="1800" dirty="0" smtClean="0">
                <a:latin typeface="Arial"/>
                <a:cs typeface="Arial"/>
              </a:rPr>
              <a:t>.</a:t>
            </a: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Literature review</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244700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err="1" smtClean="0">
                <a:latin typeface="Arial"/>
                <a:cs typeface="Arial"/>
              </a:rPr>
              <a:t>Capute</a:t>
            </a:r>
            <a:r>
              <a:rPr lang="en-US" sz="1800" dirty="0" smtClean="0">
                <a:latin typeface="Arial"/>
                <a:cs typeface="Arial"/>
              </a:rPr>
              <a:t> </a:t>
            </a:r>
            <a:r>
              <a:rPr lang="en-US" sz="1800" dirty="0" smtClean="0">
                <a:latin typeface="Arial"/>
                <a:cs typeface="Arial"/>
              </a:rPr>
              <a:t>and Torn (2021)</a:t>
            </a:r>
            <a:r>
              <a:rPr lang="en-US" sz="1800" dirty="0">
                <a:latin typeface="Arial"/>
                <a:cs typeface="Arial"/>
              </a:rPr>
              <a:t> find that low-skill ACs are typically embedded in environments characterized </a:t>
            </a:r>
            <a:r>
              <a:rPr lang="en-US" sz="1800" dirty="0" smtClean="0">
                <a:latin typeface="Arial"/>
                <a:cs typeface="Arial"/>
              </a:rPr>
              <a:t>by larger </a:t>
            </a:r>
            <a:r>
              <a:rPr lang="en-US" sz="1800" dirty="0">
                <a:latin typeface="Arial"/>
                <a:cs typeface="Arial"/>
              </a:rPr>
              <a:t>lower-to-midtropospheric </a:t>
            </a:r>
            <a:r>
              <a:rPr lang="en-US" sz="1800" dirty="0" err="1">
                <a:latin typeface="Arial"/>
                <a:cs typeface="Arial"/>
              </a:rPr>
              <a:t>Eady</a:t>
            </a:r>
            <a:r>
              <a:rPr lang="en-US" sz="1800" dirty="0">
                <a:latin typeface="Arial"/>
                <a:cs typeface="Arial"/>
              </a:rPr>
              <a:t> growth rates compared to high-skill ACs, </a:t>
            </a:r>
            <a:r>
              <a:rPr lang="en-US" sz="1800" dirty="0" smtClean="0">
                <a:latin typeface="Arial"/>
                <a:cs typeface="Arial"/>
              </a:rPr>
              <a:t>when considering </a:t>
            </a:r>
            <a:r>
              <a:rPr lang="en-US" sz="1800" dirty="0">
                <a:latin typeface="Arial"/>
                <a:cs typeface="Arial"/>
              </a:rPr>
              <a:t>low-skill ACs and high-skill ACs determined based on forecast skill of intensity</a:t>
            </a:r>
            <a:r>
              <a:rPr lang="en-US" sz="1800" dirty="0" smtClean="0">
                <a:latin typeface="Arial"/>
                <a:cs typeface="Arial"/>
              </a:rPr>
              <a:t>.</a:t>
            </a:r>
          </a:p>
          <a:p>
            <a:endParaRPr lang="en-US" sz="1800" dirty="0">
              <a:latin typeface="Arial"/>
              <a:cs typeface="Arial"/>
            </a:endParaRPr>
          </a:p>
          <a:p>
            <a:r>
              <a:rPr lang="en-US" sz="1800" dirty="0" err="1">
                <a:latin typeface="Arial"/>
                <a:cs typeface="Arial"/>
              </a:rPr>
              <a:t>Capute</a:t>
            </a:r>
            <a:r>
              <a:rPr lang="en-US" sz="1800" dirty="0">
                <a:latin typeface="Arial"/>
                <a:cs typeface="Arial"/>
              </a:rPr>
              <a:t> </a:t>
            </a:r>
            <a:r>
              <a:rPr lang="en-US" sz="1800" dirty="0" smtClean="0">
                <a:latin typeface="Arial"/>
                <a:cs typeface="Arial"/>
              </a:rPr>
              <a:t>and Torn </a:t>
            </a:r>
            <a:r>
              <a:rPr lang="en-US" sz="1800" dirty="0">
                <a:latin typeface="Arial"/>
                <a:cs typeface="Arial"/>
              </a:rPr>
              <a:t>(2021) find that there is no systematic difference in latent heating between </a:t>
            </a:r>
            <a:r>
              <a:rPr lang="en-US" sz="1800" dirty="0" smtClean="0">
                <a:latin typeface="Arial"/>
                <a:cs typeface="Arial"/>
              </a:rPr>
              <a:t>the aforementioned low</a:t>
            </a:r>
            <a:r>
              <a:rPr lang="en-US" sz="1800" dirty="0">
                <a:latin typeface="Arial"/>
                <a:cs typeface="Arial"/>
              </a:rPr>
              <a:t>-skill </a:t>
            </a:r>
            <a:r>
              <a:rPr lang="en-US" sz="1800" dirty="0" smtClean="0">
                <a:latin typeface="Arial"/>
                <a:cs typeface="Arial"/>
              </a:rPr>
              <a:t>ACs and </a:t>
            </a:r>
            <a:r>
              <a:rPr lang="en-US" sz="1800" dirty="0">
                <a:latin typeface="Arial"/>
                <a:cs typeface="Arial"/>
              </a:rPr>
              <a:t>high-skill </a:t>
            </a:r>
            <a:r>
              <a:rPr lang="en-US" sz="1800" dirty="0" smtClean="0">
                <a:latin typeface="Arial"/>
                <a:cs typeface="Arial"/>
              </a:rPr>
              <a:t>ACs</a:t>
            </a:r>
            <a:r>
              <a:rPr lang="en-US" sz="1800" dirty="0" smtClean="0">
                <a:latin typeface="Arial"/>
                <a:cs typeface="Arial"/>
              </a:rPr>
              <a:t>.</a:t>
            </a:r>
          </a:p>
          <a:p>
            <a:endParaRPr lang="en-US" sz="1800" dirty="0">
              <a:latin typeface="Arial"/>
              <a:cs typeface="Arial"/>
            </a:endParaRPr>
          </a:p>
          <a:p>
            <a:r>
              <a:rPr lang="en-US" sz="1800" dirty="0">
                <a:latin typeface="Arial"/>
                <a:cs typeface="Arial"/>
              </a:rPr>
              <a:t>Yamagami et al. (2019) and </a:t>
            </a:r>
            <a:r>
              <a:rPr lang="en-US" sz="1800" dirty="0" err="1">
                <a:latin typeface="Arial"/>
                <a:cs typeface="Arial"/>
              </a:rPr>
              <a:t>Capute</a:t>
            </a:r>
            <a:r>
              <a:rPr lang="en-US" sz="1800" dirty="0">
                <a:latin typeface="Arial"/>
                <a:cs typeface="Arial"/>
              </a:rPr>
              <a:t> and Torn (2021) show that ACs with lower forecast skill of intensity tend to be stronger.</a:t>
            </a:r>
          </a:p>
          <a:p>
            <a:pPr marL="0" indent="0">
              <a:buNone/>
            </a:pPr>
            <a:endParaRPr lang="en-US" sz="18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Literature review</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77904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mj-lt"/>
              <a:buAutoNum type="arabicParenR"/>
            </a:pPr>
            <a:r>
              <a:rPr lang="en-US" sz="1800" dirty="0">
                <a:latin typeface="Arial" panose="020B0604020202020204" pitchFamily="34" charset="0"/>
                <a:cs typeface="Arial" panose="020B0604020202020204" pitchFamily="34" charset="0"/>
              </a:rPr>
              <a:t>The Arctic environment tends to be characterized by greater synoptic-scale </a:t>
            </a:r>
            <a:r>
              <a:rPr lang="en-US" sz="1800" dirty="0" smtClean="0">
                <a:latin typeface="Arial" panose="020B0604020202020204" pitchFamily="34" charset="0"/>
                <a:cs typeface="Arial" panose="020B0604020202020204" pitchFamily="34" charset="0"/>
              </a:rPr>
              <a:t>flow amplitude</a:t>
            </a:r>
            <a:r>
              <a:rPr lang="en-US" sz="1800" dirty="0">
                <a:latin typeface="Arial" panose="020B0604020202020204" pitchFamily="34" charset="0"/>
                <a:cs typeface="Arial" panose="020B0604020202020204" pitchFamily="34" charset="0"/>
              </a:rPr>
              <a:t>, greater baroclinic growth rates, and greater latent heating during low-</a:t>
            </a:r>
            <a:r>
              <a:rPr lang="en-US" sz="1800" dirty="0" smtClean="0">
                <a:latin typeface="Arial" panose="020B0604020202020204" pitchFamily="34" charset="0"/>
                <a:cs typeface="Arial" panose="020B0604020202020204" pitchFamily="34" charset="0"/>
              </a:rPr>
              <a:t>skill periods </a:t>
            </a:r>
            <a:r>
              <a:rPr lang="en-US" sz="1800" dirty="0">
                <a:latin typeface="Arial" panose="020B0604020202020204" pitchFamily="34" charset="0"/>
                <a:cs typeface="Arial" panose="020B0604020202020204" pitchFamily="34" charset="0"/>
              </a:rPr>
              <a:t>compared to high-skill periods</a:t>
            </a:r>
            <a:r>
              <a:rPr lang="en-US" sz="1800" dirty="0" smtClean="0">
                <a:latin typeface="Arial" panose="020B0604020202020204" pitchFamily="34" charset="0"/>
                <a:cs typeface="Arial" panose="020B0604020202020204" pitchFamily="34" charset="0"/>
              </a:rPr>
              <a:t>.</a:t>
            </a:r>
          </a:p>
          <a:p>
            <a:pPr>
              <a:buFont typeface="+mj-lt"/>
              <a:buAutoNum type="arabicParenR"/>
            </a:pPr>
            <a:endParaRPr lang="en-US" sz="18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Hypotheses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921444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mj-lt"/>
              <a:buAutoNum type="arabicParenR"/>
            </a:pPr>
            <a:r>
              <a:rPr lang="en-US" sz="1800" dirty="0">
                <a:latin typeface="Arial" panose="020B0604020202020204" pitchFamily="34" charset="0"/>
                <a:cs typeface="Arial" panose="020B0604020202020204" pitchFamily="34" charset="0"/>
              </a:rPr>
              <a:t>The Arctic environment tends to be characterized by greater synoptic-scale </a:t>
            </a:r>
            <a:r>
              <a:rPr lang="en-US" sz="1800" dirty="0" smtClean="0">
                <a:latin typeface="Arial" panose="020B0604020202020204" pitchFamily="34" charset="0"/>
                <a:cs typeface="Arial" panose="020B0604020202020204" pitchFamily="34" charset="0"/>
              </a:rPr>
              <a:t>flow amplitude</a:t>
            </a:r>
            <a:r>
              <a:rPr lang="en-US" sz="1800" dirty="0">
                <a:latin typeface="Arial" panose="020B0604020202020204" pitchFamily="34" charset="0"/>
                <a:cs typeface="Arial" panose="020B0604020202020204" pitchFamily="34" charset="0"/>
              </a:rPr>
              <a:t>, greater baroclinic growth rates, and greater latent heating during low-</a:t>
            </a:r>
            <a:r>
              <a:rPr lang="en-US" sz="1800" dirty="0" smtClean="0">
                <a:latin typeface="Arial" panose="020B0604020202020204" pitchFamily="34" charset="0"/>
                <a:cs typeface="Arial" panose="020B0604020202020204" pitchFamily="34" charset="0"/>
              </a:rPr>
              <a:t>skill periods </a:t>
            </a:r>
            <a:r>
              <a:rPr lang="en-US" sz="1800" dirty="0">
                <a:latin typeface="Arial" panose="020B0604020202020204" pitchFamily="34" charset="0"/>
                <a:cs typeface="Arial" panose="020B0604020202020204" pitchFamily="34" charset="0"/>
              </a:rPr>
              <a:t>compared to high-skill periods</a:t>
            </a:r>
            <a:r>
              <a:rPr lang="en-US" sz="1800" dirty="0" smtClean="0">
                <a:latin typeface="Arial" panose="020B0604020202020204" pitchFamily="34" charset="0"/>
                <a:cs typeface="Arial" panose="020B0604020202020204" pitchFamily="34" charset="0"/>
              </a:rPr>
              <a:t>.</a:t>
            </a:r>
          </a:p>
          <a:p>
            <a:pPr>
              <a:buFont typeface="+mj-lt"/>
              <a:buAutoNum type="arabicParenR"/>
            </a:pPr>
            <a:endParaRPr lang="en-US" sz="1800" dirty="0">
              <a:latin typeface="Arial" panose="020B0604020202020204" pitchFamily="34" charset="0"/>
              <a:cs typeface="Arial" panose="020B0604020202020204" pitchFamily="34" charset="0"/>
            </a:endParaRPr>
          </a:p>
          <a:p>
            <a:pPr>
              <a:buFont typeface="+mj-lt"/>
              <a:buAutoNum type="arabicParenR"/>
            </a:pPr>
            <a:r>
              <a:rPr lang="en-US" sz="1800" dirty="0">
                <a:latin typeface="Arial" panose="020B0604020202020204" pitchFamily="34" charset="0"/>
                <a:cs typeface="Arial" panose="020B0604020202020204" pitchFamily="34" charset="0"/>
              </a:rPr>
              <a:t>ACs occur more frequently across the Arctic, tend to be stronger, tend to be embedded </a:t>
            </a:r>
            <a:r>
              <a:rPr lang="en-US" sz="1800" dirty="0" smtClean="0">
                <a:latin typeface="Arial" panose="020B0604020202020204" pitchFamily="34" charset="0"/>
                <a:cs typeface="Arial" panose="020B0604020202020204" pitchFamily="34" charset="0"/>
              </a:rPr>
              <a:t>in </a:t>
            </a:r>
            <a:r>
              <a:rPr lang="en-US" sz="1800" dirty="0">
                <a:latin typeface="Arial" panose="020B0604020202020204" pitchFamily="34" charset="0"/>
                <a:cs typeface="Arial" panose="020B0604020202020204" pitchFamily="34" charset="0"/>
              </a:rPr>
              <a:t>more favorable dynamic and thermodynamic environments for development </a:t>
            </a:r>
            <a:r>
              <a:rPr lang="en-US" sz="1800" dirty="0" smtClean="0">
                <a:latin typeface="Arial" panose="020B0604020202020204" pitchFamily="34" charset="0"/>
                <a:cs typeface="Arial" panose="020B0604020202020204" pitchFamily="34" charset="0"/>
              </a:rPr>
              <a:t>and intensification</a:t>
            </a:r>
            <a:r>
              <a:rPr lang="en-US" sz="1800" dirty="0">
                <a:latin typeface="Arial" panose="020B0604020202020204" pitchFamily="34" charset="0"/>
                <a:cs typeface="Arial" panose="020B0604020202020204" pitchFamily="34" charset="0"/>
              </a:rPr>
              <a:t>, and tend to be characterized by lower forecast skill during low-</a:t>
            </a:r>
            <a:r>
              <a:rPr lang="en-US" sz="1800" dirty="0" smtClean="0">
                <a:latin typeface="Arial" panose="020B0604020202020204" pitchFamily="34" charset="0"/>
                <a:cs typeface="Arial" panose="020B0604020202020204" pitchFamily="34" charset="0"/>
              </a:rPr>
              <a:t>skill periods </a:t>
            </a:r>
            <a:r>
              <a:rPr lang="en-US" sz="1800" dirty="0">
                <a:latin typeface="Arial" panose="020B0604020202020204" pitchFamily="34" charset="0"/>
                <a:cs typeface="Arial" panose="020B0604020202020204" pitchFamily="34" charset="0"/>
              </a:rPr>
              <a:t>compared to high-skill periods</a:t>
            </a:r>
            <a:r>
              <a:rPr lang="en-US" sz="1800" dirty="0" smtClean="0">
                <a:latin typeface="Arial" panose="020B0604020202020204" pitchFamily="34" charset="0"/>
                <a:cs typeface="Arial" panose="020B0604020202020204" pitchFamily="34" charset="0"/>
              </a:rPr>
              <a:t>.</a:t>
            </a:r>
          </a:p>
          <a:p>
            <a:pPr>
              <a:buFont typeface="+mj-lt"/>
              <a:buAutoNum type="arabicParenR"/>
            </a:pPr>
            <a:endParaRPr lang="en-US" sz="18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Hypotheses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833100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mj-lt"/>
              <a:buAutoNum type="arabicParenR" startAt="3"/>
            </a:pPr>
            <a:r>
              <a:rPr lang="en-US" sz="1800" dirty="0" smtClean="0">
                <a:latin typeface="Arial" panose="020B0604020202020204" pitchFamily="34" charset="0"/>
                <a:cs typeface="Arial" panose="020B0604020202020204" pitchFamily="34" charset="0"/>
              </a:rPr>
              <a:t>Low</a:t>
            </a:r>
            <a:r>
              <a:rPr lang="en-US" sz="1800" dirty="0">
                <a:latin typeface="Arial" panose="020B0604020202020204" pitchFamily="34" charset="0"/>
                <a:cs typeface="Arial" panose="020B0604020202020204" pitchFamily="34" charset="0"/>
              </a:rPr>
              <a:t>-skill ACs during low-skill periods tend to be stronger and tend to be embedded </a:t>
            </a:r>
            <a:r>
              <a:rPr lang="en-US" sz="1800" dirty="0" smtClean="0">
                <a:latin typeface="Arial" panose="020B0604020202020204" pitchFamily="34" charset="0"/>
                <a:cs typeface="Arial" panose="020B0604020202020204" pitchFamily="34" charset="0"/>
              </a:rPr>
              <a:t>in more </a:t>
            </a:r>
            <a:r>
              <a:rPr lang="en-US" sz="1800" dirty="0">
                <a:latin typeface="Arial" panose="020B0604020202020204" pitchFamily="34" charset="0"/>
                <a:cs typeface="Arial" panose="020B0604020202020204" pitchFamily="34" charset="0"/>
              </a:rPr>
              <a:t>favorable dynamic and thermodynamic environments for development </a:t>
            </a:r>
            <a:r>
              <a:rPr lang="en-US" sz="1800" dirty="0" smtClean="0">
                <a:latin typeface="Arial" panose="020B0604020202020204" pitchFamily="34" charset="0"/>
                <a:cs typeface="Arial" panose="020B0604020202020204" pitchFamily="34" charset="0"/>
              </a:rPr>
              <a:t>and intensification </a:t>
            </a:r>
            <a:r>
              <a:rPr lang="en-US" sz="1800" dirty="0">
                <a:latin typeface="Arial" panose="020B0604020202020204" pitchFamily="34" charset="0"/>
                <a:cs typeface="Arial" panose="020B0604020202020204" pitchFamily="34" charset="0"/>
              </a:rPr>
              <a:t>compared to high-skill ACs during low-skill periods. Similarly, low-</a:t>
            </a:r>
            <a:r>
              <a:rPr lang="en-US" sz="1800" dirty="0" smtClean="0">
                <a:latin typeface="Arial" panose="020B0604020202020204" pitchFamily="34" charset="0"/>
                <a:cs typeface="Arial" panose="020B0604020202020204" pitchFamily="34" charset="0"/>
              </a:rPr>
              <a:t>skill ACs </a:t>
            </a:r>
            <a:r>
              <a:rPr lang="en-US" sz="1800" dirty="0">
                <a:latin typeface="Arial" panose="020B0604020202020204" pitchFamily="34" charset="0"/>
                <a:cs typeface="Arial" panose="020B0604020202020204" pitchFamily="34" charset="0"/>
              </a:rPr>
              <a:t>during high-skill periods tend to be stronger and tend to be embedded in </a:t>
            </a:r>
            <a:r>
              <a:rPr lang="en-US" sz="1800" dirty="0" smtClean="0">
                <a:latin typeface="Arial" panose="020B0604020202020204" pitchFamily="34" charset="0"/>
                <a:cs typeface="Arial" panose="020B0604020202020204" pitchFamily="34" charset="0"/>
              </a:rPr>
              <a:t>more favorable </a:t>
            </a:r>
            <a:r>
              <a:rPr lang="en-US" sz="1800" dirty="0">
                <a:latin typeface="Arial" panose="020B0604020202020204" pitchFamily="34" charset="0"/>
                <a:cs typeface="Arial" panose="020B0604020202020204" pitchFamily="34" charset="0"/>
              </a:rPr>
              <a:t>dynamic and thermodynamic environments for development and </a:t>
            </a:r>
            <a:r>
              <a:rPr lang="en-US" sz="1800" dirty="0" smtClean="0">
                <a:latin typeface="Arial" panose="020B0604020202020204" pitchFamily="34" charset="0"/>
                <a:cs typeface="Arial" panose="020B0604020202020204" pitchFamily="34" charset="0"/>
              </a:rPr>
              <a:t>intensification compared </a:t>
            </a:r>
            <a:r>
              <a:rPr lang="en-US" sz="1800" dirty="0">
                <a:latin typeface="Arial" panose="020B0604020202020204" pitchFamily="34" charset="0"/>
                <a:cs typeface="Arial" panose="020B0604020202020204" pitchFamily="34" charset="0"/>
              </a:rPr>
              <a:t>to high-skill ACs during high-skill periods.</a:t>
            </a:r>
          </a:p>
          <a:p>
            <a:pPr>
              <a:buFont typeface="+mj-lt"/>
              <a:buAutoNum type="arabicParenR" startAt="3"/>
            </a:pPr>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Hypotheses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913656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mj-lt"/>
              <a:buAutoNum type="arabicParenR" startAt="4"/>
            </a:pPr>
            <a:r>
              <a:rPr lang="en-US" sz="1800" dirty="0" smtClean="0">
                <a:latin typeface="Arial" panose="020B0604020202020204" pitchFamily="34" charset="0"/>
                <a:cs typeface="Arial" panose="020B0604020202020204" pitchFamily="34" charset="0"/>
              </a:rPr>
              <a:t>TPVs</a:t>
            </a:r>
            <a:r>
              <a:rPr lang="en-US" sz="1800" dirty="0">
                <a:latin typeface="Arial" panose="020B0604020202020204" pitchFamily="34" charset="0"/>
                <a:cs typeface="Arial" panose="020B0604020202020204" pitchFamily="34" charset="0"/>
              </a:rPr>
              <a:t>, baroclinic zones, and WCBs, and TPV–AC interactions, baroclinic processes, </a:t>
            </a:r>
            <a:r>
              <a:rPr lang="en-US" sz="1800" dirty="0" smtClean="0">
                <a:latin typeface="Arial" panose="020B0604020202020204" pitchFamily="34" charset="0"/>
                <a:cs typeface="Arial" panose="020B0604020202020204" pitchFamily="34" charset="0"/>
              </a:rPr>
              <a:t>and latent </a:t>
            </a:r>
            <a:r>
              <a:rPr lang="en-US" sz="1800" dirty="0">
                <a:latin typeface="Arial" panose="020B0604020202020204" pitchFamily="34" charset="0"/>
                <a:cs typeface="Arial" panose="020B0604020202020204" pitchFamily="34" charset="0"/>
              </a:rPr>
              <a:t>heating, influence the evolution of strong low-skill ACs during low-skill </a:t>
            </a:r>
            <a:r>
              <a:rPr lang="en-US" sz="1800" dirty="0" smtClean="0">
                <a:latin typeface="Arial" panose="020B0604020202020204" pitchFamily="34" charset="0"/>
                <a:cs typeface="Arial" panose="020B0604020202020204" pitchFamily="34" charset="0"/>
              </a:rPr>
              <a:t>periods and </a:t>
            </a:r>
            <a:r>
              <a:rPr lang="en-US" sz="1800" dirty="0">
                <a:latin typeface="Arial" panose="020B0604020202020204" pitchFamily="34" charset="0"/>
                <a:cs typeface="Arial" panose="020B0604020202020204" pitchFamily="34" charset="0"/>
              </a:rPr>
              <a:t>strong high-skill ACs during low-skill periods, although these features and </a:t>
            </a:r>
            <a:r>
              <a:rPr lang="en-US" sz="1800" dirty="0" smtClean="0">
                <a:latin typeface="Arial" panose="020B0604020202020204" pitchFamily="34" charset="0"/>
                <a:cs typeface="Arial" panose="020B0604020202020204" pitchFamily="34" charset="0"/>
              </a:rPr>
              <a:t>processes tend </a:t>
            </a:r>
            <a:r>
              <a:rPr lang="en-US" sz="1800" dirty="0">
                <a:latin typeface="Arial" panose="020B0604020202020204" pitchFamily="34" charset="0"/>
                <a:cs typeface="Arial" panose="020B0604020202020204" pitchFamily="34" charset="0"/>
              </a:rPr>
              <a:t>to be more robust for strong low-skill ACs during low-skill periods</a:t>
            </a:r>
            <a:r>
              <a:rPr lang="en-US" sz="1800" dirty="0" smtClean="0">
                <a:latin typeface="Arial" panose="020B0604020202020204" pitchFamily="34" charset="0"/>
                <a:cs typeface="Arial" panose="020B0604020202020204" pitchFamily="34" charset="0"/>
              </a:rPr>
              <a:t>.</a:t>
            </a: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Hypotheses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819705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mj-lt"/>
              <a:buAutoNum type="arabicParenR" startAt="4"/>
            </a:pPr>
            <a:r>
              <a:rPr lang="en-US" sz="1800" dirty="0" smtClean="0">
                <a:latin typeface="Arial" panose="020B0604020202020204" pitchFamily="34" charset="0"/>
                <a:cs typeface="Arial" panose="020B0604020202020204" pitchFamily="34" charset="0"/>
              </a:rPr>
              <a:t>TPVs</a:t>
            </a:r>
            <a:r>
              <a:rPr lang="en-US" sz="1800" dirty="0">
                <a:latin typeface="Arial" panose="020B0604020202020204" pitchFamily="34" charset="0"/>
                <a:cs typeface="Arial" panose="020B0604020202020204" pitchFamily="34" charset="0"/>
              </a:rPr>
              <a:t>, baroclinic zones, and WCBs, and TPV–AC interactions, baroclinic processes, </a:t>
            </a:r>
            <a:r>
              <a:rPr lang="en-US" sz="1800" dirty="0" smtClean="0">
                <a:latin typeface="Arial" panose="020B0604020202020204" pitchFamily="34" charset="0"/>
                <a:cs typeface="Arial" panose="020B0604020202020204" pitchFamily="34" charset="0"/>
              </a:rPr>
              <a:t>and latent </a:t>
            </a:r>
            <a:r>
              <a:rPr lang="en-US" sz="1800" dirty="0">
                <a:latin typeface="Arial" panose="020B0604020202020204" pitchFamily="34" charset="0"/>
                <a:cs typeface="Arial" panose="020B0604020202020204" pitchFamily="34" charset="0"/>
              </a:rPr>
              <a:t>heating, influence the evolution of strong low-skill ACs during low-skill </a:t>
            </a:r>
            <a:r>
              <a:rPr lang="en-US" sz="1800" dirty="0" smtClean="0">
                <a:latin typeface="Arial" panose="020B0604020202020204" pitchFamily="34" charset="0"/>
                <a:cs typeface="Arial" panose="020B0604020202020204" pitchFamily="34" charset="0"/>
              </a:rPr>
              <a:t>periods and </a:t>
            </a:r>
            <a:r>
              <a:rPr lang="en-US" sz="1800" dirty="0">
                <a:latin typeface="Arial" panose="020B0604020202020204" pitchFamily="34" charset="0"/>
                <a:cs typeface="Arial" panose="020B0604020202020204" pitchFamily="34" charset="0"/>
              </a:rPr>
              <a:t>strong high-skill ACs during low-skill periods, although these features and </a:t>
            </a:r>
            <a:r>
              <a:rPr lang="en-US" sz="1800" dirty="0" smtClean="0">
                <a:latin typeface="Arial" panose="020B0604020202020204" pitchFamily="34" charset="0"/>
                <a:cs typeface="Arial" panose="020B0604020202020204" pitchFamily="34" charset="0"/>
              </a:rPr>
              <a:t>processes tend </a:t>
            </a:r>
            <a:r>
              <a:rPr lang="en-US" sz="1800" dirty="0">
                <a:latin typeface="Arial" panose="020B0604020202020204" pitchFamily="34" charset="0"/>
                <a:cs typeface="Arial" panose="020B0604020202020204" pitchFamily="34" charset="0"/>
              </a:rPr>
              <a:t>to be more robust for strong low-skill ACs during low-skill periods</a:t>
            </a:r>
            <a:r>
              <a:rPr lang="en-US" sz="1800" dirty="0" smtClean="0">
                <a:latin typeface="Arial" panose="020B0604020202020204" pitchFamily="34" charset="0"/>
                <a:cs typeface="Arial" panose="020B0604020202020204" pitchFamily="34" charset="0"/>
              </a:rPr>
              <a:t>.</a:t>
            </a:r>
          </a:p>
          <a:p>
            <a:pPr>
              <a:buFont typeface="+mj-lt"/>
              <a:buAutoNum type="arabicParenR" startAt="4"/>
            </a:pPr>
            <a:endParaRPr lang="en-US" sz="1800" dirty="0">
              <a:latin typeface="Arial" panose="020B0604020202020204" pitchFamily="34" charset="0"/>
              <a:cs typeface="Arial" panose="020B0604020202020204" pitchFamily="34" charset="0"/>
            </a:endParaRPr>
          </a:p>
          <a:p>
            <a:pPr>
              <a:buFont typeface="+mj-lt"/>
              <a:buAutoNum type="arabicParenR" startAt="4"/>
            </a:pPr>
            <a:r>
              <a:rPr lang="en-US" sz="1800" dirty="0">
                <a:latin typeface="Arial" panose="020B0604020202020204" pitchFamily="34" charset="0"/>
                <a:cs typeface="Arial" panose="020B0604020202020204" pitchFamily="34" charset="0"/>
              </a:rPr>
              <a:t>Forecast errors in TPVs, baroclinic zones, and WCBs, and forecast errors in TPV–</a:t>
            </a:r>
            <a:r>
              <a:rPr lang="en-US" sz="1800" dirty="0" smtClean="0">
                <a:latin typeface="Arial" panose="020B0604020202020204" pitchFamily="34" charset="0"/>
                <a:cs typeface="Arial" panose="020B0604020202020204" pitchFamily="34" charset="0"/>
              </a:rPr>
              <a:t>AC interactions</a:t>
            </a:r>
            <a:r>
              <a:rPr lang="en-US" sz="1800" dirty="0">
                <a:latin typeface="Arial" panose="020B0604020202020204" pitchFamily="34" charset="0"/>
                <a:cs typeface="Arial" panose="020B0604020202020204" pitchFamily="34" charset="0"/>
              </a:rPr>
              <a:t>, baroclinic processes, and latent heating, contribute to forecast errors </a:t>
            </a:r>
            <a:r>
              <a:rPr lang="en-US" sz="1800" dirty="0" smtClean="0">
                <a:latin typeface="Arial" panose="020B0604020202020204" pitchFamily="34" charset="0"/>
                <a:cs typeface="Arial" panose="020B0604020202020204" pitchFamily="34" charset="0"/>
              </a:rPr>
              <a:t>in strong </a:t>
            </a:r>
            <a:r>
              <a:rPr lang="en-US" sz="1800" dirty="0">
                <a:latin typeface="Arial" panose="020B0604020202020204" pitchFamily="34" charset="0"/>
                <a:cs typeface="Arial" panose="020B0604020202020204" pitchFamily="34" charset="0"/>
              </a:rPr>
              <a:t>low-skill ACs during low-skill periods.</a:t>
            </a:r>
          </a:p>
          <a:p>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Hypotheses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052577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mj-lt"/>
              <a:buAutoNum type="arabicParenR"/>
            </a:pPr>
            <a:r>
              <a:rPr lang="en-US" sz="1800" dirty="0">
                <a:latin typeface="Arial" panose="020B0604020202020204" pitchFamily="34" charset="0"/>
                <a:cs typeface="Arial" panose="020B0604020202020204" pitchFamily="34" charset="0"/>
              </a:rPr>
              <a:t>The Arctic environment tends to be characterized by greater synoptic-scale </a:t>
            </a:r>
            <a:r>
              <a:rPr lang="en-US" sz="1800" dirty="0" smtClean="0">
                <a:latin typeface="Arial" panose="020B0604020202020204" pitchFamily="34" charset="0"/>
                <a:cs typeface="Arial" panose="020B0604020202020204" pitchFamily="34" charset="0"/>
              </a:rPr>
              <a:t>flow amplitude</a:t>
            </a:r>
            <a:r>
              <a:rPr lang="en-US" sz="1800" dirty="0">
                <a:latin typeface="Arial" panose="020B0604020202020204" pitchFamily="34" charset="0"/>
                <a:cs typeface="Arial" panose="020B0604020202020204" pitchFamily="34" charset="0"/>
              </a:rPr>
              <a:t>, greater baroclinic growth rates, and greater latent heating during low-</a:t>
            </a:r>
            <a:r>
              <a:rPr lang="en-US" sz="1800" dirty="0" smtClean="0">
                <a:latin typeface="Arial" panose="020B0604020202020204" pitchFamily="34" charset="0"/>
                <a:cs typeface="Arial" panose="020B0604020202020204" pitchFamily="34" charset="0"/>
              </a:rPr>
              <a:t>skill periods </a:t>
            </a:r>
            <a:r>
              <a:rPr lang="en-US" sz="1800" dirty="0">
                <a:latin typeface="Arial" panose="020B0604020202020204" pitchFamily="34" charset="0"/>
                <a:cs typeface="Arial" panose="020B0604020202020204" pitchFamily="34" charset="0"/>
              </a:rPr>
              <a:t>compared to high-skill periods</a:t>
            </a:r>
            <a:r>
              <a:rPr lang="en-US" sz="1800" dirty="0" smtClean="0">
                <a:latin typeface="Arial" panose="020B0604020202020204" pitchFamily="34" charset="0"/>
                <a:cs typeface="Arial" panose="020B0604020202020204" pitchFamily="34" charset="0"/>
              </a:rPr>
              <a:t>.</a:t>
            </a:r>
          </a:p>
          <a:p>
            <a:pPr>
              <a:buFont typeface="+mj-lt"/>
              <a:buAutoNum type="arabicParenR"/>
            </a:pPr>
            <a:endParaRPr lang="en-US" sz="1800" dirty="0">
              <a:latin typeface="Arial" panose="020B0604020202020204" pitchFamily="34" charset="0"/>
              <a:cs typeface="Arial" panose="020B0604020202020204" pitchFamily="34" charset="0"/>
            </a:endParaRPr>
          </a:p>
          <a:p>
            <a:pPr>
              <a:buFont typeface="+mj-lt"/>
              <a:buAutoNum type="arabicParenR"/>
            </a:pPr>
            <a:r>
              <a:rPr lang="en-US" sz="1800" dirty="0">
                <a:latin typeface="Arial" panose="020B0604020202020204" pitchFamily="34" charset="0"/>
                <a:cs typeface="Arial" panose="020B0604020202020204" pitchFamily="34" charset="0"/>
              </a:rPr>
              <a:t>ACs occur more frequently across the Arctic, tend to be stronger, tend to be embedded in more favorable dynamic and thermodynamic environments for development and intensification, and tend to be characterized by lower forecast skill during low-skill periods compared to high-skill periods.</a:t>
            </a:r>
          </a:p>
          <a:p>
            <a:pPr marL="0" indent="0">
              <a:buNone/>
            </a:pPr>
            <a:endParaRPr lang="en-US" sz="1800" dirty="0" smtClean="0">
              <a:latin typeface="Arial" panose="020B0604020202020204" pitchFamily="34" charset="0"/>
              <a:cs typeface="Arial" panose="020B0604020202020204" pitchFamily="34" charset="0"/>
            </a:endParaRPr>
          </a:p>
          <a:p>
            <a:pPr>
              <a:buFont typeface="+mj-lt"/>
              <a:buAutoNum type="arabicParenR"/>
            </a:pPr>
            <a:endParaRPr lang="en-US" sz="18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Hypotheses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42891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Arctic forecast </a:t>
            </a:r>
            <a:r>
              <a:rPr lang="en-US" sz="2200" b="1" dirty="0">
                <a:solidFill>
                  <a:srgbClr val="FF0000"/>
                </a:solidFill>
                <a:latin typeface="Arial" panose="020B0604020202020204" pitchFamily="34" charset="0"/>
                <a:cs typeface="Arial" panose="020B0604020202020204" pitchFamily="34" charset="0"/>
              </a:rPr>
              <a:t>s</a:t>
            </a:r>
            <a:r>
              <a:rPr lang="en-US" sz="2200" b="1" dirty="0" smtClean="0">
                <a:solidFill>
                  <a:srgbClr val="FF0000"/>
                </a:solidFill>
                <a:latin typeface="Arial" panose="020B0604020202020204" pitchFamily="34" charset="0"/>
                <a:cs typeface="Arial" panose="020B0604020202020204" pitchFamily="34" charset="0"/>
              </a:rPr>
              <a:t>kill </a:t>
            </a:r>
            <a:r>
              <a:rPr lang="en-US" sz="2200" b="1" dirty="0">
                <a:solidFill>
                  <a:srgbClr val="FF0000"/>
                </a:solidFill>
                <a:latin typeface="Arial" panose="020B0604020202020204" pitchFamily="34" charset="0"/>
                <a:cs typeface="Arial" panose="020B0604020202020204" pitchFamily="34" charset="0"/>
              </a:rPr>
              <a:t>e</a:t>
            </a:r>
            <a:r>
              <a:rPr lang="en-US" sz="2200" b="1" dirty="0" smtClean="0">
                <a:solidFill>
                  <a:srgbClr val="FF0000"/>
                </a:solidFill>
                <a:latin typeface="Arial" panose="020B0604020202020204" pitchFamily="34" charset="0"/>
                <a:cs typeface="Arial" panose="020B0604020202020204" pitchFamily="34" charset="0"/>
              </a:rPr>
              <a:t>valuation</a:t>
            </a:r>
            <a:endParaRPr lang="en-US" sz="2200" b="1" dirty="0">
              <a:solidFill>
                <a:srgbClr val="FF0000"/>
              </a:solidFill>
              <a:latin typeface="Arial" panose="020B0604020202020204" pitchFamily="34" charset="0"/>
              <a:cs typeface="Arial" panose="020B0604020202020204" pitchFamily="34" charset="0"/>
            </a:endParaRPr>
          </a:p>
        </p:txBody>
      </p: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panose="020B0604020202020204" pitchFamily="34" charset="0"/>
                <a:cs typeface="Arial" panose="020B0604020202020204" pitchFamily="34" charset="0"/>
              </a:rPr>
              <a:t>Utilize day-5 forecasts of 500-hPa geopotential height initialized at 0000 UTC during June</a:t>
            </a:r>
            <a:r>
              <a:rPr lang="en-US" sz="1800" dirty="0">
                <a:latin typeface="Arial" panose="020B0604020202020204" pitchFamily="34" charset="0"/>
                <a:cs typeface="Arial" panose="020B0604020202020204" pitchFamily="34" charset="0"/>
              </a:rPr>
              <a:t>–</a:t>
            </a:r>
            <a:r>
              <a:rPr lang="en-US" sz="1800" dirty="0" smtClean="0">
                <a:latin typeface="Arial" panose="020B0604020202020204" pitchFamily="34" charset="0"/>
                <a:cs typeface="Arial" panose="020B0604020202020204" pitchFamily="34" charset="0"/>
              </a:rPr>
              <a:t>August 2007–2017 from 11-member 1° NOAA GEFS reforecast dataset version 2 (Hamill et al. 2013).</a:t>
            </a:r>
          </a:p>
          <a:p>
            <a:endParaRPr lang="en-US" sz="1800" dirty="0" smtClean="0">
              <a:latin typeface="Arial"/>
              <a:cs typeface="Arial"/>
            </a:endParaRPr>
          </a:p>
          <a:p>
            <a:r>
              <a:rPr lang="en-US" sz="1800" dirty="0" smtClean="0">
                <a:latin typeface="Arial"/>
                <a:cs typeface="Arial"/>
              </a:rPr>
              <a:t>Calculate area-averaged root </a:t>
            </a:r>
            <a:r>
              <a:rPr lang="en-US" sz="1800" dirty="0">
                <a:latin typeface="Arial"/>
                <a:cs typeface="Arial"/>
              </a:rPr>
              <a:t>mean square error (RMSE) of 500-hPa geopotential height </a:t>
            </a:r>
            <a:r>
              <a:rPr lang="en-US" sz="1800" dirty="0" smtClean="0">
                <a:latin typeface="Arial"/>
                <a:cs typeface="Arial"/>
              </a:rPr>
              <a:t>over </a:t>
            </a:r>
            <a:r>
              <a:rPr lang="en-US" sz="1800" dirty="0">
                <a:latin typeface="Arial"/>
                <a:cs typeface="Arial"/>
              </a:rPr>
              <a:t>the </a:t>
            </a:r>
            <a:r>
              <a:rPr lang="en-US" sz="1800" dirty="0" smtClean="0">
                <a:latin typeface="Arial"/>
                <a:cs typeface="Arial"/>
              </a:rPr>
              <a:t>Arctic, using ERA-Interim (Dee et al. 2011) as verification.</a:t>
            </a:r>
          </a:p>
          <a:p>
            <a:pPr marL="0" indent="0">
              <a:buNone/>
            </a:pPr>
            <a:r>
              <a:rPr lang="en-US" sz="1800" dirty="0" smtClean="0">
                <a:latin typeface="Arial"/>
                <a:cs typeface="Arial"/>
              </a:rPr>
              <a:t> </a:t>
            </a:r>
          </a:p>
          <a:p>
            <a:r>
              <a:rPr lang="en-US" sz="1800" dirty="0" smtClean="0">
                <a:latin typeface="Arial"/>
                <a:cs typeface="Arial"/>
              </a:rPr>
              <a:t>Calculate </a:t>
            </a:r>
            <a:r>
              <a:rPr lang="en-US" sz="1800" dirty="0">
                <a:latin typeface="Arial"/>
                <a:cs typeface="Arial"/>
              </a:rPr>
              <a:t>standardized </a:t>
            </a:r>
            <a:r>
              <a:rPr lang="en-US" sz="1800" dirty="0" smtClean="0">
                <a:latin typeface="Arial"/>
                <a:cs typeface="Arial"/>
              </a:rPr>
              <a:t>anomaly of </a:t>
            </a:r>
            <a:r>
              <a:rPr lang="en-US" sz="1800" dirty="0">
                <a:latin typeface="Arial"/>
                <a:cs typeface="Arial"/>
              </a:rPr>
              <a:t>area-averaged RMSE (</a:t>
            </a:r>
            <a:r>
              <a:rPr lang="en-US" sz="1800" dirty="0" err="1">
                <a:solidFill>
                  <a:srgbClr val="000000"/>
                </a:solidFill>
                <a:latin typeface="Arial"/>
                <a:cs typeface="Arial"/>
              </a:rPr>
              <a:t>σ</a:t>
            </a:r>
            <a:r>
              <a:rPr lang="en-US" sz="1800" baseline="-25000" dirty="0" err="1">
                <a:solidFill>
                  <a:srgbClr val="000000"/>
                </a:solidFill>
                <a:latin typeface="Arial"/>
                <a:cs typeface="Arial"/>
              </a:rPr>
              <a:t>RMSE</a:t>
            </a:r>
            <a:r>
              <a:rPr lang="en-US" sz="1800" dirty="0">
                <a:latin typeface="Arial"/>
                <a:cs typeface="Arial"/>
              </a:rPr>
              <a:t>) relative to a 1985–</a:t>
            </a:r>
            <a:r>
              <a:rPr lang="en-US" sz="1800" dirty="0" smtClean="0">
                <a:latin typeface="Arial"/>
                <a:cs typeface="Arial"/>
              </a:rPr>
              <a:t>2017 climatology </a:t>
            </a:r>
            <a:r>
              <a:rPr lang="en-US" sz="1800" dirty="0">
                <a:latin typeface="Arial"/>
                <a:cs typeface="Arial"/>
              </a:rPr>
              <a:t>of area-averaged RMSE </a:t>
            </a:r>
            <a:r>
              <a:rPr lang="en-US" sz="1800" dirty="0" smtClean="0">
                <a:latin typeface="Arial"/>
                <a:cs typeface="Arial"/>
              </a:rPr>
              <a:t>following </a:t>
            </a:r>
            <a:r>
              <a:rPr lang="en-US" sz="1800" dirty="0">
                <a:latin typeface="Arial"/>
                <a:cs typeface="Arial"/>
              </a:rPr>
              <a:t>the approach used by </a:t>
            </a:r>
            <a:r>
              <a:rPr lang="en-US" sz="1800" dirty="0" smtClean="0">
                <a:latin typeface="Arial"/>
                <a:cs typeface="Arial"/>
              </a:rPr>
              <a:t>Moore [</a:t>
            </a:r>
            <a:r>
              <a:rPr lang="en-US" sz="1800" dirty="0">
                <a:latin typeface="Arial"/>
                <a:cs typeface="Arial"/>
              </a:rPr>
              <a:t>2017, section 5b(3)</a:t>
            </a:r>
            <a:r>
              <a:rPr lang="en-US" sz="1800" dirty="0" smtClean="0">
                <a:latin typeface="Arial"/>
                <a:cs typeface="Arial"/>
              </a:rPr>
              <a:t>].</a:t>
            </a: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460536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Arctic forecast </a:t>
            </a:r>
            <a:r>
              <a:rPr lang="en-US" sz="2200" b="1" dirty="0">
                <a:solidFill>
                  <a:srgbClr val="FF0000"/>
                </a:solidFill>
                <a:latin typeface="Arial" panose="020B0604020202020204" pitchFamily="34" charset="0"/>
                <a:cs typeface="Arial" panose="020B0604020202020204" pitchFamily="34" charset="0"/>
              </a:rPr>
              <a:t>s</a:t>
            </a:r>
            <a:r>
              <a:rPr lang="en-US" sz="2200" b="1" dirty="0" smtClean="0">
                <a:solidFill>
                  <a:srgbClr val="FF0000"/>
                </a:solidFill>
                <a:latin typeface="Arial" panose="020B0604020202020204" pitchFamily="34" charset="0"/>
                <a:cs typeface="Arial" panose="020B0604020202020204" pitchFamily="34" charset="0"/>
              </a:rPr>
              <a:t>kill </a:t>
            </a:r>
            <a:r>
              <a:rPr lang="en-US" sz="2200" b="1" dirty="0">
                <a:solidFill>
                  <a:srgbClr val="FF0000"/>
                </a:solidFill>
                <a:latin typeface="Arial" panose="020B0604020202020204" pitchFamily="34" charset="0"/>
                <a:cs typeface="Arial" panose="020B0604020202020204" pitchFamily="34" charset="0"/>
              </a:rPr>
              <a:t>e</a:t>
            </a:r>
            <a:r>
              <a:rPr lang="en-US" sz="2200" b="1" dirty="0" smtClean="0">
                <a:solidFill>
                  <a:srgbClr val="FF0000"/>
                </a:solidFill>
                <a:latin typeface="Arial" panose="020B0604020202020204" pitchFamily="34" charset="0"/>
                <a:cs typeface="Arial" panose="020B0604020202020204" pitchFamily="34" charset="0"/>
              </a:rPr>
              <a:t>valuation</a:t>
            </a:r>
            <a:endParaRPr lang="en-US" sz="2200" b="1" dirty="0">
              <a:solidFill>
                <a:srgbClr val="FF0000"/>
              </a:solidFill>
              <a:latin typeface="Arial" panose="020B0604020202020204" pitchFamily="34" charset="0"/>
              <a:cs typeface="Arial" panose="020B0604020202020204" pitchFamily="34" charset="0"/>
            </a:endParaRPr>
          </a:p>
        </p:txBody>
      </p: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panose="020B0604020202020204" pitchFamily="34" charset="0"/>
                <a:cs typeface="Arial" panose="020B0604020202020204" pitchFamily="34" charset="0"/>
              </a:rPr>
              <a:t>Refer to forecasts associated </a:t>
            </a:r>
            <a:r>
              <a:rPr lang="en-US" sz="1800" dirty="0">
                <a:latin typeface="Arial" panose="020B0604020202020204" pitchFamily="34" charset="0"/>
                <a:cs typeface="Arial" panose="020B0604020202020204" pitchFamily="34" charset="0"/>
              </a:rPr>
              <a:t>with the top and bottom 10% of </a:t>
            </a:r>
            <a:r>
              <a:rPr lang="en-US" sz="1800" dirty="0" err="1">
                <a:latin typeface="Arial" panose="020B0604020202020204" pitchFamily="34" charset="0"/>
                <a:cs typeface="Arial" panose="020B0604020202020204" pitchFamily="34" charset="0"/>
              </a:rPr>
              <a:t>σ</a:t>
            </a:r>
            <a:r>
              <a:rPr lang="en-US" sz="1800" baseline="-25000" dirty="0" err="1">
                <a:latin typeface="Arial" panose="020B0604020202020204" pitchFamily="34" charset="0"/>
                <a:cs typeface="Arial" panose="020B0604020202020204" pitchFamily="34" charset="0"/>
              </a:rPr>
              <a:t>RMSE</a:t>
            </a:r>
            <a:r>
              <a:rPr lang="en-US" sz="1800" dirty="0">
                <a:latin typeface="Arial" panose="020B0604020202020204" pitchFamily="34" charset="0"/>
                <a:cs typeface="Arial" panose="020B0604020202020204" pitchFamily="34" charset="0"/>
              </a:rPr>
              <a:t> at day 5 are referred to </a:t>
            </a:r>
            <a:r>
              <a:rPr lang="en-US" sz="1800" dirty="0" smtClean="0">
                <a:latin typeface="Arial" panose="020B0604020202020204" pitchFamily="34" charset="0"/>
                <a:cs typeface="Arial" panose="020B0604020202020204" pitchFamily="34" charset="0"/>
              </a:rPr>
              <a:t>as </a:t>
            </a:r>
            <a:r>
              <a:rPr lang="en-US" sz="1800" b="1" dirty="0" smtClean="0">
                <a:latin typeface="Arial" panose="020B0604020202020204" pitchFamily="34" charset="0"/>
                <a:cs typeface="Arial" panose="020B0604020202020204" pitchFamily="34" charset="0"/>
              </a:rPr>
              <a:t>low</a:t>
            </a:r>
            <a:r>
              <a:rPr lang="en-US" sz="1800" b="1" dirty="0">
                <a:latin typeface="Arial" panose="020B0604020202020204" pitchFamily="34" charset="0"/>
                <a:cs typeface="Arial" panose="020B0604020202020204" pitchFamily="34" charset="0"/>
              </a:rPr>
              <a:t>-skill forecasts </a:t>
            </a:r>
            <a:r>
              <a:rPr lang="en-US" sz="1800" dirty="0">
                <a:latin typeface="Arial" panose="020B0604020202020204" pitchFamily="34" charset="0"/>
                <a:cs typeface="Arial" panose="020B0604020202020204" pitchFamily="34" charset="0"/>
              </a:rPr>
              <a:t>and </a:t>
            </a:r>
            <a:r>
              <a:rPr lang="en-US" sz="1800" b="1" dirty="0">
                <a:latin typeface="Arial" panose="020B0604020202020204" pitchFamily="34" charset="0"/>
                <a:cs typeface="Arial" panose="020B0604020202020204" pitchFamily="34" charset="0"/>
              </a:rPr>
              <a:t>high-skill forecasts</a:t>
            </a:r>
            <a:r>
              <a:rPr lang="en-US" sz="1800" dirty="0">
                <a:latin typeface="Arial" panose="020B0604020202020204" pitchFamily="34" charset="0"/>
                <a:cs typeface="Arial" panose="020B0604020202020204" pitchFamily="34" charset="0"/>
              </a:rPr>
              <a:t>, respectively.</a:t>
            </a:r>
            <a:endParaRPr lang="en-US" sz="1800" dirty="0" smtClean="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Refer to time </a:t>
            </a:r>
            <a:r>
              <a:rPr lang="en-US" sz="1800" dirty="0">
                <a:latin typeface="Arial" panose="020B0604020202020204" pitchFamily="34" charset="0"/>
                <a:cs typeface="Arial" panose="020B0604020202020204" pitchFamily="34" charset="0"/>
              </a:rPr>
              <a:t>periods extending from day 0 through day 5 that are </a:t>
            </a:r>
            <a:r>
              <a:rPr lang="en-US" sz="1800" dirty="0" smtClean="0">
                <a:latin typeface="Arial" panose="020B0604020202020204" pitchFamily="34" charset="0"/>
                <a:cs typeface="Arial" panose="020B0604020202020204" pitchFamily="34" charset="0"/>
              </a:rPr>
              <a:t>encompassed by </a:t>
            </a:r>
            <a:r>
              <a:rPr lang="en-US" sz="1800" dirty="0">
                <a:latin typeface="Arial" panose="020B0604020202020204" pitchFamily="34" charset="0"/>
                <a:cs typeface="Arial" panose="020B0604020202020204" pitchFamily="34" charset="0"/>
              </a:rPr>
              <a:t>low-skill forecasts and high-skill forecasts </a:t>
            </a:r>
            <a:r>
              <a:rPr lang="en-US" sz="1800" dirty="0" smtClean="0">
                <a:latin typeface="Arial" panose="020B0604020202020204" pitchFamily="34" charset="0"/>
                <a:cs typeface="Arial" panose="020B0604020202020204" pitchFamily="34" charset="0"/>
              </a:rPr>
              <a:t>as </a:t>
            </a:r>
            <a:r>
              <a:rPr lang="en-US" sz="1800" b="1" dirty="0">
                <a:latin typeface="Arial" panose="020B0604020202020204" pitchFamily="34" charset="0"/>
                <a:cs typeface="Arial" panose="020B0604020202020204" pitchFamily="34" charset="0"/>
              </a:rPr>
              <a:t>low-skill periods</a:t>
            </a:r>
            <a:r>
              <a:rPr lang="en-US" sz="1800" dirty="0">
                <a:latin typeface="Arial" panose="020B0604020202020204" pitchFamily="34" charset="0"/>
                <a:cs typeface="Arial" panose="020B0604020202020204" pitchFamily="34" charset="0"/>
              </a:rPr>
              <a:t> and </a:t>
            </a:r>
            <a:r>
              <a:rPr lang="en-US" sz="1800" b="1" dirty="0">
                <a:latin typeface="Arial" panose="020B0604020202020204" pitchFamily="34" charset="0"/>
                <a:cs typeface="Arial" panose="020B0604020202020204" pitchFamily="34" charset="0"/>
              </a:rPr>
              <a:t>high-</a:t>
            </a:r>
            <a:r>
              <a:rPr lang="en-US" sz="1800" b="1" dirty="0" smtClean="0">
                <a:latin typeface="Arial" panose="020B0604020202020204" pitchFamily="34" charset="0"/>
                <a:cs typeface="Arial" panose="020B0604020202020204" pitchFamily="34" charset="0"/>
              </a:rPr>
              <a:t>skill periods</a:t>
            </a:r>
            <a:r>
              <a:rPr lang="en-US" sz="1800" dirty="0">
                <a:latin typeface="Arial" panose="020B0604020202020204" pitchFamily="34" charset="0"/>
                <a:cs typeface="Arial" panose="020B0604020202020204" pitchFamily="34" charset="0"/>
              </a:rPr>
              <a:t>, respectively</a:t>
            </a:r>
            <a:r>
              <a:rPr lang="en-US" sz="1800" dirty="0" smtClean="0">
                <a:latin typeface="Arial" panose="020B0604020202020204" pitchFamily="34" charset="0"/>
                <a:cs typeface="Arial" panose="020B0604020202020204" pitchFamily="34" charset="0"/>
              </a:rPr>
              <a:t>.</a:t>
            </a:r>
          </a:p>
          <a:p>
            <a:pPr marL="0" indent="0">
              <a:buNone/>
            </a:pPr>
            <a:endParaRPr lang="en-US" sz="1800" dirty="0">
              <a:latin typeface="Arial"/>
              <a:cs typeface="Arial"/>
            </a:endParaRPr>
          </a:p>
          <a:p>
            <a:r>
              <a:rPr lang="en-US" sz="1800" dirty="0" smtClean="0">
                <a:latin typeface="Arial"/>
                <a:cs typeface="Arial"/>
              </a:rPr>
              <a:t>If a day is identified to occur during both a low-skill period and a high-skill period, the day is assigned to the period that occurs earlier.</a:t>
            </a: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171284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panose="020B0604020202020204" pitchFamily="34" charset="0"/>
                <a:cs typeface="Arial" panose="020B0604020202020204" pitchFamily="34" charset="0"/>
              </a:rPr>
              <a:t>Arctic cyclones (ACs</a:t>
            </a:r>
            <a:r>
              <a:rPr lang="en-US" sz="1800" dirty="0">
                <a:latin typeface="Arial" panose="020B0604020202020204" pitchFamily="34" charset="0"/>
                <a:cs typeface="Arial" panose="020B0604020202020204" pitchFamily="34" charset="0"/>
              </a:rPr>
              <a:t>) are synoptic-scale surface cyclones that may originate within </a:t>
            </a:r>
            <a:r>
              <a:rPr lang="en-US" sz="1800" dirty="0" smtClean="0">
                <a:latin typeface="Arial" panose="020B0604020202020204" pitchFamily="34" charset="0"/>
                <a:cs typeface="Arial" panose="020B0604020202020204" pitchFamily="34" charset="0"/>
              </a:rPr>
              <a:t>the Arctic </a:t>
            </a:r>
            <a:r>
              <a:rPr lang="en-US" sz="1800" dirty="0">
                <a:latin typeface="Arial" panose="020B0604020202020204" pitchFamily="34" charset="0"/>
                <a:cs typeface="Arial" panose="020B0604020202020204" pitchFamily="34" charset="0"/>
              </a:rPr>
              <a:t>or move into the Arctic from lower latitudes (e.g., </a:t>
            </a:r>
            <a:r>
              <a:rPr lang="en-US" sz="1800" dirty="0" err="1">
                <a:latin typeface="Arial" panose="020B0604020202020204" pitchFamily="34" charset="0"/>
                <a:cs typeface="Arial" panose="020B0604020202020204" pitchFamily="34" charset="0"/>
              </a:rPr>
              <a:t>Serreze</a:t>
            </a:r>
            <a:r>
              <a:rPr lang="en-US" sz="1800" dirty="0">
                <a:latin typeface="Arial" panose="020B0604020202020204" pitchFamily="34" charset="0"/>
                <a:cs typeface="Arial" panose="020B0604020202020204" pitchFamily="34" charset="0"/>
              </a:rPr>
              <a:t> 1995; Zhang et al. 2004</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Serreze</a:t>
            </a:r>
            <a:r>
              <a:rPr lang="en-US" sz="1800" dirty="0" smtClean="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and Barrett 2008; </a:t>
            </a:r>
            <a:r>
              <a:rPr lang="en-US" sz="1800" dirty="0" smtClean="0">
                <a:latin typeface="Arial" panose="020B0604020202020204" pitchFamily="34" charset="0"/>
                <a:cs typeface="Arial" panose="020B0604020202020204" pitchFamily="34" charset="0"/>
              </a:rPr>
              <a:t>Crawford </a:t>
            </a:r>
            <a:r>
              <a:rPr lang="en-US" sz="1800" dirty="0">
                <a:latin typeface="Arial" panose="020B0604020202020204" pitchFamily="34" charset="0"/>
                <a:cs typeface="Arial" panose="020B0604020202020204" pitchFamily="34" charset="0"/>
              </a:rPr>
              <a:t>and </a:t>
            </a:r>
            <a:r>
              <a:rPr lang="en-US" sz="1800" dirty="0" err="1">
                <a:latin typeface="Arial" panose="020B0604020202020204" pitchFamily="34" charset="0"/>
                <a:cs typeface="Arial" panose="020B0604020202020204" pitchFamily="34" charset="0"/>
              </a:rPr>
              <a:t>Serreze</a:t>
            </a:r>
            <a:r>
              <a:rPr lang="en-US" sz="1800"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2016).</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ACs occur most frequently during summer (e.g., Zhang et al. 2004</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Serreze</a:t>
            </a:r>
            <a:r>
              <a:rPr lang="en-US" sz="1800" dirty="0" smtClean="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and Barrett 2008) and may play important roles in influencing Arctic </a:t>
            </a:r>
            <a:r>
              <a:rPr lang="en-US" sz="1800" dirty="0" smtClean="0">
                <a:latin typeface="Arial" panose="020B0604020202020204" pitchFamily="34" charset="0"/>
                <a:cs typeface="Arial" panose="020B0604020202020204" pitchFamily="34" charset="0"/>
              </a:rPr>
              <a:t>environmental conditions </a:t>
            </a:r>
            <a:r>
              <a:rPr lang="en-US" sz="1800" dirty="0">
                <a:latin typeface="Arial" panose="020B0604020202020204" pitchFamily="34" charset="0"/>
                <a:cs typeface="Arial" panose="020B0604020202020204" pitchFamily="34" charset="0"/>
              </a:rPr>
              <a:t>and the forecast skill of the synoptic-scale flow over the Arctic (e.g., Yamagami </a:t>
            </a:r>
            <a:r>
              <a:rPr lang="en-US" sz="1800" dirty="0" smtClean="0">
                <a:latin typeface="Arial" panose="020B0604020202020204" pitchFamily="34" charset="0"/>
                <a:cs typeface="Arial" panose="020B0604020202020204" pitchFamily="34" charset="0"/>
              </a:rPr>
              <a:t>and </a:t>
            </a:r>
            <a:r>
              <a:rPr lang="en-US" sz="1800" dirty="0" err="1" smtClean="0">
                <a:latin typeface="Arial" panose="020B0604020202020204" pitchFamily="34" charset="0"/>
                <a:cs typeface="Arial" panose="020B0604020202020204" pitchFamily="34" charset="0"/>
              </a:rPr>
              <a:t>Matsueda</a:t>
            </a:r>
            <a:r>
              <a:rPr lang="en-US" sz="1800" dirty="0" smtClean="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2021)</a:t>
            </a:r>
            <a:r>
              <a:rPr lang="en-US" sz="1800" dirty="0" smtClean="0">
                <a:latin typeface="Arial" panose="020B0604020202020204" pitchFamily="34" charset="0"/>
                <a:cs typeface="Arial" panose="020B0604020202020204" pitchFamily="34" charset="0"/>
              </a:rPr>
              <a:t>.</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ACs may be associated with strong surface winds and high waves (e.g., </a:t>
            </a:r>
            <a:r>
              <a:rPr lang="en-US" sz="1800" dirty="0" smtClean="0">
                <a:latin typeface="Arial" panose="020B0604020202020204" pitchFamily="34" charset="0"/>
                <a:cs typeface="Arial" panose="020B0604020202020204" pitchFamily="34" charset="0"/>
              </a:rPr>
              <a:t>Zhang </a:t>
            </a:r>
            <a:r>
              <a:rPr lang="en-US" sz="1800" dirty="0">
                <a:latin typeface="Arial" panose="020B0604020202020204" pitchFamily="34" charset="0"/>
                <a:cs typeface="Arial" panose="020B0604020202020204" pitchFamily="34" charset="0"/>
              </a:rPr>
              <a:t>et al. 2013; Thomson and Rogers 2014), </a:t>
            </a:r>
            <a:r>
              <a:rPr lang="en-US" sz="1800" dirty="0" smtClean="0">
                <a:latin typeface="Arial" panose="020B0604020202020204" pitchFamily="34" charset="0"/>
                <a:cs typeface="Arial" panose="020B0604020202020204" pitchFamily="34" charset="0"/>
              </a:rPr>
              <a:t>may transport </a:t>
            </a:r>
            <a:r>
              <a:rPr lang="en-US" sz="1800" dirty="0">
                <a:latin typeface="Arial" panose="020B0604020202020204" pitchFamily="34" charset="0"/>
                <a:cs typeface="Arial" panose="020B0604020202020204" pitchFamily="34" charset="0"/>
              </a:rPr>
              <a:t>warm, moist air into the Arctic (e.g., </a:t>
            </a:r>
            <a:r>
              <a:rPr lang="en-US" sz="1800" dirty="0" err="1" smtClean="0">
                <a:latin typeface="Arial" panose="020B0604020202020204" pitchFamily="34" charset="0"/>
                <a:cs typeface="Arial" panose="020B0604020202020204" pitchFamily="34" charset="0"/>
              </a:rPr>
              <a:t>Messori</a:t>
            </a:r>
            <a:r>
              <a:rPr lang="en-US" sz="1800" dirty="0" smtClean="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et </a:t>
            </a:r>
            <a:r>
              <a:rPr lang="en-US" sz="1800" dirty="0" smtClean="0">
                <a:latin typeface="Arial" panose="020B0604020202020204" pitchFamily="34" charset="0"/>
                <a:cs typeface="Arial" panose="020B0604020202020204" pitchFamily="34" charset="0"/>
              </a:rPr>
              <a:t>al. 2018; </a:t>
            </a:r>
            <a:r>
              <a:rPr lang="en-US" sz="1800" dirty="0" err="1" smtClean="0">
                <a:latin typeface="Arial" panose="020B0604020202020204" pitchFamily="34" charset="0"/>
                <a:cs typeface="Arial" panose="020B0604020202020204" pitchFamily="34" charset="0"/>
              </a:rPr>
              <a:t>Fearon</a:t>
            </a:r>
            <a:r>
              <a:rPr lang="en-US" sz="1800" dirty="0" smtClean="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et al. 2021), and may contribute to rapid sea ice loss and rapid sea ice </a:t>
            </a:r>
            <a:r>
              <a:rPr lang="en-US" sz="1800" dirty="0" smtClean="0">
                <a:latin typeface="Arial" panose="020B0604020202020204" pitchFamily="34" charset="0"/>
                <a:cs typeface="Arial" panose="020B0604020202020204" pitchFamily="34" charset="0"/>
              </a:rPr>
              <a:t>movement (</a:t>
            </a:r>
            <a:r>
              <a:rPr lang="en-US" sz="1800" dirty="0">
                <a:latin typeface="Arial" panose="020B0604020202020204" pitchFamily="34" charset="0"/>
                <a:cs typeface="Arial" panose="020B0604020202020204" pitchFamily="34" charset="0"/>
              </a:rPr>
              <a:t>e.g., </a:t>
            </a:r>
            <a:r>
              <a:rPr lang="en-US" sz="1800" dirty="0" err="1">
                <a:latin typeface="Arial" panose="020B0604020202020204" pitchFamily="34" charset="0"/>
                <a:cs typeface="Arial" panose="020B0604020202020204" pitchFamily="34" charset="0"/>
              </a:rPr>
              <a:t>Asplin</a:t>
            </a:r>
            <a:r>
              <a:rPr lang="en-US" sz="1800" dirty="0">
                <a:latin typeface="Arial" panose="020B0604020202020204" pitchFamily="34" charset="0"/>
                <a:cs typeface="Arial" panose="020B0604020202020204" pitchFamily="34" charset="0"/>
              </a:rPr>
              <a:t> et al. 2012; </a:t>
            </a:r>
            <a:r>
              <a:rPr lang="en-US" sz="1800" dirty="0" smtClean="0">
                <a:latin typeface="Arial" panose="020B0604020202020204" pitchFamily="34" charset="0"/>
                <a:cs typeface="Arial" panose="020B0604020202020204" pitchFamily="34" charset="0"/>
              </a:rPr>
              <a:t>Stern </a:t>
            </a:r>
            <a:r>
              <a:rPr lang="en-US" sz="1800" dirty="0">
                <a:latin typeface="Arial" panose="020B0604020202020204" pitchFamily="34" charset="0"/>
                <a:cs typeface="Arial" panose="020B0604020202020204" pitchFamily="34" charset="0"/>
              </a:rPr>
              <a:t>et al. </a:t>
            </a:r>
            <a:r>
              <a:rPr lang="en-US" sz="1800" dirty="0" smtClean="0">
                <a:latin typeface="Arial" panose="020B0604020202020204" pitchFamily="34" charset="0"/>
                <a:cs typeface="Arial" panose="020B0604020202020204" pitchFamily="34" charset="0"/>
              </a:rPr>
              <a:t>2020; </a:t>
            </a:r>
            <a:r>
              <a:rPr lang="en-US" sz="1800" dirty="0" err="1" smtClean="0">
                <a:latin typeface="Arial" panose="020B0604020202020204" pitchFamily="34" charset="0"/>
                <a:cs typeface="Arial" panose="020B0604020202020204" pitchFamily="34" charset="0"/>
              </a:rPr>
              <a:t>Peng</a:t>
            </a:r>
            <a:r>
              <a:rPr lang="en-US" sz="1800" dirty="0" smtClean="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et al. 2021).</a:t>
            </a: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Motivation</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456410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Identification of ACs</a:t>
            </a:r>
            <a:endParaRPr lang="en-US" sz="2200" b="1" dirty="0">
              <a:solidFill>
                <a:srgbClr val="FF0000"/>
              </a:solidFill>
              <a:latin typeface="Arial" panose="020B0604020202020204" pitchFamily="34" charset="0"/>
              <a:cs typeface="Arial" panose="020B0604020202020204" pitchFamily="34" charset="0"/>
            </a:endParaRPr>
          </a:p>
        </p:txBody>
      </p: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panose="020B0604020202020204" pitchFamily="34" charset="0"/>
                <a:cs typeface="Arial" panose="020B0604020202020204" pitchFamily="34" charset="0"/>
              </a:rPr>
              <a:t>Create a climatology of ACs occurring </a:t>
            </a:r>
            <a:r>
              <a:rPr lang="en-US" sz="1800" dirty="0">
                <a:latin typeface="Arial" panose="020B0604020202020204" pitchFamily="34" charset="0"/>
                <a:cs typeface="Arial" panose="020B0604020202020204" pitchFamily="34" charset="0"/>
              </a:rPr>
              <a:t>during </a:t>
            </a:r>
            <a:r>
              <a:rPr lang="en-US" sz="1800" dirty="0" smtClean="0">
                <a:latin typeface="Arial" panose="020B0604020202020204" pitchFamily="34" charset="0"/>
                <a:cs typeface="Arial" panose="020B0604020202020204" pitchFamily="34" charset="0"/>
              </a:rPr>
              <a:t>June–August 2007–2017 by obtaining cyclone tracks from 1° ERA-Interim cyclone climatology prepared by </a:t>
            </a:r>
            <a:r>
              <a:rPr lang="en-US" sz="1800" dirty="0" err="1" smtClean="0">
                <a:latin typeface="Arial" panose="020B0604020202020204" pitchFamily="34" charset="0"/>
                <a:cs typeface="Arial" panose="020B0604020202020204" pitchFamily="34" charset="0"/>
              </a:rPr>
              <a:t>Sprenger</a:t>
            </a:r>
            <a:r>
              <a:rPr lang="en-US" sz="1800" dirty="0" smtClean="0">
                <a:latin typeface="Arial" panose="020B0604020202020204" pitchFamily="34" charset="0"/>
                <a:cs typeface="Arial" panose="020B0604020202020204" pitchFamily="34" charset="0"/>
              </a:rPr>
              <a:t> et al. (2017).</a:t>
            </a:r>
            <a:endParaRPr lang="en-US" sz="1800" dirty="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Deem cyclones that last ≥ 48 h and spend at </a:t>
            </a:r>
            <a:r>
              <a:rPr lang="en-US" sz="1800" dirty="0">
                <a:latin typeface="Arial" panose="020B0604020202020204" pitchFamily="34" charset="0"/>
                <a:cs typeface="Arial" panose="020B0604020202020204" pitchFamily="34" charset="0"/>
              </a:rPr>
              <a:t>at least 6 h </a:t>
            </a:r>
            <a:r>
              <a:rPr lang="en-US" sz="1800" dirty="0" smtClean="0">
                <a:latin typeface="Arial" panose="020B0604020202020204" pitchFamily="34" charset="0"/>
                <a:cs typeface="Arial" panose="020B0604020202020204" pitchFamily="34" charset="0"/>
              </a:rPr>
              <a:t>poleward of 70°N as ACs.</a:t>
            </a:r>
          </a:p>
          <a:p>
            <a:endParaRPr lang="en-US" sz="1800"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Identify ACs that occur during low-skill periods and high-skill periods.</a:t>
            </a:r>
          </a:p>
          <a:p>
            <a:endParaRPr lang="en-US" sz="1800" dirty="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469829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a:ea typeface="Times New Roman"/>
                <a:cs typeface="Arial"/>
              </a:rPr>
              <a:t>Calculate selected dynamic and thermodynamic quantities to characterize the Arctic environment and ACs using ERA-Interim dataset at 1° horizontal resolution.</a:t>
            </a:r>
          </a:p>
          <a:p>
            <a:endParaRPr lang="en-US" sz="1800" dirty="0">
              <a:latin typeface="Arial"/>
              <a:ea typeface="Times New Roman"/>
              <a:cs typeface="Arial"/>
            </a:endParaRPr>
          </a:p>
          <a:p>
            <a:r>
              <a:rPr lang="en-US" sz="1800" dirty="0" smtClean="0">
                <a:latin typeface="Arial"/>
                <a:ea typeface="Times New Roman"/>
                <a:cs typeface="Arial"/>
              </a:rPr>
              <a:t>The selected quantities are area-averaged over the Arctic (≥ 70°N) to characterize the Arctic environment.</a:t>
            </a:r>
          </a:p>
          <a:p>
            <a:endParaRPr lang="en-US" sz="1800" dirty="0">
              <a:latin typeface="Arial"/>
              <a:ea typeface="Times New Roman"/>
              <a:cs typeface="Arial"/>
            </a:endParaRPr>
          </a:p>
          <a:p>
            <a:r>
              <a:rPr lang="en-US" sz="1800" dirty="0">
                <a:latin typeface="Arial"/>
                <a:ea typeface="Times New Roman"/>
                <a:cs typeface="Arial"/>
              </a:rPr>
              <a:t>The </a:t>
            </a:r>
            <a:r>
              <a:rPr lang="en-US" sz="1800" dirty="0" smtClean="0">
                <a:latin typeface="Arial"/>
                <a:ea typeface="Times New Roman"/>
                <a:cs typeface="Arial"/>
              </a:rPr>
              <a:t>selected </a:t>
            </a:r>
            <a:r>
              <a:rPr lang="en-US" sz="1800" dirty="0">
                <a:latin typeface="Arial"/>
                <a:ea typeface="Times New Roman"/>
                <a:cs typeface="Arial"/>
              </a:rPr>
              <a:t>quantities are area-averaged within a 1000-</a:t>
            </a:r>
            <a:r>
              <a:rPr lang="en-US" sz="1800" dirty="0" smtClean="0">
                <a:latin typeface="Arial"/>
                <a:ea typeface="Times New Roman"/>
                <a:cs typeface="Arial"/>
              </a:rPr>
              <a:t>km radius </a:t>
            </a:r>
            <a:r>
              <a:rPr lang="en-US" sz="1800" dirty="0">
                <a:latin typeface="Arial"/>
                <a:ea typeface="Times New Roman"/>
                <a:cs typeface="Arial"/>
              </a:rPr>
              <a:t>from the center of each AC to characterize the environment in the vicinity of each AC.</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The most </a:t>
            </a:r>
            <a:r>
              <a:rPr lang="en-US" sz="1800" dirty="0" smtClean="0">
                <a:latin typeface="Arial" panose="020B0604020202020204" pitchFamily="34" charset="0"/>
                <a:cs typeface="Arial" panose="020B0604020202020204" pitchFamily="34" charset="0"/>
              </a:rPr>
              <a:t>extreme value </a:t>
            </a:r>
            <a:r>
              <a:rPr lang="en-US" sz="1800" dirty="0">
                <a:latin typeface="Arial" panose="020B0604020202020204" pitchFamily="34" charset="0"/>
                <a:cs typeface="Arial" panose="020B0604020202020204" pitchFamily="34" charset="0"/>
              </a:rPr>
              <a:t>of the area-averaged quantities, and the lowest SLP, for each AC during a period of </a:t>
            </a:r>
            <a:r>
              <a:rPr lang="en-US" sz="1800" dirty="0" smtClean="0">
                <a:latin typeface="Arial" panose="020B0604020202020204" pitchFamily="34" charset="0"/>
                <a:cs typeface="Arial" panose="020B0604020202020204" pitchFamily="34" charset="0"/>
              </a:rPr>
              <a:t>interest (</a:t>
            </a:r>
            <a:r>
              <a:rPr lang="en-US" sz="1800" dirty="0">
                <a:latin typeface="Arial" panose="020B0604020202020204" pitchFamily="34" charset="0"/>
                <a:cs typeface="Arial" panose="020B0604020202020204" pitchFamily="34" charset="0"/>
              </a:rPr>
              <a:t>i.e., climatology, low-skill periods, or high-skill periods) when located in the Arctic during </a:t>
            </a:r>
            <a:r>
              <a:rPr lang="en-US" sz="1800" dirty="0" smtClean="0">
                <a:latin typeface="Arial" panose="020B0604020202020204" pitchFamily="34" charset="0"/>
                <a:cs typeface="Arial" panose="020B0604020202020204" pitchFamily="34" charset="0"/>
              </a:rPr>
              <a:t>the period </a:t>
            </a:r>
            <a:r>
              <a:rPr lang="en-US" sz="1800" dirty="0">
                <a:latin typeface="Arial" panose="020B0604020202020204" pitchFamily="34" charset="0"/>
                <a:cs typeface="Arial" panose="020B0604020202020204" pitchFamily="34" charset="0"/>
              </a:rPr>
              <a:t>of interest are determined.</a:t>
            </a: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Characteristics of the Arctic Environment and ACs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142589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59075"/>
          </a:xfrm>
          <a:prstGeom prst="rect">
            <a:avLst/>
          </a:prstGeom>
        </p:spPr>
        <p:txBody>
          <a:bodyPr>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a:ea typeface="Times New Roman"/>
                <a:cs typeface="Arial"/>
              </a:rPr>
              <a:t>The selected quantities that are area-averaged are:</a:t>
            </a:r>
          </a:p>
          <a:p>
            <a:pPr>
              <a:lnSpc>
                <a:spcPct val="50000"/>
              </a:lnSpc>
            </a:pPr>
            <a:endParaRPr lang="en-US" sz="1800" dirty="0" smtClean="0">
              <a:latin typeface="Arial"/>
              <a:ea typeface="Times New Roman"/>
              <a:cs typeface="Arial"/>
            </a:endParaRPr>
          </a:p>
          <a:p>
            <a:pPr lvl="1"/>
            <a:r>
              <a:rPr lang="en-US" sz="1900" dirty="0" smtClean="0">
                <a:latin typeface="Arial"/>
                <a:ea typeface="Times New Roman"/>
                <a:cs typeface="Arial"/>
              </a:rPr>
              <a:t>The </a:t>
            </a:r>
            <a:r>
              <a:rPr lang="en-US" sz="1900" dirty="0" smtClean="0">
                <a:latin typeface="Arial"/>
                <a:cs typeface="Arial"/>
              </a:rPr>
              <a:t>absolute </a:t>
            </a:r>
            <a:r>
              <a:rPr lang="en-US" sz="1900" dirty="0">
                <a:latin typeface="Arial"/>
                <a:cs typeface="Arial"/>
              </a:rPr>
              <a:t>value of the standardized anomaly of 500-hPa v wind, hereafter referred </a:t>
            </a:r>
            <a:r>
              <a:rPr lang="en-US" sz="1900" dirty="0" smtClean="0">
                <a:latin typeface="Arial"/>
                <a:cs typeface="Arial"/>
              </a:rPr>
              <a:t>to as </a:t>
            </a:r>
            <a:r>
              <a:rPr lang="en-US" sz="1900" dirty="0">
                <a:latin typeface="Arial"/>
                <a:cs typeface="Arial"/>
              </a:rPr>
              <a:t>σ</a:t>
            </a:r>
            <a:r>
              <a:rPr lang="en-US" sz="1900" baseline="-25000" dirty="0">
                <a:latin typeface="Arial"/>
                <a:cs typeface="Arial"/>
              </a:rPr>
              <a:t>v500</a:t>
            </a:r>
            <a:r>
              <a:rPr lang="en-US" sz="1900" dirty="0" smtClean="0">
                <a:latin typeface="Arial"/>
                <a:cs typeface="Arial"/>
              </a:rPr>
              <a:t>.</a:t>
            </a:r>
          </a:p>
          <a:p>
            <a:pPr lvl="1">
              <a:lnSpc>
                <a:spcPct val="60000"/>
              </a:lnSpc>
            </a:pPr>
            <a:endParaRPr lang="en-US" sz="1900" dirty="0">
              <a:latin typeface="Arial"/>
              <a:cs typeface="Arial"/>
            </a:endParaRPr>
          </a:p>
          <a:p>
            <a:pPr lvl="1"/>
            <a:r>
              <a:rPr lang="en-US" sz="1900" dirty="0" smtClean="0">
                <a:latin typeface="Arial"/>
                <a:cs typeface="Arial"/>
              </a:rPr>
              <a:t>300-hPa wind speed.</a:t>
            </a:r>
          </a:p>
          <a:p>
            <a:pPr lvl="1">
              <a:lnSpc>
                <a:spcPct val="50000"/>
              </a:lnSpc>
            </a:pPr>
            <a:endParaRPr lang="en-US" sz="1900" dirty="0" smtClean="0">
              <a:latin typeface="Arial"/>
              <a:cs typeface="Arial"/>
            </a:endParaRPr>
          </a:p>
          <a:p>
            <a:pPr lvl="1"/>
            <a:r>
              <a:rPr lang="en-US" sz="1900" dirty="0" smtClean="0">
                <a:latin typeface="Arial"/>
                <a:cs typeface="Arial"/>
              </a:rPr>
              <a:t>850-hPa potential temperature (</a:t>
            </a:r>
            <a:r>
              <a:rPr lang="en-US" sz="1900" dirty="0" err="1" smtClean="0">
                <a:latin typeface="Arial"/>
                <a:cs typeface="Arial"/>
              </a:rPr>
              <a:t>θ</a:t>
            </a:r>
            <a:r>
              <a:rPr lang="en-US" sz="1900" dirty="0" smtClean="0">
                <a:latin typeface="Arial"/>
                <a:cs typeface="Arial"/>
              </a:rPr>
              <a:t>) gradient magnitude.</a:t>
            </a:r>
          </a:p>
          <a:p>
            <a:pPr lvl="1">
              <a:lnSpc>
                <a:spcPct val="50000"/>
              </a:lnSpc>
            </a:pPr>
            <a:endParaRPr lang="en-US" sz="1900" dirty="0" smtClean="0">
              <a:latin typeface="Arial"/>
              <a:cs typeface="Arial"/>
            </a:endParaRPr>
          </a:p>
          <a:p>
            <a:pPr lvl="1"/>
            <a:r>
              <a:rPr lang="en-US" sz="1900" dirty="0" smtClean="0">
                <a:latin typeface="Arial"/>
                <a:cs typeface="Arial"/>
              </a:rPr>
              <a:t>850–600-hPa </a:t>
            </a:r>
            <a:r>
              <a:rPr lang="en-US" sz="1900" dirty="0" err="1" smtClean="0">
                <a:latin typeface="Arial"/>
                <a:cs typeface="Arial"/>
              </a:rPr>
              <a:t>Eady</a:t>
            </a:r>
            <a:r>
              <a:rPr lang="en-US" sz="1900" dirty="0" smtClean="0">
                <a:latin typeface="Arial"/>
                <a:cs typeface="Arial"/>
              </a:rPr>
              <a:t> growth rate.</a:t>
            </a:r>
          </a:p>
          <a:p>
            <a:pPr lvl="1">
              <a:lnSpc>
                <a:spcPct val="50000"/>
              </a:lnSpc>
            </a:pPr>
            <a:endParaRPr lang="en-US" sz="1900" dirty="0" smtClean="0">
              <a:latin typeface="Arial"/>
              <a:cs typeface="Arial"/>
            </a:endParaRPr>
          </a:p>
          <a:p>
            <a:pPr lvl="1"/>
            <a:r>
              <a:rPr lang="en-US" sz="1900" dirty="0" smtClean="0">
                <a:latin typeface="Arial"/>
                <a:cs typeface="Arial"/>
              </a:rPr>
              <a:t>Positive values of 350–250-hPa divergence.</a:t>
            </a:r>
          </a:p>
          <a:p>
            <a:pPr lvl="1">
              <a:lnSpc>
                <a:spcPct val="50000"/>
              </a:lnSpc>
            </a:pPr>
            <a:endParaRPr lang="en-US" sz="1900" dirty="0" smtClean="0">
              <a:latin typeface="Arial"/>
              <a:cs typeface="Arial"/>
            </a:endParaRPr>
          </a:p>
          <a:p>
            <a:pPr lvl="1"/>
            <a:r>
              <a:rPr lang="en-US" sz="1900" dirty="0" smtClean="0">
                <a:latin typeface="Arial"/>
                <a:cs typeface="Arial"/>
              </a:rPr>
              <a:t>Negative values of 850–600-hPa vertical motions (</a:t>
            </a:r>
            <a:r>
              <a:rPr lang="en-US" sz="1900" dirty="0" err="1" smtClean="0">
                <a:latin typeface="Arial"/>
                <a:cs typeface="Arial"/>
              </a:rPr>
              <a:t>ω</a:t>
            </a:r>
            <a:r>
              <a:rPr lang="en-US" sz="1900" dirty="0" smtClean="0">
                <a:latin typeface="Arial"/>
                <a:cs typeface="Arial"/>
              </a:rPr>
              <a:t>).</a:t>
            </a:r>
          </a:p>
          <a:p>
            <a:pPr lvl="1">
              <a:lnSpc>
                <a:spcPct val="50000"/>
              </a:lnSpc>
            </a:pPr>
            <a:endParaRPr lang="en-US" sz="1900" dirty="0" smtClean="0">
              <a:latin typeface="Arial"/>
              <a:cs typeface="Arial"/>
            </a:endParaRPr>
          </a:p>
          <a:p>
            <a:pPr lvl="1"/>
            <a:r>
              <a:rPr lang="en-US" sz="1900" dirty="0" smtClean="0">
                <a:latin typeface="Arial"/>
                <a:cs typeface="Arial"/>
              </a:rPr>
              <a:t>1000–300-hPa </a:t>
            </a:r>
            <a:r>
              <a:rPr lang="en-US" sz="1900" dirty="0" smtClean="0">
                <a:latin typeface="Arial"/>
                <a:cs typeface="Arial"/>
              </a:rPr>
              <a:t>IVT.</a:t>
            </a:r>
            <a:endParaRPr lang="en-US" sz="1900" dirty="0" smtClean="0">
              <a:latin typeface="Arial"/>
              <a:cs typeface="Arial"/>
            </a:endParaRPr>
          </a:p>
          <a:p>
            <a:pPr lvl="1">
              <a:lnSpc>
                <a:spcPct val="60000"/>
              </a:lnSpc>
            </a:pPr>
            <a:endParaRPr lang="en-US" sz="1900" dirty="0" smtClean="0">
              <a:latin typeface="Arial"/>
              <a:cs typeface="Arial"/>
            </a:endParaRPr>
          </a:p>
          <a:p>
            <a:pPr lvl="1"/>
            <a:r>
              <a:rPr lang="en-US" sz="1900" dirty="0" smtClean="0">
                <a:latin typeface="Arial"/>
                <a:cs typeface="Arial"/>
              </a:rPr>
              <a:t>1000–300-hPa integrated moisture flux convergence (IMFC).</a:t>
            </a:r>
            <a:endParaRPr lang="en-US" sz="1900" dirty="0">
              <a:latin typeface="Arial"/>
              <a:cs typeface="Arial"/>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Characteristics of the Arctic Environment and ACs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831218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descr="aa_egr_850_to_600hPa_mean_with_sig_0to132h_onlyNewPeriod_noLabel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0368" y="2794677"/>
            <a:ext cx="2822893" cy="1938528"/>
          </a:xfrm>
          <a:prstGeom prst="rect">
            <a:avLst/>
          </a:prstGeom>
        </p:spPr>
      </p:pic>
      <p:pic>
        <p:nvPicPr>
          <p:cNvPr id="17" name="Picture 16" descr="aa_thetagrad850_70to90_mean_with_sig_0to132h_onlyNewPeriod_noLabel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345" y="2798423"/>
            <a:ext cx="2822893" cy="1938528"/>
          </a:xfrm>
          <a:prstGeom prst="rect">
            <a:avLst/>
          </a:prstGeom>
        </p:spPr>
      </p:pic>
      <p:sp>
        <p:nvSpPr>
          <p:cNvPr id="18" name="TextBox 17"/>
          <p:cNvSpPr txBox="1"/>
          <p:nvPr/>
        </p:nvSpPr>
        <p:spPr>
          <a:xfrm>
            <a:off x="156341" y="1986742"/>
            <a:ext cx="257129" cy="138499"/>
          </a:xfrm>
          <a:prstGeom prst="rect">
            <a:avLst/>
          </a:prstGeom>
          <a:noFill/>
        </p:spPr>
        <p:txBody>
          <a:bodyPr wrap="square" lIns="0" tIns="0" rIns="0" bIns="0" rtlCol="0">
            <a:spAutoFit/>
          </a:bodyPr>
          <a:lstStyle/>
          <a:p>
            <a:pPr algn="r"/>
            <a:r>
              <a:rPr lang="en-US" sz="900" dirty="0" smtClean="0">
                <a:latin typeface="Arial"/>
                <a:cs typeface="Arial"/>
              </a:rPr>
              <a:t>0.6</a:t>
            </a:r>
            <a:endParaRPr lang="en-US" sz="900" dirty="0">
              <a:latin typeface="Arial"/>
              <a:cs typeface="Arial"/>
            </a:endParaRPr>
          </a:p>
        </p:txBody>
      </p:sp>
      <p:sp>
        <p:nvSpPr>
          <p:cNvPr id="20" name="TextBox 19"/>
          <p:cNvSpPr txBox="1"/>
          <p:nvPr/>
        </p:nvSpPr>
        <p:spPr>
          <a:xfrm>
            <a:off x="156341" y="1566918"/>
            <a:ext cx="257129" cy="138499"/>
          </a:xfrm>
          <a:prstGeom prst="rect">
            <a:avLst/>
          </a:prstGeom>
          <a:noFill/>
        </p:spPr>
        <p:txBody>
          <a:bodyPr wrap="square" lIns="0" tIns="0" rIns="0" bIns="0" rtlCol="0">
            <a:spAutoFit/>
          </a:bodyPr>
          <a:lstStyle/>
          <a:p>
            <a:pPr algn="r"/>
            <a:r>
              <a:rPr lang="en-US" sz="900" dirty="0" smtClean="0">
                <a:latin typeface="Arial"/>
                <a:cs typeface="Arial"/>
              </a:rPr>
              <a:t>0.7</a:t>
            </a:r>
            <a:endParaRPr lang="en-US" sz="900" dirty="0">
              <a:latin typeface="Arial"/>
              <a:cs typeface="Arial"/>
            </a:endParaRPr>
          </a:p>
        </p:txBody>
      </p:sp>
      <p:sp>
        <p:nvSpPr>
          <p:cNvPr id="21" name="TextBox 20"/>
          <p:cNvSpPr txBox="1"/>
          <p:nvPr/>
        </p:nvSpPr>
        <p:spPr>
          <a:xfrm>
            <a:off x="156341" y="1144236"/>
            <a:ext cx="257129" cy="138499"/>
          </a:xfrm>
          <a:prstGeom prst="rect">
            <a:avLst/>
          </a:prstGeom>
          <a:noFill/>
        </p:spPr>
        <p:txBody>
          <a:bodyPr wrap="square" lIns="0" tIns="0" rIns="0" bIns="0" rtlCol="0">
            <a:spAutoFit/>
          </a:bodyPr>
          <a:lstStyle/>
          <a:p>
            <a:pPr algn="r"/>
            <a:r>
              <a:rPr lang="en-US" sz="900" dirty="0" smtClean="0">
                <a:latin typeface="Arial"/>
                <a:cs typeface="Arial"/>
              </a:rPr>
              <a:t>0.8</a:t>
            </a:r>
            <a:endParaRPr lang="en-US" sz="900" dirty="0">
              <a:latin typeface="Arial"/>
              <a:cs typeface="Arial"/>
            </a:endParaRPr>
          </a:p>
        </p:txBody>
      </p:sp>
      <p:sp>
        <p:nvSpPr>
          <p:cNvPr id="22" name="TextBox 21"/>
          <p:cNvSpPr txBox="1"/>
          <p:nvPr/>
        </p:nvSpPr>
        <p:spPr>
          <a:xfrm>
            <a:off x="156341" y="722749"/>
            <a:ext cx="257129" cy="138499"/>
          </a:xfrm>
          <a:prstGeom prst="rect">
            <a:avLst/>
          </a:prstGeom>
          <a:noFill/>
        </p:spPr>
        <p:txBody>
          <a:bodyPr wrap="square" lIns="0" tIns="0" rIns="0" bIns="0" rtlCol="0">
            <a:spAutoFit/>
          </a:bodyPr>
          <a:lstStyle/>
          <a:p>
            <a:pPr algn="r"/>
            <a:r>
              <a:rPr lang="en-US" sz="900" dirty="0" smtClean="0">
                <a:latin typeface="Arial"/>
                <a:cs typeface="Arial"/>
              </a:rPr>
              <a:t>0.9</a:t>
            </a:r>
            <a:endParaRPr lang="en-US" sz="900" dirty="0">
              <a:latin typeface="Arial"/>
              <a:cs typeface="Arial"/>
            </a:endParaRPr>
          </a:p>
        </p:txBody>
      </p:sp>
      <p:sp>
        <p:nvSpPr>
          <p:cNvPr id="64" name="TextBox 63"/>
          <p:cNvSpPr txBox="1"/>
          <p:nvPr/>
        </p:nvSpPr>
        <p:spPr>
          <a:xfrm>
            <a:off x="512394" y="111223"/>
            <a:ext cx="2652288" cy="138499"/>
          </a:xfrm>
          <a:prstGeom prst="rect">
            <a:avLst/>
          </a:prstGeom>
          <a:noFill/>
        </p:spPr>
        <p:txBody>
          <a:bodyPr wrap="square" lIns="0" tIns="0" rIns="0" bIns="0" rtlCol="0">
            <a:spAutoFit/>
          </a:bodyPr>
          <a:lstStyle/>
          <a:p>
            <a:pPr algn="ctr"/>
            <a:r>
              <a:rPr lang="en-US" sz="900" b="1" dirty="0" smtClean="0">
                <a:latin typeface="Arial"/>
                <a:cs typeface="Arial"/>
              </a:rPr>
              <a:t>(a) σ</a:t>
            </a:r>
            <a:r>
              <a:rPr lang="en-US" sz="900" b="1" baseline="-25000" dirty="0" smtClean="0">
                <a:latin typeface="Arial"/>
                <a:cs typeface="Arial"/>
              </a:rPr>
              <a:t>v500 </a:t>
            </a:r>
            <a:r>
              <a:rPr lang="en-US" sz="900" b="1" dirty="0" smtClean="0">
                <a:latin typeface="Arial"/>
                <a:cs typeface="Arial"/>
              </a:rPr>
              <a:t>(σ)</a:t>
            </a:r>
            <a:endParaRPr lang="en-US" sz="900" b="1" dirty="0">
              <a:latin typeface="Arial"/>
              <a:cs typeface="Arial"/>
            </a:endParaRPr>
          </a:p>
        </p:txBody>
      </p:sp>
      <p:sp>
        <p:nvSpPr>
          <p:cNvPr id="96" name="TextBox 95"/>
          <p:cNvSpPr txBox="1"/>
          <p:nvPr/>
        </p:nvSpPr>
        <p:spPr>
          <a:xfrm>
            <a:off x="7258523" y="221346"/>
            <a:ext cx="1577824" cy="215444"/>
          </a:xfrm>
          <a:prstGeom prst="rect">
            <a:avLst/>
          </a:prstGeom>
          <a:noFill/>
        </p:spPr>
        <p:txBody>
          <a:bodyPr wrap="square" lIns="0" tIns="0" rIns="0" bIns="0" rtlCol="0">
            <a:spAutoFit/>
          </a:bodyPr>
          <a:lstStyle/>
          <a:p>
            <a:pPr algn="ctr"/>
            <a:r>
              <a:rPr lang="en-US" sz="1400" b="1" dirty="0" smtClean="0">
                <a:latin typeface="Arial"/>
                <a:cs typeface="Arial"/>
              </a:rPr>
              <a:t>Legend</a:t>
            </a:r>
            <a:endParaRPr lang="en-US" sz="900" b="1" dirty="0">
              <a:latin typeface="Arial"/>
              <a:cs typeface="Arial"/>
            </a:endParaRPr>
          </a:p>
        </p:txBody>
      </p:sp>
      <p:sp>
        <p:nvSpPr>
          <p:cNvPr id="103" name="TextBox 102"/>
          <p:cNvSpPr txBox="1"/>
          <p:nvPr/>
        </p:nvSpPr>
        <p:spPr>
          <a:xfrm flipH="1">
            <a:off x="7081931" y="695216"/>
            <a:ext cx="1936200" cy="553998"/>
          </a:xfrm>
          <a:prstGeom prst="rect">
            <a:avLst/>
          </a:prstGeom>
          <a:noFill/>
        </p:spPr>
        <p:txBody>
          <a:bodyPr wrap="square" lIns="0" tIns="0" rIns="0" bIns="0" rtlCol="0">
            <a:spAutoFit/>
          </a:bodyPr>
          <a:lstStyle/>
          <a:p>
            <a:pPr algn="ctr"/>
            <a:r>
              <a:rPr lang="en-US" sz="1200" dirty="0" smtClean="0">
                <a:latin typeface="Arial"/>
                <a:cs typeface="Arial"/>
              </a:rPr>
              <a:t>Distributions of quantities area-averaged over the Arctic (≥ 70°N)</a:t>
            </a:r>
            <a:endParaRPr lang="en-US" sz="1200" dirty="0">
              <a:latin typeface="Arial"/>
              <a:cs typeface="Arial"/>
            </a:endParaRPr>
          </a:p>
        </p:txBody>
      </p:sp>
      <p:cxnSp>
        <p:nvCxnSpPr>
          <p:cNvPr id="105" name="Straight Connector 104"/>
          <p:cNvCxnSpPr/>
          <p:nvPr/>
        </p:nvCxnSpPr>
        <p:spPr>
          <a:xfrm flipV="1">
            <a:off x="7229475" y="1701802"/>
            <a:ext cx="309769" cy="3615"/>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06" name="TextBox 105"/>
          <p:cNvSpPr txBox="1"/>
          <p:nvPr/>
        </p:nvSpPr>
        <p:spPr>
          <a:xfrm flipH="1">
            <a:off x="7597625" y="1606734"/>
            <a:ext cx="1238722" cy="184666"/>
          </a:xfrm>
          <a:prstGeom prst="rect">
            <a:avLst/>
          </a:prstGeom>
          <a:noFill/>
        </p:spPr>
        <p:txBody>
          <a:bodyPr wrap="square" lIns="0" tIns="0" rIns="0" bIns="0" rtlCol="0">
            <a:spAutoFit/>
          </a:bodyPr>
          <a:lstStyle/>
          <a:p>
            <a:r>
              <a:rPr lang="en-US" sz="1200" dirty="0" smtClean="0">
                <a:latin typeface="Arial"/>
                <a:cs typeface="Arial"/>
              </a:rPr>
              <a:t>Low-skill mean</a:t>
            </a:r>
            <a:endParaRPr lang="en-US" sz="1200" dirty="0">
              <a:latin typeface="Arial"/>
              <a:cs typeface="Arial"/>
            </a:endParaRPr>
          </a:p>
        </p:txBody>
      </p:sp>
      <p:cxnSp>
        <p:nvCxnSpPr>
          <p:cNvPr id="108" name="Straight Connector 107"/>
          <p:cNvCxnSpPr/>
          <p:nvPr/>
        </p:nvCxnSpPr>
        <p:spPr>
          <a:xfrm>
            <a:off x="7229475" y="2074672"/>
            <a:ext cx="309769" cy="0"/>
          </a:xfrm>
          <a:prstGeom prst="line">
            <a:avLst/>
          </a:prstGeom>
          <a:ln w="254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09" name="TextBox 108"/>
          <p:cNvSpPr txBox="1"/>
          <p:nvPr/>
        </p:nvSpPr>
        <p:spPr>
          <a:xfrm flipH="1">
            <a:off x="7597625" y="1980826"/>
            <a:ext cx="1238722" cy="184666"/>
          </a:xfrm>
          <a:prstGeom prst="rect">
            <a:avLst/>
          </a:prstGeom>
          <a:noFill/>
        </p:spPr>
        <p:txBody>
          <a:bodyPr wrap="square" lIns="0" tIns="0" rIns="0" bIns="0" rtlCol="0">
            <a:spAutoFit/>
          </a:bodyPr>
          <a:lstStyle/>
          <a:p>
            <a:r>
              <a:rPr lang="en-US" sz="1200" dirty="0" smtClean="0">
                <a:latin typeface="Arial"/>
                <a:cs typeface="Arial"/>
              </a:rPr>
              <a:t>High-skill mean</a:t>
            </a:r>
            <a:endParaRPr lang="en-US" sz="1200" dirty="0">
              <a:latin typeface="Arial"/>
              <a:cs typeface="Arial"/>
            </a:endParaRPr>
          </a:p>
        </p:txBody>
      </p:sp>
      <p:cxnSp>
        <p:nvCxnSpPr>
          <p:cNvPr id="110" name="Straight Connector 109"/>
          <p:cNvCxnSpPr/>
          <p:nvPr/>
        </p:nvCxnSpPr>
        <p:spPr>
          <a:xfrm>
            <a:off x="7229475" y="2544865"/>
            <a:ext cx="309769" cy="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1" name="TextBox 110"/>
          <p:cNvSpPr txBox="1"/>
          <p:nvPr/>
        </p:nvSpPr>
        <p:spPr>
          <a:xfrm flipH="1">
            <a:off x="7597621" y="2342740"/>
            <a:ext cx="1383780" cy="369332"/>
          </a:xfrm>
          <a:prstGeom prst="rect">
            <a:avLst/>
          </a:prstGeom>
          <a:noFill/>
        </p:spPr>
        <p:txBody>
          <a:bodyPr wrap="square" lIns="0" tIns="0" rIns="0" bIns="0" rtlCol="0">
            <a:spAutoFit/>
          </a:bodyPr>
          <a:lstStyle/>
          <a:p>
            <a:r>
              <a:rPr lang="en-US" sz="1200" dirty="0">
                <a:latin typeface="Arial"/>
                <a:cs typeface="Arial"/>
              </a:rPr>
              <a:t>2</a:t>
            </a:r>
            <a:r>
              <a:rPr lang="en-US" sz="1200" dirty="0" smtClean="0">
                <a:latin typeface="Arial"/>
                <a:cs typeface="Arial"/>
              </a:rPr>
              <a:t>007–2017 </a:t>
            </a:r>
          </a:p>
          <a:p>
            <a:r>
              <a:rPr lang="en-US" sz="1200" dirty="0" err="1" smtClean="0">
                <a:latin typeface="Arial"/>
                <a:cs typeface="Arial"/>
              </a:rPr>
              <a:t>climo</a:t>
            </a:r>
            <a:r>
              <a:rPr lang="en-US" sz="1200" dirty="0" smtClean="0">
                <a:latin typeface="Arial"/>
                <a:cs typeface="Arial"/>
              </a:rPr>
              <a:t> mean </a:t>
            </a:r>
            <a:endParaRPr lang="en-US" sz="1200" dirty="0">
              <a:latin typeface="Arial"/>
              <a:cs typeface="Arial"/>
            </a:endParaRPr>
          </a:p>
        </p:txBody>
      </p:sp>
      <p:sp>
        <p:nvSpPr>
          <p:cNvPr id="112" name="Oval 111"/>
          <p:cNvSpPr>
            <a:spLocks noChangeAspect="1"/>
          </p:cNvSpPr>
          <p:nvPr/>
        </p:nvSpPr>
        <p:spPr>
          <a:xfrm>
            <a:off x="7147684" y="3275794"/>
            <a:ext cx="113494" cy="10972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a:spLocks noChangeAspect="1"/>
          </p:cNvSpPr>
          <p:nvPr/>
        </p:nvSpPr>
        <p:spPr>
          <a:xfrm>
            <a:off x="7147684" y="3427897"/>
            <a:ext cx="109728" cy="109728"/>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TextBox 113"/>
          <p:cNvSpPr txBox="1"/>
          <p:nvPr/>
        </p:nvSpPr>
        <p:spPr>
          <a:xfrm flipH="1">
            <a:off x="7329677" y="3021738"/>
            <a:ext cx="1506669" cy="738664"/>
          </a:xfrm>
          <a:prstGeom prst="rect">
            <a:avLst/>
          </a:prstGeom>
          <a:noFill/>
        </p:spPr>
        <p:txBody>
          <a:bodyPr wrap="square" lIns="0" tIns="0" rIns="0" bIns="0" rtlCol="0">
            <a:spAutoFit/>
          </a:bodyPr>
          <a:lstStyle/>
          <a:p>
            <a:r>
              <a:rPr lang="en-US" sz="1200" dirty="0" smtClean="0">
                <a:latin typeface="Arial"/>
                <a:cs typeface="Arial"/>
              </a:rPr>
              <a:t>Statistically significant difference with respect to </a:t>
            </a:r>
            <a:r>
              <a:rPr lang="en-US" sz="1200" dirty="0" err="1" smtClean="0">
                <a:latin typeface="Arial"/>
                <a:cs typeface="Arial"/>
              </a:rPr>
              <a:t>climo</a:t>
            </a:r>
            <a:r>
              <a:rPr lang="en-US" sz="1200" dirty="0" smtClean="0">
                <a:latin typeface="Arial"/>
                <a:cs typeface="Arial"/>
              </a:rPr>
              <a:t> at 95% confidence level</a:t>
            </a:r>
            <a:endParaRPr lang="en-US" sz="1200" dirty="0">
              <a:latin typeface="Arial"/>
              <a:cs typeface="Arial"/>
            </a:endParaRPr>
          </a:p>
        </p:txBody>
      </p:sp>
      <p:sp>
        <p:nvSpPr>
          <p:cNvPr id="115" name="TextBox 114"/>
          <p:cNvSpPr txBox="1"/>
          <p:nvPr/>
        </p:nvSpPr>
        <p:spPr>
          <a:xfrm flipH="1">
            <a:off x="7072009" y="4161738"/>
            <a:ext cx="1936200" cy="184666"/>
          </a:xfrm>
          <a:prstGeom prst="rect">
            <a:avLst/>
          </a:prstGeom>
          <a:noFill/>
        </p:spPr>
        <p:txBody>
          <a:bodyPr wrap="square" lIns="0" tIns="0" rIns="0" bIns="0" rtlCol="0">
            <a:spAutoFit/>
          </a:bodyPr>
          <a:lstStyle/>
          <a:p>
            <a:pPr algn="ctr"/>
            <a:r>
              <a:rPr lang="en-US" sz="1200" b="1" dirty="0" smtClean="0">
                <a:latin typeface="Arial"/>
                <a:cs typeface="Arial"/>
              </a:rPr>
              <a:t>Shading: </a:t>
            </a:r>
            <a:r>
              <a:rPr lang="en-US" sz="1200" dirty="0" smtClean="0">
                <a:latin typeface="Arial"/>
                <a:cs typeface="Arial"/>
              </a:rPr>
              <a:t>Interquartile range</a:t>
            </a:r>
            <a:endParaRPr lang="en-US" sz="1200" dirty="0">
              <a:latin typeface="Arial"/>
              <a:cs typeface="Arial"/>
            </a:endParaRPr>
          </a:p>
        </p:txBody>
      </p:sp>
      <p:sp>
        <p:nvSpPr>
          <p:cNvPr id="85" name="TextBox 84"/>
          <p:cNvSpPr txBox="1"/>
          <p:nvPr/>
        </p:nvSpPr>
        <p:spPr>
          <a:xfrm>
            <a:off x="156341" y="3325431"/>
            <a:ext cx="257129" cy="138499"/>
          </a:xfrm>
          <a:prstGeom prst="rect">
            <a:avLst/>
          </a:prstGeom>
          <a:noFill/>
        </p:spPr>
        <p:txBody>
          <a:bodyPr wrap="square" lIns="0" tIns="0" rIns="0" bIns="0" rtlCol="0">
            <a:spAutoFit/>
          </a:bodyPr>
          <a:lstStyle/>
          <a:p>
            <a:pPr algn="r"/>
            <a:r>
              <a:rPr lang="en-US" sz="900" dirty="0" smtClean="0">
                <a:latin typeface="Arial"/>
                <a:cs typeface="Arial"/>
              </a:rPr>
              <a:t>1.25</a:t>
            </a:r>
            <a:endParaRPr lang="en-US" sz="900" dirty="0">
              <a:latin typeface="Arial"/>
              <a:cs typeface="Arial"/>
            </a:endParaRPr>
          </a:p>
        </p:txBody>
      </p:sp>
      <p:sp>
        <p:nvSpPr>
          <p:cNvPr id="86" name="TextBox 85"/>
          <p:cNvSpPr txBox="1"/>
          <p:nvPr/>
        </p:nvSpPr>
        <p:spPr>
          <a:xfrm>
            <a:off x="156341" y="3639554"/>
            <a:ext cx="257129" cy="138499"/>
          </a:xfrm>
          <a:prstGeom prst="rect">
            <a:avLst/>
          </a:prstGeom>
          <a:noFill/>
        </p:spPr>
        <p:txBody>
          <a:bodyPr wrap="square" lIns="0" tIns="0" rIns="0" bIns="0" rtlCol="0">
            <a:spAutoFit/>
          </a:bodyPr>
          <a:lstStyle/>
          <a:p>
            <a:pPr algn="r"/>
            <a:r>
              <a:rPr lang="en-US" sz="900" dirty="0" smtClean="0">
                <a:latin typeface="Arial"/>
                <a:cs typeface="Arial"/>
              </a:rPr>
              <a:t>1.20</a:t>
            </a:r>
            <a:endParaRPr lang="en-US" sz="900" dirty="0">
              <a:latin typeface="Arial"/>
              <a:cs typeface="Arial"/>
            </a:endParaRPr>
          </a:p>
        </p:txBody>
      </p:sp>
      <p:sp>
        <p:nvSpPr>
          <p:cNvPr id="87" name="TextBox 86"/>
          <p:cNvSpPr txBox="1"/>
          <p:nvPr/>
        </p:nvSpPr>
        <p:spPr>
          <a:xfrm>
            <a:off x="156341" y="3953044"/>
            <a:ext cx="257129" cy="138499"/>
          </a:xfrm>
          <a:prstGeom prst="rect">
            <a:avLst/>
          </a:prstGeom>
          <a:noFill/>
        </p:spPr>
        <p:txBody>
          <a:bodyPr wrap="square" lIns="0" tIns="0" rIns="0" bIns="0" rtlCol="0">
            <a:spAutoFit/>
          </a:bodyPr>
          <a:lstStyle/>
          <a:p>
            <a:pPr algn="r"/>
            <a:r>
              <a:rPr lang="en-US" sz="900" dirty="0" smtClean="0">
                <a:latin typeface="Arial"/>
                <a:cs typeface="Arial"/>
              </a:rPr>
              <a:t>1.15</a:t>
            </a:r>
            <a:endParaRPr lang="en-US" sz="900" dirty="0">
              <a:latin typeface="Arial"/>
              <a:cs typeface="Arial"/>
            </a:endParaRPr>
          </a:p>
        </p:txBody>
      </p:sp>
      <p:sp>
        <p:nvSpPr>
          <p:cNvPr id="88" name="TextBox 87"/>
          <p:cNvSpPr txBox="1"/>
          <p:nvPr/>
        </p:nvSpPr>
        <p:spPr>
          <a:xfrm>
            <a:off x="156341" y="4275922"/>
            <a:ext cx="257129" cy="123111"/>
          </a:xfrm>
          <a:prstGeom prst="rect">
            <a:avLst/>
          </a:prstGeom>
          <a:noFill/>
        </p:spPr>
        <p:txBody>
          <a:bodyPr wrap="square" lIns="0" tIns="0" rIns="0" bIns="0" rtlCol="0">
            <a:spAutoFit/>
          </a:bodyPr>
          <a:lstStyle/>
          <a:p>
            <a:pPr algn="r"/>
            <a:r>
              <a:rPr lang="en-US" sz="800" dirty="0" smtClean="0">
                <a:latin typeface="Arial"/>
                <a:cs typeface="Arial"/>
              </a:rPr>
              <a:t>1.10</a:t>
            </a:r>
            <a:endParaRPr lang="en-US" sz="800" dirty="0">
              <a:latin typeface="Arial"/>
              <a:cs typeface="Arial"/>
            </a:endParaRPr>
          </a:p>
        </p:txBody>
      </p:sp>
      <p:sp>
        <p:nvSpPr>
          <p:cNvPr id="89" name="TextBox 88"/>
          <p:cNvSpPr txBox="1"/>
          <p:nvPr/>
        </p:nvSpPr>
        <p:spPr>
          <a:xfrm>
            <a:off x="156341" y="4592442"/>
            <a:ext cx="257129" cy="123111"/>
          </a:xfrm>
          <a:prstGeom prst="rect">
            <a:avLst/>
          </a:prstGeom>
          <a:noFill/>
        </p:spPr>
        <p:txBody>
          <a:bodyPr wrap="square" lIns="0" tIns="0" rIns="0" bIns="0" rtlCol="0">
            <a:spAutoFit/>
          </a:bodyPr>
          <a:lstStyle/>
          <a:p>
            <a:pPr algn="r"/>
            <a:r>
              <a:rPr lang="en-US" sz="800" dirty="0" smtClean="0">
                <a:latin typeface="Arial"/>
                <a:cs typeface="Arial"/>
              </a:rPr>
              <a:t>1.05</a:t>
            </a:r>
            <a:endParaRPr lang="en-US" sz="800" dirty="0">
              <a:latin typeface="Arial"/>
              <a:cs typeface="Arial"/>
            </a:endParaRPr>
          </a:p>
        </p:txBody>
      </p:sp>
      <p:sp>
        <p:nvSpPr>
          <p:cNvPr id="65" name="TextBox 64"/>
          <p:cNvSpPr txBox="1"/>
          <p:nvPr/>
        </p:nvSpPr>
        <p:spPr>
          <a:xfrm>
            <a:off x="3877254" y="2635228"/>
            <a:ext cx="2651802" cy="138499"/>
          </a:xfrm>
          <a:prstGeom prst="rect">
            <a:avLst/>
          </a:prstGeom>
          <a:noFill/>
        </p:spPr>
        <p:txBody>
          <a:bodyPr wrap="square" lIns="0" tIns="0" rIns="0" bIns="0" rtlCol="0">
            <a:spAutoFit/>
          </a:bodyPr>
          <a:lstStyle/>
          <a:p>
            <a:pPr algn="ctr"/>
            <a:r>
              <a:rPr lang="en-US" sz="900" b="1" dirty="0" smtClean="0">
                <a:latin typeface="Arial"/>
                <a:cs typeface="Arial"/>
              </a:rPr>
              <a:t>(d) 850–600-hPa </a:t>
            </a:r>
            <a:r>
              <a:rPr lang="en-US" sz="900" b="1" dirty="0" err="1" smtClean="0">
                <a:latin typeface="Arial"/>
                <a:cs typeface="Arial"/>
              </a:rPr>
              <a:t>Eady</a:t>
            </a:r>
            <a:r>
              <a:rPr lang="en-US" sz="900" b="1" dirty="0" smtClean="0">
                <a:latin typeface="Arial"/>
                <a:cs typeface="Arial"/>
              </a:rPr>
              <a:t> growth rate (day</a:t>
            </a:r>
            <a:r>
              <a:rPr lang="en-US" sz="900" b="1" baseline="30000" dirty="0" smtClean="0">
                <a:latin typeface="Arial"/>
                <a:cs typeface="Arial"/>
              </a:rPr>
              <a:t>−1</a:t>
            </a:r>
            <a:r>
              <a:rPr lang="en-US" sz="900" b="1" dirty="0" smtClean="0">
                <a:latin typeface="Arial"/>
                <a:cs typeface="Arial"/>
              </a:rPr>
              <a:t>)</a:t>
            </a:r>
            <a:endParaRPr lang="en-US" sz="900" b="1" dirty="0">
              <a:latin typeface="Arial"/>
              <a:cs typeface="Arial"/>
            </a:endParaRPr>
          </a:p>
        </p:txBody>
      </p:sp>
      <p:sp>
        <p:nvSpPr>
          <p:cNvPr id="69" name="TextBox 68"/>
          <p:cNvSpPr txBox="1"/>
          <p:nvPr/>
        </p:nvSpPr>
        <p:spPr>
          <a:xfrm>
            <a:off x="3509545" y="2068747"/>
            <a:ext cx="257129" cy="138499"/>
          </a:xfrm>
          <a:prstGeom prst="rect">
            <a:avLst/>
          </a:prstGeom>
          <a:noFill/>
        </p:spPr>
        <p:txBody>
          <a:bodyPr wrap="square" lIns="0" tIns="0" rIns="0" bIns="0" rtlCol="0">
            <a:spAutoFit/>
          </a:bodyPr>
          <a:lstStyle/>
          <a:p>
            <a:pPr algn="r"/>
            <a:r>
              <a:rPr lang="en-US" sz="900" dirty="0" smtClean="0">
                <a:latin typeface="Arial"/>
                <a:cs typeface="Arial"/>
              </a:rPr>
              <a:t>13</a:t>
            </a:r>
            <a:endParaRPr lang="en-US" sz="900" dirty="0">
              <a:latin typeface="Arial"/>
              <a:cs typeface="Arial"/>
            </a:endParaRPr>
          </a:p>
        </p:txBody>
      </p:sp>
      <p:sp>
        <p:nvSpPr>
          <p:cNvPr id="70" name="TextBox 69"/>
          <p:cNvSpPr txBox="1"/>
          <p:nvPr/>
        </p:nvSpPr>
        <p:spPr>
          <a:xfrm>
            <a:off x="3507000" y="1813160"/>
            <a:ext cx="257129" cy="138499"/>
          </a:xfrm>
          <a:prstGeom prst="rect">
            <a:avLst/>
          </a:prstGeom>
          <a:noFill/>
        </p:spPr>
        <p:txBody>
          <a:bodyPr wrap="square" lIns="0" tIns="0" rIns="0" bIns="0" rtlCol="0">
            <a:spAutoFit/>
          </a:bodyPr>
          <a:lstStyle/>
          <a:p>
            <a:pPr algn="r"/>
            <a:r>
              <a:rPr lang="en-US" sz="900" dirty="0" smtClean="0">
                <a:latin typeface="Arial"/>
                <a:cs typeface="Arial"/>
              </a:rPr>
              <a:t>14</a:t>
            </a:r>
            <a:endParaRPr lang="en-US" sz="900" dirty="0">
              <a:latin typeface="Arial"/>
              <a:cs typeface="Arial"/>
            </a:endParaRPr>
          </a:p>
        </p:txBody>
      </p:sp>
      <p:sp>
        <p:nvSpPr>
          <p:cNvPr id="72" name="TextBox 71"/>
          <p:cNvSpPr txBox="1"/>
          <p:nvPr/>
        </p:nvSpPr>
        <p:spPr>
          <a:xfrm>
            <a:off x="3507000" y="1560568"/>
            <a:ext cx="257129" cy="138499"/>
          </a:xfrm>
          <a:prstGeom prst="rect">
            <a:avLst/>
          </a:prstGeom>
          <a:noFill/>
        </p:spPr>
        <p:txBody>
          <a:bodyPr wrap="square" lIns="0" tIns="0" rIns="0" bIns="0" rtlCol="0">
            <a:spAutoFit/>
          </a:bodyPr>
          <a:lstStyle/>
          <a:p>
            <a:pPr algn="r"/>
            <a:r>
              <a:rPr lang="en-US" sz="900" dirty="0" smtClean="0">
                <a:latin typeface="Arial"/>
                <a:cs typeface="Arial"/>
              </a:rPr>
              <a:t>15</a:t>
            </a:r>
            <a:endParaRPr lang="en-US" sz="900" dirty="0">
              <a:latin typeface="Arial"/>
              <a:cs typeface="Arial"/>
            </a:endParaRPr>
          </a:p>
        </p:txBody>
      </p:sp>
      <p:sp>
        <p:nvSpPr>
          <p:cNvPr id="73" name="TextBox 72"/>
          <p:cNvSpPr txBox="1"/>
          <p:nvPr/>
        </p:nvSpPr>
        <p:spPr>
          <a:xfrm>
            <a:off x="3509545" y="1309937"/>
            <a:ext cx="257129" cy="138499"/>
          </a:xfrm>
          <a:prstGeom prst="rect">
            <a:avLst/>
          </a:prstGeom>
          <a:noFill/>
        </p:spPr>
        <p:txBody>
          <a:bodyPr wrap="square" lIns="0" tIns="0" rIns="0" bIns="0" rtlCol="0">
            <a:spAutoFit/>
          </a:bodyPr>
          <a:lstStyle/>
          <a:p>
            <a:pPr algn="r"/>
            <a:r>
              <a:rPr lang="en-US" sz="900" dirty="0" smtClean="0">
                <a:latin typeface="Arial"/>
                <a:cs typeface="Arial"/>
              </a:rPr>
              <a:t>16</a:t>
            </a:r>
            <a:endParaRPr lang="en-US" sz="900" dirty="0">
              <a:latin typeface="Arial"/>
              <a:cs typeface="Arial"/>
            </a:endParaRPr>
          </a:p>
        </p:txBody>
      </p:sp>
      <p:sp>
        <p:nvSpPr>
          <p:cNvPr id="74" name="TextBox 73"/>
          <p:cNvSpPr txBox="1"/>
          <p:nvPr/>
        </p:nvSpPr>
        <p:spPr>
          <a:xfrm>
            <a:off x="3509545" y="1056794"/>
            <a:ext cx="257129" cy="138499"/>
          </a:xfrm>
          <a:prstGeom prst="rect">
            <a:avLst/>
          </a:prstGeom>
          <a:noFill/>
        </p:spPr>
        <p:txBody>
          <a:bodyPr wrap="square" lIns="0" tIns="0" rIns="0" bIns="0" rtlCol="0">
            <a:spAutoFit/>
          </a:bodyPr>
          <a:lstStyle/>
          <a:p>
            <a:pPr algn="r"/>
            <a:r>
              <a:rPr lang="en-US" sz="900" dirty="0" smtClean="0">
                <a:latin typeface="Arial"/>
                <a:cs typeface="Arial"/>
              </a:rPr>
              <a:t>17</a:t>
            </a:r>
            <a:endParaRPr lang="en-US" sz="900" dirty="0">
              <a:latin typeface="Arial"/>
              <a:cs typeface="Arial"/>
            </a:endParaRPr>
          </a:p>
        </p:txBody>
      </p:sp>
      <p:sp>
        <p:nvSpPr>
          <p:cNvPr id="75" name="TextBox 74"/>
          <p:cNvSpPr txBox="1"/>
          <p:nvPr/>
        </p:nvSpPr>
        <p:spPr>
          <a:xfrm>
            <a:off x="3509545" y="803668"/>
            <a:ext cx="257129" cy="138499"/>
          </a:xfrm>
          <a:prstGeom prst="rect">
            <a:avLst/>
          </a:prstGeom>
          <a:noFill/>
        </p:spPr>
        <p:txBody>
          <a:bodyPr wrap="square" lIns="0" tIns="0" rIns="0" bIns="0" rtlCol="0">
            <a:spAutoFit/>
          </a:bodyPr>
          <a:lstStyle/>
          <a:p>
            <a:pPr algn="r"/>
            <a:r>
              <a:rPr lang="en-US" sz="900" dirty="0" smtClean="0">
                <a:latin typeface="Arial"/>
                <a:cs typeface="Arial"/>
              </a:rPr>
              <a:t>18</a:t>
            </a:r>
            <a:endParaRPr lang="en-US" sz="900" dirty="0">
              <a:latin typeface="Arial"/>
              <a:cs typeface="Arial"/>
            </a:endParaRPr>
          </a:p>
        </p:txBody>
      </p:sp>
      <p:sp>
        <p:nvSpPr>
          <p:cNvPr id="76" name="TextBox 75"/>
          <p:cNvSpPr txBox="1"/>
          <p:nvPr/>
        </p:nvSpPr>
        <p:spPr>
          <a:xfrm>
            <a:off x="3510031" y="299189"/>
            <a:ext cx="257129" cy="138499"/>
          </a:xfrm>
          <a:prstGeom prst="rect">
            <a:avLst/>
          </a:prstGeom>
          <a:noFill/>
        </p:spPr>
        <p:txBody>
          <a:bodyPr wrap="square" lIns="0" tIns="0" rIns="0" bIns="0" rtlCol="0">
            <a:spAutoFit/>
          </a:bodyPr>
          <a:lstStyle/>
          <a:p>
            <a:pPr algn="r"/>
            <a:r>
              <a:rPr lang="en-US" sz="900" dirty="0" smtClean="0">
                <a:latin typeface="Arial"/>
                <a:cs typeface="Arial"/>
              </a:rPr>
              <a:t>20</a:t>
            </a:r>
            <a:endParaRPr lang="en-US" sz="900" dirty="0">
              <a:latin typeface="Arial"/>
              <a:cs typeface="Arial"/>
            </a:endParaRPr>
          </a:p>
        </p:txBody>
      </p:sp>
      <p:sp>
        <p:nvSpPr>
          <p:cNvPr id="90" name="TextBox 89"/>
          <p:cNvSpPr txBox="1"/>
          <p:nvPr/>
        </p:nvSpPr>
        <p:spPr>
          <a:xfrm>
            <a:off x="3510031" y="3294231"/>
            <a:ext cx="257129" cy="138499"/>
          </a:xfrm>
          <a:prstGeom prst="rect">
            <a:avLst/>
          </a:prstGeom>
          <a:noFill/>
        </p:spPr>
        <p:txBody>
          <a:bodyPr wrap="square" lIns="0" tIns="0" rIns="0" bIns="0" rtlCol="0">
            <a:spAutoFit/>
          </a:bodyPr>
          <a:lstStyle/>
          <a:p>
            <a:pPr algn="r"/>
            <a:r>
              <a:rPr lang="en-US" sz="900" dirty="0" smtClean="0">
                <a:latin typeface="Arial"/>
                <a:cs typeface="Arial"/>
              </a:rPr>
              <a:t>0.64</a:t>
            </a:r>
            <a:endParaRPr lang="en-US" sz="900" dirty="0">
              <a:latin typeface="Arial"/>
              <a:cs typeface="Arial"/>
            </a:endParaRPr>
          </a:p>
        </p:txBody>
      </p:sp>
      <p:sp>
        <p:nvSpPr>
          <p:cNvPr id="91" name="TextBox 90"/>
          <p:cNvSpPr txBox="1"/>
          <p:nvPr/>
        </p:nvSpPr>
        <p:spPr>
          <a:xfrm>
            <a:off x="3510031" y="3617447"/>
            <a:ext cx="257129" cy="138499"/>
          </a:xfrm>
          <a:prstGeom prst="rect">
            <a:avLst/>
          </a:prstGeom>
          <a:noFill/>
        </p:spPr>
        <p:txBody>
          <a:bodyPr wrap="square" lIns="0" tIns="0" rIns="0" bIns="0" rtlCol="0">
            <a:spAutoFit/>
          </a:bodyPr>
          <a:lstStyle/>
          <a:p>
            <a:pPr algn="r"/>
            <a:r>
              <a:rPr lang="en-US" sz="900" dirty="0" smtClean="0">
                <a:latin typeface="Arial"/>
                <a:cs typeface="Arial"/>
              </a:rPr>
              <a:t>0.60</a:t>
            </a:r>
            <a:endParaRPr lang="en-US" sz="900" dirty="0">
              <a:latin typeface="Arial"/>
              <a:cs typeface="Arial"/>
            </a:endParaRPr>
          </a:p>
        </p:txBody>
      </p:sp>
      <p:sp>
        <p:nvSpPr>
          <p:cNvPr id="93" name="TextBox 92"/>
          <p:cNvSpPr txBox="1"/>
          <p:nvPr/>
        </p:nvSpPr>
        <p:spPr>
          <a:xfrm>
            <a:off x="3510031" y="3940759"/>
            <a:ext cx="257129" cy="138499"/>
          </a:xfrm>
          <a:prstGeom prst="rect">
            <a:avLst/>
          </a:prstGeom>
          <a:noFill/>
        </p:spPr>
        <p:txBody>
          <a:bodyPr wrap="square" lIns="0" tIns="0" rIns="0" bIns="0" rtlCol="0">
            <a:spAutoFit/>
          </a:bodyPr>
          <a:lstStyle/>
          <a:p>
            <a:pPr algn="r"/>
            <a:r>
              <a:rPr lang="en-US" sz="900" dirty="0" smtClean="0">
                <a:latin typeface="Arial"/>
                <a:cs typeface="Arial"/>
              </a:rPr>
              <a:t>0.56</a:t>
            </a:r>
            <a:endParaRPr lang="en-US" sz="900" dirty="0">
              <a:latin typeface="Arial"/>
              <a:cs typeface="Arial"/>
            </a:endParaRPr>
          </a:p>
        </p:txBody>
      </p:sp>
      <p:sp>
        <p:nvSpPr>
          <p:cNvPr id="94" name="TextBox 93"/>
          <p:cNvSpPr txBox="1"/>
          <p:nvPr/>
        </p:nvSpPr>
        <p:spPr>
          <a:xfrm>
            <a:off x="3510031" y="4261604"/>
            <a:ext cx="257129" cy="138499"/>
          </a:xfrm>
          <a:prstGeom prst="rect">
            <a:avLst/>
          </a:prstGeom>
          <a:noFill/>
        </p:spPr>
        <p:txBody>
          <a:bodyPr wrap="square" lIns="0" tIns="0" rIns="0" bIns="0" rtlCol="0">
            <a:spAutoFit/>
          </a:bodyPr>
          <a:lstStyle/>
          <a:p>
            <a:pPr algn="r"/>
            <a:r>
              <a:rPr lang="en-US" sz="900" dirty="0" smtClean="0">
                <a:latin typeface="Arial"/>
                <a:cs typeface="Arial"/>
              </a:rPr>
              <a:t>0.52</a:t>
            </a:r>
            <a:endParaRPr lang="en-US" sz="900" dirty="0">
              <a:latin typeface="Arial"/>
              <a:cs typeface="Arial"/>
            </a:endParaRPr>
          </a:p>
        </p:txBody>
      </p:sp>
      <p:sp>
        <p:nvSpPr>
          <p:cNvPr id="95" name="TextBox 94"/>
          <p:cNvSpPr txBox="1"/>
          <p:nvPr/>
        </p:nvSpPr>
        <p:spPr>
          <a:xfrm>
            <a:off x="3510031" y="4580229"/>
            <a:ext cx="257129" cy="138499"/>
          </a:xfrm>
          <a:prstGeom prst="rect">
            <a:avLst/>
          </a:prstGeom>
          <a:noFill/>
        </p:spPr>
        <p:txBody>
          <a:bodyPr wrap="square" lIns="0" tIns="0" rIns="0" bIns="0" rtlCol="0">
            <a:spAutoFit/>
          </a:bodyPr>
          <a:lstStyle/>
          <a:p>
            <a:pPr algn="r"/>
            <a:r>
              <a:rPr lang="en-US" sz="900" dirty="0" smtClean="0">
                <a:latin typeface="Arial"/>
                <a:cs typeface="Arial"/>
              </a:rPr>
              <a:t>0.48</a:t>
            </a:r>
            <a:endParaRPr lang="en-US" sz="900" dirty="0">
              <a:latin typeface="Arial"/>
              <a:cs typeface="Arial"/>
            </a:endParaRPr>
          </a:p>
        </p:txBody>
      </p:sp>
      <p:pic>
        <p:nvPicPr>
          <p:cNvPr id="9" name="Picture 8" descr="v500_area_averaged_stndAnom_70to90_mean_with_sig_0to132h_onlyNewPeriod_noLabel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344" y="282981"/>
            <a:ext cx="2822892" cy="1938528"/>
          </a:xfrm>
          <a:prstGeom prst="rect">
            <a:avLst/>
          </a:prstGeom>
        </p:spPr>
      </p:pic>
      <p:pic>
        <p:nvPicPr>
          <p:cNvPr id="12" name="Picture 11" descr="aa_300hPa_ws_70to90_mean_with_sig_0to132h_onlyNewPeriod_noLabel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0368" y="279730"/>
            <a:ext cx="2822893" cy="1938528"/>
          </a:xfrm>
          <a:prstGeom prst="rect">
            <a:avLst/>
          </a:prstGeom>
        </p:spPr>
      </p:pic>
      <p:grpSp>
        <p:nvGrpSpPr>
          <p:cNvPr id="98" name="Group 97"/>
          <p:cNvGrpSpPr/>
          <p:nvPr/>
        </p:nvGrpSpPr>
        <p:grpSpPr>
          <a:xfrm>
            <a:off x="405476" y="2204241"/>
            <a:ext cx="2872653" cy="291219"/>
            <a:chOff x="345944" y="2204241"/>
            <a:chExt cx="2872653" cy="291219"/>
          </a:xfrm>
        </p:grpSpPr>
        <p:sp>
          <p:nvSpPr>
            <p:cNvPr id="24" name="TextBox 23"/>
            <p:cNvSpPr txBox="1"/>
            <p:nvPr/>
          </p:nvSpPr>
          <p:spPr>
            <a:xfrm>
              <a:off x="345944"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a:t>
              </a:r>
              <a:endParaRPr lang="en-US" sz="900" dirty="0">
                <a:latin typeface="Arial"/>
                <a:cs typeface="Arial"/>
              </a:endParaRPr>
            </a:p>
          </p:txBody>
        </p:sp>
        <p:sp>
          <p:nvSpPr>
            <p:cNvPr id="31" name="TextBox 30"/>
            <p:cNvSpPr txBox="1"/>
            <p:nvPr/>
          </p:nvSpPr>
          <p:spPr>
            <a:xfrm>
              <a:off x="452862" y="2356961"/>
              <a:ext cx="2652288" cy="138499"/>
            </a:xfrm>
            <a:prstGeom prst="rect">
              <a:avLst/>
            </a:prstGeom>
            <a:noFill/>
          </p:spPr>
          <p:txBody>
            <a:bodyPr wrap="square" lIns="0" tIns="0" rIns="0" bIns="0" rtlCol="0">
              <a:spAutoFit/>
            </a:bodyPr>
            <a:lstStyle/>
            <a:p>
              <a:pPr algn="ctr"/>
              <a:r>
                <a:rPr lang="en-US" sz="900" b="1" dirty="0" smtClean="0">
                  <a:latin typeface="Arial"/>
                  <a:cs typeface="Arial"/>
                </a:rPr>
                <a:t>Day</a:t>
              </a:r>
              <a:endParaRPr lang="en-US" sz="900" b="1" dirty="0">
                <a:latin typeface="Arial"/>
                <a:cs typeface="Arial"/>
              </a:endParaRPr>
            </a:p>
          </p:txBody>
        </p:sp>
        <p:sp>
          <p:nvSpPr>
            <p:cNvPr id="152" name="TextBox 151"/>
            <p:cNvSpPr txBox="1"/>
            <p:nvPr/>
          </p:nvSpPr>
          <p:spPr>
            <a:xfrm>
              <a:off x="829489" y="2207011"/>
              <a:ext cx="215674" cy="138499"/>
            </a:xfrm>
            <a:prstGeom prst="rect">
              <a:avLst/>
            </a:prstGeom>
            <a:noFill/>
          </p:spPr>
          <p:txBody>
            <a:bodyPr wrap="square" lIns="0" tIns="0" rIns="0" bIns="0" rtlCol="0">
              <a:spAutoFit/>
            </a:bodyPr>
            <a:lstStyle/>
            <a:p>
              <a:pPr algn="ctr"/>
              <a:r>
                <a:rPr lang="en-US" sz="900" dirty="0">
                  <a:latin typeface="Arial"/>
                  <a:cs typeface="Arial"/>
                </a:rPr>
                <a:t>1</a:t>
              </a:r>
            </a:p>
          </p:txBody>
        </p:sp>
        <p:sp>
          <p:nvSpPr>
            <p:cNvPr id="153" name="TextBox 152"/>
            <p:cNvSpPr txBox="1"/>
            <p:nvPr/>
          </p:nvSpPr>
          <p:spPr>
            <a:xfrm>
              <a:off x="1311762"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a:t>
              </a:r>
              <a:endParaRPr lang="en-US" sz="900" dirty="0">
                <a:latin typeface="Arial"/>
                <a:cs typeface="Arial"/>
              </a:endParaRPr>
            </a:p>
          </p:txBody>
        </p:sp>
        <p:sp>
          <p:nvSpPr>
            <p:cNvPr id="154" name="TextBox 153"/>
            <p:cNvSpPr txBox="1"/>
            <p:nvPr/>
          </p:nvSpPr>
          <p:spPr>
            <a:xfrm>
              <a:off x="1796678" y="2207011"/>
              <a:ext cx="215674" cy="138499"/>
            </a:xfrm>
            <a:prstGeom prst="rect">
              <a:avLst/>
            </a:prstGeom>
            <a:noFill/>
          </p:spPr>
          <p:txBody>
            <a:bodyPr wrap="square" lIns="0" tIns="0" rIns="0" bIns="0" rtlCol="0">
              <a:spAutoFit/>
            </a:bodyPr>
            <a:lstStyle/>
            <a:p>
              <a:pPr algn="ctr"/>
              <a:r>
                <a:rPr lang="en-US" sz="900" dirty="0">
                  <a:latin typeface="Arial"/>
                  <a:cs typeface="Arial"/>
                </a:rPr>
                <a:t>3</a:t>
              </a:r>
            </a:p>
          </p:txBody>
        </p:sp>
        <p:sp>
          <p:nvSpPr>
            <p:cNvPr id="155" name="TextBox 154"/>
            <p:cNvSpPr txBox="1"/>
            <p:nvPr/>
          </p:nvSpPr>
          <p:spPr>
            <a:xfrm>
              <a:off x="2277120" y="2207011"/>
              <a:ext cx="215674" cy="138499"/>
            </a:xfrm>
            <a:prstGeom prst="rect">
              <a:avLst/>
            </a:prstGeom>
            <a:noFill/>
          </p:spPr>
          <p:txBody>
            <a:bodyPr wrap="square" lIns="0" tIns="0" rIns="0" bIns="0" rtlCol="0">
              <a:spAutoFit/>
            </a:bodyPr>
            <a:lstStyle/>
            <a:p>
              <a:pPr algn="ctr"/>
              <a:r>
                <a:rPr lang="en-US" sz="900" dirty="0" smtClean="0">
                  <a:latin typeface="Arial"/>
                  <a:cs typeface="Arial"/>
                </a:rPr>
                <a:t>4</a:t>
              </a:r>
              <a:endParaRPr lang="en-US" sz="900" dirty="0">
                <a:latin typeface="Arial"/>
                <a:cs typeface="Arial"/>
              </a:endParaRPr>
            </a:p>
          </p:txBody>
        </p:sp>
        <p:sp>
          <p:nvSpPr>
            <p:cNvPr id="156" name="TextBox 155"/>
            <p:cNvSpPr txBox="1"/>
            <p:nvPr/>
          </p:nvSpPr>
          <p:spPr>
            <a:xfrm>
              <a:off x="2761498" y="2204241"/>
              <a:ext cx="215674" cy="138499"/>
            </a:xfrm>
            <a:prstGeom prst="rect">
              <a:avLst/>
            </a:prstGeom>
            <a:noFill/>
          </p:spPr>
          <p:txBody>
            <a:bodyPr wrap="square" lIns="0" tIns="0" rIns="0" bIns="0" rtlCol="0">
              <a:spAutoFit/>
            </a:bodyPr>
            <a:lstStyle/>
            <a:p>
              <a:pPr algn="ctr"/>
              <a:r>
                <a:rPr lang="en-US" sz="900" dirty="0">
                  <a:latin typeface="Arial"/>
                  <a:cs typeface="Arial"/>
                </a:rPr>
                <a:t>5</a:t>
              </a:r>
            </a:p>
          </p:txBody>
        </p:sp>
        <p:sp>
          <p:nvSpPr>
            <p:cNvPr id="157" name="TextBox 156"/>
            <p:cNvSpPr txBox="1"/>
            <p:nvPr/>
          </p:nvSpPr>
          <p:spPr>
            <a:xfrm>
              <a:off x="590879"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0.5</a:t>
              </a:r>
              <a:endParaRPr lang="en-US" sz="900" dirty="0">
                <a:latin typeface="Arial"/>
                <a:cs typeface="Arial"/>
              </a:endParaRPr>
            </a:p>
          </p:txBody>
        </p:sp>
        <p:sp>
          <p:nvSpPr>
            <p:cNvPr id="158" name="TextBox 157"/>
            <p:cNvSpPr txBox="1"/>
            <p:nvPr/>
          </p:nvSpPr>
          <p:spPr>
            <a:xfrm>
              <a:off x="1069773" y="2207011"/>
              <a:ext cx="215674" cy="138499"/>
            </a:xfrm>
            <a:prstGeom prst="rect">
              <a:avLst/>
            </a:prstGeom>
            <a:noFill/>
          </p:spPr>
          <p:txBody>
            <a:bodyPr wrap="square" lIns="0" tIns="0" rIns="0" bIns="0" rtlCol="0">
              <a:spAutoFit/>
            </a:bodyPr>
            <a:lstStyle/>
            <a:p>
              <a:pPr algn="ctr"/>
              <a:r>
                <a:rPr lang="en-US" sz="900" dirty="0">
                  <a:latin typeface="Arial"/>
                  <a:cs typeface="Arial"/>
                </a:rPr>
                <a:t>1</a:t>
              </a:r>
              <a:r>
                <a:rPr lang="en-US" sz="900" dirty="0" smtClean="0">
                  <a:latin typeface="Arial"/>
                  <a:cs typeface="Arial"/>
                </a:rPr>
                <a:t>.5</a:t>
              </a:r>
              <a:endParaRPr lang="en-US" sz="900" dirty="0">
                <a:latin typeface="Arial"/>
                <a:cs typeface="Arial"/>
              </a:endParaRPr>
            </a:p>
          </p:txBody>
        </p:sp>
        <p:sp>
          <p:nvSpPr>
            <p:cNvPr id="159" name="TextBox 158"/>
            <p:cNvSpPr txBox="1"/>
            <p:nvPr/>
          </p:nvSpPr>
          <p:spPr>
            <a:xfrm>
              <a:off x="1552046"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60" name="TextBox 159"/>
            <p:cNvSpPr txBox="1"/>
            <p:nvPr/>
          </p:nvSpPr>
          <p:spPr>
            <a:xfrm>
              <a:off x="2036836" y="2204241"/>
              <a:ext cx="215674"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161" name="TextBox 160"/>
            <p:cNvSpPr txBox="1"/>
            <p:nvPr/>
          </p:nvSpPr>
          <p:spPr>
            <a:xfrm>
              <a:off x="2516775" y="2204241"/>
              <a:ext cx="215674"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162" name="TextBox 161"/>
            <p:cNvSpPr txBox="1"/>
            <p:nvPr/>
          </p:nvSpPr>
          <p:spPr>
            <a:xfrm>
              <a:off x="3002923" y="2204241"/>
              <a:ext cx="215674"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grpSp>
      <p:sp>
        <p:nvSpPr>
          <p:cNvPr id="163" name="TextBox 162"/>
          <p:cNvSpPr txBox="1"/>
          <p:nvPr/>
        </p:nvSpPr>
        <p:spPr>
          <a:xfrm>
            <a:off x="156341" y="301383"/>
            <a:ext cx="257129" cy="138499"/>
          </a:xfrm>
          <a:prstGeom prst="rect">
            <a:avLst/>
          </a:prstGeom>
          <a:noFill/>
        </p:spPr>
        <p:txBody>
          <a:bodyPr wrap="square" lIns="0" tIns="0" rIns="0" bIns="0" rtlCol="0">
            <a:spAutoFit/>
          </a:bodyPr>
          <a:lstStyle/>
          <a:p>
            <a:pPr algn="r"/>
            <a:r>
              <a:rPr lang="en-US" sz="900" dirty="0" smtClean="0">
                <a:latin typeface="Arial"/>
                <a:cs typeface="Arial"/>
              </a:rPr>
              <a:t>1.0</a:t>
            </a:r>
            <a:endParaRPr lang="en-US" sz="900" dirty="0">
              <a:latin typeface="Arial"/>
              <a:cs typeface="Arial"/>
            </a:endParaRPr>
          </a:p>
        </p:txBody>
      </p:sp>
      <p:sp>
        <p:nvSpPr>
          <p:cNvPr id="164" name="TextBox 163"/>
          <p:cNvSpPr txBox="1"/>
          <p:nvPr/>
        </p:nvSpPr>
        <p:spPr>
          <a:xfrm>
            <a:off x="3873591" y="111223"/>
            <a:ext cx="2655465" cy="138499"/>
          </a:xfrm>
          <a:prstGeom prst="rect">
            <a:avLst/>
          </a:prstGeom>
          <a:noFill/>
        </p:spPr>
        <p:txBody>
          <a:bodyPr wrap="square" lIns="0" tIns="0" rIns="0" bIns="0" rtlCol="0">
            <a:spAutoFit/>
          </a:bodyPr>
          <a:lstStyle/>
          <a:p>
            <a:pPr algn="ctr"/>
            <a:r>
              <a:rPr lang="en-US" sz="900" b="1" dirty="0" smtClean="0">
                <a:latin typeface="Arial"/>
                <a:cs typeface="Arial"/>
              </a:rPr>
              <a:t>(b) 300-hPa wind speed (m s</a:t>
            </a:r>
            <a:r>
              <a:rPr lang="en-US" sz="900" b="1" baseline="30000" dirty="0" smtClean="0">
                <a:latin typeface="Arial"/>
                <a:cs typeface="Arial"/>
              </a:rPr>
              <a:t>−1</a:t>
            </a:r>
            <a:r>
              <a:rPr lang="en-US" sz="900" b="1" dirty="0" smtClean="0">
                <a:latin typeface="Arial"/>
                <a:cs typeface="Arial"/>
              </a:rPr>
              <a:t>)</a:t>
            </a:r>
            <a:endParaRPr lang="en-US" sz="900" b="1" dirty="0">
              <a:latin typeface="Arial"/>
              <a:cs typeface="Arial"/>
            </a:endParaRPr>
          </a:p>
        </p:txBody>
      </p:sp>
      <p:grpSp>
        <p:nvGrpSpPr>
          <p:cNvPr id="165" name="Group 164"/>
          <p:cNvGrpSpPr/>
          <p:nvPr/>
        </p:nvGrpSpPr>
        <p:grpSpPr>
          <a:xfrm>
            <a:off x="3766674" y="2204071"/>
            <a:ext cx="2872653" cy="291219"/>
            <a:chOff x="345944" y="2204241"/>
            <a:chExt cx="2872653" cy="291219"/>
          </a:xfrm>
        </p:grpSpPr>
        <p:sp>
          <p:nvSpPr>
            <p:cNvPr id="166" name="TextBox 165"/>
            <p:cNvSpPr txBox="1"/>
            <p:nvPr/>
          </p:nvSpPr>
          <p:spPr>
            <a:xfrm>
              <a:off x="345944"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a:t>
              </a:r>
              <a:endParaRPr lang="en-US" sz="900" dirty="0">
                <a:latin typeface="Arial"/>
                <a:cs typeface="Arial"/>
              </a:endParaRPr>
            </a:p>
          </p:txBody>
        </p:sp>
        <p:sp>
          <p:nvSpPr>
            <p:cNvPr id="167" name="TextBox 166"/>
            <p:cNvSpPr txBox="1"/>
            <p:nvPr/>
          </p:nvSpPr>
          <p:spPr>
            <a:xfrm>
              <a:off x="452862" y="2356961"/>
              <a:ext cx="2652288" cy="138499"/>
            </a:xfrm>
            <a:prstGeom prst="rect">
              <a:avLst/>
            </a:prstGeom>
            <a:noFill/>
          </p:spPr>
          <p:txBody>
            <a:bodyPr wrap="square" lIns="0" tIns="0" rIns="0" bIns="0" rtlCol="0">
              <a:spAutoFit/>
            </a:bodyPr>
            <a:lstStyle/>
            <a:p>
              <a:pPr algn="ctr"/>
              <a:r>
                <a:rPr lang="en-US" sz="900" b="1" dirty="0" smtClean="0">
                  <a:latin typeface="Arial"/>
                  <a:cs typeface="Arial"/>
                </a:rPr>
                <a:t>Day</a:t>
              </a:r>
              <a:endParaRPr lang="en-US" sz="900" b="1" dirty="0">
                <a:latin typeface="Arial"/>
                <a:cs typeface="Arial"/>
              </a:endParaRPr>
            </a:p>
          </p:txBody>
        </p:sp>
        <p:sp>
          <p:nvSpPr>
            <p:cNvPr id="168" name="TextBox 167"/>
            <p:cNvSpPr txBox="1"/>
            <p:nvPr/>
          </p:nvSpPr>
          <p:spPr>
            <a:xfrm>
              <a:off x="829489" y="2207011"/>
              <a:ext cx="215674" cy="138499"/>
            </a:xfrm>
            <a:prstGeom prst="rect">
              <a:avLst/>
            </a:prstGeom>
            <a:noFill/>
          </p:spPr>
          <p:txBody>
            <a:bodyPr wrap="square" lIns="0" tIns="0" rIns="0" bIns="0" rtlCol="0">
              <a:spAutoFit/>
            </a:bodyPr>
            <a:lstStyle/>
            <a:p>
              <a:pPr algn="ctr"/>
              <a:r>
                <a:rPr lang="en-US" sz="900" dirty="0">
                  <a:latin typeface="Arial"/>
                  <a:cs typeface="Arial"/>
                </a:rPr>
                <a:t>1</a:t>
              </a:r>
            </a:p>
          </p:txBody>
        </p:sp>
        <p:sp>
          <p:nvSpPr>
            <p:cNvPr id="169" name="TextBox 168"/>
            <p:cNvSpPr txBox="1"/>
            <p:nvPr/>
          </p:nvSpPr>
          <p:spPr>
            <a:xfrm>
              <a:off x="1311762"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a:t>
              </a:r>
              <a:endParaRPr lang="en-US" sz="900" dirty="0">
                <a:latin typeface="Arial"/>
                <a:cs typeface="Arial"/>
              </a:endParaRPr>
            </a:p>
          </p:txBody>
        </p:sp>
        <p:sp>
          <p:nvSpPr>
            <p:cNvPr id="170" name="TextBox 169"/>
            <p:cNvSpPr txBox="1"/>
            <p:nvPr/>
          </p:nvSpPr>
          <p:spPr>
            <a:xfrm>
              <a:off x="1796678" y="2207011"/>
              <a:ext cx="215674" cy="138499"/>
            </a:xfrm>
            <a:prstGeom prst="rect">
              <a:avLst/>
            </a:prstGeom>
            <a:noFill/>
          </p:spPr>
          <p:txBody>
            <a:bodyPr wrap="square" lIns="0" tIns="0" rIns="0" bIns="0" rtlCol="0">
              <a:spAutoFit/>
            </a:bodyPr>
            <a:lstStyle/>
            <a:p>
              <a:pPr algn="ctr"/>
              <a:r>
                <a:rPr lang="en-US" sz="900" dirty="0">
                  <a:latin typeface="Arial"/>
                  <a:cs typeface="Arial"/>
                </a:rPr>
                <a:t>3</a:t>
              </a:r>
            </a:p>
          </p:txBody>
        </p:sp>
        <p:sp>
          <p:nvSpPr>
            <p:cNvPr id="171" name="TextBox 170"/>
            <p:cNvSpPr txBox="1"/>
            <p:nvPr/>
          </p:nvSpPr>
          <p:spPr>
            <a:xfrm>
              <a:off x="2277120" y="2207011"/>
              <a:ext cx="215674" cy="138499"/>
            </a:xfrm>
            <a:prstGeom prst="rect">
              <a:avLst/>
            </a:prstGeom>
            <a:noFill/>
          </p:spPr>
          <p:txBody>
            <a:bodyPr wrap="square" lIns="0" tIns="0" rIns="0" bIns="0" rtlCol="0">
              <a:spAutoFit/>
            </a:bodyPr>
            <a:lstStyle/>
            <a:p>
              <a:pPr algn="ctr"/>
              <a:r>
                <a:rPr lang="en-US" sz="900" dirty="0" smtClean="0">
                  <a:latin typeface="Arial"/>
                  <a:cs typeface="Arial"/>
                </a:rPr>
                <a:t>4</a:t>
              </a:r>
              <a:endParaRPr lang="en-US" sz="900" dirty="0">
                <a:latin typeface="Arial"/>
                <a:cs typeface="Arial"/>
              </a:endParaRPr>
            </a:p>
          </p:txBody>
        </p:sp>
        <p:sp>
          <p:nvSpPr>
            <p:cNvPr id="172" name="TextBox 171"/>
            <p:cNvSpPr txBox="1"/>
            <p:nvPr/>
          </p:nvSpPr>
          <p:spPr>
            <a:xfrm>
              <a:off x="2761498" y="2204241"/>
              <a:ext cx="215674" cy="138499"/>
            </a:xfrm>
            <a:prstGeom prst="rect">
              <a:avLst/>
            </a:prstGeom>
            <a:noFill/>
          </p:spPr>
          <p:txBody>
            <a:bodyPr wrap="square" lIns="0" tIns="0" rIns="0" bIns="0" rtlCol="0">
              <a:spAutoFit/>
            </a:bodyPr>
            <a:lstStyle/>
            <a:p>
              <a:pPr algn="ctr"/>
              <a:r>
                <a:rPr lang="en-US" sz="900" dirty="0">
                  <a:latin typeface="Arial"/>
                  <a:cs typeface="Arial"/>
                </a:rPr>
                <a:t>5</a:t>
              </a:r>
            </a:p>
          </p:txBody>
        </p:sp>
        <p:sp>
          <p:nvSpPr>
            <p:cNvPr id="173" name="TextBox 172"/>
            <p:cNvSpPr txBox="1"/>
            <p:nvPr/>
          </p:nvSpPr>
          <p:spPr>
            <a:xfrm>
              <a:off x="590879"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0.5</a:t>
              </a:r>
              <a:endParaRPr lang="en-US" sz="900" dirty="0">
                <a:latin typeface="Arial"/>
                <a:cs typeface="Arial"/>
              </a:endParaRPr>
            </a:p>
          </p:txBody>
        </p:sp>
        <p:sp>
          <p:nvSpPr>
            <p:cNvPr id="174" name="TextBox 173"/>
            <p:cNvSpPr txBox="1"/>
            <p:nvPr/>
          </p:nvSpPr>
          <p:spPr>
            <a:xfrm>
              <a:off x="1069773" y="2207011"/>
              <a:ext cx="215674" cy="138499"/>
            </a:xfrm>
            <a:prstGeom prst="rect">
              <a:avLst/>
            </a:prstGeom>
            <a:noFill/>
          </p:spPr>
          <p:txBody>
            <a:bodyPr wrap="square" lIns="0" tIns="0" rIns="0" bIns="0" rtlCol="0">
              <a:spAutoFit/>
            </a:bodyPr>
            <a:lstStyle/>
            <a:p>
              <a:pPr algn="ctr"/>
              <a:r>
                <a:rPr lang="en-US" sz="900" dirty="0">
                  <a:latin typeface="Arial"/>
                  <a:cs typeface="Arial"/>
                </a:rPr>
                <a:t>1</a:t>
              </a:r>
              <a:r>
                <a:rPr lang="en-US" sz="900" dirty="0" smtClean="0">
                  <a:latin typeface="Arial"/>
                  <a:cs typeface="Arial"/>
                </a:rPr>
                <a:t>.5</a:t>
              </a:r>
              <a:endParaRPr lang="en-US" sz="900" dirty="0">
                <a:latin typeface="Arial"/>
                <a:cs typeface="Arial"/>
              </a:endParaRPr>
            </a:p>
          </p:txBody>
        </p:sp>
        <p:sp>
          <p:nvSpPr>
            <p:cNvPr id="175" name="TextBox 174"/>
            <p:cNvSpPr txBox="1"/>
            <p:nvPr/>
          </p:nvSpPr>
          <p:spPr>
            <a:xfrm>
              <a:off x="1552046"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76" name="TextBox 175"/>
            <p:cNvSpPr txBox="1"/>
            <p:nvPr/>
          </p:nvSpPr>
          <p:spPr>
            <a:xfrm>
              <a:off x="2036836" y="2204241"/>
              <a:ext cx="215674"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177" name="TextBox 176"/>
            <p:cNvSpPr txBox="1"/>
            <p:nvPr/>
          </p:nvSpPr>
          <p:spPr>
            <a:xfrm>
              <a:off x="2516775" y="2204241"/>
              <a:ext cx="215674"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178" name="TextBox 177"/>
            <p:cNvSpPr txBox="1"/>
            <p:nvPr/>
          </p:nvSpPr>
          <p:spPr>
            <a:xfrm>
              <a:off x="3002923" y="2204241"/>
              <a:ext cx="215674"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grpSp>
      <p:sp>
        <p:nvSpPr>
          <p:cNvPr id="179" name="TextBox 178"/>
          <p:cNvSpPr txBox="1"/>
          <p:nvPr/>
        </p:nvSpPr>
        <p:spPr>
          <a:xfrm>
            <a:off x="3510031" y="551752"/>
            <a:ext cx="257129" cy="138499"/>
          </a:xfrm>
          <a:prstGeom prst="rect">
            <a:avLst/>
          </a:prstGeom>
          <a:noFill/>
        </p:spPr>
        <p:txBody>
          <a:bodyPr wrap="square" lIns="0" tIns="0" rIns="0" bIns="0" rtlCol="0">
            <a:spAutoFit/>
          </a:bodyPr>
          <a:lstStyle/>
          <a:p>
            <a:pPr algn="r"/>
            <a:r>
              <a:rPr lang="en-US" sz="900" dirty="0" smtClean="0">
                <a:latin typeface="Arial"/>
                <a:cs typeface="Arial"/>
              </a:rPr>
              <a:t>19</a:t>
            </a:r>
            <a:endParaRPr lang="en-US" sz="900" dirty="0">
              <a:latin typeface="Arial"/>
              <a:cs typeface="Arial"/>
            </a:endParaRPr>
          </a:p>
        </p:txBody>
      </p:sp>
      <p:grpSp>
        <p:nvGrpSpPr>
          <p:cNvPr id="180" name="Group 179"/>
          <p:cNvGrpSpPr/>
          <p:nvPr/>
        </p:nvGrpSpPr>
        <p:grpSpPr>
          <a:xfrm>
            <a:off x="405332" y="4717901"/>
            <a:ext cx="2872653" cy="291219"/>
            <a:chOff x="345944" y="2204241"/>
            <a:chExt cx="2872653" cy="291219"/>
          </a:xfrm>
        </p:grpSpPr>
        <p:sp>
          <p:nvSpPr>
            <p:cNvPr id="181" name="TextBox 180"/>
            <p:cNvSpPr txBox="1"/>
            <p:nvPr/>
          </p:nvSpPr>
          <p:spPr>
            <a:xfrm>
              <a:off x="345944"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a:t>
              </a:r>
              <a:endParaRPr lang="en-US" sz="900" dirty="0">
                <a:latin typeface="Arial"/>
                <a:cs typeface="Arial"/>
              </a:endParaRPr>
            </a:p>
          </p:txBody>
        </p:sp>
        <p:sp>
          <p:nvSpPr>
            <p:cNvPr id="182" name="TextBox 181"/>
            <p:cNvSpPr txBox="1"/>
            <p:nvPr/>
          </p:nvSpPr>
          <p:spPr>
            <a:xfrm>
              <a:off x="452862" y="2356961"/>
              <a:ext cx="2652288" cy="138499"/>
            </a:xfrm>
            <a:prstGeom prst="rect">
              <a:avLst/>
            </a:prstGeom>
            <a:noFill/>
          </p:spPr>
          <p:txBody>
            <a:bodyPr wrap="square" lIns="0" tIns="0" rIns="0" bIns="0" rtlCol="0">
              <a:spAutoFit/>
            </a:bodyPr>
            <a:lstStyle/>
            <a:p>
              <a:pPr algn="ctr"/>
              <a:r>
                <a:rPr lang="en-US" sz="900" b="1" dirty="0" smtClean="0">
                  <a:latin typeface="Arial"/>
                  <a:cs typeface="Arial"/>
                </a:rPr>
                <a:t>Day</a:t>
              </a:r>
              <a:endParaRPr lang="en-US" sz="900" b="1" dirty="0">
                <a:latin typeface="Arial"/>
                <a:cs typeface="Arial"/>
              </a:endParaRPr>
            </a:p>
          </p:txBody>
        </p:sp>
        <p:sp>
          <p:nvSpPr>
            <p:cNvPr id="183" name="TextBox 182"/>
            <p:cNvSpPr txBox="1"/>
            <p:nvPr/>
          </p:nvSpPr>
          <p:spPr>
            <a:xfrm>
              <a:off x="829489" y="2207011"/>
              <a:ext cx="215674" cy="138499"/>
            </a:xfrm>
            <a:prstGeom prst="rect">
              <a:avLst/>
            </a:prstGeom>
            <a:noFill/>
          </p:spPr>
          <p:txBody>
            <a:bodyPr wrap="square" lIns="0" tIns="0" rIns="0" bIns="0" rtlCol="0">
              <a:spAutoFit/>
            </a:bodyPr>
            <a:lstStyle/>
            <a:p>
              <a:pPr algn="ctr"/>
              <a:r>
                <a:rPr lang="en-US" sz="900" dirty="0">
                  <a:latin typeface="Arial"/>
                  <a:cs typeface="Arial"/>
                </a:rPr>
                <a:t>1</a:t>
              </a:r>
            </a:p>
          </p:txBody>
        </p:sp>
        <p:sp>
          <p:nvSpPr>
            <p:cNvPr id="184" name="TextBox 183"/>
            <p:cNvSpPr txBox="1"/>
            <p:nvPr/>
          </p:nvSpPr>
          <p:spPr>
            <a:xfrm>
              <a:off x="1311762"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a:t>
              </a:r>
              <a:endParaRPr lang="en-US" sz="900" dirty="0">
                <a:latin typeface="Arial"/>
                <a:cs typeface="Arial"/>
              </a:endParaRPr>
            </a:p>
          </p:txBody>
        </p:sp>
        <p:sp>
          <p:nvSpPr>
            <p:cNvPr id="185" name="TextBox 184"/>
            <p:cNvSpPr txBox="1"/>
            <p:nvPr/>
          </p:nvSpPr>
          <p:spPr>
            <a:xfrm>
              <a:off x="1796678" y="2207011"/>
              <a:ext cx="215674" cy="138499"/>
            </a:xfrm>
            <a:prstGeom prst="rect">
              <a:avLst/>
            </a:prstGeom>
            <a:noFill/>
          </p:spPr>
          <p:txBody>
            <a:bodyPr wrap="square" lIns="0" tIns="0" rIns="0" bIns="0" rtlCol="0">
              <a:spAutoFit/>
            </a:bodyPr>
            <a:lstStyle/>
            <a:p>
              <a:pPr algn="ctr"/>
              <a:r>
                <a:rPr lang="en-US" sz="900" dirty="0">
                  <a:latin typeface="Arial"/>
                  <a:cs typeface="Arial"/>
                </a:rPr>
                <a:t>3</a:t>
              </a:r>
            </a:p>
          </p:txBody>
        </p:sp>
        <p:sp>
          <p:nvSpPr>
            <p:cNvPr id="186" name="TextBox 185"/>
            <p:cNvSpPr txBox="1"/>
            <p:nvPr/>
          </p:nvSpPr>
          <p:spPr>
            <a:xfrm>
              <a:off x="2277120" y="2207011"/>
              <a:ext cx="215674" cy="138499"/>
            </a:xfrm>
            <a:prstGeom prst="rect">
              <a:avLst/>
            </a:prstGeom>
            <a:noFill/>
          </p:spPr>
          <p:txBody>
            <a:bodyPr wrap="square" lIns="0" tIns="0" rIns="0" bIns="0" rtlCol="0">
              <a:spAutoFit/>
            </a:bodyPr>
            <a:lstStyle/>
            <a:p>
              <a:pPr algn="ctr"/>
              <a:r>
                <a:rPr lang="en-US" sz="900" dirty="0" smtClean="0">
                  <a:latin typeface="Arial"/>
                  <a:cs typeface="Arial"/>
                </a:rPr>
                <a:t>4</a:t>
              </a:r>
              <a:endParaRPr lang="en-US" sz="900" dirty="0">
                <a:latin typeface="Arial"/>
                <a:cs typeface="Arial"/>
              </a:endParaRPr>
            </a:p>
          </p:txBody>
        </p:sp>
        <p:sp>
          <p:nvSpPr>
            <p:cNvPr id="187" name="TextBox 186"/>
            <p:cNvSpPr txBox="1"/>
            <p:nvPr/>
          </p:nvSpPr>
          <p:spPr>
            <a:xfrm>
              <a:off x="2761498" y="2204241"/>
              <a:ext cx="215674" cy="138499"/>
            </a:xfrm>
            <a:prstGeom prst="rect">
              <a:avLst/>
            </a:prstGeom>
            <a:noFill/>
          </p:spPr>
          <p:txBody>
            <a:bodyPr wrap="square" lIns="0" tIns="0" rIns="0" bIns="0" rtlCol="0">
              <a:spAutoFit/>
            </a:bodyPr>
            <a:lstStyle/>
            <a:p>
              <a:pPr algn="ctr"/>
              <a:r>
                <a:rPr lang="en-US" sz="900" dirty="0">
                  <a:latin typeface="Arial"/>
                  <a:cs typeface="Arial"/>
                </a:rPr>
                <a:t>5</a:t>
              </a:r>
            </a:p>
          </p:txBody>
        </p:sp>
        <p:sp>
          <p:nvSpPr>
            <p:cNvPr id="188" name="TextBox 187"/>
            <p:cNvSpPr txBox="1"/>
            <p:nvPr/>
          </p:nvSpPr>
          <p:spPr>
            <a:xfrm>
              <a:off x="590879"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0.5</a:t>
              </a:r>
              <a:endParaRPr lang="en-US" sz="900" dirty="0">
                <a:latin typeface="Arial"/>
                <a:cs typeface="Arial"/>
              </a:endParaRPr>
            </a:p>
          </p:txBody>
        </p:sp>
        <p:sp>
          <p:nvSpPr>
            <p:cNvPr id="189" name="TextBox 188"/>
            <p:cNvSpPr txBox="1"/>
            <p:nvPr/>
          </p:nvSpPr>
          <p:spPr>
            <a:xfrm>
              <a:off x="1069773" y="2207011"/>
              <a:ext cx="215674" cy="138499"/>
            </a:xfrm>
            <a:prstGeom prst="rect">
              <a:avLst/>
            </a:prstGeom>
            <a:noFill/>
          </p:spPr>
          <p:txBody>
            <a:bodyPr wrap="square" lIns="0" tIns="0" rIns="0" bIns="0" rtlCol="0">
              <a:spAutoFit/>
            </a:bodyPr>
            <a:lstStyle/>
            <a:p>
              <a:pPr algn="ctr"/>
              <a:r>
                <a:rPr lang="en-US" sz="900" dirty="0">
                  <a:latin typeface="Arial"/>
                  <a:cs typeface="Arial"/>
                </a:rPr>
                <a:t>1</a:t>
              </a:r>
              <a:r>
                <a:rPr lang="en-US" sz="900" dirty="0" smtClean="0">
                  <a:latin typeface="Arial"/>
                  <a:cs typeface="Arial"/>
                </a:rPr>
                <a:t>.5</a:t>
              </a:r>
              <a:endParaRPr lang="en-US" sz="900" dirty="0">
                <a:latin typeface="Arial"/>
                <a:cs typeface="Arial"/>
              </a:endParaRPr>
            </a:p>
          </p:txBody>
        </p:sp>
        <p:sp>
          <p:nvSpPr>
            <p:cNvPr id="190" name="TextBox 189"/>
            <p:cNvSpPr txBox="1"/>
            <p:nvPr/>
          </p:nvSpPr>
          <p:spPr>
            <a:xfrm>
              <a:off x="1552046"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91" name="TextBox 190"/>
            <p:cNvSpPr txBox="1"/>
            <p:nvPr/>
          </p:nvSpPr>
          <p:spPr>
            <a:xfrm>
              <a:off x="2036836" y="2204241"/>
              <a:ext cx="215674"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192" name="TextBox 191"/>
            <p:cNvSpPr txBox="1"/>
            <p:nvPr/>
          </p:nvSpPr>
          <p:spPr>
            <a:xfrm>
              <a:off x="2516775" y="2204241"/>
              <a:ext cx="215674"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193" name="TextBox 192"/>
            <p:cNvSpPr txBox="1"/>
            <p:nvPr/>
          </p:nvSpPr>
          <p:spPr>
            <a:xfrm>
              <a:off x="3002923" y="2204241"/>
              <a:ext cx="215674"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grpSp>
      <p:grpSp>
        <p:nvGrpSpPr>
          <p:cNvPr id="194" name="Group 193"/>
          <p:cNvGrpSpPr/>
          <p:nvPr/>
        </p:nvGrpSpPr>
        <p:grpSpPr>
          <a:xfrm>
            <a:off x="3767160" y="4720671"/>
            <a:ext cx="2872653" cy="291219"/>
            <a:chOff x="345944" y="2204241"/>
            <a:chExt cx="2872653" cy="291219"/>
          </a:xfrm>
        </p:grpSpPr>
        <p:sp>
          <p:nvSpPr>
            <p:cNvPr id="195" name="TextBox 194"/>
            <p:cNvSpPr txBox="1"/>
            <p:nvPr/>
          </p:nvSpPr>
          <p:spPr>
            <a:xfrm>
              <a:off x="345944"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a:t>
              </a:r>
              <a:endParaRPr lang="en-US" sz="900" dirty="0">
                <a:latin typeface="Arial"/>
                <a:cs typeface="Arial"/>
              </a:endParaRPr>
            </a:p>
          </p:txBody>
        </p:sp>
        <p:sp>
          <p:nvSpPr>
            <p:cNvPr id="196" name="TextBox 195"/>
            <p:cNvSpPr txBox="1"/>
            <p:nvPr/>
          </p:nvSpPr>
          <p:spPr>
            <a:xfrm>
              <a:off x="452862" y="2356961"/>
              <a:ext cx="2652288" cy="138499"/>
            </a:xfrm>
            <a:prstGeom prst="rect">
              <a:avLst/>
            </a:prstGeom>
            <a:noFill/>
          </p:spPr>
          <p:txBody>
            <a:bodyPr wrap="square" lIns="0" tIns="0" rIns="0" bIns="0" rtlCol="0">
              <a:spAutoFit/>
            </a:bodyPr>
            <a:lstStyle/>
            <a:p>
              <a:pPr algn="ctr"/>
              <a:r>
                <a:rPr lang="en-US" sz="900" b="1" dirty="0" smtClean="0">
                  <a:latin typeface="Arial"/>
                  <a:cs typeface="Arial"/>
                </a:rPr>
                <a:t>Day</a:t>
              </a:r>
              <a:endParaRPr lang="en-US" sz="900" b="1" dirty="0">
                <a:latin typeface="Arial"/>
                <a:cs typeface="Arial"/>
              </a:endParaRPr>
            </a:p>
          </p:txBody>
        </p:sp>
        <p:sp>
          <p:nvSpPr>
            <p:cNvPr id="197" name="TextBox 196"/>
            <p:cNvSpPr txBox="1"/>
            <p:nvPr/>
          </p:nvSpPr>
          <p:spPr>
            <a:xfrm>
              <a:off x="829489" y="2207011"/>
              <a:ext cx="215674" cy="138499"/>
            </a:xfrm>
            <a:prstGeom prst="rect">
              <a:avLst/>
            </a:prstGeom>
            <a:noFill/>
          </p:spPr>
          <p:txBody>
            <a:bodyPr wrap="square" lIns="0" tIns="0" rIns="0" bIns="0" rtlCol="0">
              <a:spAutoFit/>
            </a:bodyPr>
            <a:lstStyle/>
            <a:p>
              <a:pPr algn="ctr"/>
              <a:r>
                <a:rPr lang="en-US" sz="900" dirty="0">
                  <a:latin typeface="Arial"/>
                  <a:cs typeface="Arial"/>
                </a:rPr>
                <a:t>1</a:t>
              </a:r>
            </a:p>
          </p:txBody>
        </p:sp>
        <p:sp>
          <p:nvSpPr>
            <p:cNvPr id="198" name="TextBox 197"/>
            <p:cNvSpPr txBox="1"/>
            <p:nvPr/>
          </p:nvSpPr>
          <p:spPr>
            <a:xfrm>
              <a:off x="1311762"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a:t>
              </a:r>
              <a:endParaRPr lang="en-US" sz="900" dirty="0">
                <a:latin typeface="Arial"/>
                <a:cs typeface="Arial"/>
              </a:endParaRPr>
            </a:p>
          </p:txBody>
        </p:sp>
        <p:sp>
          <p:nvSpPr>
            <p:cNvPr id="199" name="TextBox 198"/>
            <p:cNvSpPr txBox="1"/>
            <p:nvPr/>
          </p:nvSpPr>
          <p:spPr>
            <a:xfrm>
              <a:off x="1796678" y="2207011"/>
              <a:ext cx="215674" cy="138499"/>
            </a:xfrm>
            <a:prstGeom prst="rect">
              <a:avLst/>
            </a:prstGeom>
            <a:noFill/>
          </p:spPr>
          <p:txBody>
            <a:bodyPr wrap="square" lIns="0" tIns="0" rIns="0" bIns="0" rtlCol="0">
              <a:spAutoFit/>
            </a:bodyPr>
            <a:lstStyle/>
            <a:p>
              <a:pPr algn="ctr"/>
              <a:r>
                <a:rPr lang="en-US" sz="900" dirty="0">
                  <a:latin typeface="Arial"/>
                  <a:cs typeface="Arial"/>
                </a:rPr>
                <a:t>3</a:t>
              </a:r>
            </a:p>
          </p:txBody>
        </p:sp>
        <p:sp>
          <p:nvSpPr>
            <p:cNvPr id="200" name="TextBox 199"/>
            <p:cNvSpPr txBox="1"/>
            <p:nvPr/>
          </p:nvSpPr>
          <p:spPr>
            <a:xfrm>
              <a:off x="2277120" y="2207011"/>
              <a:ext cx="215674" cy="138499"/>
            </a:xfrm>
            <a:prstGeom prst="rect">
              <a:avLst/>
            </a:prstGeom>
            <a:noFill/>
          </p:spPr>
          <p:txBody>
            <a:bodyPr wrap="square" lIns="0" tIns="0" rIns="0" bIns="0" rtlCol="0">
              <a:spAutoFit/>
            </a:bodyPr>
            <a:lstStyle/>
            <a:p>
              <a:pPr algn="ctr"/>
              <a:r>
                <a:rPr lang="en-US" sz="900" dirty="0" smtClean="0">
                  <a:latin typeface="Arial"/>
                  <a:cs typeface="Arial"/>
                </a:rPr>
                <a:t>4</a:t>
              </a:r>
              <a:endParaRPr lang="en-US" sz="900" dirty="0">
                <a:latin typeface="Arial"/>
                <a:cs typeface="Arial"/>
              </a:endParaRPr>
            </a:p>
          </p:txBody>
        </p:sp>
        <p:sp>
          <p:nvSpPr>
            <p:cNvPr id="201" name="TextBox 200"/>
            <p:cNvSpPr txBox="1"/>
            <p:nvPr/>
          </p:nvSpPr>
          <p:spPr>
            <a:xfrm>
              <a:off x="2761498" y="2204241"/>
              <a:ext cx="215674" cy="138499"/>
            </a:xfrm>
            <a:prstGeom prst="rect">
              <a:avLst/>
            </a:prstGeom>
            <a:noFill/>
          </p:spPr>
          <p:txBody>
            <a:bodyPr wrap="square" lIns="0" tIns="0" rIns="0" bIns="0" rtlCol="0">
              <a:spAutoFit/>
            </a:bodyPr>
            <a:lstStyle/>
            <a:p>
              <a:pPr algn="ctr"/>
              <a:r>
                <a:rPr lang="en-US" sz="900" dirty="0">
                  <a:latin typeface="Arial"/>
                  <a:cs typeface="Arial"/>
                </a:rPr>
                <a:t>5</a:t>
              </a:r>
            </a:p>
          </p:txBody>
        </p:sp>
        <p:sp>
          <p:nvSpPr>
            <p:cNvPr id="202" name="TextBox 201"/>
            <p:cNvSpPr txBox="1"/>
            <p:nvPr/>
          </p:nvSpPr>
          <p:spPr>
            <a:xfrm>
              <a:off x="590879"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0.5</a:t>
              </a:r>
              <a:endParaRPr lang="en-US" sz="900" dirty="0">
                <a:latin typeface="Arial"/>
                <a:cs typeface="Arial"/>
              </a:endParaRPr>
            </a:p>
          </p:txBody>
        </p:sp>
        <p:sp>
          <p:nvSpPr>
            <p:cNvPr id="203" name="TextBox 202"/>
            <p:cNvSpPr txBox="1"/>
            <p:nvPr/>
          </p:nvSpPr>
          <p:spPr>
            <a:xfrm>
              <a:off x="1069773" y="2207011"/>
              <a:ext cx="215674" cy="138499"/>
            </a:xfrm>
            <a:prstGeom prst="rect">
              <a:avLst/>
            </a:prstGeom>
            <a:noFill/>
          </p:spPr>
          <p:txBody>
            <a:bodyPr wrap="square" lIns="0" tIns="0" rIns="0" bIns="0" rtlCol="0">
              <a:spAutoFit/>
            </a:bodyPr>
            <a:lstStyle/>
            <a:p>
              <a:pPr algn="ctr"/>
              <a:r>
                <a:rPr lang="en-US" sz="900" dirty="0">
                  <a:latin typeface="Arial"/>
                  <a:cs typeface="Arial"/>
                </a:rPr>
                <a:t>1</a:t>
              </a:r>
              <a:r>
                <a:rPr lang="en-US" sz="900" dirty="0" smtClean="0">
                  <a:latin typeface="Arial"/>
                  <a:cs typeface="Arial"/>
                </a:rPr>
                <a:t>.5</a:t>
              </a:r>
              <a:endParaRPr lang="en-US" sz="900" dirty="0">
                <a:latin typeface="Arial"/>
                <a:cs typeface="Arial"/>
              </a:endParaRPr>
            </a:p>
          </p:txBody>
        </p:sp>
        <p:sp>
          <p:nvSpPr>
            <p:cNvPr id="204" name="TextBox 203"/>
            <p:cNvSpPr txBox="1"/>
            <p:nvPr/>
          </p:nvSpPr>
          <p:spPr>
            <a:xfrm>
              <a:off x="1552046"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205" name="TextBox 204"/>
            <p:cNvSpPr txBox="1"/>
            <p:nvPr/>
          </p:nvSpPr>
          <p:spPr>
            <a:xfrm>
              <a:off x="2036836" y="2204241"/>
              <a:ext cx="215674"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206" name="TextBox 205"/>
            <p:cNvSpPr txBox="1"/>
            <p:nvPr/>
          </p:nvSpPr>
          <p:spPr>
            <a:xfrm>
              <a:off x="2516775" y="2204241"/>
              <a:ext cx="215674"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207" name="TextBox 206"/>
            <p:cNvSpPr txBox="1"/>
            <p:nvPr/>
          </p:nvSpPr>
          <p:spPr>
            <a:xfrm>
              <a:off x="3002923" y="2204241"/>
              <a:ext cx="215674"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grpSp>
      <p:sp>
        <p:nvSpPr>
          <p:cNvPr id="208" name="TextBox 207"/>
          <p:cNvSpPr txBox="1"/>
          <p:nvPr/>
        </p:nvSpPr>
        <p:spPr>
          <a:xfrm>
            <a:off x="512250" y="2635228"/>
            <a:ext cx="2652432" cy="138499"/>
          </a:xfrm>
          <a:prstGeom prst="rect">
            <a:avLst/>
          </a:prstGeom>
          <a:noFill/>
        </p:spPr>
        <p:txBody>
          <a:bodyPr wrap="square" lIns="0" tIns="0" rIns="0" bIns="0" rtlCol="0">
            <a:spAutoFit/>
          </a:bodyPr>
          <a:lstStyle/>
          <a:p>
            <a:pPr algn="ctr"/>
            <a:r>
              <a:rPr lang="en-US" sz="900" b="1" dirty="0" smtClean="0">
                <a:latin typeface="Arial"/>
                <a:cs typeface="Arial"/>
              </a:rPr>
              <a:t>(c) 850-hPa </a:t>
            </a:r>
            <a:r>
              <a:rPr lang="en-US" sz="900" b="1" dirty="0" err="1" smtClean="0">
                <a:latin typeface="Arial"/>
                <a:cs typeface="Arial"/>
              </a:rPr>
              <a:t>θ</a:t>
            </a:r>
            <a:r>
              <a:rPr lang="en-US" sz="900" b="1" dirty="0" smtClean="0">
                <a:latin typeface="Arial"/>
                <a:cs typeface="Arial"/>
              </a:rPr>
              <a:t> gradient magnitude [K (100 km)</a:t>
            </a:r>
            <a:r>
              <a:rPr lang="en-US" sz="900" b="1" baseline="30000" dirty="0" smtClean="0">
                <a:latin typeface="Arial"/>
                <a:cs typeface="Arial"/>
              </a:rPr>
              <a:t>−1</a:t>
            </a:r>
            <a:r>
              <a:rPr lang="en-US" sz="900" b="1" dirty="0" smtClean="0">
                <a:latin typeface="Arial"/>
                <a:cs typeface="Arial"/>
              </a:rPr>
              <a:t>]</a:t>
            </a:r>
            <a:endParaRPr lang="en-US" sz="900" b="1" dirty="0">
              <a:latin typeface="Arial"/>
              <a:cs typeface="Arial"/>
            </a:endParaRPr>
          </a:p>
        </p:txBody>
      </p:sp>
      <p:sp>
        <p:nvSpPr>
          <p:cNvPr id="209" name="TextBox 208"/>
          <p:cNvSpPr txBox="1"/>
          <p:nvPr/>
        </p:nvSpPr>
        <p:spPr>
          <a:xfrm>
            <a:off x="156341" y="3008746"/>
            <a:ext cx="257129" cy="138499"/>
          </a:xfrm>
          <a:prstGeom prst="rect">
            <a:avLst/>
          </a:prstGeom>
          <a:noFill/>
        </p:spPr>
        <p:txBody>
          <a:bodyPr wrap="square" lIns="0" tIns="0" rIns="0" bIns="0" rtlCol="0">
            <a:spAutoFit/>
          </a:bodyPr>
          <a:lstStyle/>
          <a:p>
            <a:pPr algn="r"/>
            <a:r>
              <a:rPr lang="en-US" sz="900" dirty="0" smtClean="0">
                <a:latin typeface="Arial"/>
                <a:cs typeface="Arial"/>
              </a:rPr>
              <a:t>1.30</a:t>
            </a:r>
            <a:endParaRPr lang="en-US" sz="900" dirty="0">
              <a:latin typeface="Arial"/>
              <a:cs typeface="Arial"/>
            </a:endParaRPr>
          </a:p>
        </p:txBody>
      </p:sp>
      <p:sp>
        <p:nvSpPr>
          <p:cNvPr id="211" name="TextBox 210"/>
          <p:cNvSpPr txBox="1"/>
          <p:nvPr/>
        </p:nvSpPr>
        <p:spPr>
          <a:xfrm>
            <a:off x="3510031" y="2974905"/>
            <a:ext cx="257129" cy="138499"/>
          </a:xfrm>
          <a:prstGeom prst="rect">
            <a:avLst/>
          </a:prstGeom>
          <a:noFill/>
        </p:spPr>
        <p:txBody>
          <a:bodyPr wrap="square" lIns="0" tIns="0" rIns="0" bIns="0" rtlCol="0">
            <a:spAutoFit/>
          </a:bodyPr>
          <a:lstStyle/>
          <a:p>
            <a:pPr algn="r"/>
            <a:r>
              <a:rPr lang="en-US" sz="900" dirty="0" smtClean="0">
                <a:latin typeface="Arial"/>
                <a:cs typeface="Arial"/>
              </a:rPr>
              <a:t>0.68</a:t>
            </a:r>
            <a:endParaRPr lang="en-US" sz="900" dirty="0">
              <a:latin typeface="Arial"/>
              <a:cs typeface="Arial"/>
            </a:endParaRPr>
          </a:p>
        </p:txBody>
      </p:sp>
      <p:cxnSp>
        <p:nvCxnSpPr>
          <p:cNvPr id="212" name="Straight Connector 211"/>
          <p:cNvCxnSpPr/>
          <p:nvPr/>
        </p:nvCxnSpPr>
        <p:spPr>
          <a:xfrm>
            <a:off x="6901761" y="111223"/>
            <a:ext cx="0" cy="492051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044773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a_div_350_to_250hPa_70to90_mean_with_sig_0to132h_onlyNewPeriod_noLabel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345" y="279950"/>
            <a:ext cx="2822893" cy="1938528"/>
          </a:xfrm>
          <a:prstGeom prst="rect">
            <a:avLst/>
          </a:prstGeom>
          <a:ln w="0">
            <a:noFill/>
          </a:ln>
        </p:spPr>
      </p:pic>
      <p:pic>
        <p:nvPicPr>
          <p:cNvPr id="6" name="Picture 5" descr="aa_pos_IMFC_70to90_mean_with_sig_0to132h_onlyNewPeriod_noLabel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8139" y="2796262"/>
            <a:ext cx="2822892" cy="1938528"/>
          </a:xfrm>
          <a:prstGeom prst="rect">
            <a:avLst/>
          </a:prstGeom>
        </p:spPr>
      </p:pic>
      <p:pic>
        <p:nvPicPr>
          <p:cNvPr id="5" name="Picture 4" descr="aa_IVT_70to90_mean_with_sig_0to132h_onlyNewPeriod_noLabel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345" y="2796262"/>
            <a:ext cx="2822892" cy="1938528"/>
          </a:xfrm>
          <a:prstGeom prst="rect">
            <a:avLst/>
          </a:prstGeom>
        </p:spPr>
      </p:pic>
      <p:pic>
        <p:nvPicPr>
          <p:cNvPr id="4" name="Picture 3" descr="aa_neg_omega_800to600hPa_70to90_mean_with_sig_0to132h_onlyNewPeriod_noLabel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0368" y="279950"/>
            <a:ext cx="2822893" cy="1938528"/>
          </a:xfrm>
          <a:prstGeom prst="rect">
            <a:avLst/>
          </a:prstGeom>
        </p:spPr>
      </p:pic>
      <p:sp>
        <p:nvSpPr>
          <p:cNvPr id="18" name="TextBox 17"/>
          <p:cNvSpPr txBox="1"/>
          <p:nvPr/>
        </p:nvSpPr>
        <p:spPr>
          <a:xfrm>
            <a:off x="156341" y="2065902"/>
            <a:ext cx="257129" cy="138499"/>
          </a:xfrm>
          <a:prstGeom prst="rect">
            <a:avLst/>
          </a:prstGeom>
          <a:noFill/>
        </p:spPr>
        <p:txBody>
          <a:bodyPr wrap="square" lIns="0" tIns="0" rIns="0" bIns="0" rtlCol="0">
            <a:spAutoFit/>
          </a:bodyPr>
          <a:lstStyle/>
          <a:p>
            <a:pPr algn="r"/>
            <a:r>
              <a:rPr lang="en-US" sz="900" dirty="0" smtClean="0">
                <a:latin typeface="Arial"/>
                <a:cs typeface="Arial"/>
              </a:rPr>
              <a:t>3.0</a:t>
            </a:r>
            <a:endParaRPr lang="en-US" sz="900" dirty="0">
              <a:latin typeface="Arial"/>
              <a:cs typeface="Arial"/>
            </a:endParaRPr>
          </a:p>
        </p:txBody>
      </p:sp>
      <p:sp>
        <p:nvSpPr>
          <p:cNvPr id="64" name="TextBox 63"/>
          <p:cNvSpPr txBox="1"/>
          <p:nvPr/>
        </p:nvSpPr>
        <p:spPr>
          <a:xfrm>
            <a:off x="238119" y="111223"/>
            <a:ext cx="3040010" cy="138499"/>
          </a:xfrm>
          <a:prstGeom prst="rect">
            <a:avLst/>
          </a:prstGeom>
          <a:noFill/>
        </p:spPr>
        <p:txBody>
          <a:bodyPr wrap="square" lIns="0" tIns="0" rIns="0" bIns="0" rtlCol="0">
            <a:spAutoFit/>
          </a:bodyPr>
          <a:lstStyle/>
          <a:p>
            <a:pPr algn="ctr"/>
            <a:r>
              <a:rPr lang="en-US" sz="900" b="1" dirty="0" smtClean="0">
                <a:latin typeface="Arial"/>
                <a:cs typeface="Arial"/>
              </a:rPr>
              <a:t>(a) Positive values of 350–250-hPa divergence (10</a:t>
            </a:r>
            <a:r>
              <a:rPr lang="en-US" sz="900" b="1" baseline="30000" dirty="0" smtClean="0">
                <a:latin typeface="Arial"/>
                <a:cs typeface="Arial"/>
              </a:rPr>
              <a:t>−6</a:t>
            </a:r>
            <a:r>
              <a:rPr lang="en-US" sz="900" b="1" dirty="0" smtClean="0">
                <a:latin typeface="Arial"/>
                <a:cs typeface="Arial"/>
              </a:rPr>
              <a:t> s</a:t>
            </a:r>
            <a:r>
              <a:rPr lang="en-US" sz="900" b="1" baseline="30000" dirty="0" smtClean="0">
                <a:latin typeface="Arial"/>
                <a:cs typeface="Arial"/>
              </a:rPr>
              <a:t>−1</a:t>
            </a:r>
            <a:r>
              <a:rPr lang="en-US" sz="900" b="1" dirty="0" smtClean="0">
                <a:latin typeface="Arial"/>
                <a:cs typeface="Arial"/>
              </a:rPr>
              <a:t>)</a:t>
            </a:r>
            <a:endParaRPr lang="en-US" sz="900" b="1" dirty="0">
              <a:latin typeface="Arial"/>
              <a:cs typeface="Arial"/>
            </a:endParaRPr>
          </a:p>
        </p:txBody>
      </p:sp>
      <p:sp>
        <p:nvSpPr>
          <p:cNvPr id="96" name="TextBox 95"/>
          <p:cNvSpPr txBox="1"/>
          <p:nvPr/>
        </p:nvSpPr>
        <p:spPr>
          <a:xfrm>
            <a:off x="7258523" y="221346"/>
            <a:ext cx="1577824" cy="215444"/>
          </a:xfrm>
          <a:prstGeom prst="rect">
            <a:avLst/>
          </a:prstGeom>
          <a:noFill/>
        </p:spPr>
        <p:txBody>
          <a:bodyPr wrap="square" lIns="0" tIns="0" rIns="0" bIns="0" rtlCol="0">
            <a:spAutoFit/>
          </a:bodyPr>
          <a:lstStyle/>
          <a:p>
            <a:pPr algn="ctr"/>
            <a:r>
              <a:rPr lang="en-US" sz="1400" b="1" dirty="0" smtClean="0">
                <a:latin typeface="Arial"/>
                <a:cs typeface="Arial"/>
              </a:rPr>
              <a:t>Legend</a:t>
            </a:r>
            <a:endParaRPr lang="en-US" sz="900" b="1" dirty="0">
              <a:latin typeface="Arial"/>
              <a:cs typeface="Arial"/>
            </a:endParaRPr>
          </a:p>
        </p:txBody>
      </p:sp>
      <p:sp>
        <p:nvSpPr>
          <p:cNvPr id="103" name="TextBox 102"/>
          <p:cNvSpPr txBox="1"/>
          <p:nvPr/>
        </p:nvSpPr>
        <p:spPr>
          <a:xfrm flipH="1">
            <a:off x="7081931" y="695216"/>
            <a:ext cx="1936200" cy="553998"/>
          </a:xfrm>
          <a:prstGeom prst="rect">
            <a:avLst/>
          </a:prstGeom>
          <a:noFill/>
        </p:spPr>
        <p:txBody>
          <a:bodyPr wrap="square" lIns="0" tIns="0" rIns="0" bIns="0" rtlCol="0">
            <a:spAutoFit/>
          </a:bodyPr>
          <a:lstStyle/>
          <a:p>
            <a:pPr algn="ctr"/>
            <a:r>
              <a:rPr lang="en-US" sz="1200" dirty="0" smtClean="0">
                <a:latin typeface="Arial"/>
                <a:cs typeface="Arial"/>
              </a:rPr>
              <a:t>Distributions of quantities area-averaged over the Arctic (≥ 70°N)</a:t>
            </a:r>
            <a:endParaRPr lang="en-US" sz="1200" dirty="0">
              <a:latin typeface="Arial"/>
              <a:cs typeface="Arial"/>
            </a:endParaRPr>
          </a:p>
        </p:txBody>
      </p:sp>
      <p:cxnSp>
        <p:nvCxnSpPr>
          <p:cNvPr id="105" name="Straight Connector 104"/>
          <p:cNvCxnSpPr/>
          <p:nvPr/>
        </p:nvCxnSpPr>
        <p:spPr>
          <a:xfrm flipV="1">
            <a:off x="7229475" y="1701802"/>
            <a:ext cx="309769" cy="3615"/>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06" name="TextBox 105"/>
          <p:cNvSpPr txBox="1"/>
          <p:nvPr/>
        </p:nvSpPr>
        <p:spPr>
          <a:xfrm flipH="1">
            <a:off x="7597625" y="1606734"/>
            <a:ext cx="1238722" cy="184666"/>
          </a:xfrm>
          <a:prstGeom prst="rect">
            <a:avLst/>
          </a:prstGeom>
          <a:noFill/>
        </p:spPr>
        <p:txBody>
          <a:bodyPr wrap="square" lIns="0" tIns="0" rIns="0" bIns="0" rtlCol="0">
            <a:spAutoFit/>
          </a:bodyPr>
          <a:lstStyle/>
          <a:p>
            <a:r>
              <a:rPr lang="en-US" sz="1200" dirty="0" smtClean="0">
                <a:latin typeface="Arial"/>
                <a:cs typeface="Arial"/>
              </a:rPr>
              <a:t>Low-skill mean</a:t>
            </a:r>
            <a:endParaRPr lang="en-US" sz="1200" dirty="0">
              <a:latin typeface="Arial"/>
              <a:cs typeface="Arial"/>
            </a:endParaRPr>
          </a:p>
        </p:txBody>
      </p:sp>
      <p:cxnSp>
        <p:nvCxnSpPr>
          <p:cNvPr id="108" name="Straight Connector 107"/>
          <p:cNvCxnSpPr/>
          <p:nvPr/>
        </p:nvCxnSpPr>
        <p:spPr>
          <a:xfrm>
            <a:off x="7229475" y="2074672"/>
            <a:ext cx="309769" cy="0"/>
          </a:xfrm>
          <a:prstGeom prst="line">
            <a:avLst/>
          </a:prstGeom>
          <a:ln w="254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09" name="TextBox 108"/>
          <p:cNvSpPr txBox="1"/>
          <p:nvPr/>
        </p:nvSpPr>
        <p:spPr>
          <a:xfrm flipH="1">
            <a:off x="7597625" y="1980826"/>
            <a:ext cx="1238722" cy="184666"/>
          </a:xfrm>
          <a:prstGeom prst="rect">
            <a:avLst/>
          </a:prstGeom>
          <a:noFill/>
        </p:spPr>
        <p:txBody>
          <a:bodyPr wrap="square" lIns="0" tIns="0" rIns="0" bIns="0" rtlCol="0">
            <a:spAutoFit/>
          </a:bodyPr>
          <a:lstStyle/>
          <a:p>
            <a:r>
              <a:rPr lang="en-US" sz="1200" dirty="0" smtClean="0">
                <a:latin typeface="Arial"/>
                <a:cs typeface="Arial"/>
              </a:rPr>
              <a:t>High-skill mean</a:t>
            </a:r>
            <a:endParaRPr lang="en-US" sz="1200" dirty="0">
              <a:latin typeface="Arial"/>
              <a:cs typeface="Arial"/>
            </a:endParaRPr>
          </a:p>
        </p:txBody>
      </p:sp>
      <p:cxnSp>
        <p:nvCxnSpPr>
          <p:cNvPr id="110" name="Straight Connector 109"/>
          <p:cNvCxnSpPr/>
          <p:nvPr/>
        </p:nvCxnSpPr>
        <p:spPr>
          <a:xfrm>
            <a:off x="7229475" y="2544865"/>
            <a:ext cx="309769" cy="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1" name="TextBox 110"/>
          <p:cNvSpPr txBox="1"/>
          <p:nvPr/>
        </p:nvSpPr>
        <p:spPr>
          <a:xfrm flipH="1">
            <a:off x="7597621" y="2342740"/>
            <a:ext cx="1383780" cy="369332"/>
          </a:xfrm>
          <a:prstGeom prst="rect">
            <a:avLst/>
          </a:prstGeom>
          <a:noFill/>
        </p:spPr>
        <p:txBody>
          <a:bodyPr wrap="square" lIns="0" tIns="0" rIns="0" bIns="0" rtlCol="0">
            <a:spAutoFit/>
          </a:bodyPr>
          <a:lstStyle/>
          <a:p>
            <a:r>
              <a:rPr lang="en-US" sz="1200" dirty="0">
                <a:latin typeface="Arial"/>
                <a:cs typeface="Arial"/>
              </a:rPr>
              <a:t>2</a:t>
            </a:r>
            <a:r>
              <a:rPr lang="en-US" sz="1200" dirty="0" smtClean="0">
                <a:latin typeface="Arial"/>
                <a:cs typeface="Arial"/>
              </a:rPr>
              <a:t>007–2017 </a:t>
            </a:r>
          </a:p>
          <a:p>
            <a:r>
              <a:rPr lang="en-US" sz="1200" dirty="0" err="1" smtClean="0">
                <a:latin typeface="Arial"/>
                <a:cs typeface="Arial"/>
              </a:rPr>
              <a:t>climo</a:t>
            </a:r>
            <a:r>
              <a:rPr lang="en-US" sz="1200" dirty="0" smtClean="0">
                <a:latin typeface="Arial"/>
                <a:cs typeface="Arial"/>
              </a:rPr>
              <a:t> mean </a:t>
            </a:r>
            <a:endParaRPr lang="en-US" sz="1200" dirty="0">
              <a:latin typeface="Arial"/>
              <a:cs typeface="Arial"/>
            </a:endParaRPr>
          </a:p>
        </p:txBody>
      </p:sp>
      <p:sp>
        <p:nvSpPr>
          <p:cNvPr id="112" name="Oval 111"/>
          <p:cNvSpPr>
            <a:spLocks noChangeAspect="1"/>
          </p:cNvSpPr>
          <p:nvPr/>
        </p:nvSpPr>
        <p:spPr>
          <a:xfrm>
            <a:off x="7147684" y="3275794"/>
            <a:ext cx="113494" cy="10972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a:spLocks noChangeAspect="1"/>
          </p:cNvSpPr>
          <p:nvPr/>
        </p:nvSpPr>
        <p:spPr>
          <a:xfrm>
            <a:off x="7147684" y="3427897"/>
            <a:ext cx="109728" cy="109728"/>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TextBox 113"/>
          <p:cNvSpPr txBox="1"/>
          <p:nvPr/>
        </p:nvSpPr>
        <p:spPr>
          <a:xfrm flipH="1">
            <a:off x="7329677" y="3021738"/>
            <a:ext cx="1506669" cy="738664"/>
          </a:xfrm>
          <a:prstGeom prst="rect">
            <a:avLst/>
          </a:prstGeom>
          <a:noFill/>
        </p:spPr>
        <p:txBody>
          <a:bodyPr wrap="square" lIns="0" tIns="0" rIns="0" bIns="0" rtlCol="0">
            <a:spAutoFit/>
          </a:bodyPr>
          <a:lstStyle/>
          <a:p>
            <a:r>
              <a:rPr lang="en-US" sz="1200" dirty="0" smtClean="0">
                <a:latin typeface="Arial"/>
                <a:cs typeface="Arial"/>
              </a:rPr>
              <a:t>Statistically significant difference with respect to </a:t>
            </a:r>
            <a:r>
              <a:rPr lang="en-US" sz="1200" dirty="0" err="1" smtClean="0">
                <a:latin typeface="Arial"/>
                <a:cs typeface="Arial"/>
              </a:rPr>
              <a:t>climo</a:t>
            </a:r>
            <a:r>
              <a:rPr lang="en-US" sz="1200" dirty="0" smtClean="0">
                <a:latin typeface="Arial"/>
                <a:cs typeface="Arial"/>
              </a:rPr>
              <a:t> at 95% confidence level</a:t>
            </a:r>
            <a:endParaRPr lang="en-US" sz="1200" dirty="0">
              <a:latin typeface="Arial"/>
              <a:cs typeface="Arial"/>
            </a:endParaRPr>
          </a:p>
        </p:txBody>
      </p:sp>
      <p:sp>
        <p:nvSpPr>
          <p:cNvPr id="115" name="TextBox 114"/>
          <p:cNvSpPr txBox="1"/>
          <p:nvPr/>
        </p:nvSpPr>
        <p:spPr>
          <a:xfrm flipH="1">
            <a:off x="7072009" y="4161738"/>
            <a:ext cx="1936200" cy="184666"/>
          </a:xfrm>
          <a:prstGeom prst="rect">
            <a:avLst/>
          </a:prstGeom>
          <a:noFill/>
        </p:spPr>
        <p:txBody>
          <a:bodyPr wrap="square" lIns="0" tIns="0" rIns="0" bIns="0" rtlCol="0">
            <a:spAutoFit/>
          </a:bodyPr>
          <a:lstStyle/>
          <a:p>
            <a:pPr algn="ctr"/>
            <a:r>
              <a:rPr lang="en-US" sz="1200" b="1" dirty="0" smtClean="0">
                <a:latin typeface="Arial"/>
                <a:cs typeface="Arial"/>
              </a:rPr>
              <a:t>Shading: </a:t>
            </a:r>
            <a:r>
              <a:rPr lang="en-US" sz="1200" dirty="0" smtClean="0">
                <a:latin typeface="Arial"/>
                <a:cs typeface="Arial"/>
              </a:rPr>
              <a:t>Interquartile range</a:t>
            </a:r>
            <a:endParaRPr lang="en-US" sz="1200" dirty="0">
              <a:latin typeface="Arial"/>
              <a:cs typeface="Arial"/>
            </a:endParaRPr>
          </a:p>
        </p:txBody>
      </p:sp>
      <p:sp>
        <p:nvSpPr>
          <p:cNvPr id="85" name="TextBox 84"/>
          <p:cNvSpPr txBox="1"/>
          <p:nvPr/>
        </p:nvSpPr>
        <p:spPr>
          <a:xfrm>
            <a:off x="156341" y="3468981"/>
            <a:ext cx="257129" cy="138499"/>
          </a:xfrm>
          <a:prstGeom prst="rect">
            <a:avLst/>
          </a:prstGeom>
          <a:noFill/>
        </p:spPr>
        <p:txBody>
          <a:bodyPr wrap="square" lIns="0" tIns="0" rIns="0" bIns="0" rtlCol="0">
            <a:spAutoFit/>
          </a:bodyPr>
          <a:lstStyle/>
          <a:p>
            <a:pPr algn="r"/>
            <a:r>
              <a:rPr lang="en-US" sz="900" dirty="0" smtClean="0">
                <a:latin typeface="Arial"/>
                <a:cs typeface="Arial"/>
              </a:rPr>
              <a:t>110</a:t>
            </a:r>
            <a:endParaRPr lang="en-US" sz="900" dirty="0">
              <a:latin typeface="Arial"/>
              <a:cs typeface="Arial"/>
            </a:endParaRPr>
          </a:p>
        </p:txBody>
      </p:sp>
      <p:sp>
        <p:nvSpPr>
          <p:cNvPr id="86" name="TextBox 85"/>
          <p:cNvSpPr txBox="1"/>
          <p:nvPr/>
        </p:nvSpPr>
        <p:spPr>
          <a:xfrm>
            <a:off x="156341" y="3795129"/>
            <a:ext cx="257129" cy="138499"/>
          </a:xfrm>
          <a:prstGeom prst="rect">
            <a:avLst/>
          </a:prstGeom>
          <a:noFill/>
        </p:spPr>
        <p:txBody>
          <a:bodyPr wrap="square" lIns="0" tIns="0" rIns="0" bIns="0" rtlCol="0">
            <a:spAutoFit/>
          </a:bodyPr>
          <a:lstStyle/>
          <a:p>
            <a:pPr algn="r"/>
            <a:r>
              <a:rPr lang="en-US" sz="900" dirty="0" smtClean="0">
                <a:latin typeface="Arial"/>
                <a:cs typeface="Arial"/>
              </a:rPr>
              <a:t>100</a:t>
            </a:r>
            <a:endParaRPr lang="en-US" sz="900" dirty="0">
              <a:latin typeface="Arial"/>
              <a:cs typeface="Arial"/>
            </a:endParaRPr>
          </a:p>
        </p:txBody>
      </p:sp>
      <p:sp>
        <p:nvSpPr>
          <p:cNvPr id="87" name="TextBox 86"/>
          <p:cNvSpPr txBox="1"/>
          <p:nvPr/>
        </p:nvSpPr>
        <p:spPr>
          <a:xfrm>
            <a:off x="156341" y="4125436"/>
            <a:ext cx="257129" cy="138499"/>
          </a:xfrm>
          <a:prstGeom prst="rect">
            <a:avLst/>
          </a:prstGeom>
          <a:noFill/>
        </p:spPr>
        <p:txBody>
          <a:bodyPr wrap="square" lIns="0" tIns="0" rIns="0" bIns="0" rtlCol="0">
            <a:spAutoFit/>
          </a:bodyPr>
          <a:lstStyle/>
          <a:p>
            <a:pPr algn="r"/>
            <a:r>
              <a:rPr lang="en-US" sz="900" dirty="0" smtClean="0">
                <a:latin typeface="Arial"/>
                <a:cs typeface="Arial"/>
              </a:rPr>
              <a:t>90</a:t>
            </a:r>
            <a:endParaRPr lang="en-US" sz="900" dirty="0">
              <a:latin typeface="Arial"/>
              <a:cs typeface="Arial"/>
            </a:endParaRPr>
          </a:p>
        </p:txBody>
      </p:sp>
      <p:sp>
        <p:nvSpPr>
          <p:cNvPr id="89" name="TextBox 88"/>
          <p:cNvSpPr txBox="1"/>
          <p:nvPr/>
        </p:nvSpPr>
        <p:spPr>
          <a:xfrm>
            <a:off x="156341" y="4459092"/>
            <a:ext cx="257129" cy="123111"/>
          </a:xfrm>
          <a:prstGeom prst="rect">
            <a:avLst/>
          </a:prstGeom>
          <a:noFill/>
        </p:spPr>
        <p:txBody>
          <a:bodyPr wrap="square" lIns="0" tIns="0" rIns="0" bIns="0" rtlCol="0">
            <a:spAutoFit/>
          </a:bodyPr>
          <a:lstStyle/>
          <a:p>
            <a:pPr algn="r"/>
            <a:r>
              <a:rPr lang="en-US" sz="800" dirty="0" smtClean="0">
                <a:latin typeface="Arial"/>
                <a:cs typeface="Arial"/>
              </a:rPr>
              <a:t>80</a:t>
            </a:r>
            <a:endParaRPr lang="en-US" sz="800" dirty="0">
              <a:latin typeface="Arial"/>
              <a:cs typeface="Arial"/>
            </a:endParaRPr>
          </a:p>
        </p:txBody>
      </p:sp>
      <p:sp>
        <p:nvSpPr>
          <p:cNvPr id="65" name="TextBox 64"/>
          <p:cNvSpPr txBox="1"/>
          <p:nvPr/>
        </p:nvSpPr>
        <p:spPr>
          <a:xfrm>
            <a:off x="3820103" y="2635228"/>
            <a:ext cx="2736008" cy="138499"/>
          </a:xfrm>
          <a:prstGeom prst="rect">
            <a:avLst/>
          </a:prstGeom>
          <a:noFill/>
        </p:spPr>
        <p:txBody>
          <a:bodyPr wrap="square" lIns="0" tIns="0" rIns="0" bIns="0" rtlCol="0">
            <a:spAutoFit/>
          </a:bodyPr>
          <a:lstStyle/>
          <a:p>
            <a:pPr algn="ctr"/>
            <a:r>
              <a:rPr lang="en-US" sz="900" b="1" dirty="0" smtClean="0">
                <a:latin typeface="Arial"/>
                <a:cs typeface="Arial"/>
              </a:rPr>
              <a:t>(d) Positive values of 1000–300-hPa IMFC (W m</a:t>
            </a:r>
            <a:r>
              <a:rPr lang="en-US" sz="900" b="1" baseline="30000" dirty="0" smtClean="0">
                <a:latin typeface="Arial"/>
                <a:cs typeface="Arial"/>
              </a:rPr>
              <a:t>−</a:t>
            </a:r>
            <a:r>
              <a:rPr lang="en-US" sz="900" b="1" baseline="30000" dirty="0">
                <a:latin typeface="Arial"/>
                <a:cs typeface="Arial"/>
              </a:rPr>
              <a:t>2</a:t>
            </a:r>
            <a:r>
              <a:rPr lang="en-US" sz="900" b="1" dirty="0" smtClean="0">
                <a:latin typeface="Arial"/>
                <a:cs typeface="Arial"/>
              </a:rPr>
              <a:t>)</a:t>
            </a:r>
            <a:endParaRPr lang="en-US" sz="900" b="1" dirty="0">
              <a:latin typeface="Arial"/>
              <a:cs typeface="Arial"/>
            </a:endParaRPr>
          </a:p>
        </p:txBody>
      </p:sp>
      <p:sp>
        <p:nvSpPr>
          <p:cNvPr id="69" name="TextBox 68"/>
          <p:cNvSpPr txBox="1"/>
          <p:nvPr/>
        </p:nvSpPr>
        <p:spPr>
          <a:xfrm>
            <a:off x="3509545" y="2068747"/>
            <a:ext cx="257129" cy="138499"/>
          </a:xfrm>
          <a:prstGeom prst="rect">
            <a:avLst/>
          </a:prstGeom>
          <a:noFill/>
        </p:spPr>
        <p:txBody>
          <a:bodyPr wrap="square" lIns="0" tIns="0" rIns="0" bIns="0" rtlCol="0">
            <a:spAutoFit/>
          </a:bodyPr>
          <a:lstStyle/>
          <a:p>
            <a:pPr algn="r"/>
            <a:r>
              <a:rPr lang="en-US" sz="900" dirty="0" smtClean="0">
                <a:latin typeface="Arial"/>
                <a:cs typeface="Arial"/>
              </a:rPr>
              <a:t>−1.0</a:t>
            </a:r>
            <a:endParaRPr lang="en-US" sz="900" dirty="0">
              <a:latin typeface="Arial"/>
              <a:cs typeface="Arial"/>
            </a:endParaRPr>
          </a:p>
        </p:txBody>
      </p:sp>
      <p:sp>
        <p:nvSpPr>
          <p:cNvPr id="90" name="TextBox 89"/>
          <p:cNvSpPr txBox="1"/>
          <p:nvPr/>
        </p:nvSpPr>
        <p:spPr>
          <a:xfrm>
            <a:off x="3510031" y="3498302"/>
            <a:ext cx="257129" cy="138499"/>
          </a:xfrm>
          <a:prstGeom prst="rect">
            <a:avLst/>
          </a:prstGeom>
          <a:noFill/>
        </p:spPr>
        <p:txBody>
          <a:bodyPr wrap="square" lIns="0" tIns="0" rIns="0" bIns="0" rtlCol="0">
            <a:spAutoFit/>
          </a:bodyPr>
          <a:lstStyle/>
          <a:p>
            <a:pPr algn="r"/>
            <a:r>
              <a:rPr lang="en-US" sz="900" dirty="0" smtClean="0">
                <a:latin typeface="Arial"/>
                <a:cs typeface="Arial"/>
              </a:rPr>
              <a:t>220</a:t>
            </a:r>
            <a:endParaRPr lang="en-US" sz="900" dirty="0">
              <a:latin typeface="Arial"/>
              <a:cs typeface="Arial"/>
            </a:endParaRPr>
          </a:p>
        </p:txBody>
      </p:sp>
      <p:sp>
        <p:nvSpPr>
          <p:cNvPr id="91" name="TextBox 90"/>
          <p:cNvSpPr txBox="1"/>
          <p:nvPr/>
        </p:nvSpPr>
        <p:spPr>
          <a:xfrm>
            <a:off x="3510031" y="3767154"/>
            <a:ext cx="257129" cy="138499"/>
          </a:xfrm>
          <a:prstGeom prst="rect">
            <a:avLst/>
          </a:prstGeom>
          <a:noFill/>
        </p:spPr>
        <p:txBody>
          <a:bodyPr wrap="square" lIns="0" tIns="0" rIns="0" bIns="0" rtlCol="0">
            <a:spAutoFit/>
          </a:bodyPr>
          <a:lstStyle/>
          <a:p>
            <a:pPr algn="r"/>
            <a:r>
              <a:rPr lang="en-US" sz="900" dirty="0" smtClean="0">
                <a:latin typeface="Arial"/>
                <a:cs typeface="Arial"/>
              </a:rPr>
              <a:t>200</a:t>
            </a:r>
            <a:endParaRPr lang="en-US" sz="900" dirty="0">
              <a:latin typeface="Arial"/>
              <a:cs typeface="Arial"/>
            </a:endParaRPr>
          </a:p>
        </p:txBody>
      </p:sp>
      <p:sp>
        <p:nvSpPr>
          <p:cNvPr id="93" name="TextBox 92"/>
          <p:cNvSpPr txBox="1"/>
          <p:nvPr/>
        </p:nvSpPr>
        <p:spPr>
          <a:xfrm>
            <a:off x="3510031" y="4039114"/>
            <a:ext cx="257129" cy="138499"/>
          </a:xfrm>
          <a:prstGeom prst="rect">
            <a:avLst/>
          </a:prstGeom>
          <a:noFill/>
        </p:spPr>
        <p:txBody>
          <a:bodyPr wrap="square" lIns="0" tIns="0" rIns="0" bIns="0" rtlCol="0">
            <a:spAutoFit/>
          </a:bodyPr>
          <a:lstStyle/>
          <a:p>
            <a:pPr algn="r"/>
            <a:r>
              <a:rPr lang="en-US" sz="900" dirty="0" smtClean="0">
                <a:latin typeface="Arial"/>
                <a:cs typeface="Arial"/>
              </a:rPr>
              <a:t>180</a:t>
            </a:r>
            <a:endParaRPr lang="en-US" sz="900" dirty="0">
              <a:latin typeface="Arial"/>
              <a:cs typeface="Arial"/>
            </a:endParaRPr>
          </a:p>
        </p:txBody>
      </p:sp>
      <p:sp>
        <p:nvSpPr>
          <p:cNvPr id="94" name="TextBox 93"/>
          <p:cNvSpPr txBox="1"/>
          <p:nvPr/>
        </p:nvSpPr>
        <p:spPr>
          <a:xfrm>
            <a:off x="3510031" y="4312404"/>
            <a:ext cx="257129" cy="138499"/>
          </a:xfrm>
          <a:prstGeom prst="rect">
            <a:avLst/>
          </a:prstGeom>
          <a:noFill/>
        </p:spPr>
        <p:txBody>
          <a:bodyPr wrap="square" lIns="0" tIns="0" rIns="0" bIns="0" rtlCol="0">
            <a:spAutoFit/>
          </a:bodyPr>
          <a:lstStyle/>
          <a:p>
            <a:pPr algn="r"/>
            <a:r>
              <a:rPr lang="en-US" sz="900" dirty="0" smtClean="0">
                <a:latin typeface="Arial"/>
                <a:cs typeface="Arial"/>
              </a:rPr>
              <a:t>160</a:t>
            </a:r>
            <a:endParaRPr lang="en-US" sz="900" dirty="0">
              <a:latin typeface="Arial"/>
              <a:cs typeface="Arial"/>
            </a:endParaRPr>
          </a:p>
        </p:txBody>
      </p:sp>
      <p:sp>
        <p:nvSpPr>
          <p:cNvPr id="95" name="TextBox 94"/>
          <p:cNvSpPr txBox="1"/>
          <p:nvPr/>
        </p:nvSpPr>
        <p:spPr>
          <a:xfrm>
            <a:off x="3510031" y="4580229"/>
            <a:ext cx="257129" cy="138499"/>
          </a:xfrm>
          <a:prstGeom prst="rect">
            <a:avLst/>
          </a:prstGeom>
          <a:noFill/>
        </p:spPr>
        <p:txBody>
          <a:bodyPr wrap="square" lIns="0" tIns="0" rIns="0" bIns="0" rtlCol="0">
            <a:spAutoFit/>
          </a:bodyPr>
          <a:lstStyle/>
          <a:p>
            <a:pPr algn="r"/>
            <a:r>
              <a:rPr lang="en-US" sz="900" dirty="0" smtClean="0">
                <a:latin typeface="Arial"/>
                <a:cs typeface="Arial"/>
              </a:rPr>
              <a:t>140</a:t>
            </a:r>
            <a:endParaRPr lang="en-US" sz="900" dirty="0">
              <a:latin typeface="Arial"/>
              <a:cs typeface="Arial"/>
            </a:endParaRPr>
          </a:p>
        </p:txBody>
      </p:sp>
      <p:grpSp>
        <p:nvGrpSpPr>
          <p:cNvPr id="98" name="Group 97"/>
          <p:cNvGrpSpPr/>
          <p:nvPr/>
        </p:nvGrpSpPr>
        <p:grpSpPr>
          <a:xfrm>
            <a:off x="405476" y="2204241"/>
            <a:ext cx="2872653" cy="291219"/>
            <a:chOff x="345944" y="2204241"/>
            <a:chExt cx="2872653" cy="291219"/>
          </a:xfrm>
        </p:grpSpPr>
        <p:sp>
          <p:nvSpPr>
            <p:cNvPr id="24" name="TextBox 23"/>
            <p:cNvSpPr txBox="1"/>
            <p:nvPr/>
          </p:nvSpPr>
          <p:spPr>
            <a:xfrm>
              <a:off x="345944"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a:t>
              </a:r>
              <a:endParaRPr lang="en-US" sz="900" dirty="0">
                <a:latin typeface="Arial"/>
                <a:cs typeface="Arial"/>
              </a:endParaRPr>
            </a:p>
          </p:txBody>
        </p:sp>
        <p:sp>
          <p:nvSpPr>
            <p:cNvPr id="31" name="TextBox 30"/>
            <p:cNvSpPr txBox="1"/>
            <p:nvPr/>
          </p:nvSpPr>
          <p:spPr>
            <a:xfrm>
              <a:off x="452862" y="2356961"/>
              <a:ext cx="2652288" cy="138499"/>
            </a:xfrm>
            <a:prstGeom prst="rect">
              <a:avLst/>
            </a:prstGeom>
            <a:noFill/>
          </p:spPr>
          <p:txBody>
            <a:bodyPr wrap="square" lIns="0" tIns="0" rIns="0" bIns="0" rtlCol="0">
              <a:spAutoFit/>
            </a:bodyPr>
            <a:lstStyle/>
            <a:p>
              <a:pPr algn="ctr"/>
              <a:r>
                <a:rPr lang="en-US" sz="900" b="1" dirty="0" smtClean="0">
                  <a:latin typeface="Arial"/>
                  <a:cs typeface="Arial"/>
                </a:rPr>
                <a:t>Day</a:t>
              </a:r>
              <a:endParaRPr lang="en-US" sz="900" b="1" dirty="0">
                <a:latin typeface="Arial"/>
                <a:cs typeface="Arial"/>
              </a:endParaRPr>
            </a:p>
          </p:txBody>
        </p:sp>
        <p:sp>
          <p:nvSpPr>
            <p:cNvPr id="152" name="TextBox 151"/>
            <p:cNvSpPr txBox="1"/>
            <p:nvPr/>
          </p:nvSpPr>
          <p:spPr>
            <a:xfrm>
              <a:off x="829489" y="2207011"/>
              <a:ext cx="215674" cy="138499"/>
            </a:xfrm>
            <a:prstGeom prst="rect">
              <a:avLst/>
            </a:prstGeom>
            <a:noFill/>
          </p:spPr>
          <p:txBody>
            <a:bodyPr wrap="square" lIns="0" tIns="0" rIns="0" bIns="0" rtlCol="0">
              <a:spAutoFit/>
            </a:bodyPr>
            <a:lstStyle/>
            <a:p>
              <a:pPr algn="ctr"/>
              <a:r>
                <a:rPr lang="en-US" sz="900" dirty="0">
                  <a:latin typeface="Arial"/>
                  <a:cs typeface="Arial"/>
                </a:rPr>
                <a:t>1</a:t>
              </a:r>
            </a:p>
          </p:txBody>
        </p:sp>
        <p:sp>
          <p:nvSpPr>
            <p:cNvPr id="153" name="TextBox 152"/>
            <p:cNvSpPr txBox="1"/>
            <p:nvPr/>
          </p:nvSpPr>
          <p:spPr>
            <a:xfrm>
              <a:off x="1311762"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a:t>
              </a:r>
              <a:endParaRPr lang="en-US" sz="900" dirty="0">
                <a:latin typeface="Arial"/>
                <a:cs typeface="Arial"/>
              </a:endParaRPr>
            </a:p>
          </p:txBody>
        </p:sp>
        <p:sp>
          <p:nvSpPr>
            <p:cNvPr id="154" name="TextBox 153"/>
            <p:cNvSpPr txBox="1"/>
            <p:nvPr/>
          </p:nvSpPr>
          <p:spPr>
            <a:xfrm>
              <a:off x="1796678" y="2207011"/>
              <a:ext cx="215674" cy="138499"/>
            </a:xfrm>
            <a:prstGeom prst="rect">
              <a:avLst/>
            </a:prstGeom>
            <a:noFill/>
          </p:spPr>
          <p:txBody>
            <a:bodyPr wrap="square" lIns="0" tIns="0" rIns="0" bIns="0" rtlCol="0">
              <a:spAutoFit/>
            </a:bodyPr>
            <a:lstStyle/>
            <a:p>
              <a:pPr algn="ctr"/>
              <a:r>
                <a:rPr lang="en-US" sz="900" dirty="0">
                  <a:latin typeface="Arial"/>
                  <a:cs typeface="Arial"/>
                </a:rPr>
                <a:t>3</a:t>
              </a:r>
            </a:p>
          </p:txBody>
        </p:sp>
        <p:sp>
          <p:nvSpPr>
            <p:cNvPr id="155" name="TextBox 154"/>
            <p:cNvSpPr txBox="1"/>
            <p:nvPr/>
          </p:nvSpPr>
          <p:spPr>
            <a:xfrm>
              <a:off x="2277120" y="2207011"/>
              <a:ext cx="215674" cy="138499"/>
            </a:xfrm>
            <a:prstGeom prst="rect">
              <a:avLst/>
            </a:prstGeom>
            <a:noFill/>
          </p:spPr>
          <p:txBody>
            <a:bodyPr wrap="square" lIns="0" tIns="0" rIns="0" bIns="0" rtlCol="0">
              <a:spAutoFit/>
            </a:bodyPr>
            <a:lstStyle/>
            <a:p>
              <a:pPr algn="ctr"/>
              <a:r>
                <a:rPr lang="en-US" sz="900" dirty="0" smtClean="0">
                  <a:latin typeface="Arial"/>
                  <a:cs typeface="Arial"/>
                </a:rPr>
                <a:t>4</a:t>
              </a:r>
              <a:endParaRPr lang="en-US" sz="900" dirty="0">
                <a:latin typeface="Arial"/>
                <a:cs typeface="Arial"/>
              </a:endParaRPr>
            </a:p>
          </p:txBody>
        </p:sp>
        <p:sp>
          <p:nvSpPr>
            <p:cNvPr id="156" name="TextBox 155"/>
            <p:cNvSpPr txBox="1"/>
            <p:nvPr/>
          </p:nvSpPr>
          <p:spPr>
            <a:xfrm>
              <a:off x="2761498" y="2204241"/>
              <a:ext cx="215674" cy="138499"/>
            </a:xfrm>
            <a:prstGeom prst="rect">
              <a:avLst/>
            </a:prstGeom>
            <a:noFill/>
          </p:spPr>
          <p:txBody>
            <a:bodyPr wrap="square" lIns="0" tIns="0" rIns="0" bIns="0" rtlCol="0">
              <a:spAutoFit/>
            </a:bodyPr>
            <a:lstStyle/>
            <a:p>
              <a:pPr algn="ctr"/>
              <a:r>
                <a:rPr lang="en-US" sz="900" dirty="0">
                  <a:latin typeface="Arial"/>
                  <a:cs typeface="Arial"/>
                </a:rPr>
                <a:t>5</a:t>
              </a:r>
            </a:p>
          </p:txBody>
        </p:sp>
        <p:sp>
          <p:nvSpPr>
            <p:cNvPr id="157" name="TextBox 156"/>
            <p:cNvSpPr txBox="1"/>
            <p:nvPr/>
          </p:nvSpPr>
          <p:spPr>
            <a:xfrm>
              <a:off x="590879"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0.5</a:t>
              </a:r>
              <a:endParaRPr lang="en-US" sz="900" dirty="0">
                <a:latin typeface="Arial"/>
                <a:cs typeface="Arial"/>
              </a:endParaRPr>
            </a:p>
          </p:txBody>
        </p:sp>
        <p:sp>
          <p:nvSpPr>
            <p:cNvPr id="158" name="TextBox 157"/>
            <p:cNvSpPr txBox="1"/>
            <p:nvPr/>
          </p:nvSpPr>
          <p:spPr>
            <a:xfrm>
              <a:off x="1069773" y="2207011"/>
              <a:ext cx="215674" cy="138499"/>
            </a:xfrm>
            <a:prstGeom prst="rect">
              <a:avLst/>
            </a:prstGeom>
            <a:noFill/>
          </p:spPr>
          <p:txBody>
            <a:bodyPr wrap="square" lIns="0" tIns="0" rIns="0" bIns="0" rtlCol="0">
              <a:spAutoFit/>
            </a:bodyPr>
            <a:lstStyle/>
            <a:p>
              <a:pPr algn="ctr"/>
              <a:r>
                <a:rPr lang="en-US" sz="900" dirty="0">
                  <a:latin typeface="Arial"/>
                  <a:cs typeface="Arial"/>
                </a:rPr>
                <a:t>1</a:t>
              </a:r>
              <a:r>
                <a:rPr lang="en-US" sz="900" dirty="0" smtClean="0">
                  <a:latin typeface="Arial"/>
                  <a:cs typeface="Arial"/>
                </a:rPr>
                <a:t>.5</a:t>
              </a:r>
              <a:endParaRPr lang="en-US" sz="900" dirty="0">
                <a:latin typeface="Arial"/>
                <a:cs typeface="Arial"/>
              </a:endParaRPr>
            </a:p>
          </p:txBody>
        </p:sp>
        <p:sp>
          <p:nvSpPr>
            <p:cNvPr id="159" name="TextBox 158"/>
            <p:cNvSpPr txBox="1"/>
            <p:nvPr/>
          </p:nvSpPr>
          <p:spPr>
            <a:xfrm>
              <a:off x="1552046"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60" name="TextBox 159"/>
            <p:cNvSpPr txBox="1"/>
            <p:nvPr/>
          </p:nvSpPr>
          <p:spPr>
            <a:xfrm>
              <a:off x="2036836" y="2204241"/>
              <a:ext cx="215674"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161" name="TextBox 160"/>
            <p:cNvSpPr txBox="1"/>
            <p:nvPr/>
          </p:nvSpPr>
          <p:spPr>
            <a:xfrm>
              <a:off x="2516775" y="2204241"/>
              <a:ext cx="215674"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162" name="TextBox 161"/>
            <p:cNvSpPr txBox="1"/>
            <p:nvPr/>
          </p:nvSpPr>
          <p:spPr>
            <a:xfrm>
              <a:off x="3002923" y="2204241"/>
              <a:ext cx="215674"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grpSp>
      <p:sp>
        <p:nvSpPr>
          <p:cNvPr id="164" name="TextBox 163"/>
          <p:cNvSpPr txBox="1"/>
          <p:nvPr/>
        </p:nvSpPr>
        <p:spPr>
          <a:xfrm>
            <a:off x="3764448" y="111223"/>
            <a:ext cx="2883023" cy="138499"/>
          </a:xfrm>
          <a:prstGeom prst="rect">
            <a:avLst/>
          </a:prstGeom>
          <a:noFill/>
        </p:spPr>
        <p:txBody>
          <a:bodyPr wrap="square" lIns="0" tIns="0" rIns="0" bIns="0" rtlCol="0">
            <a:spAutoFit/>
          </a:bodyPr>
          <a:lstStyle/>
          <a:p>
            <a:pPr algn="ctr"/>
            <a:r>
              <a:rPr lang="en-US" sz="900" b="1" dirty="0" smtClean="0">
                <a:latin typeface="Arial"/>
                <a:cs typeface="Arial"/>
              </a:rPr>
              <a:t>(b) Negative values of 800–600-hPa </a:t>
            </a:r>
            <a:r>
              <a:rPr lang="en-US" sz="900" b="1" dirty="0" err="1" smtClean="0">
                <a:latin typeface="Arial"/>
                <a:cs typeface="Arial"/>
              </a:rPr>
              <a:t>ω</a:t>
            </a:r>
            <a:r>
              <a:rPr lang="en-US" sz="900" b="1" dirty="0" smtClean="0">
                <a:latin typeface="Arial"/>
                <a:cs typeface="Arial"/>
              </a:rPr>
              <a:t> (10</a:t>
            </a:r>
            <a:r>
              <a:rPr lang="en-US" sz="900" b="1" baseline="30000" dirty="0" smtClean="0">
                <a:latin typeface="Arial"/>
                <a:cs typeface="Arial"/>
              </a:rPr>
              <a:t>−3</a:t>
            </a:r>
            <a:r>
              <a:rPr lang="en-US" sz="900" b="1" dirty="0" smtClean="0">
                <a:latin typeface="Arial"/>
                <a:cs typeface="Arial"/>
              </a:rPr>
              <a:t> hPa s</a:t>
            </a:r>
            <a:r>
              <a:rPr lang="en-US" sz="900" b="1" baseline="30000" dirty="0" smtClean="0">
                <a:latin typeface="Arial"/>
                <a:cs typeface="Arial"/>
              </a:rPr>
              <a:t>−1</a:t>
            </a:r>
            <a:r>
              <a:rPr lang="en-US" sz="900" b="1" dirty="0" smtClean="0">
                <a:latin typeface="Arial"/>
                <a:cs typeface="Arial"/>
              </a:rPr>
              <a:t>)</a:t>
            </a:r>
            <a:endParaRPr lang="en-US" sz="900" b="1" dirty="0">
              <a:latin typeface="Arial"/>
              <a:cs typeface="Arial"/>
            </a:endParaRPr>
          </a:p>
        </p:txBody>
      </p:sp>
      <p:grpSp>
        <p:nvGrpSpPr>
          <p:cNvPr id="165" name="Group 164"/>
          <p:cNvGrpSpPr/>
          <p:nvPr/>
        </p:nvGrpSpPr>
        <p:grpSpPr>
          <a:xfrm>
            <a:off x="3766674" y="2204071"/>
            <a:ext cx="2872653" cy="291219"/>
            <a:chOff x="345944" y="2204241"/>
            <a:chExt cx="2872653" cy="291219"/>
          </a:xfrm>
        </p:grpSpPr>
        <p:sp>
          <p:nvSpPr>
            <p:cNvPr id="166" name="TextBox 165"/>
            <p:cNvSpPr txBox="1"/>
            <p:nvPr/>
          </p:nvSpPr>
          <p:spPr>
            <a:xfrm>
              <a:off x="345944"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a:t>
              </a:r>
              <a:endParaRPr lang="en-US" sz="900" dirty="0">
                <a:latin typeface="Arial"/>
                <a:cs typeface="Arial"/>
              </a:endParaRPr>
            </a:p>
          </p:txBody>
        </p:sp>
        <p:sp>
          <p:nvSpPr>
            <p:cNvPr id="167" name="TextBox 166"/>
            <p:cNvSpPr txBox="1"/>
            <p:nvPr/>
          </p:nvSpPr>
          <p:spPr>
            <a:xfrm>
              <a:off x="452862" y="2356961"/>
              <a:ext cx="2652288" cy="138499"/>
            </a:xfrm>
            <a:prstGeom prst="rect">
              <a:avLst/>
            </a:prstGeom>
            <a:noFill/>
          </p:spPr>
          <p:txBody>
            <a:bodyPr wrap="square" lIns="0" tIns="0" rIns="0" bIns="0" rtlCol="0">
              <a:spAutoFit/>
            </a:bodyPr>
            <a:lstStyle/>
            <a:p>
              <a:pPr algn="ctr"/>
              <a:r>
                <a:rPr lang="en-US" sz="900" b="1" dirty="0" smtClean="0">
                  <a:latin typeface="Arial"/>
                  <a:cs typeface="Arial"/>
                </a:rPr>
                <a:t>Day</a:t>
              </a:r>
              <a:endParaRPr lang="en-US" sz="900" b="1" dirty="0">
                <a:latin typeface="Arial"/>
                <a:cs typeface="Arial"/>
              </a:endParaRPr>
            </a:p>
          </p:txBody>
        </p:sp>
        <p:sp>
          <p:nvSpPr>
            <p:cNvPr id="168" name="TextBox 167"/>
            <p:cNvSpPr txBox="1"/>
            <p:nvPr/>
          </p:nvSpPr>
          <p:spPr>
            <a:xfrm>
              <a:off x="829489" y="2207011"/>
              <a:ext cx="215674" cy="138499"/>
            </a:xfrm>
            <a:prstGeom prst="rect">
              <a:avLst/>
            </a:prstGeom>
            <a:noFill/>
          </p:spPr>
          <p:txBody>
            <a:bodyPr wrap="square" lIns="0" tIns="0" rIns="0" bIns="0" rtlCol="0">
              <a:spAutoFit/>
            </a:bodyPr>
            <a:lstStyle/>
            <a:p>
              <a:pPr algn="ctr"/>
              <a:r>
                <a:rPr lang="en-US" sz="900" dirty="0">
                  <a:latin typeface="Arial"/>
                  <a:cs typeface="Arial"/>
                </a:rPr>
                <a:t>1</a:t>
              </a:r>
            </a:p>
          </p:txBody>
        </p:sp>
        <p:sp>
          <p:nvSpPr>
            <p:cNvPr id="169" name="TextBox 168"/>
            <p:cNvSpPr txBox="1"/>
            <p:nvPr/>
          </p:nvSpPr>
          <p:spPr>
            <a:xfrm>
              <a:off x="1311762"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a:t>
              </a:r>
              <a:endParaRPr lang="en-US" sz="900" dirty="0">
                <a:latin typeface="Arial"/>
                <a:cs typeface="Arial"/>
              </a:endParaRPr>
            </a:p>
          </p:txBody>
        </p:sp>
        <p:sp>
          <p:nvSpPr>
            <p:cNvPr id="170" name="TextBox 169"/>
            <p:cNvSpPr txBox="1"/>
            <p:nvPr/>
          </p:nvSpPr>
          <p:spPr>
            <a:xfrm>
              <a:off x="1796678" y="2207011"/>
              <a:ext cx="215674" cy="138499"/>
            </a:xfrm>
            <a:prstGeom prst="rect">
              <a:avLst/>
            </a:prstGeom>
            <a:noFill/>
          </p:spPr>
          <p:txBody>
            <a:bodyPr wrap="square" lIns="0" tIns="0" rIns="0" bIns="0" rtlCol="0">
              <a:spAutoFit/>
            </a:bodyPr>
            <a:lstStyle/>
            <a:p>
              <a:pPr algn="ctr"/>
              <a:r>
                <a:rPr lang="en-US" sz="900" dirty="0">
                  <a:latin typeface="Arial"/>
                  <a:cs typeface="Arial"/>
                </a:rPr>
                <a:t>3</a:t>
              </a:r>
            </a:p>
          </p:txBody>
        </p:sp>
        <p:sp>
          <p:nvSpPr>
            <p:cNvPr id="171" name="TextBox 170"/>
            <p:cNvSpPr txBox="1"/>
            <p:nvPr/>
          </p:nvSpPr>
          <p:spPr>
            <a:xfrm>
              <a:off x="2277120" y="2207011"/>
              <a:ext cx="215674" cy="138499"/>
            </a:xfrm>
            <a:prstGeom prst="rect">
              <a:avLst/>
            </a:prstGeom>
            <a:noFill/>
          </p:spPr>
          <p:txBody>
            <a:bodyPr wrap="square" lIns="0" tIns="0" rIns="0" bIns="0" rtlCol="0">
              <a:spAutoFit/>
            </a:bodyPr>
            <a:lstStyle/>
            <a:p>
              <a:pPr algn="ctr"/>
              <a:r>
                <a:rPr lang="en-US" sz="900" dirty="0" smtClean="0">
                  <a:latin typeface="Arial"/>
                  <a:cs typeface="Arial"/>
                </a:rPr>
                <a:t>4</a:t>
              </a:r>
              <a:endParaRPr lang="en-US" sz="900" dirty="0">
                <a:latin typeface="Arial"/>
                <a:cs typeface="Arial"/>
              </a:endParaRPr>
            </a:p>
          </p:txBody>
        </p:sp>
        <p:sp>
          <p:nvSpPr>
            <p:cNvPr id="172" name="TextBox 171"/>
            <p:cNvSpPr txBox="1"/>
            <p:nvPr/>
          </p:nvSpPr>
          <p:spPr>
            <a:xfrm>
              <a:off x="2761498" y="2204241"/>
              <a:ext cx="215674" cy="138499"/>
            </a:xfrm>
            <a:prstGeom prst="rect">
              <a:avLst/>
            </a:prstGeom>
            <a:noFill/>
          </p:spPr>
          <p:txBody>
            <a:bodyPr wrap="square" lIns="0" tIns="0" rIns="0" bIns="0" rtlCol="0">
              <a:spAutoFit/>
            </a:bodyPr>
            <a:lstStyle/>
            <a:p>
              <a:pPr algn="ctr"/>
              <a:r>
                <a:rPr lang="en-US" sz="900" dirty="0">
                  <a:latin typeface="Arial"/>
                  <a:cs typeface="Arial"/>
                </a:rPr>
                <a:t>5</a:t>
              </a:r>
            </a:p>
          </p:txBody>
        </p:sp>
        <p:sp>
          <p:nvSpPr>
            <p:cNvPr id="173" name="TextBox 172"/>
            <p:cNvSpPr txBox="1"/>
            <p:nvPr/>
          </p:nvSpPr>
          <p:spPr>
            <a:xfrm>
              <a:off x="590879"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0.5</a:t>
              </a:r>
              <a:endParaRPr lang="en-US" sz="900" dirty="0">
                <a:latin typeface="Arial"/>
                <a:cs typeface="Arial"/>
              </a:endParaRPr>
            </a:p>
          </p:txBody>
        </p:sp>
        <p:sp>
          <p:nvSpPr>
            <p:cNvPr id="174" name="TextBox 173"/>
            <p:cNvSpPr txBox="1"/>
            <p:nvPr/>
          </p:nvSpPr>
          <p:spPr>
            <a:xfrm>
              <a:off x="1069773" y="2207011"/>
              <a:ext cx="215674" cy="138499"/>
            </a:xfrm>
            <a:prstGeom prst="rect">
              <a:avLst/>
            </a:prstGeom>
            <a:noFill/>
          </p:spPr>
          <p:txBody>
            <a:bodyPr wrap="square" lIns="0" tIns="0" rIns="0" bIns="0" rtlCol="0">
              <a:spAutoFit/>
            </a:bodyPr>
            <a:lstStyle/>
            <a:p>
              <a:pPr algn="ctr"/>
              <a:r>
                <a:rPr lang="en-US" sz="900" dirty="0">
                  <a:latin typeface="Arial"/>
                  <a:cs typeface="Arial"/>
                </a:rPr>
                <a:t>1</a:t>
              </a:r>
              <a:r>
                <a:rPr lang="en-US" sz="900" dirty="0" smtClean="0">
                  <a:latin typeface="Arial"/>
                  <a:cs typeface="Arial"/>
                </a:rPr>
                <a:t>.5</a:t>
              </a:r>
              <a:endParaRPr lang="en-US" sz="900" dirty="0">
                <a:latin typeface="Arial"/>
                <a:cs typeface="Arial"/>
              </a:endParaRPr>
            </a:p>
          </p:txBody>
        </p:sp>
        <p:sp>
          <p:nvSpPr>
            <p:cNvPr id="175" name="TextBox 174"/>
            <p:cNvSpPr txBox="1"/>
            <p:nvPr/>
          </p:nvSpPr>
          <p:spPr>
            <a:xfrm>
              <a:off x="1552046"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76" name="TextBox 175"/>
            <p:cNvSpPr txBox="1"/>
            <p:nvPr/>
          </p:nvSpPr>
          <p:spPr>
            <a:xfrm>
              <a:off x="2036836" y="2204241"/>
              <a:ext cx="215674"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177" name="TextBox 176"/>
            <p:cNvSpPr txBox="1"/>
            <p:nvPr/>
          </p:nvSpPr>
          <p:spPr>
            <a:xfrm>
              <a:off x="2516775" y="2204241"/>
              <a:ext cx="215674"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178" name="TextBox 177"/>
            <p:cNvSpPr txBox="1"/>
            <p:nvPr/>
          </p:nvSpPr>
          <p:spPr>
            <a:xfrm>
              <a:off x="3002923" y="2204241"/>
              <a:ext cx="215674"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grpSp>
      <p:grpSp>
        <p:nvGrpSpPr>
          <p:cNvPr id="180" name="Group 179"/>
          <p:cNvGrpSpPr/>
          <p:nvPr/>
        </p:nvGrpSpPr>
        <p:grpSpPr>
          <a:xfrm>
            <a:off x="405332" y="4717901"/>
            <a:ext cx="2872653" cy="291219"/>
            <a:chOff x="345944" y="2204241"/>
            <a:chExt cx="2872653" cy="291219"/>
          </a:xfrm>
        </p:grpSpPr>
        <p:sp>
          <p:nvSpPr>
            <p:cNvPr id="181" name="TextBox 180"/>
            <p:cNvSpPr txBox="1"/>
            <p:nvPr/>
          </p:nvSpPr>
          <p:spPr>
            <a:xfrm>
              <a:off x="345944"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a:t>
              </a:r>
              <a:endParaRPr lang="en-US" sz="900" dirty="0">
                <a:latin typeface="Arial"/>
                <a:cs typeface="Arial"/>
              </a:endParaRPr>
            </a:p>
          </p:txBody>
        </p:sp>
        <p:sp>
          <p:nvSpPr>
            <p:cNvPr id="182" name="TextBox 181"/>
            <p:cNvSpPr txBox="1"/>
            <p:nvPr/>
          </p:nvSpPr>
          <p:spPr>
            <a:xfrm>
              <a:off x="452862" y="2356961"/>
              <a:ext cx="2652288" cy="138499"/>
            </a:xfrm>
            <a:prstGeom prst="rect">
              <a:avLst/>
            </a:prstGeom>
            <a:noFill/>
          </p:spPr>
          <p:txBody>
            <a:bodyPr wrap="square" lIns="0" tIns="0" rIns="0" bIns="0" rtlCol="0">
              <a:spAutoFit/>
            </a:bodyPr>
            <a:lstStyle/>
            <a:p>
              <a:pPr algn="ctr"/>
              <a:r>
                <a:rPr lang="en-US" sz="900" b="1" dirty="0" smtClean="0">
                  <a:latin typeface="Arial"/>
                  <a:cs typeface="Arial"/>
                </a:rPr>
                <a:t>Day</a:t>
              </a:r>
              <a:endParaRPr lang="en-US" sz="900" b="1" dirty="0">
                <a:latin typeface="Arial"/>
                <a:cs typeface="Arial"/>
              </a:endParaRPr>
            </a:p>
          </p:txBody>
        </p:sp>
        <p:sp>
          <p:nvSpPr>
            <p:cNvPr id="183" name="TextBox 182"/>
            <p:cNvSpPr txBox="1"/>
            <p:nvPr/>
          </p:nvSpPr>
          <p:spPr>
            <a:xfrm>
              <a:off x="829489" y="2207011"/>
              <a:ext cx="215674" cy="138499"/>
            </a:xfrm>
            <a:prstGeom prst="rect">
              <a:avLst/>
            </a:prstGeom>
            <a:noFill/>
          </p:spPr>
          <p:txBody>
            <a:bodyPr wrap="square" lIns="0" tIns="0" rIns="0" bIns="0" rtlCol="0">
              <a:spAutoFit/>
            </a:bodyPr>
            <a:lstStyle/>
            <a:p>
              <a:pPr algn="ctr"/>
              <a:r>
                <a:rPr lang="en-US" sz="900" dirty="0">
                  <a:latin typeface="Arial"/>
                  <a:cs typeface="Arial"/>
                </a:rPr>
                <a:t>1</a:t>
              </a:r>
            </a:p>
          </p:txBody>
        </p:sp>
        <p:sp>
          <p:nvSpPr>
            <p:cNvPr id="184" name="TextBox 183"/>
            <p:cNvSpPr txBox="1"/>
            <p:nvPr/>
          </p:nvSpPr>
          <p:spPr>
            <a:xfrm>
              <a:off x="1311762"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a:t>
              </a:r>
              <a:endParaRPr lang="en-US" sz="900" dirty="0">
                <a:latin typeface="Arial"/>
                <a:cs typeface="Arial"/>
              </a:endParaRPr>
            </a:p>
          </p:txBody>
        </p:sp>
        <p:sp>
          <p:nvSpPr>
            <p:cNvPr id="185" name="TextBox 184"/>
            <p:cNvSpPr txBox="1"/>
            <p:nvPr/>
          </p:nvSpPr>
          <p:spPr>
            <a:xfrm>
              <a:off x="1796678" y="2207011"/>
              <a:ext cx="215674" cy="138499"/>
            </a:xfrm>
            <a:prstGeom prst="rect">
              <a:avLst/>
            </a:prstGeom>
            <a:noFill/>
          </p:spPr>
          <p:txBody>
            <a:bodyPr wrap="square" lIns="0" tIns="0" rIns="0" bIns="0" rtlCol="0">
              <a:spAutoFit/>
            </a:bodyPr>
            <a:lstStyle/>
            <a:p>
              <a:pPr algn="ctr"/>
              <a:r>
                <a:rPr lang="en-US" sz="900" dirty="0">
                  <a:latin typeface="Arial"/>
                  <a:cs typeface="Arial"/>
                </a:rPr>
                <a:t>3</a:t>
              </a:r>
            </a:p>
          </p:txBody>
        </p:sp>
        <p:sp>
          <p:nvSpPr>
            <p:cNvPr id="186" name="TextBox 185"/>
            <p:cNvSpPr txBox="1"/>
            <p:nvPr/>
          </p:nvSpPr>
          <p:spPr>
            <a:xfrm>
              <a:off x="2277120" y="2207011"/>
              <a:ext cx="215674" cy="138499"/>
            </a:xfrm>
            <a:prstGeom prst="rect">
              <a:avLst/>
            </a:prstGeom>
            <a:noFill/>
          </p:spPr>
          <p:txBody>
            <a:bodyPr wrap="square" lIns="0" tIns="0" rIns="0" bIns="0" rtlCol="0">
              <a:spAutoFit/>
            </a:bodyPr>
            <a:lstStyle/>
            <a:p>
              <a:pPr algn="ctr"/>
              <a:r>
                <a:rPr lang="en-US" sz="900" dirty="0" smtClean="0">
                  <a:latin typeface="Arial"/>
                  <a:cs typeface="Arial"/>
                </a:rPr>
                <a:t>4</a:t>
              </a:r>
              <a:endParaRPr lang="en-US" sz="900" dirty="0">
                <a:latin typeface="Arial"/>
                <a:cs typeface="Arial"/>
              </a:endParaRPr>
            </a:p>
          </p:txBody>
        </p:sp>
        <p:sp>
          <p:nvSpPr>
            <p:cNvPr id="187" name="TextBox 186"/>
            <p:cNvSpPr txBox="1"/>
            <p:nvPr/>
          </p:nvSpPr>
          <p:spPr>
            <a:xfrm>
              <a:off x="2761498" y="2204241"/>
              <a:ext cx="215674" cy="138499"/>
            </a:xfrm>
            <a:prstGeom prst="rect">
              <a:avLst/>
            </a:prstGeom>
            <a:noFill/>
          </p:spPr>
          <p:txBody>
            <a:bodyPr wrap="square" lIns="0" tIns="0" rIns="0" bIns="0" rtlCol="0">
              <a:spAutoFit/>
            </a:bodyPr>
            <a:lstStyle/>
            <a:p>
              <a:pPr algn="ctr"/>
              <a:r>
                <a:rPr lang="en-US" sz="900" dirty="0">
                  <a:latin typeface="Arial"/>
                  <a:cs typeface="Arial"/>
                </a:rPr>
                <a:t>5</a:t>
              </a:r>
            </a:p>
          </p:txBody>
        </p:sp>
        <p:sp>
          <p:nvSpPr>
            <p:cNvPr id="188" name="TextBox 187"/>
            <p:cNvSpPr txBox="1"/>
            <p:nvPr/>
          </p:nvSpPr>
          <p:spPr>
            <a:xfrm>
              <a:off x="590879"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0.5</a:t>
              </a:r>
              <a:endParaRPr lang="en-US" sz="900" dirty="0">
                <a:latin typeface="Arial"/>
                <a:cs typeface="Arial"/>
              </a:endParaRPr>
            </a:p>
          </p:txBody>
        </p:sp>
        <p:sp>
          <p:nvSpPr>
            <p:cNvPr id="189" name="TextBox 188"/>
            <p:cNvSpPr txBox="1"/>
            <p:nvPr/>
          </p:nvSpPr>
          <p:spPr>
            <a:xfrm>
              <a:off x="1069773" y="2207011"/>
              <a:ext cx="215674" cy="138499"/>
            </a:xfrm>
            <a:prstGeom prst="rect">
              <a:avLst/>
            </a:prstGeom>
            <a:noFill/>
          </p:spPr>
          <p:txBody>
            <a:bodyPr wrap="square" lIns="0" tIns="0" rIns="0" bIns="0" rtlCol="0">
              <a:spAutoFit/>
            </a:bodyPr>
            <a:lstStyle/>
            <a:p>
              <a:pPr algn="ctr"/>
              <a:r>
                <a:rPr lang="en-US" sz="900" dirty="0">
                  <a:latin typeface="Arial"/>
                  <a:cs typeface="Arial"/>
                </a:rPr>
                <a:t>1</a:t>
              </a:r>
              <a:r>
                <a:rPr lang="en-US" sz="900" dirty="0" smtClean="0">
                  <a:latin typeface="Arial"/>
                  <a:cs typeface="Arial"/>
                </a:rPr>
                <a:t>.5</a:t>
              </a:r>
              <a:endParaRPr lang="en-US" sz="900" dirty="0">
                <a:latin typeface="Arial"/>
                <a:cs typeface="Arial"/>
              </a:endParaRPr>
            </a:p>
          </p:txBody>
        </p:sp>
        <p:sp>
          <p:nvSpPr>
            <p:cNvPr id="190" name="TextBox 189"/>
            <p:cNvSpPr txBox="1"/>
            <p:nvPr/>
          </p:nvSpPr>
          <p:spPr>
            <a:xfrm>
              <a:off x="1552046"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91" name="TextBox 190"/>
            <p:cNvSpPr txBox="1"/>
            <p:nvPr/>
          </p:nvSpPr>
          <p:spPr>
            <a:xfrm>
              <a:off x="2036836" y="2204241"/>
              <a:ext cx="215674"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192" name="TextBox 191"/>
            <p:cNvSpPr txBox="1"/>
            <p:nvPr/>
          </p:nvSpPr>
          <p:spPr>
            <a:xfrm>
              <a:off x="2516775" y="2204241"/>
              <a:ext cx="215674"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193" name="TextBox 192"/>
            <p:cNvSpPr txBox="1"/>
            <p:nvPr/>
          </p:nvSpPr>
          <p:spPr>
            <a:xfrm>
              <a:off x="3002923" y="2204241"/>
              <a:ext cx="215674"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grpSp>
      <p:grpSp>
        <p:nvGrpSpPr>
          <p:cNvPr id="194" name="Group 193"/>
          <p:cNvGrpSpPr/>
          <p:nvPr/>
        </p:nvGrpSpPr>
        <p:grpSpPr>
          <a:xfrm>
            <a:off x="3767160" y="4720671"/>
            <a:ext cx="2872653" cy="291219"/>
            <a:chOff x="345944" y="2204241"/>
            <a:chExt cx="2872653" cy="291219"/>
          </a:xfrm>
        </p:grpSpPr>
        <p:sp>
          <p:nvSpPr>
            <p:cNvPr id="195" name="TextBox 194"/>
            <p:cNvSpPr txBox="1"/>
            <p:nvPr/>
          </p:nvSpPr>
          <p:spPr>
            <a:xfrm>
              <a:off x="345944"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a:t>
              </a:r>
              <a:endParaRPr lang="en-US" sz="900" dirty="0">
                <a:latin typeface="Arial"/>
                <a:cs typeface="Arial"/>
              </a:endParaRPr>
            </a:p>
          </p:txBody>
        </p:sp>
        <p:sp>
          <p:nvSpPr>
            <p:cNvPr id="196" name="TextBox 195"/>
            <p:cNvSpPr txBox="1"/>
            <p:nvPr/>
          </p:nvSpPr>
          <p:spPr>
            <a:xfrm>
              <a:off x="452862" y="2356961"/>
              <a:ext cx="2652288" cy="138499"/>
            </a:xfrm>
            <a:prstGeom prst="rect">
              <a:avLst/>
            </a:prstGeom>
            <a:noFill/>
          </p:spPr>
          <p:txBody>
            <a:bodyPr wrap="square" lIns="0" tIns="0" rIns="0" bIns="0" rtlCol="0">
              <a:spAutoFit/>
            </a:bodyPr>
            <a:lstStyle/>
            <a:p>
              <a:pPr algn="ctr"/>
              <a:r>
                <a:rPr lang="en-US" sz="900" b="1" dirty="0" smtClean="0">
                  <a:latin typeface="Arial"/>
                  <a:cs typeface="Arial"/>
                </a:rPr>
                <a:t>Day</a:t>
              </a:r>
              <a:endParaRPr lang="en-US" sz="900" b="1" dirty="0">
                <a:latin typeface="Arial"/>
                <a:cs typeface="Arial"/>
              </a:endParaRPr>
            </a:p>
          </p:txBody>
        </p:sp>
        <p:sp>
          <p:nvSpPr>
            <p:cNvPr id="197" name="TextBox 196"/>
            <p:cNvSpPr txBox="1"/>
            <p:nvPr/>
          </p:nvSpPr>
          <p:spPr>
            <a:xfrm>
              <a:off x="829489" y="2207011"/>
              <a:ext cx="215674" cy="138499"/>
            </a:xfrm>
            <a:prstGeom prst="rect">
              <a:avLst/>
            </a:prstGeom>
            <a:noFill/>
          </p:spPr>
          <p:txBody>
            <a:bodyPr wrap="square" lIns="0" tIns="0" rIns="0" bIns="0" rtlCol="0">
              <a:spAutoFit/>
            </a:bodyPr>
            <a:lstStyle/>
            <a:p>
              <a:pPr algn="ctr"/>
              <a:r>
                <a:rPr lang="en-US" sz="900" dirty="0">
                  <a:latin typeface="Arial"/>
                  <a:cs typeface="Arial"/>
                </a:rPr>
                <a:t>1</a:t>
              </a:r>
            </a:p>
          </p:txBody>
        </p:sp>
        <p:sp>
          <p:nvSpPr>
            <p:cNvPr id="198" name="TextBox 197"/>
            <p:cNvSpPr txBox="1"/>
            <p:nvPr/>
          </p:nvSpPr>
          <p:spPr>
            <a:xfrm>
              <a:off x="1311762"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a:t>
              </a:r>
              <a:endParaRPr lang="en-US" sz="900" dirty="0">
                <a:latin typeface="Arial"/>
                <a:cs typeface="Arial"/>
              </a:endParaRPr>
            </a:p>
          </p:txBody>
        </p:sp>
        <p:sp>
          <p:nvSpPr>
            <p:cNvPr id="199" name="TextBox 198"/>
            <p:cNvSpPr txBox="1"/>
            <p:nvPr/>
          </p:nvSpPr>
          <p:spPr>
            <a:xfrm>
              <a:off x="1796678" y="2207011"/>
              <a:ext cx="215674" cy="138499"/>
            </a:xfrm>
            <a:prstGeom prst="rect">
              <a:avLst/>
            </a:prstGeom>
            <a:noFill/>
          </p:spPr>
          <p:txBody>
            <a:bodyPr wrap="square" lIns="0" tIns="0" rIns="0" bIns="0" rtlCol="0">
              <a:spAutoFit/>
            </a:bodyPr>
            <a:lstStyle/>
            <a:p>
              <a:pPr algn="ctr"/>
              <a:r>
                <a:rPr lang="en-US" sz="900" dirty="0">
                  <a:latin typeface="Arial"/>
                  <a:cs typeface="Arial"/>
                </a:rPr>
                <a:t>3</a:t>
              </a:r>
            </a:p>
          </p:txBody>
        </p:sp>
        <p:sp>
          <p:nvSpPr>
            <p:cNvPr id="200" name="TextBox 199"/>
            <p:cNvSpPr txBox="1"/>
            <p:nvPr/>
          </p:nvSpPr>
          <p:spPr>
            <a:xfrm>
              <a:off x="2277120" y="2207011"/>
              <a:ext cx="215674" cy="138499"/>
            </a:xfrm>
            <a:prstGeom prst="rect">
              <a:avLst/>
            </a:prstGeom>
            <a:noFill/>
          </p:spPr>
          <p:txBody>
            <a:bodyPr wrap="square" lIns="0" tIns="0" rIns="0" bIns="0" rtlCol="0">
              <a:spAutoFit/>
            </a:bodyPr>
            <a:lstStyle/>
            <a:p>
              <a:pPr algn="ctr"/>
              <a:r>
                <a:rPr lang="en-US" sz="900" dirty="0" smtClean="0">
                  <a:latin typeface="Arial"/>
                  <a:cs typeface="Arial"/>
                </a:rPr>
                <a:t>4</a:t>
              </a:r>
              <a:endParaRPr lang="en-US" sz="900" dirty="0">
                <a:latin typeface="Arial"/>
                <a:cs typeface="Arial"/>
              </a:endParaRPr>
            </a:p>
          </p:txBody>
        </p:sp>
        <p:sp>
          <p:nvSpPr>
            <p:cNvPr id="201" name="TextBox 200"/>
            <p:cNvSpPr txBox="1"/>
            <p:nvPr/>
          </p:nvSpPr>
          <p:spPr>
            <a:xfrm>
              <a:off x="2761498" y="2204241"/>
              <a:ext cx="215674" cy="138499"/>
            </a:xfrm>
            <a:prstGeom prst="rect">
              <a:avLst/>
            </a:prstGeom>
            <a:noFill/>
          </p:spPr>
          <p:txBody>
            <a:bodyPr wrap="square" lIns="0" tIns="0" rIns="0" bIns="0" rtlCol="0">
              <a:spAutoFit/>
            </a:bodyPr>
            <a:lstStyle/>
            <a:p>
              <a:pPr algn="ctr"/>
              <a:r>
                <a:rPr lang="en-US" sz="900" dirty="0">
                  <a:latin typeface="Arial"/>
                  <a:cs typeface="Arial"/>
                </a:rPr>
                <a:t>5</a:t>
              </a:r>
            </a:p>
          </p:txBody>
        </p:sp>
        <p:sp>
          <p:nvSpPr>
            <p:cNvPr id="202" name="TextBox 201"/>
            <p:cNvSpPr txBox="1"/>
            <p:nvPr/>
          </p:nvSpPr>
          <p:spPr>
            <a:xfrm>
              <a:off x="590879" y="2207011"/>
              <a:ext cx="215674" cy="138499"/>
            </a:xfrm>
            <a:prstGeom prst="rect">
              <a:avLst/>
            </a:prstGeom>
            <a:noFill/>
          </p:spPr>
          <p:txBody>
            <a:bodyPr wrap="square" lIns="0" tIns="0" rIns="0" bIns="0" rtlCol="0">
              <a:spAutoFit/>
            </a:bodyPr>
            <a:lstStyle/>
            <a:p>
              <a:pPr algn="ctr"/>
              <a:r>
                <a:rPr lang="en-US" sz="900" dirty="0" smtClean="0">
                  <a:latin typeface="Arial"/>
                  <a:cs typeface="Arial"/>
                </a:rPr>
                <a:t>0.5</a:t>
              </a:r>
              <a:endParaRPr lang="en-US" sz="900" dirty="0">
                <a:latin typeface="Arial"/>
                <a:cs typeface="Arial"/>
              </a:endParaRPr>
            </a:p>
          </p:txBody>
        </p:sp>
        <p:sp>
          <p:nvSpPr>
            <p:cNvPr id="203" name="TextBox 202"/>
            <p:cNvSpPr txBox="1"/>
            <p:nvPr/>
          </p:nvSpPr>
          <p:spPr>
            <a:xfrm>
              <a:off x="1069773" y="2207011"/>
              <a:ext cx="215674" cy="138499"/>
            </a:xfrm>
            <a:prstGeom prst="rect">
              <a:avLst/>
            </a:prstGeom>
            <a:noFill/>
          </p:spPr>
          <p:txBody>
            <a:bodyPr wrap="square" lIns="0" tIns="0" rIns="0" bIns="0" rtlCol="0">
              <a:spAutoFit/>
            </a:bodyPr>
            <a:lstStyle/>
            <a:p>
              <a:pPr algn="ctr"/>
              <a:r>
                <a:rPr lang="en-US" sz="900" dirty="0">
                  <a:latin typeface="Arial"/>
                  <a:cs typeface="Arial"/>
                </a:rPr>
                <a:t>1</a:t>
              </a:r>
              <a:r>
                <a:rPr lang="en-US" sz="900" dirty="0" smtClean="0">
                  <a:latin typeface="Arial"/>
                  <a:cs typeface="Arial"/>
                </a:rPr>
                <a:t>.5</a:t>
              </a:r>
              <a:endParaRPr lang="en-US" sz="900" dirty="0">
                <a:latin typeface="Arial"/>
                <a:cs typeface="Arial"/>
              </a:endParaRPr>
            </a:p>
          </p:txBody>
        </p:sp>
        <p:sp>
          <p:nvSpPr>
            <p:cNvPr id="204" name="TextBox 203"/>
            <p:cNvSpPr txBox="1"/>
            <p:nvPr/>
          </p:nvSpPr>
          <p:spPr>
            <a:xfrm>
              <a:off x="1552046" y="2207011"/>
              <a:ext cx="215674"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205" name="TextBox 204"/>
            <p:cNvSpPr txBox="1"/>
            <p:nvPr/>
          </p:nvSpPr>
          <p:spPr>
            <a:xfrm>
              <a:off x="2036836" y="2204241"/>
              <a:ext cx="215674"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206" name="TextBox 205"/>
            <p:cNvSpPr txBox="1"/>
            <p:nvPr/>
          </p:nvSpPr>
          <p:spPr>
            <a:xfrm>
              <a:off x="2516775" y="2204241"/>
              <a:ext cx="215674"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207" name="TextBox 206"/>
            <p:cNvSpPr txBox="1"/>
            <p:nvPr/>
          </p:nvSpPr>
          <p:spPr>
            <a:xfrm>
              <a:off x="3002923" y="2204241"/>
              <a:ext cx="215674"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grpSp>
      <p:sp>
        <p:nvSpPr>
          <p:cNvPr id="208" name="TextBox 207"/>
          <p:cNvSpPr txBox="1"/>
          <p:nvPr/>
        </p:nvSpPr>
        <p:spPr>
          <a:xfrm>
            <a:off x="512250" y="2635228"/>
            <a:ext cx="2652432" cy="138499"/>
          </a:xfrm>
          <a:prstGeom prst="rect">
            <a:avLst/>
          </a:prstGeom>
          <a:noFill/>
        </p:spPr>
        <p:txBody>
          <a:bodyPr wrap="square" lIns="0" tIns="0" rIns="0" bIns="0" rtlCol="0">
            <a:spAutoFit/>
          </a:bodyPr>
          <a:lstStyle/>
          <a:p>
            <a:pPr algn="ctr"/>
            <a:r>
              <a:rPr lang="en-US" sz="900" b="1" dirty="0" smtClean="0">
                <a:latin typeface="Arial"/>
                <a:cs typeface="Arial"/>
              </a:rPr>
              <a:t>(c) 1000–300-hPa IVT </a:t>
            </a:r>
            <a:r>
              <a:rPr lang="en-US" sz="900" b="1" dirty="0">
                <a:latin typeface="Arial"/>
                <a:cs typeface="Arial"/>
              </a:rPr>
              <a:t>(</a:t>
            </a:r>
            <a:r>
              <a:rPr lang="en-US" sz="900" b="1" dirty="0" smtClean="0">
                <a:latin typeface="Arial"/>
                <a:cs typeface="Arial"/>
              </a:rPr>
              <a:t>kg m</a:t>
            </a:r>
            <a:r>
              <a:rPr lang="en-US" sz="900" b="1" baseline="30000" dirty="0" smtClean="0">
                <a:latin typeface="Arial"/>
                <a:cs typeface="Arial"/>
              </a:rPr>
              <a:t>−</a:t>
            </a:r>
            <a:r>
              <a:rPr lang="en-US" sz="900" b="1" baseline="30000" dirty="0">
                <a:latin typeface="Arial"/>
                <a:cs typeface="Arial"/>
              </a:rPr>
              <a:t>1</a:t>
            </a:r>
            <a:r>
              <a:rPr lang="en-US" sz="900" b="1" dirty="0" smtClean="0">
                <a:latin typeface="Arial"/>
                <a:cs typeface="Arial"/>
              </a:rPr>
              <a:t> s</a:t>
            </a:r>
            <a:r>
              <a:rPr lang="en-US" sz="900" b="1" baseline="30000" dirty="0" smtClean="0">
                <a:latin typeface="Arial"/>
                <a:cs typeface="Arial"/>
              </a:rPr>
              <a:t>−1</a:t>
            </a:r>
            <a:r>
              <a:rPr lang="en-US" sz="900" b="1" dirty="0">
                <a:latin typeface="Arial"/>
                <a:cs typeface="Arial"/>
              </a:rPr>
              <a:t>)</a:t>
            </a:r>
          </a:p>
        </p:txBody>
      </p:sp>
      <p:sp>
        <p:nvSpPr>
          <p:cNvPr id="209" name="TextBox 208"/>
          <p:cNvSpPr txBox="1"/>
          <p:nvPr/>
        </p:nvSpPr>
        <p:spPr>
          <a:xfrm>
            <a:off x="156341" y="3141495"/>
            <a:ext cx="257129" cy="138499"/>
          </a:xfrm>
          <a:prstGeom prst="rect">
            <a:avLst/>
          </a:prstGeom>
          <a:noFill/>
        </p:spPr>
        <p:txBody>
          <a:bodyPr wrap="square" lIns="0" tIns="0" rIns="0" bIns="0" rtlCol="0">
            <a:spAutoFit/>
          </a:bodyPr>
          <a:lstStyle/>
          <a:p>
            <a:pPr algn="r"/>
            <a:r>
              <a:rPr lang="en-US" sz="900" dirty="0" smtClean="0">
                <a:latin typeface="Arial"/>
                <a:cs typeface="Arial"/>
              </a:rPr>
              <a:t>120</a:t>
            </a:r>
            <a:endParaRPr lang="en-US" sz="900" dirty="0">
              <a:latin typeface="Arial"/>
              <a:cs typeface="Arial"/>
            </a:endParaRPr>
          </a:p>
        </p:txBody>
      </p:sp>
      <p:cxnSp>
        <p:nvCxnSpPr>
          <p:cNvPr id="212" name="Straight Connector 211"/>
          <p:cNvCxnSpPr/>
          <p:nvPr/>
        </p:nvCxnSpPr>
        <p:spPr>
          <a:xfrm>
            <a:off x="6901761" y="111223"/>
            <a:ext cx="0" cy="492051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TextBox 115"/>
          <p:cNvSpPr txBox="1"/>
          <p:nvPr/>
        </p:nvSpPr>
        <p:spPr>
          <a:xfrm>
            <a:off x="156341" y="1810486"/>
            <a:ext cx="257129" cy="138499"/>
          </a:xfrm>
          <a:prstGeom prst="rect">
            <a:avLst/>
          </a:prstGeom>
          <a:noFill/>
        </p:spPr>
        <p:txBody>
          <a:bodyPr wrap="square" lIns="0" tIns="0" rIns="0" bIns="0" rtlCol="0">
            <a:spAutoFit/>
          </a:bodyPr>
          <a:lstStyle/>
          <a:p>
            <a:pPr algn="r"/>
            <a:r>
              <a:rPr lang="en-US" sz="900" dirty="0" smtClean="0">
                <a:latin typeface="Arial"/>
                <a:cs typeface="Arial"/>
              </a:rPr>
              <a:t>3.3</a:t>
            </a:r>
            <a:endParaRPr lang="en-US" sz="900" dirty="0">
              <a:latin typeface="Arial"/>
              <a:cs typeface="Arial"/>
            </a:endParaRPr>
          </a:p>
        </p:txBody>
      </p:sp>
      <p:sp>
        <p:nvSpPr>
          <p:cNvPr id="118" name="TextBox 117"/>
          <p:cNvSpPr txBox="1"/>
          <p:nvPr/>
        </p:nvSpPr>
        <p:spPr>
          <a:xfrm>
            <a:off x="156341" y="1560198"/>
            <a:ext cx="257129" cy="138499"/>
          </a:xfrm>
          <a:prstGeom prst="rect">
            <a:avLst/>
          </a:prstGeom>
          <a:noFill/>
        </p:spPr>
        <p:txBody>
          <a:bodyPr wrap="square" lIns="0" tIns="0" rIns="0" bIns="0" rtlCol="0">
            <a:spAutoFit/>
          </a:bodyPr>
          <a:lstStyle/>
          <a:p>
            <a:pPr algn="r"/>
            <a:r>
              <a:rPr lang="en-US" sz="900" dirty="0" smtClean="0">
                <a:latin typeface="Arial"/>
                <a:cs typeface="Arial"/>
              </a:rPr>
              <a:t>3.6</a:t>
            </a:r>
            <a:endParaRPr lang="en-US" sz="900" dirty="0">
              <a:latin typeface="Arial"/>
              <a:cs typeface="Arial"/>
            </a:endParaRPr>
          </a:p>
        </p:txBody>
      </p:sp>
      <p:sp>
        <p:nvSpPr>
          <p:cNvPr id="119" name="TextBox 118"/>
          <p:cNvSpPr txBox="1"/>
          <p:nvPr/>
        </p:nvSpPr>
        <p:spPr>
          <a:xfrm>
            <a:off x="156341" y="1306577"/>
            <a:ext cx="257129" cy="138499"/>
          </a:xfrm>
          <a:prstGeom prst="rect">
            <a:avLst/>
          </a:prstGeom>
          <a:noFill/>
        </p:spPr>
        <p:txBody>
          <a:bodyPr wrap="square" lIns="0" tIns="0" rIns="0" bIns="0" rtlCol="0">
            <a:spAutoFit/>
          </a:bodyPr>
          <a:lstStyle/>
          <a:p>
            <a:pPr algn="r"/>
            <a:r>
              <a:rPr lang="en-US" sz="900" dirty="0" smtClean="0">
                <a:latin typeface="Arial"/>
                <a:cs typeface="Arial"/>
              </a:rPr>
              <a:t>3.9</a:t>
            </a:r>
            <a:endParaRPr lang="en-US" sz="900" dirty="0">
              <a:latin typeface="Arial"/>
              <a:cs typeface="Arial"/>
            </a:endParaRPr>
          </a:p>
        </p:txBody>
      </p:sp>
      <p:sp>
        <p:nvSpPr>
          <p:cNvPr id="120" name="TextBox 119"/>
          <p:cNvSpPr txBox="1"/>
          <p:nvPr/>
        </p:nvSpPr>
        <p:spPr>
          <a:xfrm>
            <a:off x="156341" y="1056794"/>
            <a:ext cx="257129" cy="138499"/>
          </a:xfrm>
          <a:prstGeom prst="rect">
            <a:avLst/>
          </a:prstGeom>
          <a:noFill/>
        </p:spPr>
        <p:txBody>
          <a:bodyPr wrap="square" lIns="0" tIns="0" rIns="0" bIns="0" rtlCol="0">
            <a:spAutoFit/>
          </a:bodyPr>
          <a:lstStyle/>
          <a:p>
            <a:pPr algn="r"/>
            <a:r>
              <a:rPr lang="en-US" sz="900" dirty="0" smtClean="0">
                <a:latin typeface="Arial"/>
                <a:cs typeface="Arial"/>
              </a:rPr>
              <a:t>4.2</a:t>
            </a:r>
            <a:endParaRPr lang="en-US" sz="900" dirty="0">
              <a:latin typeface="Arial"/>
              <a:cs typeface="Arial"/>
            </a:endParaRPr>
          </a:p>
        </p:txBody>
      </p:sp>
      <p:sp>
        <p:nvSpPr>
          <p:cNvPr id="121" name="TextBox 120"/>
          <p:cNvSpPr txBox="1"/>
          <p:nvPr/>
        </p:nvSpPr>
        <p:spPr>
          <a:xfrm>
            <a:off x="156341" y="800308"/>
            <a:ext cx="257129" cy="138499"/>
          </a:xfrm>
          <a:prstGeom prst="rect">
            <a:avLst/>
          </a:prstGeom>
          <a:noFill/>
        </p:spPr>
        <p:txBody>
          <a:bodyPr wrap="square" lIns="0" tIns="0" rIns="0" bIns="0" rtlCol="0">
            <a:spAutoFit/>
          </a:bodyPr>
          <a:lstStyle/>
          <a:p>
            <a:pPr algn="r"/>
            <a:r>
              <a:rPr lang="en-US" sz="900" dirty="0" smtClean="0">
                <a:latin typeface="Arial"/>
                <a:cs typeface="Arial"/>
              </a:rPr>
              <a:t>4.5</a:t>
            </a:r>
            <a:endParaRPr lang="en-US" sz="900" dirty="0">
              <a:latin typeface="Arial"/>
              <a:cs typeface="Arial"/>
            </a:endParaRPr>
          </a:p>
        </p:txBody>
      </p:sp>
      <p:sp>
        <p:nvSpPr>
          <p:cNvPr id="122" name="TextBox 121"/>
          <p:cNvSpPr txBox="1"/>
          <p:nvPr/>
        </p:nvSpPr>
        <p:spPr>
          <a:xfrm>
            <a:off x="156341" y="548392"/>
            <a:ext cx="257129" cy="138499"/>
          </a:xfrm>
          <a:prstGeom prst="rect">
            <a:avLst/>
          </a:prstGeom>
          <a:noFill/>
        </p:spPr>
        <p:txBody>
          <a:bodyPr wrap="square" lIns="0" tIns="0" rIns="0" bIns="0" rtlCol="0">
            <a:spAutoFit/>
          </a:bodyPr>
          <a:lstStyle/>
          <a:p>
            <a:pPr algn="r"/>
            <a:r>
              <a:rPr lang="en-US" sz="900" dirty="0" smtClean="0">
                <a:latin typeface="Arial"/>
                <a:cs typeface="Arial"/>
              </a:rPr>
              <a:t>4.8</a:t>
            </a:r>
            <a:endParaRPr lang="en-US" sz="900" dirty="0">
              <a:latin typeface="Arial"/>
              <a:cs typeface="Arial"/>
            </a:endParaRPr>
          </a:p>
        </p:txBody>
      </p:sp>
      <p:sp>
        <p:nvSpPr>
          <p:cNvPr id="123" name="TextBox 122"/>
          <p:cNvSpPr txBox="1"/>
          <p:nvPr/>
        </p:nvSpPr>
        <p:spPr>
          <a:xfrm>
            <a:off x="156341" y="295840"/>
            <a:ext cx="257129" cy="138499"/>
          </a:xfrm>
          <a:prstGeom prst="rect">
            <a:avLst/>
          </a:prstGeom>
          <a:noFill/>
        </p:spPr>
        <p:txBody>
          <a:bodyPr wrap="square" lIns="0" tIns="0" rIns="0" bIns="0" rtlCol="0">
            <a:spAutoFit/>
          </a:bodyPr>
          <a:lstStyle/>
          <a:p>
            <a:pPr algn="r"/>
            <a:r>
              <a:rPr lang="en-US" sz="900" dirty="0" smtClean="0">
                <a:latin typeface="Arial"/>
                <a:cs typeface="Arial"/>
              </a:rPr>
              <a:t>5.1</a:t>
            </a:r>
            <a:endParaRPr lang="en-US" sz="900" dirty="0">
              <a:latin typeface="Arial"/>
              <a:cs typeface="Arial"/>
            </a:endParaRPr>
          </a:p>
        </p:txBody>
      </p:sp>
      <p:sp>
        <p:nvSpPr>
          <p:cNvPr id="124" name="TextBox 123"/>
          <p:cNvSpPr txBox="1"/>
          <p:nvPr/>
        </p:nvSpPr>
        <p:spPr>
          <a:xfrm>
            <a:off x="3509545" y="1684311"/>
            <a:ext cx="257129" cy="138499"/>
          </a:xfrm>
          <a:prstGeom prst="rect">
            <a:avLst/>
          </a:prstGeom>
          <a:noFill/>
        </p:spPr>
        <p:txBody>
          <a:bodyPr wrap="square" lIns="0" tIns="0" rIns="0" bIns="0" rtlCol="0">
            <a:spAutoFit/>
          </a:bodyPr>
          <a:lstStyle/>
          <a:p>
            <a:pPr algn="r"/>
            <a:r>
              <a:rPr lang="en-US" sz="900" dirty="0" smtClean="0">
                <a:latin typeface="Arial"/>
                <a:cs typeface="Arial"/>
              </a:rPr>
              <a:t>−0.9</a:t>
            </a:r>
            <a:endParaRPr lang="en-US" sz="900" dirty="0">
              <a:latin typeface="Arial"/>
              <a:cs typeface="Arial"/>
            </a:endParaRPr>
          </a:p>
        </p:txBody>
      </p:sp>
      <p:sp>
        <p:nvSpPr>
          <p:cNvPr id="125" name="TextBox 124"/>
          <p:cNvSpPr txBox="1"/>
          <p:nvPr/>
        </p:nvSpPr>
        <p:spPr>
          <a:xfrm>
            <a:off x="3509545" y="1300013"/>
            <a:ext cx="257129" cy="138499"/>
          </a:xfrm>
          <a:prstGeom prst="rect">
            <a:avLst/>
          </a:prstGeom>
          <a:noFill/>
        </p:spPr>
        <p:txBody>
          <a:bodyPr wrap="square" lIns="0" tIns="0" rIns="0" bIns="0" rtlCol="0">
            <a:spAutoFit/>
          </a:bodyPr>
          <a:lstStyle/>
          <a:p>
            <a:pPr algn="r"/>
            <a:r>
              <a:rPr lang="en-US" sz="900" dirty="0" smtClean="0">
                <a:latin typeface="Arial"/>
                <a:cs typeface="Arial"/>
              </a:rPr>
              <a:t>−0.8</a:t>
            </a:r>
            <a:endParaRPr lang="en-US" sz="900" dirty="0">
              <a:latin typeface="Arial"/>
              <a:cs typeface="Arial"/>
            </a:endParaRPr>
          </a:p>
        </p:txBody>
      </p:sp>
      <p:sp>
        <p:nvSpPr>
          <p:cNvPr id="126" name="TextBox 125"/>
          <p:cNvSpPr txBox="1"/>
          <p:nvPr/>
        </p:nvSpPr>
        <p:spPr>
          <a:xfrm>
            <a:off x="3510031" y="911731"/>
            <a:ext cx="257129" cy="138499"/>
          </a:xfrm>
          <a:prstGeom prst="rect">
            <a:avLst/>
          </a:prstGeom>
          <a:noFill/>
        </p:spPr>
        <p:txBody>
          <a:bodyPr wrap="square" lIns="0" tIns="0" rIns="0" bIns="0" rtlCol="0">
            <a:spAutoFit/>
          </a:bodyPr>
          <a:lstStyle/>
          <a:p>
            <a:pPr algn="r"/>
            <a:r>
              <a:rPr lang="en-US" sz="900" dirty="0" smtClean="0">
                <a:latin typeface="Arial"/>
                <a:cs typeface="Arial"/>
              </a:rPr>
              <a:t>−0.7</a:t>
            </a:r>
            <a:endParaRPr lang="en-US" sz="900" dirty="0">
              <a:latin typeface="Arial"/>
              <a:cs typeface="Arial"/>
            </a:endParaRPr>
          </a:p>
        </p:txBody>
      </p:sp>
      <p:sp>
        <p:nvSpPr>
          <p:cNvPr id="127" name="TextBox 126"/>
          <p:cNvSpPr txBox="1"/>
          <p:nvPr/>
        </p:nvSpPr>
        <p:spPr>
          <a:xfrm>
            <a:off x="3509545" y="529490"/>
            <a:ext cx="257129" cy="138499"/>
          </a:xfrm>
          <a:prstGeom prst="rect">
            <a:avLst/>
          </a:prstGeom>
          <a:noFill/>
        </p:spPr>
        <p:txBody>
          <a:bodyPr wrap="square" lIns="0" tIns="0" rIns="0" bIns="0" rtlCol="0">
            <a:spAutoFit/>
          </a:bodyPr>
          <a:lstStyle/>
          <a:p>
            <a:pPr algn="r"/>
            <a:r>
              <a:rPr lang="en-US" sz="900" dirty="0" smtClean="0">
                <a:latin typeface="Arial"/>
                <a:cs typeface="Arial"/>
              </a:rPr>
              <a:t>−0.6</a:t>
            </a:r>
            <a:endParaRPr lang="en-US" sz="900" dirty="0">
              <a:latin typeface="Arial"/>
              <a:cs typeface="Arial"/>
            </a:endParaRPr>
          </a:p>
        </p:txBody>
      </p:sp>
      <p:sp>
        <p:nvSpPr>
          <p:cNvPr id="128" name="TextBox 127"/>
          <p:cNvSpPr txBox="1"/>
          <p:nvPr/>
        </p:nvSpPr>
        <p:spPr>
          <a:xfrm>
            <a:off x="156341" y="2814181"/>
            <a:ext cx="257129" cy="138499"/>
          </a:xfrm>
          <a:prstGeom prst="rect">
            <a:avLst/>
          </a:prstGeom>
          <a:noFill/>
        </p:spPr>
        <p:txBody>
          <a:bodyPr wrap="square" lIns="0" tIns="0" rIns="0" bIns="0" rtlCol="0">
            <a:spAutoFit/>
          </a:bodyPr>
          <a:lstStyle/>
          <a:p>
            <a:pPr algn="r"/>
            <a:r>
              <a:rPr lang="en-US" sz="900" dirty="0" smtClean="0">
                <a:latin typeface="Arial"/>
                <a:cs typeface="Arial"/>
              </a:rPr>
              <a:t>130</a:t>
            </a:r>
            <a:endParaRPr lang="en-US" sz="900" dirty="0">
              <a:latin typeface="Arial"/>
              <a:cs typeface="Arial"/>
            </a:endParaRPr>
          </a:p>
        </p:txBody>
      </p:sp>
      <p:sp>
        <p:nvSpPr>
          <p:cNvPr id="129" name="TextBox 128"/>
          <p:cNvSpPr txBox="1"/>
          <p:nvPr/>
        </p:nvSpPr>
        <p:spPr>
          <a:xfrm>
            <a:off x="3510031" y="3225594"/>
            <a:ext cx="257129" cy="138499"/>
          </a:xfrm>
          <a:prstGeom prst="rect">
            <a:avLst/>
          </a:prstGeom>
          <a:noFill/>
        </p:spPr>
        <p:txBody>
          <a:bodyPr wrap="square" lIns="0" tIns="0" rIns="0" bIns="0" rtlCol="0">
            <a:spAutoFit/>
          </a:bodyPr>
          <a:lstStyle/>
          <a:p>
            <a:pPr algn="r"/>
            <a:r>
              <a:rPr lang="en-US" sz="900" dirty="0" smtClean="0">
                <a:latin typeface="Arial"/>
                <a:cs typeface="Arial"/>
              </a:rPr>
              <a:t>240</a:t>
            </a:r>
            <a:endParaRPr lang="en-US" sz="900" dirty="0">
              <a:latin typeface="Arial"/>
              <a:cs typeface="Arial"/>
            </a:endParaRPr>
          </a:p>
        </p:txBody>
      </p:sp>
      <p:sp>
        <p:nvSpPr>
          <p:cNvPr id="130" name="TextBox 129"/>
          <p:cNvSpPr txBox="1"/>
          <p:nvPr/>
        </p:nvSpPr>
        <p:spPr>
          <a:xfrm>
            <a:off x="3510031" y="2951273"/>
            <a:ext cx="257129" cy="138499"/>
          </a:xfrm>
          <a:prstGeom prst="rect">
            <a:avLst/>
          </a:prstGeom>
          <a:noFill/>
        </p:spPr>
        <p:txBody>
          <a:bodyPr wrap="square" lIns="0" tIns="0" rIns="0" bIns="0" rtlCol="0">
            <a:spAutoFit/>
          </a:bodyPr>
          <a:lstStyle/>
          <a:p>
            <a:pPr algn="r"/>
            <a:r>
              <a:rPr lang="en-US" sz="900" dirty="0" smtClean="0">
                <a:latin typeface="Arial"/>
                <a:cs typeface="Arial"/>
              </a:rPr>
              <a:t>260</a:t>
            </a:r>
            <a:endParaRPr lang="en-US" sz="900" dirty="0">
              <a:latin typeface="Arial"/>
              <a:cs typeface="Arial"/>
            </a:endParaRPr>
          </a:p>
        </p:txBody>
      </p:sp>
    </p:spTree>
    <p:extLst>
      <p:ext uri="{BB962C8B-B14F-4D97-AF65-F5344CB8AC3E}">
        <p14:creationId xmlns:p14="http://schemas.microsoft.com/office/powerpoint/2010/main" val="404909402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6" y="7255"/>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AC track frequency</a:t>
            </a:r>
            <a:endParaRPr lang="en-US" sz="2200" b="1" dirty="0">
              <a:solidFill>
                <a:srgbClr val="FF0000"/>
              </a:solidFill>
              <a:latin typeface="Arial" panose="020B0604020202020204" pitchFamily="34" charset="0"/>
              <a:cs typeface="Arial" panose="020B0604020202020204" pitchFamily="34" charset="0"/>
            </a:endParaRPr>
          </a:p>
        </p:txBody>
      </p:sp>
      <p:pic>
        <p:nvPicPr>
          <p:cNvPr id="4" name="Picture 3" descr="track_frequency_ACs_low_skill_10per_aa_rmse_v2_JJA_v2_onlyDuringPeriods_noc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57" y="1053943"/>
            <a:ext cx="2966560" cy="2873910"/>
          </a:xfrm>
          <a:prstGeom prst="rect">
            <a:avLst/>
          </a:prstGeom>
        </p:spPr>
      </p:pic>
      <p:pic>
        <p:nvPicPr>
          <p:cNvPr id="5" name="Picture 4" descr="track_frequency_ACs_high_skill_10per_aa_rmse_v2_JJA_v2_onlyDuringPeriods_noc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3972" y="1053943"/>
            <a:ext cx="2966560" cy="2873910"/>
          </a:xfrm>
          <a:prstGeom prst="rect">
            <a:avLst/>
          </a:prstGeom>
        </p:spPr>
      </p:pic>
      <p:pic>
        <p:nvPicPr>
          <p:cNvPr id="7" name="Picture 6" descr="track_frequency_differences_low_vs_high_skill_10per_aa_rmse_v2_JJA_v2_onlyDuringPeriods_noC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3127" y="1053944"/>
            <a:ext cx="2966560" cy="2873910"/>
          </a:xfrm>
          <a:prstGeom prst="rect">
            <a:avLst/>
          </a:prstGeom>
        </p:spPr>
      </p:pic>
      <p:grpSp>
        <p:nvGrpSpPr>
          <p:cNvPr id="9" name="Group 8"/>
          <p:cNvGrpSpPr/>
          <p:nvPr/>
        </p:nvGrpSpPr>
        <p:grpSpPr>
          <a:xfrm>
            <a:off x="628169" y="4168118"/>
            <a:ext cx="7824197" cy="309336"/>
            <a:chOff x="801772" y="4031078"/>
            <a:chExt cx="7824197" cy="309336"/>
          </a:xfrm>
        </p:grpSpPr>
        <p:pic>
          <p:nvPicPr>
            <p:cNvPr id="48" name="Picture 47" descr="track_frequency_ACs_climo_JJA_onlyDuringPeriods_cb2.png"/>
            <p:cNvPicPr>
              <a:picLocks noChangeAspect="1"/>
            </p:cNvPicPr>
            <p:nvPr/>
          </p:nvPicPr>
          <p:blipFill rotWithShape="1">
            <a:blip r:embed="rId5">
              <a:extLst>
                <a:ext uri="{28A0092B-C50C-407E-A947-70E740481C1C}">
                  <a14:useLocalDpi xmlns:a14="http://schemas.microsoft.com/office/drawing/2010/main" val="0"/>
                </a:ext>
              </a:extLst>
            </a:blip>
            <a:srcRect l="3307" t="95562" r="8678" b="2077"/>
            <a:stretch/>
          </p:blipFill>
          <p:spPr>
            <a:xfrm>
              <a:off x="801772" y="4031078"/>
              <a:ext cx="7824197" cy="155448"/>
            </a:xfrm>
            <a:prstGeom prst="rect">
              <a:avLst/>
            </a:prstGeom>
          </p:spPr>
        </p:pic>
        <p:sp>
          <p:nvSpPr>
            <p:cNvPr id="49" name="TextBox 48"/>
            <p:cNvSpPr txBox="1"/>
            <p:nvPr/>
          </p:nvSpPr>
          <p:spPr>
            <a:xfrm>
              <a:off x="932001" y="4186526"/>
              <a:ext cx="731510" cy="153888"/>
            </a:xfrm>
            <a:prstGeom prst="rect">
              <a:avLst/>
            </a:prstGeom>
            <a:noFill/>
          </p:spPr>
          <p:txBody>
            <a:bodyPr wrap="square" lIns="0" tIns="0" rIns="0" bIns="0" rtlCol="0">
              <a:spAutoFit/>
            </a:bodyPr>
            <a:lstStyle/>
            <a:p>
              <a:pPr algn="ctr"/>
              <a:r>
                <a:rPr lang="en-US" sz="1000" dirty="0" smtClean="0">
                  <a:latin typeface="Arial"/>
                  <a:cs typeface="Arial"/>
                </a:rPr>
                <a:t>0.005</a:t>
              </a:r>
              <a:endParaRPr lang="en-US" sz="1000" dirty="0">
                <a:latin typeface="Arial"/>
                <a:cs typeface="Arial"/>
              </a:endParaRPr>
            </a:p>
          </p:txBody>
        </p:sp>
        <p:sp>
          <p:nvSpPr>
            <p:cNvPr id="51" name="TextBox 50"/>
            <p:cNvSpPr txBox="1"/>
            <p:nvPr/>
          </p:nvSpPr>
          <p:spPr>
            <a:xfrm>
              <a:off x="1503347" y="4186526"/>
              <a:ext cx="562814" cy="153888"/>
            </a:xfrm>
            <a:prstGeom prst="rect">
              <a:avLst/>
            </a:prstGeom>
            <a:noFill/>
          </p:spPr>
          <p:txBody>
            <a:bodyPr wrap="square" lIns="0" tIns="0" rIns="0" bIns="0" rtlCol="0">
              <a:spAutoFit/>
            </a:bodyPr>
            <a:lstStyle/>
            <a:p>
              <a:pPr algn="ctr"/>
              <a:r>
                <a:rPr lang="en-US" sz="1000" dirty="0" smtClean="0">
                  <a:latin typeface="Arial"/>
                  <a:cs typeface="Arial"/>
                </a:rPr>
                <a:t>0.01</a:t>
              </a:r>
              <a:endParaRPr lang="en-US" sz="1000" dirty="0">
                <a:latin typeface="Arial"/>
                <a:cs typeface="Arial"/>
              </a:endParaRPr>
            </a:p>
          </p:txBody>
        </p:sp>
        <p:sp>
          <p:nvSpPr>
            <p:cNvPr id="68" name="TextBox 67"/>
            <p:cNvSpPr txBox="1"/>
            <p:nvPr/>
          </p:nvSpPr>
          <p:spPr>
            <a:xfrm>
              <a:off x="1986854" y="4186526"/>
              <a:ext cx="562814" cy="153888"/>
            </a:xfrm>
            <a:prstGeom prst="rect">
              <a:avLst/>
            </a:prstGeom>
            <a:noFill/>
          </p:spPr>
          <p:txBody>
            <a:bodyPr wrap="square" lIns="0" tIns="0" rIns="0" bIns="0" rtlCol="0">
              <a:spAutoFit/>
            </a:bodyPr>
            <a:lstStyle/>
            <a:p>
              <a:pPr algn="ctr"/>
              <a:r>
                <a:rPr lang="en-US" sz="1000" dirty="0" smtClean="0">
                  <a:latin typeface="Arial"/>
                  <a:cs typeface="Arial"/>
                </a:rPr>
                <a:t>0.02</a:t>
              </a:r>
              <a:endParaRPr lang="en-US" sz="1000" dirty="0">
                <a:latin typeface="Arial"/>
                <a:cs typeface="Arial"/>
              </a:endParaRPr>
            </a:p>
          </p:txBody>
        </p:sp>
        <p:sp>
          <p:nvSpPr>
            <p:cNvPr id="69" name="TextBox 68"/>
            <p:cNvSpPr txBox="1"/>
            <p:nvPr/>
          </p:nvSpPr>
          <p:spPr>
            <a:xfrm>
              <a:off x="2480746" y="4183190"/>
              <a:ext cx="562814" cy="153888"/>
            </a:xfrm>
            <a:prstGeom prst="rect">
              <a:avLst/>
            </a:prstGeom>
            <a:noFill/>
          </p:spPr>
          <p:txBody>
            <a:bodyPr wrap="square" lIns="0" tIns="0" rIns="0" bIns="0" rtlCol="0">
              <a:spAutoFit/>
            </a:bodyPr>
            <a:lstStyle/>
            <a:p>
              <a:pPr algn="ctr"/>
              <a:r>
                <a:rPr lang="en-US" sz="1000" dirty="0" smtClean="0">
                  <a:latin typeface="Arial"/>
                  <a:cs typeface="Arial"/>
                </a:rPr>
                <a:t>0.03</a:t>
              </a:r>
              <a:endParaRPr lang="en-US" sz="1000" dirty="0">
                <a:latin typeface="Arial"/>
                <a:cs typeface="Arial"/>
              </a:endParaRPr>
            </a:p>
          </p:txBody>
        </p:sp>
        <p:sp>
          <p:nvSpPr>
            <p:cNvPr id="70" name="TextBox 69"/>
            <p:cNvSpPr txBox="1"/>
            <p:nvPr/>
          </p:nvSpPr>
          <p:spPr>
            <a:xfrm>
              <a:off x="2968676" y="4183190"/>
              <a:ext cx="562814" cy="153888"/>
            </a:xfrm>
            <a:prstGeom prst="rect">
              <a:avLst/>
            </a:prstGeom>
            <a:noFill/>
          </p:spPr>
          <p:txBody>
            <a:bodyPr wrap="square" lIns="0" tIns="0" rIns="0" bIns="0" rtlCol="0">
              <a:spAutoFit/>
            </a:bodyPr>
            <a:lstStyle/>
            <a:p>
              <a:pPr algn="ctr"/>
              <a:r>
                <a:rPr lang="en-US" sz="1000" dirty="0" smtClean="0">
                  <a:latin typeface="Arial"/>
                  <a:cs typeface="Arial"/>
                </a:rPr>
                <a:t>0.04</a:t>
              </a:r>
              <a:endParaRPr lang="en-US" sz="1000" dirty="0">
                <a:latin typeface="Arial"/>
                <a:cs typeface="Arial"/>
              </a:endParaRPr>
            </a:p>
          </p:txBody>
        </p:sp>
        <p:sp>
          <p:nvSpPr>
            <p:cNvPr id="71" name="TextBox 70"/>
            <p:cNvSpPr txBox="1"/>
            <p:nvPr/>
          </p:nvSpPr>
          <p:spPr>
            <a:xfrm>
              <a:off x="3457402" y="4183190"/>
              <a:ext cx="562814" cy="153888"/>
            </a:xfrm>
            <a:prstGeom prst="rect">
              <a:avLst/>
            </a:prstGeom>
            <a:noFill/>
          </p:spPr>
          <p:txBody>
            <a:bodyPr wrap="square" lIns="0" tIns="0" rIns="0" bIns="0" rtlCol="0">
              <a:spAutoFit/>
            </a:bodyPr>
            <a:lstStyle/>
            <a:p>
              <a:pPr algn="ctr"/>
              <a:r>
                <a:rPr lang="en-US" sz="1000" dirty="0" smtClean="0">
                  <a:latin typeface="Arial"/>
                  <a:cs typeface="Arial"/>
                </a:rPr>
                <a:t>0.05</a:t>
              </a:r>
              <a:endParaRPr lang="en-US" sz="1000" dirty="0">
                <a:latin typeface="Arial"/>
                <a:cs typeface="Arial"/>
              </a:endParaRPr>
            </a:p>
          </p:txBody>
        </p:sp>
        <p:sp>
          <p:nvSpPr>
            <p:cNvPr id="72" name="TextBox 71"/>
            <p:cNvSpPr txBox="1"/>
            <p:nvPr/>
          </p:nvSpPr>
          <p:spPr>
            <a:xfrm>
              <a:off x="3945456" y="4183190"/>
              <a:ext cx="562814" cy="153888"/>
            </a:xfrm>
            <a:prstGeom prst="rect">
              <a:avLst/>
            </a:prstGeom>
            <a:noFill/>
          </p:spPr>
          <p:txBody>
            <a:bodyPr wrap="square" lIns="0" tIns="0" rIns="0" bIns="0" rtlCol="0">
              <a:spAutoFit/>
            </a:bodyPr>
            <a:lstStyle/>
            <a:p>
              <a:pPr algn="ctr"/>
              <a:r>
                <a:rPr lang="en-US" sz="1000" dirty="0" smtClean="0">
                  <a:latin typeface="Arial"/>
                  <a:cs typeface="Arial"/>
                </a:rPr>
                <a:t>0.06</a:t>
              </a:r>
              <a:endParaRPr lang="en-US" sz="1000" dirty="0">
                <a:latin typeface="Arial"/>
                <a:cs typeface="Arial"/>
              </a:endParaRPr>
            </a:p>
          </p:txBody>
        </p:sp>
        <p:sp>
          <p:nvSpPr>
            <p:cNvPr id="73" name="TextBox 72"/>
            <p:cNvSpPr txBox="1"/>
            <p:nvPr/>
          </p:nvSpPr>
          <p:spPr>
            <a:xfrm>
              <a:off x="4428890" y="4186526"/>
              <a:ext cx="562814" cy="153888"/>
            </a:xfrm>
            <a:prstGeom prst="rect">
              <a:avLst/>
            </a:prstGeom>
            <a:noFill/>
          </p:spPr>
          <p:txBody>
            <a:bodyPr wrap="square" lIns="0" tIns="0" rIns="0" bIns="0" rtlCol="0">
              <a:spAutoFit/>
            </a:bodyPr>
            <a:lstStyle/>
            <a:p>
              <a:pPr algn="ctr"/>
              <a:r>
                <a:rPr lang="en-US" sz="1000" dirty="0" smtClean="0">
                  <a:latin typeface="Arial"/>
                  <a:cs typeface="Arial"/>
                </a:rPr>
                <a:t>0.07</a:t>
              </a:r>
              <a:endParaRPr lang="en-US" sz="1000" dirty="0">
                <a:latin typeface="Arial"/>
                <a:cs typeface="Arial"/>
              </a:endParaRPr>
            </a:p>
          </p:txBody>
        </p:sp>
        <p:sp>
          <p:nvSpPr>
            <p:cNvPr id="74" name="TextBox 73"/>
            <p:cNvSpPr txBox="1"/>
            <p:nvPr/>
          </p:nvSpPr>
          <p:spPr>
            <a:xfrm>
              <a:off x="4922083" y="4183190"/>
              <a:ext cx="562814" cy="153888"/>
            </a:xfrm>
            <a:prstGeom prst="rect">
              <a:avLst/>
            </a:prstGeom>
            <a:noFill/>
          </p:spPr>
          <p:txBody>
            <a:bodyPr wrap="square" lIns="0" tIns="0" rIns="0" bIns="0" rtlCol="0">
              <a:spAutoFit/>
            </a:bodyPr>
            <a:lstStyle/>
            <a:p>
              <a:pPr algn="ctr"/>
              <a:r>
                <a:rPr lang="en-US" sz="1000" dirty="0" smtClean="0">
                  <a:latin typeface="Arial"/>
                  <a:cs typeface="Arial"/>
                </a:rPr>
                <a:t>0.08</a:t>
              </a:r>
              <a:endParaRPr lang="en-US" sz="1000" dirty="0">
                <a:latin typeface="Arial"/>
                <a:cs typeface="Arial"/>
              </a:endParaRPr>
            </a:p>
          </p:txBody>
        </p:sp>
        <p:sp>
          <p:nvSpPr>
            <p:cNvPr id="75" name="TextBox 74"/>
            <p:cNvSpPr txBox="1"/>
            <p:nvPr/>
          </p:nvSpPr>
          <p:spPr>
            <a:xfrm>
              <a:off x="5408081" y="4183190"/>
              <a:ext cx="562814" cy="153888"/>
            </a:xfrm>
            <a:prstGeom prst="rect">
              <a:avLst/>
            </a:prstGeom>
            <a:noFill/>
          </p:spPr>
          <p:txBody>
            <a:bodyPr wrap="square" lIns="0" tIns="0" rIns="0" bIns="0" rtlCol="0">
              <a:spAutoFit/>
            </a:bodyPr>
            <a:lstStyle/>
            <a:p>
              <a:pPr algn="ctr"/>
              <a:r>
                <a:rPr lang="en-US" sz="1000" dirty="0" smtClean="0">
                  <a:latin typeface="Arial"/>
                  <a:cs typeface="Arial"/>
                </a:rPr>
                <a:t>0.09</a:t>
              </a:r>
              <a:endParaRPr lang="en-US" sz="1000" dirty="0">
                <a:latin typeface="Arial"/>
                <a:cs typeface="Arial"/>
              </a:endParaRPr>
            </a:p>
          </p:txBody>
        </p:sp>
        <p:sp>
          <p:nvSpPr>
            <p:cNvPr id="76" name="TextBox 75"/>
            <p:cNvSpPr txBox="1"/>
            <p:nvPr/>
          </p:nvSpPr>
          <p:spPr>
            <a:xfrm>
              <a:off x="5902099" y="4183190"/>
              <a:ext cx="562814" cy="153888"/>
            </a:xfrm>
            <a:prstGeom prst="rect">
              <a:avLst/>
            </a:prstGeom>
            <a:noFill/>
          </p:spPr>
          <p:txBody>
            <a:bodyPr wrap="square" lIns="0" tIns="0" rIns="0" bIns="0" rtlCol="0">
              <a:spAutoFit/>
            </a:bodyPr>
            <a:lstStyle/>
            <a:p>
              <a:pPr algn="ctr"/>
              <a:r>
                <a:rPr lang="en-US" sz="1000" dirty="0" smtClean="0">
                  <a:latin typeface="Arial"/>
                  <a:cs typeface="Arial"/>
                </a:rPr>
                <a:t>0.1</a:t>
              </a:r>
              <a:endParaRPr lang="en-US" sz="1000" dirty="0">
                <a:latin typeface="Arial"/>
                <a:cs typeface="Arial"/>
              </a:endParaRPr>
            </a:p>
          </p:txBody>
        </p:sp>
        <p:sp>
          <p:nvSpPr>
            <p:cNvPr id="77" name="TextBox 76"/>
            <p:cNvSpPr txBox="1"/>
            <p:nvPr/>
          </p:nvSpPr>
          <p:spPr>
            <a:xfrm>
              <a:off x="6381164" y="4186526"/>
              <a:ext cx="562814" cy="153888"/>
            </a:xfrm>
            <a:prstGeom prst="rect">
              <a:avLst/>
            </a:prstGeom>
            <a:noFill/>
          </p:spPr>
          <p:txBody>
            <a:bodyPr wrap="square" lIns="0" tIns="0" rIns="0" bIns="0" rtlCol="0">
              <a:spAutoFit/>
            </a:bodyPr>
            <a:lstStyle/>
            <a:p>
              <a:pPr algn="ctr"/>
              <a:r>
                <a:rPr lang="en-US" sz="1000" dirty="0" smtClean="0">
                  <a:latin typeface="Arial"/>
                  <a:cs typeface="Arial"/>
                </a:rPr>
                <a:t>0.11</a:t>
              </a:r>
              <a:endParaRPr lang="en-US" sz="1000" dirty="0">
                <a:latin typeface="Arial"/>
                <a:cs typeface="Arial"/>
              </a:endParaRPr>
            </a:p>
          </p:txBody>
        </p:sp>
        <p:sp>
          <p:nvSpPr>
            <p:cNvPr id="78" name="TextBox 77"/>
            <p:cNvSpPr txBox="1"/>
            <p:nvPr/>
          </p:nvSpPr>
          <p:spPr>
            <a:xfrm>
              <a:off x="6871149" y="4183190"/>
              <a:ext cx="562814" cy="153888"/>
            </a:xfrm>
            <a:prstGeom prst="rect">
              <a:avLst/>
            </a:prstGeom>
            <a:noFill/>
          </p:spPr>
          <p:txBody>
            <a:bodyPr wrap="square" lIns="0" tIns="0" rIns="0" bIns="0" rtlCol="0">
              <a:spAutoFit/>
            </a:bodyPr>
            <a:lstStyle/>
            <a:p>
              <a:pPr algn="ctr"/>
              <a:r>
                <a:rPr lang="en-US" sz="1000" dirty="0" smtClean="0">
                  <a:latin typeface="Arial"/>
                  <a:cs typeface="Arial"/>
                </a:rPr>
                <a:t>0.13</a:t>
              </a:r>
              <a:endParaRPr lang="en-US" sz="1000" dirty="0">
                <a:latin typeface="Arial"/>
                <a:cs typeface="Arial"/>
              </a:endParaRPr>
            </a:p>
          </p:txBody>
        </p:sp>
        <p:sp>
          <p:nvSpPr>
            <p:cNvPr id="79" name="TextBox 78"/>
            <p:cNvSpPr txBox="1"/>
            <p:nvPr/>
          </p:nvSpPr>
          <p:spPr>
            <a:xfrm>
              <a:off x="7359374" y="4183190"/>
              <a:ext cx="562814" cy="153888"/>
            </a:xfrm>
            <a:prstGeom prst="rect">
              <a:avLst/>
            </a:prstGeom>
            <a:noFill/>
          </p:spPr>
          <p:txBody>
            <a:bodyPr wrap="square" lIns="0" tIns="0" rIns="0" bIns="0" rtlCol="0">
              <a:spAutoFit/>
            </a:bodyPr>
            <a:lstStyle/>
            <a:p>
              <a:pPr algn="ctr"/>
              <a:r>
                <a:rPr lang="en-US" sz="1000" dirty="0" smtClean="0">
                  <a:latin typeface="Arial"/>
                  <a:cs typeface="Arial"/>
                </a:rPr>
                <a:t>0.15</a:t>
              </a:r>
              <a:endParaRPr lang="en-US" sz="1000" dirty="0">
                <a:latin typeface="Arial"/>
                <a:cs typeface="Arial"/>
              </a:endParaRPr>
            </a:p>
          </p:txBody>
        </p:sp>
        <p:sp>
          <p:nvSpPr>
            <p:cNvPr id="80" name="TextBox 79"/>
            <p:cNvSpPr txBox="1"/>
            <p:nvPr/>
          </p:nvSpPr>
          <p:spPr>
            <a:xfrm>
              <a:off x="7851714" y="4183190"/>
              <a:ext cx="562814" cy="153888"/>
            </a:xfrm>
            <a:prstGeom prst="rect">
              <a:avLst/>
            </a:prstGeom>
            <a:noFill/>
          </p:spPr>
          <p:txBody>
            <a:bodyPr wrap="square" lIns="0" tIns="0" rIns="0" bIns="0" rtlCol="0">
              <a:spAutoFit/>
            </a:bodyPr>
            <a:lstStyle/>
            <a:p>
              <a:pPr algn="ctr"/>
              <a:r>
                <a:rPr lang="en-US" sz="1000" dirty="0" smtClean="0">
                  <a:latin typeface="Arial"/>
                  <a:cs typeface="Arial"/>
                </a:rPr>
                <a:t>0.17</a:t>
              </a:r>
              <a:endParaRPr lang="en-US" sz="1000" dirty="0">
                <a:latin typeface="Arial"/>
                <a:cs typeface="Arial"/>
              </a:endParaRPr>
            </a:p>
          </p:txBody>
        </p:sp>
      </p:grpSp>
      <p:grpSp>
        <p:nvGrpSpPr>
          <p:cNvPr id="10" name="Group 9"/>
          <p:cNvGrpSpPr/>
          <p:nvPr/>
        </p:nvGrpSpPr>
        <p:grpSpPr>
          <a:xfrm>
            <a:off x="628169" y="4640679"/>
            <a:ext cx="7827264" cy="309336"/>
            <a:chOff x="828417" y="4658413"/>
            <a:chExt cx="7827264" cy="309336"/>
          </a:xfrm>
        </p:grpSpPr>
        <p:pic>
          <p:nvPicPr>
            <p:cNvPr id="81" name="Picture 80" descr="track_frequency_differences_low_vs_high_skill_10per_aa_rmse_v2_JJA_v2_onlyDuringPeriods.png"/>
            <p:cNvPicPr>
              <a:picLocks/>
            </p:cNvPicPr>
            <p:nvPr/>
          </p:nvPicPr>
          <p:blipFill rotWithShape="1">
            <a:blip r:embed="rId6">
              <a:extLst>
                <a:ext uri="{28A0092B-C50C-407E-A947-70E740481C1C}">
                  <a14:useLocalDpi xmlns:a14="http://schemas.microsoft.com/office/drawing/2010/main" val="0"/>
                </a:ext>
              </a:extLst>
            </a:blip>
            <a:srcRect l="3294" t="95704" r="8741" b="1981"/>
            <a:stretch/>
          </p:blipFill>
          <p:spPr>
            <a:xfrm>
              <a:off x="828417" y="4658413"/>
              <a:ext cx="7827264" cy="155448"/>
            </a:xfrm>
            <a:prstGeom prst="rect">
              <a:avLst/>
            </a:prstGeom>
          </p:spPr>
        </p:pic>
        <p:sp>
          <p:nvSpPr>
            <p:cNvPr id="82" name="TextBox 81"/>
            <p:cNvSpPr txBox="1"/>
            <p:nvPr/>
          </p:nvSpPr>
          <p:spPr>
            <a:xfrm>
              <a:off x="3599095"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−0.01</a:t>
              </a:r>
              <a:endParaRPr lang="en-US" sz="1000" dirty="0">
                <a:latin typeface="Arial"/>
                <a:cs typeface="Arial"/>
              </a:endParaRPr>
            </a:p>
          </p:txBody>
        </p:sp>
        <p:sp>
          <p:nvSpPr>
            <p:cNvPr id="83" name="TextBox 82"/>
            <p:cNvSpPr txBox="1"/>
            <p:nvPr/>
          </p:nvSpPr>
          <p:spPr>
            <a:xfrm>
              <a:off x="3941532" y="4813861"/>
              <a:ext cx="743445" cy="153888"/>
            </a:xfrm>
            <a:prstGeom prst="rect">
              <a:avLst/>
            </a:prstGeom>
            <a:noFill/>
          </p:spPr>
          <p:txBody>
            <a:bodyPr wrap="square" lIns="0" tIns="0" rIns="0" bIns="0" rtlCol="0">
              <a:spAutoFit/>
            </a:bodyPr>
            <a:lstStyle/>
            <a:p>
              <a:pPr algn="ctr"/>
              <a:r>
                <a:rPr lang="en-US" sz="1000" dirty="0" smtClean="0">
                  <a:latin typeface="Arial"/>
                  <a:cs typeface="Arial"/>
                </a:rPr>
                <a:t>−0.005</a:t>
              </a:r>
              <a:endParaRPr lang="en-US" sz="1000" dirty="0">
                <a:latin typeface="Arial"/>
                <a:cs typeface="Arial"/>
              </a:endParaRPr>
            </a:p>
          </p:txBody>
        </p:sp>
        <p:sp>
          <p:nvSpPr>
            <p:cNvPr id="84" name="TextBox 83"/>
            <p:cNvSpPr txBox="1"/>
            <p:nvPr/>
          </p:nvSpPr>
          <p:spPr>
            <a:xfrm>
              <a:off x="4465934"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a:t>
              </a:r>
              <a:endParaRPr lang="en-US" sz="1000" dirty="0">
                <a:latin typeface="Arial"/>
                <a:cs typeface="Arial"/>
              </a:endParaRPr>
            </a:p>
          </p:txBody>
        </p:sp>
        <p:sp>
          <p:nvSpPr>
            <p:cNvPr id="85" name="TextBox 84"/>
            <p:cNvSpPr txBox="1"/>
            <p:nvPr/>
          </p:nvSpPr>
          <p:spPr>
            <a:xfrm>
              <a:off x="4895495"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0.005</a:t>
              </a:r>
              <a:endParaRPr lang="en-US" sz="1000" dirty="0">
                <a:latin typeface="Arial"/>
                <a:cs typeface="Arial"/>
              </a:endParaRPr>
            </a:p>
          </p:txBody>
        </p:sp>
        <p:sp>
          <p:nvSpPr>
            <p:cNvPr id="86" name="TextBox 85"/>
            <p:cNvSpPr txBox="1"/>
            <p:nvPr/>
          </p:nvSpPr>
          <p:spPr>
            <a:xfrm>
              <a:off x="5328701"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0.01</a:t>
              </a:r>
              <a:endParaRPr lang="en-US" sz="1000" dirty="0">
                <a:latin typeface="Arial"/>
                <a:cs typeface="Arial"/>
              </a:endParaRPr>
            </a:p>
          </p:txBody>
        </p:sp>
        <p:sp>
          <p:nvSpPr>
            <p:cNvPr id="87" name="TextBox 86"/>
            <p:cNvSpPr txBox="1"/>
            <p:nvPr/>
          </p:nvSpPr>
          <p:spPr>
            <a:xfrm>
              <a:off x="5768680"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0.015</a:t>
              </a:r>
              <a:endParaRPr lang="en-US" sz="1000" dirty="0">
                <a:latin typeface="Arial"/>
                <a:cs typeface="Arial"/>
              </a:endParaRPr>
            </a:p>
          </p:txBody>
        </p:sp>
        <p:sp>
          <p:nvSpPr>
            <p:cNvPr id="88" name="TextBox 87"/>
            <p:cNvSpPr txBox="1"/>
            <p:nvPr/>
          </p:nvSpPr>
          <p:spPr>
            <a:xfrm>
              <a:off x="6204173"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0.02</a:t>
              </a:r>
              <a:endParaRPr lang="en-US" sz="1000" dirty="0">
                <a:latin typeface="Arial"/>
                <a:cs typeface="Arial"/>
              </a:endParaRPr>
            </a:p>
          </p:txBody>
        </p:sp>
        <p:sp>
          <p:nvSpPr>
            <p:cNvPr id="89" name="TextBox 88"/>
            <p:cNvSpPr txBox="1"/>
            <p:nvPr/>
          </p:nvSpPr>
          <p:spPr>
            <a:xfrm>
              <a:off x="6636111"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0.03</a:t>
              </a:r>
              <a:endParaRPr lang="en-US" sz="1000" dirty="0">
                <a:latin typeface="Arial"/>
                <a:cs typeface="Arial"/>
              </a:endParaRPr>
            </a:p>
          </p:txBody>
        </p:sp>
        <p:sp>
          <p:nvSpPr>
            <p:cNvPr id="90" name="TextBox 89"/>
            <p:cNvSpPr txBox="1"/>
            <p:nvPr/>
          </p:nvSpPr>
          <p:spPr>
            <a:xfrm>
              <a:off x="7067383"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0.04</a:t>
              </a:r>
              <a:endParaRPr lang="en-US" sz="1000" dirty="0">
                <a:latin typeface="Arial"/>
                <a:cs typeface="Arial"/>
              </a:endParaRPr>
            </a:p>
          </p:txBody>
        </p:sp>
        <p:sp>
          <p:nvSpPr>
            <p:cNvPr id="91" name="TextBox 90"/>
            <p:cNvSpPr txBox="1"/>
            <p:nvPr/>
          </p:nvSpPr>
          <p:spPr>
            <a:xfrm>
              <a:off x="7936612"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0.06</a:t>
              </a:r>
              <a:endParaRPr lang="en-US" sz="1000" dirty="0">
                <a:latin typeface="Arial"/>
                <a:cs typeface="Arial"/>
              </a:endParaRPr>
            </a:p>
          </p:txBody>
        </p:sp>
        <p:sp>
          <p:nvSpPr>
            <p:cNvPr id="92" name="TextBox 91"/>
            <p:cNvSpPr txBox="1"/>
            <p:nvPr/>
          </p:nvSpPr>
          <p:spPr>
            <a:xfrm>
              <a:off x="3160119"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−0.015</a:t>
              </a:r>
              <a:endParaRPr lang="en-US" sz="1000" dirty="0">
                <a:latin typeface="Arial"/>
                <a:cs typeface="Arial"/>
              </a:endParaRPr>
            </a:p>
          </p:txBody>
        </p:sp>
        <p:sp>
          <p:nvSpPr>
            <p:cNvPr id="93" name="TextBox 92"/>
            <p:cNvSpPr txBox="1"/>
            <p:nvPr/>
          </p:nvSpPr>
          <p:spPr>
            <a:xfrm>
              <a:off x="2726942"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−0.02</a:t>
              </a:r>
              <a:endParaRPr lang="en-US" sz="1000" dirty="0">
                <a:latin typeface="Arial"/>
                <a:cs typeface="Arial"/>
              </a:endParaRPr>
            </a:p>
          </p:txBody>
        </p:sp>
        <p:sp>
          <p:nvSpPr>
            <p:cNvPr id="94" name="TextBox 93"/>
            <p:cNvSpPr txBox="1"/>
            <p:nvPr/>
          </p:nvSpPr>
          <p:spPr>
            <a:xfrm>
              <a:off x="2292410"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−0.03</a:t>
              </a:r>
              <a:endParaRPr lang="en-US" sz="1000" dirty="0">
                <a:latin typeface="Arial"/>
                <a:cs typeface="Arial"/>
              </a:endParaRPr>
            </a:p>
          </p:txBody>
        </p:sp>
        <p:sp>
          <p:nvSpPr>
            <p:cNvPr id="95" name="TextBox 94"/>
            <p:cNvSpPr txBox="1"/>
            <p:nvPr/>
          </p:nvSpPr>
          <p:spPr>
            <a:xfrm>
              <a:off x="1854954"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−0.04</a:t>
              </a:r>
              <a:endParaRPr lang="en-US" sz="1000" dirty="0">
                <a:latin typeface="Arial"/>
                <a:cs typeface="Arial"/>
              </a:endParaRPr>
            </a:p>
          </p:txBody>
        </p:sp>
        <p:sp>
          <p:nvSpPr>
            <p:cNvPr id="96" name="TextBox 95"/>
            <p:cNvSpPr txBox="1"/>
            <p:nvPr/>
          </p:nvSpPr>
          <p:spPr>
            <a:xfrm>
              <a:off x="1429332"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−0.05</a:t>
              </a:r>
              <a:endParaRPr lang="en-US" sz="1000" dirty="0">
                <a:latin typeface="Arial"/>
                <a:cs typeface="Arial"/>
              </a:endParaRPr>
            </a:p>
          </p:txBody>
        </p:sp>
        <p:sp>
          <p:nvSpPr>
            <p:cNvPr id="97" name="TextBox 96"/>
            <p:cNvSpPr txBox="1"/>
            <p:nvPr/>
          </p:nvSpPr>
          <p:spPr>
            <a:xfrm>
              <a:off x="974098"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−0.06</a:t>
              </a:r>
              <a:endParaRPr lang="en-US" sz="1000" dirty="0">
                <a:latin typeface="Arial"/>
                <a:cs typeface="Arial"/>
              </a:endParaRPr>
            </a:p>
          </p:txBody>
        </p:sp>
        <p:sp>
          <p:nvSpPr>
            <p:cNvPr id="98" name="TextBox 97"/>
            <p:cNvSpPr txBox="1"/>
            <p:nvPr/>
          </p:nvSpPr>
          <p:spPr>
            <a:xfrm>
              <a:off x="7506803"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0.05</a:t>
              </a:r>
              <a:endParaRPr lang="en-US" sz="1000" dirty="0">
                <a:latin typeface="Arial"/>
                <a:cs typeface="Arial"/>
              </a:endParaRPr>
            </a:p>
          </p:txBody>
        </p:sp>
      </p:grpSp>
      <p:sp>
        <p:nvSpPr>
          <p:cNvPr id="99" name="TextBox 98"/>
          <p:cNvSpPr txBox="1"/>
          <p:nvPr/>
        </p:nvSpPr>
        <p:spPr>
          <a:xfrm flipH="1">
            <a:off x="43609" y="676448"/>
            <a:ext cx="2966560" cy="338554"/>
          </a:xfrm>
          <a:prstGeom prst="rect">
            <a:avLst/>
          </a:prstGeom>
          <a:noFill/>
        </p:spPr>
        <p:txBody>
          <a:bodyPr wrap="square" lIns="0" tIns="0" rIns="0" bIns="0" rtlCol="0">
            <a:spAutoFit/>
          </a:bodyPr>
          <a:lstStyle/>
          <a:p>
            <a:pPr algn="ctr"/>
            <a:r>
              <a:rPr lang="en-US" sz="1100" b="1" dirty="0" smtClean="0">
                <a:latin typeface="Arial"/>
                <a:cs typeface="Arial"/>
              </a:rPr>
              <a:t>ACs during low-skill periods                  (number of ACs day</a:t>
            </a:r>
            <a:r>
              <a:rPr lang="en-US" sz="1100" b="1" baseline="30000" dirty="0" smtClean="0">
                <a:latin typeface="Arial"/>
                <a:cs typeface="Arial"/>
              </a:rPr>
              <a:t>−1</a:t>
            </a:r>
            <a:r>
              <a:rPr lang="en-US" sz="1100" b="1" dirty="0" smtClean="0">
                <a:latin typeface="Arial"/>
                <a:cs typeface="Arial"/>
              </a:rPr>
              <a:t>) (</a:t>
            </a:r>
            <a:r>
              <a:rPr lang="en-US" sz="1100" b="1" i="1" dirty="0" smtClean="0">
                <a:latin typeface="Arial"/>
                <a:cs typeface="Arial"/>
              </a:rPr>
              <a:t>N</a:t>
            </a:r>
            <a:r>
              <a:rPr lang="en-US" sz="1100" b="1" dirty="0" smtClean="0">
                <a:latin typeface="Arial"/>
                <a:cs typeface="Arial"/>
              </a:rPr>
              <a:t> = 298) </a:t>
            </a:r>
            <a:endParaRPr lang="en-US" sz="1100" b="1" dirty="0">
              <a:latin typeface="Arial"/>
              <a:cs typeface="Arial"/>
            </a:endParaRPr>
          </a:p>
        </p:txBody>
      </p:sp>
      <p:sp>
        <p:nvSpPr>
          <p:cNvPr id="100" name="TextBox 99"/>
          <p:cNvSpPr txBox="1"/>
          <p:nvPr/>
        </p:nvSpPr>
        <p:spPr>
          <a:xfrm flipH="1">
            <a:off x="3061538" y="676448"/>
            <a:ext cx="2966560" cy="338554"/>
          </a:xfrm>
          <a:prstGeom prst="rect">
            <a:avLst/>
          </a:prstGeom>
          <a:noFill/>
        </p:spPr>
        <p:txBody>
          <a:bodyPr wrap="square" lIns="0" tIns="0" rIns="0" bIns="0" rtlCol="0">
            <a:spAutoFit/>
          </a:bodyPr>
          <a:lstStyle/>
          <a:p>
            <a:pPr algn="ctr"/>
            <a:r>
              <a:rPr lang="en-US" sz="1100" b="1" dirty="0" smtClean="0">
                <a:latin typeface="Arial"/>
                <a:cs typeface="Arial"/>
              </a:rPr>
              <a:t>ACs during high-skill </a:t>
            </a:r>
            <a:r>
              <a:rPr lang="en-US" sz="1100" b="1" dirty="0">
                <a:latin typeface="Arial"/>
                <a:cs typeface="Arial"/>
              </a:rPr>
              <a:t>periods </a:t>
            </a:r>
            <a:r>
              <a:rPr lang="en-US" sz="1100" b="1" dirty="0" smtClean="0">
                <a:latin typeface="Arial"/>
                <a:cs typeface="Arial"/>
              </a:rPr>
              <a:t>               (</a:t>
            </a:r>
            <a:r>
              <a:rPr lang="en-US" sz="1100" b="1" dirty="0">
                <a:latin typeface="Arial"/>
                <a:cs typeface="Arial"/>
              </a:rPr>
              <a:t>number of ACs day</a:t>
            </a:r>
            <a:r>
              <a:rPr lang="en-US" sz="1100" b="1" baseline="30000" dirty="0">
                <a:latin typeface="Arial"/>
                <a:cs typeface="Arial"/>
              </a:rPr>
              <a:t>−1</a:t>
            </a:r>
            <a:r>
              <a:rPr lang="en-US" sz="1100" b="1" dirty="0">
                <a:latin typeface="Arial"/>
                <a:cs typeface="Arial"/>
              </a:rPr>
              <a:t>) (</a:t>
            </a:r>
            <a:r>
              <a:rPr lang="en-US" sz="1100" b="1" i="1" dirty="0" smtClean="0">
                <a:latin typeface="Arial"/>
                <a:cs typeface="Arial"/>
              </a:rPr>
              <a:t>N</a:t>
            </a:r>
            <a:r>
              <a:rPr lang="en-US" sz="1100" b="1" dirty="0" smtClean="0">
                <a:latin typeface="Arial"/>
                <a:cs typeface="Arial"/>
              </a:rPr>
              <a:t> = 208) </a:t>
            </a:r>
            <a:endParaRPr lang="en-US" sz="1100" b="1" dirty="0">
              <a:latin typeface="Arial"/>
              <a:cs typeface="Arial"/>
            </a:endParaRPr>
          </a:p>
        </p:txBody>
      </p:sp>
      <p:sp>
        <p:nvSpPr>
          <p:cNvPr id="101" name="TextBox 100"/>
          <p:cNvSpPr txBox="1"/>
          <p:nvPr/>
        </p:nvSpPr>
        <p:spPr>
          <a:xfrm flipH="1">
            <a:off x="6065666" y="676448"/>
            <a:ext cx="2966560" cy="338554"/>
          </a:xfrm>
          <a:prstGeom prst="rect">
            <a:avLst/>
          </a:prstGeom>
          <a:noFill/>
        </p:spPr>
        <p:txBody>
          <a:bodyPr wrap="square" lIns="0" tIns="0" rIns="0" bIns="0" rtlCol="0">
            <a:spAutoFit/>
          </a:bodyPr>
          <a:lstStyle/>
          <a:p>
            <a:pPr algn="ctr"/>
            <a:r>
              <a:rPr lang="en-US" sz="1100" b="1" dirty="0" smtClean="0">
                <a:latin typeface="Arial"/>
                <a:cs typeface="Arial"/>
              </a:rPr>
              <a:t>Low-skill periods minus high-</a:t>
            </a:r>
            <a:r>
              <a:rPr lang="en-US" sz="1100" b="1" dirty="0">
                <a:latin typeface="Arial"/>
                <a:cs typeface="Arial"/>
              </a:rPr>
              <a:t>skill </a:t>
            </a:r>
            <a:r>
              <a:rPr lang="en-US" sz="1100" b="1" dirty="0" smtClean="0">
                <a:latin typeface="Arial"/>
                <a:cs typeface="Arial"/>
              </a:rPr>
              <a:t>periods (</a:t>
            </a:r>
            <a:r>
              <a:rPr lang="en-US" sz="1100" b="1" dirty="0">
                <a:latin typeface="Arial"/>
                <a:cs typeface="Arial"/>
              </a:rPr>
              <a:t>number of ACs day</a:t>
            </a:r>
            <a:r>
              <a:rPr lang="en-US" sz="1100" b="1" baseline="30000" dirty="0">
                <a:latin typeface="Arial"/>
                <a:cs typeface="Arial"/>
              </a:rPr>
              <a:t>−1</a:t>
            </a:r>
            <a:r>
              <a:rPr lang="en-US" sz="1100" b="1" dirty="0">
                <a:latin typeface="Arial"/>
                <a:cs typeface="Arial"/>
              </a:rPr>
              <a:t>) </a:t>
            </a:r>
          </a:p>
        </p:txBody>
      </p:sp>
    </p:spTree>
    <p:extLst>
      <p:ext uri="{BB962C8B-B14F-4D97-AF65-F5344CB8AC3E}">
        <p14:creationId xmlns:p14="http://schemas.microsoft.com/office/powerpoint/2010/main" val="133328363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500_composite_difference_low_skill_minus_high_skill_noC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6006" y="688510"/>
            <a:ext cx="3959960" cy="3836284"/>
          </a:xfrm>
          <a:prstGeom prst="rect">
            <a:avLst/>
          </a:prstGeom>
        </p:spPr>
      </p:pic>
      <p:cxnSp>
        <p:nvCxnSpPr>
          <p:cNvPr id="33" name="Straight Connector 32"/>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6" y="7255"/>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Arctic environment</a:t>
            </a:r>
            <a:endParaRPr lang="en-US" sz="2200" b="1" dirty="0">
              <a:solidFill>
                <a:srgbClr val="FF0000"/>
              </a:solidFill>
              <a:latin typeface="Arial" panose="020B0604020202020204" pitchFamily="34" charset="0"/>
              <a:cs typeface="Arial" panose="020B0604020202020204" pitchFamily="34" charset="0"/>
            </a:endParaRPr>
          </a:p>
        </p:txBody>
      </p:sp>
      <p:grpSp>
        <p:nvGrpSpPr>
          <p:cNvPr id="107" name="Group 106"/>
          <p:cNvGrpSpPr/>
          <p:nvPr/>
        </p:nvGrpSpPr>
        <p:grpSpPr>
          <a:xfrm>
            <a:off x="628169" y="4640679"/>
            <a:ext cx="7827264" cy="309336"/>
            <a:chOff x="828417" y="4658413"/>
            <a:chExt cx="7827264" cy="309336"/>
          </a:xfrm>
        </p:grpSpPr>
        <p:pic>
          <p:nvPicPr>
            <p:cNvPr id="108" name="Picture 107" descr="track_frequency_differences_low_vs_high_skill_10per_aa_rmse_v2_JJA_v2_onlyDuringPeriods.png"/>
            <p:cNvPicPr>
              <a:picLocks/>
            </p:cNvPicPr>
            <p:nvPr/>
          </p:nvPicPr>
          <p:blipFill rotWithShape="1">
            <a:blip r:embed="rId3">
              <a:extLst>
                <a:ext uri="{28A0092B-C50C-407E-A947-70E740481C1C}">
                  <a14:useLocalDpi xmlns:a14="http://schemas.microsoft.com/office/drawing/2010/main" val="0"/>
                </a:ext>
              </a:extLst>
            </a:blip>
            <a:srcRect l="3294" t="95704" r="8741" b="1981"/>
            <a:stretch/>
          </p:blipFill>
          <p:spPr>
            <a:xfrm>
              <a:off x="828417" y="4658413"/>
              <a:ext cx="7827264" cy="155448"/>
            </a:xfrm>
            <a:prstGeom prst="rect">
              <a:avLst/>
            </a:prstGeom>
          </p:spPr>
        </p:pic>
        <p:sp>
          <p:nvSpPr>
            <p:cNvPr id="109" name="TextBox 108"/>
            <p:cNvSpPr txBox="1"/>
            <p:nvPr/>
          </p:nvSpPr>
          <p:spPr>
            <a:xfrm>
              <a:off x="3599095"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110" name="TextBox 109"/>
            <p:cNvSpPr txBox="1"/>
            <p:nvPr/>
          </p:nvSpPr>
          <p:spPr>
            <a:xfrm>
              <a:off x="3941532" y="4813861"/>
              <a:ext cx="743445"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sp>
          <p:nvSpPr>
            <p:cNvPr id="111" name="TextBox 110"/>
            <p:cNvSpPr txBox="1"/>
            <p:nvPr/>
          </p:nvSpPr>
          <p:spPr>
            <a:xfrm>
              <a:off x="4465934"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a:t>
              </a:r>
              <a:endParaRPr lang="en-US" sz="1000" dirty="0">
                <a:latin typeface="Arial"/>
                <a:cs typeface="Arial"/>
              </a:endParaRPr>
            </a:p>
          </p:txBody>
        </p:sp>
        <p:sp>
          <p:nvSpPr>
            <p:cNvPr id="112" name="TextBox 111"/>
            <p:cNvSpPr txBox="1"/>
            <p:nvPr/>
          </p:nvSpPr>
          <p:spPr>
            <a:xfrm>
              <a:off x="4895495"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sp>
          <p:nvSpPr>
            <p:cNvPr id="113" name="TextBox 112"/>
            <p:cNvSpPr txBox="1"/>
            <p:nvPr/>
          </p:nvSpPr>
          <p:spPr>
            <a:xfrm>
              <a:off x="5328701"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114" name="TextBox 113"/>
            <p:cNvSpPr txBox="1"/>
            <p:nvPr/>
          </p:nvSpPr>
          <p:spPr>
            <a:xfrm>
              <a:off x="5768680"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1.5</a:t>
              </a:r>
              <a:endParaRPr lang="en-US" sz="1000" dirty="0">
                <a:latin typeface="Arial"/>
                <a:cs typeface="Arial"/>
              </a:endParaRPr>
            </a:p>
          </p:txBody>
        </p:sp>
        <p:sp>
          <p:nvSpPr>
            <p:cNvPr id="115" name="TextBox 114"/>
            <p:cNvSpPr txBox="1"/>
            <p:nvPr/>
          </p:nvSpPr>
          <p:spPr>
            <a:xfrm>
              <a:off x="6204173"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2</a:t>
              </a:r>
              <a:endParaRPr lang="en-US" sz="1000" dirty="0">
                <a:latin typeface="Arial"/>
                <a:cs typeface="Arial"/>
              </a:endParaRPr>
            </a:p>
          </p:txBody>
        </p:sp>
        <p:sp>
          <p:nvSpPr>
            <p:cNvPr id="116" name="TextBox 115"/>
            <p:cNvSpPr txBox="1"/>
            <p:nvPr/>
          </p:nvSpPr>
          <p:spPr>
            <a:xfrm>
              <a:off x="6636111"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2.5</a:t>
              </a:r>
              <a:endParaRPr lang="en-US" sz="1000" dirty="0">
                <a:latin typeface="Arial"/>
                <a:cs typeface="Arial"/>
              </a:endParaRPr>
            </a:p>
          </p:txBody>
        </p:sp>
        <p:sp>
          <p:nvSpPr>
            <p:cNvPr id="117" name="TextBox 116"/>
            <p:cNvSpPr txBox="1"/>
            <p:nvPr/>
          </p:nvSpPr>
          <p:spPr>
            <a:xfrm>
              <a:off x="7067383"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3</a:t>
              </a:r>
              <a:endParaRPr lang="en-US" sz="1000" dirty="0">
                <a:latin typeface="Arial"/>
                <a:cs typeface="Arial"/>
              </a:endParaRPr>
            </a:p>
          </p:txBody>
        </p:sp>
        <p:sp>
          <p:nvSpPr>
            <p:cNvPr id="118" name="TextBox 117"/>
            <p:cNvSpPr txBox="1"/>
            <p:nvPr/>
          </p:nvSpPr>
          <p:spPr>
            <a:xfrm>
              <a:off x="7936612"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5</a:t>
              </a:r>
              <a:endParaRPr lang="en-US" sz="1000" dirty="0">
                <a:latin typeface="Arial"/>
                <a:cs typeface="Arial"/>
              </a:endParaRPr>
            </a:p>
          </p:txBody>
        </p:sp>
        <p:sp>
          <p:nvSpPr>
            <p:cNvPr id="119" name="TextBox 118"/>
            <p:cNvSpPr txBox="1"/>
            <p:nvPr/>
          </p:nvSpPr>
          <p:spPr>
            <a:xfrm>
              <a:off x="3160119"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−1.5</a:t>
              </a:r>
              <a:endParaRPr lang="en-US" sz="1000" dirty="0">
                <a:latin typeface="Arial"/>
                <a:cs typeface="Arial"/>
              </a:endParaRPr>
            </a:p>
          </p:txBody>
        </p:sp>
        <p:sp>
          <p:nvSpPr>
            <p:cNvPr id="120" name="TextBox 119"/>
            <p:cNvSpPr txBox="1"/>
            <p:nvPr/>
          </p:nvSpPr>
          <p:spPr>
            <a:xfrm>
              <a:off x="2726942"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−2</a:t>
              </a:r>
              <a:endParaRPr lang="en-US" sz="1000" dirty="0">
                <a:latin typeface="Arial"/>
                <a:cs typeface="Arial"/>
              </a:endParaRPr>
            </a:p>
          </p:txBody>
        </p:sp>
        <p:sp>
          <p:nvSpPr>
            <p:cNvPr id="121" name="TextBox 120"/>
            <p:cNvSpPr txBox="1"/>
            <p:nvPr/>
          </p:nvSpPr>
          <p:spPr>
            <a:xfrm>
              <a:off x="2292410"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−2.5</a:t>
              </a:r>
              <a:endParaRPr lang="en-US" sz="1000" dirty="0">
                <a:latin typeface="Arial"/>
                <a:cs typeface="Arial"/>
              </a:endParaRPr>
            </a:p>
          </p:txBody>
        </p:sp>
        <p:sp>
          <p:nvSpPr>
            <p:cNvPr id="122" name="TextBox 121"/>
            <p:cNvSpPr txBox="1"/>
            <p:nvPr/>
          </p:nvSpPr>
          <p:spPr>
            <a:xfrm>
              <a:off x="1854954"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a:t>
              </a:r>
              <a:r>
                <a:rPr lang="en-US" sz="1000" dirty="0">
                  <a:latin typeface="Arial"/>
                  <a:cs typeface="Arial"/>
                </a:rPr>
                <a:t>3</a:t>
              </a:r>
            </a:p>
          </p:txBody>
        </p:sp>
        <p:sp>
          <p:nvSpPr>
            <p:cNvPr id="123" name="TextBox 122"/>
            <p:cNvSpPr txBox="1"/>
            <p:nvPr/>
          </p:nvSpPr>
          <p:spPr>
            <a:xfrm>
              <a:off x="1429332"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−4</a:t>
              </a:r>
              <a:endParaRPr lang="en-US" sz="1000" dirty="0">
                <a:latin typeface="Arial"/>
                <a:cs typeface="Arial"/>
              </a:endParaRPr>
            </a:p>
          </p:txBody>
        </p:sp>
        <p:sp>
          <p:nvSpPr>
            <p:cNvPr id="124" name="TextBox 123"/>
            <p:cNvSpPr txBox="1"/>
            <p:nvPr/>
          </p:nvSpPr>
          <p:spPr>
            <a:xfrm>
              <a:off x="974098"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a:t>
              </a:r>
              <a:r>
                <a:rPr lang="en-US" sz="1000" dirty="0">
                  <a:latin typeface="Arial"/>
                  <a:cs typeface="Arial"/>
                </a:rPr>
                <a:t>5</a:t>
              </a:r>
            </a:p>
          </p:txBody>
        </p:sp>
        <p:sp>
          <p:nvSpPr>
            <p:cNvPr id="125" name="TextBox 124"/>
            <p:cNvSpPr txBox="1"/>
            <p:nvPr/>
          </p:nvSpPr>
          <p:spPr>
            <a:xfrm>
              <a:off x="7506803"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4</a:t>
              </a:r>
              <a:endParaRPr lang="en-US" sz="1000" dirty="0">
                <a:latin typeface="Arial"/>
                <a:cs typeface="Arial"/>
              </a:endParaRPr>
            </a:p>
          </p:txBody>
        </p:sp>
      </p:grpSp>
      <p:cxnSp>
        <p:nvCxnSpPr>
          <p:cNvPr id="127" name="Straight Connector 126"/>
          <p:cNvCxnSpPr/>
          <p:nvPr/>
        </p:nvCxnSpPr>
        <p:spPr>
          <a:xfrm>
            <a:off x="5423008" y="2006341"/>
            <a:ext cx="35164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8" name="TextBox 127"/>
          <p:cNvSpPr txBox="1"/>
          <p:nvPr/>
        </p:nvSpPr>
        <p:spPr>
          <a:xfrm>
            <a:off x="5866781" y="1729342"/>
            <a:ext cx="2100816" cy="553998"/>
          </a:xfrm>
          <a:prstGeom prst="rect">
            <a:avLst/>
          </a:prstGeom>
          <a:noFill/>
        </p:spPr>
        <p:txBody>
          <a:bodyPr wrap="square" lIns="0" tIns="0" rIns="0" bIns="0" rtlCol="0">
            <a:spAutoFit/>
          </a:bodyPr>
          <a:lstStyle/>
          <a:p>
            <a:r>
              <a:rPr lang="en-US" sz="1200" dirty="0" smtClean="0">
                <a:latin typeface="Arial"/>
                <a:cs typeface="Arial"/>
              </a:rPr>
              <a:t>Mean 500-hPa geopotential height during low-skill periods (every 6 dam)</a:t>
            </a:r>
          </a:p>
        </p:txBody>
      </p:sp>
      <p:sp>
        <p:nvSpPr>
          <p:cNvPr id="129" name="TextBox 128"/>
          <p:cNvSpPr txBox="1"/>
          <p:nvPr/>
        </p:nvSpPr>
        <p:spPr>
          <a:xfrm>
            <a:off x="5866781" y="2583410"/>
            <a:ext cx="2250204" cy="923330"/>
          </a:xfrm>
          <a:prstGeom prst="rect">
            <a:avLst/>
          </a:prstGeom>
          <a:noFill/>
        </p:spPr>
        <p:txBody>
          <a:bodyPr wrap="square" lIns="0" tIns="0" rIns="0" bIns="0" rtlCol="0">
            <a:spAutoFit/>
          </a:bodyPr>
          <a:lstStyle/>
          <a:p>
            <a:r>
              <a:rPr lang="en-US" sz="1200" b="1" dirty="0" smtClean="0">
                <a:latin typeface="Arial"/>
                <a:cs typeface="Arial"/>
              </a:rPr>
              <a:t>Shading: </a:t>
            </a:r>
            <a:r>
              <a:rPr lang="en-US" sz="1200" dirty="0" smtClean="0">
                <a:latin typeface="Arial"/>
                <a:cs typeface="Arial"/>
              </a:rPr>
              <a:t>Differences of mean 500-hPa geopotential height (dam) between low-skill periods and high-skill periods (low-skill periods minus high-skill periods)</a:t>
            </a:r>
          </a:p>
        </p:txBody>
      </p:sp>
    </p:spTree>
    <p:extLst>
      <p:ext uri="{BB962C8B-B14F-4D97-AF65-F5344CB8AC3E}">
        <p14:creationId xmlns:p14="http://schemas.microsoft.com/office/powerpoint/2010/main" val="93874391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6" y="7255"/>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Arctic environment</a:t>
            </a:r>
            <a:endParaRPr lang="en-US" sz="2200" b="1" dirty="0">
              <a:solidFill>
                <a:srgbClr val="FF0000"/>
              </a:solidFill>
              <a:latin typeface="Arial" panose="020B0604020202020204" pitchFamily="34" charset="0"/>
              <a:cs typeface="Arial" panose="020B0604020202020204" pitchFamily="34" charset="0"/>
            </a:endParaRPr>
          </a:p>
        </p:txBody>
      </p:sp>
      <p:grpSp>
        <p:nvGrpSpPr>
          <p:cNvPr id="107" name="Group 106"/>
          <p:cNvGrpSpPr/>
          <p:nvPr/>
        </p:nvGrpSpPr>
        <p:grpSpPr>
          <a:xfrm>
            <a:off x="628169" y="4640679"/>
            <a:ext cx="7827264" cy="309336"/>
            <a:chOff x="828417" y="4658413"/>
            <a:chExt cx="7827264" cy="309336"/>
          </a:xfrm>
        </p:grpSpPr>
        <p:pic>
          <p:nvPicPr>
            <p:cNvPr id="108" name="Picture 107" descr="track_frequency_differences_low_vs_high_skill_10per_aa_rmse_v2_JJA_v2_onlyDuringPeriods.png"/>
            <p:cNvPicPr>
              <a:picLocks/>
            </p:cNvPicPr>
            <p:nvPr/>
          </p:nvPicPr>
          <p:blipFill rotWithShape="1">
            <a:blip r:embed="rId2">
              <a:extLst>
                <a:ext uri="{28A0092B-C50C-407E-A947-70E740481C1C}">
                  <a14:useLocalDpi xmlns:a14="http://schemas.microsoft.com/office/drawing/2010/main" val="0"/>
                </a:ext>
              </a:extLst>
            </a:blip>
            <a:srcRect l="3294" t="95704" r="8741" b="1981"/>
            <a:stretch/>
          </p:blipFill>
          <p:spPr>
            <a:xfrm>
              <a:off x="828417" y="4658413"/>
              <a:ext cx="7827264" cy="155448"/>
            </a:xfrm>
            <a:prstGeom prst="rect">
              <a:avLst/>
            </a:prstGeom>
          </p:spPr>
        </p:pic>
        <p:sp>
          <p:nvSpPr>
            <p:cNvPr id="109" name="TextBox 108"/>
            <p:cNvSpPr txBox="1"/>
            <p:nvPr/>
          </p:nvSpPr>
          <p:spPr>
            <a:xfrm>
              <a:off x="3599095"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−0.04</a:t>
              </a:r>
              <a:endParaRPr lang="en-US" sz="1000" dirty="0">
                <a:latin typeface="Arial"/>
                <a:cs typeface="Arial"/>
              </a:endParaRPr>
            </a:p>
          </p:txBody>
        </p:sp>
        <p:sp>
          <p:nvSpPr>
            <p:cNvPr id="110" name="TextBox 109"/>
            <p:cNvSpPr txBox="1"/>
            <p:nvPr/>
          </p:nvSpPr>
          <p:spPr>
            <a:xfrm>
              <a:off x="3941532" y="4813861"/>
              <a:ext cx="743445" cy="153888"/>
            </a:xfrm>
            <a:prstGeom prst="rect">
              <a:avLst/>
            </a:prstGeom>
            <a:noFill/>
          </p:spPr>
          <p:txBody>
            <a:bodyPr wrap="square" lIns="0" tIns="0" rIns="0" bIns="0" rtlCol="0">
              <a:spAutoFit/>
            </a:bodyPr>
            <a:lstStyle/>
            <a:p>
              <a:pPr algn="ctr"/>
              <a:r>
                <a:rPr lang="en-US" sz="1000" dirty="0" smtClean="0">
                  <a:latin typeface="Arial"/>
                  <a:cs typeface="Arial"/>
                </a:rPr>
                <a:t>−0.02</a:t>
              </a:r>
              <a:endParaRPr lang="en-US" sz="1000" dirty="0">
                <a:latin typeface="Arial"/>
                <a:cs typeface="Arial"/>
              </a:endParaRPr>
            </a:p>
          </p:txBody>
        </p:sp>
        <p:sp>
          <p:nvSpPr>
            <p:cNvPr id="111" name="TextBox 110"/>
            <p:cNvSpPr txBox="1"/>
            <p:nvPr/>
          </p:nvSpPr>
          <p:spPr>
            <a:xfrm>
              <a:off x="4465934"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a:t>
              </a:r>
              <a:endParaRPr lang="en-US" sz="1000" dirty="0">
                <a:latin typeface="Arial"/>
                <a:cs typeface="Arial"/>
              </a:endParaRPr>
            </a:p>
          </p:txBody>
        </p:sp>
        <p:sp>
          <p:nvSpPr>
            <p:cNvPr id="112" name="TextBox 111"/>
            <p:cNvSpPr txBox="1"/>
            <p:nvPr/>
          </p:nvSpPr>
          <p:spPr>
            <a:xfrm>
              <a:off x="4895495"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0.02</a:t>
              </a:r>
              <a:endParaRPr lang="en-US" sz="1000" dirty="0">
                <a:latin typeface="Arial"/>
                <a:cs typeface="Arial"/>
              </a:endParaRPr>
            </a:p>
          </p:txBody>
        </p:sp>
        <p:sp>
          <p:nvSpPr>
            <p:cNvPr id="113" name="TextBox 112"/>
            <p:cNvSpPr txBox="1"/>
            <p:nvPr/>
          </p:nvSpPr>
          <p:spPr>
            <a:xfrm>
              <a:off x="5328701"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0.04</a:t>
              </a:r>
              <a:endParaRPr lang="en-US" sz="1000" dirty="0">
                <a:latin typeface="Arial"/>
                <a:cs typeface="Arial"/>
              </a:endParaRPr>
            </a:p>
          </p:txBody>
        </p:sp>
        <p:sp>
          <p:nvSpPr>
            <p:cNvPr id="114" name="TextBox 113"/>
            <p:cNvSpPr txBox="1"/>
            <p:nvPr/>
          </p:nvSpPr>
          <p:spPr>
            <a:xfrm>
              <a:off x="5768680"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0.06</a:t>
              </a:r>
              <a:endParaRPr lang="en-US" sz="1000" dirty="0">
                <a:latin typeface="Arial"/>
                <a:cs typeface="Arial"/>
              </a:endParaRPr>
            </a:p>
          </p:txBody>
        </p:sp>
        <p:sp>
          <p:nvSpPr>
            <p:cNvPr id="115" name="TextBox 114"/>
            <p:cNvSpPr txBox="1"/>
            <p:nvPr/>
          </p:nvSpPr>
          <p:spPr>
            <a:xfrm>
              <a:off x="6204173"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0.08</a:t>
              </a:r>
              <a:endParaRPr lang="en-US" sz="1000" dirty="0">
                <a:latin typeface="Arial"/>
                <a:cs typeface="Arial"/>
              </a:endParaRPr>
            </a:p>
          </p:txBody>
        </p:sp>
        <p:sp>
          <p:nvSpPr>
            <p:cNvPr id="116" name="TextBox 115"/>
            <p:cNvSpPr txBox="1"/>
            <p:nvPr/>
          </p:nvSpPr>
          <p:spPr>
            <a:xfrm>
              <a:off x="6636111"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0.10</a:t>
              </a:r>
              <a:endParaRPr lang="en-US" sz="1000" dirty="0">
                <a:latin typeface="Arial"/>
                <a:cs typeface="Arial"/>
              </a:endParaRPr>
            </a:p>
          </p:txBody>
        </p:sp>
        <p:sp>
          <p:nvSpPr>
            <p:cNvPr id="117" name="TextBox 116"/>
            <p:cNvSpPr txBox="1"/>
            <p:nvPr/>
          </p:nvSpPr>
          <p:spPr>
            <a:xfrm>
              <a:off x="7067383"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0.12</a:t>
              </a:r>
              <a:endParaRPr lang="en-US" sz="1000" dirty="0">
                <a:latin typeface="Arial"/>
                <a:cs typeface="Arial"/>
              </a:endParaRPr>
            </a:p>
          </p:txBody>
        </p:sp>
        <p:sp>
          <p:nvSpPr>
            <p:cNvPr id="118" name="TextBox 117"/>
            <p:cNvSpPr txBox="1"/>
            <p:nvPr/>
          </p:nvSpPr>
          <p:spPr>
            <a:xfrm>
              <a:off x="7936612"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0.16</a:t>
              </a:r>
              <a:endParaRPr lang="en-US" sz="1000" dirty="0">
                <a:latin typeface="Arial"/>
                <a:cs typeface="Arial"/>
              </a:endParaRPr>
            </a:p>
          </p:txBody>
        </p:sp>
        <p:sp>
          <p:nvSpPr>
            <p:cNvPr id="119" name="TextBox 118"/>
            <p:cNvSpPr txBox="1"/>
            <p:nvPr/>
          </p:nvSpPr>
          <p:spPr>
            <a:xfrm>
              <a:off x="3160119"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−0.06</a:t>
              </a:r>
              <a:endParaRPr lang="en-US" sz="1000" dirty="0">
                <a:latin typeface="Arial"/>
                <a:cs typeface="Arial"/>
              </a:endParaRPr>
            </a:p>
          </p:txBody>
        </p:sp>
        <p:sp>
          <p:nvSpPr>
            <p:cNvPr id="120" name="TextBox 119"/>
            <p:cNvSpPr txBox="1"/>
            <p:nvPr/>
          </p:nvSpPr>
          <p:spPr>
            <a:xfrm>
              <a:off x="2726942"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−0.08</a:t>
              </a:r>
              <a:endParaRPr lang="en-US" sz="1000" dirty="0">
                <a:latin typeface="Arial"/>
                <a:cs typeface="Arial"/>
              </a:endParaRPr>
            </a:p>
          </p:txBody>
        </p:sp>
        <p:sp>
          <p:nvSpPr>
            <p:cNvPr id="121" name="TextBox 120"/>
            <p:cNvSpPr txBox="1"/>
            <p:nvPr/>
          </p:nvSpPr>
          <p:spPr>
            <a:xfrm>
              <a:off x="2292410"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−0.10</a:t>
              </a:r>
              <a:endParaRPr lang="en-US" sz="1000" dirty="0">
                <a:latin typeface="Arial"/>
                <a:cs typeface="Arial"/>
              </a:endParaRPr>
            </a:p>
          </p:txBody>
        </p:sp>
        <p:sp>
          <p:nvSpPr>
            <p:cNvPr id="122" name="TextBox 121"/>
            <p:cNvSpPr txBox="1"/>
            <p:nvPr/>
          </p:nvSpPr>
          <p:spPr>
            <a:xfrm>
              <a:off x="1854954"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−0.12</a:t>
              </a:r>
              <a:endParaRPr lang="en-US" sz="1000" dirty="0">
                <a:latin typeface="Arial"/>
                <a:cs typeface="Arial"/>
              </a:endParaRPr>
            </a:p>
          </p:txBody>
        </p:sp>
        <p:sp>
          <p:nvSpPr>
            <p:cNvPr id="123" name="TextBox 122"/>
            <p:cNvSpPr txBox="1"/>
            <p:nvPr/>
          </p:nvSpPr>
          <p:spPr>
            <a:xfrm>
              <a:off x="1429332"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−0.14</a:t>
              </a:r>
              <a:endParaRPr lang="en-US" sz="1000" dirty="0">
                <a:latin typeface="Arial"/>
                <a:cs typeface="Arial"/>
              </a:endParaRPr>
            </a:p>
          </p:txBody>
        </p:sp>
        <p:sp>
          <p:nvSpPr>
            <p:cNvPr id="124" name="TextBox 123"/>
            <p:cNvSpPr txBox="1"/>
            <p:nvPr/>
          </p:nvSpPr>
          <p:spPr>
            <a:xfrm>
              <a:off x="974098"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−0.16</a:t>
              </a:r>
              <a:endParaRPr lang="en-US" sz="1000" dirty="0">
                <a:latin typeface="Arial"/>
                <a:cs typeface="Arial"/>
              </a:endParaRPr>
            </a:p>
          </p:txBody>
        </p:sp>
        <p:sp>
          <p:nvSpPr>
            <p:cNvPr id="125" name="TextBox 124"/>
            <p:cNvSpPr txBox="1"/>
            <p:nvPr/>
          </p:nvSpPr>
          <p:spPr>
            <a:xfrm>
              <a:off x="7506803"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0.14</a:t>
              </a:r>
              <a:endParaRPr lang="en-US" sz="1000" dirty="0">
                <a:latin typeface="Arial"/>
                <a:cs typeface="Arial"/>
              </a:endParaRPr>
            </a:p>
          </p:txBody>
        </p:sp>
      </p:grpSp>
      <p:cxnSp>
        <p:nvCxnSpPr>
          <p:cNvPr id="127" name="Straight Connector 126"/>
          <p:cNvCxnSpPr/>
          <p:nvPr/>
        </p:nvCxnSpPr>
        <p:spPr>
          <a:xfrm>
            <a:off x="5423008" y="2006341"/>
            <a:ext cx="35164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8" name="TextBox 127"/>
          <p:cNvSpPr txBox="1"/>
          <p:nvPr/>
        </p:nvSpPr>
        <p:spPr>
          <a:xfrm>
            <a:off x="5866781" y="1729342"/>
            <a:ext cx="2100816" cy="553998"/>
          </a:xfrm>
          <a:prstGeom prst="rect">
            <a:avLst/>
          </a:prstGeom>
          <a:noFill/>
        </p:spPr>
        <p:txBody>
          <a:bodyPr wrap="square" lIns="0" tIns="0" rIns="0" bIns="0" rtlCol="0">
            <a:spAutoFit/>
          </a:bodyPr>
          <a:lstStyle/>
          <a:p>
            <a:r>
              <a:rPr lang="en-US" sz="1200" dirty="0" smtClean="0">
                <a:latin typeface="Arial"/>
                <a:cs typeface="Arial"/>
              </a:rPr>
              <a:t>Mean 850–600-hPa </a:t>
            </a:r>
            <a:r>
              <a:rPr lang="en-US" sz="1200" dirty="0" err="1" smtClean="0">
                <a:latin typeface="Arial"/>
                <a:cs typeface="Arial"/>
              </a:rPr>
              <a:t>Eady</a:t>
            </a:r>
            <a:r>
              <a:rPr lang="en-US" sz="1200" dirty="0" smtClean="0">
                <a:latin typeface="Arial"/>
                <a:cs typeface="Arial"/>
              </a:rPr>
              <a:t> growth rate during low-skill periods (every 0.06 day</a:t>
            </a:r>
            <a:r>
              <a:rPr lang="en-US" sz="1200" baseline="30000" dirty="0" smtClean="0">
                <a:latin typeface="Arial"/>
                <a:cs typeface="Arial"/>
              </a:rPr>
              <a:t>−1</a:t>
            </a:r>
            <a:r>
              <a:rPr lang="en-US" sz="1200" dirty="0" smtClean="0">
                <a:latin typeface="Arial"/>
                <a:cs typeface="Arial"/>
              </a:rPr>
              <a:t>)</a:t>
            </a:r>
          </a:p>
        </p:txBody>
      </p:sp>
      <p:sp>
        <p:nvSpPr>
          <p:cNvPr id="129" name="TextBox 128"/>
          <p:cNvSpPr txBox="1"/>
          <p:nvPr/>
        </p:nvSpPr>
        <p:spPr>
          <a:xfrm>
            <a:off x="5866781" y="2583410"/>
            <a:ext cx="2250204" cy="923330"/>
          </a:xfrm>
          <a:prstGeom prst="rect">
            <a:avLst/>
          </a:prstGeom>
          <a:noFill/>
        </p:spPr>
        <p:txBody>
          <a:bodyPr wrap="square" lIns="0" tIns="0" rIns="0" bIns="0" rtlCol="0">
            <a:spAutoFit/>
          </a:bodyPr>
          <a:lstStyle/>
          <a:p>
            <a:r>
              <a:rPr lang="en-US" sz="1200" b="1" dirty="0" smtClean="0">
                <a:latin typeface="Arial"/>
                <a:cs typeface="Arial"/>
              </a:rPr>
              <a:t>Shading: </a:t>
            </a:r>
            <a:r>
              <a:rPr lang="en-US" sz="1200" dirty="0" smtClean="0">
                <a:latin typeface="Arial"/>
                <a:cs typeface="Arial"/>
              </a:rPr>
              <a:t>Differences of mean </a:t>
            </a:r>
            <a:r>
              <a:rPr lang="en-US" sz="1200" dirty="0">
                <a:latin typeface="Arial"/>
                <a:cs typeface="Arial"/>
              </a:rPr>
              <a:t>850–600-hPa </a:t>
            </a:r>
            <a:r>
              <a:rPr lang="en-US" sz="1200" dirty="0" err="1">
                <a:latin typeface="Arial"/>
                <a:cs typeface="Arial"/>
              </a:rPr>
              <a:t>Eady</a:t>
            </a:r>
            <a:r>
              <a:rPr lang="en-US" sz="1200" dirty="0">
                <a:latin typeface="Arial"/>
                <a:cs typeface="Arial"/>
              </a:rPr>
              <a:t> growth rate </a:t>
            </a:r>
            <a:r>
              <a:rPr lang="en-US" sz="1200" dirty="0" smtClean="0">
                <a:latin typeface="Arial"/>
                <a:cs typeface="Arial"/>
              </a:rPr>
              <a:t>(day</a:t>
            </a:r>
            <a:r>
              <a:rPr lang="en-US" sz="1200" baseline="30000" dirty="0">
                <a:latin typeface="Arial"/>
                <a:cs typeface="Arial"/>
              </a:rPr>
              <a:t>−1</a:t>
            </a:r>
            <a:r>
              <a:rPr lang="en-US" sz="1200" dirty="0" smtClean="0">
                <a:latin typeface="Arial"/>
                <a:cs typeface="Arial"/>
              </a:rPr>
              <a:t>) between low-skill periods and high-skill periods (low-skill periods minus high-skill periods)</a:t>
            </a:r>
          </a:p>
        </p:txBody>
      </p:sp>
      <p:pic>
        <p:nvPicPr>
          <p:cNvPr id="27" name="Picture 26" descr="egr_composite_difference_low_skill_minus_high_skill_noC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1285" y="687403"/>
            <a:ext cx="3964290" cy="3840480"/>
          </a:xfrm>
          <a:prstGeom prst="rect">
            <a:avLst/>
          </a:prstGeom>
        </p:spPr>
      </p:pic>
    </p:spTree>
    <p:extLst>
      <p:ext uri="{BB962C8B-B14F-4D97-AF65-F5344CB8AC3E}">
        <p14:creationId xmlns:p14="http://schemas.microsoft.com/office/powerpoint/2010/main" val="57488799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6" y="7255"/>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Arctic environment</a:t>
            </a:r>
            <a:endParaRPr lang="en-US" sz="2200" b="1" dirty="0">
              <a:solidFill>
                <a:srgbClr val="FF0000"/>
              </a:solidFill>
              <a:latin typeface="Arial" panose="020B0604020202020204" pitchFamily="34" charset="0"/>
              <a:cs typeface="Arial" panose="020B0604020202020204" pitchFamily="34" charset="0"/>
            </a:endParaRPr>
          </a:p>
        </p:txBody>
      </p:sp>
      <p:grpSp>
        <p:nvGrpSpPr>
          <p:cNvPr id="107" name="Group 106"/>
          <p:cNvGrpSpPr/>
          <p:nvPr/>
        </p:nvGrpSpPr>
        <p:grpSpPr>
          <a:xfrm>
            <a:off x="628169" y="4640679"/>
            <a:ext cx="7827264" cy="309336"/>
            <a:chOff x="828417" y="4658413"/>
            <a:chExt cx="7827264" cy="309336"/>
          </a:xfrm>
        </p:grpSpPr>
        <p:pic>
          <p:nvPicPr>
            <p:cNvPr id="108" name="Picture 107" descr="track_frequency_differences_low_vs_high_skill_10per_aa_rmse_v2_JJA_v2_onlyDuringPeriods.png"/>
            <p:cNvPicPr>
              <a:picLocks/>
            </p:cNvPicPr>
            <p:nvPr/>
          </p:nvPicPr>
          <p:blipFill rotWithShape="1">
            <a:blip r:embed="rId2">
              <a:extLst>
                <a:ext uri="{28A0092B-C50C-407E-A947-70E740481C1C}">
                  <a14:useLocalDpi xmlns:a14="http://schemas.microsoft.com/office/drawing/2010/main" val="0"/>
                </a:ext>
              </a:extLst>
            </a:blip>
            <a:srcRect l="3294" t="95704" r="8741" b="1981"/>
            <a:stretch/>
          </p:blipFill>
          <p:spPr>
            <a:xfrm>
              <a:off x="828417" y="4658413"/>
              <a:ext cx="7827264" cy="155448"/>
            </a:xfrm>
            <a:prstGeom prst="rect">
              <a:avLst/>
            </a:prstGeom>
          </p:spPr>
        </p:pic>
        <p:sp>
          <p:nvSpPr>
            <p:cNvPr id="109" name="TextBox 108"/>
            <p:cNvSpPr txBox="1"/>
            <p:nvPr/>
          </p:nvSpPr>
          <p:spPr>
            <a:xfrm>
              <a:off x="3599095"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−8</a:t>
              </a:r>
              <a:endParaRPr lang="en-US" sz="1000" dirty="0">
                <a:latin typeface="Arial"/>
                <a:cs typeface="Arial"/>
              </a:endParaRPr>
            </a:p>
          </p:txBody>
        </p:sp>
        <p:sp>
          <p:nvSpPr>
            <p:cNvPr id="110" name="TextBox 109"/>
            <p:cNvSpPr txBox="1"/>
            <p:nvPr/>
          </p:nvSpPr>
          <p:spPr>
            <a:xfrm>
              <a:off x="3941532" y="4813861"/>
              <a:ext cx="743445" cy="153888"/>
            </a:xfrm>
            <a:prstGeom prst="rect">
              <a:avLst/>
            </a:prstGeom>
            <a:noFill/>
          </p:spPr>
          <p:txBody>
            <a:bodyPr wrap="square" lIns="0" tIns="0" rIns="0" bIns="0" rtlCol="0">
              <a:spAutoFit/>
            </a:bodyPr>
            <a:lstStyle/>
            <a:p>
              <a:pPr algn="ctr"/>
              <a:r>
                <a:rPr lang="en-US" sz="1000" dirty="0" smtClean="0">
                  <a:latin typeface="Arial"/>
                  <a:cs typeface="Arial"/>
                </a:rPr>
                <a:t>−</a:t>
              </a:r>
              <a:r>
                <a:rPr lang="en-US" sz="1000" dirty="0">
                  <a:latin typeface="Arial"/>
                  <a:cs typeface="Arial"/>
                </a:rPr>
                <a:t>4</a:t>
              </a:r>
            </a:p>
          </p:txBody>
        </p:sp>
        <p:sp>
          <p:nvSpPr>
            <p:cNvPr id="111" name="TextBox 110"/>
            <p:cNvSpPr txBox="1"/>
            <p:nvPr/>
          </p:nvSpPr>
          <p:spPr>
            <a:xfrm>
              <a:off x="4465934"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0</a:t>
              </a:r>
              <a:endParaRPr lang="en-US" sz="1000" dirty="0">
                <a:latin typeface="Arial"/>
                <a:cs typeface="Arial"/>
              </a:endParaRPr>
            </a:p>
          </p:txBody>
        </p:sp>
        <p:sp>
          <p:nvSpPr>
            <p:cNvPr id="112" name="TextBox 111"/>
            <p:cNvSpPr txBox="1"/>
            <p:nvPr/>
          </p:nvSpPr>
          <p:spPr>
            <a:xfrm>
              <a:off x="4895495" y="4813861"/>
              <a:ext cx="562814" cy="153888"/>
            </a:xfrm>
            <a:prstGeom prst="rect">
              <a:avLst/>
            </a:prstGeom>
            <a:noFill/>
          </p:spPr>
          <p:txBody>
            <a:bodyPr wrap="square" lIns="0" tIns="0" rIns="0" bIns="0" rtlCol="0">
              <a:spAutoFit/>
            </a:bodyPr>
            <a:lstStyle/>
            <a:p>
              <a:pPr algn="ctr"/>
              <a:r>
                <a:rPr lang="en-US" sz="1000" dirty="0">
                  <a:latin typeface="Arial"/>
                  <a:cs typeface="Arial"/>
                </a:rPr>
                <a:t>4</a:t>
              </a:r>
            </a:p>
          </p:txBody>
        </p:sp>
        <p:sp>
          <p:nvSpPr>
            <p:cNvPr id="113" name="TextBox 112"/>
            <p:cNvSpPr txBox="1"/>
            <p:nvPr/>
          </p:nvSpPr>
          <p:spPr>
            <a:xfrm>
              <a:off x="5328701" y="4813861"/>
              <a:ext cx="562814" cy="153888"/>
            </a:xfrm>
            <a:prstGeom prst="rect">
              <a:avLst/>
            </a:prstGeom>
            <a:noFill/>
          </p:spPr>
          <p:txBody>
            <a:bodyPr wrap="square" lIns="0" tIns="0" rIns="0" bIns="0" rtlCol="0">
              <a:spAutoFit/>
            </a:bodyPr>
            <a:lstStyle/>
            <a:p>
              <a:pPr algn="ctr"/>
              <a:r>
                <a:rPr lang="en-US" sz="1000" dirty="0">
                  <a:latin typeface="Arial"/>
                  <a:cs typeface="Arial"/>
                </a:rPr>
                <a:t>8</a:t>
              </a:r>
            </a:p>
          </p:txBody>
        </p:sp>
        <p:sp>
          <p:nvSpPr>
            <p:cNvPr id="114" name="TextBox 113"/>
            <p:cNvSpPr txBox="1"/>
            <p:nvPr/>
          </p:nvSpPr>
          <p:spPr>
            <a:xfrm>
              <a:off x="5768680"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12</a:t>
              </a:r>
              <a:endParaRPr lang="en-US" sz="1000" dirty="0">
                <a:latin typeface="Arial"/>
                <a:cs typeface="Arial"/>
              </a:endParaRPr>
            </a:p>
          </p:txBody>
        </p:sp>
        <p:sp>
          <p:nvSpPr>
            <p:cNvPr id="115" name="TextBox 114"/>
            <p:cNvSpPr txBox="1"/>
            <p:nvPr/>
          </p:nvSpPr>
          <p:spPr>
            <a:xfrm>
              <a:off x="6204173"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16</a:t>
              </a:r>
              <a:endParaRPr lang="en-US" sz="1000" dirty="0">
                <a:latin typeface="Arial"/>
                <a:cs typeface="Arial"/>
              </a:endParaRPr>
            </a:p>
          </p:txBody>
        </p:sp>
        <p:sp>
          <p:nvSpPr>
            <p:cNvPr id="116" name="TextBox 115"/>
            <p:cNvSpPr txBox="1"/>
            <p:nvPr/>
          </p:nvSpPr>
          <p:spPr>
            <a:xfrm>
              <a:off x="6636111"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20</a:t>
              </a:r>
              <a:endParaRPr lang="en-US" sz="1000" dirty="0">
                <a:latin typeface="Arial"/>
                <a:cs typeface="Arial"/>
              </a:endParaRPr>
            </a:p>
          </p:txBody>
        </p:sp>
        <p:sp>
          <p:nvSpPr>
            <p:cNvPr id="117" name="TextBox 116"/>
            <p:cNvSpPr txBox="1"/>
            <p:nvPr/>
          </p:nvSpPr>
          <p:spPr>
            <a:xfrm>
              <a:off x="7067383"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24</a:t>
              </a:r>
              <a:endParaRPr lang="en-US" sz="1000" dirty="0">
                <a:latin typeface="Arial"/>
                <a:cs typeface="Arial"/>
              </a:endParaRPr>
            </a:p>
          </p:txBody>
        </p:sp>
        <p:sp>
          <p:nvSpPr>
            <p:cNvPr id="118" name="TextBox 117"/>
            <p:cNvSpPr txBox="1"/>
            <p:nvPr/>
          </p:nvSpPr>
          <p:spPr>
            <a:xfrm>
              <a:off x="7936612"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32</a:t>
              </a:r>
              <a:endParaRPr lang="en-US" sz="1000" dirty="0">
                <a:latin typeface="Arial"/>
                <a:cs typeface="Arial"/>
              </a:endParaRPr>
            </a:p>
          </p:txBody>
        </p:sp>
        <p:sp>
          <p:nvSpPr>
            <p:cNvPr id="119" name="TextBox 118"/>
            <p:cNvSpPr txBox="1"/>
            <p:nvPr/>
          </p:nvSpPr>
          <p:spPr>
            <a:xfrm>
              <a:off x="3160119"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−12</a:t>
              </a:r>
              <a:endParaRPr lang="en-US" sz="1000" dirty="0">
                <a:latin typeface="Arial"/>
                <a:cs typeface="Arial"/>
              </a:endParaRPr>
            </a:p>
          </p:txBody>
        </p:sp>
        <p:sp>
          <p:nvSpPr>
            <p:cNvPr id="120" name="TextBox 119"/>
            <p:cNvSpPr txBox="1"/>
            <p:nvPr/>
          </p:nvSpPr>
          <p:spPr>
            <a:xfrm>
              <a:off x="2726942"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−16</a:t>
              </a:r>
              <a:endParaRPr lang="en-US" sz="1000" dirty="0">
                <a:latin typeface="Arial"/>
                <a:cs typeface="Arial"/>
              </a:endParaRPr>
            </a:p>
          </p:txBody>
        </p:sp>
        <p:sp>
          <p:nvSpPr>
            <p:cNvPr id="121" name="TextBox 120"/>
            <p:cNvSpPr txBox="1"/>
            <p:nvPr/>
          </p:nvSpPr>
          <p:spPr>
            <a:xfrm>
              <a:off x="2292410"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−20</a:t>
              </a:r>
              <a:endParaRPr lang="en-US" sz="1000" dirty="0">
                <a:latin typeface="Arial"/>
                <a:cs typeface="Arial"/>
              </a:endParaRPr>
            </a:p>
          </p:txBody>
        </p:sp>
        <p:sp>
          <p:nvSpPr>
            <p:cNvPr id="122" name="TextBox 121"/>
            <p:cNvSpPr txBox="1"/>
            <p:nvPr/>
          </p:nvSpPr>
          <p:spPr>
            <a:xfrm>
              <a:off x="1854954"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−24</a:t>
              </a:r>
              <a:endParaRPr lang="en-US" sz="1000" dirty="0">
                <a:latin typeface="Arial"/>
                <a:cs typeface="Arial"/>
              </a:endParaRPr>
            </a:p>
          </p:txBody>
        </p:sp>
        <p:sp>
          <p:nvSpPr>
            <p:cNvPr id="123" name="TextBox 122"/>
            <p:cNvSpPr txBox="1"/>
            <p:nvPr/>
          </p:nvSpPr>
          <p:spPr>
            <a:xfrm>
              <a:off x="1429332"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−28</a:t>
              </a:r>
              <a:endParaRPr lang="en-US" sz="1000" dirty="0">
                <a:latin typeface="Arial"/>
                <a:cs typeface="Arial"/>
              </a:endParaRPr>
            </a:p>
          </p:txBody>
        </p:sp>
        <p:sp>
          <p:nvSpPr>
            <p:cNvPr id="124" name="TextBox 123"/>
            <p:cNvSpPr txBox="1"/>
            <p:nvPr/>
          </p:nvSpPr>
          <p:spPr>
            <a:xfrm>
              <a:off x="974098"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−32</a:t>
              </a:r>
              <a:endParaRPr lang="en-US" sz="1000" dirty="0">
                <a:latin typeface="Arial"/>
                <a:cs typeface="Arial"/>
              </a:endParaRPr>
            </a:p>
          </p:txBody>
        </p:sp>
        <p:sp>
          <p:nvSpPr>
            <p:cNvPr id="125" name="TextBox 124"/>
            <p:cNvSpPr txBox="1"/>
            <p:nvPr/>
          </p:nvSpPr>
          <p:spPr>
            <a:xfrm>
              <a:off x="7506803" y="4813861"/>
              <a:ext cx="562814" cy="153888"/>
            </a:xfrm>
            <a:prstGeom prst="rect">
              <a:avLst/>
            </a:prstGeom>
            <a:noFill/>
          </p:spPr>
          <p:txBody>
            <a:bodyPr wrap="square" lIns="0" tIns="0" rIns="0" bIns="0" rtlCol="0">
              <a:spAutoFit/>
            </a:bodyPr>
            <a:lstStyle/>
            <a:p>
              <a:pPr algn="ctr"/>
              <a:r>
                <a:rPr lang="en-US" sz="1000" dirty="0" smtClean="0">
                  <a:latin typeface="Arial"/>
                  <a:cs typeface="Arial"/>
                </a:rPr>
                <a:t>28</a:t>
              </a:r>
              <a:endParaRPr lang="en-US" sz="1000" dirty="0">
                <a:latin typeface="Arial"/>
                <a:cs typeface="Arial"/>
              </a:endParaRPr>
            </a:p>
          </p:txBody>
        </p:sp>
      </p:grpSp>
      <p:cxnSp>
        <p:nvCxnSpPr>
          <p:cNvPr id="127" name="Straight Connector 126"/>
          <p:cNvCxnSpPr/>
          <p:nvPr/>
        </p:nvCxnSpPr>
        <p:spPr>
          <a:xfrm>
            <a:off x="5423008" y="2006341"/>
            <a:ext cx="35164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8" name="TextBox 127"/>
          <p:cNvSpPr txBox="1"/>
          <p:nvPr/>
        </p:nvSpPr>
        <p:spPr>
          <a:xfrm>
            <a:off x="5866781" y="1729342"/>
            <a:ext cx="2100816" cy="553998"/>
          </a:xfrm>
          <a:prstGeom prst="rect">
            <a:avLst/>
          </a:prstGeom>
          <a:noFill/>
        </p:spPr>
        <p:txBody>
          <a:bodyPr wrap="square" lIns="0" tIns="0" rIns="0" bIns="0" rtlCol="0">
            <a:spAutoFit/>
          </a:bodyPr>
          <a:lstStyle/>
          <a:p>
            <a:r>
              <a:rPr lang="en-US" sz="1200" dirty="0" smtClean="0">
                <a:latin typeface="Arial"/>
                <a:cs typeface="Arial"/>
              </a:rPr>
              <a:t>Mean 1000–300-hPa IVT during low-skill periods (every 20 kg m</a:t>
            </a:r>
            <a:r>
              <a:rPr lang="en-US" sz="1200" baseline="30000" dirty="0" smtClean="0">
                <a:latin typeface="Arial"/>
                <a:cs typeface="Arial"/>
              </a:rPr>
              <a:t>−1</a:t>
            </a:r>
            <a:r>
              <a:rPr lang="en-US" sz="1200" dirty="0" smtClean="0">
                <a:latin typeface="Arial"/>
                <a:cs typeface="Arial"/>
              </a:rPr>
              <a:t> s</a:t>
            </a:r>
            <a:r>
              <a:rPr lang="en-US" sz="1200" baseline="30000" dirty="0" smtClean="0">
                <a:latin typeface="Arial"/>
                <a:cs typeface="Arial"/>
              </a:rPr>
              <a:t>−1</a:t>
            </a:r>
            <a:r>
              <a:rPr lang="en-US" sz="1200" dirty="0" smtClean="0">
                <a:latin typeface="Arial"/>
                <a:cs typeface="Arial"/>
              </a:rPr>
              <a:t>)</a:t>
            </a:r>
          </a:p>
        </p:txBody>
      </p:sp>
      <p:sp>
        <p:nvSpPr>
          <p:cNvPr id="129" name="TextBox 128"/>
          <p:cNvSpPr txBox="1"/>
          <p:nvPr/>
        </p:nvSpPr>
        <p:spPr>
          <a:xfrm>
            <a:off x="5866781" y="2583410"/>
            <a:ext cx="2250204" cy="923330"/>
          </a:xfrm>
          <a:prstGeom prst="rect">
            <a:avLst/>
          </a:prstGeom>
          <a:noFill/>
        </p:spPr>
        <p:txBody>
          <a:bodyPr wrap="square" lIns="0" tIns="0" rIns="0" bIns="0" rtlCol="0">
            <a:spAutoFit/>
          </a:bodyPr>
          <a:lstStyle/>
          <a:p>
            <a:r>
              <a:rPr lang="en-US" sz="1200" b="1" dirty="0" smtClean="0">
                <a:latin typeface="Arial"/>
                <a:cs typeface="Arial"/>
              </a:rPr>
              <a:t>Shading: </a:t>
            </a:r>
            <a:r>
              <a:rPr lang="en-US" sz="1200" dirty="0" smtClean="0">
                <a:latin typeface="Arial"/>
                <a:cs typeface="Arial"/>
              </a:rPr>
              <a:t>Differences of mean </a:t>
            </a:r>
            <a:r>
              <a:rPr lang="en-US" sz="1200" dirty="0">
                <a:latin typeface="Arial"/>
                <a:cs typeface="Arial"/>
              </a:rPr>
              <a:t>1000–300-hPa IVT </a:t>
            </a:r>
            <a:r>
              <a:rPr lang="en-US" sz="1200" dirty="0" smtClean="0">
                <a:latin typeface="Arial"/>
                <a:cs typeface="Arial"/>
              </a:rPr>
              <a:t>(</a:t>
            </a:r>
            <a:r>
              <a:rPr lang="en-US" sz="1200" dirty="0">
                <a:latin typeface="Arial"/>
                <a:cs typeface="Arial"/>
              </a:rPr>
              <a:t>kg m</a:t>
            </a:r>
            <a:r>
              <a:rPr lang="en-US" sz="1200" baseline="30000" dirty="0">
                <a:latin typeface="Arial"/>
                <a:cs typeface="Arial"/>
              </a:rPr>
              <a:t>−1</a:t>
            </a:r>
            <a:r>
              <a:rPr lang="en-US" sz="1200" dirty="0">
                <a:latin typeface="Arial"/>
                <a:cs typeface="Arial"/>
              </a:rPr>
              <a:t> s</a:t>
            </a:r>
            <a:r>
              <a:rPr lang="en-US" sz="1200" baseline="30000" dirty="0">
                <a:latin typeface="Arial"/>
                <a:cs typeface="Arial"/>
              </a:rPr>
              <a:t>−1</a:t>
            </a:r>
            <a:r>
              <a:rPr lang="en-US" sz="1200" dirty="0" smtClean="0">
                <a:latin typeface="Arial"/>
                <a:cs typeface="Arial"/>
              </a:rPr>
              <a:t>) between low-skill periods and high-skill periods (low-skill periods minus high-skill periods)</a:t>
            </a:r>
          </a:p>
        </p:txBody>
      </p:sp>
      <p:pic>
        <p:nvPicPr>
          <p:cNvPr id="28" name="Picture 27" descr="IVT_composite_difference_low_skill_minus_high_skill_noC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509" y="685395"/>
            <a:ext cx="3964290" cy="3840480"/>
          </a:xfrm>
          <a:prstGeom prst="rect">
            <a:avLst/>
          </a:prstGeom>
        </p:spPr>
      </p:pic>
    </p:spTree>
    <p:extLst>
      <p:ext uri="{BB962C8B-B14F-4D97-AF65-F5344CB8AC3E}">
        <p14:creationId xmlns:p14="http://schemas.microsoft.com/office/powerpoint/2010/main" val="255435045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icture 124" descr="boxplot_highest_aa_egr_850_to_600hPa_ACs_inArctic_v2_noLabel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3127" y="937781"/>
            <a:ext cx="2520499" cy="2103120"/>
          </a:xfrm>
          <a:prstGeom prst="rect">
            <a:avLst/>
          </a:prstGeom>
          <a:ln w="0">
            <a:noFill/>
          </a:ln>
        </p:spPr>
      </p:pic>
      <p:pic>
        <p:nvPicPr>
          <p:cNvPr id="124" name="Picture 123" descr="boxplot_largest_aa_thetagrad850_ACs_inArctic_v2_noLabel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1768" y="939335"/>
            <a:ext cx="2519721" cy="2103120"/>
          </a:xfrm>
          <a:prstGeom prst="rect">
            <a:avLst/>
          </a:prstGeom>
        </p:spPr>
      </p:pic>
      <p:pic>
        <p:nvPicPr>
          <p:cNvPr id="123" name="Picture 122" descr="boxplot_lowest_slp_ACs_during_periods_inArctic_v2_noLabel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406" y="935957"/>
            <a:ext cx="2523616" cy="2103120"/>
          </a:xfrm>
          <a:prstGeom prst="rect">
            <a:avLst/>
          </a:prstGeom>
        </p:spPr>
      </p:pic>
      <p:cxnSp>
        <p:nvCxnSpPr>
          <p:cNvPr id="33" name="Straight Connector 32"/>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6" y="7255"/>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AC characteristics</a:t>
            </a:r>
            <a:endParaRPr lang="en-US" sz="2200" b="1" dirty="0">
              <a:solidFill>
                <a:srgbClr val="FF0000"/>
              </a:solidFill>
              <a:latin typeface="Arial" panose="020B0604020202020204" pitchFamily="34" charset="0"/>
              <a:cs typeface="Arial" panose="020B0604020202020204" pitchFamily="34" charset="0"/>
            </a:endParaRPr>
          </a:p>
        </p:txBody>
      </p:sp>
      <p:grpSp>
        <p:nvGrpSpPr>
          <p:cNvPr id="59" name="Group 58"/>
          <p:cNvGrpSpPr/>
          <p:nvPr/>
        </p:nvGrpSpPr>
        <p:grpSpPr>
          <a:xfrm>
            <a:off x="1642379" y="3386050"/>
            <a:ext cx="1829957" cy="400110"/>
            <a:chOff x="305268" y="3301999"/>
            <a:chExt cx="1829957" cy="400110"/>
          </a:xfrm>
        </p:grpSpPr>
        <p:sp>
          <p:nvSpPr>
            <p:cNvPr id="45" name="Rectangle 44"/>
            <p:cNvSpPr/>
            <p:nvPr/>
          </p:nvSpPr>
          <p:spPr>
            <a:xfrm>
              <a:off x="305268" y="3439786"/>
              <a:ext cx="290347" cy="141184"/>
            </a:xfrm>
            <a:prstGeom prst="rect">
              <a:avLst/>
            </a:prstGeom>
            <a:solidFill>
              <a:srgbClr val="BFBFBF"/>
            </a:solidFill>
            <a:ln w="19050">
              <a:solidFill>
                <a:srgbClr val="3C3C3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585766" y="3301999"/>
              <a:ext cx="1549459" cy="400110"/>
            </a:xfrm>
            <a:prstGeom prst="rect">
              <a:avLst/>
            </a:prstGeom>
            <a:noFill/>
          </p:spPr>
          <p:txBody>
            <a:bodyPr wrap="square" rtlCol="0">
              <a:spAutoFit/>
            </a:bodyPr>
            <a:lstStyle/>
            <a:p>
              <a:r>
                <a:rPr lang="en-US" sz="1000" dirty="0" smtClean="0">
                  <a:latin typeface="Arial"/>
                  <a:cs typeface="Arial"/>
                </a:rPr>
                <a:t>ACs during       climatology (</a:t>
              </a:r>
              <a:r>
                <a:rPr lang="en-US" sz="1000" i="1" dirty="0" smtClean="0">
                  <a:latin typeface="Arial"/>
                  <a:cs typeface="Arial"/>
                </a:rPr>
                <a:t>N</a:t>
              </a:r>
              <a:r>
                <a:rPr lang="en-US" sz="1000" dirty="0" smtClean="0">
                  <a:latin typeface="Arial"/>
                  <a:cs typeface="Arial"/>
                </a:rPr>
                <a:t> = 730)</a:t>
              </a:r>
              <a:endParaRPr lang="en-US" sz="1000" dirty="0">
                <a:latin typeface="Arial"/>
                <a:cs typeface="Arial"/>
              </a:endParaRPr>
            </a:p>
          </p:txBody>
        </p:sp>
      </p:grpSp>
      <p:grpSp>
        <p:nvGrpSpPr>
          <p:cNvPr id="60" name="Group 59"/>
          <p:cNvGrpSpPr/>
          <p:nvPr/>
        </p:nvGrpSpPr>
        <p:grpSpPr>
          <a:xfrm>
            <a:off x="3891649" y="3386050"/>
            <a:ext cx="1638670" cy="400110"/>
            <a:chOff x="2395245" y="3301999"/>
            <a:chExt cx="1638670" cy="400110"/>
          </a:xfrm>
        </p:grpSpPr>
        <p:sp>
          <p:nvSpPr>
            <p:cNvPr id="43" name="Rectangle 42"/>
            <p:cNvSpPr/>
            <p:nvPr/>
          </p:nvSpPr>
          <p:spPr>
            <a:xfrm>
              <a:off x="2395245" y="3439786"/>
              <a:ext cx="290347" cy="137160"/>
            </a:xfrm>
            <a:prstGeom prst="rect">
              <a:avLst/>
            </a:prstGeom>
            <a:solidFill>
              <a:srgbClr val="FDB9C4"/>
            </a:solid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2680593" y="3301999"/>
              <a:ext cx="1353322" cy="400110"/>
            </a:xfrm>
            <a:prstGeom prst="rect">
              <a:avLst/>
            </a:prstGeom>
            <a:noFill/>
          </p:spPr>
          <p:txBody>
            <a:bodyPr wrap="square" rtlCol="0">
              <a:spAutoFit/>
            </a:bodyPr>
            <a:lstStyle/>
            <a:p>
              <a:r>
                <a:rPr lang="en-US" sz="1000" dirty="0" smtClean="0">
                  <a:latin typeface="Arial"/>
                  <a:cs typeface="Arial"/>
                </a:rPr>
                <a:t>ACs during low-skill periods (</a:t>
              </a:r>
              <a:r>
                <a:rPr lang="en-US" sz="1000" i="1" dirty="0" smtClean="0">
                  <a:latin typeface="Arial"/>
                  <a:cs typeface="Arial"/>
                </a:rPr>
                <a:t>N</a:t>
              </a:r>
              <a:r>
                <a:rPr lang="en-US" sz="1000" dirty="0" smtClean="0">
                  <a:latin typeface="Arial"/>
                  <a:cs typeface="Arial"/>
                </a:rPr>
                <a:t> = 298)</a:t>
              </a:r>
              <a:endParaRPr lang="en-US" sz="1000" dirty="0">
                <a:latin typeface="Arial"/>
                <a:cs typeface="Arial"/>
              </a:endParaRPr>
            </a:p>
          </p:txBody>
        </p:sp>
      </p:grpSp>
      <p:grpSp>
        <p:nvGrpSpPr>
          <p:cNvPr id="62" name="Group 61"/>
          <p:cNvGrpSpPr/>
          <p:nvPr/>
        </p:nvGrpSpPr>
        <p:grpSpPr>
          <a:xfrm>
            <a:off x="6191564" y="3386050"/>
            <a:ext cx="1759191" cy="400110"/>
            <a:chOff x="5809424" y="3301999"/>
            <a:chExt cx="1759191" cy="400110"/>
          </a:xfrm>
        </p:grpSpPr>
        <p:sp>
          <p:nvSpPr>
            <p:cNvPr id="41" name="Rectangle 40"/>
            <p:cNvSpPr/>
            <p:nvPr/>
          </p:nvSpPr>
          <p:spPr>
            <a:xfrm>
              <a:off x="5809424" y="3436152"/>
              <a:ext cx="292608" cy="137160"/>
            </a:xfrm>
            <a:prstGeom prst="rect">
              <a:avLst/>
            </a:prstGeom>
            <a:solidFill>
              <a:srgbClr val="B0C9FF"/>
            </a:solidFill>
            <a:ln w="1905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6080630" y="3301999"/>
              <a:ext cx="1487985" cy="400110"/>
            </a:xfrm>
            <a:prstGeom prst="rect">
              <a:avLst/>
            </a:prstGeom>
            <a:noFill/>
          </p:spPr>
          <p:txBody>
            <a:bodyPr wrap="square" rtlCol="0">
              <a:spAutoFit/>
            </a:bodyPr>
            <a:lstStyle/>
            <a:p>
              <a:r>
                <a:rPr lang="en-US" sz="1000" dirty="0" smtClean="0">
                  <a:latin typeface="Arial"/>
                  <a:cs typeface="Arial"/>
                </a:rPr>
                <a:t>ACs during high-skill periods </a:t>
              </a:r>
              <a:r>
                <a:rPr lang="mr-IN" sz="1000" dirty="0" smtClean="0">
                  <a:latin typeface="Arial"/>
                  <a:cs typeface="Arial"/>
                </a:rPr>
                <a:t>(</a:t>
              </a:r>
              <a:r>
                <a:rPr lang="mr-IN" sz="1000" i="1" dirty="0" smtClean="0">
                  <a:latin typeface="Arial"/>
                  <a:cs typeface="Arial"/>
                </a:rPr>
                <a:t>N</a:t>
              </a:r>
              <a:r>
                <a:rPr lang="mr-IN" sz="1000" dirty="0" smtClean="0">
                  <a:latin typeface="Arial"/>
                  <a:cs typeface="Arial"/>
                </a:rPr>
                <a:t> = </a:t>
              </a:r>
              <a:r>
                <a:rPr lang="en-US" sz="1000" dirty="0" smtClean="0">
                  <a:latin typeface="Arial"/>
                  <a:cs typeface="Arial"/>
                </a:rPr>
                <a:t>208</a:t>
              </a:r>
              <a:r>
                <a:rPr lang="mr-IN" sz="1000" dirty="0" smtClean="0">
                  <a:latin typeface="Arial"/>
                  <a:cs typeface="Arial"/>
                </a:rPr>
                <a:t>)</a:t>
              </a:r>
            </a:p>
          </p:txBody>
        </p:sp>
      </p:grpSp>
      <p:grpSp>
        <p:nvGrpSpPr>
          <p:cNvPr id="64" name="Group 63"/>
          <p:cNvGrpSpPr/>
          <p:nvPr/>
        </p:nvGrpSpPr>
        <p:grpSpPr>
          <a:xfrm>
            <a:off x="2616816" y="4029619"/>
            <a:ext cx="976914" cy="839029"/>
            <a:chOff x="7418692" y="2806199"/>
            <a:chExt cx="976914" cy="839029"/>
          </a:xfrm>
        </p:grpSpPr>
        <p:sp>
          <p:nvSpPr>
            <p:cNvPr id="65" name="Rectangle 64"/>
            <p:cNvSpPr/>
            <p:nvPr/>
          </p:nvSpPr>
          <p:spPr>
            <a:xfrm>
              <a:off x="7418692" y="3037311"/>
              <a:ext cx="475226" cy="374195"/>
            </a:xfrm>
            <a:prstGeom prst="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6" name="Straight Connector 65"/>
            <p:cNvCxnSpPr>
              <a:stCxn id="65" idx="1"/>
              <a:endCxn id="65" idx="3"/>
            </p:cNvCxnSpPr>
            <p:nvPr/>
          </p:nvCxnSpPr>
          <p:spPr>
            <a:xfrm>
              <a:off x="7418692" y="3224409"/>
              <a:ext cx="475226" cy="0"/>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65" idx="0"/>
            </p:cNvCxnSpPr>
            <p:nvPr/>
          </p:nvCxnSpPr>
          <p:spPr>
            <a:xfrm flipV="1">
              <a:off x="7656305" y="2890435"/>
              <a:ext cx="0" cy="146876"/>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7656305" y="3422423"/>
              <a:ext cx="0" cy="146877"/>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V="1">
              <a:off x="7537120" y="2882549"/>
              <a:ext cx="238370" cy="1"/>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V="1">
              <a:off x="7537120" y="3569300"/>
              <a:ext cx="238370" cy="1"/>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7828793" y="2806199"/>
              <a:ext cx="257129" cy="153888"/>
            </a:xfrm>
            <a:prstGeom prst="rect">
              <a:avLst/>
            </a:prstGeom>
            <a:noFill/>
          </p:spPr>
          <p:txBody>
            <a:bodyPr wrap="square" lIns="0" tIns="0" rIns="0" bIns="0" rtlCol="0">
              <a:spAutoFit/>
            </a:bodyPr>
            <a:lstStyle/>
            <a:p>
              <a:r>
                <a:rPr lang="en-US" sz="1000" dirty="0" smtClean="0">
                  <a:latin typeface="Arial"/>
                  <a:cs typeface="Arial"/>
                </a:rPr>
                <a:t>95%</a:t>
              </a:r>
              <a:endParaRPr lang="en-US" sz="1000" dirty="0">
                <a:latin typeface="Arial"/>
                <a:cs typeface="Arial"/>
              </a:endParaRPr>
            </a:p>
          </p:txBody>
        </p:sp>
        <p:sp>
          <p:nvSpPr>
            <p:cNvPr id="72" name="TextBox 71"/>
            <p:cNvSpPr txBox="1"/>
            <p:nvPr/>
          </p:nvSpPr>
          <p:spPr>
            <a:xfrm>
              <a:off x="7827018" y="3491340"/>
              <a:ext cx="257129" cy="153888"/>
            </a:xfrm>
            <a:prstGeom prst="rect">
              <a:avLst/>
            </a:prstGeom>
            <a:noFill/>
          </p:spPr>
          <p:txBody>
            <a:bodyPr wrap="square" lIns="0" tIns="0" rIns="0" bIns="0" rtlCol="0">
              <a:spAutoFit/>
            </a:bodyPr>
            <a:lstStyle/>
            <a:p>
              <a:r>
                <a:rPr lang="en-US" sz="1000" dirty="0" smtClean="0">
                  <a:latin typeface="Arial"/>
                  <a:cs typeface="Arial"/>
                </a:rPr>
                <a:t>5%</a:t>
              </a:r>
              <a:endParaRPr lang="en-US" sz="1000" dirty="0">
                <a:latin typeface="Arial"/>
                <a:cs typeface="Arial"/>
              </a:endParaRPr>
            </a:p>
          </p:txBody>
        </p:sp>
        <p:sp>
          <p:nvSpPr>
            <p:cNvPr id="73" name="TextBox 72"/>
            <p:cNvSpPr txBox="1"/>
            <p:nvPr/>
          </p:nvSpPr>
          <p:spPr>
            <a:xfrm>
              <a:off x="7937438" y="3329315"/>
              <a:ext cx="257129" cy="153888"/>
            </a:xfrm>
            <a:prstGeom prst="rect">
              <a:avLst/>
            </a:prstGeom>
            <a:noFill/>
          </p:spPr>
          <p:txBody>
            <a:bodyPr wrap="square" lIns="0" tIns="0" rIns="0" bIns="0" rtlCol="0">
              <a:spAutoFit/>
            </a:bodyPr>
            <a:lstStyle/>
            <a:p>
              <a:r>
                <a:rPr lang="en-US" sz="1000" dirty="0">
                  <a:latin typeface="Arial"/>
                  <a:cs typeface="Arial"/>
                </a:rPr>
                <a:t>2</a:t>
              </a:r>
              <a:r>
                <a:rPr lang="en-US" sz="1000" dirty="0" smtClean="0">
                  <a:latin typeface="Arial"/>
                  <a:cs typeface="Arial"/>
                </a:rPr>
                <a:t>5%</a:t>
              </a:r>
              <a:endParaRPr lang="en-US" sz="1000" dirty="0">
                <a:latin typeface="Arial"/>
                <a:cs typeface="Arial"/>
              </a:endParaRPr>
            </a:p>
          </p:txBody>
        </p:sp>
        <p:sp>
          <p:nvSpPr>
            <p:cNvPr id="74" name="TextBox 73"/>
            <p:cNvSpPr txBox="1"/>
            <p:nvPr/>
          </p:nvSpPr>
          <p:spPr>
            <a:xfrm>
              <a:off x="7937438" y="2960786"/>
              <a:ext cx="257129" cy="153888"/>
            </a:xfrm>
            <a:prstGeom prst="rect">
              <a:avLst/>
            </a:prstGeom>
            <a:noFill/>
          </p:spPr>
          <p:txBody>
            <a:bodyPr wrap="square" lIns="0" tIns="0" rIns="0" bIns="0" rtlCol="0">
              <a:spAutoFit/>
            </a:bodyPr>
            <a:lstStyle/>
            <a:p>
              <a:r>
                <a:rPr lang="en-US" sz="1000" dirty="0" smtClean="0">
                  <a:latin typeface="Arial"/>
                  <a:cs typeface="Arial"/>
                </a:rPr>
                <a:t>75%</a:t>
              </a:r>
              <a:endParaRPr lang="en-US" sz="1000" dirty="0">
                <a:latin typeface="Arial"/>
                <a:cs typeface="Arial"/>
              </a:endParaRPr>
            </a:p>
          </p:txBody>
        </p:sp>
        <p:sp>
          <p:nvSpPr>
            <p:cNvPr id="75" name="TextBox 74"/>
            <p:cNvSpPr txBox="1"/>
            <p:nvPr/>
          </p:nvSpPr>
          <p:spPr>
            <a:xfrm>
              <a:off x="7937437" y="3148070"/>
              <a:ext cx="458169" cy="153888"/>
            </a:xfrm>
            <a:prstGeom prst="rect">
              <a:avLst/>
            </a:prstGeom>
            <a:noFill/>
          </p:spPr>
          <p:txBody>
            <a:bodyPr wrap="square" lIns="0" tIns="0" rIns="0" bIns="0" rtlCol="0">
              <a:spAutoFit/>
            </a:bodyPr>
            <a:lstStyle/>
            <a:p>
              <a:r>
                <a:rPr lang="en-US" sz="1000" dirty="0">
                  <a:latin typeface="Arial"/>
                  <a:cs typeface="Arial"/>
                </a:rPr>
                <a:t>M</a:t>
              </a:r>
              <a:r>
                <a:rPr lang="en-US" sz="1000" dirty="0" smtClean="0">
                  <a:latin typeface="Arial"/>
                  <a:cs typeface="Arial"/>
                </a:rPr>
                <a:t>edian</a:t>
              </a:r>
              <a:endParaRPr lang="en-US" sz="1000" dirty="0">
                <a:latin typeface="Arial"/>
                <a:cs typeface="Arial"/>
              </a:endParaRPr>
            </a:p>
          </p:txBody>
        </p:sp>
      </p:grpSp>
      <p:sp>
        <p:nvSpPr>
          <p:cNvPr id="76" name="Oval 75"/>
          <p:cNvSpPr>
            <a:spLocks noChangeAspect="1"/>
          </p:cNvSpPr>
          <p:nvPr/>
        </p:nvSpPr>
        <p:spPr>
          <a:xfrm>
            <a:off x="3723458" y="4241990"/>
            <a:ext cx="106194" cy="109728"/>
          </a:xfrm>
          <a:prstGeom prst="ellipse">
            <a:avLst/>
          </a:prstGeom>
          <a:solidFill>
            <a:schemeClr val="bg1"/>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TextBox 76"/>
          <p:cNvSpPr txBox="1"/>
          <p:nvPr/>
        </p:nvSpPr>
        <p:spPr>
          <a:xfrm>
            <a:off x="3889203" y="4204146"/>
            <a:ext cx="341351" cy="153888"/>
          </a:xfrm>
          <a:prstGeom prst="rect">
            <a:avLst/>
          </a:prstGeom>
          <a:noFill/>
        </p:spPr>
        <p:txBody>
          <a:bodyPr wrap="square" lIns="0" tIns="0" rIns="0" bIns="0" rtlCol="0">
            <a:spAutoFit/>
          </a:bodyPr>
          <a:lstStyle/>
          <a:p>
            <a:r>
              <a:rPr lang="en-US" sz="1000" dirty="0" smtClean="0">
                <a:latin typeface="Arial"/>
                <a:cs typeface="Arial"/>
              </a:rPr>
              <a:t>Mean</a:t>
            </a:r>
            <a:endParaRPr lang="en-US" sz="1000" dirty="0">
              <a:latin typeface="Arial"/>
              <a:cs typeface="Arial"/>
            </a:endParaRPr>
          </a:p>
        </p:txBody>
      </p:sp>
      <p:sp>
        <p:nvSpPr>
          <p:cNvPr id="78" name="5-Point Star 77"/>
          <p:cNvSpPr>
            <a:spLocks noChangeAspect="1"/>
          </p:cNvSpPr>
          <p:nvPr/>
        </p:nvSpPr>
        <p:spPr>
          <a:xfrm>
            <a:off x="3723458" y="4518112"/>
            <a:ext cx="128016" cy="128016"/>
          </a:xfrm>
          <a:prstGeom prst="star5">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3889204" y="4421526"/>
            <a:ext cx="395064" cy="307777"/>
          </a:xfrm>
          <a:prstGeom prst="rect">
            <a:avLst/>
          </a:prstGeom>
          <a:noFill/>
        </p:spPr>
        <p:txBody>
          <a:bodyPr wrap="square" lIns="0" tIns="0" rIns="0" bIns="0" rtlCol="0">
            <a:spAutoFit/>
          </a:bodyPr>
          <a:lstStyle/>
          <a:p>
            <a:r>
              <a:rPr lang="en-US" sz="1000" dirty="0">
                <a:latin typeface="Arial"/>
                <a:cs typeface="Arial"/>
              </a:rPr>
              <a:t>M</a:t>
            </a:r>
            <a:r>
              <a:rPr lang="en-US" sz="1000" dirty="0" smtClean="0">
                <a:latin typeface="Arial"/>
                <a:cs typeface="Arial"/>
              </a:rPr>
              <a:t>in/</a:t>
            </a:r>
          </a:p>
          <a:p>
            <a:r>
              <a:rPr lang="en-US" sz="1000" dirty="0">
                <a:latin typeface="Arial"/>
                <a:cs typeface="Arial"/>
              </a:rPr>
              <a:t>M</a:t>
            </a:r>
            <a:r>
              <a:rPr lang="en-US" sz="1000" dirty="0" smtClean="0">
                <a:latin typeface="Arial"/>
                <a:cs typeface="Arial"/>
              </a:rPr>
              <a:t>ax</a:t>
            </a:r>
            <a:endParaRPr lang="en-US" sz="1000" dirty="0">
              <a:latin typeface="Arial"/>
              <a:cs typeface="Arial"/>
            </a:endParaRPr>
          </a:p>
        </p:txBody>
      </p:sp>
      <p:sp>
        <p:nvSpPr>
          <p:cNvPr id="80" name="TextBox 79"/>
          <p:cNvSpPr txBox="1"/>
          <p:nvPr/>
        </p:nvSpPr>
        <p:spPr>
          <a:xfrm flipH="1">
            <a:off x="387240" y="4052866"/>
            <a:ext cx="1656282" cy="769441"/>
          </a:xfrm>
          <a:prstGeom prst="rect">
            <a:avLst/>
          </a:prstGeom>
          <a:noFill/>
        </p:spPr>
        <p:txBody>
          <a:bodyPr wrap="square" lIns="0" tIns="0" rIns="0" bIns="0" rtlCol="0">
            <a:spAutoFit/>
          </a:bodyPr>
          <a:lstStyle/>
          <a:p>
            <a:r>
              <a:rPr lang="en-US" sz="1000" dirty="0" smtClean="0">
                <a:latin typeface="Arial"/>
                <a:cs typeface="Arial"/>
              </a:rPr>
              <a:t>Distribution of most extreme value of quantities characterizing ACs when the ACs are located in the Arctic during the various periods. </a:t>
            </a:r>
            <a:endParaRPr lang="en-US" sz="1000" dirty="0">
              <a:latin typeface="Arial"/>
              <a:cs typeface="Arial"/>
            </a:endParaRPr>
          </a:p>
        </p:txBody>
      </p:sp>
      <p:sp>
        <p:nvSpPr>
          <p:cNvPr id="81" name="5-Point Star 80"/>
          <p:cNvSpPr>
            <a:spLocks noChangeAspect="1"/>
          </p:cNvSpPr>
          <p:nvPr/>
        </p:nvSpPr>
        <p:spPr>
          <a:xfrm>
            <a:off x="4717767" y="4417913"/>
            <a:ext cx="182880" cy="182880"/>
          </a:xfrm>
          <a:prstGeom prst="star5">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TextBox 81"/>
          <p:cNvSpPr txBox="1"/>
          <p:nvPr/>
        </p:nvSpPr>
        <p:spPr>
          <a:xfrm flipH="1">
            <a:off x="4966413" y="4204697"/>
            <a:ext cx="1312882" cy="615553"/>
          </a:xfrm>
          <a:prstGeom prst="rect">
            <a:avLst/>
          </a:prstGeom>
          <a:noFill/>
        </p:spPr>
        <p:txBody>
          <a:bodyPr wrap="square" lIns="0" tIns="0" rIns="0" bIns="0" rtlCol="0">
            <a:spAutoFit/>
          </a:bodyPr>
          <a:lstStyle/>
          <a:p>
            <a:r>
              <a:rPr lang="en-US" sz="1000" dirty="0" smtClean="0">
                <a:latin typeface="Arial"/>
                <a:cs typeface="Arial"/>
              </a:rPr>
              <a:t>Statistically significant difference with respect to climatology at 95% confidence level</a:t>
            </a:r>
            <a:endParaRPr lang="en-US" sz="1000" dirty="0">
              <a:latin typeface="Arial"/>
              <a:cs typeface="Arial"/>
            </a:endParaRPr>
          </a:p>
        </p:txBody>
      </p:sp>
      <p:sp>
        <p:nvSpPr>
          <p:cNvPr id="84" name="TextBox 83"/>
          <p:cNvSpPr txBox="1"/>
          <p:nvPr/>
        </p:nvSpPr>
        <p:spPr>
          <a:xfrm flipH="1">
            <a:off x="7056316" y="4136563"/>
            <a:ext cx="1646502" cy="769441"/>
          </a:xfrm>
          <a:prstGeom prst="rect">
            <a:avLst/>
          </a:prstGeom>
          <a:noFill/>
        </p:spPr>
        <p:txBody>
          <a:bodyPr wrap="square" lIns="0" tIns="0" rIns="0" bIns="0" rtlCol="0">
            <a:spAutoFit/>
          </a:bodyPr>
          <a:lstStyle/>
          <a:p>
            <a:r>
              <a:rPr lang="en-US" sz="1000" dirty="0" smtClean="0">
                <a:latin typeface="Arial"/>
                <a:cs typeface="Arial"/>
              </a:rPr>
              <a:t>Statistically significant difference between ACs during low-skill periods and ACs during high-skill periods at 95% confidence level</a:t>
            </a:r>
            <a:endParaRPr lang="en-US" sz="1000" dirty="0">
              <a:latin typeface="Arial"/>
              <a:cs typeface="Arial"/>
            </a:endParaRPr>
          </a:p>
        </p:txBody>
      </p:sp>
      <p:sp>
        <p:nvSpPr>
          <p:cNvPr id="87" name="TextBox 86"/>
          <p:cNvSpPr txBox="1"/>
          <p:nvPr/>
        </p:nvSpPr>
        <p:spPr>
          <a:xfrm>
            <a:off x="142178" y="2882731"/>
            <a:ext cx="257129" cy="153888"/>
          </a:xfrm>
          <a:prstGeom prst="rect">
            <a:avLst/>
          </a:prstGeom>
          <a:noFill/>
        </p:spPr>
        <p:txBody>
          <a:bodyPr wrap="square" lIns="0" tIns="0" rIns="0" bIns="0" rtlCol="0">
            <a:spAutoFit/>
          </a:bodyPr>
          <a:lstStyle/>
          <a:p>
            <a:pPr algn="r"/>
            <a:r>
              <a:rPr lang="en-US" sz="1000" dirty="0" smtClean="0">
                <a:latin typeface="Arial"/>
                <a:cs typeface="Arial"/>
              </a:rPr>
              <a:t>960</a:t>
            </a:r>
            <a:endParaRPr lang="en-US" sz="1000" dirty="0">
              <a:latin typeface="Arial"/>
              <a:cs typeface="Arial"/>
            </a:endParaRPr>
          </a:p>
        </p:txBody>
      </p:sp>
      <p:sp>
        <p:nvSpPr>
          <p:cNvPr id="88" name="TextBox 87"/>
          <p:cNvSpPr txBox="1"/>
          <p:nvPr/>
        </p:nvSpPr>
        <p:spPr>
          <a:xfrm>
            <a:off x="142178" y="2601379"/>
            <a:ext cx="257129" cy="153888"/>
          </a:xfrm>
          <a:prstGeom prst="rect">
            <a:avLst/>
          </a:prstGeom>
          <a:noFill/>
        </p:spPr>
        <p:txBody>
          <a:bodyPr wrap="square" lIns="0" tIns="0" rIns="0" bIns="0" rtlCol="0">
            <a:spAutoFit/>
          </a:bodyPr>
          <a:lstStyle/>
          <a:p>
            <a:pPr algn="r"/>
            <a:r>
              <a:rPr lang="en-US" sz="1000" dirty="0" smtClean="0">
                <a:latin typeface="Arial"/>
                <a:cs typeface="Arial"/>
              </a:rPr>
              <a:t>970</a:t>
            </a:r>
            <a:endParaRPr lang="en-US" sz="1000" dirty="0">
              <a:latin typeface="Arial"/>
              <a:cs typeface="Arial"/>
            </a:endParaRPr>
          </a:p>
        </p:txBody>
      </p:sp>
      <p:sp>
        <p:nvSpPr>
          <p:cNvPr id="89" name="TextBox 88"/>
          <p:cNvSpPr txBox="1"/>
          <p:nvPr/>
        </p:nvSpPr>
        <p:spPr>
          <a:xfrm>
            <a:off x="142178" y="2312210"/>
            <a:ext cx="257129" cy="153888"/>
          </a:xfrm>
          <a:prstGeom prst="rect">
            <a:avLst/>
          </a:prstGeom>
          <a:noFill/>
        </p:spPr>
        <p:txBody>
          <a:bodyPr wrap="square" lIns="0" tIns="0" rIns="0" bIns="0" rtlCol="0">
            <a:spAutoFit/>
          </a:bodyPr>
          <a:lstStyle/>
          <a:p>
            <a:pPr algn="r"/>
            <a:r>
              <a:rPr lang="en-US" sz="1000" dirty="0" smtClean="0">
                <a:latin typeface="Arial"/>
                <a:cs typeface="Arial"/>
              </a:rPr>
              <a:t>980</a:t>
            </a:r>
            <a:endParaRPr lang="en-US" sz="1000" dirty="0">
              <a:latin typeface="Arial"/>
              <a:cs typeface="Arial"/>
            </a:endParaRPr>
          </a:p>
        </p:txBody>
      </p:sp>
      <p:sp>
        <p:nvSpPr>
          <p:cNvPr id="90" name="TextBox 89"/>
          <p:cNvSpPr txBox="1"/>
          <p:nvPr/>
        </p:nvSpPr>
        <p:spPr>
          <a:xfrm>
            <a:off x="142178" y="2026952"/>
            <a:ext cx="257129" cy="153888"/>
          </a:xfrm>
          <a:prstGeom prst="rect">
            <a:avLst/>
          </a:prstGeom>
          <a:noFill/>
        </p:spPr>
        <p:txBody>
          <a:bodyPr wrap="square" lIns="0" tIns="0" rIns="0" bIns="0" rtlCol="0">
            <a:spAutoFit/>
          </a:bodyPr>
          <a:lstStyle/>
          <a:p>
            <a:pPr algn="r"/>
            <a:r>
              <a:rPr lang="en-US" sz="1000" dirty="0" smtClean="0">
                <a:latin typeface="Arial"/>
                <a:cs typeface="Arial"/>
              </a:rPr>
              <a:t>990</a:t>
            </a:r>
            <a:endParaRPr lang="en-US" sz="1000" dirty="0">
              <a:latin typeface="Arial"/>
              <a:cs typeface="Arial"/>
            </a:endParaRPr>
          </a:p>
        </p:txBody>
      </p:sp>
      <p:sp>
        <p:nvSpPr>
          <p:cNvPr id="91" name="TextBox 90"/>
          <p:cNvSpPr txBox="1"/>
          <p:nvPr/>
        </p:nvSpPr>
        <p:spPr>
          <a:xfrm>
            <a:off x="66431" y="1741691"/>
            <a:ext cx="335604" cy="153888"/>
          </a:xfrm>
          <a:prstGeom prst="rect">
            <a:avLst/>
          </a:prstGeom>
          <a:noFill/>
        </p:spPr>
        <p:txBody>
          <a:bodyPr wrap="square" lIns="0" tIns="0" rIns="0" bIns="0" rtlCol="0">
            <a:spAutoFit/>
          </a:bodyPr>
          <a:lstStyle/>
          <a:p>
            <a:pPr algn="r"/>
            <a:r>
              <a:rPr lang="en-US" sz="1000" dirty="0" smtClean="0">
                <a:latin typeface="Arial"/>
                <a:cs typeface="Arial"/>
              </a:rPr>
              <a:t>1000</a:t>
            </a:r>
            <a:endParaRPr lang="en-US" sz="1000" dirty="0">
              <a:latin typeface="Arial"/>
              <a:cs typeface="Arial"/>
            </a:endParaRPr>
          </a:p>
        </p:txBody>
      </p:sp>
      <p:sp>
        <p:nvSpPr>
          <p:cNvPr id="92" name="TextBox 91"/>
          <p:cNvSpPr txBox="1"/>
          <p:nvPr/>
        </p:nvSpPr>
        <p:spPr>
          <a:xfrm>
            <a:off x="66431" y="1456428"/>
            <a:ext cx="335604" cy="153888"/>
          </a:xfrm>
          <a:prstGeom prst="rect">
            <a:avLst/>
          </a:prstGeom>
          <a:noFill/>
        </p:spPr>
        <p:txBody>
          <a:bodyPr wrap="square" lIns="0" tIns="0" rIns="0" bIns="0" rtlCol="0">
            <a:spAutoFit/>
          </a:bodyPr>
          <a:lstStyle/>
          <a:p>
            <a:pPr algn="r"/>
            <a:r>
              <a:rPr lang="en-US" sz="1000" dirty="0" smtClean="0">
                <a:latin typeface="Arial"/>
                <a:cs typeface="Arial"/>
              </a:rPr>
              <a:t>1010</a:t>
            </a:r>
            <a:endParaRPr lang="en-US" sz="1000" dirty="0">
              <a:latin typeface="Arial"/>
              <a:cs typeface="Arial"/>
            </a:endParaRPr>
          </a:p>
        </p:txBody>
      </p:sp>
      <p:sp>
        <p:nvSpPr>
          <p:cNvPr id="93" name="TextBox 92"/>
          <p:cNvSpPr txBox="1"/>
          <p:nvPr/>
        </p:nvSpPr>
        <p:spPr>
          <a:xfrm>
            <a:off x="66431" y="1171167"/>
            <a:ext cx="335604" cy="153888"/>
          </a:xfrm>
          <a:prstGeom prst="rect">
            <a:avLst/>
          </a:prstGeom>
          <a:noFill/>
        </p:spPr>
        <p:txBody>
          <a:bodyPr wrap="square" lIns="0" tIns="0" rIns="0" bIns="0" rtlCol="0">
            <a:spAutoFit/>
          </a:bodyPr>
          <a:lstStyle/>
          <a:p>
            <a:pPr algn="r"/>
            <a:r>
              <a:rPr lang="en-US" sz="1000" dirty="0" smtClean="0">
                <a:latin typeface="Arial"/>
                <a:cs typeface="Arial"/>
              </a:rPr>
              <a:t>1020</a:t>
            </a:r>
            <a:endParaRPr lang="en-US" sz="1000" dirty="0">
              <a:latin typeface="Arial"/>
              <a:cs typeface="Arial"/>
            </a:endParaRPr>
          </a:p>
        </p:txBody>
      </p:sp>
      <p:sp>
        <p:nvSpPr>
          <p:cNvPr id="94" name="TextBox 93"/>
          <p:cNvSpPr txBox="1"/>
          <p:nvPr/>
        </p:nvSpPr>
        <p:spPr>
          <a:xfrm>
            <a:off x="66431" y="881997"/>
            <a:ext cx="335604" cy="153888"/>
          </a:xfrm>
          <a:prstGeom prst="rect">
            <a:avLst/>
          </a:prstGeom>
          <a:noFill/>
        </p:spPr>
        <p:txBody>
          <a:bodyPr wrap="square" lIns="0" tIns="0" rIns="0" bIns="0" rtlCol="0">
            <a:spAutoFit/>
          </a:bodyPr>
          <a:lstStyle/>
          <a:p>
            <a:pPr algn="r"/>
            <a:r>
              <a:rPr lang="en-US" sz="1000" dirty="0" smtClean="0">
                <a:latin typeface="Arial"/>
                <a:cs typeface="Arial"/>
              </a:rPr>
              <a:t>1030</a:t>
            </a:r>
            <a:endParaRPr lang="en-US" sz="1000" dirty="0">
              <a:latin typeface="Arial"/>
              <a:cs typeface="Arial"/>
            </a:endParaRPr>
          </a:p>
        </p:txBody>
      </p:sp>
      <p:sp>
        <p:nvSpPr>
          <p:cNvPr id="95" name="TextBox 94"/>
          <p:cNvSpPr txBox="1"/>
          <p:nvPr/>
        </p:nvSpPr>
        <p:spPr>
          <a:xfrm>
            <a:off x="482203" y="751910"/>
            <a:ext cx="2440228" cy="153888"/>
          </a:xfrm>
          <a:prstGeom prst="rect">
            <a:avLst/>
          </a:prstGeom>
          <a:noFill/>
        </p:spPr>
        <p:txBody>
          <a:bodyPr wrap="square" lIns="0" tIns="0" rIns="0" bIns="0" rtlCol="0">
            <a:spAutoFit/>
          </a:bodyPr>
          <a:lstStyle/>
          <a:p>
            <a:pPr algn="ctr"/>
            <a:r>
              <a:rPr lang="en-US" sz="1000" b="1" dirty="0" smtClean="0">
                <a:latin typeface="Arial"/>
                <a:cs typeface="Arial"/>
              </a:rPr>
              <a:t>(a) Minimum SLP (hPa) </a:t>
            </a:r>
            <a:endParaRPr lang="en-US" sz="1000" b="1" dirty="0">
              <a:latin typeface="Arial"/>
              <a:cs typeface="Arial"/>
            </a:endParaRPr>
          </a:p>
        </p:txBody>
      </p:sp>
      <p:sp>
        <p:nvSpPr>
          <p:cNvPr id="96" name="TextBox 95"/>
          <p:cNvSpPr txBox="1"/>
          <p:nvPr/>
        </p:nvSpPr>
        <p:spPr>
          <a:xfrm>
            <a:off x="3152313" y="2886056"/>
            <a:ext cx="257129" cy="153888"/>
          </a:xfrm>
          <a:prstGeom prst="rect">
            <a:avLst/>
          </a:prstGeom>
          <a:noFill/>
        </p:spPr>
        <p:txBody>
          <a:bodyPr wrap="square" lIns="0" tIns="0" rIns="0" bIns="0" rtlCol="0">
            <a:spAutoFit/>
          </a:bodyPr>
          <a:lstStyle/>
          <a:p>
            <a:pPr algn="r"/>
            <a:r>
              <a:rPr lang="en-US" sz="1000" dirty="0" smtClean="0">
                <a:latin typeface="Arial"/>
                <a:cs typeface="Arial"/>
              </a:rPr>
              <a:t>0.6</a:t>
            </a:r>
            <a:endParaRPr lang="en-US" sz="1000" dirty="0">
              <a:latin typeface="Arial"/>
              <a:cs typeface="Arial"/>
            </a:endParaRPr>
          </a:p>
        </p:txBody>
      </p:sp>
      <p:sp>
        <p:nvSpPr>
          <p:cNvPr id="97" name="TextBox 96"/>
          <p:cNvSpPr txBox="1"/>
          <p:nvPr/>
        </p:nvSpPr>
        <p:spPr>
          <a:xfrm>
            <a:off x="3152313" y="2636185"/>
            <a:ext cx="257129" cy="153888"/>
          </a:xfrm>
          <a:prstGeom prst="rect">
            <a:avLst/>
          </a:prstGeom>
          <a:noFill/>
        </p:spPr>
        <p:txBody>
          <a:bodyPr wrap="square" lIns="0" tIns="0" rIns="0" bIns="0" rtlCol="0">
            <a:spAutoFit/>
          </a:bodyPr>
          <a:lstStyle/>
          <a:p>
            <a:pPr algn="r"/>
            <a:r>
              <a:rPr lang="en-US" sz="1000" dirty="0" smtClean="0">
                <a:latin typeface="Arial"/>
                <a:cs typeface="Arial"/>
              </a:rPr>
              <a:t>0.8</a:t>
            </a:r>
            <a:endParaRPr lang="en-US" sz="1000" dirty="0">
              <a:latin typeface="Arial"/>
              <a:cs typeface="Arial"/>
            </a:endParaRPr>
          </a:p>
        </p:txBody>
      </p:sp>
      <p:sp>
        <p:nvSpPr>
          <p:cNvPr id="98" name="TextBox 97"/>
          <p:cNvSpPr txBox="1"/>
          <p:nvPr/>
        </p:nvSpPr>
        <p:spPr>
          <a:xfrm>
            <a:off x="3152313" y="2389004"/>
            <a:ext cx="257129" cy="153888"/>
          </a:xfrm>
          <a:prstGeom prst="rect">
            <a:avLst/>
          </a:prstGeom>
          <a:noFill/>
        </p:spPr>
        <p:txBody>
          <a:bodyPr wrap="square" lIns="0" tIns="0" rIns="0" bIns="0" rtlCol="0">
            <a:spAutoFit/>
          </a:bodyPr>
          <a:lstStyle/>
          <a:p>
            <a:pPr algn="r"/>
            <a:r>
              <a:rPr lang="en-US" sz="1000" dirty="0" smtClean="0">
                <a:latin typeface="Arial"/>
                <a:cs typeface="Arial"/>
              </a:rPr>
              <a:t>1.0</a:t>
            </a:r>
            <a:endParaRPr lang="en-US" sz="1000" dirty="0">
              <a:latin typeface="Arial"/>
              <a:cs typeface="Arial"/>
            </a:endParaRPr>
          </a:p>
        </p:txBody>
      </p:sp>
      <p:sp>
        <p:nvSpPr>
          <p:cNvPr id="99" name="TextBox 98"/>
          <p:cNvSpPr txBox="1"/>
          <p:nvPr/>
        </p:nvSpPr>
        <p:spPr>
          <a:xfrm>
            <a:off x="3152313" y="2138983"/>
            <a:ext cx="257129" cy="153888"/>
          </a:xfrm>
          <a:prstGeom prst="rect">
            <a:avLst/>
          </a:prstGeom>
          <a:noFill/>
        </p:spPr>
        <p:txBody>
          <a:bodyPr wrap="square" lIns="0" tIns="0" rIns="0" bIns="0" rtlCol="0">
            <a:spAutoFit/>
          </a:bodyPr>
          <a:lstStyle/>
          <a:p>
            <a:pPr algn="r"/>
            <a:r>
              <a:rPr lang="en-US" sz="1000" dirty="0" smtClean="0">
                <a:latin typeface="Arial"/>
                <a:cs typeface="Arial"/>
              </a:rPr>
              <a:t>1.2</a:t>
            </a:r>
            <a:endParaRPr lang="en-US" sz="1000" dirty="0">
              <a:latin typeface="Arial"/>
              <a:cs typeface="Arial"/>
            </a:endParaRPr>
          </a:p>
        </p:txBody>
      </p:sp>
      <p:sp>
        <p:nvSpPr>
          <p:cNvPr id="100" name="TextBox 99"/>
          <p:cNvSpPr txBox="1"/>
          <p:nvPr/>
        </p:nvSpPr>
        <p:spPr>
          <a:xfrm>
            <a:off x="3152313" y="1887655"/>
            <a:ext cx="257129" cy="153888"/>
          </a:xfrm>
          <a:prstGeom prst="rect">
            <a:avLst/>
          </a:prstGeom>
          <a:noFill/>
        </p:spPr>
        <p:txBody>
          <a:bodyPr wrap="square" lIns="0" tIns="0" rIns="0" bIns="0" rtlCol="0">
            <a:spAutoFit/>
          </a:bodyPr>
          <a:lstStyle/>
          <a:p>
            <a:pPr algn="r"/>
            <a:r>
              <a:rPr lang="en-US" sz="1000" dirty="0" smtClean="0">
                <a:latin typeface="Arial"/>
                <a:cs typeface="Arial"/>
              </a:rPr>
              <a:t>1.4</a:t>
            </a:r>
            <a:endParaRPr lang="en-US" sz="1000" dirty="0">
              <a:latin typeface="Arial"/>
              <a:cs typeface="Arial"/>
            </a:endParaRPr>
          </a:p>
        </p:txBody>
      </p:sp>
      <p:sp>
        <p:nvSpPr>
          <p:cNvPr id="101" name="TextBox 100"/>
          <p:cNvSpPr txBox="1"/>
          <p:nvPr/>
        </p:nvSpPr>
        <p:spPr>
          <a:xfrm>
            <a:off x="3152313" y="1640809"/>
            <a:ext cx="257129" cy="153888"/>
          </a:xfrm>
          <a:prstGeom prst="rect">
            <a:avLst/>
          </a:prstGeom>
          <a:noFill/>
        </p:spPr>
        <p:txBody>
          <a:bodyPr wrap="square" lIns="0" tIns="0" rIns="0" bIns="0" rtlCol="0">
            <a:spAutoFit/>
          </a:bodyPr>
          <a:lstStyle/>
          <a:p>
            <a:pPr algn="r"/>
            <a:r>
              <a:rPr lang="en-US" sz="1000" dirty="0" smtClean="0">
                <a:latin typeface="Arial"/>
                <a:cs typeface="Arial"/>
              </a:rPr>
              <a:t>1.6</a:t>
            </a:r>
            <a:endParaRPr lang="en-US" sz="1000" dirty="0">
              <a:latin typeface="Arial"/>
              <a:cs typeface="Arial"/>
            </a:endParaRPr>
          </a:p>
        </p:txBody>
      </p:sp>
      <p:sp>
        <p:nvSpPr>
          <p:cNvPr id="102" name="TextBox 101"/>
          <p:cNvSpPr txBox="1"/>
          <p:nvPr/>
        </p:nvSpPr>
        <p:spPr>
          <a:xfrm>
            <a:off x="3152313" y="1391168"/>
            <a:ext cx="257129" cy="153888"/>
          </a:xfrm>
          <a:prstGeom prst="rect">
            <a:avLst/>
          </a:prstGeom>
          <a:noFill/>
        </p:spPr>
        <p:txBody>
          <a:bodyPr wrap="square" lIns="0" tIns="0" rIns="0" bIns="0" rtlCol="0">
            <a:spAutoFit/>
          </a:bodyPr>
          <a:lstStyle/>
          <a:p>
            <a:pPr algn="r"/>
            <a:r>
              <a:rPr lang="en-US" sz="1000" dirty="0" smtClean="0">
                <a:latin typeface="Arial"/>
                <a:cs typeface="Arial"/>
              </a:rPr>
              <a:t>1.8</a:t>
            </a:r>
            <a:endParaRPr lang="en-US" sz="1000" dirty="0">
              <a:latin typeface="Arial"/>
              <a:cs typeface="Arial"/>
            </a:endParaRPr>
          </a:p>
        </p:txBody>
      </p:sp>
      <p:sp>
        <p:nvSpPr>
          <p:cNvPr id="103" name="TextBox 102"/>
          <p:cNvSpPr txBox="1"/>
          <p:nvPr/>
        </p:nvSpPr>
        <p:spPr>
          <a:xfrm>
            <a:off x="3152313" y="1144225"/>
            <a:ext cx="257129" cy="153888"/>
          </a:xfrm>
          <a:prstGeom prst="rect">
            <a:avLst/>
          </a:prstGeom>
          <a:noFill/>
        </p:spPr>
        <p:txBody>
          <a:bodyPr wrap="square" lIns="0" tIns="0" rIns="0" bIns="0" rtlCol="0">
            <a:spAutoFit/>
          </a:bodyPr>
          <a:lstStyle/>
          <a:p>
            <a:pPr algn="r"/>
            <a:r>
              <a:rPr lang="en-US" sz="1000" dirty="0" smtClean="0">
                <a:latin typeface="Arial"/>
                <a:cs typeface="Arial"/>
              </a:rPr>
              <a:t>2.0</a:t>
            </a:r>
            <a:endParaRPr lang="en-US" sz="1000" dirty="0">
              <a:latin typeface="Arial"/>
              <a:cs typeface="Arial"/>
            </a:endParaRPr>
          </a:p>
        </p:txBody>
      </p:sp>
      <p:sp>
        <p:nvSpPr>
          <p:cNvPr id="104" name="TextBox 103"/>
          <p:cNvSpPr txBox="1"/>
          <p:nvPr/>
        </p:nvSpPr>
        <p:spPr>
          <a:xfrm>
            <a:off x="3152313" y="891661"/>
            <a:ext cx="257129" cy="153888"/>
          </a:xfrm>
          <a:prstGeom prst="rect">
            <a:avLst/>
          </a:prstGeom>
          <a:noFill/>
        </p:spPr>
        <p:txBody>
          <a:bodyPr wrap="square" lIns="0" tIns="0" rIns="0" bIns="0" rtlCol="0">
            <a:spAutoFit/>
          </a:bodyPr>
          <a:lstStyle/>
          <a:p>
            <a:pPr algn="r"/>
            <a:r>
              <a:rPr lang="en-US" sz="1000" dirty="0" smtClean="0">
                <a:latin typeface="Arial"/>
                <a:cs typeface="Arial"/>
              </a:rPr>
              <a:t>2.2</a:t>
            </a:r>
            <a:endParaRPr lang="en-US" sz="1000" dirty="0">
              <a:latin typeface="Arial"/>
              <a:cs typeface="Arial"/>
            </a:endParaRPr>
          </a:p>
        </p:txBody>
      </p:sp>
      <p:sp>
        <p:nvSpPr>
          <p:cNvPr id="105" name="TextBox 104"/>
          <p:cNvSpPr txBox="1"/>
          <p:nvPr/>
        </p:nvSpPr>
        <p:spPr>
          <a:xfrm>
            <a:off x="6172373" y="2885850"/>
            <a:ext cx="257129" cy="153888"/>
          </a:xfrm>
          <a:prstGeom prst="rect">
            <a:avLst/>
          </a:prstGeom>
          <a:noFill/>
        </p:spPr>
        <p:txBody>
          <a:bodyPr wrap="square" lIns="0" tIns="0" rIns="0" bIns="0" rtlCol="0">
            <a:spAutoFit/>
          </a:bodyPr>
          <a:lstStyle/>
          <a:p>
            <a:pPr algn="r"/>
            <a:r>
              <a:rPr lang="en-US" sz="1000" dirty="0" smtClean="0">
                <a:latin typeface="Arial"/>
                <a:cs typeface="Arial"/>
              </a:rPr>
              <a:t>0.2</a:t>
            </a:r>
            <a:endParaRPr lang="en-US" sz="1000" dirty="0">
              <a:latin typeface="Arial"/>
              <a:cs typeface="Arial"/>
            </a:endParaRPr>
          </a:p>
        </p:txBody>
      </p:sp>
      <p:sp>
        <p:nvSpPr>
          <p:cNvPr id="106" name="TextBox 105"/>
          <p:cNvSpPr txBox="1"/>
          <p:nvPr/>
        </p:nvSpPr>
        <p:spPr>
          <a:xfrm>
            <a:off x="6172373" y="2504485"/>
            <a:ext cx="257129" cy="153888"/>
          </a:xfrm>
          <a:prstGeom prst="rect">
            <a:avLst/>
          </a:prstGeom>
          <a:noFill/>
        </p:spPr>
        <p:txBody>
          <a:bodyPr wrap="square" lIns="0" tIns="0" rIns="0" bIns="0" rtlCol="0">
            <a:spAutoFit/>
          </a:bodyPr>
          <a:lstStyle/>
          <a:p>
            <a:pPr algn="r"/>
            <a:r>
              <a:rPr lang="en-US" sz="1000" dirty="0" smtClean="0">
                <a:latin typeface="Arial"/>
                <a:cs typeface="Arial"/>
              </a:rPr>
              <a:t>0.4</a:t>
            </a:r>
            <a:endParaRPr lang="en-US" sz="1000" dirty="0">
              <a:latin typeface="Arial"/>
              <a:cs typeface="Arial"/>
            </a:endParaRPr>
          </a:p>
        </p:txBody>
      </p:sp>
      <p:sp>
        <p:nvSpPr>
          <p:cNvPr id="107" name="TextBox 106"/>
          <p:cNvSpPr txBox="1"/>
          <p:nvPr/>
        </p:nvSpPr>
        <p:spPr>
          <a:xfrm>
            <a:off x="6172373" y="2127207"/>
            <a:ext cx="257129" cy="153888"/>
          </a:xfrm>
          <a:prstGeom prst="rect">
            <a:avLst/>
          </a:prstGeom>
          <a:noFill/>
        </p:spPr>
        <p:txBody>
          <a:bodyPr wrap="square" lIns="0" tIns="0" rIns="0" bIns="0" rtlCol="0">
            <a:spAutoFit/>
          </a:bodyPr>
          <a:lstStyle/>
          <a:p>
            <a:pPr algn="r"/>
            <a:r>
              <a:rPr lang="en-US" sz="1000" dirty="0" smtClean="0">
                <a:latin typeface="Arial"/>
                <a:cs typeface="Arial"/>
              </a:rPr>
              <a:t>0.6</a:t>
            </a:r>
            <a:endParaRPr lang="en-US" sz="1000" dirty="0">
              <a:latin typeface="Arial"/>
              <a:cs typeface="Arial"/>
            </a:endParaRPr>
          </a:p>
        </p:txBody>
      </p:sp>
      <p:sp>
        <p:nvSpPr>
          <p:cNvPr id="108" name="TextBox 107"/>
          <p:cNvSpPr txBox="1"/>
          <p:nvPr/>
        </p:nvSpPr>
        <p:spPr>
          <a:xfrm>
            <a:off x="6172373" y="1743592"/>
            <a:ext cx="257129" cy="153888"/>
          </a:xfrm>
          <a:prstGeom prst="rect">
            <a:avLst/>
          </a:prstGeom>
          <a:noFill/>
        </p:spPr>
        <p:txBody>
          <a:bodyPr wrap="square" lIns="0" tIns="0" rIns="0" bIns="0" rtlCol="0">
            <a:spAutoFit/>
          </a:bodyPr>
          <a:lstStyle/>
          <a:p>
            <a:pPr algn="r"/>
            <a:r>
              <a:rPr lang="en-US" sz="1000" dirty="0" smtClean="0">
                <a:latin typeface="Arial"/>
                <a:cs typeface="Arial"/>
              </a:rPr>
              <a:t>0.8</a:t>
            </a:r>
            <a:endParaRPr lang="en-US" sz="1000" dirty="0">
              <a:latin typeface="Arial"/>
              <a:cs typeface="Arial"/>
            </a:endParaRPr>
          </a:p>
        </p:txBody>
      </p:sp>
      <p:sp>
        <p:nvSpPr>
          <p:cNvPr id="109" name="TextBox 108"/>
          <p:cNvSpPr txBox="1"/>
          <p:nvPr/>
        </p:nvSpPr>
        <p:spPr>
          <a:xfrm>
            <a:off x="6172373" y="1361393"/>
            <a:ext cx="257129" cy="153888"/>
          </a:xfrm>
          <a:prstGeom prst="rect">
            <a:avLst/>
          </a:prstGeom>
          <a:noFill/>
        </p:spPr>
        <p:txBody>
          <a:bodyPr wrap="square" lIns="0" tIns="0" rIns="0" bIns="0" rtlCol="0">
            <a:spAutoFit/>
          </a:bodyPr>
          <a:lstStyle/>
          <a:p>
            <a:pPr algn="r"/>
            <a:r>
              <a:rPr lang="en-US" sz="1000" dirty="0" smtClean="0">
                <a:latin typeface="Arial"/>
                <a:cs typeface="Arial"/>
              </a:rPr>
              <a:t>1.0</a:t>
            </a:r>
            <a:endParaRPr lang="en-US" sz="1000" dirty="0">
              <a:latin typeface="Arial"/>
              <a:cs typeface="Arial"/>
            </a:endParaRPr>
          </a:p>
        </p:txBody>
      </p:sp>
      <p:sp>
        <p:nvSpPr>
          <p:cNvPr id="110" name="TextBox 109"/>
          <p:cNvSpPr txBox="1"/>
          <p:nvPr/>
        </p:nvSpPr>
        <p:spPr>
          <a:xfrm>
            <a:off x="6172373" y="982413"/>
            <a:ext cx="257129" cy="153888"/>
          </a:xfrm>
          <a:prstGeom prst="rect">
            <a:avLst/>
          </a:prstGeom>
          <a:noFill/>
        </p:spPr>
        <p:txBody>
          <a:bodyPr wrap="square" lIns="0" tIns="0" rIns="0" bIns="0" rtlCol="0">
            <a:spAutoFit/>
          </a:bodyPr>
          <a:lstStyle/>
          <a:p>
            <a:pPr algn="r"/>
            <a:r>
              <a:rPr lang="en-US" sz="1000" dirty="0" smtClean="0">
                <a:latin typeface="Arial"/>
                <a:cs typeface="Arial"/>
              </a:rPr>
              <a:t>1.2</a:t>
            </a:r>
            <a:endParaRPr lang="en-US" sz="1000" dirty="0">
              <a:latin typeface="Arial"/>
              <a:cs typeface="Arial"/>
            </a:endParaRPr>
          </a:p>
        </p:txBody>
      </p:sp>
      <p:sp>
        <p:nvSpPr>
          <p:cNvPr id="111" name="TextBox 110"/>
          <p:cNvSpPr txBox="1"/>
          <p:nvPr/>
        </p:nvSpPr>
        <p:spPr>
          <a:xfrm>
            <a:off x="3540174" y="614241"/>
            <a:ext cx="2371143" cy="307777"/>
          </a:xfrm>
          <a:prstGeom prst="rect">
            <a:avLst/>
          </a:prstGeom>
          <a:noFill/>
        </p:spPr>
        <p:txBody>
          <a:bodyPr wrap="square" lIns="0" tIns="0" rIns="0" bIns="0" rtlCol="0">
            <a:spAutoFit/>
          </a:bodyPr>
          <a:lstStyle/>
          <a:p>
            <a:pPr algn="ctr"/>
            <a:r>
              <a:rPr lang="en-US" sz="1000" b="1" dirty="0" smtClean="0">
                <a:latin typeface="Arial"/>
                <a:cs typeface="Arial"/>
              </a:rPr>
              <a:t>(b) Area-averaged 850-hPa </a:t>
            </a:r>
            <a:r>
              <a:rPr lang="en-US" sz="1000" b="1" dirty="0" err="1" smtClean="0">
                <a:latin typeface="Arial"/>
                <a:cs typeface="Arial"/>
              </a:rPr>
              <a:t>θ</a:t>
            </a:r>
            <a:r>
              <a:rPr lang="en-US" sz="1000" b="1" dirty="0" smtClean="0">
                <a:latin typeface="Arial"/>
                <a:cs typeface="Arial"/>
              </a:rPr>
              <a:t> </a:t>
            </a:r>
            <a:r>
              <a:rPr lang="en-US" sz="1000" b="1" dirty="0">
                <a:latin typeface="Arial"/>
                <a:cs typeface="Arial"/>
              </a:rPr>
              <a:t>gradient </a:t>
            </a:r>
            <a:r>
              <a:rPr lang="en-US" sz="1000" b="1" dirty="0" smtClean="0">
                <a:latin typeface="Arial"/>
                <a:cs typeface="Arial"/>
              </a:rPr>
              <a:t>           magnitude [</a:t>
            </a:r>
            <a:r>
              <a:rPr lang="en-US" sz="1000" b="1" dirty="0">
                <a:latin typeface="Arial"/>
                <a:cs typeface="Arial"/>
              </a:rPr>
              <a:t>K (100 km)</a:t>
            </a:r>
            <a:r>
              <a:rPr lang="en-US" sz="1000" b="1" baseline="30000" dirty="0" smtClean="0">
                <a:latin typeface="Arial"/>
                <a:cs typeface="Arial"/>
              </a:rPr>
              <a:t>−1</a:t>
            </a:r>
            <a:r>
              <a:rPr lang="en-US" sz="1000" b="1" dirty="0" smtClean="0">
                <a:latin typeface="Arial"/>
                <a:cs typeface="Arial"/>
              </a:rPr>
              <a:t>]</a:t>
            </a:r>
          </a:p>
        </p:txBody>
      </p:sp>
      <p:sp>
        <p:nvSpPr>
          <p:cNvPr id="112" name="TextBox 111"/>
          <p:cNvSpPr txBox="1"/>
          <p:nvPr/>
        </p:nvSpPr>
        <p:spPr>
          <a:xfrm>
            <a:off x="6512270" y="613410"/>
            <a:ext cx="2438784" cy="307777"/>
          </a:xfrm>
          <a:prstGeom prst="rect">
            <a:avLst/>
          </a:prstGeom>
          <a:noFill/>
        </p:spPr>
        <p:txBody>
          <a:bodyPr wrap="square" lIns="0" tIns="0" rIns="0" bIns="0" rtlCol="0">
            <a:spAutoFit/>
          </a:bodyPr>
          <a:lstStyle/>
          <a:p>
            <a:pPr algn="ctr"/>
            <a:r>
              <a:rPr lang="en-US" sz="1000" b="1" dirty="0" smtClean="0">
                <a:latin typeface="Arial"/>
                <a:cs typeface="Arial"/>
              </a:rPr>
              <a:t>(c) Area-averaged 850</a:t>
            </a:r>
            <a:r>
              <a:rPr lang="en-US" sz="1000" b="1" dirty="0">
                <a:latin typeface="Arial"/>
                <a:cs typeface="Arial"/>
              </a:rPr>
              <a:t>–600-hPa </a:t>
            </a:r>
            <a:r>
              <a:rPr lang="en-US" sz="1000" b="1" dirty="0" smtClean="0">
                <a:latin typeface="Arial"/>
                <a:cs typeface="Arial"/>
              </a:rPr>
              <a:t>        </a:t>
            </a:r>
            <a:r>
              <a:rPr lang="en-US" sz="1000" b="1" dirty="0" err="1" smtClean="0">
                <a:latin typeface="Arial"/>
                <a:cs typeface="Arial"/>
              </a:rPr>
              <a:t>Eady</a:t>
            </a:r>
            <a:r>
              <a:rPr lang="en-US" sz="1000" b="1" dirty="0" smtClean="0">
                <a:latin typeface="Arial"/>
                <a:cs typeface="Arial"/>
              </a:rPr>
              <a:t> </a:t>
            </a:r>
            <a:r>
              <a:rPr lang="en-US" sz="1000" b="1" dirty="0">
                <a:latin typeface="Arial"/>
                <a:cs typeface="Arial"/>
              </a:rPr>
              <a:t>growth </a:t>
            </a:r>
            <a:r>
              <a:rPr lang="en-US" sz="1000" b="1" dirty="0" smtClean="0">
                <a:latin typeface="Arial"/>
                <a:cs typeface="Arial"/>
              </a:rPr>
              <a:t>rate </a:t>
            </a:r>
            <a:r>
              <a:rPr lang="en-US" sz="1000" b="1" dirty="0">
                <a:latin typeface="Arial"/>
                <a:cs typeface="Arial"/>
              </a:rPr>
              <a:t>(day</a:t>
            </a:r>
            <a:r>
              <a:rPr lang="en-US" sz="1000" b="1" baseline="30000" dirty="0">
                <a:latin typeface="Arial"/>
                <a:cs typeface="Arial"/>
              </a:rPr>
              <a:t>−1</a:t>
            </a:r>
            <a:r>
              <a:rPr lang="en-US" sz="1000" b="1" dirty="0">
                <a:latin typeface="Arial"/>
                <a:cs typeface="Arial"/>
              </a:rPr>
              <a:t>)</a:t>
            </a:r>
          </a:p>
        </p:txBody>
      </p:sp>
      <p:sp>
        <p:nvSpPr>
          <p:cNvPr id="122" name="5-Point Star 121"/>
          <p:cNvSpPr>
            <a:spLocks noChangeAspect="1"/>
          </p:cNvSpPr>
          <p:nvPr/>
        </p:nvSpPr>
        <p:spPr>
          <a:xfrm>
            <a:off x="6780763" y="4440388"/>
            <a:ext cx="182880" cy="182880"/>
          </a:xfrm>
          <a:prstGeom prst="star5">
            <a:avLst/>
          </a:prstGeom>
          <a:solidFill>
            <a:srgbClr val="A038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5-Point Star 125"/>
          <p:cNvSpPr>
            <a:spLocks noChangeAspect="1"/>
          </p:cNvSpPr>
          <p:nvPr/>
        </p:nvSpPr>
        <p:spPr>
          <a:xfrm>
            <a:off x="2004890" y="2978321"/>
            <a:ext cx="182880" cy="182880"/>
          </a:xfrm>
          <a:prstGeom prst="star5">
            <a:avLst/>
          </a:prstGeom>
          <a:solidFill>
            <a:srgbClr val="A038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5-Point Star 126"/>
          <p:cNvSpPr>
            <a:spLocks noChangeAspect="1"/>
          </p:cNvSpPr>
          <p:nvPr/>
        </p:nvSpPr>
        <p:spPr>
          <a:xfrm>
            <a:off x="2345121" y="2978321"/>
            <a:ext cx="182880" cy="182880"/>
          </a:xfrm>
          <a:prstGeom prst="star5">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5-Point Star 127"/>
          <p:cNvSpPr>
            <a:spLocks noChangeAspect="1"/>
          </p:cNvSpPr>
          <p:nvPr/>
        </p:nvSpPr>
        <p:spPr>
          <a:xfrm>
            <a:off x="4621498" y="2978321"/>
            <a:ext cx="182880" cy="182880"/>
          </a:xfrm>
          <a:prstGeom prst="star5">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5-Point Star 128"/>
          <p:cNvSpPr>
            <a:spLocks noChangeAspect="1"/>
          </p:cNvSpPr>
          <p:nvPr/>
        </p:nvSpPr>
        <p:spPr>
          <a:xfrm>
            <a:off x="5007426" y="2978321"/>
            <a:ext cx="182880" cy="182880"/>
          </a:xfrm>
          <a:prstGeom prst="star5">
            <a:avLst/>
          </a:prstGeom>
          <a:solidFill>
            <a:srgbClr val="A038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5-Point Star 129"/>
          <p:cNvSpPr>
            <a:spLocks noChangeAspect="1"/>
          </p:cNvSpPr>
          <p:nvPr/>
        </p:nvSpPr>
        <p:spPr>
          <a:xfrm>
            <a:off x="5357315" y="2978321"/>
            <a:ext cx="182880" cy="182880"/>
          </a:xfrm>
          <a:prstGeom prst="star5">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5-Point Star 130"/>
          <p:cNvSpPr>
            <a:spLocks noChangeAspect="1"/>
          </p:cNvSpPr>
          <p:nvPr/>
        </p:nvSpPr>
        <p:spPr>
          <a:xfrm>
            <a:off x="7642225" y="2978321"/>
            <a:ext cx="182880" cy="182880"/>
          </a:xfrm>
          <a:prstGeom prst="star5">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5-Point Star 131"/>
          <p:cNvSpPr>
            <a:spLocks noChangeAspect="1"/>
          </p:cNvSpPr>
          <p:nvPr/>
        </p:nvSpPr>
        <p:spPr>
          <a:xfrm>
            <a:off x="8028153" y="2978321"/>
            <a:ext cx="182880" cy="182880"/>
          </a:xfrm>
          <a:prstGeom prst="star5">
            <a:avLst/>
          </a:prstGeom>
          <a:solidFill>
            <a:srgbClr val="A038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5-Point Star 132"/>
          <p:cNvSpPr>
            <a:spLocks noChangeAspect="1"/>
          </p:cNvSpPr>
          <p:nvPr/>
        </p:nvSpPr>
        <p:spPr>
          <a:xfrm>
            <a:off x="8378042" y="2978321"/>
            <a:ext cx="182880" cy="182880"/>
          </a:xfrm>
          <a:prstGeom prst="star5">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076820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panose="020B0604020202020204" pitchFamily="34" charset="0"/>
                <a:cs typeface="Arial" panose="020B0604020202020204" pitchFamily="34" charset="0"/>
              </a:rPr>
              <a:t>Previous </a:t>
            </a:r>
            <a:r>
              <a:rPr lang="en-US" sz="1800" dirty="0">
                <a:latin typeface="Arial" panose="020B0604020202020204" pitchFamily="34" charset="0"/>
                <a:cs typeface="Arial" panose="020B0604020202020204" pitchFamily="34" charset="0"/>
              </a:rPr>
              <a:t>studies that </a:t>
            </a:r>
            <a:r>
              <a:rPr lang="en-US" sz="1800" dirty="0" smtClean="0">
                <a:latin typeface="Arial" panose="020B0604020202020204" pitchFamily="34" charset="0"/>
                <a:cs typeface="Arial" panose="020B0604020202020204" pitchFamily="34" charset="0"/>
              </a:rPr>
              <a:t>have examined </a:t>
            </a:r>
            <a:r>
              <a:rPr lang="en-US" sz="1800" dirty="0">
                <a:latin typeface="Arial" panose="020B0604020202020204" pitchFamily="34" charset="0"/>
                <a:cs typeface="Arial" panose="020B0604020202020204" pitchFamily="34" charset="0"/>
              </a:rPr>
              <a:t>features and processes influencing the evolution of ACs have primarily </a:t>
            </a:r>
            <a:r>
              <a:rPr lang="en-US" sz="1800" dirty="0" smtClean="0">
                <a:latin typeface="Arial" panose="020B0604020202020204" pitchFamily="34" charset="0"/>
                <a:cs typeface="Arial" panose="020B0604020202020204" pitchFamily="34" charset="0"/>
              </a:rPr>
              <a:t>been conducted </a:t>
            </a:r>
            <a:r>
              <a:rPr lang="en-US" sz="1800" dirty="0">
                <a:latin typeface="Arial" panose="020B0604020202020204" pitchFamily="34" charset="0"/>
                <a:cs typeface="Arial" panose="020B0604020202020204" pitchFamily="34" charset="0"/>
              </a:rPr>
              <a:t>through case studies of selected ACs (e.g., Simmonds and </a:t>
            </a:r>
            <a:r>
              <a:rPr lang="en-US" sz="1800" dirty="0" err="1">
                <a:latin typeface="Arial" panose="020B0604020202020204" pitchFamily="34" charset="0"/>
                <a:cs typeface="Arial" panose="020B0604020202020204" pitchFamily="34" charset="0"/>
              </a:rPr>
              <a:t>Rudeva</a:t>
            </a:r>
            <a:r>
              <a:rPr lang="en-US" sz="1800" dirty="0">
                <a:latin typeface="Arial" panose="020B0604020202020204" pitchFamily="34" charset="0"/>
                <a:cs typeface="Arial" panose="020B0604020202020204" pitchFamily="34" charset="0"/>
              </a:rPr>
              <a:t> 2012; </a:t>
            </a:r>
            <a:r>
              <a:rPr lang="en-US" sz="1800" dirty="0" smtClean="0">
                <a:latin typeface="Arial" panose="020B0604020202020204" pitchFamily="34" charset="0"/>
                <a:cs typeface="Arial" panose="020B0604020202020204" pitchFamily="34" charset="0"/>
              </a:rPr>
              <a:t>Tao </a:t>
            </a:r>
            <a:r>
              <a:rPr lang="en-US" sz="1800" dirty="0">
                <a:latin typeface="Arial" panose="020B0604020202020204" pitchFamily="34" charset="0"/>
                <a:cs typeface="Arial" panose="020B0604020202020204" pitchFamily="34" charset="0"/>
              </a:rPr>
              <a:t>et al. 2017a,b; Yamagami et al. 2017)</a:t>
            </a:r>
            <a:r>
              <a:rPr lang="en-US" sz="1800" dirty="0" smtClean="0">
                <a:latin typeface="Arial" panose="020B0604020202020204" pitchFamily="34" charset="0"/>
                <a:cs typeface="Arial" panose="020B0604020202020204" pitchFamily="34" charset="0"/>
              </a:rPr>
              <a:t>.</a:t>
            </a:r>
          </a:p>
          <a:p>
            <a:endParaRPr lang="en-US" sz="1800" dirty="0">
              <a:latin typeface="Arial" panose="020B0604020202020204" pitchFamily="34" charset="0"/>
              <a:cs typeface="Arial" panose="020B0604020202020204" pitchFamily="34" charset="0"/>
            </a:endParaRPr>
          </a:p>
          <a:p>
            <a:r>
              <a:rPr lang="en-US" sz="1800" dirty="0" smtClean="0">
                <a:latin typeface="Arial"/>
                <a:cs typeface="Arial"/>
              </a:rPr>
              <a:t>There have been </a:t>
            </a:r>
            <a:r>
              <a:rPr lang="en-US" sz="1800" dirty="0">
                <a:latin typeface="Arial"/>
                <a:cs typeface="Arial"/>
              </a:rPr>
              <a:t>a limited number of studies that have examined features and processes influencing </a:t>
            </a:r>
            <a:r>
              <a:rPr lang="en-US" sz="1800" dirty="0" smtClean="0">
                <a:latin typeface="Arial"/>
                <a:cs typeface="Arial"/>
              </a:rPr>
              <a:t>the forecast </a:t>
            </a:r>
            <a:r>
              <a:rPr lang="en-US" sz="1800" dirty="0">
                <a:latin typeface="Arial"/>
                <a:cs typeface="Arial"/>
              </a:rPr>
              <a:t>skill of ACs (e.g., Tao et al. 2017b; Yamagami et al. 2018a; Johnson and Wang 2021).</a:t>
            </a:r>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Motivation</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299662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Picture 164" descr="boxplot_largest_aa_pos_IMFC_ACs_inArctic_Wm2_v2_noLabel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0998" y="936674"/>
            <a:ext cx="2521018" cy="2103120"/>
          </a:xfrm>
          <a:prstGeom prst="rect">
            <a:avLst/>
          </a:prstGeom>
        </p:spPr>
      </p:pic>
      <p:pic>
        <p:nvPicPr>
          <p:cNvPr id="163" name="Picture 162" descr="boxplot_highest_aa_IVT_ACs_inArctic_v2_noLabel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3690" y="933499"/>
            <a:ext cx="2521018" cy="2103120"/>
          </a:xfrm>
          <a:prstGeom prst="rect">
            <a:avLst/>
          </a:prstGeom>
        </p:spPr>
      </p:pic>
      <p:pic>
        <p:nvPicPr>
          <p:cNvPr id="162" name="Picture 161" descr="boxplot_lowest_aa_neg_w_avg_800_to_600hPa_ACs_during_low_skill_periods_inArctic_v2_noLabel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663" y="934718"/>
            <a:ext cx="2529455" cy="2103120"/>
          </a:xfrm>
          <a:prstGeom prst="rect">
            <a:avLst/>
          </a:prstGeom>
          <a:ln w="9525">
            <a:noFill/>
          </a:ln>
        </p:spPr>
      </p:pic>
      <p:cxnSp>
        <p:nvCxnSpPr>
          <p:cNvPr id="33" name="Straight Connector 32"/>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6" y="7255"/>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AC characteristics</a:t>
            </a:r>
            <a:endParaRPr lang="en-US" sz="2200" b="1" dirty="0">
              <a:solidFill>
                <a:srgbClr val="FF0000"/>
              </a:solidFill>
              <a:latin typeface="Arial" panose="020B0604020202020204" pitchFamily="34" charset="0"/>
              <a:cs typeface="Arial" panose="020B0604020202020204" pitchFamily="34" charset="0"/>
            </a:endParaRPr>
          </a:p>
        </p:txBody>
      </p:sp>
      <p:grpSp>
        <p:nvGrpSpPr>
          <p:cNvPr id="59" name="Group 58"/>
          <p:cNvGrpSpPr/>
          <p:nvPr/>
        </p:nvGrpSpPr>
        <p:grpSpPr>
          <a:xfrm>
            <a:off x="1642379" y="3386050"/>
            <a:ext cx="1829957" cy="400110"/>
            <a:chOff x="305268" y="3301999"/>
            <a:chExt cx="1829957" cy="400110"/>
          </a:xfrm>
        </p:grpSpPr>
        <p:sp>
          <p:nvSpPr>
            <p:cNvPr id="45" name="Rectangle 44"/>
            <p:cNvSpPr/>
            <p:nvPr/>
          </p:nvSpPr>
          <p:spPr>
            <a:xfrm>
              <a:off x="305268" y="3439786"/>
              <a:ext cx="290347" cy="141184"/>
            </a:xfrm>
            <a:prstGeom prst="rect">
              <a:avLst/>
            </a:prstGeom>
            <a:solidFill>
              <a:srgbClr val="BFBFBF"/>
            </a:solidFill>
            <a:ln w="19050">
              <a:solidFill>
                <a:srgbClr val="3C3C3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585766" y="3301999"/>
              <a:ext cx="1549459" cy="400110"/>
            </a:xfrm>
            <a:prstGeom prst="rect">
              <a:avLst/>
            </a:prstGeom>
            <a:noFill/>
          </p:spPr>
          <p:txBody>
            <a:bodyPr wrap="square" rtlCol="0">
              <a:spAutoFit/>
            </a:bodyPr>
            <a:lstStyle/>
            <a:p>
              <a:r>
                <a:rPr lang="en-US" sz="1000" dirty="0" smtClean="0">
                  <a:latin typeface="Arial"/>
                  <a:cs typeface="Arial"/>
                </a:rPr>
                <a:t>ACs during       climatology (</a:t>
              </a:r>
              <a:r>
                <a:rPr lang="en-US" sz="1000" i="1" dirty="0" smtClean="0">
                  <a:latin typeface="Arial"/>
                  <a:cs typeface="Arial"/>
                </a:rPr>
                <a:t>N</a:t>
              </a:r>
              <a:r>
                <a:rPr lang="en-US" sz="1000" dirty="0" smtClean="0">
                  <a:latin typeface="Arial"/>
                  <a:cs typeface="Arial"/>
                </a:rPr>
                <a:t> = 730)</a:t>
              </a:r>
              <a:endParaRPr lang="en-US" sz="1000" dirty="0">
                <a:latin typeface="Arial"/>
                <a:cs typeface="Arial"/>
              </a:endParaRPr>
            </a:p>
          </p:txBody>
        </p:sp>
      </p:grpSp>
      <p:grpSp>
        <p:nvGrpSpPr>
          <p:cNvPr id="60" name="Group 59"/>
          <p:cNvGrpSpPr/>
          <p:nvPr/>
        </p:nvGrpSpPr>
        <p:grpSpPr>
          <a:xfrm>
            <a:off x="3891649" y="3386050"/>
            <a:ext cx="1638670" cy="400110"/>
            <a:chOff x="2395245" y="3301999"/>
            <a:chExt cx="1638670" cy="400110"/>
          </a:xfrm>
        </p:grpSpPr>
        <p:sp>
          <p:nvSpPr>
            <p:cNvPr id="43" name="Rectangle 42"/>
            <p:cNvSpPr/>
            <p:nvPr/>
          </p:nvSpPr>
          <p:spPr>
            <a:xfrm>
              <a:off x="2395245" y="3439786"/>
              <a:ext cx="290347" cy="137160"/>
            </a:xfrm>
            <a:prstGeom prst="rect">
              <a:avLst/>
            </a:prstGeom>
            <a:solidFill>
              <a:srgbClr val="FDB9C4"/>
            </a:solid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2680593" y="3301999"/>
              <a:ext cx="1353322" cy="400110"/>
            </a:xfrm>
            <a:prstGeom prst="rect">
              <a:avLst/>
            </a:prstGeom>
            <a:noFill/>
          </p:spPr>
          <p:txBody>
            <a:bodyPr wrap="square" rtlCol="0">
              <a:spAutoFit/>
            </a:bodyPr>
            <a:lstStyle/>
            <a:p>
              <a:r>
                <a:rPr lang="en-US" sz="1000" dirty="0" smtClean="0">
                  <a:latin typeface="Arial"/>
                  <a:cs typeface="Arial"/>
                </a:rPr>
                <a:t>ACs during low-skill periods (</a:t>
              </a:r>
              <a:r>
                <a:rPr lang="en-US" sz="1000" i="1" dirty="0" smtClean="0">
                  <a:latin typeface="Arial"/>
                  <a:cs typeface="Arial"/>
                </a:rPr>
                <a:t>N</a:t>
              </a:r>
              <a:r>
                <a:rPr lang="en-US" sz="1000" dirty="0" smtClean="0">
                  <a:latin typeface="Arial"/>
                  <a:cs typeface="Arial"/>
                </a:rPr>
                <a:t> = 298)</a:t>
              </a:r>
              <a:endParaRPr lang="en-US" sz="1000" dirty="0">
                <a:latin typeface="Arial"/>
                <a:cs typeface="Arial"/>
              </a:endParaRPr>
            </a:p>
          </p:txBody>
        </p:sp>
      </p:grpSp>
      <p:grpSp>
        <p:nvGrpSpPr>
          <p:cNvPr id="62" name="Group 61"/>
          <p:cNvGrpSpPr/>
          <p:nvPr/>
        </p:nvGrpSpPr>
        <p:grpSpPr>
          <a:xfrm>
            <a:off x="6191564" y="3386050"/>
            <a:ext cx="1759191" cy="400110"/>
            <a:chOff x="5809424" y="3301999"/>
            <a:chExt cx="1759191" cy="400110"/>
          </a:xfrm>
        </p:grpSpPr>
        <p:sp>
          <p:nvSpPr>
            <p:cNvPr id="41" name="Rectangle 40"/>
            <p:cNvSpPr/>
            <p:nvPr/>
          </p:nvSpPr>
          <p:spPr>
            <a:xfrm>
              <a:off x="5809424" y="3436152"/>
              <a:ext cx="292608" cy="137160"/>
            </a:xfrm>
            <a:prstGeom prst="rect">
              <a:avLst/>
            </a:prstGeom>
            <a:solidFill>
              <a:srgbClr val="B0C9FF"/>
            </a:solidFill>
            <a:ln w="1905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6080630" y="3301999"/>
              <a:ext cx="1487985" cy="400110"/>
            </a:xfrm>
            <a:prstGeom prst="rect">
              <a:avLst/>
            </a:prstGeom>
            <a:noFill/>
          </p:spPr>
          <p:txBody>
            <a:bodyPr wrap="square" rtlCol="0">
              <a:spAutoFit/>
            </a:bodyPr>
            <a:lstStyle/>
            <a:p>
              <a:r>
                <a:rPr lang="en-US" sz="1000" dirty="0" smtClean="0">
                  <a:latin typeface="Arial"/>
                  <a:cs typeface="Arial"/>
                </a:rPr>
                <a:t>ACs during high-skill periods </a:t>
              </a:r>
              <a:r>
                <a:rPr lang="mr-IN" sz="1000" dirty="0" smtClean="0">
                  <a:latin typeface="Arial"/>
                  <a:cs typeface="Arial"/>
                </a:rPr>
                <a:t>(</a:t>
              </a:r>
              <a:r>
                <a:rPr lang="mr-IN" sz="1000" i="1" dirty="0" smtClean="0">
                  <a:latin typeface="Arial"/>
                  <a:cs typeface="Arial"/>
                </a:rPr>
                <a:t>N</a:t>
              </a:r>
              <a:r>
                <a:rPr lang="mr-IN" sz="1000" dirty="0" smtClean="0">
                  <a:latin typeface="Arial"/>
                  <a:cs typeface="Arial"/>
                </a:rPr>
                <a:t> = </a:t>
              </a:r>
              <a:r>
                <a:rPr lang="en-US" sz="1000" dirty="0" smtClean="0">
                  <a:latin typeface="Arial"/>
                  <a:cs typeface="Arial"/>
                </a:rPr>
                <a:t>208</a:t>
              </a:r>
              <a:r>
                <a:rPr lang="mr-IN" sz="1000" dirty="0" smtClean="0">
                  <a:latin typeface="Arial"/>
                  <a:cs typeface="Arial"/>
                </a:rPr>
                <a:t>)</a:t>
              </a:r>
            </a:p>
          </p:txBody>
        </p:sp>
      </p:grpSp>
      <p:grpSp>
        <p:nvGrpSpPr>
          <p:cNvPr id="64" name="Group 63"/>
          <p:cNvGrpSpPr/>
          <p:nvPr/>
        </p:nvGrpSpPr>
        <p:grpSpPr>
          <a:xfrm>
            <a:off x="2616816" y="4029619"/>
            <a:ext cx="976914" cy="839029"/>
            <a:chOff x="7418692" y="2806199"/>
            <a:chExt cx="976914" cy="839029"/>
          </a:xfrm>
        </p:grpSpPr>
        <p:sp>
          <p:nvSpPr>
            <p:cNvPr id="65" name="Rectangle 64"/>
            <p:cNvSpPr/>
            <p:nvPr/>
          </p:nvSpPr>
          <p:spPr>
            <a:xfrm>
              <a:off x="7418692" y="3037311"/>
              <a:ext cx="475226" cy="374195"/>
            </a:xfrm>
            <a:prstGeom prst="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6" name="Straight Connector 65"/>
            <p:cNvCxnSpPr>
              <a:stCxn id="65" idx="1"/>
              <a:endCxn id="65" idx="3"/>
            </p:cNvCxnSpPr>
            <p:nvPr/>
          </p:nvCxnSpPr>
          <p:spPr>
            <a:xfrm>
              <a:off x="7418692" y="3224409"/>
              <a:ext cx="475226" cy="0"/>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65" idx="0"/>
            </p:cNvCxnSpPr>
            <p:nvPr/>
          </p:nvCxnSpPr>
          <p:spPr>
            <a:xfrm flipV="1">
              <a:off x="7656305" y="2890435"/>
              <a:ext cx="0" cy="146876"/>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7656305" y="3422423"/>
              <a:ext cx="0" cy="146877"/>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V="1">
              <a:off x="7537120" y="2882549"/>
              <a:ext cx="238370" cy="1"/>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V="1">
              <a:off x="7537120" y="3569300"/>
              <a:ext cx="238370" cy="1"/>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7828793" y="2806199"/>
              <a:ext cx="257129" cy="153888"/>
            </a:xfrm>
            <a:prstGeom prst="rect">
              <a:avLst/>
            </a:prstGeom>
            <a:noFill/>
          </p:spPr>
          <p:txBody>
            <a:bodyPr wrap="square" lIns="0" tIns="0" rIns="0" bIns="0" rtlCol="0">
              <a:spAutoFit/>
            </a:bodyPr>
            <a:lstStyle/>
            <a:p>
              <a:r>
                <a:rPr lang="en-US" sz="1000" dirty="0" smtClean="0">
                  <a:latin typeface="Arial"/>
                  <a:cs typeface="Arial"/>
                </a:rPr>
                <a:t>95%</a:t>
              </a:r>
              <a:endParaRPr lang="en-US" sz="1000" dirty="0">
                <a:latin typeface="Arial"/>
                <a:cs typeface="Arial"/>
              </a:endParaRPr>
            </a:p>
          </p:txBody>
        </p:sp>
        <p:sp>
          <p:nvSpPr>
            <p:cNvPr id="72" name="TextBox 71"/>
            <p:cNvSpPr txBox="1"/>
            <p:nvPr/>
          </p:nvSpPr>
          <p:spPr>
            <a:xfrm>
              <a:off x="7827018" y="3491340"/>
              <a:ext cx="257129" cy="153888"/>
            </a:xfrm>
            <a:prstGeom prst="rect">
              <a:avLst/>
            </a:prstGeom>
            <a:noFill/>
          </p:spPr>
          <p:txBody>
            <a:bodyPr wrap="square" lIns="0" tIns="0" rIns="0" bIns="0" rtlCol="0">
              <a:spAutoFit/>
            </a:bodyPr>
            <a:lstStyle/>
            <a:p>
              <a:r>
                <a:rPr lang="en-US" sz="1000" dirty="0" smtClean="0">
                  <a:latin typeface="Arial"/>
                  <a:cs typeface="Arial"/>
                </a:rPr>
                <a:t>5%</a:t>
              </a:r>
              <a:endParaRPr lang="en-US" sz="1000" dirty="0">
                <a:latin typeface="Arial"/>
                <a:cs typeface="Arial"/>
              </a:endParaRPr>
            </a:p>
          </p:txBody>
        </p:sp>
        <p:sp>
          <p:nvSpPr>
            <p:cNvPr id="73" name="TextBox 72"/>
            <p:cNvSpPr txBox="1"/>
            <p:nvPr/>
          </p:nvSpPr>
          <p:spPr>
            <a:xfrm>
              <a:off x="7937438" y="3329315"/>
              <a:ext cx="257129" cy="153888"/>
            </a:xfrm>
            <a:prstGeom prst="rect">
              <a:avLst/>
            </a:prstGeom>
            <a:noFill/>
          </p:spPr>
          <p:txBody>
            <a:bodyPr wrap="square" lIns="0" tIns="0" rIns="0" bIns="0" rtlCol="0">
              <a:spAutoFit/>
            </a:bodyPr>
            <a:lstStyle/>
            <a:p>
              <a:r>
                <a:rPr lang="en-US" sz="1000" dirty="0">
                  <a:latin typeface="Arial"/>
                  <a:cs typeface="Arial"/>
                </a:rPr>
                <a:t>2</a:t>
              </a:r>
              <a:r>
                <a:rPr lang="en-US" sz="1000" dirty="0" smtClean="0">
                  <a:latin typeface="Arial"/>
                  <a:cs typeface="Arial"/>
                </a:rPr>
                <a:t>5%</a:t>
              </a:r>
              <a:endParaRPr lang="en-US" sz="1000" dirty="0">
                <a:latin typeface="Arial"/>
                <a:cs typeface="Arial"/>
              </a:endParaRPr>
            </a:p>
          </p:txBody>
        </p:sp>
        <p:sp>
          <p:nvSpPr>
            <p:cNvPr id="74" name="TextBox 73"/>
            <p:cNvSpPr txBox="1"/>
            <p:nvPr/>
          </p:nvSpPr>
          <p:spPr>
            <a:xfrm>
              <a:off x="7937438" y="2960786"/>
              <a:ext cx="257129" cy="153888"/>
            </a:xfrm>
            <a:prstGeom prst="rect">
              <a:avLst/>
            </a:prstGeom>
            <a:noFill/>
          </p:spPr>
          <p:txBody>
            <a:bodyPr wrap="square" lIns="0" tIns="0" rIns="0" bIns="0" rtlCol="0">
              <a:spAutoFit/>
            </a:bodyPr>
            <a:lstStyle/>
            <a:p>
              <a:r>
                <a:rPr lang="en-US" sz="1000" dirty="0" smtClean="0">
                  <a:latin typeface="Arial"/>
                  <a:cs typeface="Arial"/>
                </a:rPr>
                <a:t>75%</a:t>
              </a:r>
              <a:endParaRPr lang="en-US" sz="1000" dirty="0">
                <a:latin typeface="Arial"/>
                <a:cs typeface="Arial"/>
              </a:endParaRPr>
            </a:p>
          </p:txBody>
        </p:sp>
        <p:sp>
          <p:nvSpPr>
            <p:cNvPr id="75" name="TextBox 74"/>
            <p:cNvSpPr txBox="1"/>
            <p:nvPr/>
          </p:nvSpPr>
          <p:spPr>
            <a:xfrm>
              <a:off x="7937437" y="3148070"/>
              <a:ext cx="458169" cy="153888"/>
            </a:xfrm>
            <a:prstGeom prst="rect">
              <a:avLst/>
            </a:prstGeom>
            <a:noFill/>
          </p:spPr>
          <p:txBody>
            <a:bodyPr wrap="square" lIns="0" tIns="0" rIns="0" bIns="0" rtlCol="0">
              <a:spAutoFit/>
            </a:bodyPr>
            <a:lstStyle/>
            <a:p>
              <a:r>
                <a:rPr lang="en-US" sz="1000" dirty="0">
                  <a:latin typeface="Arial"/>
                  <a:cs typeface="Arial"/>
                </a:rPr>
                <a:t>M</a:t>
              </a:r>
              <a:r>
                <a:rPr lang="en-US" sz="1000" dirty="0" smtClean="0">
                  <a:latin typeface="Arial"/>
                  <a:cs typeface="Arial"/>
                </a:rPr>
                <a:t>edian</a:t>
              </a:r>
              <a:endParaRPr lang="en-US" sz="1000" dirty="0">
                <a:latin typeface="Arial"/>
                <a:cs typeface="Arial"/>
              </a:endParaRPr>
            </a:p>
          </p:txBody>
        </p:sp>
      </p:grpSp>
      <p:sp>
        <p:nvSpPr>
          <p:cNvPr id="76" name="Oval 75"/>
          <p:cNvSpPr>
            <a:spLocks noChangeAspect="1"/>
          </p:cNvSpPr>
          <p:nvPr/>
        </p:nvSpPr>
        <p:spPr>
          <a:xfrm>
            <a:off x="3723458" y="4241990"/>
            <a:ext cx="106194" cy="109728"/>
          </a:xfrm>
          <a:prstGeom prst="ellipse">
            <a:avLst/>
          </a:prstGeom>
          <a:solidFill>
            <a:schemeClr val="bg1"/>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TextBox 76"/>
          <p:cNvSpPr txBox="1"/>
          <p:nvPr/>
        </p:nvSpPr>
        <p:spPr>
          <a:xfrm>
            <a:off x="3889203" y="4204146"/>
            <a:ext cx="341351" cy="153888"/>
          </a:xfrm>
          <a:prstGeom prst="rect">
            <a:avLst/>
          </a:prstGeom>
          <a:noFill/>
        </p:spPr>
        <p:txBody>
          <a:bodyPr wrap="square" lIns="0" tIns="0" rIns="0" bIns="0" rtlCol="0">
            <a:spAutoFit/>
          </a:bodyPr>
          <a:lstStyle/>
          <a:p>
            <a:r>
              <a:rPr lang="en-US" sz="1000" dirty="0" smtClean="0">
                <a:latin typeface="Arial"/>
                <a:cs typeface="Arial"/>
              </a:rPr>
              <a:t>Mean</a:t>
            </a:r>
            <a:endParaRPr lang="en-US" sz="1000" dirty="0">
              <a:latin typeface="Arial"/>
              <a:cs typeface="Arial"/>
            </a:endParaRPr>
          </a:p>
        </p:txBody>
      </p:sp>
      <p:sp>
        <p:nvSpPr>
          <p:cNvPr id="78" name="5-Point Star 77"/>
          <p:cNvSpPr>
            <a:spLocks noChangeAspect="1"/>
          </p:cNvSpPr>
          <p:nvPr/>
        </p:nvSpPr>
        <p:spPr>
          <a:xfrm>
            <a:off x="3723458" y="4518112"/>
            <a:ext cx="128016" cy="128016"/>
          </a:xfrm>
          <a:prstGeom prst="star5">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3889204" y="4421526"/>
            <a:ext cx="395064" cy="307777"/>
          </a:xfrm>
          <a:prstGeom prst="rect">
            <a:avLst/>
          </a:prstGeom>
          <a:noFill/>
        </p:spPr>
        <p:txBody>
          <a:bodyPr wrap="square" lIns="0" tIns="0" rIns="0" bIns="0" rtlCol="0">
            <a:spAutoFit/>
          </a:bodyPr>
          <a:lstStyle/>
          <a:p>
            <a:r>
              <a:rPr lang="en-US" sz="1000" dirty="0">
                <a:latin typeface="Arial"/>
                <a:cs typeface="Arial"/>
              </a:rPr>
              <a:t>M</a:t>
            </a:r>
            <a:r>
              <a:rPr lang="en-US" sz="1000" dirty="0" smtClean="0">
                <a:latin typeface="Arial"/>
                <a:cs typeface="Arial"/>
              </a:rPr>
              <a:t>in/</a:t>
            </a:r>
          </a:p>
          <a:p>
            <a:r>
              <a:rPr lang="en-US" sz="1000" dirty="0">
                <a:latin typeface="Arial"/>
                <a:cs typeface="Arial"/>
              </a:rPr>
              <a:t>M</a:t>
            </a:r>
            <a:r>
              <a:rPr lang="en-US" sz="1000" dirty="0" smtClean="0">
                <a:latin typeface="Arial"/>
                <a:cs typeface="Arial"/>
              </a:rPr>
              <a:t>ax</a:t>
            </a:r>
            <a:endParaRPr lang="en-US" sz="1000" dirty="0">
              <a:latin typeface="Arial"/>
              <a:cs typeface="Arial"/>
            </a:endParaRPr>
          </a:p>
        </p:txBody>
      </p:sp>
      <p:sp>
        <p:nvSpPr>
          <p:cNvPr id="80" name="TextBox 79"/>
          <p:cNvSpPr txBox="1"/>
          <p:nvPr/>
        </p:nvSpPr>
        <p:spPr>
          <a:xfrm flipH="1">
            <a:off x="387240" y="4052866"/>
            <a:ext cx="1656282" cy="769441"/>
          </a:xfrm>
          <a:prstGeom prst="rect">
            <a:avLst/>
          </a:prstGeom>
          <a:noFill/>
        </p:spPr>
        <p:txBody>
          <a:bodyPr wrap="square" lIns="0" tIns="0" rIns="0" bIns="0" rtlCol="0">
            <a:spAutoFit/>
          </a:bodyPr>
          <a:lstStyle/>
          <a:p>
            <a:r>
              <a:rPr lang="en-US" sz="1000" dirty="0" smtClean="0">
                <a:latin typeface="Arial"/>
                <a:cs typeface="Arial"/>
              </a:rPr>
              <a:t>Distribution of most extreme value of quantities characterizing ACs when the ACs are located in the Arctic during the various periods. </a:t>
            </a:r>
            <a:endParaRPr lang="en-US" sz="1000" dirty="0">
              <a:latin typeface="Arial"/>
              <a:cs typeface="Arial"/>
            </a:endParaRPr>
          </a:p>
        </p:txBody>
      </p:sp>
      <p:sp>
        <p:nvSpPr>
          <p:cNvPr id="81" name="5-Point Star 80"/>
          <p:cNvSpPr>
            <a:spLocks noChangeAspect="1"/>
          </p:cNvSpPr>
          <p:nvPr/>
        </p:nvSpPr>
        <p:spPr>
          <a:xfrm>
            <a:off x="4717767" y="4417913"/>
            <a:ext cx="182880" cy="182880"/>
          </a:xfrm>
          <a:prstGeom prst="star5">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TextBox 81"/>
          <p:cNvSpPr txBox="1"/>
          <p:nvPr/>
        </p:nvSpPr>
        <p:spPr>
          <a:xfrm flipH="1">
            <a:off x="4966413" y="4204697"/>
            <a:ext cx="1312882" cy="615553"/>
          </a:xfrm>
          <a:prstGeom prst="rect">
            <a:avLst/>
          </a:prstGeom>
          <a:noFill/>
        </p:spPr>
        <p:txBody>
          <a:bodyPr wrap="square" lIns="0" tIns="0" rIns="0" bIns="0" rtlCol="0">
            <a:spAutoFit/>
          </a:bodyPr>
          <a:lstStyle/>
          <a:p>
            <a:r>
              <a:rPr lang="en-US" sz="1000" dirty="0" smtClean="0">
                <a:latin typeface="Arial"/>
                <a:cs typeface="Arial"/>
              </a:rPr>
              <a:t>Statistically significant difference with respect to climatology at 95% confidence level</a:t>
            </a:r>
            <a:endParaRPr lang="en-US" sz="1000" dirty="0">
              <a:latin typeface="Arial"/>
              <a:cs typeface="Arial"/>
            </a:endParaRPr>
          </a:p>
        </p:txBody>
      </p:sp>
      <p:sp>
        <p:nvSpPr>
          <p:cNvPr id="84" name="TextBox 83"/>
          <p:cNvSpPr txBox="1"/>
          <p:nvPr/>
        </p:nvSpPr>
        <p:spPr>
          <a:xfrm flipH="1">
            <a:off x="7056316" y="4136563"/>
            <a:ext cx="1646502" cy="769441"/>
          </a:xfrm>
          <a:prstGeom prst="rect">
            <a:avLst/>
          </a:prstGeom>
          <a:noFill/>
        </p:spPr>
        <p:txBody>
          <a:bodyPr wrap="square" lIns="0" tIns="0" rIns="0" bIns="0" rtlCol="0">
            <a:spAutoFit/>
          </a:bodyPr>
          <a:lstStyle/>
          <a:p>
            <a:r>
              <a:rPr lang="en-US" sz="1000" dirty="0" smtClean="0">
                <a:latin typeface="Arial"/>
                <a:cs typeface="Arial"/>
              </a:rPr>
              <a:t>Statistically significant difference between ACs during low-skill periods and ACs during high-skill periods at 95% confidence level</a:t>
            </a:r>
            <a:endParaRPr lang="en-US" sz="1000" dirty="0">
              <a:latin typeface="Arial"/>
              <a:cs typeface="Arial"/>
            </a:endParaRPr>
          </a:p>
        </p:txBody>
      </p:sp>
      <p:sp>
        <p:nvSpPr>
          <p:cNvPr id="122" name="5-Point Star 121"/>
          <p:cNvSpPr>
            <a:spLocks noChangeAspect="1"/>
          </p:cNvSpPr>
          <p:nvPr/>
        </p:nvSpPr>
        <p:spPr>
          <a:xfrm>
            <a:off x="6780763" y="4440388"/>
            <a:ext cx="182880" cy="182880"/>
          </a:xfrm>
          <a:prstGeom prst="star5">
            <a:avLst/>
          </a:prstGeom>
          <a:solidFill>
            <a:srgbClr val="A038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TextBox 112"/>
          <p:cNvSpPr txBox="1"/>
          <p:nvPr/>
        </p:nvSpPr>
        <p:spPr>
          <a:xfrm>
            <a:off x="66432" y="2882731"/>
            <a:ext cx="332876" cy="153888"/>
          </a:xfrm>
          <a:prstGeom prst="rect">
            <a:avLst/>
          </a:prstGeom>
          <a:noFill/>
        </p:spPr>
        <p:txBody>
          <a:bodyPr wrap="square" lIns="0" tIns="0" rIns="0" bIns="0" rtlCol="0">
            <a:spAutoFit/>
          </a:bodyPr>
          <a:lstStyle/>
          <a:p>
            <a:pPr algn="r"/>
            <a:r>
              <a:rPr lang="en-US" sz="1000" dirty="0" smtClean="0">
                <a:latin typeface="Arial"/>
                <a:cs typeface="Arial"/>
              </a:rPr>
              <a:t>−3.5</a:t>
            </a:r>
            <a:endParaRPr lang="en-US" sz="1000" dirty="0">
              <a:latin typeface="Arial"/>
              <a:cs typeface="Arial"/>
            </a:endParaRPr>
          </a:p>
        </p:txBody>
      </p:sp>
      <p:sp>
        <p:nvSpPr>
          <p:cNvPr id="114" name="TextBox 113"/>
          <p:cNvSpPr txBox="1"/>
          <p:nvPr/>
        </p:nvSpPr>
        <p:spPr>
          <a:xfrm>
            <a:off x="66432" y="2598204"/>
            <a:ext cx="332876" cy="153888"/>
          </a:xfrm>
          <a:prstGeom prst="rect">
            <a:avLst/>
          </a:prstGeom>
          <a:noFill/>
        </p:spPr>
        <p:txBody>
          <a:bodyPr wrap="square" lIns="0" tIns="0" rIns="0" bIns="0" rtlCol="0">
            <a:spAutoFit/>
          </a:bodyPr>
          <a:lstStyle/>
          <a:p>
            <a:pPr algn="r"/>
            <a:r>
              <a:rPr lang="en-US" sz="1000" dirty="0" smtClean="0">
                <a:latin typeface="Arial"/>
                <a:cs typeface="Arial"/>
              </a:rPr>
              <a:t>−3.0</a:t>
            </a:r>
            <a:endParaRPr lang="en-US" sz="1000" dirty="0">
              <a:latin typeface="Arial"/>
              <a:cs typeface="Arial"/>
            </a:endParaRPr>
          </a:p>
        </p:txBody>
      </p:sp>
      <p:sp>
        <p:nvSpPr>
          <p:cNvPr id="126" name="TextBox 125"/>
          <p:cNvSpPr txBox="1"/>
          <p:nvPr/>
        </p:nvSpPr>
        <p:spPr>
          <a:xfrm>
            <a:off x="66432" y="2312210"/>
            <a:ext cx="332876" cy="153888"/>
          </a:xfrm>
          <a:prstGeom prst="rect">
            <a:avLst/>
          </a:prstGeom>
          <a:noFill/>
        </p:spPr>
        <p:txBody>
          <a:bodyPr wrap="square" lIns="0" tIns="0" rIns="0" bIns="0" rtlCol="0">
            <a:spAutoFit/>
          </a:bodyPr>
          <a:lstStyle/>
          <a:p>
            <a:pPr algn="r"/>
            <a:r>
              <a:rPr lang="en-US" sz="1000" dirty="0" smtClean="0">
                <a:latin typeface="Arial"/>
                <a:cs typeface="Arial"/>
              </a:rPr>
              <a:t>−2.5</a:t>
            </a:r>
            <a:endParaRPr lang="en-US" sz="1000" dirty="0">
              <a:latin typeface="Arial"/>
              <a:cs typeface="Arial"/>
            </a:endParaRPr>
          </a:p>
        </p:txBody>
      </p:sp>
      <p:sp>
        <p:nvSpPr>
          <p:cNvPr id="127" name="TextBox 126"/>
          <p:cNvSpPr txBox="1"/>
          <p:nvPr/>
        </p:nvSpPr>
        <p:spPr>
          <a:xfrm>
            <a:off x="142178" y="2026219"/>
            <a:ext cx="257129" cy="153888"/>
          </a:xfrm>
          <a:prstGeom prst="rect">
            <a:avLst/>
          </a:prstGeom>
          <a:noFill/>
        </p:spPr>
        <p:txBody>
          <a:bodyPr wrap="square" lIns="0" tIns="0" rIns="0" bIns="0" rtlCol="0">
            <a:spAutoFit/>
          </a:bodyPr>
          <a:lstStyle/>
          <a:p>
            <a:pPr algn="r"/>
            <a:r>
              <a:rPr lang="en-US" sz="1000" dirty="0" smtClean="0">
                <a:latin typeface="Arial"/>
                <a:cs typeface="Arial"/>
              </a:rPr>
              <a:t>−2.0</a:t>
            </a:r>
            <a:endParaRPr lang="en-US" sz="1000" dirty="0">
              <a:latin typeface="Arial"/>
              <a:cs typeface="Arial"/>
            </a:endParaRPr>
          </a:p>
        </p:txBody>
      </p:sp>
      <p:sp>
        <p:nvSpPr>
          <p:cNvPr id="128" name="TextBox 127"/>
          <p:cNvSpPr txBox="1"/>
          <p:nvPr/>
        </p:nvSpPr>
        <p:spPr>
          <a:xfrm>
            <a:off x="66431" y="1743400"/>
            <a:ext cx="335604" cy="153888"/>
          </a:xfrm>
          <a:prstGeom prst="rect">
            <a:avLst/>
          </a:prstGeom>
          <a:noFill/>
        </p:spPr>
        <p:txBody>
          <a:bodyPr wrap="square" lIns="0" tIns="0" rIns="0" bIns="0" rtlCol="0">
            <a:spAutoFit/>
          </a:bodyPr>
          <a:lstStyle/>
          <a:p>
            <a:pPr algn="r"/>
            <a:r>
              <a:rPr lang="en-US" sz="1000" dirty="0" smtClean="0">
                <a:latin typeface="Arial"/>
                <a:cs typeface="Arial"/>
              </a:rPr>
              <a:t>−1.5</a:t>
            </a:r>
            <a:endParaRPr lang="en-US" sz="1000" dirty="0">
              <a:latin typeface="Arial"/>
              <a:cs typeface="Arial"/>
            </a:endParaRPr>
          </a:p>
        </p:txBody>
      </p:sp>
      <p:sp>
        <p:nvSpPr>
          <p:cNvPr id="129" name="TextBox 128"/>
          <p:cNvSpPr txBox="1"/>
          <p:nvPr/>
        </p:nvSpPr>
        <p:spPr>
          <a:xfrm>
            <a:off x="66431" y="1454962"/>
            <a:ext cx="335604" cy="153888"/>
          </a:xfrm>
          <a:prstGeom prst="rect">
            <a:avLst/>
          </a:prstGeom>
          <a:noFill/>
        </p:spPr>
        <p:txBody>
          <a:bodyPr wrap="square" lIns="0" tIns="0" rIns="0" bIns="0" rtlCol="0">
            <a:spAutoFit/>
          </a:bodyPr>
          <a:lstStyle/>
          <a:p>
            <a:pPr algn="r"/>
            <a:r>
              <a:rPr lang="en-US" sz="1000" dirty="0" smtClean="0">
                <a:latin typeface="Arial"/>
                <a:cs typeface="Arial"/>
              </a:rPr>
              <a:t>−1.0</a:t>
            </a:r>
            <a:endParaRPr lang="en-US" sz="1000" dirty="0">
              <a:latin typeface="Arial"/>
              <a:cs typeface="Arial"/>
            </a:endParaRPr>
          </a:p>
        </p:txBody>
      </p:sp>
      <p:sp>
        <p:nvSpPr>
          <p:cNvPr id="130" name="TextBox 129"/>
          <p:cNvSpPr txBox="1"/>
          <p:nvPr/>
        </p:nvSpPr>
        <p:spPr>
          <a:xfrm>
            <a:off x="66431" y="1169701"/>
            <a:ext cx="335604" cy="153888"/>
          </a:xfrm>
          <a:prstGeom prst="rect">
            <a:avLst/>
          </a:prstGeom>
          <a:noFill/>
        </p:spPr>
        <p:txBody>
          <a:bodyPr wrap="square" lIns="0" tIns="0" rIns="0" bIns="0" rtlCol="0">
            <a:spAutoFit/>
          </a:bodyPr>
          <a:lstStyle/>
          <a:p>
            <a:pPr algn="r"/>
            <a:r>
              <a:rPr lang="en-US" sz="1000" dirty="0" smtClean="0">
                <a:latin typeface="Arial"/>
                <a:cs typeface="Arial"/>
              </a:rPr>
              <a:t>−0.5</a:t>
            </a:r>
            <a:endParaRPr lang="en-US" sz="1000" dirty="0">
              <a:latin typeface="Arial"/>
              <a:cs typeface="Arial"/>
            </a:endParaRPr>
          </a:p>
        </p:txBody>
      </p:sp>
      <p:sp>
        <p:nvSpPr>
          <p:cNvPr id="131" name="TextBox 130"/>
          <p:cNvSpPr txBox="1"/>
          <p:nvPr/>
        </p:nvSpPr>
        <p:spPr>
          <a:xfrm>
            <a:off x="66431" y="883706"/>
            <a:ext cx="335604" cy="153888"/>
          </a:xfrm>
          <a:prstGeom prst="rect">
            <a:avLst/>
          </a:prstGeom>
          <a:noFill/>
        </p:spPr>
        <p:txBody>
          <a:bodyPr wrap="square" lIns="0" tIns="0" rIns="0" bIns="0" rtlCol="0">
            <a:spAutoFit/>
          </a:bodyPr>
          <a:lstStyle/>
          <a:p>
            <a:pPr algn="r"/>
            <a:r>
              <a:rPr lang="en-US" sz="1000" dirty="0" smtClean="0">
                <a:latin typeface="Arial"/>
                <a:cs typeface="Arial"/>
              </a:rPr>
              <a:t>0.0</a:t>
            </a:r>
            <a:endParaRPr lang="en-US" sz="1000" dirty="0">
              <a:latin typeface="Arial"/>
              <a:cs typeface="Arial"/>
            </a:endParaRPr>
          </a:p>
        </p:txBody>
      </p:sp>
      <p:sp>
        <p:nvSpPr>
          <p:cNvPr id="132" name="TextBox 131"/>
          <p:cNvSpPr txBox="1"/>
          <p:nvPr/>
        </p:nvSpPr>
        <p:spPr>
          <a:xfrm>
            <a:off x="3152313" y="2886056"/>
            <a:ext cx="257129" cy="153888"/>
          </a:xfrm>
          <a:prstGeom prst="rect">
            <a:avLst/>
          </a:prstGeom>
          <a:noFill/>
        </p:spPr>
        <p:txBody>
          <a:bodyPr wrap="square" lIns="0" tIns="0" rIns="0" bIns="0" rtlCol="0">
            <a:spAutoFit/>
          </a:bodyPr>
          <a:lstStyle/>
          <a:p>
            <a:pPr algn="r"/>
            <a:r>
              <a:rPr lang="en-US" sz="1000" dirty="0" smtClean="0">
                <a:latin typeface="Arial"/>
                <a:cs typeface="Arial"/>
              </a:rPr>
              <a:t>0</a:t>
            </a:r>
            <a:endParaRPr lang="en-US" sz="1000" dirty="0">
              <a:latin typeface="Arial"/>
              <a:cs typeface="Arial"/>
            </a:endParaRPr>
          </a:p>
        </p:txBody>
      </p:sp>
      <p:sp>
        <p:nvSpPr>
          <p:cNvPr id="133" name="TextBox 132"/>
          <p:cNvSpPr txBox="1"/>
          <p:nvPr/>
        </p:nvSpPr>
        <p:spPr>
          <a:xfrm>
            <a:off x="3152313" y="2661511"/>
            <a:ext cx="257129" cy="153888"/>
          </a:xfrm>
          <a:prstGeom prst="rect">
            <a:avLst/>
          </a:prstGeom>
          <a:noFill/>
        </p:spPr>
        <p:txBody>
          <a:bodyPr wrap="square" lIns="0" tIns="0" rIns="0" bIns="0" rtlCol="0">
            <a:spAutoFit/>
          </a:bodyPr>
          <a:lstStyle/>
          <a:p>
            <a:pPr algn="r"/>
            <a:r>
              <a:rPr lang="en-US" sz="1000" dirty="0" smtClean="0">
                <a:latin typeface="Arial"/>
                <a:cs typeface="Arial"/>
              </a:rPr>
              <a:t>50</a:t>
            </a:r>
            <a:endParaRPr lang="en-US" sz="1000" dirty="0">
              <a:latin typeface="Arial"/>
              <a:cs typeface="Arial"/>
            </a:endParaRPr>
          </a:p>
        </p:txBody>
      </p:sp>
      <p:sp>
        <p:nvSpPr>
          <p:cNvPr id="134" name="TextBox 133"/>
          <p:cNvSpPr txBox="1"/>
          <p:nvPr/>
        </p:nvSpPr>
        <p:spPr>
          <a:xfrm>
            <a:off x="3152313" y="2440099"/>
            <a:ext cx="257129" cy="153888"/>
          </a:xfrm>
          <a:prstGeom prst="rect">
            <a:avLst/>
          </a:prstGeom>
          <a:noFill/>
        </p:spPr>
        <p:txBody>
          <a:bodyPr wrap="square" lIns="0" tIns="0" rIns="0" bIns="0" rtlCol="0">
            <a:spAutoFit/>
          </a:bodyPr>
          <a:lstStyle/>
          <a:p>
            <a:pPr algn="r"/>
            <a:r>
              <a:rPr lang="en-US" sz="1000" dirty="0" smtClean="0">
                <a:latin typeface="Arial"/>
                <a:cs typeface="Arial"/>
              </a:rPr>
              <a:t>100</a:t>
            </a:r>
            <a:endParaRPr lang="en-US" sz="1000" dirty="0">
              <a:latin typeface="Arial"/>
              <a:cs typeface="Arial"/>
            </a:endParaRPr>
          </a:p>
        </p:txBody>
      </p:sp>
      <p:sp>
        <p:nvSpPr>
          <p:cNvPr id="135" name="TextBox 134"/>
          <p:cNvSpPr txBox="1"/>
          <p:nvPr/>
        </p:nvSpPr>
        <p:spPr>
          <a:xfrm>
            <a:off x="3152313" y="2215847"/>
            <a:ext cx="257129" cy="153888"/>
          </a:xfrm>
          <a:prstGeom prst="rect">
            <a:avLst/>
          </a:prstGeom>
          <a:noFill/>
        </p:spPr>
        <p:txBody>
          <a:bodyPr wrap="square" lIns="0" tIns="0" rIns="0" bIns="0" rtlCol="0">
            <a:spAutoFit/>
          </a:bodyPr>
          <a:lstStyle/>
          <a:p>
            <a:pPr algn="r"/>
            <a:r>
              <a:rPr lang="en-US" sz="1000" dirty="0" smtClean="0">
                <a:latin typeface="Arial"/>
                <a:cs typeface="Arial"/>
              </a:rPr>
              <a:t>150</a:t>
            </a:r>
            <a:endParaRPr lang="en-US" sz="1000" dirty="0">
              <a:latin typeface="Arial"/>
              <a:cs typeface="Arial"/>
            </a:endParaRPr>
          </a:p>
        </p:txBody>
      </p:sp>
      <p:sp>
        <p:nvSpPr>
          <p:cNvPr id="136" name="TextBox 135"/>
          <p:cNvSpPr txBox="1"/>
          <p:nvPr/>
        </p:nvSpPr>
        <p:spPr>
          <a:xfrm>
            <a:off x="3152313" y="1994037"/>
            <a:ext cx="257129" cy="153888"/>
          </a:xfrm>
          <a:prstGeom prst="rect">
            <a:avLst/>
          </a:prstGeom>
          <a:noFill/>
        </p:spPr>
        <p:txBody>
          <a:bodyPr wrap="square" lIns="0" tIns="0" rIns="0" bIns="0" rtlCol="0">
            <a:spAutoFit/>
          </a:bodyPr>
          <a:lstStyle/>
          <a:p>
            <a:pPr algn="r"/>
            <a:r>
              <a:rPr lang="en-US" sz="1000" dirty="0" smtClean="0">
                <a:latin typeface="Arial"/>
                <a:cs typeface="Arial"/>
              </a:rPr>
              <a:t>200</a:t>
            </a:r>
            <a:endParaRPr lang="en-US" sz="1000" dirty="0">
              <a:latin typeface="Arial"/>
              <a:cs typeface="Arial"/>
            </a:endParaRPr>
          </a:p>
        </p:txBody>
      </p:sp>
      <p:sp>
        <p:nvSpPr>
          <p:cNvPr id="137" name="TextBox 136"/>
          <p:cNvSpPr txBox="1"/>
          <p:nvPr/>
        </p:nvSpPr>
        <p:spPr>
          <a:xfrm>
            <a:off x="3152313" y="1773857"/>
            <a:ext cx="257129" cy="153888"/>
          </a:xfrm>
          <a:prstGeom prst="rect">
            <a:avLst/>
          </a:prstGeom>
          <a:noFill/>
        </p:spPr>
        <p:txBody>
          <a:bodyPr wrap="square" lIns="0" tIns="0" rIns="0" bIns="0" rtlCol="0">
            <a:spAutoFit/>
          </a:bodyPr>
          <a:lstStyle/>
          <a:p>
            <a:pPr algn="r"/>
            <a:r>
              <a:rPr lang="en-US" sz="1000" dirty="0" smtClean="0">
                <a:latin typeface="Arial"/>
                <a:cs typeface="Arial"/>
              </a:rPr>
              <a:t>250</a:t>
            </a:r>
            <a:endParaRPr lang="en-US" sz="1000" dirty="0">
              <a:latin typeface="Arial"/>
              <a:cs typeface="Arial"/>
            </a:endParaRPr>
          </a:p>
        </p:txBody>
      </p:sp>
      <p:sp>
        <p:nvSpPr>
          <p:cNvPr id="138" name="TextBox 137"/>
          <p:cNvSpPr txBox="1"/>
          <p:nvPr/>
        </p:nvSpPr>
        <p:spPr>
          <a:xfrm>
            <a:off x="3152313" y="1553171"/>
            <a:ext cx="257129" cy="153888"/>
          </a:xfrm>
          <a:prstGeom prst="rect">
            <a:avLst/>
          </a:prstGeom>
          <a:noFill/>
        </p:spPr>
        <p:txBody>
          <a:bodyPr wrap="square" lIns="0" tIns="0" rIns="0" bIns="0" rtlCol="0">
            <a:spAutoFit/>
          </a:bodyPr>
          <a:lstStyle/>
          <a:p>
            <a:pPr algn="r"/>
            <a:r>
              <a:rPr lang="en-US" sz="1000" dirty="0" smtClean="0">
                <a:latin typeface="Arial"/>
                <a:cs typeface="Arial"/>
              </a:rPr>
              <a:t>300</a:t>
            </a:r>
            <a:endParaRPr lang="en-US" sz="1000" dirty="0">
              <a:latin typeface="Arial"/>
              <a:cs typeface="Arial"/>
            </a:endParaRPr>
          </a:p>
        </p:txBody>
      </p:sp>
      <p:sp>
        <p:nvSpPr>
          <p:cNvPr id="139" name="TextBox 138"/>
          <p:cNvSpPr txBox="1"/>
          <p:nvPr/>
        </p:nvSpPr>
        <p:spPr>
          <a:xfrm>
            <a:off x="3152313" y="1330018"/>
            <a:ext cx="257129" cy="153888"/>
          </a:xfrm>
          <a:prstGeom prst="rect">
            <a:avLst/>
          </a:prstGeom>
          <a:noFill/>
        </p:spPr>
        <p:txBody>
          <a:bodyPr wrap="square" lIns="0" tIns="0" rIns="0" bIns="0" rtlCol="0">
            <a:spAutoFit/>
          </a:bodyPr>
          <a:lstStyle/>
          <a:p>
            <a:pPr algn="r"/>
            <a:r>
              <a:rPr lang="en-US" sz="1000" dirty="0" smtClean="0">
                <a:latin typeface="Arial"/>
                <a:cs typeface="Arial"/>
              </a:rPr>
              <a:t>350</a:t>
            </a:r>
            <a:endParaRPr lang="en-US" sz="1000" dirty="0">
              <a:latin typeface="Arial"/>
              <a:cs typeface="Arial"/>
            </a:endParaRPr>
          </a:p>
        </p:txBody>
      </p:sp>
      <p:sp>
        <p:nvSpPr>
          <p:cNvPr id="140" name="TextBox 139"/>
          <p:cNvSpPr txBox="1"/>
          <p:nvPr/>
        </p:nvSpPr>
        <p:spPr>
          <a:xfrm>
            <a:off x="3152313" y="1109415"/>
            <a:ext cx="257129" cy="153888"/>
          </a:xfrm>
          <a:prstGeom prst="rect">
            <a:avLst/>
          </a:prstGeom>
          <a:noFill/>
        </p:spPr>
        <p:txBody>
          <a:bodyPr wrap="square" lIns="0" tIns="0" rIns="0" bIns="0" rtlCol="0">
            <a:spAutoFit/>
          </a:bodyPr>
          <a:lstStyle/>
          <a:p>
            <a:pPr algn="r"/>
            <a:r>
              <a:rPr lang="en-US" sz="1000" dirty="0" smtClean="0">
                <a:latin typeface="Arial"/>
                <a:cs typeface="Arial"/>
              </a:rPr>
              <a:t>400</a:t>
            </a:r>
            <a:endParaRPr lang="en-US" sz="1000" dirty="0">
              <a:latin typeface="Arial"/>
              <a:cs typeface="Arial"/>
            </a:endParaRPr>
          </a:p>
        </p:txBody>
      </p:sp>
      <p:sp>
        <p:nvSpPr>
          <p:cNvPr id="141" name="TextBox 140"/>
          <p:cNvSpPr txBox="1"/>
          <p:nvPr/>
        </p:nvSpPr>
        <p:spPr>
          <a:xfrm>
            <a:off x="6172373" y="2885850"/>
            <a:ext cx="257129" cy="153888"/>
          </a:xfrm>
          <a:prstGeom prst="rect">
            <a:avLst/>
          </a:prstGeom>
          <a:noFill/>
        </p:spPr>
        <p:txBody>
          <a:bodyPr wrap="square" lIns="0" tIns="0" rIns="0" bIns="0" rtlCol="0">
            <a:spAutoFit/>
          </a:bodyPr>
          <a:lstStyle/>
          <a:p>
            <a:pPr algn="r"/>
            <a:r>
              <a:rPr lang="en-US" sz="1000" dirty="0" smtClean="0">
                <a:latin typeface="Arial"/>
                <a:cs typeface="Arial"/>
              </a:rPr>
              <a:t>0</a:t>
            </a:r>
            <a:endParaRPr lang="en-US" sz="1000" dirty="0">
              <a:latin typeface="Arial"/>
              <a:cs typeface="Arial"/>
            </a:endParaRPr>
          </a:p>
        </p:txBody>
      </p:sp>
      <p:sp>
        <p:nvSpPr>
          <p:cNvPr id="142" name="TextBox 141"/>
          <p:cNvSpPr txBox="1"/>
          <p:nvPr/>
        </p:nvSpPr>
        <p:spPr>
          <a:xfrm>
            <a:off x="6172373" y="2665382"/>
            <a:ext cx="257129" cy="153888"/>
          </a:xfrm>
          <a:prstGeom prst="rect">
            <a:avLst/>
          </a:prstGeom>
          <a:noFill/>
        </p:spPr>
        <p:txBody>
          <a:bodyPr wrap="square" lIns="0" tIns="0" rIns="0" bIns="0" rtlCol="0">
            <a:spAutoFit/>
          </a:bodyPr>
          <a:lstStyle/>
          <a:p>
            <a:pPr algn="r"/>
            <a:r>
              <a:rPr lang="en-US" sz="1000" dirty="0" smtClean="0">
                <a:latin typeface="Arial"/>
                <a:cs typeface="Arial"/>
              </a:rPr>
              <a:t>100</a:t>
            </a:r>
            <a:endParaRPr lang="en-US" sz="1000" dirty="0">
              <a:latin typeface="Arial"/>
              <a:cs typeface="Arial"/>
            </a:endParaRPr>
          </a:p>
        </p:txBody>
      </p:sp>
      <p:sp>
        <p:nvSpPr>
          <p:cNvPr id="143" name="TextBox 142"/>
          <p:cNvSpPr txBox="1"/>
          <p:nvPr/>
        </p:nvSpPr>
        <p:spPr>
          <a:xfrm>
            <a:off x="6172373" y="2442070"/>
            <a:ext cx="257129" cy="153888"/>
          </a:xfrm>
          <a:prstGeom prst="rect">
            <a:avLst/>
          </a:prstGeom>
          <a:noFill/>
        </p:spPr>
        <p:txBody>
          <a:bodyPr wrap="square" lIns="0" tIns="0" rIns="0" bIns="0" rtlCol="0">
            <a:spAutoFit/>
          </a:bodyPr>
          <a:lstStyle/>
          <a:p>
            <a:pPr algn="r"/>
            <a:r>
              <a:rPr lang="en-US" sz="1000" dirty="0" smtClean="0">
                <a:latin typeface="Arial"/>
                <a:cs typeface="Arial"/>
              </a:rPr>
              <a:t>200</a:t>
            </a:r>
            <a:endParaRPr lang="en-US" sz="1000" dirty="0">
              <a:latin typeface="Arial"/>
              <a:cs typeface="Arial"/>
            </a:endParaRPr>
          </a:p>
        </p:txBody>
      </p:sp>
      <p:sp>
        <p:nvSpPr>
          <p:cNvPr id="144" name="TextBox 143"/>
          <p:cNvSpPr txBox="1"/>
          <p:nvPr/>
        </p:nvSpPr>
        <p:spPr>
          <a:xfrm>
            <a:off x="6172373" y="2219905"/>
            <a:ext cx="257129" cy="153888"/>
          </a:xfrm>
          <a:prstGeom prst="rect">
            <a:avLst/>
          </a:prstGeom>
          <a:noFill/>
        </p:spPr>
        <p:txBody>
          <a:bodyPr wrap="square" lIns="0" tIns="0" rIns="0" bIns="0" rtlCol="0">
            <a:spAutoFit/>
          </a:bodyPr>
          <a:lstStyle/>
          <a:p>
            <a:pPr algn="r"/>
            <a:r>
              <a:rPr lang="en-US" sz="1000" dirty="0" smtClean="0">
                <a:latin typeface="Arial"/>
                <a:cs typeface="Arial"/>
              </a:rPr>
              <a:t>300</a:t>
            </a:r>
            <a:endParaRPr lang="en-US" sz="1000" dirty="0">
              <a:latin typeface="Arial"/>
              <a:cs typeface="Arial"/>
            </a:endParaRPr>
          </a:p>
        </p:txBody>
      </p:sp>
      <p:sp>
        <p:nvSpPr>
          <p:cNvPr id="145" name="TextBox 144"/>
          <p:cNvSpPr txBox="1"/>
          <p:nvPr/>
        </p:nvSpPr>
        <p:spPr>
          <a:xfrm>
            <a:off x="6172373" y="1553614"/>
            <a:ext cx="257129" cy="153888"/>
          </a:xfrm>
          <a:prstGeom prst="rect">
            <a:avLst/>
          </a:prstGeom>
          <a:noFill/>
        </p:spPr>
        <p:txBody>
          <a:bodyPr wrap="square" lIns="0" tIns="0" rIns="0" bIns="0" rtlCol="0">
            <a:spAutoFit/>
          </a:bodyPr>
          <a:lstStyle/>
          <a:p>
            <a:pPr algn="r"/>
            <a:r>
              <a:rPr lang="en-US" sz="1000" dirty="0" smtClean="0">
                <a:latin typeface="Arial"/>
                <a:cs typeface="Arial"/>
              </a:rPr>
              <a:t>600</a:t>
            </a:r>
            <a:endParaRPr lang="en-US" sz="1000" dirty="0">
              <a:latin typeface="Arial"/>
              <a:cs typeface="Arial"/>
            </a:endParaRPr>
          </a:p>
        </p:txBody>
      </p:sp>
      <p:sp>
        <p:nvSpPr>
          <p:cNvPr id="150" name="TextBox 149"/>
          <p:cNvSpPr txBox="1"/>
          <p:nvPr/>
        </p:nvSpPr>
        <p:spPr>
          <a:xfrm>
            <a:off x="3152313" y="883706"/>
            <a:ext cx="257129" cy="153888"/>
          </a:xfrm>
          <a:prstGeom prst="rect">
            <a:avLst/>
          </a:prstGeom>
          <a:noFill/>
        </p:spPr>
        <p:txBody>
          <a:bodyPr wrap="square" lIns="0" tIns="0" rIns="0" bIns="0" rtlCol="0">
            <a:spAutoFit/>
          </a:bodyPr>
          <a:lstStyle/>
          <a:p>
            <a:pPr algn="r"/>
            <a:r>
              <a:rPr lang="en-US" sz="1000" dirty="0" smtClean="0">
                <a:latin typeface="Arial"/>
                <a:cs typeface="Arial"/>
              </a:rPr>
              <a:t>450</a:t>
            </a:r>
            <a:endParaRPr lang="en-US" sz="1000" dirty="0">
              <a:latin typeface="Arial"/>
              <a:cs typeface="Arial"/>
            </a:endParaRPr>
          </a:p>
        </p:txBody>
      </p:sp>
      <p:sp>
        <p:nvSpPr>
          <p:cNvPr id="151" name="TextBox 150"/>
          <p:cNvSpPr txBox="1"/>
          <p:nvPr/>
        </p:nvSpPr>
        <p:spPr>
          <a:xfrm>
            <a:off x="6172373" y="2000387"/>
            <a:ext cx="257129" cy="153888"/>
          </a:xfrm>
          <a:prstGeom prst="rect">
            <a:avLst/>
          </a:prstGeom>
          <a:noFill/>
        </p:spPr>
        <p:txBody>
          <a:bodyPr wrap="square" lIns="0" tIns="0" rIns="0" bIns="0" rtlCol="0">
            <a:spAutoFit/>
          </a:bodyPr>
          <a:lstStyle/>
          <a:p>
            <a:pPr algn="r"/>
            <a:r>
              <a:rPr lang="en-US" sz="1000" dirty="0">
                <a:latin typeface="Arial"/>
                <a:cs typeface="Arial"/>
              </a:rPr>
              <a:t>4</a:t>
            </a:r>
            <a:r>
              <a:rPr lang="en-US" sz="1000" dirty="0" smtClean="0">
                <a:latin typeface="Arial"/>
                <a:cs typeface="Arial"/>
              </a:rPr>
              <a:t>00</a:t>
            </a:r>
            <a:endParaRPr lang="en-US" sz="1000" dirty="0">
              <a:latin typeface="Arial"/>
              <a:cs typeface="Arial"/>
            </a:endParaRPr>
          </a:p>
        </p:txBody>
      </p:sp>
      <p:sp>
        <p:nvSpPr>
          <p:cNvPr id="152" name="TextBox 151"/>
          <p:cNvSpPr txBox="1"/>
          <p:nvPr/>
        </p:nvSpPr>
        <p:spPr>
          <a:xfrm>
            <a:off x="6172373" y="1776967"/>
            <a:ext cx="257129" cy="153888"/>
          </a:xfrm>
          <a:prstGeom prst="rect">
            <a:avLst/>
          </a:prstGeom>
          <a:noFill/>
        </p:spPr>
        <p:txBody>
          <a:bodyPr wrap="square" lIns="0" tIns="0" rIns="0" bIns="0" rtlCol="0">
            <a:spAutoFit/>
          </a:bodyPr>
          <a:lstStyle/>
          <a:p>
            <a:pPr algn="r"/>
            <a:r>
              <a:rPr lang="en-US" sz="1000" dirty="0" smtClean="0">
                <a:latin typeface="Arial"/>
                <a:cs typeface="Arial"/>
              </a:rPr>
              <a:t>500</a:t>
            </a:r>
            <a:endParaRPr lang="en-US" sz="1000" dirty="0">
              <a:latin typeface="Arial"/>
              <a:cs typeface="Arial"/>
            </a:endParaRPr>
          </a:p>
        </p:txBody>
      </p:sp>
      <p:sp>
        <p:nvSpPr>
          <p:cNvPr id="153" name="TextBox 152"/>
          <p:cNvSpPr txBox="1"/>
          <p:nvPr/>
        </p:nvSpPr>
        <p:spPr>
          <a:xfrm>
            <a:off x="6171169" y="1333193"/>
            <a:ext cx="257129" cy="153888"/>
          </a:xfrm>
          <a:prstGeom prst="rect">
            <a:avLst/>
          </a:prstGeom>
          <a:noFill/>
        </p:spPr>
        <p:txBody>
          <a:bodyPr wrap="square" lIns="0" tIns="0" rIns="0" bIns="0" rtlCol="0">
            <a:spAutoFit/>
          </a:bodyPr>
          <a:lstStyle/>
          <a:p>
            <a:pPr algn="r"/>
            <a:r>
              <a:rPr lang="en-US" sz="1000" dirty="0">
                <a:latin typeface="Arial"/>
                <a:cs typeface="Arial"/>
              </a:rPr>
              <a:t>7</a:t>
            </a:r>
            <a:r>
              <a:rPr lang="en-US" sz="1000" dirty="0" smtClean="0">
                <a:latin typeface="Arial"/>
                <a:cs typeface="Arial"/>
              </a:rPr>
              <a:t>00</a:t>
            </a:r>
            <a:endParaRPr lang="en-US" sz="1000" dirty="0">
              <a:latin typeface="Arial"/>
              <a:cs typeface="Arial"/>
            </a:endParaRPr>
          </a:p>
        </p:txBody>
      </p:sp>
      <p:sp>
        <p:nvSpPr>
          <p:cNvPr id="154" name="TextBox 153"/>
          <p:cNvSpPr txBox="1"/>
          <p:nvPr/>
        </p:nvSpPr>
        <p:spPr>
          <a:xfrm>
            <a:off x="6171169" y="1112590"/>
            <a:ext cx="257129" cy="153888"/>
          </a:xfrm>
          <a:prstGeom prst="rect">
            <a:avLst/>
          </a:prstGeom>
          <a:noFill/>
        </p:spPr>
        <p:txBody>
          <a:bodyPr wrap="square" lIns="0" tIns="0" rIns="0" bIns="0" rtlCol="0">
            <a:spAutoFit/>
          </a:bodyPr>
          <a:lstStyle/>
          <a:p>
            <a:pPr algn="r"/>
            <a:r>
              <a:rPr lang="en-US" sz="1000" dirty="0" smtClean="0">
                <a:latin typeface="Arial"/>
                <a:cs typeface="Arial"/>
              </a:rPr>
              <a:t>800</a:t>
            </a:r>
            <a:endParaRPr lang="en-US" sz="1000" dirty="0">
              <a:latin typeface="Arial"/>
              <a:cs typeface="Arial"/>
            </a:endParaRPr>
          </a:p>
        </p:txBody>
      </p:sp>
      <p:sp>
        <p:nvSpPr>
          <p:cNvPr id="155" name="TextBox 154"/>
          <p:cNvSpPr txBox="1"/>
          <p:nvPr/>
        </p:nvSpPr>
        <p:spPr>
          <a:xfrm>
            <a:off x="6172373" y="890056"/>
            <a:ext cx="257129" cy="153888"/>
          </a:xfrm>
          <a:prstGeom prst="rect">
            <a:avLst/>
          </a:prstGeom>
          <a:noFill/>
        </p:spPr>
        <p:txBody>
          <a:bodyPr wrap="square" lIns="0" tIns="0" rIns="0" bIns="0" rtlCol="0">
            <a:spAutoFit/>
          </a:bodyPr>
          <a:lstStyle/>
          <a:p>
            <a:pPr algn="r"/>
            <a:r>
              <a:rPr lang="en-US" sz="1000" dirty="0" smtClean="0">
                <a:latin typeface="Arial"/>
                <a:cs typeface="Arial"/>
              </a:rPr>
              <a:t>900</a:t>
            </a:r>
            <a:endParaRPr lang="en-US" sz="1000" dirty="0">
              <a:latin typeface="Arial"/>
              <a:cs typeface="Arial"/>
            </a:endParaRPr>
          </a:p>
        </p:txBody>
      </p:sp>
      <p:sp>
        <p:nvSpPr>
          <p:cNvPr id="156" name="TextBox 155"/>
          <p:cNvSpPr txBox="1"/>
          <p:nvPr/>
        </p:nvSpPr>
        <p:spPr>
          <a:xfrm>
            <a:off x="472137" y="614241"/>
            <a:ext cx="2449993" cy="307777"/>
          </a:xfrm>
          <a:prstGeom prst="rect">
            <a:avLst/>
          </a:prstGeom>
          <a:noFill/>
        </p:spPr>
        <p:txBody>
          <a:bodyPr wrap="square" lIns="0" tIns="0" rIns="0" bIns="0" rtlCol="0">
            <a:spAutoFit/>
          </a:bodyPr>
          <a:lstStyle/>
          <a:p>
            <a:pPr algn="ctr"/>
            <a:r>
              <a:rPr lang="en-US" sz="1000" b="1" dirty="0" smtClean="0">
                <a:latin typeface="Arial"/>
                <a:cs typeface="Arial"/>
              </a:rPr>
              <a:t>(a) Area-averaged </a:t>
            </a:r>
            <a:r>
              <a:rPr lang="en-US" sz="1000" b="1" dirty="0">
                <a:latin typeface="Arial"/>
                <a:cs typeface="Arial"/>
              </a:rPr>
              <a:t>n</a:t>
            </a:r>
            <a:r>
              <a:rPr lang="en-US" sz="1000" b="1" dirty="0" smtClean="0">
                <a:latin typeface="Arial"/>
                <a:cs typeface="Arial"/>
              </a:rPr>
              <a:t>egative </a:t>
            </a:r>
            <a:r>
              <a:rPr lang="en-US" sz="1000" b="1" dirty="0">
                <a:latin typeface="Arial"/>
                <a:cs typeface="Arial"/>
              </a:rPr>
              <a:t>values of 800–600-hPa </a:t>
            </a:r>
            <a:r>
              <a:rPr lang="en-US" sz="1000" b="1" dirty="0" err="1" smtClean="0">
                <a:latin typeface="Arial"/>
                <a:cs typeface="Arial"/>
              </a:rPr>
              <a:t>ω</a:t>
            </a:r>
            <a:r>
              <a:rPr lang="en-US" sz="1000" b="1" dirty="0" smtClean="0">
                <a:latin typeface="Arial"/>
                <a:cs typeface="Arial"/>
              </a:rPr>
              <a:t> </a:t>
            </a:r>
            <a:r>
              <a:rPr lang="en-US" sz="1000" b="1" dirty="0">
                <a:latin typeface="Arial"/>
                <a:cs typeface="Arial"/>
              </a:rPr>
              <a:t>(10</a:t>
            </a:r>
            <a:r>
              <a:rPr lang="en-US" sz="1000" b="1" baseline="30000" dirty="0">
                <a:latin typeface="Arial"/>
                <a:cs typeface="Arial"/>
              </a:rPr>
              <a:t>−3</a:t>
            </a:r>
            <a:r>
              <a:rPr lang="en-US" sz="1000" b="1" dirty="0">
                <a:latin typeface="Arial"/>
                <a:cs typeface="Arial"/>
              </a:rPr>
              <a:t> hPa s</a:t>
            </a:r>
            <a:r>
              <a:rPr lang="en-US" sz="1000" b="1" baseline="30000" dirty="0">
                <a:latin typeface="Arial"/>
                <a:cs typeface="Arial"/>
              </a:rPr>
              <a:t>−1</a:t>
            </a:r>
            <a:r>
              <a:rPr lang="en-US" sz="1000" b="1" dirty="0">
                <a:latin typeface="Arial"/>
                <a:cs typeface="Arial"/>
              </a:rPr>
              <a:t>)</a:t>
            </a:r>
          </a:p>
        </p:txBody>
      </p:sp>
      <p:sp>
        <p:nvSpPr>
          <p:cNvPr id="157" name="TextBox 156"/>
          <p:cNvSpPr txBox="1"/>
          <p:nvPr/>
        </p:nvSpPr>
        <p:spPr>
          <a:xfrm>
            <a:off x="3495141" y="613410"/>
            <a:ext cx="2445293" cy="307777"/>
          </a:xfrm>
          <a:prstGeom prst="rect">
            <a:avLst/>
          </a:prstGeom>
          <a:noFill/>
        </p:spPr>
        <p:txBody>
          <a:bodyPr wrap="square" lIns="0" tIns="0" rIns="0" bIns="0" rtlCol="0">
            <a:spAutoFit/>
          </a:bodyPr>
          <a:lstStyle/>
          <a:p>
            <a:pPr algn="ctr"/>
            <a:r>
              <a:rPr lang="en-US" sz="1000" b="1" dirty="0" smtClean="0">
                <a:latin typeface="Arial"/>
                <a:cs typeface="Arial"/>
              </a:rPr>
              <a:t>(b) Area-averaged 1000–300-hPa         IVT (kg m</a:t>
            </a:r>
            <a:r>
              <a:rPr lang="en-US" sz="1000" b="1" baseline="30000" dirty="0">
                <a:latin typeface="Arial"/>
                <a:cs typeface="Arial"/>
              </a:rPr>
              <a:t>−1</a:t>
            </a:r>
            <a:r>
              <a:rPr lang="en-US" sz="1000" b="1" dirty="0" smtClean="0">
                <a:latin typeface="Arial"/>
                <a:cs typeface="Arial"/>
              </a:rPr>
              <a:t> s</a:t>
            </a:r>
            <a:r>
              <a:rPr lang="en-US" sz="1000" b="1" baseline="30000" dirty="0" smtClean="0">
                <a:latin typeface="Arial"/>
                <a:cs typeface="Arial"/>
              </a:rPr>
              <a:t>−1</a:t>
            </a:r>
            <a:r>
              <a:rPr lang="en-US" sz="1000" b="1" dirty="0" smtClean="0">
                <a:latin typeface="Arial"/>
                <a:cs typeface="Arial"/>
              </a:rPr>
              <a:t>) </a:t>
            </a:r>
            <a:endParaRPr lang="en-US" sz="1000" b="1" dirty="0">
              <a:latin typeface="Arial"/>
              <a:cs typeface="Arial"/>
            </a:endParaRPr>
          </a:p>
        </p:txBody>
      </p:sp>
      <p:sp>
        <p:nvSpPr>
          <p:cNvPr id="158" name="TextBox 157"/>
          <p:cNvSpPr txBox="1"/>
          <p:nvPr/>
        </p:nvSpPr>
        <p:spPr>
          <a:xfrm>
            <a:off x="6518275" y="614241"/>
            <a:ext cx="2432050" cy="307777"/>
          </a:xfrm>
          <a:prstGeom prst="rect">
            <a:avLst/>
          </a:prstGeom>
          <a:noFill/>
        </p:spPr>
        <p:txBody>
          <a:bodyPr wrap="square" lIns="0" tIns="0" rIns="0" bIns="0" rtlCol="0">
            <a:spAutoFit/>
          </a:bodyPr>
          <a:lstStyle/>
          <a:p>
            <a:pPr algn="ctr"/>
            <a:r>
              <a:rPr lang="en-US" sz="1000" b="1" dirty="0" smtClean="0">
                <a:latin typeface="Arial"/>
                <a:cs typeface="Arial"/>
              </a:rPr>
              <a:t>(c) Area-averaged positive values of 1000–300-hPa IMFC (W </a:t>
            </a:r>
            <a:r>
              <a:rPr lang="en-US" sz="1000" b="1" dirty="0">
                <a:latin typeface="Arial"/>
                <a:cs typeface="Arial"/>
              </a:rPr>
              <a:t>m</a:t>
            </a:r>
            <a:r>
              <a:rPr lang="en-US" sz="1000" b="1" baseline="30000" dirty="0" smtClean="0">
                <a:latin typeface="Arial"/>
                <a:cs typeface="Arial"/>
              </a:rPr>
              <a:t>−</a:t>
            </a:r>
            <a:r>
              <a:rPr lang="en-US" sz="1000" b="1" baseline="30000" dirty="0">
                <a:latin typeface="Arial"/>
                <a:cs typeface="Arial"/>
              </a:rPr>
              <a:t>2</a:t>
            </a:r>
            <a:r>
              <a:rPr lang="en-US" sz="1000" b="1" dirty="0" smtClean="0">
                <a:latin typeface="Arial"/>
                <a:cs typeface="Arial"/>
              </a:rPr>
              <a:t>) </a:t>
            </a:r>
            <a:endParaRPr lang="en-US" sz="1000" b="1" dirty="0">
              <a:latin typeface="Arial"/>
              <a:cs typeface="Arial"/>
            </a:endParaRPr>
          </a:p>
        </p:txBody>
      </p:sp>
      <p:sp>
        <p:nvSpPr>
          <p:cNvPr id="166" name="5-Point Star 165"/>
          <p:cNvSpPr>
            <a:spLocks noChangeAspect="1"/>
          </p:cNvSpPr>
          <p:nvPr/>
        </p:nvSpPr>
        <p:spPr>
          <a:xfrm>
            <a:off x="2004890" y="2978321"/>
            <a:ext cx="182880" cy="182880"/>
          </a:xfrm>
          <a:prstGeom prst="star5">
            <a:avLst/>
          </a:prstGeom>
          <a:solidFill>
            <a:srgbClr val="A038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 name="5-Point Star 166"/>
          <p:cNvSpPr>
            <a:spLocks noChangeAspect="1"/>
          </p:cNvSpPr>
          <p:nvPr/>
        </p:nvSpPr>
        <p:spPr>
          <a:xfrm>
            <a:off x="2345121" y="2978321"/>
            <a:ext cx="182880" cy="182880"/>
          </a:xfrm>
          <a:prstGeom prst="star5">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 name="5-Point Star 167"/>
          <p:cNvSpPr>
            <a:spLocks noChangeAspect="1"/>
          </p:cNvSpPr>
          <p:nvPr/>
        </p:nvSpPr>
        <p:spPr>
          <a:xfrm>
            <a:off x="4621498" y="2978321"/>
            <a:ext cx="182880" cy="182880"/>
          </a:xfrm>
          <a:prstGeom prst="star5">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5-Point Star 168"/>
          <p:cNvSpPr>
            <a:spLocks noChangeAspect="1"/>
          </p:cNvSpPr>
          <p:nvPr/>
        </p:nvSpPr>
        <p:spPr>
          <a:xfrm>
            <a:off x="5007426" y="2978321"/>
            <a:ext cx="182880" cy="182880"/>
          </a:xfrm>
          <a:prstGeom prst="star5">
            <a:avLst/>
          </a:prstGeom>
          <a:solidFill>
            <a:srgbClr val="A038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 name="5-Point Star 169"/>
          <p:cNvSpPr>
            <a:spLocks noChangeAspect="1"/>
          </p:cNvSpPr>
          <p:nvPr/>
        </p:nvSpPr>
        <p:spPr>
          <a:xfrm>
            <a:off x="5357315" y="2978321"/>
            <a:ext cx="182880" cy="182880"/>
          </a:xfrm>
          <a:prstGeom prst="star5">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 name="5-Point Star 170"/>
          <p:cNvSpPr>
            <a:spLocks noChangeAspect="1"/>
          </p:cNvSpPr>
          <p:nvPr/>
        </p:nvSpPr>
        <p:spPr>
          <a:xfrm>
            <a:off x="8028153" y="2978321"/>
            <a:ext cx="182880" cy="182880"/>
          </a:xfrm>
          <a:prstGeom prst="star5">
            <a:avLst/>
          </a:prstGeom>
          <a:solidFill>
            <a:srgbClr val="A038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5-Point Star 171"/>
          <p:cNvSpPr>
            <a:spLocks noChangeAspect="1"/>
          </p:cNvSpPr>
          <p:nvPr/>
        </p:nvSpPr>
        <p:spPr>
          <a:xfrm>
            <a:off x="8378042" y="2978321"/>
            <a:ext cx="182880" cy="182880"/>
          </a:xfrm>
          <a:prstGeom prst="star5">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529461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mj-lt"/>
              <a:buAutoNum type="arabicParenR" startAt="3"/>
            </a:pPr>
            <a:r>
              <a:rPr lang="en-US" sz="1800" dirty="0">
                <a:latin typeface="Arial" panose="020B0604020202020204" pitchFamily="34" charset="0"/>
                <a:cs typeface="Arial" panose="020B0604020202020204" pitchFamily="34" charset="0"/>
              </a:rPr>
              <a:t>Low-skill ACs during low-skill periods tend to be stronger and tend to be embedded in more favorable dynamic and thermodynamic environments for development and intensification compared to high-skill ACs during low-skill periods. Similarly, low-skill ACs during high-skill periods tend to be stronger and tend to be embedded in more favorable dynamic and thermodynamic environments for development and intensification compared to high-skill ACs during high-skill periods.</a:t>
            </a: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Hypotheses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21639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panose="020B0604020202020204" pitchFamily="34" charset="0"/>
                <a:cs typeface="Arial" panose="020B0604020202020204" pitchFamily="34" charset="0"/>
              </a:rPr>
              <a:t>Track ACs during low-skill periods and high-skill periods (hereafter analysis ACs) </a:t>
            </a:r>
            <a:r>
              <a:rPr lang="en-US" sz="1800" dirty="0">
                <a:latin typeface="Arial" panose="020B0604020202020204" pitchFamily="34" charset="0"/>
                <a:cs typeface="Arial" panose="020B0604020202020204" pitchFamily="34" charset="0"/>
              </a:rPr>
              <a:t>in forecasts from </a:t>
            </a:r>
            <a:r>
              <a:rPr lang="en-US" sz="1800" dirty="0" smtClean="0">
                <a:latin typeface="Arial" panose="020B0604020202020204" pitchFamily="34" charset="0"/>
                <a:cs typeface="Arial" panose="020B0604020202020204" pitchFamily="34" charset="0"/>
              </a:rPr>
              <a:t>NOAA GEFS </a:t>
            </a:r>
            <a:r>
              <a:rPr lang="en-US" sz="1800" dirty="0">
                <a:latin typeface="Arial" panose="020B0604020202020204" pitchFamily="34" charset="0"/>
                <a:cs typeface="Arial" panose="020B0604020202020204" pitchFamily="34" charset="0"/>
              </a:rPr>
              <a:t>reforecast dataset </a:t>
            </a:r>
            <a:r>
              <a:rPr lang="en-US" sz="1800" dirty="0" smtClean="0">
                <a:latin typeface="Arial" panose="020B0604020202020204" pitchFamily="34" charset="0"/>
                <a:cs typeface="Arial" panose="020B0604020202020204" pitchFamily="34" charset="0"/>
              </a:rPr>
              <a:t>version 2 by utilizing an objective sea level pressure (SLP)-based tracking algorithm developed by Crawford et al. 2020.</a:t>
            </a:r>
          </a:p>
          <a:p>
            <a:endParaRPr lang="en-US" sz="1800"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Consider forecasts initialized 5 days </a:t>
            </a:r>
            <a:r>
              <a:rPr lang="en-US" sz="1800" dirty="0">
                <a:latin typeface="Arial" panose="020B0604020202020204" pitchFamily="34" charset="0"/>
                <a:cs typeface="Arial" panose="020B0604020202020204" pitchFamily="34" charset="0"/>
              </a:rPr>
              <a:t>prior to </a:t>
            </a:r>
            <a:r>
              <a:rPr lang="en-US" sz="1800" dirty="0" smtClean="0">
                <a:latin typeface="Arial" panose="020B0604020202020204" pitchFamily="34" charset="0"/>
                <a:cs typeface="Arial" panose="020B0604020202020204" pitchFamily="34" charset="0"/>
              </a:rPr>
              <a:t>the time of lowest SLP </a:t>
            </a:r>
            <a:r>
              <a:rPr lang="en-US" sz="1800" dirty="0">
                <a:latin typeface="Arial" panose="020B0604020202020204" pitchFamily="34" charset="0"/>
                <a:cs typeface="Arial" panose="020B0604020202020204" pitchFamily="34" charset="0"/>
              </a:rPr>
              <a:t>of </a:t>
            </a:r>
            <a:r>
              <a:rPr lang="en-US" sz="1800" dirty="0" smtClean="0">
                <a:latin typeface="Arial" panose="020B0604020202020204" pitchFamily="34" charset="0"/>
                <a:cs typeface="Arial" panose="020B0604020202020204" pitchFamily="34" charset="0"/>
              </a:rPr>
              <a:t>the analysis ACs when </a:t>
            </a:r>
            <a:r>
              <a:rPr lang="en-US" sz="1800" dirty="0">
                <a:latin typeface="Arial" panose="020B0604020202020204" pitchFamily="34" charset="0"/>
                <a:cs typeface="Arial" panose="020B0604020202020204" pitchFamily="34" charset="0"/>
              </a:rPr>
              <a:t>located in the Arctic during low-skill </a:t>
            </a:r>
            <a:r>
              <a:rPr lang="en-US" sz="1800" dirty="0" smtClean="0">
                <a:latin typeface="Arial" panose="020B0604020202020204" pitchFamily="34" charset="0"/>
                <a:cs typeface="Arial" panose="020B0604020202020204" pitchFamily="34" charset="0"/>
              </a:rPr>
              <a:t>periods and high-skill periods (verification time).</a:t>
            </a:r>
          </a:p>
          <a:p>
            <a:endParaRPr lang="en-US" sz="1800"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Adapt methodology of </a:t>
            </a:r>
            <a:r>
              <a:rPr lang="en-US" sz="1800" dirty="0" err="1" smtClean="0">
                <a:latin typeface="Arial" panose="020B0604020202020204" pitchFamily="34" charset="0"/>
                <a:cs typeface="Arial" panose="020B0604020202020204" pitchFamily="34" charset="0"/>
              </a:rPr>
              <a:t>Korfe</a:t>
            </a:r>
            <a:r>
              <a:rPr lang="en-US" sz="1800" dirty="0" smtClean="0">
                <a:latin typeface="Arial" panose="020B0604020202020204" pitchFamily="34" charset="0"/>
                <a:cs typeface="Arial" panose="020B0604020202020204" pitchFamily="34" charset="0"/>
              </a:rPr>
              <a:t> and </a:t>
            </a:r>
            <a:r>
              <a:rPr lang="en-US" sz="1800" dirty="0" err="1" smtClean="0">
                <a:latin typeface="Arial" panose="020B0604020202020204" pitchFamily="34" charset="0"/>
                <a:cs typeface="Arial" panose="020B0604020202020204" pitchFamily="34" charset="0"/>
              </a:rPr>
              <a:t>Colle</a:t>
            </a:r>
            <a:r>
              <a:rPr lang="en-US" sz="1800" dirty="0" smtClean="0">
                <a:latin typeface="Arial" panose="020B0604020202020204" pitchFamily="34" charset="0"/>
                <a:cs typeface="Arial" panose="020B0604020202020204" pitchFamily="34" charset="0"/>
              </a:rPr>
              <a:t> (2018) to match ACs in ensemble forecasts to analysis ACs.</a:t>
            </a: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Forecast skill evaluation of ACs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680567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panose="020B0604020202020204" pitchFamily="34" charset="0"/>
                <a:cs typeface="Arial" panose="020B0604020202020204" pitchFamily="34" charset="0"/>
              </a:rPr>
              <a:t>Determine 5-day intensity RMSE at the verification time using the equation below, considering only analysis ACs </a:t>
            </a:r>
            <a:r>
              <a:rPr lang="en-US" sz="1800" dirty="0">
                <a:latin typeface="Arial" panose="020B0604020202020204" pitchFamily="34" charset="0"/>
                <a:cs typeface="Arial" panose="020B0604020202020204" pitchFamily="34" charset="0"/>
              </a:rPr>
              <a:t>for </a:t>
            </a:r>
            <a:r>
              <a:rPr lang="en-US" sz="1800" dirty="0" smtClean="0">
                <a:latin typeface="Arial" panose="020B0604020202020204" pitchFamily="34" charset="0"/>
                <a:cs typeface="Arial" panose="020B0604020202020204" pitchFamily="34" charset="0"/>
              </a:rPr>
              <a:t>which </a:t>
            </a:r>
            <a:r>
              <a:rPr lang="en-US" sz="1800" dirty="0">
                <a:latin typeface="Arial" panose="020B0604020202020204" pitchFamily="34" charset="0"/>
                <a:cs typeface="Arial" panose="020B0604020202020204" pitchFamily="34" charset="0"/>
              </a:rPr>
              <a:t>there are ≥ 5 </a:t>
            </a:r>
            <a:r>
              <a:rPr lang="en-US" sz="1800" dirty="0" smtClean="0">
                <a:latin typeface="Arial" panose="020B0604020202020204" pitchFamily="34" charset="0"/>
                <a:cs typeface="Arial" panose="020B0604020202020204" pitchFamily="34" charset="0"/>
              </a:rPr>
              <a:t>ensemble </a:t>
            </a:r>
            <a:r>
              <a:rPr lang="en-US" sz="1800" dirty="0">
                <a:latin typeface="Arial" panose="020B0604020202020204" pitchFamily="34" charset="0"/>
                <a:cs typeface="Arial" panose="020B0604020202020204" pitchFamily="34" charset="0"/>
              </a:rPr>
              <a:t>members with a </a:t>
            </a:r>
            <a:r>
              <a:rPr lang="en-US" sz="1800" dirty="0" smtClean="0">
                <a:latin typeface="Arial" panose="020B0604020202020204" pitchFamily="34" charset="0"/>
                <a:cs typeface="Arial" panose="020B0604020202020204" pitchFamily="34" charset="0"/>
              </a:rPr>
              <a:t>matching forecast AC. </a:t>
            </a:r>
            <a:endParaRPr lang="en-US" sz="1800" dirty="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R</a:t>
            </a:r>
            <a:r>
              <a:rPr lang="en-US" sz="1800" dirty="0" smtClean="0">
                <a:latin typeface="Arial" panose="020B0604020202020204" pitchFamily="34" charset="0"/>
                <a:cs typeface="Arial" panose="020B0604020202020204" pitchFamily="34" charset="0"/>
              </a:rPr>
              <a:t>efer to ACs associated with the top 25% of 5-day intensity RMSE for low-skill periods and high-skill periods as low-skill ACs for these respective periods</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Refer to ACs associated with the </a:t>
            </a:r>
            <a:r>
              <a:rPr lang="en-US" sz="1800" dirty="0" smtClean="0">
                <a:latin typeface="Arial" panose="020B0604020202020204" pitchFamily="34" charset="0"/>
                <a:cs typeface="Arial" panose="020B0604020202020204" pitchFamily="34" charset="0"/>
              </a:rPr>
              <a:t>bottom </a:t>
            </a:r>
            <a:r>
              <a:rPr lang="en-US" sz="1800" dirty="0">
                <a:latin typeface="Arial" panose="020B0604020202020204" pitchFamily="34" charset="0"/>
                <a:cs typeface="Arial" panose="020B0604020202020204" pitchFamily="34" charset="0"/>
              </a:rPr>
              <a:t>25% of </a:t>
            </a:r>
            <a:r>
              <a:rPr lang="en-US" sz="1800" dirty="0" smtClean="0">
                <a:latin typeface="Arial" panose="020B0604020202020204" pitchFamily="34" charset="0"/>
                <a:cs typeface="Arial" panose="020B0604020202020204" pitchFamily="34" charset="0"/>
              </a:rPr>
              <a:t>5-day </a:t>
            </a:r>
            <a:r>
              <a:rPr lang="en-US" sz="1800" dirty="0">
                <a:latin typeface="Arial" panose="020B0604020202020204" pitchFamily="34" charset="0"/>
                <a:cs typeface="Arial" panose="020B0604020202020204" pitchFamily="34" charset="0"/>
              </a:rPr>
              <a:t>intensity RMSE for low-skill periods and high-skill periods as </a:t>
            </a:r>
            <a:r>
              <a:rPr lang="en-US" sz="1800" dirty="0" smtClean="0">
                <a:latin typeface="Arial" panose="020B0604020202020204" pitchFamily="34" charset="0"/>
                <a:cs typeface="Arial" panose="020B0604020202020204" pitchFamily="34" charset="0"/>
              </a:rPr>
              <a:t>high-</a:t>
            </a:r>
            <a:r>
              <a:rPr lang="en-US" sz="1800" dirty="0">
                <a:latin typeface="Arial" panose="020B0604020202020204" pitchFamily="34" charset="0"/>
                <a:cs typeface="Arial" panose="020B0604020202020204" pitchFamily="34" charset="0"/>
              </a:rPr>
              <a:t>skill ACs for these respective periods</a:t>
            </a:r>
          </a:p>
          <a:p>
            <a:endParaRPr lang="en-US" sz="1800" dirty="0" smtClean="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pic>
        <p:nvPicPr>
          <p:cNvPr id="5" name="Picture 4" descr="RMSE_eqn_A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846" y="1775509"/>
            <a:ext cx="2844226" cy="1216152"/>
          </a:xfrm>
          <a:prstGeom prst="rect">
            <a:avLst/>
          </a:prstGeom>
        </p:spPr>
      </p:pic>
      <p:sp>
        <p:nvSpPr>
          <p:cNvPr id="6" name="TextBox 5"/>
          <p:cNvSpPr txBox="1"/>
          <p:nvPr/>
        </p:nvSpPr>
        <p:spPr>
          <a:xfrm>
            <a:off x="3993108" y="1893083"/>
            <a:ext cx="4657133" cy="954107"/>
          </a:xfrm>
          <a:prstGeom prst="rect">
            <a:avLst/>
          </a:prstGeom>
          <a:noFill/>
        </p:spPr>
        <p:txBody>
          <a:bodyPr wrap="square" rtlCol="0">
            <a:spAutoFit/>
          </a:bodyPr>
          <a:lstStyle/>
          <a:p>
            <a:r>
              <a:rPr lang="en-US" sz="1400" dirty="0" smtClean="0">
                <a:latin typeface="Arial"/>
                <a:cs typeface="Arial"/>
              </a:rPr>
              <a:t>N = Number of matching forecast ACs</a:t>
            </a:r>
          </a:p>
          <a:p>
            <a:pPr>
              <a:lnSpc>
                <a:spcPct val="50000"/>
              </a:lnSpc>
            </a:pPr>
            <a:endParaRPr lang="en-US" sz="1400" dirty="0" smtClean="0">
              <a:latin typeface="Arial"/>
              <a:cs typeface="Arial"/>
            </a:endParaRPr>
          </a:p>
          <a:p>
            <a:r>
              <a:rPr lang="en-US" sz="1400" dirty="0" err="1" smtClean="0">
                <a:latin typeface="Arial"/>
                <a:cs typeface="Arial"/>
              </a:rPr>
              <a:t>f</a:t>
            </a:r>
            <a:r>
              <a:rPr lang="en-US" sz="1400" baseline="-25000" dirty="0" err="1" smtClean="0">
                <a:latin typeface="Arial"/>
                <a:cs typeface="Arial"/>
              </a:rPr>
              <a:t>n</a:t>
            </a:r>
            <a:r>
              <a:rPr lang="en-US" sz="1400" dirty="0" smtClean="0">
                <a:latin typeface="Arial"/>
                <a:cs typeface="Arial"/>
              </a:rPr>
              <a:t> = Min SLP from n</a:t>
            </a:r>
            <a:r>
              <a:rPr lang="en-US" sz="1400" baseline="30000" dirty="0" smtClean="0">
                <a:latin typeface="Arial"/>
                <a:cs typeface="Arial"/>
              </a:rPr>
              <a:t>th</a:t>
            </a:r>
            <a:r>
              <a:rPr lang="en-US" sz="1400" dirty="0" smtClean="0">
                <a:latin typeface="Arial"/>
                <a:cs typeface="Arial"/>
              </a:rPr>
              <a:t> matching forecast AC</a:t>
            </a:r>
          </a:p>
          <a:p>
            <a:pPr>
              <a:lnSpc>
                <a:spcPct val="50000"/>
              </a:lnSpc>
            </a:pPr>
            <a:endParaRPr lang="en-US" sz="1400" dirty="0" smtClean="0">
              <a:latin typeface="Arial"/>
              <a:cs typeface="Arial"/>
            </a:endParaRPr>
          </a:p>
          <a:p>
            <a:r>
              <a:rPr lang="en-US" sz="1400" dirty="0" smtClean="0">
                <a:latin typeface="Arial"/>
                <a:cs typeface="Arial"/>
              </a:rPr>
              <a:t>O = Min SLP from analysis AC</a:t>
            </a:r>
            <a:endParaRPr lang="en-US" sz="1400" dirty="0">
              <a:latin typeface="Arial"/>
              <a:cs typeface="Arial"/>
            </a:endParaRPr>
          </a:p>
        </p:txBody>
      </p:sp>
      <p:sp>
        <p:nvSpPr>
          <p:cNvPr id="7"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Forecast skill evaluation of ACs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322980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panose="020B0604020202020204" pitchFamily="34" charset="0"/>
                <a:cs typeface="Arial" panose="020B0604020202020204" pitchFamily="34" charset="0"/>
              </a:rPr>
              <a:t>The following four skill categories of ACs are examined:</a:t>
            </a:r>
          </a:p>
          <a:p>
            <a:pPr marL="0" indent="0">
              <a:lnSpc>
                <a:spcPct val="50000"/>
              </a:lnSpc>
              <a:buNone/>
            </a:pPr>
            <a:endParaRPr lang="en-US" sz="1800" dirty="0">
              <a:latin typeface="Arial" panose="020B0604020202020204" pitchFamily="34" charset="0"/>
              <a:cs typeface="Arial" panose="020B0604020202020204" pitchFamily="34" charset="0"/>
            </a:endParaRPr>
          </a:p>
          <a:p>
            <a:pPr lvl="1"/>
            <a:r>
              <a:rPr lang="en-US" sz="1800" dirty="0" smtClean="0">
                <a:latin typeface="Arial" panose="020B0604020202020204" pitchFamily="34" charset="0"/>
                <a:cs typeface="Arial" panose="020B0604020202020204" pitchFamily="34" charset="0"/>
              </a:rPr>
              <a:t>Low-skill ACs during low-skill periods.</a:t>
            </a:r>
          </a:p>
          <a:p>
            <a:pPr lvl="1"/>
            <a:endParaRPr lang="en-US" sz="1800" dirty="0" smtClean="0">
              <a:latin typeface="Arial" panose="020B0604020202020204" pitchFamily="34" charset="0"/>
              <a:cs typeface="Arial" panose="020B0604020202020204" pitchFamily="34" charset="0"/>
            </a:endParaRPr>
          </a:p>
          <a:p>
            <a:pPr lvl="1"/>
            <a:r>
              <a:rPr lang="en-US" sz="1800" dirty="0" smtClean="0">
                <a:latin typeface="Arial" panose="020B0604020202020204" pitchFamily="34" charset="0"/>
                <a:cs typeface="Arial" panose="020B0604020202020204" pitchFamily="34" charset="0"/>
              </a:rPr>
              <a:t>High-skill ACs during low-skill periods.</a:t>
            </a:r>
          </a:p>
          <a:p>
            <a:pPr lvl="1"/>
            <a:endParaRPr lang="en-US" sz="1800" dirty="0" smtClean="0">
              <a:latin typeface="Arial" panose="020B0604020202020204" pitchFamily="34" charset="0"/>
              <a:cs typeface="Arial" panose="020B0604020202020204" pitchFamily="34" charset="0"/>
            </a:endParaRPr>
          </a:p>
          <a:p>
            <a:pPr lvl="1"/>
            <a:r>
              <a:rPr lang="en-US" sz="1800" dirty="0" smtClean="0">
                <a:latin typeface="Arial" panose="020B0604020202020204" pitchFamily="34" charset="0"/>
                <a:cs typeface="Arial" panose="020B0604020202020204" pitchFamily="34" charset="0"/>
              </a:rPr>
              <a:t>Low-skill ACs during high-skill periods.</a:t>
            </a:r>
          </a:p>
          <a:p>
            <a:pPr lvl="1"/>
            <a:endParaRPr lang="en-US" sz="1800" dirty="0" smtClean="0">
              <a:latin typeface="Arial" panose="020B0604020202020204" pitchFamily="34" charset="0"/>
              <a:cs typeface="Arial" panose="020B0604020202020204" pitchFamily="34" charset="0"/>
            </a:endParaRPr>
          </a:p>
          <a:p>
            <a:pPr lvl="1"/>
            <a:r>
              <a:rPr lang="en-US" sz="1800" dirty="0" smtClean="0">
                <a:latin typeface="Arial" panose="020B0604020202020204" pitchFamily="34" charset="0"/>
                <a:cs typeface="Arial" panose="020B0604020202020204" pitchFamily="34" charset="0"/>
              </a:rPr>
              <a:t>High-skill ACs during high-</a:t>
            </a:r>
            <a:r>
              <a:rPr lang="en-US" sz="1800" smtClean="0">
                <a:latin typeface="Arial" panose="020B0604020202020204" pitchFamily="34" charset="0"/>
                <a:cs typeface="Arial" panose="020B0604020202020204" pitchFamily="34" charset="0"/>
              </a:rPr>
              <a:t>skill periods.</a:t>
            </a:r>
            <a:endParaRPr lang="en-US" sz="1800" dirty="0" smtClean="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7"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Forecast skill evaluation of ACs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548388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6" y="7255"/>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AC characteristics</a:t>
            </a:r>
            <a:endParaRPr lang="en-US" sz="2200" b="1" dirty="0">
              <a:solidFill>
                <a:srgbClr val="FF0000"/>
              </a:solidFill>
              <a:latin typeface="Arial" panose="020B0604020202020204" pitchFamily="34" charset="0"/>
              <a:cs typeface="Arial" panose="020B0604020202020204" pitchFamily="34" charset="0"/>
            </a:endParaRPr>
          </a:p>
        </p:txBody>
      </p:sp>
      <p:pic>
        <p:nvPicPr>
          <p:cNvPr id="3" name="Picture 2" descr="boxplot_min_slp_during_periods_inArctic_allCats_f120_v7_1200km_all_noLabel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035" y="922018"/>
            <a:ext cx="2539360" cy="2100571"/>
          </a:xfrm>
          <a:prstGeom prst="rect">
            <a:avLst/>
          </a:prstGeom>
        </p:spPr>
      </p:pic>
      <p:pic>
        <p:nvPicPr>
          <p:cNvPr id="4" name="Picture 3" descr="boxplot_largest_aa_thetagrad850_during_periods_inArctic_allCats_f120_v7_1200km_all_noLabel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2303" y="924567"/>
            <a:ext cx="2535443" cy="2100571"/>
          </a:xfrm>
          <a:prstGeom prst="rect">
            <a:avLst/>
          </a:prstGeom>
        </p:spPr>
      </p:pic>
      <p:pic>
        <p:nvPicPr>
          <p:cNvPr id="5" name="Picture 4" descr="boxplot_highest_aa_egr_850_to_600hPa_during_periods_inArctic_allCats_f120_v7_1200km_all_noLabel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2802" y="922018"/>
            <a:ext cx="2540098" cy="2103120"/>
          </a:xfrm>
          <a:prstGeom prst="rect">
            <a:avLst/>
          </a:prstGeom>
        </p:spPr>
      </p:pic>
      <p:grpSp>
        <p:nvGrpSpPr>
          <p:cNvPr id="59" name="Group 58"/>
          <p:cNvGrpSpPr/>
          <p:nvPr/>
        </p:nvGrpSpPr>
        <p:grpSpPr>
          <a:xfrm>
            <a:off x="305268" y="3358033"/>
            <a:ext cx="1829957" cy="400110"/>
            <a:chOff x="305268" y="3301999"/>
            <a:chExt cx="1829957" cy="400110"/>
          </a:xfrm>
        </p:grpSpPr>
        <p:sp>
          <p:nvSpPr>
            <p:cNvPr id="45" name="Rectangle 44"/>
            <p:cNvSpPr/>
            <p:nvPr/>
          </p:nvSpPr>
          <p:spPr>
            <a:xfrm>
              <a:off x="305268" y="3439786"/>
              <a:ext cx="290347" cy="141184"/>
            </a:xfrm>
            <a:prstGeom prst="rect">
              <a:avLst/>
            </a:prstGeom>
            <a:solidFill>
              <a:srgbClr val="BFBFBF"/>
            </a:solidFill>
            <a:ln w="19050">
              <a:solidFill>
                <a:srgbClr val="3C3C3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585766" y="3301999"/>
              <a:ext cx="1549459" cy="400110"/>
            </a:xfrm>
            <a:prstGeom prst="rect">
              <a:avLst/>
            </a:prstGeom>
            <a:noFill/>
          </p:spPr>
          <p:txBody>
            <a:bodyPr wrap="square" rtlCol="0">
              <a:spAutoFit/>
            </a:bodyPr>
            <a:lstStyle/>
            <a:p>
              <a:r>
                <a:rPr lang="en-US" sz="1000" dirty="0" smtClean="0">
                  <a:latin typeface="Arial"/>
                  <a:cs typeface="Arial"/>
                </a:rPr>
                <a:t>ACs during       climatology (</a:t>
              </a:r>
              <a:r>
                <a:rPr lang="en-US" sz="1000" i="1" dirty="0" smtClean="0">
                  <a:latin typeface="Arial"/>
                  <a:cs typeface="Arial"/>
                </a:rPr>
                <a:t>N</a:t>
              </a:r>
              <a:r>
                <a:rPr lang="en-US" sz="1000" dirty="0" smtClean="0">
                  <a:latin typeface="Arial"/>
                  <a:cs typeface="Arial"/>
                </a:rPr>
                <a:t> = 730)</a:t>
              </a:r>
              <a:endParaRPr lang="en-US" sz="1000" dirty="0">
                <a:latin typeface="Arial"/>
                <a:cs typeface="Arial"/>
              </a:endParaRPr>
            </a:p>
          </p:txBody>
        </p:sp>
      </p:grpSp>
      <p:grpSp>
        <p:nvGrpSpPr>
          <p:cNvPr id="60" name="Group 59"/>
          <p:cNvGrpSpPr/>
          <p:nvPr/>
        </p:nvGrpSpPr>
        <p:grpSpPr>
          <a:xfrm>
            <a:off x="2264513" y="3274366"/>
            <a:ext cx="1468702" cy="553998"/>
            <a:chOff x="2395245" y="3218332"/>
            <a:chExt cx="1468702" cy="553998"/>
          </a:xfrm>
        </p:grpSpPr>
        <p:sp>
          <p:nvSpPr>
            <p:cNvPr id="43" name="Rectangle 42"/>
            <p:cNvSpPr/>
            <p:nvPr/>
          </p:nvSpPr>
          <p:spPr>
            <a:xfrm>
              <a:off x="2395245" y="3439786"/>
              <a:ext cx="290347" cy="137160"/>
            </a:xfrm>
            <a:prstGeom prst="rect">
              <a:avLst/>
            </a:prstGeom>
            <a:solidFill>
              <a:srgbClr val="FDB9C4"/>
            </a:solid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2680593" y="3218332"/>
              <a:ext cx="1183354" cy="553998"/>
            </a:xfrm>
            <a:prstGeom prst="rect">
              <a:avLst/>
            </a:prstGeom>
            <a:noFill/>
          </p:spPr>
          <p:txBody>
            <a:bodyPr wrap="square" rtlCol="0">
              <a:spAutoFit/>
            </a:bodyPr>
            <a:lstStyle/>
            <a:p>
              <a:r>
                <a:rPr lang="en-US" sz="1000" dirty="0" smtClean="0">
                  <a:latin typeface="Arial"/>
                  <a:cs typeface="Arial"/>
                </a:rPr>
                <a:t>Low-skill ACs during low-skill periods (</a:t>
              </a:r>
              <a:r>
                <a:rPr lang="en-US" sz="1000" i="1" dirty="0" smtClean="0">
                  <a:latin typeface="Arial"/>
                  <a:cs typeface="Arial"/>
                </a:rPr>
                <a:t>N</a:t>
              </a:r>
              <a:r>
                <a:rPr lang="en-US" sz="1000" dirty="0" smtClean="0">
                  <a:latin typeface="Arial"/>
                  <a:cs typeface="Arial"/>
                </a:rPr>
                <a:t> = 51)</a:t>
              </a:r>
              <a:endParaRPr lang="en-US" sz="1000" dirty="0">
                <a:latin typeface="Arial"/>
                <a:cs typeface="Arial"/>
              </a:endParaRPr>
            </a:p>
          </p:txBody>
        </p:sp>
      </p:grpSp>
      <p:grpSp>
        <p:nvGrpSpPr>
          <p:cNvPr id="62" name="Group 61"/>
          <p:cNvGrpSpPr/>
          <p:nvPr/>
        </p:nvGrpSpPr>
        <p:grpSpPr>
          <a:xfrm>
            <a:off x="5697368" y="3274366"/>
            <a:ext cx="1394651" cy="553998"/>
            <a:chOff x="5809424" y="3218332"/>
            <a:chExt cx="1394651" cy="553998"/>
          </a:xfrm>
        </p:grpSpPr>
        <p:sp>
          <p:nvSpPr>
            <p:cNvPr id="41" name="Rectangle 40"/>
            <p:cNvSpPr/>
            <p:nvPr/>
          </p:nvSpPr>
          <p:spPr>
            <a:xfrm>
              <a:off x="5809424" y="3436152"/>
              <a:ext cx="292608" cy="137160"/>
            </a:xfrm>
            <a:prstGeom prst="rect">
              <a:avLst/>
            </a:prstGeom>
            <a:solidFill>
              <a:srgbClr val="B0C9FF"/>
            </a:solidFill>
            <a:ln w="1905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6080630" y="3218332"/>
              <a:ext cx="1123445" cy="553998"/>
            </a:xfrm>
            <a:prstGeom prst="rect">
              <a:avLst/>
            </a:prstGeom>
            <a:noFill/>
          </p:spPr>
          <p:txBody>
            <a:bodyPr wrap="square" rtlCol="0">
              <a:spAutoFit/>
            </a:bodyPr>
            <a:lstStyle/>
            <a:p>
              <a:r>
                <a:rPr lang="en-US" sz="1000" dirty="0" smtClean="0">
                  <a:latin typeface="Arial"/>
                  <a:cs typeface="Arial"/>
                </a:rPr>
                <a:t>Low-skill ACs during high-skill periods </a:t>
              </a:r>
              <a:r>
                <a:rPr lang="mr-IN" sz="1000" dirty="0" smtClean="0">
                  <a:latin typeface="Arial"/>
                  <a:cs typeface="Arial"/>
                </a:rPr>
                <a:t>(</a:t>
              </a:r>
              <a:r>
                <a:rPr lang="mr-IN" sz="1000" i="1" dirty="0" smtClean="0">
                  <a:latin typeface="Arial"/>
                  <a:cs typeface="Arial"/>
                </a:rPr>
                <a:t>N</a:t>
              </a:r>
              <a:r>
                <a:rPr lang="mr-IN" sz="1000" dirty="0" smtClean="0">
                  <a:latin typeface="Arial"/>
                  <a:cs typeface="Arial"/>
                </a:rPr>
                <a:t> = </a:t>
              </a:r>
              <a:r>
                <a:rPr lang="en-US" sz="1000" dirty="0" smtClean="0">
                  <a:latin typeface="Arial"/>
                  <a:cs typeface="Arial"/>
                </a:rPr>
                <a:t>35</a:t>
              </a:r>
              <a:r>
                <a:rPr lang="mr-IN" sz="1000" dirty="0" smtClean="0">
                  <a:latin typeface="Arial"/>
                  <a:cs typeface="Arial"/>
                </a:rPr>
                <a:t>)</a:t>
              </a:r>
            </a:p>
          </p:txBody>
        </p:sp>
      </p:grpSp>
      <p:grpSp>
        <p:nvGrpSpPr>
          <p:cNvPr id="61" name="Group 60"/>
          <p:cNvGrpSpPr/>
          <p:nvPr/>
        </p:nvGrpSpPr>
        <p:grpSpPr>
          <a:xfrm>
            <a:off x="3996918" y="3274366"/>
            <a:ext cx="1498544" cy="553998"/>
            <a:chOff x="4127650" y="3218332"/>
            <a:chExt cx="1498544" cy="553998"/>
          </a:xfrm>
        </p:grpSpPr>
        <p:sp>
          <p:nvSpPr>
            <p:cNvPr id="26" name="TextBox 25"/>
            <p:cNvSpPr txBox="1"/>
            <p:nvPr/>
          </p:nvSpPr>
          <p:spPr>
            <a:xfrm>
              <a:off x="4409557" y="3218332"/>
              <a:ext cx="1216637" cy="553998"/>
            </a:xfrm>
            <a:prstGeom prst="rect">
              <a:avLst/>
            </a:prstGeom>
            <a:noFill/>
          </p:spPr>
          <p:txBody>
            <a:bodyPr wrap="square" rtlCol="0">
              <a:spAutoFit/>
            </a:bodyPr>
            <a:lstStyle/>
            <a:p>
              <a:r>
                <a:rPr lang="en-US" sz="1000" dirty="0" smtClean="0">
                  <a:latin typeface="Arial"/>
                  <a:cs typeface="Arial"/>
                </a:rPr>
                <a:t>High-skill ACs during low-skill periods (</a:t>
              </a:r>
              <a:r>
                <a:rPr lang="en-US" sz="1000" i="1" dirty="0" smtClean="0">
                  <a:latin typeface="Arial"/>
                  <a:cs typeface="Arial"/>
                </a:rPr>
                <a:t>N</a:t>
              </a:r>
              <a:r>
                <a:rPr lang="en-US" sz="1000" dirty="0" smtClean="0">
                  <a:latin typeface="Arial"/>
                  <a:cs typeface="Arial"/>
                </a:rPr>
                <a:t> = 51)</a:t>
              </a:r>
            </a:p>
          </p:txBody>
        </p:sp>
        <p:grpSp>
          <p:nvGrpSpPr>
            <p:cNvPr id="2" name="Group 1"/>
            <p:cNvGrpSpPr/>
            <p:nvPr/>
          </p:nvGrpSpPr>
          <p:grpSpPr>
            <a:xfrm>
              <a:off x="4127650" y="3439786"/>
              <a:ext cx="292608" cy="137160"/>
              <a:chOff x="835840" y="4045262"/>
              <a:chExt cx="292608" cy="137160"/>
            </a:xfrm>
          </p:grpSpPr>
          <p:sp>
            <p:nvSpPr>
              <p:cNvPr id="28" name="Rectangle 27"/>
              <p:cNvSpPr/>
              <p:nvPr/>
            </p:nvSpPr>
            <p:spPr>
              <a:xfrm>
                <a:off x="835840" y="4045262"/>
                <a:ext cx="292000" cy="134444"/>
              </a:xfrm>
              <a:prstGeom prst="rect">
                <a:avLst/>
              </a:prstGeom>
              <a:solidFill>
                <a:schemeClr val="bg1"/>
              </a:solid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Connector 28"/>
              <p:cNvCxnSpPr>
                <a:cxnSpLocks noChangeAspect="1"/>
              </p:cNvCxnSpPr>
              <p:nvPr/>
            </p:nvCxnSpPr>
            <p:spPr>
              <a:xfrm>
                <a:off x="843881" y="4052485"/>
                <a:ext cx="129020" cy="129061"/>
              </a:xfrm>
              <a:prstGeom prst="line">
                <a:avLst/>
              </a:prstGeom>
              <a:ln w="95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a:cxnSpLocks noChangeAspect="1"/>
              </p:cNvCxnSpPr>
              <p:nvPr/>
            </p:nvCxnSpPr>
            <p:spPr>
              <a:xfrm>
                <a:off x="929920" y="4051508"/>
                <a:ext cx="129020" cy="129061"/>
              </a:xfrm>
              <a:prstGeom prst="line">
                <a:avLst/>
              </a:prstGeom>
              <a:ln w="95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a:cxnSpLocks noChangeAspect="1"/>
              </p:cNvCxnSpPr>
              <p:nvPr/>
            </p:nvCxnSpPr>
            <p:spPr>
              <a:xfrm>
                <a:off x="1008137" y="4045262"/>
                <a:ext cx="120069" cy="117999"/>
              </a:xfrm>
              <a:prstGeom prst="line">
                <a:avLst/>
              </a:prstGeom>
              <a:ln w="95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a:cxnSpLocks noChangeAspect="1"/>
              </p:cNvCxnSpPr>
              <p:nvPr/>
            </p:nvCxnSpPr>
            <p:spPr>
              <a:xfrm>
                <a:off x="1095037" y="4046017"/>
                <a:ext cx="33411" cy="33187"/>
              </a:xfrm>
              <a:prstGeom prst="line">
                <a:avLst/>
              </a:prstGeom>
              <a:ln w="95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a:cxnSpLocks noChangeAspect="1"/>
              </p:cNvCxnSpPr>
              <p:nvPr/>
            </p:nvCxnSpPr>
            <p:spPr>
              <a:xfrm>
                <a:off x="836182" y="4130798"/>
                <a:ext cx="52530" cy="51624"/>
              </a:xfrm>
              <a:prstGeom prst="line">
                <a:avLst/>
              </a:prstGeom>
              <a:ln w="95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cxnSpLocks noChangeAspect="1"/>
              </p:cNvCxnSpPr>
              <p:nvPr/>
            </p:nvCxnSpPr>
            <p:spPr>
              <a:xfrm flipV="1">
                <a:off x="841741" y="4046083"/>
                <a:ext cx="129932" cy="129061"/>
              </a:xfrm>
              <a:prstGeom prst="line">
                <a:avLst/>
              </a:prstGeom>
              <a:ln w="95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a:cxnSpLocks noChangeAspect="1"/>
              </p:cNvCxnSpPr>
              <p:nvPr/>
            </p:nvCxnSpPr>
            <p:spPr>
              <a:xfrm flipV="1">
                <a:off x="928572" y="4047299"/>
                <a:ext cx="129932" cy="129061"/>
              </a:xfrm>
              <a:prstGeom prst="line">
                <a:avLst/>
              </a:prstGeom>
              <a:ln w="95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a:cxnSpLocks noChangeAspect="1"/>
              </p:cNvCxnSpPr>
              <p:nvPr/>
            </p:nvCxnSpPr>
            <p:spPr>
              <a:xfrm flipV="1">
                <a:off x="1013729" y="4068164"/>
                <a:ext cx="111370" cy="110624"/>
              </a:xfrm>
              <a:prstGeom prst="line">
                <a:avLst/>
              </a:prstGeom>
              <a:ln w="95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a:cxnSpLocks noChangeAspect="1"/>
              </p:cNvCxnSpPr>
              <p:nvPr/>
            </p:nvCxnSpPr>
            <p:spPr>
              <a:xfrm flipV="1">
                <a:off x="1093753" y="4147400"/>
                <a:ext cx="33411" cy="33187"/>
              </a:xfrm>
              <a:prstGeom prst="line">
                <a:avLst/>
              </a:prstGeom>
              <a:ln w="95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a:cxnSpLocks noChangeAspect="1"/>
              </p:cNvCxnSpPr>
              <p:nvPr/>
            </p:nvCxnSpPr>
            <p:spPr>
              <a:xfrm flipV="1">
                <a:off x="837594" y="4049837"/>
                <a:ext cx="40836" cy="40562"/>
              </a:xfrm>
              <a:prstGeom prst="line">
                <a:avLst/>
              </a:prstGeom>
              <a:ln w="9525">
                <a:solidFill>
                  <a:srgbClr val="FF0000"/>
                </a:solidFill>
              </a:ln>
              <a:effectLst/>
            </p:spPr>
            <p:style>
              <a:lnRef idx="2">
                <a:schemeClr val="accent1"/>
              </a:lnRef>
              <a:fillRef idx="0">
                <a:schemeClr val="accent1"/>
              </a:fillRef>
              <a:effectRef idx="1">
                <a:schemeClr val="accent1"/>
              </a:effectRef>
              <a:fontRef idx="minor">
                <a:schemeClr val="tx1"/>
              </a:fontRef>
            </p:style>
          </p:cxnSp>
        </p:grpSp>
      </p:grpSp>
      <p:grpSp>
        <p:nvGrpSpPr>
          <p:cNvPr id="63" name="Group 62"/>
          <p:cNvGrpSpPr/>
          <p:nvPr/>
        </p:nvGrpSpPr>
        <p:grpSpPr>
          <a:xfrm>
            <a:off x="7391841" y="3274366"/>
            <a:ext cx="1390209" cy="553998"/>
            <a:chOff x="7391841" y="3218332"/>
            <a:chExt cx="1390209" cy="553998"/>
          </a:xfrm>
        </p:grpSpPr>
        <p:sp>
          <p:nvSpPr>
            <p:cNvPr id="14" name="TextBox 13"/>
            <p:cNvSpPr txBox="1"/>
            <p:nvPr/>
          </p:nvSpPr>
          <p:spPr>
            <a:xfrm>
              <a:off x="7671907" y="3218332"/>
              <a:ext cx="1110143" cy="553998"/>
            </a:xfrm>
            <a:prstGeom prst="rect">
              <a:avLst/>
            </a:prstGeom>
            <a:noFill/>
          </p:spPr>
          <p:txBody>
            <a:bodyPr wrap="square" rtlCol="0">
              <a:spAutoFit/>
            </a:bodyPr>
            <a:lstStyle/>
            <a:p>
              <a:r>
                <a:rPr lang="en-US" sz="1000" dirty="0" smtClean="0">
                  <a:latin typeface="Arial"/>
                  <a:cs typeface="Arial"/>
                </a:rPr>
                <a:t>High-skill ACs during high-skill periods </a:t>
              </a:r>
              <a:r>
                <a:rPr lang="mr-IN" sz="1000" dirty="0" smtClean="0">
                  <a:latin typeface="Arial"/>
                  <a:cs typeface="Arial"/>
                </a:rPr>
                <a:t>(</a:t>
              </a:r>
              <a:r>
                <a:rPr lang="mr-IN" sz="1000" i="1" dirty="0" smtClean="0">
                  <a:latin typeface="Arial"/>
                  <a:cs typeface="Arial"/>
                </a:rPr>
                <a:t>N</a:t>
              </a:r>
              <a:r>
                <a:rPr lang="mr-IN" sz="1000" dirty="0" smtClean="0">
                  <a:latin typeface="Arial"/>
                  <a:cs typeface="Arial"/>
                </a:rPr>
                <a:t> = </a:t>
              </a:r>
              <a:r>
                <a:rPr lang="en-US" sz="1000" dirty="0" smtClean="0">
                  <a:latin typeface="Arial"/>
                  <a:cs typeface="Arial"/>
                </a:rPr>
                <a:t>35</a:t>
              </a:r>
              <a:r>
                <a:rPr lang="mr-IN" sz="1000" dirty="0" smtClean="0">
                  <a:latin typeface="Arial"/>
                  <a:cs typeface="Arial"/>
                </a:rPr>
                <a:t>)</a:t>
              </a:r>
            </a:p>
          </p:txBody>
        </p:sp>
        <p:grpSp>
          <p:nvGrpSpPr>
            <p:cNvPr id="6" name="Group 5"/>
            <p:cNvGrpSpPr/>
            <p:nvPr/>
          </p:nvGrpSpPr>
          <p:grpSpPr>
            <a:xfrm>
              <a:off x="7391841" y="3443810"/>
              <a:ext cx="292608" cy="137160"/>
              <a:chOff x="835840" y="4283198"/>
              <a:chExt cx="292608" cy="137160"/>
            </a:xfrm>
          </p:grpSpPr>
          <p:sp>
            <p:nvSpPr>
              <p:cNvPr id="48" name="Rectangle 47"/>
              <p:cNvSpPr/>
              <p:nvPr/>
            </p:nvSpPr>
            <p:spPr>
              <a:xfrm>
                <a:off x="835840" y="4283198"/>
                <a:ext cx="292000" cy="134444"/>
              </a:xfrm>
              <a:prstGeom prst="rect">
                <a:avLst/>
              </a:prstGeom>
              <a:solidFill>
                <a:schemeClr val="bg1"/>
              </a:solidFill>
              <a:ln w="1905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9" name="Straight Connector 48"/>
              <p:cNvCxnSpPr>
                <a:cxnSpLocks noChangeAspect="1"/>
              </p:cNvCxnSpPr>
              <p:nvPr/>
            </p:nvCxnSpPr>
            <p:spPr>
              <a:xfrm>
                <a:off x="843881" y="4290421"/>
                <a:ext cx="129020" cy="129061"/>
              </a:xfrm>
              <a:prstGeom prst="line">
                <a:avLst/>
              </a:prstGeom>
              <a:ln w="9525">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a:cxnSpLocks noChangeAspect="1"/>
              </p:cNvCxnSpPr>
              <p:nvPr/>
            </p:nvCxnSpPr>
            <p:spPr>
              <a:xfrm>
                <a:off x="929920" y="4289444"/>
                <a:ext cx="129020" cy="129061"/>
              </a:xfrm>
              <a:prstGeom prst="line">
                <a:avLst/>
              </a:prstGeom>
              <a:ln w="9525">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a:cxnSpLocks noChangeAspect="1"/>
              </p:cNvCxnSpPr>
              <p:nvPr/>
            </p:nvCxnSpPr>
            <p:spPr>
              <a:xfrm>
                <a:off x="1008137" y="4283198"/>
                <a:ext cx="120069" cy="117999"/>
              </a:xfrm>
              <a:prstGeom prst="line">
                <a:avLst/>
              </a:prstGeom>
              <a:ln w="9525">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a:cxnSpLocks noChangeAspect="1"/>
              </p:cNvCxnSpPr>
              <p:nvPr/>
            </p:nvCxnSpPr>
            <p:spPr>
              <a:xfrm>
                <a:off x="1095037" y="4283953"/>
                <a:ext cx="33411" cy="33187"/>
              </a:xfrm>
              <a:prstGeom prst="line">
                <a:avLst/>
              </a:prstGeom>
              <a:ln w="9525">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a:cxnSpLocks noChangeAspect="1"/>
              </p:cNvCxnSpPr>
              <p:nvPr/>
            </p:nvCxnSpPr>
            <p:spPr>
              <a:xfrm>
                <a:off x="836182" y="4368734"/>
                <a:ext cx="52530" cy="51624"/>
              </a:xfrm>
              <a:prstGeom prst="line">
                <a:avLst/>
              </a:prstGeom>
              <a:ln w="9525">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a:cxnSpLocks noChangeAspect="1"/>
              </p:cNvCxnSpPr>
              <p:nvPr/>
            </p:nvCxnSpPr>
            <p:spPr>
              <a:xfrm flipV="1">
                <a:off x="841741" y="4284019"/>
                <a:ext cx="129932" cy="129061"/>
              </a:xfrm>
              <a:prstGeom prst="line">
                <a:avLst/>
              </a:prstGeom>
              <a:ln w="9525">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a:cxnSpLocks noChangeAspect="1"/>
              </p:cNvCxnSpPr>
              <p:nvPr/>
            </p:nvCxnSpPr>
            <p:spPr>
              <a:xfrm flipV="1">
                <a:off x="928572" y="4285235"/>
                <a:ext cx="129932" cy="129061"/>
              </a:xfrm>
              <a:prstGeom prst="line">
                <a:avLst/>
              </a:prstGeom>
              <a:ln w="9525">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a:cxnSpLocks noChangeAspect="1"/>
              </p:cNvCxnSpPr>
              <p:nvPr/>
            </p:nvCxnSpPr>
            <p:spPr>
              <a:xfrm flipV="1">
                <a:off x="1013729" y="4306100"/>
                <a:ext cx="111370" cy="110624"/>
              </a:xfrm>
              <a:prstGeom prst="line">
                <a:avLst/>
              </a:prstGeom>
              <a:ln w="9525">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a:cxnSpLocks noChangeAspect="1"/>
              </p:cNvCxnSpPr>
              <p:nvPr/>
            </p:nvCxnSpPr>
            <p:spPr>
              <a:xfrm flipV="1">
                <a:off x="1093753" y="4385336"/>
                <a:ext cx="33411" cy="33187"/>
              </a:xfrm>
              <a:prstGeom prst="line">
                <a:avLst/>
              </a:prstGeom>
              <a:ln w="9525">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a:cxnSpLocks noChangeAspect="1"/>
              </p:cNvCxnSpPr>
              <p:nvPr/>
            </p:nvCxnSpPr>
            <p:spPr>
              <a:xfrm flipV="1">
                <a:off x="837594" y="4287773"/>
                <a:ext cx="40836" cy="40562"/>
              </a:xfrm>
              <a:prstGeom prst="line">
                <a:avLst/>
              </a:prstGeom>
              <a:ln w="9525">
                <a:solidFill>
                  <a:srgbClr val="0000FF"/>
                </a:solidFill>
              </a:ln>
              <a:effectLst/>
            </p:spPr>
            <p:style>
              <a:lnRef idx="2">
                <a:schemeClr val="accent1"/>
              </a:lnRef>
              <a:fillRef idx="0">
                <a:schemeClr val="accent1"/>
              </a:fillRef>
              <a:effectRef idx="1">
                <a:schemeClr val="accent1"/>
              </a:effectRef>
              <a:fontRef idx="minor">
                <a:schemeClr val="tx1"/>
              </a:fontRef>
            </p:style>
          </p:cxnSp>
        </p:grpSp>
      </p:grpSp>
      <p:grpSp>
        <p:nvGrpSpPr>
          <p:cNvPr id="64" name="Group 63"/>
          <p:cNvGrpSpPr/>
          <p:nvPr/>
        </p:nvGrpSpPr>
        <p:grpSpPr>
          <a:xfrm>
            <a:off x="2149916" y="4029619"/>
            <a:ext cx="976914" cy="839029"/>
            <a:chOff x="7418692" y="2806199"/>
            <a:chExt cx="976914" cy="839029"/>
          </a:xfrm>
        </p:grpSpPr>
        <p:sp>
          <p:nvSpPr>
            <p:cNvPr id="65" name="Rectangle 64"/>
            <p:cNvSpPr/>
            <p:nvPr/>
          </p:nvSpPr>
          <p:spPr>
            <a:xfrm>
              <a:off x="7418692" y="3037311"/>
              <a:ext cx="475226" cy="374195"/>
            </a:xfrm>
            <a:prstGeom prst="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6" name="Straight Connector 65"/>
            <p:cNvCxnSpPr>
              <a:stCxn id="65" idx="1"/>
              <a:endCxn id="65" idx="3"/>
            </p:cNvCxnSpPr>
            <p:nvPr/>
          </p:nvCxnSpPr>
          <p:spPr>
            <a:xfrm>
              <a:off x="7418692" y="3224409"/>
              <a:ext cx="475226" cy="0"/>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65" idx="0"/>
            </p:cNvCxnSpPr>
            <p:nvPr/>
          </p:nvCxnSpPr>
          <p:spPr>
            <a:xfrm flipV="1">
              <a:off x="7656305" y="2890435"/>
              <a:ext cx="0" cy="146876"/>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7656305" y="3422423"/>
              <a:ext cx="0" cy="146877"/>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V="1">
              <a:off x="7537120" y="2882549"/>
              <a:ext cx="238370" cy="1"/>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V="1">
              <a:off x="7537120" y="3569300"/>
              <a:ext cx="238370" cy="1"/>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7828793" y="2806199"/>
              <a:ext cx="257129" cy="153888"/>
            </a:xfrm>
            <a:prstGeom prst="rect">
              <a:avLst/>
            </a:prstGeom>
            <a:noFill/>
          </p:spPr>
          <p:txBody>
            <a:bodyPr wrap="square" lIns="0" tIns="0" rIns="0" bIns="0" rtlCol="0">
              <a:spAutoFit/>
            </a:bodyPr>
            <a:lstStyle/>
            <a:p>
              <a:r>
                <a:rPr lang="en-US" sz="1000" dirty="0" smtClean="0">
                  <a:latin typeface="Arial"/>
                  <a:cs typeface="Arial"/>
                </a:rPr>
                <a:t>95%</a:t>
              </a:r>
              <a:endParaRPr lang="en-US" sz="1000" dirty="0">
                <a:latin typeface="Arial"/>
                <a:cs typeface="Arial"/>
              </a:endParaRPr>
            </a:p>
          </p:txBody>
        </p:sp>
        <p:sp>
          <p:nvSpPr>
            <p:cNvPr id="72" name="TextBox 71"/>
            <p:cNvSpPr txBox="1"/>
            <p:nvPr/>
          </p:nvSpPr>
          <p:spPr>
            <a:xfrm>
              <a:off x="7827018" y="3491340"/>
              <a:ext cx="257129" cy="153888"/>
            </a:xfrm>
            <a:prstGeom prst="rect">
              <a:avLst/>
            </a:prstGeom>
            <a:noFill/>
          </p:spPr>
          <p:txBody>
            <a:bodyPr wrap="square" lIns="0" tIns="0" rIns="0" bIns="0" rtlCol="0">
              <a:spAutoFit/>
            </a:bodyPr>
            <a:lstStyle/>
            <a:p>
              <a:r>
                <a:rPr lang="en-US" sz="1000" dirty="0" smtClean="0">
                  <a:latin typeface="Arial"/>
                  <a:cs typeface="Arial"/>
                </a:rPr>
                <a:t>5%</a:t>
              </a:r>
              <a:endParaRPr lang="en-US" sz="1000" dirty="0">
                <a:latin typeface="Arial"/>
                <a:cs typeface="Arial"/>
              </a:endParaRPr>
            </a:p>
          </p:txBody>
        </p:sp>
        <p:sp>
          <p:nvSpPr>
            <p:cNvPr id="73" name="TextBox 72"/>
            <p:cNvSpPr txBox="1"/>
            <p:nvPr/>
          </p:nvSpPr>
          <p:spPr>
            <a:xfrm>
              <a:off x="7937438" y="3329315"/>
              <a:ext cx="257129" cy="153888"/>
            </a:xfrm>
            <a:prstGeom prst="rect">
              <a:avLst/>
            </a:prstGeom>
            <a:noFill/>
          </p:spPr>
          <p:txBody>
            <a:bodyPr wrap="square" lIns="0" tIns="0" rIns="0" bIns="0" rtlCol="0">
              <a:spAutoFit/>
            </a:bodyPr>
            <a:lstStyle/>
            <a:p>
              <a:r>
                <a:rPr lang="en-US" sz="1000" dirty="0">
                  <a:latin typeface="Arial"/>
                  <a:cs typeface="Arial"/>
                </a:rPr>
                <a:t>2</a:t>
              </a:r>
              <a:r>
                <a:rPr lang="en-US" sz="1000" dirty="0" smtClean="0">
                  <a:latin typeface="Arial"/>
                  <a:cs typeface="Arial"/>
                </a:rPr>
                <a:t>5%</a:t>
              </a:r>
              <a:endParaRPr lang="en-US" sz="1000" dirty="0">
                <a:latin typeface="Arial"/>
                <a:cs typeface="Arial"/>
              </a:endParaRPr>
            </a:p>
          </p:txBody>
        </p:sp>
        <p:sp>
          <p:nvSpPr>
            <p:cNvPr id="74" name="TextBox 73"/>
            <p:cNvSpPr txBox="1"/>
            <p:nvPr/>
          </p:nvSpPr>
          <p:spPr>
            <a:xfrm>
              <a:off x="7937438" y="2960786"/>
              <a:ext cx="257129" cy="153888"/>
            </a:xfrm>
            <a:prstGeom prst="rect">
              <a:avLst/>
            </a:prstGeom>
            <a:noFill/>
          </p:spPr>
          <p:txBody>
            <a:bodyPr wrap="square" lIns="0" tIns="0" rIns="0" bIns="0" rtlCol="0">
              <a:spAutoFit/>
            </a:bodyPr>
            <a:lstStyle/>
            <a:p>
              <a:r>
                <a:rPr lang="en-US" sz="1000" dirty="0" smtClean="0">
                  <a:latin typeface="Arial"/>
                  <a:cs typeface="Arial"/>
                </a:rPr>
                <a:t>75%</a:t>
              </a:r>
              <a:endParaRPr lang="en-US" sz="1000" dirty="0">
                <a:latin typeface="Arial"/>
                <a:cs typeface="Arial"/>
              </a:endParaRPr>
            </a:p>
          </p:txBody>
        </p:sp>
        <p:sp>
          <p:nvSpPr>
            <p:cNvPr id="75" name="TextBox 74"/>
            <p:cNvSpPr txBox="1"/>
            <p:nvPr/>
          </p:nvSpPr>
          <p:spPr>
            <a:xfrm>
              <a:off x="7937437" y="3148070"/>
              <a:ext cx="458169" cy="153888"/>
            </a:xfrm>
            <a:prstGeom prst="rect">
              <a:avLst/>
            </a:prstGeom>
            <a:noFill/>
          </p:spPr>
          <p:txBody>
            <a:bodyPr wrap="square" lIns="0" tIns="0" rIns="0" bIns="0" rtlCol="0">
              <a:spAutoFit/>
            </a:bodyPr>
            <a:lstStyle/>
            <a:p>
              <a:r>
                <a:rPr lang="en-US" sz="1000" dirty="0">
                  <a:latin typeface="Arial"/>
                  <a:cs typeface="Arial"/>
                </a:rPr>
                <a:t>M</a:t>
              </a:r>
              <a:r>
                <a:rPr lang="en-US" sz="1000" dirty="0" smtClean="0">
                  <a:latin typeface="Arial"/>
                  <a:cs typeface="Arial"/>
                </a:rPr>
                <a:t>edian</a:t>
              </a:r>
              <a:endParaRPr lang="en-US" sz="1000" dirty="0">
                <a:latin typeface="Arial"/>
                <a:cs typeface="Arial"/>
              </a:endParaRPr>
            </a:p>
          </p:txBody>
        </p:sp>
      </p:grpSp>
      <p:sp>
        <p:nvSpPr>
          <p:cNvPr id="76" name="Oval 75"/>
          <p:cNvSpPr>
            <a:spLocks noChangeAspect="1"/>
          </p:cNvSpPr>
          <p:nvPr/>
        </p:nvSpPr>
        <p:spPr>
          <a:xfrm>
            <a:off x="3256558" y="4241990"/>
            <a:ext cx="106194" cy="109728"/>
          </a:xfrm>
          <a:prstGeom prst="ellipse">
            <a:avLst/>
          </a:prstGeom>
          <a:solidFill>
            <a:schemeClr val="bg1"/>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TextBox 76"/>
          <p:cNvSpPr txBox="1"/>
          <p:nvPr/>
        </p:nvSpPr>
        <p:spPr>
          <a:xfrm>
            <a:off x="3422303" y="4204146"/>
            <a:ext cx="341351" cy="153888"/>
          </a:xfrm>
          <a:prstGeom prst="rect">
            <a:avLst/>
          </a:prstGeom>
          <a:noFill/>
        </p:spPr>
        <p:txBody>
          <a:bodyPr wrap="square" lIns="0" tIns="0" rIns="0" bIns="0" rtlCol="0">
            <a:spAutoFit/>
          </a:bodyPr>
          <a:lstStyle/>
          <a:p>
            <a:r>
              <a:rPr lang="en-US" sz="1000" dirty="0" smtClean="0">
                <a:latin typeface="Arial"/>
                <a:cs typeface="Arial"/>
              </a:rPr>
              <a:t>Mean</a:t>
            </a:r>
            <a:endParaRPr lang="en-US" sz="1000" dirty="0">
              <a:latin typeface="Arial"/>
              <a:cs typeface="Arial"/>
            </a:endParaRPr>
          </a:p>
        </p:txBody>
      </p:sp>
      <p:sp>
        <p:nvSpPr>
          <p:cNvPr id="78" name="5-Point Star 77"/>
          <p:cNvSpPr>
            <a:spLocks noChangeAspect="1"/>
          </p:cNvSpPr>
          <p:nvPr/>
        </p:nvSpPr>
        <p:spPr>
          <a:xfrm>
            <a:off x="3256558" y="4518112"/>
            <a:ext cx="128016" cy="128016"/>
          </a:xfrm>
          <a:prstGeom prst="star5">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3422304" y="4421526"/>
            <a:ext cx="395064" cy="307777"/>
          </a:xfrm>
          <a:prstGeom prst="rect">
            <a:avLst/>
          </a:prstGeom>
          <a:noFill/>
        </p:spPr>
        <p:txBody>
          <a:bodyPr wrap="square" lIns="0" tIns="0" rIns="0" bIns="0" rtlCol="0">
            <a:spAutoFit/>
          </a:bodyPr>
          <a:lstStyle/>
          <a:p>
            <a:r>
              <a:rPr lang="en-US" sz="1000" dirty="0">
                <a:latin typeface="Arial"/>
                <a:cs typeface="Arial"/>
              </a:rPr>
              <a:t>M</a:t>
            </a:r>
            <a:r>
              <a:rPr lang="en-US" sz="1000" dirty="0" smtClean="0">
                <a:latin typeface="Arial"/>
                <a:cs typeface="Arial"/>
              </a:rPr>
              <a:t>in/</a:t>
            </a:r>
          </a:p>
          <a:p>
            <a:r>
              <a:rPr lang="en-US" sz="1000" dirty="0">
                <a:latin typeface="Arial"/>
                <a:cs typeface="Arial"/>
              </a:rPr>
              <a:t>M</a:t>
            </a:r>
            <a:r>
              <a:rPr lang="en-US" sz="1000" dirty="0" smtClean="0">
                <a:latin typeface="Arial"/>
                <a:cs typeface="Arial"/>
              </a:rPr>
              <a:t>ax</a:t>
            </a:r>
            <a:endParaRPr lang="en-US" sz="1000" dirty="0">
              <a:latin typeface="Arial"/>
              <a:cs typeface="Arial"/>
            </a:endParaRPr>
          </a:p>
        </p:txBody>
      </p:sp>
      <p:sp>
        <p:nvSpPr>
          <p:cNvPr id="80" name="TextBox 79"/>
          <p:cNvSpPr txBox="1"/>
          <p:nvPr/>
        </p:nvSpPr>
        <p:spPr>
          <a:xfrm flipH="1">
            <a:off x="181804" y="4052866"/>
            <a:ext cx="1656282" cy="769441"/>
          </a:xfrm>
          <a:prstGeom prst="rect">
            <a:avLst/>
          </a:prstGeom>
          <a:noFill/>
        </p:spPr>
        <p:txBody>
          <a:bodyPr wrap="square" lIns="0" tIns="0" rIns="0" bIns="0" rtlCol="0">
            <a:spAutoFit/>
          </a:bodyPr>
          <a:lstStyle/>
          <a:p>
            <a:r>
              <a:rPr lang="en-US" sz="1000" dirty="0" smtClean="0">
                <a:latin typeface="Arial"/>
                <a:cs typeface="Arial"/>
              </a:rPr>
              <a:t>Distribution of most extreme value of quantities characterizing ACs when the ACs are located in the Arctic during the various periods. </a:t>
            </a:r>
            <a:endParaRPr lang="en-US" sz="1000" dirty="0">
              <a:latin typeface="Arial"/>
              <a:cs typeface="Arial"/>
            </a:endParaRPr>
          </a:p>
        </p:txBody>
      </p:sp>
      <p:sp>
        <p:nvSpPr>
          <p:cNvPr id="81" name="5-Point Star 80"/>
          <p:cNvSpPr>
            <a:spLocks noChangeAspect="1"/>
          </p:cNvSpPr>
          <p:nvPr/>
        </p:nvSpPr>
        <p:spPr>
          <a:xfrm>
            <a:off x="3970727" y="4417913"/>
            <a:ext cx="182880" cy="182880"/>
          </a:xfrm>
          <a:prstGeom prst="star5">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TextBox 81"/>
          <p:cNvSpPr txBox="1"/>
          <p:nvPr/>
        </p:nvSpPr>
        <p:spPr>
          <a:xfrm flipH="1">
            <a:off x="4219373" y="4204697"/>
            <a:ext cx="1312882" cy="615553"/>
          </a:xfrm>
          <a:prstGeom prst="rect">
            <a:avLst/>
          </a:prstGeom>
          <a:noFill/>
        </p:spPr>
        <p:txBody>
          <a:bodyPr wrap="square" lIns="0" tIns="0" rIns="0" bIns="0" rtlCol="0">
            <a:spAutoFit/>
          </a:bodyPr>
          <a:lstStyle/>
          <a:p>
            <a:r>
              <a:rPr lang="en-US" sz="1000" dirty="0" smtClean="0">
                <a:latin typeface="Arial"/>
                <a:cs typeface="Arial"/>
              </a:rPr>
              <a:t>Statistically significant difference with respect to climatology at 95% confidence level</a:t>
            </a:r>
            <a:endParaRPr lang="en-US" sz="1000" dirty="0">
              <a:latin typeface="Arial"/>
              <a:cs typeface="Arial"/>
            </a:endParaRPr>
          </a:p>
        </p:txBody>
      </p:sp>
      <p:sp>
        <p:nvSpPr>
          <p:cNvPr id="83" name="5-Point Star 82"/>
          <p:cNvSpPr>
            <a:spLocks noChangeAspect="1"/>
          </p:cNvSpPr>
          <p:nvPr/>
        </p:nvSpPr>
        <p:spPr>
          <a:xfrm>
            <a:off x="5729541" y="4417913"/>
            <a:ext cx="182880" cy="182880"/>
          </a:xfrm>
          <a:prstGeom prst="star5">
            <a:avLst/>
          </a:prstGeom>
          <a:solidFill>
            <a:srgbClr val="FFA7D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TextBox 83"/>
          <p:cNvSpPr txBox="1"/>
          <p:nvPr/>
        </p:nvSpPr>
        <p:spPr>
          <a:xfrm flipH="1">
            <a:off x="5982447" y="3962651"/>
            <a:ext cx="1343065" cy="1077218"/>
          </a:xfrm>
          <a:prstGeom prst="rect">
            <a:avLst/>
          </a:prstGeom>
          <a:noFill/>
        </p:spPr>
        <p:txBody>
          <a:bodyPr wrap="square" lIns="0" tIns="0" rIns="0" bIns="0" rtlCol="0">
            <a:spAutoFit/>
          </a:bodyPr>
          <a:lstStyle/>
          <a:p>
            <a:r>
              <a:rPr lang="en-US" sz="1000" dirty="0" smtClean="0">
                <a:latin typeface="Arial"/>
                <a:cs typeface="Arial"/>
              </a:rPr>
              <a:t>Statistically significant difference between low-skill ACs during low-skill periods and high-skill ACs during low-skill periods at 95% confidence level</a:t>
            </a:r>
            <a:endParaRPr lang="en-US" sz="1000" dirty="0">
              <a:latin typeface="Arial"/>
              <a:cs typeface="Arial"/>
            </a:endParaRPr>
          </a:p>
        </p:txBody>
      </p:sp>
      <p:sp>
        <p:nvSpPr>
          <p:cNvPr id="85" name="5-Point Star 84"/>
          <p:cNvSpPr>
            <a:spLocks noChangeAspect="1"/>
          </p:cNvSpPr>
          <p:nvPr/>
        </p:nvSpPr>
        <p:spPr>
          <a:xfrm>
            <a:off x="7456559" y="4443386"/>
            <a:ext cx="182880" cy="182880"/>
          </a:xfrm>
          <a:prstGeom prst="star5">
            <a:avLst/>
          </a:prstGeom>
          <a:solidFill>
            <a:srgbClr val="85E2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TextBox 85"/>
          <p:cNvSpPr txBox="1"/>
          <p:nvPr/>
        </p:nvSpPr>
        <p:spPr>
          <a:xfrm flipH="1">
            <a:off x="7700127" y="3959476"/>
            <a:ext cx="1343065" cy="1077218"/>
          </a:xfrm>
          <a:prstGeom prst="rect">
            <a:avLst/>
          </a:prstGeom>
          <a:noFill/>
        </p:spPr>
        <p:txBody>
          <a:bodyPr wrap="square" lIns="0" tIns="0" rIns="0" bIns="0" rtlCol="0">
            <a:spAutoFit/>
          </a:bodyPr>
          <a:lstStyle/>
          <a:p>
            <a:r>
              <a:rPr lang="en-US" sz="1000" dirty="0" smtClean="0">
                <a:latin typeface="Arial"/>
                <a:cs typeface="Arial"/>
              </a:rPr>
              <a:t>Statistically significant difference between low-skill ACs during high-skill periods and high-skill ACs during high-skill periods at 95% confidence level</a:t>
            </a:r>
            <a:endParaRPr lang="en-US" sz="1000" dirty="0">
              <a:latin typeface="Arial"/>
              <a:cs typeface="Arial"/>
            </a:endParaRPr>
          </a:p>
        </p:txBody>
      </p:sp>
      <p:sp>
        <p:nvSpPr>
          <p:cNvPr id="87" name="TextBox 86"/>
          <p:cNvSpPr txBox="1"/>
          <p:nvPr/>
        </p:nvSpPr>
        <p:spPr>
          <a:xfrm>
            <a:off x="142178" y="2882731"/>
            <a:ext cx="257129" cy="153888"/>
          </a:xfrm>
          <a:prstGeom prst="rect">
            <a:avLst/>
          </a:prstGeom>
          <a:noFill/>
        </p:spPr>
        <p:txBody>
          <a:bodyPr wrap="square" lIns="0" tIns="0" rIns="0" bIns="0" rtlCol="0">
            <a:spAutoFit/>
          </a:bodyPr>
          <a:lstStyle/>
          <a:p>
            <a:pPr algn="r"/>
            <a:r>
              <a:rPr lang="en-US" sz="1000" dirty="0" smtClean="0">
                <a:latin typeface="Arial"/>
                <a:cs typeface="Arial"/>
              </a:rPr>
              <a:t>960</a:t>
            </a:r>
            <a:endParaRPr lang="en-US" sz="1000" dirty="0">
              <a:latin typeface="Arial"/>
              <a:cs typeface="Arial"/>
            </a:endParaRPr>
          </a:p>
        </p:txBody>
      </p:sp>
      <p:sp>
        <p:nvSpPr>
          <p:cNvPr id="88" name="TextBox 87"/>
          <p:cNvSpPr txBox="1"/>
          <p:nvPr/>
        </p:nvSpPr>
        <p:spPr>
          <a:xfrm>
            <a:off x="142178" y="2601379"/>
            <a:ext cx="257129" cy="153888"/>
          </a:xfrm>
          <a:prstGeom prst="rect">
            <a:avLst/>
          </a:prstGeom>
          <a:noFill/>
        </p:spPr>
        <p:txBody>
          <a:bodyPr wrap="square" lIns="0" tIns="0" rIns="0" bIns="0" rtlCol="0">
            <a:spAutoFit/>
          </a:bodyPr>
          <a:lstStyle/>
          <a:p>
            <a:pPr algn="r"/>
            <a:r>
              <a:rPr lang="en-US" sz="1000" dirty="0" smtClean="0">
                <a:latin typeface="Arial"/>
                <a:cs typeface="Arial"/>
              </a:rPr>
              <a:t>970</a:t>
            </a:r>
            <a:endParaRPr lang="en-US" sz="1000" dirty="0">
              <a:latin typeface="Arial"/>
              <a:cs typeface="Arial"/>
            </a:endParaRPr>
          </a:p>
        </p:txBody>
      </p:sp>
      <p:sp>
        <p:nvSpPr>
          <p:cNvPr id="89" name="TextBox 88"/>
          <p:cNvSpPr txBox="1"/>
          <p:nvPr/>
        </p:nvSpPr>
        <p:spPr>
          <a:xfrm>
            <a:off x="142178" y="2312210"/>
            <a:ext cx="257129" cy="153888"/>
          </a:xfrm>
          <a:prstGeom prst="rect">
            <a:avLst/>
          </a:prstGeom>
          <a:noFill/>
        </p:spPr>
        <p:txBody>
          <a:bodyPr wrap="square" lIns="0" tIns="0" rIns="0" bIns="0" rtlCol="0">
            <a:spAutoFit/>
          </a:bodyPr>
          <a:lstStyle/>
          <a:p>
            <a:pPr algn="r"/>
            <a:r>
              <a:rPr lang="en-US" sz="1000" dirty="0" smtClean="0">
                <a:latin typeface="Arial"/>
                <a:cs typeface="Arial"/>
              </a:rPr>
              <a:t>980</a:t>
            </a:r>
            <a:endParaRPr lang="en-US" sz="1000" dirty="0">
              <a:latin typeface="Arial"/>
              <a:cs typeface="Arial"/>
            </a:endParaRPr>
          </a:p>
        </p:txBody>
      </p:sp>
      <p:sp>
        <p:nvSpPr>
          <p:cNvPr id="90" name="TextBox 89"/>
          <p:cNvSpPr txBox="1"/>
          <p:nvPr/>
        </p:nvSpPr>
        <p:spPr>
          <a:xfrm>
            <a:off x="142178" y="2023044"/>
            <a:ext cx="257129" cy="153888"/>
          </a:xfrm>
          <a:prstGeom prst="rect">
            <a:avLst/>
          </a:prstGeom>
          <a:noFill/>
        </p:spPr>
        <p:txBody>
          <a:bodyPr wrap="square" lIns="0" tIns="0" rIns="0" bIns="0" rtlCol="0">
            <a:spAutoFit/>
          </a:bodyPr>
          <a:lstStyle/>
          <a:p>
            <a:pPr algn="r"/>
            <a:r>
              <a:rPr lang="en-US" sz="1000" dirty="0" smtClean="0">
                <a:latin typeface="Arial"/>
                <a:cs typeface="Arial"/>
              </a:rPr>
              <a:t>990</a:t>
            </a:r>
            <a:endParaRPr lang="en-US" sz="1000" dirty="0">
              <a:latin typeface="Arial"/>
              <a:cs typeface="Arial"/>
            </a:endParaRPr>
          </a:p>
        </p:txBody>
      </p:sp>
      <p:sp>
        <p:nvSpPr>
          <p:cNvPr id="91" name="TextBox 90"/>
          <p:cNvSpPr txBox="1"/>
          <p:nvPr/>
        </p:nvSpPr>
        <p:spPr>
          <a:xfrm>
            <a:off x="66431" y="1733875"/>
            <a:ext cx="335604" cy="153888"/>
          </a:xfrm>
          <a:prstGeom prst="rect">
            <a:avLst/>
          </a:prstGeom>
          <a:noFill/>
        </p:spPr>
        <p:txBody>
          <a:bodyPr wrap="square" lIns="0" tIns="0" rIns="0" bIns="0" rtlCol="0">
            <a:spAutoFit/>
          </a:bodyPr>
          <a:lstStyle/>
          <a:p>
            <a:pPr algn="r"/>
            <a:r>
              <a:rPr lang="en-US" sz="1000" dirty="0" smtClean="0">
                <a:latin typeface="Arial"/>
                <a:cs typeface="Arial"/>
              </a:rPr>
              <a:t>1000</a:t>
            </a:r>
            <a:endParaRPr lang="en-US" sz="1000" dirty="0">
              <a:latin typeface="Arial"/>
              <a:cs typeface="Arial"/>
            </a:endParaRPr>
          </a:p>
        </p:txBody>
      </p:sp>
      <p:sp>
        <p:nvSpPr>
          <p:cNvPr id="92" name="TextBox 91"/>
          <p:cNvSpPr txBox="1"/>
          <p:nvPr/>
        </p:nvSpPr>
        <p:spPr>
          <a:xfrm>
            <a:off x="66431" y="1448612"/>
            <a:ext cx="335604" cy="153888"/>
          </a:xfrm>
          <a:prstGeom prst="rect">
            <a:avLst/>
          </a:prstGeom>
          <a:noFill/>
        </p:spPr>
        <p:txBody>
          <a:bodyPr wrap="square" lIns="0" tIns="0" rIns="0" bIns="0" rtlCol="0">
            <a:spAutoFit/>
          </a:bodyPr>
          <a:lstStyle/>
          <a:p>
            <a:pPr algn="r"/>
            <a:r>
              <a:rPr lang="en-US" sz="1000" dirty="0" smtClean="0">
                <a:latin typeface="Arial"/>
                <a:cs typeface="Arial"/>
              </a:rPr>
              <a:t>1010</a:t>
            </a:r>
            <a:endParaRPr lang="en-US" sz="1000" dirty="0">
              <a:latin typeface="Arial"/>
              <a:cs typeface="Arial"/>
            </a:endParaRPr>
          </a:p>
        </p:txBody>
      </p:sp>
      <p:sp>
        <p:nvSpPr>
          <p:cNvPr id="93" name="TextBox 92"/>
          <p:cNvSpPr txBox="1"/>
          <p:nvPr/>
        </p:nvSpPr>
        <p:spPr>
          <a:xfrm>
            <a:off x="66431" y="1163351"/>
            <a:ext cx="335604" cy="153888"/>
          </a:xfrm>
          <a:prstGeom prst="rect">
            <a:avLst/>
          </a:prstGeom>
          <a:noFill/>
        </p:spPr>
        <p:txBody>
          <a:bodyPr wrap="square" lIns="0" tIns="0" rIns="0" bIns="0" rtlCol="0">
            <a:spAutoFit/>
          </a:bodyPr>
          <a:lstStyle/>
          <a:p>
            <a:pPr algn="r"/>
            <a:r>
              <a:rPr lang="en-US" sz="1000" dirty="0" smtClean="0">
                <a:latin typeface="Arial"/>
                <a:cs typeface="Arial"/>
              </a:rPr>
              <a:t>1020</a:t>
            </a:r>
            <a:endParaRPr lang="en-US" sz="1000" dirty="0">
              <a:latin typeface="Arial"/>
              <a:cs typeface="Arial"/>
            </a:endParaRPr>
          </a:p>
        </p:txBody>
      </p:sp>
      <p:sp>
        <p:nvSpPr>
          <p:cNvPr id="94" name="TextBox 93"/>
          <p:cNvSpPr txBox="1"/>
          <p:nvPr/>
        </p:nvSpPr>
        <p:spPr>
          <a:xfrm>
            <a:off x="66431" y="874181"/>
            <a:ext cx="335604" cy="153888"/>
          </a:xfrm>
          <a:prstGeom prst="rect">
            <a:avLst/>
          </a:prstGeom>
          <a:noFill/>
        </p:spPr>
        <p:txBody>
          <a:bodyPr wrap="square" lIns="0" tIns="0" rIns="0" bIns="0" rtlCol="0">
            <a:spAutoFit/>
          </a:bodyPr>
          <a:lstStyle/>
          <a:p>
            <a:pPr algn="r"/>
            <a:r>
              <a:rPr lang="en-US" sz="1000" dirty="0" smtClean="0">
                <a:latin typeface="Arial"/>
                <a:cs typeface="Arial"/>
              </a:rPr>
              <a:t>1030</a:t>
            </a:r>
            <a:endParaRPr lang="en-US" sz="1000" dirty="0">
              <a:latin typeface="Arial"/>
              <a:cs typeface="Arial"/>
            </a:endParaRPr>
          </a:p>
        </p:txBody>
      </p:sp>
      <p:sp>
        <p:nvSpPr>
          <p:cNvPr id="95" name="TextBox 94"/>
          <p:cNvSpPr txBox="1"/>
          <p:nvPr/>
        </p:nvSpPr>
        <p:spPr>
          <a:xfrm>
            <a:off x="482203" y="751910"/>
            <a:ext cx="2440228" cy="153888"/>
          </a:xfrm>
          <a:prstGeom prst="rect">
            <a:avLst/>
          </a:prstGeom>
          <a:noFill/>
        </p:spPr>
        <p:txBody>
          <a:bodyPr wrap="square" lIns="0" tIns="0" rIns="0" bIns="0" rtlCol="0">
            <a:spAutoFit/>
          </a:bodyPr>
          <a:lstStyle/>
          <a:p>
            <a:pPr algn="ctr"/>
            <a:r>
              <a:rPr lang="en-US" sz="1000" b="1" dirty="0" smtClean="0">
                <a:latin typeface="Arial"/>
                <a:cs typeface="Arial"/>
              </a:rPr>
              <a:t>(a) Minimum SLP (hPa) </a:t>
            </a:r>
            <a:endParaRPr lang="en-US" sz="1000" b="1" dirty="0">
              <a:latin typeface="Arial"/>
              <a:cs typeface="Arial"/>
            </a:endParaRPr>
          </a:p>
        </p:txBody>
      </p:sp>
      <p:sp>
        <p:nvSpPr>
          <p:cNvPr id="96" name="TextBox 95"/>
          <p:cNvSpPr txBox="1"/>
          <p:nvPr/>
        </p:nvSpPr>
        <p:spPr>
          <a:xfrm>
            <a:off x="3152313" y="2886056"/>
            <a:ext cx="257129" cy="153888"/>
          </a:xfrm>
          <a:prstGeom prst="rect">
            <a:avLst/>
          </a:prstGeom>
          <a:noFill/>
        </p:spPr>
        <p:txBody>
          <a:bodyPr wrap="square" lIns="0" tIns="0" rIns="0" bIns="0" rtlCol="0">
            <a:spAutoFit/>
          </a:bodyPr>
          <a:lstStyle/>
          <a:p>
            <a:pPr algn="r"/>
            <a:r>
              <a:rPr lang="en-US" sz="1000" dirty="0" smtClean="0">
                <a:latin typeface="Arial"/>
                <a:cs typeface="Arial"/>
              </a:rPr>
              <a:t>0.6</a:t>
            </a:r>
            <a:endParaRPr lang="en-US" sz="1000" dirty="0">
              <a:latin typeface="Arial"/>
              <a:cs typeface="Arial"/>
            </a:endParaRPr>
          </a:p>
        </p:txBody>
      </p:sp>
      <p:sp>
        <p:nvSpPr>
          <p:cNvPr id="97" name="TextBox 96"/>
          <p:cNvSpPr txBox="1"/>
          <p:nvPr/>
        </p:nvSpPr>
        <p:spPr>
          <a:xfrm>
            <a:off x="3152313" y="2636185"/>
            <a:ext cx="257129" cy="153888"/>
          </a:xfrm>
          <a:prstGeom prst="rect">
            <a:avLst/>
          </a:prstGeom>
          <a:noFill/>
        </p:spPr>
        <p:txBody>
          <a:bodyPr wrap="square" lIns="0" tIns="0" rIns="0" bIns="0" rtlCol="0">
            <a:spAutoFit/>
          </a:bodyPr>
          <a:lstStyle/>
          <a:p>
            <a:pPr algn="r"/>
            <a:r>
              <a:rPr lang="en-US" sz="1000" dirty="0" smtClean="0">
                <a:latin typeface="Arial"/>
                <a:cs typeface="Arial"/>
              </a:rPr>
              <a:t>0.8</a:t>
            </a:r>
            <a:endParaRPr lang="en-US" sz="1000" dirty="0">
              <a:latin typeface="Arial"/>
              <a:cs typeface="Arial"/>
            </a:endParaRPr>
          </a:p>
        </p:txBody>
      </p:sp>
      <p:sp>
        <p:nvSpPr>
          <p:cNvPr id="98" name="TextBox 97"/>
          <p:cNvSpPr txBox="1"/>
          <p:nvPr/>
        </p:nvSpPr>
        <p:spPr>
          <a:xfrm>
            <a:off x="3152313" y="2385829"/>
            <a:ext cx="257129" cy="153888"/>
          </a:xfrm>
          <a:prstGeom prst="rect">
            <a:avLst/>
          </a:prstGeom>
          <a:noFill/>
        </p:spPr>
        <p:txBody>
          <a:bodyPr wrap="square" lIns="0" tIns="0" rIns="0" bIns="0" rtlCol="0">
            <a:spAutoFit/>
          </a:bodyPr>
          <a:lstStyle/>
          <a:p>
            <a:pPr algn="r"/>
            <a:r>
              <a:rPr lang="en-US" sz="1000" dirty="0" smtClean="0">
                <a:latin typeface="Arial"/>
                <a:cs typeface="Arial"/>
              </a:rPr>
              <a:t>1.0</a:t>
            </a:r>
            <a:endParaRPr lang="en-US" sz="1000" dirty="0">
              <a:latin typeface="Arial"/>
              <a:cs typeface="Arial"/>
            </a:endParaRPr>
          </a:p>
        </p:txBody>
      </p:sp>
      <p:sp>
        <p:nvSpPr>
          <p:cNvPr id="99" name="TextBox 98"/>
          <p:cNvSpPr txBox="1"/>
          <p:nvPr/>
        </p:nvSpPr>
        <p:spPr>
          <a:xfrm>
            <a:off x="3152313" y="2132633"/>
            <a:ext cx="257129" cy="153888"/>
          </a:xfrm>
          <a:prstGeom prst="rect">
            <a:avLst/>
          </a:prstGeom>
          <a:noFill/>
        </p:spPr>
        <p:txBody>
          <a:bodyPr wrap="square" lIns="0" tIns="0" rIns="0" bIns="0" rtlCol="0">
            <a:spAutoFit/>
          </a:bodyPr>
          <a:lstStyle/>
          <a:p>
            <a:pPr algn="r"/>
            <a:r>
              <a:rPr lang="en-US" sz="1000" dirty="0" smtClean="0">
                <a:latin typeface="Arial"/>
                <a:cs typeface="Arial"/>
              </a:rPr>
              <a:t>1.2</a:t>
            </a:r>
            <a:endParaRPr lang="en-US" sz="1000" dirty="0">
              <a:latin typeface="Arial"/>
              <a:cs typeface="Arial"/>
            </a:endParaRPr>
          </a:p>
        </p:txBody>
      </p:sp>
      <p:sp>
        <p:nvSpPr>
          <p:cNvPr id="100" name="TextBox 99"/>
          <p:cNvSpPr txBox="1"/>
          <p:nvPr/>
        </p:nvSpPr>
        <p:spPr>
          <a:xfrm>
            <a:off x="3152313" y="1884480"/>
            <a:ext cx="257129" cy="153888"/>
          </a:xfrm>
          <a:prstGeom prst="rect">
            <a:avLst/>
          </a:prstGeom>
          <a:noFill/>
        </p:spPr>
        <p:txBody>
          <a:bodyPr wrap="square" lIns="0" tIns="0" rIns="0" bIns="0" rtlCol="0">
            <a:spAutoFit/>
          </a:bodyPr>
          <a:lstStyle/>
          <a:p>
            <a:pPr algn="r"/>
            <a:r>
              <a:rPr lang="en-US" sz="1000" dirty="0" smtClean="0">
                <a:latin typeface="Arial"/>
                <a:cs typeface="Arial"/>
              </a:rPr>
              <a:t>1.4</a:t>
            </a:r>
            <a:endParaRPr lang="en-US" sz="1000" dirty="0">
              <a:latin typeface="Arial"/>
              <a:cs typeface="Arial"/>
            </a:endParaRPr>
          </a:p>
        </p:txBody>
      </p:sp>
      <p:sp>
        <p:nvSpPr>
          <p:cNvPr id="101" name="TextBox 100"/>
          <p:cNvSpPr txBox="1"/>
          <p:nvPr/>
        </p:nvSpPr>
        <p:spPr>
          <a:xfrm>
            <a:off x="3152313" y="1631284"/>
            <a:ext cx="257129" cy="153888"/>
          </a:xfrm>
          <a:prstGeom prst="rect">
            <a:avLst/>
          </a:prstGeom>
          <a:noFill/>
        </p:spPr>
        <p:txBody>
          <a:bodyPr wrap="square" lIns="0" tIns="0" rIns="0" bIns="0" rtlCol="0">
            <a:spAutoFit/>
          </a:bodyPr>
          <a:lstStyle/>
          <a:p>
            <a:pPr algn="r"/>
            <a:r>
              <a:rPr lang="en-US" sz="1000" dirty="0" smtClean="0">
                <a:latin typeface="Arial"/>
                <a:cs typeface="Arial"/>
              </a:rPr>
              <a:t>1.6</a:t>
            </a:r>
            <a:endParaRPr lang="en-US" sz="1000" dirty="0">
              <a:latin typeface="Arial"/>
              <a:cs typeface="Arial"/>
            </a:endParaRPr>
          </a:p>
        </p:txBody>
      </p:sp>
      <p:sp>
        <p:nvSpPr>
          <p:cNvPr id="102" name="TextBox 101"/>
          <p:cNvSpPr txBox="1"/>
          <p:nvPr/>
        </p:nvSpPr>
        <p:spPr>
          <a:xfrm>
            <a:off x="3152313" y="1381643"/>
            <a:ext cx="257129" cy="153888"/>
          </a:xfrm>
          <a:prstGeom prst="rect">
            <a:avLst/>
          </a:prstGeom>
          <a:noFill/>
        </p:spPr>
        <p:txBody>
          <a:bodyPr wrap="square" lIns="0" tIns="0" rIns="0" bIns="0" rtlCol="0">
            <a:spAutoFit/>
          </a:bodyPr>
          <a:lstStyle/>
          <a:p>
            <a:pPr algn="r"/>
            <a:r>
              <a:rPr lang="en-US" sz="1000" dirty="0" smtClean="0">
                <a:latin typeface="Arial"/>
                <a:cs typeface="Arial"/>
              </a:rPr>
              <a:t>1.8</a:t>
            </a:r>
            <a:endParaRPr lang="en-US" sz="1000" dirty="0">
              <a:latin typeface="Arial"/>
              <a:cs typeface="Arial"/>
            </a:endParaRPr>
          </a:p>
        </p:txBody>
      </p:sp>
      <p:sp>
        <p:nvSpPr>
          <p:cNvPr id="103" name="TextBox 102"/>
          <p:cNvSpPr txBox="1"/>
          <p:nvPr/>
        </p:nvSpPr>
        <p:spPr>
          <a:xfrm>
            <a:off x="3152313" y="1131525"/>
            <a:ext cx="257129" cy="153888"/>
          </a:xfrm>
          <a:prstGeom prst="rect">
            <a:avLst/>
          </a:prstGeom>
          <a:noFill/>
        </p:spPr>
        <p:txBody>
          <a:bodyPr wrap="square" lIns="0" tIns="0" rIns="0" bIns="0" rtlCol="0">
            <a:spAutoFit/>
          </a:bodyPr>
          <a:lstStyle/>
          <a:p>
            <a:pPr algn="r"/>
            <a:r>
              <a:rPr lang="en-US" sz="1000" dirty="0" smtClean="0">
                <a:latin typeface="Arial"/>
                <a:cs typeface="Arial"/>
              </a:rPr>
              <a:t>2.0</a:t>
            </a:r>
            <a:endParaRPr lang="en-US" sz="1000" dirty="0">
              <a:latin typeface="Arial"/>
              <a:cs typeface="Arial"/>
            </a:endParaRPr>
          </a:p>
        </p:txBody>
      </p:sp>
      <p:sp>
        <p:nvSpPr>
          <p:cNvPr id="104" name="TextBox 103"/>
          <p:cNvSpPr txBox="1"/>
          <p:nvPr/>
        </p:nvSpPr>
        <p:spPr>
          <a:xfrm>
            <a:off x="3152313" y="875786"/>
            <a:ext cx="257129" cy="153888"/>
          </a:xfrm>
          <a:prstGeom prst="rect">
            <a:avLst/>
          </a:prstGeom>
          <a:noFill/>
        </p:spPr>
        <p:txBody>
          <a:bodyPr wrap="square" lIns="0" tIns="0" rIns="0" bIns="0" rtlCol="0">
            <a:spAutoFit/>
          </a:bodyPr>
          <a:lstStyle/>
          <a:p>
            <a:pPr algn="r"/>
            <a:r>
              <a:rPr lang="en-US" sz="1000" dirty="0" smtClean="0">
                <a:latin typeface="Arial"/>
                <a:cs typeface="Arial"/>
              </a:rPr>
              <a:t>2.2</a:t>
            </a:r>
            <a:endParaRPr lang="en-US" sz="1000" dirty="0">
              <a:latin typeface="Arial"/>
              <a:cs typeface="Arial"/>
            </a:endParaRPr>
          </a:p>
        </p:txBody>
      </p:sp>
      <p:sp>
        <p:nvSpPr>
          <p:cNvPr id="105" name="TextBox 104"/>
          <p:cNvSpPr txBox="1"/>
          <p:nvPr/>
        </p:nvSpPr>
        <p:spPr>
          <a:xfrm>
            <a:off x="6172373" y="2885850"/>
            <a:ext cx="257129" cy="153888"/>
          </a:xfrm>
          <a:prstGeom prst="rect">
            <a:avLst/>
          </a:prstGeom>
          <a:noFill/>
        </p:spPr>
        <p:txBody>
          <a:bodyPr wrap="square" lIns="0" tIns="0" rIns="0" bIns="0" rtlCol="0">
            <a:spAutoFit/>
          </a:bodyPr>
          <a:lstStyle/>
          <a:p>
            <a:pPr algn="r"/>
            <a:r>
              <a:rPr lang="en-US" sz="1000" dirty="0" smtClean="0">
                <a:latin typeface="Arial"/>
                <a:cs typeface="Arial"/>
              </a:rPr>
              <a:t>0.2</a:t>
            </a:r>
            <a:endParaRPr lang="en-US" sz="1000" dirty="0">
              <a:latin typeface="Arial"/>
              <a:cs typeface="Arial"/>
            </a:endParaRPr>
          </a:p>
        </p:txBody>
      </p:sp>
      <p:sp>
        <p:nvSpPr>
          <p:cNvPr id="106" name="TextBox 105"/>
          <p:cNvSpPr txBox="1"/>
          <p:nvPr/>
        </p:nvSpPr>
        <p:spPr>
          <a:xfrm>
            <a:off x="6172373" y="2504485"/>
            <a:ext cx="257129" cy="153888"/>
          </a:xfrm>
          <a:prstGeom prst="rect">
            <a:avLst/>
          </a:prstGeom>
          <a:noFill/>
        </p:spPr>
        <p:txBody>
          <a:bodyPr wrap="square" lIns="0" tIns="0" rIns="0" bIns="0" rtlCol="0">
            <a:spAutoFit/>
          </a:bodyPr>
          <a:lstStyle/>
          <a:p>
            <a:pPr algn="r"/>
            <a:r>
              <a:rPr lang="en-US" sz="1000" dirty="0" smtClean="0">
                <a:latin typeface="Arial"/>
                <a:cs typeface="Arial"/>
              </a:rPr>
              <a:t>0.4</a:t>
            </a:r>
            <a:endParaRPr lang="en-US" sz="1000" dirty="0">
              <a:latin typeface="Arial"/>
              <a:cs typeface="Arial"/>
            </a:endParaRPr>
          </a:p>
        </p:txBody>
      </p:sp>
      <p:sp>
        <p:nvSpPr>
          <p:cNvPr id="107" name="TextBox 106"/>
          <p:cNvSpPr txBox="1"/>
          <p:nvPr/>
        </p:nvSpPr>
        <p:spPr>
          <a:xfrm>
            <a:off x="6172373" y="2120857"/>
            <a:ext cx="257129" cy="153888"/>
          </a:xfrm>
          <a:prstGeom prst="rect">
            <a:avLst/>
          </a:prstGeom>
          <a:noFill/>
        </p:spPr>
        <p:txBody>
          <a:bodyPr wrap="square" lIns="0" tIns="0" rIns="0" bIns="0" rtlCol="0">
            <a:spAutoFit/>
          </a:bodyPr>
          <a:lstStyle/>
          <a:p>
            <a:pPr algn="r"/>
            <a:r>
              <a:rPr lang="en-US" sz="1000" dirty="0" smtClean="0">
                <a:latin typeface="Arial"/>
                <a:cs typeface="Arial"/>
              </a:rPr>
              <a:t>0.6</a:t>
            </a:r>
            <a:endParaRPr lang="en-US" sz="1000" dirty="0">
              <a:latin typeface="Arial"/>
              <a:cs typeface="Arial"/>
            </a:endParaRPr>
          </a:p>
        </p:txBody>
      </p:sp>
      <p:sp>
        <p:nvSpPr>
          <p:cNvPr id="108" name="TextBox 107"/>
          <p:cNvSpPr txBox="1"/>
          <p:nvPr/>
        </p:nvSpPr>
        <p:spPr>
          <a:xfrm>
            <a:off x="6172373" y="1737242"/>
            <a:ext cx="257129" cy="153888"/>
          </a:xfrm>
          <a:prstGeom prst="rect">
            <a:avLst/>
          </a:prstGeom>
          <a:noFill/>
        </p:spPr>
        <p:txBody>
          <a:bodyPr wrap="square" lIns="0" tIns="0" rIns="0" bIns="0" rtlCol="0">
            <a:spAutoFit/>
          </a:bodyPr>
          <a:lstStyle/>
          <a:p>
            <a:pPr algn="r"/>
            <a:r>
              <a:rPr lang="en-US" sz="1000" dirty="0" smtClean="0">
                <a:latin typeface="Arial"/>
                <a:cs typeface="Arial"/>
              </a:rPr>
              <a:t>0.8</a:t>
            </a:r>
            <a:endParaRPr lang="en-US" sz="1000" dirty="0">
              <a:latin typeface="Arial"/>
              <a:cs typeface="Arial"/>
            </a:endParaRPr>
          </a:p>
        </p:txBody>
      </p:sp>
      <p:sp>
        <p:nvSpPr>
          <p:cNvPr id="109" name="TextBox 108"/>
          <p:cNvSpPr txBox="1"/>
          <p:nvPr/>
        </p:nvSpPr>
        <p:spPr>
          <a:xfrm>
            <a:off x="6172373" y="1355043"/>
            <a:ext cx="257129" cy="153888"/>
          </a:xfrm>
          <a:prstGeom prst="rect">
            <a:avLst/>
          </a:prstGeom>
          <a:noFill/>
        </p:spPr>
        <p:txBody>
          <a:bodyPr wrap="square" lIns="0" tIns="0" rIns="0" bIns="0" rtlCol="0">
            <a:spAutoFit/>
          </a:bodyPr>
          <a:lstStyle/>
          <a:p>
            <a:pPr algn="r"/>
            <a:r>
              <a:rPr lang="en-US" sz="1000" dirty="0" smtClean="0">
                <a:latin typeface="Arial"/>
                <a:cs typeface="Arial"/>
              </a:rPr>
              <a:t>1.0</a:t>
            </a:r>
            <a:endParaRPr lang="en-US" sz="1000" dirty="0">
              <a:latin typeface="Arial"/>
              <a:cs typeface="Arial"/>
            </a:endParaRPr>
          </a:p>
        </p:txBody>
      </p:sp>
      <p:sp>
        <p:nvSpPr>
          <p:cNvPr id="110" name="TextBox 109"/>
          <p:cNvSpPr txBox="1"/>
          <p:nvPr/>
        </p:nvSpPr>
        <p:spPr>
          <a:xfrm>
            <a:off x="6172373" y="972888"/>
            <a:ext cx="257129" cy="153888"/>
          </a:xfrm>
          <a:prstGeom prst="rect">
            <a:avLst/>
          </a:prstGeom>
          <a:noFill/>
        </p:spPr>
        <p:txBody>
          <a:bodyPr wrap="square" lIns="0" tIns="0" rIns="0" bIns="0" rtlCol="0">
            <a:spAutoFit/>
          </a:bodyPr>
          <a:lstStyle/>
          <a:p>
            <a:pPr algn="r"/>
            <a:r>
              <a:rPr lang="en-US" sz="1000" dirty="0" smtClean="0">
                <a:latin typeface="Arial"/>
                <a:cs typeface="Arial"/>
              </a:rPr>
              <a:t>1.2</a:t>
            </a:r>
            <a:endParaRPr lang="en-US" sz="1000" dirty="0">
              <a:latin typeface="Arial"/>
              <a:cs typeface="Arial"/>
            </a:endParaRPr>
          </a:p>
        </p:txBody>
      </p:sp>
      <p:sp>
        <p:nvSpPr>
          <p:cNvPr id="111" name="TextBox 110"/>
          <p:cNvSpPr txBox="1"/>
          <p:nvPr/>
        </p:nvSpPr>
        <p:spPr>
          <a:xfrm>
            <a:off x="3540174" y="614241"/>
            <a:ext cx="2371143" cy="307777"/>
          </a:xfrm>
          <a:prstGeom prst="rect">
            <a:avLst/>
          </a:prstGeom>
          <a:noFill/>
        </p:spPr>
        <p:txBody>
          <a:bodyPr wrap="square" lIns="0" tIns="0" rIns="0" bIns="0" rtlCol="0">
            <a:spAutoFit/>
          </a:bodyPr>
          <a:lstStyle/>
          <a:p>
            <a:pPr algn="ctr"/>
            <a:r>
              <a:rPr lang="en-US" sz="1000" b="1" dirty="0" smtClean="0">
                <a:latin typeface="Arial"/>
                <a:cs typeface="Arial"/>
              </a:rPr>
              <a:t>(b) Area-averaged 850-hPa </a:t>
            </a:r>
            <a:r>
              <a:rPr lang="en-US" sz="1000" b="1" dirty="0" err="1" smtClean="0">
                <a:latin typeface="Arial"/>
                <a:cs typeface="Arial"/>
              </a:rPr>
              <a:t>θ</a:t>
            </a:r>
            <a:r>
              <a:rPr lang="en-US" sz="1000" b="1" dirty="0" smtClean="0">
                <a:latin typeface="Arial"/>
                <a:cs typeface="Arial"/>
              </a:rPr>
              <a:t> </a:t>
            </a:r>
            <a:r>
              <a:rPr lang="en-US" sz="1000" b="1" dirty="0">
                <a:latin typeface="Arial"/>
                <a:cs typeface="Arial"/>
              </a:rPr>
              <a:t>gradient </a:t>
            </a:r>
            <a:r>
              <a:rPr lang="en-US" sz="1000" b="1" dirty="0" smtClean="0">
                <a:latin typeface="Arial"/>
                <a:cs typeface="Arial"/>
              </a:rPr>
              <a:t>           magnitude [</a:t>
            </a:r>
            <a:r>
              <a:rPr lang="en-US" sz="1000" b="1" dirty="0">
                <a:latin typeface="Arial"/>
                <a:cs typeface="Arial"/>
              </a:rPr>
              <a:t>K (100 km)</a:t>
            </a:r>
            <a:r>
              <a:rPr lang="en-US" sz="1000" b="1" baseline="30000" dirty="0" smtClean="0">
                <a:latin typeface="Arial"/>
                <a:cs typeface="Arial"/>
              </a:rPr>
              <a:t>−1</a:t>
            </a:r>
            <a:r>
              <a:rPr lang="en-US" sz="1000" b="1" dirty="0" smtClean="0">
                <a:latin typeface="Arial"/>
                <a:cs typeface="Arial"/>
              </a:rPr>
              <a:t>]</a:t>
            </a:r>
          </a:p>
        </p:txBody>
      </p:sp>
      <p:sp>
        <p:nvSpPr>
          <p:cNvPr id="112" name="TextBox 111"/>
          <p:cNvSpPr txBox="1"/>
          <p:nvPr/>
        </p:nvSpPr>
        <p:spPr>
          <a:xfrm>
            <a:off x="6512270" y="613410"/>
            <a:ext cx="2438784" cy="307777"/>
          </a:xfrm>
          <a:prstGeom prst="rect">
            <a:avLst/>
          </a:prstGeom>
          <a:noFill/>
        </p:spPr>
        <p:txBody>
          <a:bodyPr wrap="square" lIns="0" tIns="0" rIns="0" bIns="0" rtlCol="0">
            <a:spAutoFit/>
          </a:bodyPr>
          <a:lstStyle/>
          <a:p>
            <a:pPr algn="ctr"/>
            <a:r>
              <a:rPr lang="en-US" sz="1000" b="1" dirty="0" smtClean="0">
                <a:latin typeface="Arial"/>
                <a:cs typeface="Arial"/>
              </a:rPr>
              <a:t>(c) Area-averaged 850</a:t>
            </a:r>
            <a:r>
              <a:rPr lang="en-US" sz="1000" b="1" dirty="0">
                <a:latin typeface="Arial"/>
                <a:cs typeface="Arial"/>
              </a:rPr>
              <a:t>–600-hPa </a:t>
            </a:r>
            <a:r>
              <a:rPr lang="en-US" sz="1000" b="1" dirty="0" smtClean="0">
                <a:latin typeface="Arial"/>
                <a:cs typeface="Arial"/>
              </a:rPr>
              <a:t>        </a:t>
            </a:r>
            <a:r>
              <a:rPr lang="en-US" sz="1000" b="1" dirty="0" err="1" smtClean="0">
                <a:latin typeface="Arial"/>
                <a:cs typeface="Arial"/>
              </a:rPr>
              <a:t>Eady</a:t>
            </a:r>
            <a:r>
              <a:rPr lang="en-US" sz="1000" b="1" dirty="0" smtClean="0">
                <a:latin typeface="Arial"/>
                <a:cs typeface="Arial"/>
              </a:rPr>
              <a:t> </a:t>
            </a:r>
            <a:r>
              <a:rPr lang="en-US" sz="1000" b="1" dirty="0">
                <a:latin typeface="Arial"/>
                <a:cs typeface="Arial"/>
              </a:rPr>
              <a:t>growth </a:t>
            </a:r>
            <a:r>
              <a:rPr lang="en-US" sz="1000" b="1" dirty="0" smtClean="0">
                <a:latin typeface="Arial"/>
                <a:cs typeface="Arial"/>
              </a:rPr>
              <a:t>rate </a:t>
            </a:r>
            <a:r>
              <a:rPr lang="en-US" sz="1000" b="1" dirty="0">
                <a:latin typeface="Arial"/>
                <a:cs typeface="Arial"/>
              </a:rPr>
              <a:t>(day</a:t>
            </a:r>
            <a:r>
              <a:rPr lang="en-US" sz="1000" b="1" baseline="30000" dirty="0">
                <a:latin typeface="Arial"/>
                <a:cs typeface="Arial"/>
              </a:rPr>
              <a:t>−1</a:t>
            </a:r>
            <a:r>
              <a:rPr lang="en-US" sz="1000" b="1" dirty="0">
                <a:latin typeface="Arial"/>
                <a:cs typeface="Arial"/>
              </a:rPr>
              <a:t>)</a:t>
            </a:r>
          </a:p>
        </p:txBody>
      </p:sp>
      <p:sp>
        <p:nvSpPr>
          <p:cNvPr id="113" name="5-Point Star 112"/>
          <p:cNvSpPr>
            <a:spLocks noChangeAspect="1"/>
          </p:cNvSpPr>
          <p:nvPr/>
        </p:nvSpPr>
        <p:spPr>
          <a:xfrm>
            <a:off x="1147557" y="2976429"/>
            <a:ext cx="182880" cy="182880"/>
          </a:xfrm>
          <a:prstGeom prst="star5">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5-Point Star 113"/>
          <p:cNvSpPr>
            <a:spLocks noChangeAspect="1"/>
          </p:cNvSpPr>
          <p:nvPr/>
        </p:nvSpPr>
        <p:spPr>
          <a:xfrm>
            <a:off x="1397684" y="2976429"/>
            <a:ext cx="182880" cy="182880"/>
          </a:xfrm>
          <a:prstGeom prst="star5">
            <a:avLst/>
          </a:prstGeom>
          <a:solidFill>
            <a:srgbClr val="FFA7D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5-Point Star 121"/>
          <p:cNvSpPr>
            <a:spLocks noChangeAspect="1"/>
          </p:cNvSpPr>
          <p:nvPr/>
        </p:nvSpPr>
        <p:spPr>
          <a:xfrm>
            <a:off x="4164435" y="2976429"/>
            <a:ext cx="182880" cy="182880"/>
          </a:xfrm>
          <a:prstGeom prst="star5">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5-Point Star 122"/>
          <p:cNvSpPr>
            <a:spLocks noChangeAspect="1"/>
          </p:cNvSpPr>
          <p:nvPr/>
        </p:nvSpPr>
        <p:spPr>
          <a:xfrm>
            <a:off x="5553011" y="2976429"/>
            <a:ext cx="182880" cy="182880"/>
          </a:xfrm>
          <a:prstGeom prst="star5">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5-Point Star 123"/>
          <p:cNvSpPr>
            <a:spLocks noChangeAspect="1"/>
          </p:cNvSpPr>
          <p:nvPr/>
        </p:nvSpPr>
        <p:spPr>
          <a:xfrm>
            <a:off x="7183907" y="2976429"/>
            <a:ext cx="182880" cy="182880"/>
          </a:xfrm>
          <a:prstGeom prst="star5">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5-Point Star 124"/>
          <p:cNvSpPr>
            <a:spLocks noChangeAspect="1"/>
          </p:cNvSpPr>
          <p:nvPr/>
        </p:nvSpPr>
        <p:spPr>
          <a:xfrm>
            <a:off x="8571382" y="2976429"/>
            <a:ext cx="182880" cy="182880"/>
          </a:xfrm>
          <a:prstGeom prst="star5">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5-Point Star 125"/>
          <p:cNvSpPr>
            <a:spLocks noChangeAspect="1"/>
          </p:cNvSpPr>
          <p:nvPr/>
        </p:nvSpPr>
        <p:spPr>
          <a:xfrm>
            <a:off x="8329473" y="2976429"/>
            <a:ext cx="182880" cy="182880"/>
          </a:xfrm>
          <a:prstGeom prst="star5">
            <a:avLst/>
          </a:prstGeom>
          <a:solidFill>
            <a:srgbClr val="85E2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871262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oxplot_largest_aa_pos_IMFC_during_periods_inArctic_allCats_f120_v7_1200km_all_noLabel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9574" y="922018"/>
            <a:ext cx="2539827" cy="2103120"/>
          </a:xfrm>
          <a:prstGeom prst="rect">
            <a:avLst/>
          </a:prstGeom>
        </p:spPr>
      </p:pic>
      <p:pic>
        <p:nvPicPr>
          <p:cNvPr id="8" name="Picture 7" descr="boxplot_highest_aa_IVT_during_periods_inArctic_allCats_f120_v7_1200km_all_noLabel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8780" y="921187"/>
            <a:ext cx="2539826" cy="2103120"/>
          </a:xfrm>
          <a:prstGeom prst="rect">
            <a:avLst/>
          </a:prstGeom>
        </p:spPr>
      </p:pic>
      <p:pic>
        <p:nvPicPr>
          <p:cNvPr id="7" name="Picture 6" descr="boxplot_lowest_aa_neg_w_avg_800_to_600hPa_during_periods_inArctic_allCats_f120_v7_1200km_all_noLabel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330" y="922018"/>
            <a:ext cx="2548325" cy="2103120"/>
          </a:xfrm>
          <a:prstGeom prst="rect">
            <a:avLst/>
          </a:prstGeom>
        </p:spPr>
      </p:pic>
      <p:cxnSp>
        <p:nvCxnSpPr>
          <p:cNvPr id="33" name="Straight Connector 32"/>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6" y="7255"/>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AC characteristics</a:t>
            </a:r>
            <a:endParaRPr lang="en-US" sz="2200" b="1" dirty="0">
              <a:solidFill>
                <a:srgbClr val="FF0000"/>
              </a:solidFill>
              <a:latin typeface="Arial" panose="020B0604020202020204" pitchFamily="34" charset="0"/>
              <a:cs typeface="Arial" panose="020B0604020202020204" pitchFamily="34" charset="0"/>
            </a:endParaRPr>
          </a:p>
        </p:txBody>
      </p:sp>
      <p:grpSp>
        <p:nvGrpSpPr>
          <p:cNvPr id="59" name="Group 58"/>
          <p:cNvGrpSpPr/>
          <p:nvPr/>
        </p:nvGrpSpPr>
        <p:grpSpPr>
          <a:xfrm>
            <a:off x="305268" y="3358033"/>
            <a:ext cx="1829957" cy="400110"/>
            <a:chOff x="305268" y="3301999"/>
            <a:chExt cx="1829957" cy="400110"/>
          </a:xfrm>
        </p:grpSpPr>
        <p:sp>
          <p:nvSpPr>
            <p:cNvPr id="45" name="Rectangle 44"/>
            <p:cNvSpPr/>
            <p:nvPr/>
          </p:nvSpPr>
          <p:spPr>
            <a:xfrm>
              <a:off x="305268" y="3439786"/>
              <a:ext cx="290347" cy="141184"/>
            </a:xfrm>
            <a:prstGeom prst="rect">
              <a:avLst/>
            </a:prstGeom>
            <a:solidFill>
              <a:srgbClr val="BFBFBF"/>
            </a:solidFill>
            <a:ln w="19050">
              <a:solidFill>
                <a:srgbClr val="3C3C3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585766" y="3301999"/>
              <a:ext cx="1549459" cy="400110"/>
            </a:xfrm>
            <a:prstGeom prst="rect">
              <a:avLst/>
            </a:prstGeom>
            <a:noFill/>
          </p:spPr>
          <p:txBody>
            <a:bodyPr wrap="square" rtlCol="0">
              <a:spAutoFit/>
            </a:bodyPr>
            <a:lstStyle/>
            <a:p>
              <a:r>
                <a:rPr lang="en-US" sz="1000" dirty="0" smtClean="0">
                  <a:latin typeface="Arial"/>
                  <a:cs typeface="Arial"/>
                </a:rPr>
                <a:t>ACs during       climatology (</a:t>
              </a:r>
              <a:r>
                <a:rPr lang="en-US" sz="1000" i="1" dirty="0" smtClean="0">
                  <a:latin typeface="Arial"/>
                  <a:cs typeface="Arial"/>
                </a:rPr>
                <a:t>N</a:t>
              </a:r>
              <a:r>
                <a:rPr lang="en-US" sz="1000" dirty="0" smtClean="0">
                  <a:latin typeface="Arial"/>
                  <a:cs typeface="Arial"/>
                </a:rPr>
                <a:t> = 730)</a:t>
              </a:r>
              <a:endParaRPr lang="en-US" sz="1000" dirty="0">
                <a:latin typeface="Arial"/>
                <a:cs typeface="Arial"/>
              </a:endParaRPr>
            </a:p>
          </p:txBody>
        </p:sp>
      </p:grpSp>
      <p:grpSp>
        <p:nvGrpSpPr>
          <p:cNvPr id="60" name="Group 59"/>
          <p:cNvGrpSpPr/>
          <p:nvPr/>
        </p:nvGrpSpPr>
        <p:grpSpPr>
          <a:xfrm>
            <a:off x="2264513" y="3274366"/>
            <a:ext cx="1468702" cy="553998"/>
            <a:chOff x="2395245" y="3218332"/>
            <a:chExt cx="1468702" cy="553998"/>
          </a:xfrm>
        </p:grpSpPr>
        <p:sp>
          <p:nvSpPr>
            <p:cNvPr id="43" name="Rectangle 42"/>
            <p:cNvSpPr/>
            <p:nvPr/>
          </p:nvSpPr>
          <p:spPr>
            <a:xfrm>
              <a:off x="2395245" y="3439786"/>
              <a:ext cx="290347" cy="137160"/>
            </a:xfrm>
            <a:prstGeom prst="rect">
              <a:avLst/>
            </a:prstGeom>
            <a:solidFill>
              <a:srgbClr val="FDB9C4"/>
            </a:solid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2680593" y="3218332"/>
              <a:ext cx="1183354" cy="553998"/>
            </a:xfrm>
            <a:prstGeom prst="rect">
              <a:avLst/>
            </a:prstGeom>
            <a:noFill/>
          </p:spPr>
          <p:txBody>
            <a:bodyPr wrap="square" rtlCol="0">
              <a:spAutoFit/>
            </a:bodyPr>
            <a:lstStyle/>
            <a:p>
              <a:r>
                <a:rPr lang="en-US" sz="1000" dirty="0" smtClean="0">
                  <a:latin typeface="Arial"/>
                  <a:cs typeface="Arial"/>
                </a:rPr>
                <a:t>Low-skill ACs during low-skill periods (</a:t>
              </a:r>
              <a:r>
                <a:rPr lang="en-US" sz="1000" i="1" dirty="0" smtClean="0">
                  <a:latin typeface="Arial"/>
                  <a:cs typeface="Arial"/>
                </a:rPr>
                <a:t>N</a:t>
              </a:r>
              <a:r>
                <a:rPr lang="en-US" sz="1000" dirty="0" smtClean="0">
                  <a:latin typeface="Arial"/>
                  <a:cs typeface="Arial"/>
                </a:rPr>
                <a:t> = 51)</a:t>
              </a:r>
              <a:endParaRPr lang="en-US" sz="1000" dirty="0">
                <a:latin typeface="Arial"/>
                <a:cs typeface="Arial"/>
              </a:endParaRPr>
            </a:p>
          </p:txBody>
        </p:sp>
      </p:grpSp>
      <p:grpSp>
        <p:nvGrpSpPr>
          <p:cNvPr id="62" name="Group 61"/>
          <p:cNvGrpSpPr/>
          <p:nvPr/>
        </p:nvGrpSpPr>
        <p:grpSpPr>
          <a:xfrm>
            <a:off x="5697368" y="3274366"/>
            <a:ext cx="1394651" cy="553998"/>
            <a:chOff x="5809424" y="3218332"/>
            <a:chExt cx="1394651" cy="553998"/>
          </a:xfrm>
        </p:grpSpPr>
        <p:sp>
          <p:nvSpPr>
            <p:cNvPr id="41" name="Rectangle 40"/>
            <p:cNvSpPr/>
            <p:nvPr/>
          </p:nvSpPr>
          <p:spPr>
            <a:xfrm>
              <a:off x="5809424" y="3436152"/>
              <a:ext cx="292608" cy="137160"/>
            </a:xfrm>
            <a:prstGeom prst="rect">
              <a:avLst/>
            </a:prstGeom>
            <a:solidFill>
              <a:srgbClr val="B0C9FF"/>
            </a:solidFill>
            <a:ln w="1905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6080630" y="3218332"/>
              <a:ext cx="1123445" cy="553998"/>
            </a:xfrm>
            <a:prstGeom prst="rect">
              <a:avLst/>
            </a:prstGeom>
            <a:noFill/>
          </p:spPr>
          <p:txBody>
            <a:bodyPr wrap="square" rtlCol="0">
              <a:spAutoFit/>
            </a:bodyPr>
            <a:lstStyle/>
            <a:p>
              <a:r>
                <a:rPr lang="en-US" sz="1000" dirty="0" smtClean="0">
                  <a:latin typeface="Arial"/>
                  <a:cs typeface="Arial"/>
                </a:rPr>
                <a:t>Low-skill ACs during high-skill periods </a:t>
              </a:r>
              <a:r>
                <a:rPr lang="mr-IN" sz="1000" dirty="0" smtClean="0">
                  <a:latin typeface="Arial"/>
                  <a:cs typeface="Arial"/>
                </a:rPr>
                <a:t>(</a:t>
              </a:r>
              <a:r>
                <a:rPr lang="mr-IN" sz="1000" i="1" dirty="0" smtClean="0">
                  <a:latin typeface="Arial"/>
                  <a:cs typeface="Arial"/>
                </a:rPr>
                <a:t>N</a:t>
              </a:r>
              <a:r>
                <a:rPr lang="mr-IN" sz="1000" dirty="0" smtClean="0">
                  <a:latin typeface="Arial"/>
                  <a:cs typeface="Arial"/>
                </a:rPr>
                <a:t> = </a:t>
              </a:r>
              <a:r>
                <a:rPr lang="en-US" sz="1000" dirty="0" smtClean="0">
                  <a:latin typeface="Arial"/>
                  <a:cs typeface="Arial"/>
                </a:rPr>
                <a:t>35</a:t>
              </a:r>
              <a:r>
                <a:rPr lang="mr-IN" sz="1000" dirty="0" smtClean="0">
                  <a:latin typeface="Arial"/>
                  <a:cs typeface="Arial"/>
                </a:rPr>
                <a:t>)</a:t>
              </a:r>
            </a:p>
          </p:txBody>
        </p:sp>
      </p:grpSp>
      <p:grpSp>
        <p:nvGrpSpPr>
          <p:cNvPr id="61" name="Group 60"/>
          <p:cNvGrpSpPr/>
          <p:nvPr/>
        </p:nvGrpSpPr>
        <p:grpSpPr>
          <a:xfrm>
            <a:off x="3996918" y="3274366"/>
            <a:ext cx="1498544" cy="553998"/>
            <a:chOff x="4127650" y="3218332"/>
            <a:chExt cx="1498544" cy="553998"/>
          </a:xfrm>
        </p:grpSpPr>
        <p:sp>
          <p:nvSpPr>
            <p:cNvPr id="26" name="TextBox 25"/>
            <p:cNvSpPr txBox="1"/>
            <p:nvPr/>
          </p:nvSpPr>
          <p:spPr>
            <a:xfrm>
              <a:off x="4409557" y="3218332"/>
              <a:ext cx="1216637" cy="553998"/>
            </a:xfrm>
            <a:prstGeom prst="rect">
              <a:avLst/>
            </a:prstGeom>
            <a:noFill/>
          </p:spPr>
          <p:txBody>
            <a:bodyPr wrap="square" rtlCol="0">
              <a:spAutoFit/>
            </a:bodyPr>
            <a:lstStyle/>
            <a:p>
              <a:r>
                <a:rPr lang="en-US" sz="1000" dirty="0" smtClean="0">
                  <a:latin typeface="Arial"/>
                  <a:cs typeface="Arial"/>
                </a:rPr>
                <a:t>High-skill ACs during low-skill periods (</a:t>
              </a:r>
              <a:r>
                <a:rPr lang="en-US" sz="1000" i="1" dirty="0" smtClean="0">
                  <a:latin typeface="Arial"/>
                  <a:cs typeface="Arial"/>
                </a:rPr>
                <a:t>N</a:t>
              </a:r>
              <a:r>
                <a:rPr lang="en-US" sz="1000" dirty="0" smtClean="0">
                  <a:latin typeface="Arial"/>
                  <a:cs typeface="Arial"/>
                </a:rPr>
                <a:t> = 51)</a:t>
              </a:r>
            </a:p>
          </p:txBody>
        </p:sp>
        <p:grpSp>
          <p:nvGrpSpPr>
            <p:cNvPr id="2" name="Group 1"/>
            <p:cNvGrpSpPr/>
            <p:nvPr/>
          </p:nvGrpSpPr>
          <p:grpSpPr>
            <a:xfrm>
              <a:off x="4127650" y="3439786"/>
              <a:ext cx="292608" cy="137160"/>
              <a:chOff x="835840" y="4045262"/>
              <a:chExt cx="292608" cy="137160"/>
            </a:xfrm>
          </p:grpSpPr>
          <p:sp>
            <p:nvSpPr>
              <p:cNvPr id="28" name="Rectangle 27"/>
              <p:cNvSpPr/>
              <p:nvPr/>
            </p:nvSpPr>
            <p:spPr>
              <a:xfrm>
                <a:off x="835840" y="4045262"/>
                <a:ext cx="292000" cy="134444"/>
              </a:xfrm>
              <a:prstGeom prst="rect">
                <a:avLst/>
              </a:prstGeom>
              <a:solidFill>
                <a:schemeClr val="bg1"/>
              </a:solid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Connector 28"/>
              <p:cNvCxnSpPr>
                <a:cxnSpLocks noChangeAspect="1"/>
              </p:cNvCxnSpPr>
              <p:nvPr/>
            </p:nvCxnSpPr>
            <p:spPr>
              <a:xfrm>
                <a:off x="843881" y="4052485"/>
                <a:ext cx="129020" cy="129061"/>
              </a:xfrm>
              <a:prstGeom prst="line">
                <a:avLst/>
              </a:prstGeom>
              <a:ln w="95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a:cxnSpLocks noChangeAspect="1"/>
              </p:cNvCxnSpPr>
              <p:nvPr/>
            </p:nvCxnSpPr>
            <p:spPr>
              <a:xfrm>
                <a:off x="929920" y="4051508"/>
                <a:ext cx="129020" cy="129061"/>
              </a:xfrm>
              <a:prstGeom prst="line">
                <a:avLst/>
              </a:prstGeom>
              <a:ln w="95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a:cxnSpLocks noChangeAspect="1"/>
              </p:cNvCxnSpPr>
              <p:nvPr/>
            </p:nvCxnSpPr>
            <p:spPr>
              <a:xfrm>
                <a:off x="1008137" y="4045262"/>
                <a:ext cx="120069" cy="117999"/>
              </a:xfrm>
              <a:prstGeom prst="line">
                <a:avLst/>
              </a:prstGeom>
              <a:ln w="95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a:cxnSpLocks noChangeAspect="1"/>
              </p:cNvCxnSpPr>
              <p:nvPr/>
            </p:nvCxnSpPr>
            <p:spPr>
              <a:xfrm>
                <a:off x="1095037" y="4046017"/>
                <a:ext cx="33411" cy="33187"/>
              </a:xfrm>
              <a:prstGeom prst="line">
                <a:avLst/>
              </a:prstGeom>
              <a:ln w="95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a:cxnSpLocks noChangeAspect="1"/>
              </p:cNvCxnSpPr>
              <p:nvPr/>
            </p:nvCxnSpPr>
            <p:spPr>
              <a:xfrm>
                <a:off x="836182" y="4130798"/>
                <a:ext cx="52530" cy="51624"/>
              </a:xfrm>
              <a:prstGeom prst="line">
                <a:avLst/>
              </a:prstGeom>
              <a:ln w="95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cxnSpLocks noChangeAspect="1"/>
              </p:cNvCxnSpPr>
              <p:nvPr/>
            </p:nvCxnSpPr>
            <p:spPr>
              <a:xfrm flipV="1">
                <a:off x="841741" y="4046083"/>
                <a:ext cx="129932" cy="129061"/>
              </a:xfrm>
              <a:prstGeom prst="line">
                <a:avLst/>
              </a:prstGeom>
              <a:ln w="95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a:cxnSpLocks noChangeAspect="1"/>
              </p:cNvCxnSpPr>
              <p:nvPr/>
            </p:nvCxnSpPr>
            <p:spPr>
              <a:xfrm flipV="1">
                <a:off x="928572" y="4047299"/>
                <a:ext cx="129932" cy="129061"/>
              </a:xfrm>
              <a:prstGeom prst="line">
                <a:avLst/>
              </a:prstGeom>
              <a:ln w="95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a:cxnSpLocks noChangeAspect="1"/>
              </p:cNvCxnSpPr>
              <p:nvPr/>
            </p:nvCxnSpPr>
            <p:spPr>
              <a:xfrm flipV="1">
                <a:off x="1013729" y="4068164"/>
                <a:ext cx="111370" cy="110624"/>
              </a:xfrm>
              <a:prstGeom prst="line">
                <a:avLst/>
              </a:prstGeom>
              <a:ln w="95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a:cxnSpLocks noChangeAspect="1"/>
              </p:cNvCxnSpPr>
              <p:nvPr/>
            </p:nvCxnSpPr>
            <p:spPr>
              <a:xfrm flipV="1">
                <a:off x="1093753" y="4147400"/>
                <a:ext cx="33411" cy="33187"/>
              </a:xfrm>
              <a:prstGeom prst="line">
                <a:avLst/>
              </a:prstGeom>
              <a:ln w="95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a:cxnSpLocks noChangeAspect="1"/>
              </p:cNvCxnSpPr>
              <p:nvPr/>
            </p:nvCxnSpPr>
            <p:spPr>
              <a:xfrm flipV="1">
                <a:off x="837594" y="4049837"/>
                <a:ext cx="40836" cy="40562"/>
              </a:xfrm>
              <a:prstGeom prst="line">
                <a:avLst/>
              </a:prstGeom>
              <a:ln w="9525">
                <a:solidFill>
                  <a:srgbClr val="FF0000"/>
                </a:solidFill>
              </a:ln>
              <a:effectLst/>
            </p:spPr>
            <p:style>
              <a:lnRef idx="2">
                <a:schemeClr val="accent1"/>
              </a:lnRef>
              <a:fillRef idx="0">
                <a:schemeClr val="accent1"/>
              </a:fillRef>
              <a:effectRef idx="1">
                <a:schemeClr val="accent1"/>
              </a:effectRef>
              <a:fontRef idx="minor">
                <a:schemeClr val="tx1"/>
              </a:fontRef>
            </p:style>
          </p:cxnSp>
        </p:grpSp>
      </p:grpSp>
      <p:grpSp>
        <p:nvGrpSpPr>
          <p:cNvPr id="63" name="Group 62"/>
          <p:cNvGrpSpPr/>
          <p:nvPr/>
        </p:nvGrpSpPr>
        <p:grpSpPr>
          <a:xfrm>
            <a:off x="7391841" y="3274366"/>
            <a:ext cx="1390209" cy="553998"/>
            <a:chOff x="7391841" y="3218332"/>
            <a:chExt cx="1390209" cy="553998"/>
          </a:xfrm>
        </p:grpSpPr>
        <p:sp>
          <p:nvSpPr>
            <p:cNvPr id="14" name="TextBox 13"/>
            <p:cNvSpPr txBox="1"/>
            <p:nvPr/>
          </p:nvSpPr>
          <p:spPr>
            <a:xfrm>
              <a:off x="7671907" y="3218332"/>
              <a:ext cx="1110143" cy="553998"/>
            </a:xfrm>
            <a:prstGeom prst="rect">
              <a:avLst/>
            </a:prstGeom>
            <a:noFill/>
          </p:spPr>
          <p:txBody>
            <a:bodyPr wrap="square" rtlCol="0">
              <a:spAutoFit/>
            </a:bodyPr>
            <a:lstStyle/>
            <a:p>
              <a:r>
                <a:rPr lang="en-US" sz="1000" dirty="0" smtClean="0">
                  <a:latin typeface="Arial"/>
                  <a:cs typeface="Arial"/>
                </a:rPr>
                <a:t>High-skill ACs during high-skill periods </a:t>
              </a:r>
              <a:r>
                <a:rPr lang="mr-IN" sz="1000" dirty="0" smtClean="0">
                  <a:latin typeface="Arial"/>
                  <a:cs typeface="Arial"/>
                </a:rPr>
                <a:t>(</a:t>
              </a:r>
              <a:r>
                <a:rPr lang="mr-IN" sz="1000" i="1" dirty="0" smtClean="0">
                  <a:latin typeface="Arial"/>
                  <a:cs typeface="Arial"/>
                </a:rPr>
                <a:t>N</a:t>
              </a:r>
              <a:r>
                <a:rPr lang="mr-IN" sz="1000" dirty="0" smtClean="0">
                  <a:latin typeface="Arial"/>
                  <a:cs typeface="Arial"/>
                </a:rPr>
                <a:t> = </a:t>
              </a:r>
              <a:r>
                <a:rPr lang="en-US" sz="1000" dirty="0" smtClean="0">
                  <a:latin typeface="Arial"/>
                  <a:cs typeface="Arial"/>
                </a:rPr>
                <a:t>35</a:t>
              </a:r>
              <a:r>
                <a:rPr lang="mr-IN" sz="1000" dirty="0" smtClean="0">
                  <a:latin typeface="Arial"/>
                  <a:cs typeface="Arial"/>
                </a:rPr>
                <a:t>)</a:t>
              </a:r>
            </a:p>
          </p:txBody>
        </p:sp>
        <p:grpSp>
          <p:nvGrpSpPr>
            <p:cNvPr id="6" name="Group 5"/>
            <p:cNvGrpSpPr/>
            <p:nvPr/>
          </p:nvGrpSpPr>
          <p:grpSpPr>
            <a:xfrm>
              <a:off x="7391841" y="3443810"/>
              <a:ext cx="292608" cy="137160"/>
              <a:chOff x="835840" y="4283198"/>
              <a:chExt cx="292608" cy="137160"/>
            </a:xfrm>
          </p:grpSpPr>
          <p:sp>
            <p:nvSpPr>
              <p:cNvPr id="48" name="Rectangle 47"/>
              <p:cNvSpPr/>
              <p:nvPr/>
            </p:nvSpPr>
            <p:spPr>
              <a:xfrm>
                <a:off x="835840" y="4283198"/>
                <a:ext cx="292000" cy="134444"/>
              </a:xfrm>
              <a:prstGeom prst="rect">
                <a:avLst/>
              </a:prstGeom>
              <a:solidFill>
                <a:schemeClr val="bg1"/>
              </a:solidFill>
              <a:ln w="1905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9" name="Straight Connector 48"/>
              <p:cNvCxnSpPr>
                <a:cxnSpLocks noChangeAspect="1"/>
              </p:cNvCxnSpPr>
              <p:nvPr/>
            </p:nvCxnSpPr>
            <p:spPr>
              <a:xfrm>
                <a:off x="843881" y="4290421"/>
                <a:ext cx="129020" cy="129061"/>
              </a:xfrm>
              <a:prstGeom prst="line">
                <a:avLst/>
              </a:prstGeom>
              <a:ln w="9525">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a:cxnSpLocks noChangeAspect="1"/>
              </p:cNvCxnSpPr>
              <p:nvPr/>
            </p:nvCxnSpPr>
            <p:spPr>
              <a:xfrm>
                <a:off x="929920" y="4289444"/>
                <a:ext cx="129020" cy="129061"/>
              </a:xfrm>
              <a:prstGeom prst="line">
                <a:avLst/>
              </a:prstGeom>
              <a:ln w="9525">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a:cxnSpLocks noChangeAspect="1"/>
              </p:cNvCxnSpPr>
              <p:nvPr/>
            </p:nvCxnSpPr>
            <p:spPr>
              <a:xfrm>
                <a:off x="1008137" y="4283198"/>
                <a:ext cx="120069" cy="117999"/>
              </a:xfrm>
              <a:prstGeom prst="line">
                <a:avLst/>
              </a:prstGeom>
              <a:ln w="9525">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a:cxnSpLocks noChangeAspect="1"/>
              </p:cNvCxnSpPr>
              <p:nvPr/>
            </p:nvCxnSpPr>
            <p:spPr>
              <a:xfrm>
                <a:off x="1095037" y="4283953"/>
                <a:ext cx="33411" cy="33187"/>
              </a:xfrm>
              <a:prstGeom prst="line">
                <a:avLst/>
              </a:prstGeom>
              <a:ln w="9525">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a:cxnSpLocks noChangeAspect="1"/>
              </p:cNvCxnSpPr>
              <p:nvPr/>
            </p:nvCxnSpPr>
            <p:spPr>
              <a:xfrm>
                <a:off x="836182" y="4368734"/>
                <a:ext cx="52530" cy="51624"/>
              </a:xfrm>
              <a:prstGeom prst="line">
                <a:avLst/>
              </a:prstGeom>
              <a:ln w="9525">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a:cxnSpLocks noChangeAspect="1"/>
              </p:cNvCxnSpPr>
              <p:nvPr/>
            </p:nvCxnSpPr>
            <p:spPr>
              <a:xfrm flipV="1">
                <a:off x="841741" y="4284019"/>
                <a:ext cx="129932" cy="129061"/>
              </a:xfrm>
              <a:prstGeom prst="line">
                <a:avLst/>
              </a:prstGeom>
              <a:ln w="9525">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a:cxnSpLocks noChangeAspect="1"/>
              </p:cNvCxnSpPr>
              <p:nvPr/>
            </p:nvCxnSpPr>
            <p:spPr>
              <a:xfrm flipV="1">
                <a:off x="928572" y="4285235"/>
                <a:ext cx="129932" cy="129061"/>
              </a:xfrm>
              <a:prstGeom prst="line">
                <a:avLst/>
              </a:prstGeom>
              <a:ln w="9525">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a:cxnSpLocks noChangeAspect="1"/>
              </p:cNvCxnSpPr>
              <p:nvPr/>
            </p:nvCxnSpPr>
            <p:spPr>
              <a:xfrm flipV="1">
                <a:off x="1013729" y="4306100"/>
                <a:ext cx="111370" cy="110624"/>
              </a:xfrm>
              <a:prstGeom prst="line">
                <a:avLst/>
              </a:prstGeom>
              <a:ln w="9525">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a:cxnSpLocks noChangeAspect="1"/>
              </p:cNvCxnSpPr>
              <p:nvPr/>
            </p:nvCxnSpPr>
            <p:spPr>
              <a:xfrm flipV="1">
                <a:off x="1093753" y="4385336"/>
                <a:ext cx="33411" cy="33187"/>
              </a:xfrm>
              <a:prstGeom prst="line">
                <a:avLst/>
              </a:prstGeom>
              <a:ln w="9525">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a:cxnSpLocks noChangeAspect="1"/>
              </p:cNvCxnSpPr>
              <p:nvPr/>
            </p:nvCxnSpPr>
            <p:spPr>
              <a:xfrm flipV="1">
                <a:off x="837594" y="4287773"/>
                <a:ext cx="40836" cy="40562"/>
              </a:xfrm>
              <a:prstGeom prst="line">
                <a:avLst/>
              </a:prstGeom>
              <a:ln w="9525">
                <a:solidFill>
                  <a:srgbClr val="0000FF"/>
                </a:solidFill>
              </a:ln>
              <a:effectLst/>
            </p:spPr>
            <p:style>
              <a:lnRef idx="2">
                <a:schemeClr val="accent1"/>
              </a:lnRef>
              <a:fillRef idx="0">
                <a:schemeClr val="accent1"/>
              </a:fillRef>
              <a:effectRef idx="1">
                <a:schemeClr val="accent1"/>
              </a:effectRef>
              <a:fontRef idx="minor">
                <a:schemeClr val="tx1"/>
              </a:fontRef>
            </p:style>
          </p:cxnSp>
        </p:grpSp>
      </p:grpSp>
      <p:grpSp>
        <p:nvGrpSpPr>
          <p:cNvPr id="64" name="Group 63"/>
          <p:cNvGrpSpPr/>
          <p:nvPr/>
        </p:nvGrpSpPr>
        <p:grpSpPr>
          <a:xfrm>
            <a:off x="2149916" y="4029619"/>
            <a:ext cx="976914" cy="839029"/>
            <a:chOff x="7418692" y="2806199"/>
            <a:chExt cx="976914" cy="839029"/>
          </a:xfrm>
        </p:grpSpPr>
        <p:sp>
          <p:nvSpPr>
            <p:cNvPr id="65" name="Rectangle 64"/>
            <p:cNvSpPr/>
            <p:nvPr/>
          </p:nvSpPr>
          <p:spPr>
            <a:xfrm>
              <a:off x="7418692" y="3037311"/>
              <a:ext cx="475226" cy="374195"/>
            </a:xfrm>
            <a:prstGeom prst="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6" name="Straight Connector 65"/>
            <p:cNvCxnSpPr>
              <a:stCxn id="65" idx="1"/>
              <a:endCxn id="65" idx="3"/>
            </p:cNvCxnSpPr>
            <p:nvPr/>
          </p:nvCxnSpPr>
          <p:spPr>
            <a:xfrm>
              <a:off x="7418692" y="3224409"/>
              <a:ext cx="475226" cy="0"/>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65" idx="0"/>
            </p:cNvCxnSpPr>
            <p:nvPr/>
          </p:nvCxnSpPr>
          <p:spPr>
            <a:xfrm flipV="1">
              <a:off x="7656305" y="2890435"/>
              <a:ext cx="0" cy="146876"/>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7656305" y="3422423"/>
              <a:ext cx="0" cy="146877"/>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V="1">
              <a:off x="7537120" y="2882549"/>
              <a:ext cx="238370" cy="1"/>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V="1">
              <a:off x="7537120" y="3569300"/>
              <a:ext cx="238370" cy="1"/>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7828793" y="2806199"/>
              <a:ext cx="257129" cy="153888"/>
            </a:xfrm>
            <a:prstGeom prst="rect">
              <a:avLst/>
            </a:prstGeom>
            <a:noFill/>
          </p:spPr>
          <p:txBody>
            <a:bodyPr wrap="square" lIns="0" tIns="0" rIns="0" bIns="0" rtlCol="0">
              <a:spAutoFit/>
            </a:bodyPr>
            <a:lstStyle/>
            <a:p>
              <a:r>
                <a:rPr lang="en-US" sz="1000" dirty="0" smtClean="0">
                  <a:latin typeface="Arial"/>
                  <a:cs typeface="Arial"/>
                </a:rPr>
                <a:t>95%</a:t>
              </a:r>
              <a:endParaRPr lang="en-US" sz="1000" dirty="0">
                <a:latin typeface="Arial"/>
                <a:cs typeface="Arial"/>
              </a:endParaRPr>
            </a:p>
          </p:txBody>
        </p:sp>
        <p:sp>
          <p:nvSpPr>
            <p:cNvPr id="72" name="TextBox 71"/>
            <p:cNvSpPr txBox="1"/>
            <p:nvPr/>
          </p:nvSpPr>
          <p:spPr>
            <a:xfrm>
              <a:off x="7827018" y="3491340"/>
              <a:ext cx="257129" cy="153888"/>
            </a:xfrm>
            <a:prstGeom prst="rect">
              <a:avLst/>
            </a:prstGeom>
            <a:noFill/>
          </p:spPr>
          <p:txBody>
            <a:bodyPr wrap="square" lIns="0" tIns="0" rIns="0" bIns="0" rtlCol="0">
              <a:spAutoFit/>
            </a:bodyPr>
            <a:lstStyle/>
            <a:p>
              <a:r>
                <a:rPr lang="en-US" sz="1000" dirty="0" smtClean="0">
                  <a:latin typeface="Arial"/>
                  <a:cs typeface="Arial"/>
                </a:rPr>
                <a:t>5%</a:t>
              </a:r>
              <a:endParaRPr lang="en-US" sz="1000" dirty="0">
                <a:latin typeface="Arial"/>
                <a:cs typeface="Arial"/>
              </a:endParaRPr>
            </a:p>
          </p:txBody>
        </p:sp>
        <p:sp>
          <p:nvSpPr>
            <p:cNvPr id="73" name="TextBox 72"/>
            <p:cNvSpPr txBox="1"/>
            <p:nvPr/>
          </p:nvSpPr>
          <p:spPr>
            <a:xfrm>
              <a:off x="7937438" y="3329315"/>
              <a:ext cx="257129" cy="153888"/>
            </a:xfrm>
            <a:prstGeom prst="rect">
              <a:avLst/>
            </a:prstGeom>
            <a:noFill/>
          </p:spPr>
          <p:txBody>
            <a:bodyPr wrap="square" lIns="0" tIns="0" rIns="0" bIns="0" rtlCol="0">
              <a:spAutoFit/>
            </a:bodyPr>
            <a:lstStyle/>
            <a:p>
              <a:r>
                <a:rPr lang="en-US" sz="1000" dirty="0">
                  <a:latin typeface="Arial"/>
                  <a:cs typeface="Arial"/>
                </a:rPr>
                <a:t>2</a:t>
              </a:r>
              <a:r>
                <a:rPr lang="en-US" sz="1000" dirty="0" smtClean="0">
                  <a:latin typeface="Arial"/>
                  <a:cs typeface="Arial"/>
                </a:rPr>
                <a:t>5%</a:t>
              </a:r>
              <a:endParaRPr lang="en-US" sz="1000" dirty="0">
                <a:latin typeface="Arial"/>
                <a:cs typeface="Arial"/>
              </a:endParaRPr>
            </a:p>
          </p:txBody>
        </p:sp>
        <p:sp>
          <p:nvSpPr>
            <p:cNvPr id="74" name="TextBox 73"/>
            <p:cNvSpPr txBox="1"/>
            <p:nvPr/>
          </p:nvSpPr>
          <p:spPr>
            <a:xfrm>
              <a:off x="7937438" y="2960786"/>
              <a:ext cx="257129" cy="153888"/>
            </a:xfrm>
            <a:prstGeom prst="rect">
              <a:avLst/>
            </a:prstGeom>
            <a:noFill/>
          </p:spPr>
          <p:txBody>
            <a:bodyPr wrap="square" lIns="0" tIns="0" rIns="0" bIns="0" rtlCol="0">
              <a:spAutoFit/>
            </a:bodyPr>
            <a:lstStyle/>
            <a:p>
              <a:r>
                <a:rPr lang="en-US" sz="1000" dirty="0" smtClean="0">
                  <a:latin typeface="Arial"/>
                  <a:cs typeface="Arial"/>
                </a:rPr>
                <a:t>75%</a:t>
              </a:r>
              <a:endParaRPr lang="en-US" sz="1000" dirty="0">
                <a:latin typeface="Arial"/>
                <a:cs typeface="Arial"/>
              </a:endParaRPr>
            </a:p>
          </p:txBody>
        </p:sp>
        <p:sp>
          <p:nvSpPr>
            <p:cNvPr id="75" name="TextBox 74"/>
            <p:cNvSpPr txBox="1"/>
            <p:nvPr/>
          </p:nvSpPr>
          <p:spPr>
            <a:xfrm>
              <a:off x="7937437" y="3148070"/>
              <a:ext cx="458169" cy="153888"/>
            </a:xfrm>
            <a:prstGeom prst="rect">
              <a:avLst/>
            </a:prstGeom>
            <a:noFill/>
          </p:spPr>
          <p:txBody>
            <a:bodyPr wrap="square" lIns="0" tIns="0" rIns="0" bIns="0" rtlCol="0">
              <a:spAutoFit/>
            </a:bodyPr>
            <a:lstStyle/>
            <a:p>
              <a:r>
                <a:rPr lang="en-US" sz="1000" dirty="0">
                  <a:latin typeface="Arial"/>
                  <a:cs typeface="Arial"/>
                </a:rPr>
                <a:t>M</a:t>
              </a:r>
              <a:r>
                <a:rPr lang="en-US" sz="1000" dirty="0" smtClean="0">
                  <a:latin typeface="Arial"/>
                  <a:cs typeface="Arial"/>
                </a:rPr>
                <a:t>edian</a:t>
              </a:r>
              <a:endParaRPr lang="en-US" sz="1000" dirty="0">
                <a:latin typeface="Arial"/>
                <a:cs typeface="Arial"/>
              </a:endParaRPr>
            </a:p>
          </p:txBody>
        </p:sp>
      </p:grpSp>
      <p:sp>
        <p:nvSpPr>
          <p:cNvPr id="76" name="Oval 75"/>
          <p:cNvSpPr>
            <a:spLocks noChangeAspect="1"/>
          </p:cNvSpPr>
          <p:nvPr/>
        </p:nvSpPr>
        <p:spPr>
          <a:xfrm>
            <a:off x="3256558" y="4241990"/>
            <a:ext cx="106194" cy="109728"/>
          </a:xfrm>
          <a:prstGeom prst="ellipse">
            <a:avLst/>
          </a:prstGeom>
          <a:solidFill>
            <a:schemeClr val="bg1"/>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TextBox 76"/>
          <p:cNvSpPr txBox="1"/>
          <p:nvPr/>
        </p:nvSpPr>
        <p:spPr>
          <a:xfrm>
            <a:off x="3422303" y="4204146"/>
            <a:ext cx="341351" cy="153888"/>
          </a:xfrm>
          <a:prstGeom prst="rect">
            <a:avLst/>
          </a:prstGeom>
          <a:noFill/>
        </p:spPr>
        <p:txBody>
          <a:bodyPr wrap="square" lIns="0" tIns="0" rIns="0" bIns="0" rtlCol="0">
            <a:spAutoFit/>
          </a:bodyPr>
          <a:lstStyle/>
          <a:p>
            <a:r>
              <a:rPr lang="en-US" sz="1000" dirty="0" smtClean="0">
                <a:latin typeface="Arial"/>
                <a:cs typeface="Arial"/>
              </a:rPr>
              <a:t>Mean</a:t>
            </a:r>
            <a:endParaRPr lang="en-US" sz="1000" dirty="0">
              <a:latin typeface="Arial"/>
              <a:cs typeface="Arial"/>
            </a:endParaRPr>
          </a:p>
        </p:txBody>
      </p:sp>
      <p:sp>
        <p:nvSpPr>
          <p:cNvPr id="78" name="5-Point Star 77"/>
          <p:cNvSpPr>
            <a:spLocks noChangeAspect="1"/>
          </p:cNvSpPr>
          <p:nvPr/>
        </p:nvSpPr>
        <p:spPr>
          <a:xfrm>
            <a:off x="3256558" y="4518112"/>
            <a:ext cx="128016" cy="128016"/>
          </a:xfrm>
          <a:prstGeom prst="star5">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3422304" y="4421526"/>
            <a:ext cx="395064" cy="307777"/>
          </a:xfrm>
          <a:prstGeom prst="rect">
            <a:avLst/>
          </a:prstGeom>
          <a:noFill/>
        </p:spPr>
        <p:txBody>
          <a:bodyPr wrap="square" lIns="0" tIns="0" rIns="0" bIns="0" rtlCol="0">
            <a:spAutoFit/>
          </a:bodyPr>
          <a:lstStyle/>
          <a:p>
            <a:r>
              <a:rPr lang="en-US" sz="1000" dirty="0">
                <a:latin typeface="Arial"/>
                <a:cs typeface="Arial"/>
              </a:rPr>
              <a:t>M</a:t>
            </a:r>
            <a:r>
              <a:rPr lang="en-US" sz="1000" dirty="0" smtClean="0">
                <a:latin typeface="Arial"/>
                <a:cs typeface="Arial"/>
              </a:rPr>
              <a:t>in/</a:t>
            </a:r>
          </a:p>
          <a:p>
            <a:r>
              <a:rPr lang="en-US" sz="1000" dirty="0">
                <a:latin typeface="Arial"/>
                <a:cs typeface="Arial"/>
              </a:rPr>
              <a:t>M</a:t>
            </a:r>
            <a:r>
              <a:rPr lang="en-US" sz="1000" dirty="0" smtClean="0">
                <a:latin typeface="Arial"/>
                <a:cs typeface="Arial"/>
              </a:rPr>
              <a:t>ax</a:t>
            </a:r>
            <a:endParaRPr lang="en-US" sz="1000" dirty="0">
              <a:latin typeface="Arial"/>
              <a:cs typeface="Arial"/>
            </a:endParaRPr>
          </a:p>
        </p:txBody>
      </p:sp>
      <p:sp>
        <p:nvSpPr>
          <p:cNvPr id="80" name="TextBox 79"/>
          <p:cNvSpPr txBox="1"/>
          <p:nvPr/>
        </p:nvSpPr>
        <p:spPr>
          <a:xfrm flipH="1">
            <a:off x="181804" y="4052866"/>
            <a:ext cx="1656282" cy="769441"/>
          </a:xfrm>
          <a:prstGeom prst="rect">
            <a:avLst/>
          </a:prstGeom>
          <a:noFill/>
        </p:spPr>
        <p:txBody>
          <a:bodyPr wrap="square" lIns="0" tIns="0" rIns="0" bIns="0" rtlCol="0">
            <a:spAutoFit/>
          </a:bodyPr>
          <a:lstStyle/>
          <a:p>
            <a:r>
              <a:rPr lang="en-US" sz="1000" dirty="0" smtClean="0">
                <a:latin typeface="Arial"/>
                <a:cs typeface="Arial"/>
              </a:rPr>
              <a:t>Distribution of most extreme value of quantities characterizing ACs when the ACs are located in the Arctic during the various periods. </a:t>
            </a:r>
            <a:endParaRPr lang="en-US" sz="1000" dirty="0">
              <a:latin typeface="Arial"/>
              <a:cs typeface="Arial"/>
            </a:endParaRPr>
          </a:p>
        </p:txBody>
      </p:sp>
      <p:sp>
        <p:nvSpPr>
          <p:cNvPr id="81" name="5-Point Star 80"/>
          <p:cNvSpPr>
            <a:spLocks noChangeAspect="1"/>
          </p:cNvSpPr>
          <p:nvPr/>
        </p:nvSpPr>
        <p:spPr>
          <a:xfrm>
            <a:off x="3970727" y="4417913"/>
            <a:ext cx="182880" cy="182880"/>
          </a:xfrm>
          <a:prstGeom prst="star5">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TextBox 81"/>
          <p:cNvSpPr txBox="1"/>
          <p:nvPr/>
        </p:nvSpPr>
        <p:spPr>
          <a:xfrm flipH="1">
            <a:off x="4219373" y="4204697"/>
            <a:ext cx="1312882" cy="615553"/>
          </a:xfrm>
          <a:prstGeom prst="rect">
            <a:avLst/>
          </a:prstGeom>
          <a:noFill/>
        </p:spPr>
        <p:txBody>
          <a:bodyPr wrap="square" lIns="0" tIns="0" rIns="0" bIns="0" rtlCol="0">
            <a:spAutoFit/>
          </a:bodyPr>
          <a:lstStyle/>
          <a:p>
            <a:r>
              <a:rPr lang="en-US" sz="1000" dirty="0" smtClean="0">
                <a:latin typeface="Arial"/>
                <a:cs typeface="Arial"/>
              </a:rPr>
              <a:t>Statistically significant difference with respect to climatology at 95% confidence level</a:t>
            </a:r>
            <a:endParaRPr lang="en-US" sz="1000" dirty="0">
              <a:latin typeface="Arial"/>
              <a:cs typeface="Arial"/>
            </a:endParaRPr>
          </a:p>
        </p:txBody>
      </p:sp>
      <p:sp>
        <p:nvSpPr>
          <p:cNvPr id="83" name="5-Point Star 82"/>
          <p:cNvSpPr>
            <a:spLocks noChangeAspect="1"/>
          </p:cNvSpPr>
          <p:nvPr/>
        </p:nvSpPr>
        <p:spPr>
          <a:xfrm>
            <a:off x="5729541" y="4417913"/>
            <a:ext cx="182880" cy="182880"/>
          </a:xfrm>
          <a:prstGeom prst="star5">
            <a:avLst/>
          </a:prstGeom>
          <a:solidFill>
            <a:srgbClr val="FFA7D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TextBox 83"/>
          <p:cNvSpPr txBox="1"/>
          <p:nvPr/>
        </p:nvSpPr>
        <p:spPr>
          <a:xfrm flipH="1">
            <a:off x="5982447" y="3962651"/>
            <a:ext cx="1343065" cy="1077218"/>
          </a:xfrm>
          <a:prstGeom prst="rect">
            <a:avLst/>
          </a:prstGeom>
          <a:noFill/>
        </p:spPr>
        <p:txBody>
          <a:bodyPr wrap="square" lIns="0" tIns="0" rIns="0" bIns="0" rtlCol="0">
            <a:spAutoFit/>
          </a:bodyPr>
          <a:lstStyle/>
          <a:p>
            <a:r>
              <a:rPr lang="en-US" sz="1000" dirty="0" smtClean="0">
                <a:latin typeface="Arial"/>
                <a:cs typeface="Arial"/>
              </a:rPr>
              <a:t>Statistically significant difference between low-skill ACs during low-skill periods and high-skill ACs during low-skill periods at 95% confidence level</a:t>
            </a:r>
            <a:endParaRPr lang="en-US" sz="1000" dirty="0">
              <a:latin typeface="Arial"/>
              <a:cs typeface="Arial"/>
            </a:endParaRPr>
          </a:p>
        </p:txBody>
      </p:sp>
      <p:sp>
        <p:nvSpPr>
          <p:cNvPr id="85" name="5-Point Star 84"/>
          <p:cNvSpPr>
            <a:spLocks noChangeAspect="1"/>
          </p:cNvSpPr>
          <p:nvPr/>
        </p:nvSpPr>
        <p:spPr>
          <a:xfrm>
            <a:off x="7456559" y="4443386"/>
            <a:ext cx="182880" cy="182880"/>
          </a:xfrm>
          <a:prstGeom prst="star5">
            <a:avLst/>
          </a:prstGeom>
          <a:solidFill>
            <a:srgbClr val="85E2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TextBox 85"/>
          <p:cNvSpPr txBox="1"/>
          <p:nvPr/>
        </p:nvSpPr>
        <p:spPr>
          <a:xfrm flipH="1">
            <a:off x="7700127" y="3959476"/>
            <a:ext cx="1343065" cy="1077218"/>
          </a:xfrm>
          <a:prstGeom prst="rect">
            <a:avLst/>
          </a:prstGeom>
          <a:noFill/>
        </p:spPr>
        <p:txBody>
          <a:bodyPr wrap="square" lIns="0" tIns="0" rIns="0" bIns="0" rtlCol="0">
            <a:spAutoFit/>
          </a:bodyPr>
          <a:lstStyle/>
          <a:p>
            <a:r>
              <a:rPr lang="en-US" sz="1000" dirty="0" smtClean="0">
                <a:latin typeface="Arial"/>
                <a:cs typeface="Arial"/>
              </a:rPr>
              <a:t>Statistically significant difference between low-skill ACs during high-skill periods and high-skill ACs during high-skill periods at 95% confidence level</a:t>
            </a:r>
            <a:endParaRPr lang="en-US" sz="1000" dirty="0">
              <a:latin typeface="Arial"/>
              <a:cs typeface="Arial"/>
            </a:endParaRPr>
          </a:p>
        </p:txBody>
      </p:sp>
      <p:sp>
        <p:nvSpPr>
          <p:cNvPr id="87" name="TextBox 86"/>
          <p:cNvSpPr txBox="1"/>
          <p:nvPr/>
        </p:nvSpPr>
        <p:spPr>
          <a:xfrm>
            <a:off x="66432" y="2882731"/>
            <a:ext cx="332876" cy="153888"/>
          </a:xfrm>
          <a:prstGeom prst="rect">
            <a:avLst/>
          </a:prstGeom>
          <a:noFill/>
        </p:spPr>
        <p:txBody>
          <a:bodyPr wrap="square" lIns="0" tIns="0" rIns="0" bIns="0" rtlCol="0">
            <a:spAutoFit/>
          </a:bodyPr>
          <a:lstStyle/>
          <a:p>
            <a:pPr algn="r"/>
            <a:r>
              <a:rPr lang="en-US" sz="1000" dirty="0" smtClean="0">
                <a:latin typeface="Arial"/>
                <a:cs typeface="Arial"/>
              </a:rPr>
              <a:t>−3.5</a:t>
            </a:r>
            <a:endParaRPr lang="en-US" sz="1000" dirty="0">
              <a:latin typeface="Arial"/>
              <a:cs typeface="Arial"/>
            </a:endParaRPr>
          </a:p>
        </p:txBody>
      </p:sp>
      <p:sp>
        <p:nvSpPr>
          <p:cNvPr id="88" name="TextBox 87"/>
          <p:cNvSpPr txBox="1"/>
          <p:nvPr/>
        </p:nvSpPr>
        <p:spPr>
          <a:xfrm>
            <a:off x="66432" y="2601379"/>
            <a:ext cx="332876" cy="153888"/>
          </a:xfrm>
          <a:prstGeom prst="rect">
            <a:avLst/>
          </a:prstGeom>
          <a:noFill/>
        </p:spPr>
        <p:txBody>
          <a:bodyPr wrap="square" lIns="0" tIns="0" rIns="0" bIns="0" rtlCol="0">
            <a:spAutoFit/>
          </a:bodyPr>
          <a:lstStyle/>
          <a:p>
            <a:pPr algn="r"/>
            <a:r>
              <a:rPr lang="en-US" sz="1000" dirty="0" smtClean="0">
                <a:latin typeface="Arial"/>
                <a:cs typeface="Arial"/>
              </a:rPr>
              <a:t>−3.0</a:t>
            </a:r>
            <a:endParaRPr lang="en-US" sz="1000" dirty="0">
              <a:latin typeface="Arial"/>
              <a:cs typeface="Arial"/>
            </a:endParaRPr>
          </a:p>
        </p:txBody>
      </p:sp>
      <p:sp>
        <p:nvSpPr>
          <p:cNvPr id="89" name="TextBox 88"/>
          <p:cNvSpPr txBox="1"/>
          <p:nvPr/>
        </p:nvSpPr>
        <p:spPr>
          <a:xfrm>
            <a:off x="66432" y="2312210"/>
            <a:ext cx="332876" cy="153888"/>
          </a:xfrm>
          <a:prstGeom prst="rect">
            <a:avLst/>
          </a:prstGeom>
          <a:noFill/>
        </p:spPr>
        <p:txBody>
          <a:bodyPr wrap="square" lIns="0" tIns="0" rIns="0" bIns="0" rtlCol="0">
            <a:spAutoFit/>
          </a:bodyPr>
          <a:lstStyle/>
          <a:p>
            <a:pPr algn="r"/>
            <a:r>
              <a:rPr lang="en-US" sz="1000" dirty="0" smtClean="0">
                <a:latin typeface="Arial"/>
                <a:cs typeface="Arial"/>
              </a:rPr>
              <a:t>−2.5</a:t>
            </a:r>
            <a:endParaRPr lang="en-US" sz="1000" dirty="0">
              <a:latin typeface="Arial"/>
              <a:cs typeface="Arial"/>
            </a:endParaRPr>
          </a:p>
        </p:txBody>
      </p:sp>
      <p:sp>
        <p:nvSpPr>
          <p:cNvPr id="90" name="TextBox 89"/>
          <p:cNvSpPr txBox="1"/>
          <p:nvPr/>
        </p:nvSpPr>
        <p:spPr>
          <a:xfrm>
            <a:off x="142178" y="2023044"/>
            <a:ext cx="257129" cy="153888"/>
          </a:xfrm>
          <a:prstGeom prst="rect">
            <a:avLst/>
          </a:prstGeom>
          <a:noFill/>
        </p:spPr>
        <p:txBody>
          <a:bodyPr wrap="square" lIns="0" tIns="0" rIns="0" bIns="0" rtlCol="0">
            <a:spAutoFit/>
          </a:bodyPr>
          <a:lstStyle/>
          <a:p>
            <a:pPr algn="r"/>
            <a:r>
              <a:rPr lang="en-US" sz="1000" dirty="0" smtClean="0">
                <a:latin typeface="Arial"/>
                <a:cs typeface="Arial"/>
              </a:rPr>
              <a:t>−2.0</a:t>
            </a:r>
            <a:endParaRPr lang="en-US" sz="1000" dirty="0">
              <a:latin typeface="Arial"/>
              <a:cs typeface="Arial"/>
            </a:endParaRPr>
          </a:p>
        </p:txBody>
      </p:sp>
      <p:sp>
        <p:nvSpPr>
          <p:cNvPr id="91" name="TextBox 90"/>
          <p:cNvSpPr txBox="1"/>
          <p:nvPr/>
        </p:nvSpPr>
        <p:spPr>
          <a:xfrm>
            <a:off x="66431" y="1733875"/>
            <a:ext cx="335604" cy="153888"/>
          </a:xfrm>
          <a:prstGeom prst="rect">
            <a:avLst/>
          </a:prstGeom>
          <a:noFill/>
        </p:spPr>
        <p:txBody>
          <a:bodyPr wrap="square" lIns="0" tIns="0" rIns="0" bIns="0" rtlCol="0">
            <a:spAutoFit/>
          </a:bodyPr>
          <a:lstStyle/>
          <a:p>
            <a:pPr algn="r"/>
            <a:r>
              <a:rPr lang="en-US" sz="1000" dirty="0" smtClean="0">
                <a:latin typeface="Arial"/>
                <a:cs typeface="Arial"/>
              </a:rPr>
              <a:t>−1.5</a:t>
            </a:r>
            <a:endParaRPr lang="en-US" sz="1000" dirty="0">
              <a:latin typeface="Arial"/>
              <a:cs typeface="Arial"/>
            </a:endParaRPr>
          </a:p>
        </p:txBody>
      </p:sp>
      <p:sp>
        <p:nvSpPr>
          <p:cNvPr id="92" name="TextBox 91"/>
          <p:cNvSpPr txBox="1"/>
          <p:nvPr/>
        </p:nvSpPr>
        <p:spPr>
          <a:xfrm>
            <a:off x="66431" y="1448612"/>
            <a:ext cx="335604" cy="153888"/>
          </a:xfrm>
          <a:prstGeom prst="rect">
            <a:avLst/>
          </a:prstGeom>
          <a:noFill/>
        </p:spPr>
        <p:txBody>
          <a:bodyPr wrap="square" lIns="0" tIns="0" rIns="0" bIns="0" rtlCol="0">
            <a:spAutoFit/>
          </a:bodyPr>
          <a:lstStyle/>
          <a:p>
            <a:pPr algn="r"/>
            <a:r>
              <a:rPr lang="en-US" sz="1000" dirty="0" smtClean="0">
                <a:latin typeface="Arial"/>
                <a:cs typeface="Arial"/>
              </a:rPr>
              <a:t>−1.0</a:t>
            </a:r>
            <a:endParaRPr lang="en-US" sz="1000" dirty="0">
              <a:latin typeface="Arial"/>
              <a:cs typeface="Arial"/>
            </a:endParaRPr>
          </a:p>
        </p:txBody>
      </p:sp>
      <p:sp>
        <p:nvSpPr>
          <p:cNvPr id="93" name="TextBox 92"/>
          <p:cNvSpPr txBox="1"/>
          <p:nvPr/>
        </p:nvSpPr>
        <p:spPr>
          <a:xfrm>
            <a:off x="66431" y="1163351"/>
            <a:ext cx="335604" cy="153888"/>
          </a:xfrm>
          <a:prstGeom prst="rect">
            <a:avLst/>
          </a:prstGeom>
          <a:noFill/>
        </p:spPr>
        <p:txBody>
          <a:bodyPr wrap="square" lIns="0" tIns="0" rIns="0" bIns="0" rtlCol="0">
            <a:spAutoFit/>
          </a:bodyPr>
          <a:lstStyle/>
          <a:p>
            <a:pPr algn="r"/>
            <a:r>
              <a:rPr lang="en-US" sz="1000" dirty="0" smtClean="0">
                <a:latin typeface="Arial"/>
                <a:cs typeface="Arial"/>
              </a:rPr>
              <a:t>−0.5</a:t>
            </a:r>
            <a:endParaRPr lang="en-US" sz="1000" dirty="0">
              <a:latin typeface="Arial"/>
              <a:cs typeface="Arial"/>
            </a:endParaRPr>
          </a:p>
        </p:txBody>
      </p:sp>
      <p:sp>
        <p:nvSpPr>
          <p:cNvPr id="94" name="TextBox 93"/>
          <p:cNvSpPr txBox="1"/>
          <p:nvPr/>
        </p:nvSpPr>
        <p:spPr>
          <a:xfrm>
            <a:off x="66431" y="874181"/>
            <a:ext cx="335604" cy="153888"/>
          </a:xfrm>
          <a:prstGeom prst="rect">
            <a:avLst/>
          </a:prstGeom>
          <a:noFill/>
        </p:spPr>
        <p:txBody>
          <a:bodyPr wrap="square" lIns="0" tIns="0" rIns="0" bIns="0" rtlCol="0">
            <a:spAutoFit/>
          </a:bodyPr>
          <a:lstStyle/>
          <a:p>
            <a:pPr algn="r"/>
            <a:r>
              <a:rPr lang="en-US" sz="1000" dirty="0" smtClean="0">
                <a:latin typeface="Arial"/>
                <a:cs typeface="Arial"/>
              </a:rPr>
              <a:t>0.0</a:t>
            </a:r>
            <a:endParaRPr lang="en-US" sz="1000" dirty="0">
              <a:latin typeface="Arial"/>
              <a:cs typeface="Arial"/>
            </a:endParaRPr>
          </a:p>
        </p:txBody>
      </p:sp>
      <p:sp>
        <p:nvSpPr>
          <p:cNvPr id="96" name="TextBox 95"/>
          <p:cNvSpPr txBox="1"/>
          <p:nvPr/>
        </p:nvSpPr>
        <p:spPr>
          <a:xfrm>
            <a:off x="3152313" y="2886056"/>
            <a:ext cx="257129" cy="153888"/>
          </a:xfrm>
          <a:prstGeom prst="rect">
            <a:avLst/>
          </a:prstGeom>
          <a:noFill/>
        </p:spPr>
        <p:txBody>
          <a:bodyPr wrap="square" lIns="0" tIns="0" rIns="0" bIns="0" rtlCol="0">
            <a:spAutoFit/>
          </a:bodyPr>
          <a:lstStyle/>
          <a:p>
            <a:pPr algn="r"/>
            <a:r>
              <a:rPr lang="en-US" sz="1000" dirty="0" smtClean="0">
                <a:latin typeface="Arial"/>
                <a:cs typeface="Arial"/>
              </a:rPr>
              <a:t>0</a:t>
            </a:r>
            <a:endParaRPr lang="en-US" sz="1000" dirty="0">
              <a:latin typeface="Arial"/>
              <a:cs typeface="Arial"/>
            </a:endParaRPr>
          </a:p>
        </p:txBody>
      </p:sp>
      <p:sp>
        <p:nvSpPr>
          <p:cNvPr id="97" name="TextBox 96"/>
          <p:cNvSpPr txBox="1"/>
          <p:nvPr/>
        </p:nvSpPr>
        <p:spPr>
          <a:xfrm>
            <a:off x="3152313" y="2661511"/>
            <a:ext cx="257129" cy="153888"/>
          </a:xfrm>
          <a:prstGeom prst="rect">
            <a:avLst/>
          </a:prstGeom>
          <a:noFill/>
        </p:spPr>
        <p:txBody>
          <a:bodyPr wrap="square" lIns="0" tIns="0" rIns="0" bIns="0" rtlCol="0">
            <a:spAutoFit/>
          </a:bodyPr>
          <a:lstStyle/>
          <a:p>
            <a:pPr algn="r"/>
            <a:r>
              <a:rPr lang="en-US" sz="1000" dirty="0" smtClean="0">
                <a:latin typeface="Arial"/>
                <a:cs typeface="Arial"/>
              </a:rPr>
              <a:t>50</a:t>
            </a:r>
            <a:endParaRPr lang="en-US" sz="1000" dirty="0">
              <a:latin typeface="Arial"/>
              <a:cs typeface="Arial"/>
            </a:endParaRPr>
          </a:p>
        </p:txBody>
      </p:sp>
      <p:sp>
        <p:nvSpPr>
          <p:cNvPr id="98" name="TextBox 97"/>
          <p:cNvSpPr txBox="1"/>
          <p:nvPr/>
        </p:nvSpPr>
        <p:spPr>
          <a:xfrm>
            <a:off x="3152313" y="2440099"/>
            <a:ext cx="257129" cy="153888"/>
          </a:xfrm>
          <a:prstGeom prst="rect">
            <a:avLst/>
          </a:prstGeom>
          <a:noFill/>
        </p:spPr>
        <p:txBody>
          <a:bodyPr wrap="square" lIns="0" tIns="0" rIns="0" bIns="0" rtlCol="0">
            <a:spAutoFit/>
          </a:bodyPr>
          <a:lstStyle/>
          <a:p>
            <a:pPr algn="r"/>
            <a:r>
              <a:rPr lang="en-US" sz="1000" dirty="0" smtClean="0">
                <a:latin typeface="Arial"/>
                <a:cs typeface="Arial"/>
              </a:rPr>
              <a:t>100</a:t>
            </a:r>
            <a:endParaRPr lang="en-US" sz="1000" dirty="0">
              <a:latin typeface="Arial"/>
              <a:cs typeface="Arial"/>
            </a:endParaRPr>
          </a:p>
        </p:txBody>
      </p:sp>
      <p:sp>
        <p:nvSpPr>
          <p:cNvPr id="99" name="TextBox 98"/>
          <p:cNvSpPr txBox="1"/>
          <p:nvPr/>
        </p:nvSpPr>
        <p:spPr>
          <a:xfrm>
            <a:off x="3152313" y="2215847"/>
            <a:ext cx="257129" cy="153888"/>
          </a:xfrm>
          <a:prstGeom prst="rect">
            <a:avLst/>
          </a:prstGeom>
          <a:noFill/>
        </p:spPr>
        <p:txBody>
          <a:bodyPr wrap="square" lIns="0" tIns="0" rIns="0" bIns="0" rtlCol="0">
            <a:spAutoFit/>
          </a:bodyPr>
          <a:lstStyle/>
          <a:p>
            <a:pPr algn="r"/>
            <a:r>
              <a:rPr lang="en-US" sz="1000" dirty="0" smtClean="0">
                <a:latin typeface="Arial"/>
                <a:cs typeface="Arial"/>
              </a:rPr>
              <a:t>150</a:t>
            </a:r>
            <a:endParaRPr lang="en-US" sz="1000" dirty="0">
              <a:latin typeface="Arial"/>
              <a:cs typeface="Arial"/>
            </a:endParaRPr>
          </a:p>
        </p:txBody>
      </p:sp>
      <p:sp>
        <p:nvSpPr>
          <p:cNvPr id="100" name="TextBox 99"/>
          <p:cNvSpPr txBox="1"/>
          <p:nvPr/>
        </p:nvSpPr>
        <p:spPr>
          <a:xfrm>
            <a:off x="3152313" y="1990862"/>
            <a:ext cx="257129" cy="153888"/>
          </a:xfrm>
          <a:prstGeom prst="rect">
            <a:avLst/>
          </a:prstGeom>
          <a:noFill/>
        </p:spPr>
        <p:txBody>
          <a:bodyPr wrap="square" lIns="0" tIns="0" rIns="0" bIns="0" rtlCol="0">
            <a:spAutoFit/>
          </a:bodyPr>
          <a:lstStyle/>
          <a:p>
            <a:pPr algn="r"/>
            <a:r>
              <a:rPr lang="en-US" sz="1000" dirty="0" smtClean="0">
                <a:latin typeface="Arial"/>
                <a:cs typeface="Arial"/>
              </a:rPr>
              <a:t>200</a:t>
            </a:r>
            <a:endParaRPr lang="en-US" sz="1000" dirty="0">
              <a:latin typeface="Arial"/>
              <a:cs typeface="Arial"/>
            </a:endParaRPr>
          </a:p>
        </p:txBody>
      </p:sp>
      <p:sp>
        <p:nvSpPr>
          <p:cNvPr id="101" name="TextBox 100"/>
          <p:cNvSpPr txBox="1"/>
          <p:nvPr/>
        </p:nvSpPr>
        <p:spPr>
          <a:xfrm>
            <a:off x="3152313" y="1767507"/>
            <a:ext cx="257129" cy="153888"/>
          </a:xfrm>
          <a:prstGeom prst="rect">
            <a:avLst/>
          </a:prstGeom>
          <a:noFill/>
        </p:spPr>
        <p:txBody>
          <a:bodyPr wrap="square" lIns="0" tIns="0" rIns="0" bIns="0" rtlCol="0">
            <a:spAutoFit/>
          </a:bodyPr>
          <a:lstStyle/>
          <a:p>
            <a:pPr algn="r"/>
            <a:r>
              <a:rPr lang="en-US" sz="1000" dirty="0" smtClean="0">
                <a:latin typeface="Arial"/>
                <a:cs typeface="Arial"/>
              </a:rPr>
              <a:t>250</a:t>
            </a:r>
            <a:endParaRPr lang="en-US" sz="1000" dirty="0">
              <a:latin typeface="Arial"/>
              <a:cs typeface="Arial"/>
            </a:endParaRPr>
          </a:p>
        </p:txBody>
      </p:sp>
      <p:sp>
        <p:nvSpPr>
          <p:cNvPr id="102" name="TextBox 101"/>
          <p:cNvSpPr txBox="1"/>
          <p:nvPr/>
        </p:nvSpPr>
        <p:spPr>
          <a:xfrm>
            <a:off x="3152313" y="1543646"/>
            <a:ext cx="257129" cy="153888"/>
          </a:xfrm>
          <a:prstGeom prst="rect">
            <a:avLst/>
          </a:prstGeom>
          <a:noFill/>
        </p:spPr>
        <p:txBody>
          <a:bodyPr wrap="square" lIns="0" tIns="0" rIns="0" bIns="0" rtlCol="0">
            <a:spAutoFit/>
          </a:bodyPr>
          <a:lstStyle/>
          <a:p>
            <a:pPr algn="r"/>
            <a:r>
              <a:rPr lang="en-US" sz="1000" dirty="0" smtClean="0">
                <a:latin typeface="Arial"/>
                <a:cs typeface="Arial"/>
              </a:rPr>
              <a:t>300</a:t>
            </a:r>
            <a:endParaRPr lang="en-US" sz="1000" dirty="0">
              <a:latin typeface="Arial"/>
              <a:cs typeface="Arial"/>
            </a:endParaRPr>
          </a:p>
        </p:txBody>
      </p:sp>
      <p:sp>
        <p:nvSpPr>
          <p:cNvPr id="103" name="TextBox 102"/>
          <p:cNvSpPr txBox="1"/>
          <p:nvPr/>
        </p:nvSpPr>
        <p:spPr>
          <a:xfrm>
            <a:off x="3152313" y="1323668"/>
            <a:ext cx="257129" cy="153888"/>
          </a:xfrm>
          <a:prstGeom prst="rect">
            <a:avLst/>
          </a:prstGeom>
          <a:noFill/>
        </p:spPr>
        <p:txBody>
          <a:bodyPr wrap="square" lIns="0" tIns="0" rIns="0" bIns="0" rtlCol="0">
            <a:spAutoFit/>
          </a:bodyPr>
          <a:lstStyle/>
          <a:p>
            <a:pPr algn="r"/>
            <a:r>
              <a:rPr lang="en-US" sz="1000" dirty="0" smtClean="0">
                <a:latin typeface="Arial"/>
                <a:cs typeface="Arial"/>
              </a:rPr>
              <a:t>350</a:t>
            </a:r>
            <a:endParaRPr lang="en-US" sz="1000" dirty="0">
              <a:latin typeface="Arial"/>
              <a:cs typeface="Arial"/>
            </a:endParaRPr>
          </a:p>
        </p:txBody>
      </p:sp>
      <p:sp>
        <p:nvSpPr>
          <p:cNvPr id="104" name="TextBox 103"/>
          <p:cNvSpPr txBox="1"/>
          <p:nvPr/>
        </p:nvSpPr>
        <p:spPr>
          <a:xfrm>
            <a:off x="3152313" y="1099890"/>
            <a:ext cx="257129" cy="153888"/>
          </a:xfrm>
          <a:prstGeom prst="rect">
            <a:avLst/>
          </a:prstGeom>
          <a:noFill/>
        </p:spPr>
        <p:txBody>
          <a:bodyPr wrap="square" lIns="0" tIns="0" rIns="0" bIns="0" rtlCol="0">
            <a:spAutoFit/>
          </a:bodyPr>
          <a:lstStyle/>
          <a:p>
            <a:pPr algn="r"/>
            <a:r>
              <a:rPr lang="en-US" sz="1000" dirty="0" smtClean="0">
                <a:latin typeface="Arial"/>
                <a:cs typeface="Arial"/>
              </a:rPr>
              <a:t>400</a:t>
            </a:r>
            <a:endParaRPr lang="en-US" sz="1000" dirty="0">
              <a:latin typeface="Arial"/>
              <a:cs typeface="Arial"/>
            </a:endParaRPr>
          </a:p>
        </p:txBody>
      </p:sp>
      <p:sp>
        <p:nvSpPr>
          <p:cNvPr id="105" name="TextBox 104"/>
          <p:cNvSpPr txBox="1"/>
          <p:nvPr/>
        </p:nvSpPr>
        <p:spPr>
          <a:xfrm>
            <a:off x="6172373" y="2885850"/>
            <a:ext cx="257129" cy="153888"/>
          </a:xfrm>
          <a:prstGeom prst="rect">
            <a:avLst/>
          </a:prstGeom>
          <a:noFill/>
        </p:spPr>
        <p:txBody>
          <a:bodyPr wrap="square" lIns="0" tIns="0" rIns="0" bIns="0" rtlCol="0">
            <a:spAutoFit/>
          </a:bodyPr>
          <a:lstStyle/>
          <a:p>
            <a:pPr algn="r"/>
            <a:r>
              <a:rPr lang="en-US" sz="1000" dirty="0" smtClean="0">
                <a:latin typeface="Arial"/>
                <a:cs typeface="Arial"/>
              </a:rPr>
              <a:t>0</a:t>
            </a:r>
            <a:endParaRPr lang="en-US" sz="1000" dirty="0">
              <a:latin typeface="Arial"/>
              <a:cs typeface="Arial"/>
            </a:endParaRPr>
          </a:p>
        </p:txBody>
      </p:sp>
      <p:sp>
        <p:nvSpPr>
          <p:cNvPr id="106" name="TextBox 105"/>
          <p:cNvSpPr txBox="1"/>
          <p:nvPr/>
        </p:nvSpPr>
        <p:spPr>
          <a:xfrm>
            <a:off x="6172373" y="2665382"/>
            <a:ext cx="257129" cy="153888"/>
          </a:xfrm>
          <a:prstGeom prst="rect">
            <a:avLst/>
          </a:prstGeom>
          <a:noFill/>
        </p:spPr>
        <p:txBody>
          <a:bodyPr wrap="square" lIns="0" tIns="0" rIns="0" bIns="0" rtlCol="0">
            <a:spAutoFit/>
          </a:bodyPr>
          <a:lstStyle/>
          <a:p>
            <a:pPr algn="r"/>
            <a:r>
              <a:rPr lang="en-US" sz="1000" dirty="0" smtClean="0">
                <a:latin typeface="Arial"/>
                <a:cs typeface="Arial"/>
              </a:rPr>
              <a:t>100</a:t>
            </a:r>
            <a:endParaRPr lang="en-US" sz="1000" dirty="0">
              <a:latin typeface="Arial"/>
              <a:cs typeface="Arial"/>
            </a:endParaRPr>
          </a:p>
        </p:txBody>
      </p:sp>
      <p:sp>
        <p:nvSpPr>
          <p:cNvPr id="107" name="TextBox 106"/>
          <p:cNvSpPr txBox="1"/>
          <p:nvPr/>
        </p:nvSpPr>
        <p:spPr>
          <a:xfrm>
            <a:off x="6172373" y="2438895"/>
            <a:ext cx="257129" cy="153888"/>
          </a:xfrm>
          <a:prstGeom prst="rect">
            <a:avLst/>
          </a:prstGeom>
          <a:noFill/>
        </p:spPr>
        <p:txBody>
          <a:bodyPr wrap="square" lIns="0" tIns="0" rIns="0" bIns="0" rtlCol="0">
            <a:spAutoFit/>
          </a:bodyPr>
          <a:lstStyle/>
          <a:p>
            <a:pPr algn="r"/>
            <a:r>
              <a:rPr lang="en-US" sz="1000" dirty="0" smtClean="0">
                <a:latin typeface="Arial"/>
                <a:cs typeface="Arial"/>
              </a:rPr>
              <a:t>200</a:t>
            </a:r>
            <a:endParaRPr lang="en-US" sz="1000" dirty="0">
              <a:latin typeface="Arial"/>
              <a:cs typeface="Arial"/>
            </a:endParaRPr>
          </a:p>
        </p:txBody>
      </p:sp>
      <p:sp>
        <p:nvSpPr>
          <p:cNvPr id="108" name="TextBox 107"/>
          <p:cNvSpPr txBox="1"/>
          <p:nvPr/>
        </p:nvSpPr>
        <p:spPr>
          <a:xfrm>
            <a:off x="6172373" y="2216730"/>
            <a:ext cx="257129" cy="153888"/>
          </a:xfrm>
          <a:prstGeom prst="rect">
            <a:avLst/>
          </a:prstGeom>
          <a:noFill/>
        </p:spPr>
        <p:txBody>
          <a:bodyPr wrap="square" lIns="0" tIns="0" rIns="0" bIns="0" rtlCol="0">
            <a:spAutoFit/>
          </a:bodyPr>
          <a:lstStyle/>
          <a:p>
            <a:pPr algn="r"/>
            <a:r>
              <a:rPr lang="en-US" sz="1000" dirty="0" smtClean="0">
                <a:latin typeface="Arial"/>
                <a:cs typeface="Arial"/>
              </a:rPr>
              <a:t>300</a:t>
            </a:r>
            <a:endParaRPr lang="en-US" sz="1000" dirty="0">
              <a:latin typeface="Arial"/>
              <a:cs typeface="Arial"/>
            </a:endParaRPr>
          </a:p>
        </p:txBody>
      </p:sp>
      <p:sp>
        <p:nvSpPr>
          <p:cNvPr id="109" name="TextBox 108"/>
          <p:cNvSpPr txBox="1"/>
          <p:nvPr/>
        </p:nvSpPr>
        <p:spPr>
          <a:xfrm>
            <a:off x="6172373" y="1547264"/>
            <a:ext cx="257129" cy="153888"/>
          </a:xfrm>
          <a:prstGeom prst="rect">
            <a:avLst/>
          </a:prstGeom>
          <a:noFill/>
        </p:spPr>
        <p:txBody>
          <a:bodyPr wrap="square" lIns="0" tIns="0" rIns="0" bIns="0" rtlCol="0">
            <a:spAutoFit/>
          </a:bodyPr>
          <a:lstStyle/>
          <a:p>
            <a:pPr algn="r"/>
            <a:r>
              <a:rPr lang="en-US" sz="1000" dirty="0" smtClean="0">
                <a:latin typeface="Arial"/>
                <a:cs typeface="Arial"/>
              </a:rPr>
              <a:t>600</a:t>
            </a:r>
            <a:endParaRPr lang="en-US" sz="1000" dirty="0">
              <a:latin typeface="Arial"/>
              <a:cs typeface="Arial"/>
            </a:endParaRPr>
          </a:p>
        </p:txBody>
      </p:sp>
      <p:sp>
        <p:nvSpPr>
          <p:cNvPr id="113" name="TextBox 112"/>
          <p:cNvSpPr txBox="1"/>
          <p:nvPr/>
        </p:nvSpPr>
        <p:spPr>
          <a:xfrm>
            <a:off x="3152313" y="874181"/>
            <a:ext cx="257129" cy="153888"/>
          </a:xfrm>
          <a:prstGeom prst="rect">
            <a:avLst/>
          </a:prstGeom>
          <a:noFill/>
        </p:spPr>
        <p:txBody>
          <a:bodyPr wrap="square" lIns="0" tIns="0" rIns="0" bIns="0" rtlCol="0">
            <a:spAutoFit/>
          </a:bodyPr>
          <a:lstStyle/>
          <a:p>
            <a:pPr algn="r"/>
            <a:r>
              <a:rPr lang="en-US" sz="1000" dirty="0" smtClean="0">
                <a:latin typeface="Arial"/>
                <a:cs typeface="Arial"/>
              </a:rPr>
              <a:t>450</a:t>
            </a:r>
            <a:endParaRPr lang="en-US" sz="1000" dirty="0">
              <a:latin typeface="Arial"/>
              <a:cs typeface="Arial"/>
            </a:endParaRPr>
          </a:p>
        </p:txBody>
      </p:sp>
      <p:sp>
        <p:nvSpPr>
          <p:cNvPr id="114" name="TextBox 113"/>
          <p:cNvSpPr txBox="1"/>
          <p:nvPr/>
        </p:nvSpPr>
        <p:spPr>
          <a:xfrm>
            <a:off x="6172373" y="1990862"/>
            <a:ext cx="257129" cy="153888"/>
          </a:xfrm>
          <a:prstGeom prst="rect">
            <a:avLst/>
          </a:prstGeom>
          <a:noFill/>
        </p:spPr>
        <p:txBody>
          <a:bodyPr wrap="square" lIns="0" tIns="0" rIns="0" bIns="0" rtlCol="0">
            <a:spAutoFit/>
          </a:bodyPr>
          <a:lstStyle/>
          <a:p>
            <a:pPr algn="r"/>
            <a:r>
              <a:rPr lang="en-US" sz="1000" dirty="0">
                <a:latin typeface="Arial"/>
                <a:cs typeface="Arial"/>
              </a:rPr>
              <a:t>4</a:t>
            </a:r>
            <a:r>
              <a:rPr lang="en-US" sz="1000" dirty="0" smtClean="0">
                <a:latin typeface="Arial"/>
                <a:cs typeface="Arial"/>
              </a:rPr>
              <a:t>00</a:t>
            </a:r>
            <a:endParaRPr lang="en-US" sz="1000" dirty="0">
              <a:latin typeface="Arial"/>
              <a:cs typeface="Arial"/>
            </a:endParaRPr>
          </a:p>
        </p:txBody>
      </p:sp>
      <p:sp>
        <p:nvSpPr>
          <p:cNvPr id="122" name="TextBox 121"/>
          <p:cNvSpPr txBox="1"/>
          <p:nvPr/>
        </p:nvSpPr>
        <p:spPr>
          <a:xfrm>
            <a:off x="6172373" y="1770617"/>
            <a:ext cx="257129" cy="153888"/>
          </a:xfrm>
          <a:prstGeom prst="rect">
            <a:avLst/>
          </a:prstGeom>
          <a:noFill/>
        </p:spPr>
        <p:txBody>
          <a:bodyPr wrap="square" lIns="0" tIns="0" rIns="0" bIns="0" rtlCol="0">
            <a:spAutoFit/>
          </a:bodyPr>
          <a:lstStyle/>
          <a:p>
            <a:pPr algn="r"/>
            <a:r>
              <a:rPr lang="en-US" sz="1000" dirty="0" smtClean="0">
                <a:latin typeface="Arial"/>
                <a:cs typeface="Arial"/>
              </a:rPr>
              <a:t>500</a:t>
            </a:r>
            <a:endParaRPr lang="en-US" sz="1000" dirty="0">
              <a:latin typeface="Arial"/>
              <a:cs typeface="Arial"/>
            </a:endParaRPr>
          </a:p>
        </p:txBody>
      </p:sp>
      <p:sp>
        <p:nvSpPr>
          <p:cNvPr id="123" name="TextBox 122"/>
          <p:cNvSpPr txBox="1"/>
          <p:nvPr/>
        </p:nvSpPr>
        <p:spPr>
          <a:xfrm>
            <a:off x="6171169" y="1323668"/>
            <a:ext cx="257129" cy="153888"/>
          </a:xfrm>
          <a:prstGeom prst="rect">
            <a:avLst/>
          </a:prstGeom>
          <a:noFill/>
        </p:spPr>
        <p:txBody>
          <a:bodyPr wrap="square" lIns="0" tIns="0" rIns="0" bIns="0" rtlCol="0">
            <a:spAutoFit/>
          </a:bodyPr>
          <a:lstStyle/>
          <a:p>
            <a:pPr algn="r"/>
            <a:r>
              <a:rPr lang="en-US" sz="1000" dirty="0">
                <a:latin typeface="Arial"/>
                <a:cs typeface="Arial"/>
              </a:rPr>
              <a:t>7</a:t>
            </a:r>
            <a:r>
              <a:rPr lang="en-US" sz="1000" dirty="0" smtClean="0">
                <a:latin typeface="Arial"/>
                <a:cs typeface="Arial"/>
              </a:rPr>
              <a:t>00</a:t>
            </a:r>
            <a:endParaRPr lang="en-US" sz="1000" dirty="0">
              <a:latin typeface="Arial"/>
              <a:cs typeface="Arial"/>
            </a:endParaRPr>
          </a:p>
        </p:txBody>
      </p:sp>
      <p:sp>
        <p:nvSpPr>
          <p:cNvPr id="124" name="TextBox 123"/>
          <p:cNvSpPr txBox="1"/>
          <p:nvPr/>
        </p:nvSpPr>
        <p:spPr>
          <a:xfrm>
            <a:off x="6171169" y="1099890"/>
            <a:ext cx="257129" cy="153888"/>
          </a:xfrm>
          <a:prstGeom prst="rect">
            <a:avLst/>
          </a:prstGeom>
          <a:noFill/>
        </p:spPr>
        <p:txBody>
          <a:bodyPr wrap="square" lIns="0" tIns="0" rIns="0" bIns="0" rtlCol="0">
            <a:spAutoFit/>
          </a:bodyPr>
          <a:lstStyle/>
          <a:p>
            <a:pPr algn="r"/>
            <a:r>
              <a:rPr lang="en-US" sz="1000" dirty="0" smtClean="0">
                <a:latin typeface="Arial"/>
                <a:cs typeface="Arial"/>
              </a:rPr>
              <a:t>800</a:t>
            </a:r>
            <a:endParaRPr lang="en-US" sz="1000" dirty="0">
              <a:latin typeface="Arial"/>
              <a:cs typeface="Arial"/>
            </a:endParaRPr>
          </a:p>
        </p:txBody>
      </p:sp>
      <p:sp>
        <p:nvSpPr>
          <p:cNvPr id="125" name="TextBox 124"/>
          <p:cNvSpPr txBox="1"/>
          <p:nvPr/>
        </p:nvSpPr>
        <p:spPr>
          <a:xfrm>
            <a:off x="6172373" y="874181"/>
            <a:ext cx="257129" cy="153888"/>
          </a:xfrm>
          <a:prstGeom prst="rect">
            <a:avLst/>
          </a:prstGeom>
          <a:noFill/>
        </p:spPr>
        <p:txBody>
          <a:bodyPr wrap="square" lIns="0" tIns="0" rIns="0" bIns="0" rtlCol="0">
            <a:spAutoFit/>
          </a:bodyPr>
          <a:lstStyle/>
          <a:p>
            <a:pPr algn="r"/>
            <a:r>
              <a:rPr lang="en-US" sz="1000" dirty="0" smtClean="0">
                <a:latin typeface="Arial"/>
                <a:cs typeface="Arial"/>
              </a:rPr>
              <a:t>900</a:t>
            </a:r>
            <a:endParaRPr lang="en-US" sz="1000" dirty="0">
              <a:latin typeface="Arial"/>
              <a:cs typeface="Arial"/>
            </a:endParaRPr>
          </a:p>
        </p:txBody>
      </p:sp>
      <p:sp>
        <p:nvSpPr>
          <p:cNvPr id="126" name="TextBox 125"/>
          <p:cNvSpPr txBox="1"/>
          <p:nvPr/>
        </p:nvSpPr>
        <p:spPr>
          <a:xfrm>
            <a:off x="472137" y="614241"/>
            <a:ext cx="2449993" cy="307777"/>
          </a:xfrm>
          <a:prstGeom prst="rect">
            <a:avLst/>
          </a:prstGeom>
          <a:noFill/>
        </p:spPr>
        <p:txBody>
          <a:bodyPr wrap="square" lIns="0" tIns="0" rIns="0" bIns="0" rtlCol="0">
            <a:spAutoFit/>
          </a:bodyPr>
          <a:lstStyle/>
          <a:p>
            <a:pPr algn="ctr"/>
            <a:r>
              <a:rPr lang="en-US" sz="1000" b="1" dirty="0" smtClean="0">
                <a:latin typeface="Arial"/>
                <a:cs typeface="Arial"/>
              </a:rPr>
              <a:t>(a) Area-averaged </a:t>
            </a:r>
            <a:r>
              <a:rPr lang="en-US" sz="1000" b="1" dirty="0">
                <a:latin typeface="Arial"/>
                <a:cs typeface="Arial"/>
              </a:rPr>
              <a:t>n</a:t>
            </a:r>
            <a:r>
              <a:rPr lang="en-US" sz="1000" b="1" dirty="0" smtClean="0">
                <a:latin typeface="Arial"/>
                <a:cs typeface="Arial"/>
              </a:rPr>
              <a:t>egative </a:t>
            </a:r>
            <a:r>
              <a:rPr lang="en-US" sz="1000" b="1" dirty="0">
                <a:latin typeface="Arial"/>
                <a:cs typeface="Arial"/>
              </a:rPr>
              <a:t>values of 800–600-hPa </a:t>
            </a:r>
            <a:r>
              <a:rPr lang="en-US" sz="1000" b="1" dirty="0" err="1" smtClean="0">
                <a:latin typeface="Arial"/>
                <a:cs typeface="Arial"/>
              </a:rPr>
              <a:t>ω</a:t>
            </a:r>
            <a:r>
              <a:rPr lang="en-US" sz="1000" b="1" dirty="0" smtClean="0">
                <a:latin typeface="Arial"/>
                <a:cs typeface="Arial"/>
              </a:rPr>
              <a:t> </a:t>
            </a:r>
            <a:r>
              <a:rPr lang="en-US" sz="1000" b="1" dirty="0">
                <a:latin typeface="Arial"/>
                <a:cs typeface="Arial"/>
              </a:rPr>
              <a:t>(10</a:t>
            </a:r>
            <a:r>
              <a:rPr lang="en-US" sz="1000" b="1" baseline="30000" dirty="0">
                <a:latin typeface="Arial"/>
                <a:cs typeface="Arial"/>
              </a:rPr>
              <a:t>−3</a:t>
            </a:r>
            <a:r>
              <a:rPr lang="en-US" sz="1000" b="1" dirty="0">
                <a:latin typeface="Arial"/>
                <a:cs typeface="Arial"/>
              </a:rPr>
              <a:t> hPa s</a:t>
            </a:r>
            <a:r>
              <a:rPr lang="en-US" sz="1000" b="1" baseline="30000" dirty="0">
                <a:latin typeface="Arial"/>
                <a:cs typeface="Arial"/>
              </a:rPr>
              <a:t>−1</a:t>
            </a:r>
            <a:r>
              <a:rPr lang="en-US" sz="1000" b="1" dirty="0">
                <a:latin typeface="Arial"/>
                <a:cs typeface="Arial"/>
              </a:rPr>
              <a:t>)</a:t>
            </a:r>
          </a:p>
        </p:txBody>
      </p:sp>
      <p:sp>
        <p:nvSpPr>
          <p:cNvPr id="127" name="TextBox 126"/>
          <p:cNvSpPr txBox="1"/>
          <p:nvPr/>
        </p:nvSpPr>
        <p:spPr>
          <a:xfrm>
            <a:off x="3495141" y="613410"/>
            <a:ext cx="2445293" cy="307777"/>
          </a:xfrm>
          <a:prstGeom prst="rect">
            <a:avLst/>
          </a:prstGeom>
          <a:noFill/>
        </p:spPr>
        <p:txBody>
          <a:bodyPr wrap="square" lIns="0" tIns="0" rIns="0" bIns="0" rtlCol="0">
            <a:spAutoFit/>
          </a:bodyPr>
          <a:lstStyle/>
          <a:p>
            <a:pPr algn="ctr"/>
            <a:r>
              <a:rPr lang="en-US" sz="1000" b="1" dirty="0" smtClean="0">
                <a:latin typeface="Arial"/>
                <a:cs typeface="Arial"/>
              </a:rPr>
              <a:t>(b) Area-averaged 1000–300-hPa         IVT (kg m</a:t>
            </a:r>
            <a:r>
              <a:rPr lang="en-US" sz="1000" b="1" baseline="30000" dirty="0">
                <a:latin typeface="Arial"/>
                <a:cs typeface="Arial"/>
              </a:rPr>
              <a:t>−1</a:t>
            </a:r>
            <a:r>
              <a:rPr lang="en-US" sz="1000" b="1" dirty="0" smtClean="0">
                <a:latin typeface="Arial"/>
                <a:cs typeface="Arial"/>
              </a:rPr>
              <a:t> s</a:t>
            </a:r>
            <a:r>
              <a:rPr lang="en-US" sz="1000" b="1" baseline="30000" dirty="0" smtClean="0">
                <a:latin typeface="Arial"/>
                <a:cs typeface="Arial"/>
              </a:rPr>
              <a:t>−1</a:t>
            </a:r>
            <a:r>
              <a:rPr lang="en-US" sz="1000" b="1" dirty="0" smtClean="0">
                <a:latin typeface="Arial"/>
                <a:cs typeface="Arial"/>
              </a:rPr>
              <a:t>) </a:t>
            </a:r>
            <a:endParaRPr lang="en-US" sz="1000" b="1" dirty="0">
              <a:latin typeface="Arial"/>
              <a:cs typeface="Arial"/>
            </a:endParaRPr>
          </a:p>
        </p:txBody>
      </p:sp>
      <p:sp>
        <p:nvSpPr>
          <p:cNvPr id="128" name="TextBox 127"/>
          <p:cNvSpPr txBox="1"/>
          <p:nvPr/>
        </p:nvSpPr>
        <p:spPr>
          <a:xfrm>
            <a:off x="6518275" y="614241"/>
            <a:ext cx="2432050" cy="307777"/>
          </a:xfrm>
          <a:prstGeom prst="rect">
            <a:avLst/>
          </a:prstGeom>
          <a:noFill/>
        </p:spPr>
        <p:txBody>
          <a:bodyPr wrap="square" lIns="0" tIns="0" rIns="0" bIns="0" rtlCol="0">
            <a:spAutoFit/>
          </a:bodyPr>
          <a:lstStyle/>
          <a:p>
            <a:pPr algn="ctr"/>
            <a:r>
              <a:rPr lang="en-US" sz="1000" b="1" dirty="0" smtClean="0">
                <a:latin typeface="Arial"/>
                <a:cs typeface="Arial"/>
              </a:rPr>
              <a:t>(c) Area-averaged positive values of 1000–300-hPa IMFC (W </a:t>
            </a:r>
            <a:r>
              <a:rPr lang="en-US" sz="1000" b="1" dirty="0">
                <a:latin typeface="Arial"/>
                <a:cs typeface="Arial"/>
              </a:rPr>
              <a:t>m</a:t>
            </a:r>
            <a:r>
              <a:rPr lang="en-US" sz="1000" b="1" baseline="30000" dirty="0" smtClean="0">
                <a:latin typeface="Arial"/>
                <a:cs typeface="Arial"/>
              </a:rPr>
              <a:t>−</a:t>
            </a:r>
            <a:r>
              <a:rPr lang="en-US" sz="1000" b="1" baseline="30000" dirty="0">
                <a:latin typeface="Arial"/>
                <a:cs typeface="Arial"/>
              </a:rPr>
              <a:t>2</a:t>
            </a:r>
            <a:r>
              <a:rPr lang="en-US" sz="1000" b="1" dirty="0" smtClean="0">
                <a:latin typeface="Arial"/>
                <a:cs typeface="Arial"/>
              </a:rPr>
              <a:t>) </a:t>
            </a:r>
            <a:endParaRPr lang="en-US" sz="1000" b="1" dirty="0">
              <a:latin typeface="Arial"/>
              <a:cs typeface="Arial"/>
            </a:endParaRPr>
          </a:p>
        </p:txBody>
      </p:sp>
      <p:sp>
        <p:nvSpPr>
          <p:cNvPr id="132" name="5-Point Star 131"/>
          <p:cNvSpPr>
            <a:spLocks noChangeAspect="1"/>
          </p:cNvSpPr>
          <p:nvPr/>
        </p:nvSpPr>
        <p:spPr>
          <a:xfrm>
            <a:off x="1144382" y="2978958"/>
            <a:ext cx="182880" cy="182880"/>
          </a:xfrm>
          <a:prstGeom prst="star5">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5-Point Star 132"/>
          <p:cNvSpPr>
            <a:spLocks noChangeAspect="1"/>
          </p:cNvSpPr>
          <p:nvPr/>
        </p:nvSpPr>
        <p:spPr>
          <a:xfrm>
            <a:off x="2533702" y="2978958"/>
            <a:ext cx="182880" cy="182880"/>
          </a:xfrm>
          <a:prstGeom prst="star5">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5-Point Star 133"/>
          <p:cNvSpPr>
            <a:spLocks noChangeAspect="1"/>
          </p:cNvSpPr>
          <p:nvPr/>
        </p:nvSpPr>
        <p:spPr>
          <a:xfrm>
            <a:off x="1393869" y="2978958"/>
            <a:ext cx="182880" cy="182880"/>
          </a:xfrm>
          <a:prstGeom prst="star5">
            <a:avLst/>
          </a:prstGeom>
          <a:solidFill>
            <a:srgbClr val="FFA7D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5-Point Star 134"/>
          <p:cNvSpPr>
            <a:spLocks noChangeAspect="1"/>
          </p:cNvSpPr>
          <p:nvPr/>
        </p:nvSpPr>
        <p:spPr>
          <a:xfrm>
            <a:off x="4165647" y="2978958"/>
            <a:ext cx="182880" cy="182880"/>
          </a:xfrm>
          <a:prstGeom prst="star5">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5-Point Star 135"/>
          <p:cNvSpPr>
            <a:spLocks noChangeAspect="1"/>
          </p:cNvSpPr>
          <p:nvPr/>
        </p:nvSpPr>
        <p:spPr>
          <a:xfrm>
            <a:off x="4415134" y="2978958"/>
            <a:ext cx="182880" cy="182880"/>
          </a:xfrm>
          <a:prstGeom prst="star5">
            <a:avLst/>
          </a:prstGeom>
          <a:solidFill>
            <a:srgbClr val="FFA7D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5-Point Star 136"/>
          <p:cNvSpPr>
            <a:spLocks noChangeAspect="1"/>
          </p:cNvSpPr>
          <p:nvPr/>
        </p:nvSpPr>
        <p:spPr>
          <a:xfrm>
            <a:off x="7184944" y="2978958"/>
            <a:ext cx="182880" cy="182880"/>
          </a:xfrm>
          <a:prstGeom prst="star5">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5-Point Star 137"/>
          <p:cNvSpPr>
            <a:spLocks noChangeAspect="1"/>
          </p:cNvSpPr>
          <p:nvPr/>
        </p:nvSpPr>
        <p:spPr>
          <a:xfrm>
            <a:off x="7434431" y="2978958"/>
            <a:ext cx="182880" cy="182880"/>
          </a:xfrm>
          <a:prstGeom prst="star5">
            <a:avLst/>
          </a:prstGeom>
          <a:solidFill>
            <a:srgbClr val="FFA7D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319482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mj-lt"/>
              <a:buAutoNum type="arabicParenR" startAt="4"/>
            </a:pPr>
            <a:r>
              <a:rPr lang="en-US" sz="1800" dirty="0" smtClean="0">
                <a:solidFill>
                  <a:srgbClr val="0000FF"/>
                </a:solidFill>
                <a:latin typeface="Arial" panose="020B0604020202020204" pitchFamily="34" charset="0"/>
                <a:cs typeface="Arial" panose="020B0604020202020204" pitchFamily="34" charset="0"/>
              </a:rPr>
              <a:t>TPVs</a:t>
            </a:r>
            <a:r>
              <a:rPr lang="en-US" sz="1800" dirty="0">
                <a:solidFill>
                  <a:srgbClr val="0000FF"/>
                </a:solidFill>
                <a:latin typeface="Arial" panose="020B0604020202020204" pitchFamily="34" charset="0"/>
                <a:cs typeface="Arial" panose="020B0604020202020204" pitchFamily="34" charset="0"/>
              </a:rPr>
              <a:t>, baroclinic zones, and WCBs, and TPV–AC interactions, baroclinic processes, </a:t>
            </a:r>
            <a:r>
              <a:rPr lang="en-US" sz="1800" dirty="0" smtClean="0">
                <a:solidFill>
                  <a:srgbClr val="0000FF"/>
                </a:solidFill>
                <a:latin typeface="Arial" panose="020B0604020202020204" pitchFamily="34" charset="0"/>
                <a:cs typeface="Arial" panose="020B0604020202020204" pitchFamily="34" charset="0"/>
              </a:rPr>
              <a:t>and latent </a:t>
            </a:r>
            <a:r>
              <a:rPr lang="en-US" sz="1800" dirty="0">
                <a:solidFill>
                  <a:srgbClr val="0000FF"/>
                </a:solidFill>
                <a:latin typeface="Arial" panose="020B0604020202020204" pitchFamily="34" charset="0"/>
                <a:cs typeface="Arial" panose="020B0604020202020204" pitchFamily="34" charset="0"/>
              </a:rPr>
              <a:t>heating, influence the evolution of strong low-skill ACs during low-skill </a:t>
            </a:r>
            <a:r>
              <a:rPr lang="en-US" sz="1800" dirty="0" smtClean="0">
                <a:solidFill>
                  <a:srgbClr val="0000FF"/>
                </a:solidFill>
                <a:latin typeface="Arial" panose="020B0604020202020204" pitchFamily="34" charset="0"/>
                <a:cs typeface="Arial" panose="020B0604020202020204" pitchFamily="34" charset="0"/>
              </a:rPr>
              <a:t>periods </a:t>
            </a:r>
            <a:r>
              <a:rPr lang="en-US" sz="1800" dirty="0" smtClean="0">
                <a:latin typeface="Arial" panose="020B0604020202020204" pitchFamily="34" charset="0"/>
                <a:cs typeface="Arial" panose="020B0604020202020204" pitchFamily="34" charset="0"/>
              </a:rPr>
              <a:t>and </a:t>
            </a:r>
            <a:r>
              <a:rPr lang="en-US" sz="1800" dirty="0">
                <a:latin typeface="Arial" panose="020B0604020202020204" pitchFamily="34" charset="0"/>
                <a:cs typeface="Arial" panose="020B0604020202020204" pitchFamily="34" charset="0"/>
              </a:rPr>
              <a:t>strong high-skill ACs during low-skill periods, although these features and </a:t>
            </a:r>
            <a:r>
              <a:rPr lang="en-US" sz="1800" dirty="0" smtClean="0">
                <a:latin typeface="Arial" panose="020B0604020202020204" pitchFamily="34" charset="0"/>
                <a:cs typeface="Arial" panose="020B0604020202020204" pitchFamily="34" charset="0"/>
              </a:rPr>
              <a:t>processes tend </a:t>
            </a:r>
            <a:r>
              <a:rPr lang="en-US" sz="1800" dirty="0">
                <a:latin typeface="Arial" panose="020B0604020202020204" pitchFamily="34" charset="0"/>
                <a:cs typeface="Arial" panose="020B0604020202020204" pitchFamily="34" charset="0"/>
              </a:rPr>
              <a:t>to be more robust for strong low-skill ACs during low-skill periods</a:t>
            </a:r>
            <a:r>
              <a:rPr lang="en-US" sz="1800" dirty="0" smtClean="0">
                <a:latin typeface="Arial" panose="020B0604020202020204" pitchFamily="34" charset="0"/>
                <a:cs typeface="Arial" panose="020B0604020202020204" pitchFamily="34" charset="0"/>
              </a:rPr>
              <a:t>.</a:t>
            </a: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Hypotheses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506536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AC-centered composites</a:t>
            </a:r>
            <a:endParaRPr lang="en-US" sz="2200" b="1" dirty="0">
              <a:solidFill>
                <a:srgbClr val="FF0000"/>
              </a:solidFill>
              <a:latin typeface="Arial" panose="020B0604020202020204" pitchFamily="34" charset="0"/>
              <a:cs typeface="Arial" panose="020B0604020202020204" pitchFamily="34" charset="0"/>
            </a:endParaRPr>
          </a:p>
        </p:txBody>
      </p:sp>
      <p:sp>
        <p:nvSpPr>
          <p:cNvPr id="4" name="Content Placeholder 2"/>
          <p:cNvSpPr txBox="1">
            <a:spLocks/>
          </p:cNvSpPr>
          <p:nvPr/>
        </p:nvSpPr>
        <p:spPr>
          <a:xfrm>
            <a:off x="180257" y="693711"/>
            <a:ext cx="8791678" cy="4042151"/>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a:cs typeface="Arial"/>
              </a:rPr>
              <a:t>Determine </a:t>
            </a:r>
            <a:r>
              <a:rPr lang="en-US" sz="1800" dirty="0">
                <a:latin typeface="Arial"/>
                <a:cs typeface="Arial"/>
              </a:rPr>
              <a:t>top 25% strongest low-skill ACs during low-skill periods </a:t>
            </a:r>
            <a:r>
              <a:rPr lang="en-US" sz="1800" dirty="0" smtClean="0">
                <a:latin typeface="Arial"/>
                <a:cs typeface="Arial"/>
              </a:rPr>
              <a:t>based </a:t>
            </a:r>
            <a:r>
              <a:rPr lang="en-US" sz="1800" dirty="0">
                <a:latin typeface="Arial"/>
                <a:cs typeface="Arial"/>
              </a:rPr>
              <a:t>on the lowest </a:t>
            </a:r>
            <a:r>
              <a:rPr lang="en-US" sz="1800" dirty="0" smtClean="0">
                <a:latin typeface="Arial"/>
                <a:cs typeface="Arial"/>
              </a:rPr>
              <a:t>SLP attained </a:t>
            </a:r>
            <a:r>
              <a:rPr lang="en-US" sz="1800" dirty="0">
                <a:latin typeface="Arial"/>
                <a:cs typeface="Arial"/>
              </a:rPr>
              <a:t>by these ACs when located in the Arctic (&gt; 70°N) during low-skill periods</a:t>
            </a:r>
            <a:r>
              <a:rPr lang="en-US" sz="1800" dirty="0" smtClean="0">
                <a:latin typeface="Arial"/>
                <a:cs typeface="Arial"/>
              </a:rPr>
              <a:t>.</a:t>
            </a:r>
          </a:p>
          <a:p>
            <a:pPr marL="0" indent="0">
              <a:lnSpc>
                <a:spcPct val="50000"/>
              </a:lnSpc>
              <a:buNone/>
            </a:pPr>
            <a:endParaRPr lang="en-US" sz="1800" dirty="0" smtClean="0">
              <a:latin typeface="Arial"/>
              <a:cs typeface="Arial"/>
            </a:endParaRPr>
          </a:p>
          <a:p>
            <a:pPr lvl="1"/>
            <a:r>
              <a:rPr lang="en-US" sz="1800" dirty="0" smtClean="0">
                <a:latin typeface="Arial"/>
                <a:cs typeface="Arial"/>
              </a:rPr>
              <a:t>These ACs are hereafter referred to as strong low-skill ACs</a:t>
            </a:r>
          </a:p>
          <a:p>
            <a:pPr lvl="1"/>
            <a:endParaRPr lang="en-US" sz="1800" dirty="0">
              <a:latin typeface="Arial"/>
              <a:cs typeface="Arial"/>
            </a:endParaRPr>
          </a:p>
          <a:p>
            <a:r>
              <a:rPr lang="en-US" sz="1800" dirty="0" smtClean="0">
                <a:latin typeface="Arial"/>
                <a:cs typeface="Arial"/>
              </a:rPr>
              <a:t>Track strong low-skill ACs using ERA5 (</a:t>
            </a:r>
            <a:r>
              <a:rPr lang="en-US" sz="1800" dirty="0" err="1" smtClean="0">
                <a:latin typeface="Arial"/>
                <a:cs typeface="Arial"/>
              </a:rPr>
              <a:t>Hersbach</a:t>
            </a:r>
            <a:r>
              <a:rPr lang="en-US" sz="1800" dirty="0" smtClean="0">
                <a:latin typeface="Arial"/>
                <a:cs typeface="Arial"/>
              </a:rPr>
              <a:t> et al. 2020) at 0.25° horizontal resolution, every 6h.</a:t>
            </a:r>
          </a:p>
          <a:p>
            <a:pPr lvl="1"/>
            <a:endParaRPr lang="en-US" sz="1800" dirty="0">
              <a:latin typeface="Arial"/>
              <a:cs typeface="Arial"/>
            </a:endParaRPr>
          </a:p>
          <a:p>
            <a:r>
              <a:rPr lang="en-US" sz="1800" dirty="0" smtClean="0">
                <a:latin typeface="Arial"/>
                <a:cs typeface="Arial"/>
              </a:rPr>
              <a:t>Construct </a:t>
            </a:r>
            <a:r>
              <a:rPr lang="en-US" sz="1800" dirty="0">
                <a:latin typeface="Arial"/>
                <a:cs typeface="Arial"/>
              </a:rPr>
              <a:t>AC-centered composites for </a:t>
            </a:r>
            <a:r>
              <a:rPr lang="en-US" sz="1800" dirty="0" smtClean="0">
                <a:latin typeface="Arial"/>
                <a:cs typeface="Arial"/>
              </a:rPr>
              <a:t>strong low-skill ACs at various </a:t>
            </a:r>
            <a:r>
              <a:rPr lang="en-US" sz="1800" dirty="0">
                <a:latin typeface="Arial"/>
                <a:cs typeface="Arial"/>
              </a:rPr>
              <a:t>lag times relative to the time of lowest SLP of these ACs when located in the </a:t>
            </a:r>
            <a:r>
              <a:rPr lang="en-US" sz="1800" dirty="0" smtClean="0">
                <a:latin typeface="Arial"/>
                <a:cs typeface="Arial"/>
              </a:rPr>
              <a:t>Arctic (</a:t>
            </a:r>
            <a:r>
              <a:rPr lang="en-US" sz="1800" dirty="0" err="1">
                <a:latin typeface="Arial"/>
                <a:cs typeface="Arial"/>
              </a:rPr>
              <a:t>t</a:t>
            </a:r>
            <a:r>
              <a:rPr lang="en-US" sz="1800" baseline="-25000" dirty="0" err="1">
                <a:latin typeface="Arial"/>
                <a:cs typeface="Arial"/>
              </a:rPr>
              <a:t>low</a:t>
            </a:r>
            <a:r>
              <a:rPr lang="en-US" sz="1800" dirty="0">
                <a:latin typeface="Arial"/>
                <a:cs typeface="Arial"/>
              </a:rPr>
              <a:t>)</a:t>
            </a:r>
            <a:r>
              <a:rPr lang="en-US" sz="1800" dirty="0" smtClean="0">
                <a:latin typeface="Arial"/>
                <a:cs typeface="Arial"/>
              </a:rPr>
              <a:t>.</a:t>
            </a:r>
          </a:p>
          <a:p>
            <a:endParaRPr lang="en-US" sz="1800" dirty="0">
              <a:latin typeface="Arial"/>
              <a:cs typeface="Arial"/>
            </a:endParaRPr>
          </a:p>
          <a:p>
            <a:r>
              <a:rPr lang="en-US" sz="1800" dirty="0" smtClean="0">
                <a:latin typeface="Arial"/>
                <a:cs typeface="Arial"/>
              </a:rPr>
              <a:t>Focus on lag </a:t>
            </a:r>
            <a:r>
              <a:rPr lang="en-US" sz="1800" dirty="0">
                <a:latin typeface="Arial"/>
                <a:cs typeface="Arial"/>
              </a:rPr>
              <a:t>times of t</a:t>
            </a:r>
            <a:r>
              <a:rPr lang="en-US" sz="1800" baseline="-25000" dirty="0">
                <a:latin typeface="Arial"/>
                <a:cs typeface="Arial"/>
              </a:rPr>
              <a:t>low</a:t>
            </a:r>
            <a:r>
              <a:rPr lang="en-US" sz="1800" dirty="0">
                <a:latin typeface="Arial"/>
                <a:cs typeface="Arial"/>
              </a:rPr>
              <a:t>−48 h to t</a:t>
            </a:r>
            <a:r>
              <a:rPr lang="en-US" sz="1800" baseline="-25000" dirty="0">
                <a:latin typeface="Arial"/>
                <a:cs typeface="Arial"/>
              </a:rPr>
              <a:t>low</a:t>
            </a:r>
            <a:r>
              <a:rPr lang="en-US" sz="1800" dirty="0">
                <a:latin typeface="Arial"/>
                <a:cs typeface="Arial"/>
              </a:rPr>
              <a:t>+12 h, every 12 h, </a:t>
            </a:r>
            <a:r>
              <a:rPr lang="en-US" sz="1800" dirty="0" smtClean="0">
                <a:latin typeface="Arial"/>
                <a:cs typeface="Arial"/>
              </a:rPr>
              <a:t>to </a:t>
            </a:r>
            <a:r>
              <a:rPr lang="en-US" sz="1800" dirty="0">
                <a:latin typeface="Arial"/>
                <a:cs typeface="Arial"/>
              </a:rPr>
              <a:t>examine the evolution </a:t>
            </a:r>
            <a:r>
              <a:rPr lang="en-US" sz="1800" dirty="0" smtClean="0">
                <a:latin typeface="Arial"/>
                <a:cs typeface="Arial"/>
              </a:rPr>
              <a:t>of the </a:t>
            </a:r>
            <a:r>
              <a:rPr lang="en-US" sz="1800" dirty="0">
                <a:latin typeface="Arial"/>
                <a:cs typeface="Arial"/>
              </a:rPr>
              <a:t>strong low-skill ACs </a:t>
            </a:r>
            <a:r>
              <a:rPr lang="en-US" sz="1800" dirty="0" smtClean="0">
                <a:latin typeface="Arial"/>
                <a:cs typeface="Arial"/>
              </a:rPr>
              <a:t>when </a:t>
            </a:r>
            <a:r>
              <a:rPr lang="en-US" sz="1800" dirty="0">
                <a:latin typeface="Arial"/>
                <a:cs typeface="Arial"/>
              </a:rPr>
              <a:t>these ACs intensify and reach </a:t>
            </a:r>
            <a:r>
              <a:rPr lang="en-US" sz="1800" dirty="0" smtClean="0">
                <a:latin typeface="Arial"/>
                <a:cs typeface="Arial"/>
              </a:rPr>
              <a:t>peak intensity</a:t>
            </a:r>
            <a:r>
              <a:rPr lang="en-US" sz="1800" dirty="0">
                <a:latin typeface="Arial"/>
                <a:cs typeface="Arial"/>
              </a:rPr>
              <a:t>.</a:t>
            </a:r>
            <a:endParaRPr lang="en-US" sz="1800" dirty="0" smtClean="0">
              <a:latin typeface="Arial"/>
              <a:cs typeface="Arial"/>
            </a:endParaRPr>
          </a:p>
          <a:p>
            <a:pPr marL="457200" lvl="1" indent="0">
              <a:buNone/>
            </a:pPr>
            <a:endParaRPr lang="en-US" sz="1400" dirty="0" smtClean="0">
              <a:latin typeface="Arial"/>
              <a:cs typeface="Arial"/>
            </a:endParaRPr>
          </a:p>
          <a:p>
            <a:endParaRPr lang="en-US" sz="1800" dirty="0">
              <a:latin typeface="Arial"/>
              <a:cs typeface="Arial"/>
            </a:endParaRPr>
          </a:p>
          <a:p>
            <a:endParaRPr lang="en-US" sz="1800" dirty="0">
              <a:latin typeface="Arial"/>
              <a:cs typeface="Arial"/>
            </a:endParaRPr>
          </a:p>
          <a:p>
            <a:pPr lvl="1"/>
            <a:endParaRPr lang="en-US" sz="1800" dirty="0">
              <a:latin typeface="Arial"/>
              <a:cs typeface="Arial"/>
            </a:endParaRPr>
          </a:p>
          <a:p>
            <a:pPr lvl="1"/>
            <a:endParaRPr lang="en-US" sz="1800" dirty="0">
              <a:latin typeface="Arial"/>
              <a:cs typeface="Arial"/>
            </a:endParaRPr>
          </a:p>
          <a:p>
            <a:pPr lvl="1"/>
            <a:endParaRPr lang="en-US" sz="1800" dirty="0" smtClean="0">
              <a:latin typeface="Arial"/>
              <a:cs typeface="Arial"/>
            </a:endParaRPr>
          </a:p>
          <a:p>
            <a:pPr lvl="1">
              <a:lnSpc>
                <a:spcPct val="60000"/>
              </a:lnSpc>
            </a:pPr>
            <a:endParaRPr lang="en-US" sz="1700" dirty="0" smtClean="0">
              <a:latin typeface="Arial"/>
              <a:cs typeface="Arial"/>
            </a:endParaRPr>
          </a:p>
          <a:p>
            <a:endParaRPr lang="en-US" sz="24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660751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AC-centered composites</a:t>
            </a:r>
            <a:endParaRPr lang="en-US" sz="2200" b="1" dirty="0">
              <a:solidFill>
                <a:srgbClr val="FF0000"/>
              </a:solidFill>
              <a:latin typeface="Arial" panose="020B0604020202020204" pitchFamily="34" charset="0"/>
              <a:cs typeface="Arial" panose="020B0604020202020204" pitchFamily="34" charset="0"/>
            </a:endParaRPr>
          </a:p>
        </p:txBody>
      </p:sp>
      <p:sp>
        <p:nvSpPr>
          <p:cNvPr id="4" name="Content Placeholder 2"/>
          <p:cNvSpPr txBox="1">
            <a:spLocks/>
          </p:cNvSpPr>
          <p:nvPr/>
        </p:nvSpPr>
        <p:spPr>
          <a:xfrm>
            <a:off x="180257" y="693711"/>
            <a:ext cx="8791678" cy="4042151"/>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a:cs typeface="Arial"/>
              </a:rPr>
              <a:t>For each lag time:</a:t>
            </a:r>
          </a:p>
          <a:p>
            <a:pPr>
              <a:lnSpc>
                <a:spcPct val="50000"/>
              </a:lnSpc>
            </a:pPr>
            <a:endParaRPr lang="en-US" sz="800" dirty="0">
              <a:latin typeface="Arial"/>
              <a:cs typeface="Arial"/>
            </a:endParaRPr>
          </a:p>
          <a:p>
            <a:pPr lvl="1"/>
            <a:r>
              <a:rPr lang="en-US" sz="1800" dirty="0" smtClean="0">
                <a:latin typeface="Arial"/>
                <a:cs typeface="Arial"/>
              </a:rPr>
              <a:t>Determine the mean latitude and longitude of ACs.</a:t>
            </a:r>
          </a:p>
          <a:p>
            <a:pPr lvl="1"/>
            <a:endParaRPr lang="en-US" sz="1800" dirty="0">
              <a:latin typeface="Arial"/>
              <a:cs typeface="Arial"/>
            </a:endParaRPr>
          </a:p>
          <a:p>
            <a:pPr lvl="1"/>
            <a:r>
              <a:rPr lang="en-US" sz="1800" dirty="0" smtClean="0">
                <a:latin typeface="Arial"/>
                <a:cs typeface="Arial"/>
              </a:rPr>
              <a:t>Rotate each ERA5 grid such </a:t>
            </a:r>
            <a:r>
              <a:rPr lang="en-US" sz="1800" dirty="0">
                <a:latin typeface="Arial"/>
                <a:cs typeface="Arial"/>
              </a:rPr>
              <a:t>that the AC </a:t>
            </a:r>
            <a:r>
              <a:rPr lang="en-US" sz="1800" dirty="0" smtClean="0">
                <a:latin typeface="Arial"/>
                <a:cs typeface="Arial"/>
              </a:rPr>
              <a:t>center is located at 0°E.</a:t>
            </a:r>
          </a:p>
          <a:p>
            <a:pPr lvl="1"/>
            <a:endParaRPr lang="en-US" sz="1800" dirty="0">
              <a:latin typeface="Arial"/>
              <a:cs typeface="Arial"/>
            </a:endParaRPr>
          </a:p>
          <a:p>
            <a:pPr lvl="1"/>
            <a:r>
              <a:rPr lang="en-US" sz="1800" dirty="0">
                <a:latin typeface="Arial"/>
                <a:cs typeface="Arial"/>
              </a:rPr>
              <a:t>P</a:t>
            </a:r>
            <a:r>
              <a:rPr lang="en-US" sz="1800" dirty="0" smtClean="0">
                <a:latin typeface="Arial"/>
                <a:cs typeface="Arial"/>
              </a:rPr>
              <a:t>roject each ERA5 grid onto </a:t>
            </a:r>
            <a:r>
              <a:rPr lang="en-US" sz="1800" dirty="0">
                <a:latin typeface="Arial"/>
                <a:cs typeface="Arial"/>
              </a:rPr>
              <a:t>a </a:t>
            </a:r>
            <a:r>
              <a:rPr lang="en-US" sz="1800" dirty="0" smtClean="0">
                <a:latin typeface="Arial"/>
                <a:cs typeface="Arial"/>
              </a:rPr>
              <a:t>25-km polar Equal</a:t>
            </a:r>
            <a:r>
              <a:rPr lang="en-US" sz="1800" dirty="0">
                <a:latin typeface="Arial"/>
                <a:cs typeface="Arial"/>
              </a:rPr>
              <a:t>-Area Scalable Earth 2.0 (EASE2</a:t>
            </a:r>
            <a:r>
              <a:rPr lang="en-US" sz="1800" dirty="0" smtClean="0">
                <a:latin typeface="Arial"/>
                <a:cs typeface="Arial"/>
              </a:rPr>
              <a:t>) grid, </a:t>
            </a:r>
            <a:r>
              <a:rPr lang="en-US" sz="1800" dirty="0">
                <a:latin typeface="Arial"/>
                <a:cs typeface="Arial"/>
              </a:rPr>
              <a:t>where 0</a:t>
            </a:r>
            <a:r>
              <a:rPr lang="en-US" sz="1800" dirty="0" smtClean="0">
                <a:latin typeface="Arial"/>
                <a:cs typeface="Arial"/>
              </a:rPr>
              <a:t>°E corresponds to y-axis of EASE2 grid.</a:t>
            </a:r>
          </a:p>
          <a:p>
            <a:pPr lvl="1"/>
            <a:endParaRPr lang="en-US" sz="1800" dirty="0">
              <a:latin typeface="Arial"/>
              <a:cs typeface="Arial"/>
            </a:endParaRPr>
          </a:p>
          <a:p>
            <a:pPr lvl="1"/>
            <a:r>
              <a:rPr lang="en-US" sz="1800" dirty="0">
                <a:latin typeface="Arial"/>
                <a:cs typeface="Arial"/>
              </a:rPr>
              <a:t>Shift </a:t>
            </a:r>
            <a:r>
              <a:rPr lang="en-US" sz="1800" dirty="0" smtClean="0">
                <a:latin typeface="Arial"/>
                <a:cs typeface="Arial"/>
              </a:rPr>
              <a:t>each EASE2 grid north or south along the y-axis to grid point closest to the mean </a:t>
            </a:r>
            <a:r>
              <a:rPr lang="en-US" sz="1800" dirty="0">
                <a:latin typeface="Arial"/>
                <a:cs typeface="Arial"/>
              </a:rPr>
              <a:t>latitude of ACs</a:t>
            </a:r>
            <a:r>
              <a:rPr lang="en-US" sz="1800" dirty="0" smtClean="0">
                <a:latin typeface="Arial"/>
                <a:cs typeface="Arial"/>
              </a:rPr>
              <a:t>.</a:t>
            </a:r>
          </a:p>
          <a:p>
            <a:pPr marL="457200" lvl="1" indent="0">
              <a:lnSpc>
                <a:spcPct val="50000"/>
              </a:lnSpc>
              <a:buNone/>
            </a:pPr>
            <a:endParaRPr lang="en-US" sz="1800" dirty="0" smtClean="0">
              <a:latin typeface="Arial"/>
              <a:cs typeface="Arial"/>
            </a:endParaRPr>
          </a:p>
          <a:p>
            <a:pPr lvl="1"/>
            <a:r>
              <a:rPr lang="en-US" sz="1800" dirty="0" smtClean="0">
                <a:latin typeface="Arial"/>
                <a:cs typeface="Arial"/>
              </a:rPr>
              <a:t>Project each shifted EASE2 grid onto a 0.25° latitude–longitude grid and then rotate such that AC center is located at mean longitude of ACs.</a:t>
            </a:r>
          </a:p>
          <a:p>
            <a:pPr marL="457200" lvl="1" indent="0">
              <a:buNone/>
            </a:pPr>
            <a:endParaRPr lang="en-US" sz="1800" dirty="0">
              <a:latin typeface="Arial"/>
              <a:cs typeface="Arial"/>
            </a:endParaRPr>
          </a:p>
          <a:p>
            <a:pPr lvl="1"/>
            <a:endParaRPr lang="en-US" sz="1800" dirty="0" smtClean="0">
              <a:latin typeface="Arial"/>
              <a:cs typeface="Arial"/>
            </a:endParaRPr>
          </a:p>
          <a:p>
            <a:pPr lvl="1">
              <a:lnSpc>
                <a:spcPct val="60000"/>
              </a:lnSpc>
            </a:pPr>
            <a:endParaRPr lang="en-US" sz="1700" dirty="0" smtClean="0">
              <a:latin typeface="Arial"/>
              <a:cs typeface="Arial"/>
            </a:endParaRPr>
          </a:p>
          <a:p>
            <a:endParaRPr lang="en-US" sz="24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759161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mj-lt"/>
              <a:buAutoNum type="arabicParenR"/>
            </a:pPr>
            <a:r>
              <a:rPr lang="en-US" sz="1800" dirty="0" smtClean="0">
                <a:latin typeface="Arial" panose="020B0604020202020204" pitchFamily="34" charset="0"/>
                <a:cs typeface="Arial" panose="020B0604020202020204" pitchFamily="34" charset="0"/>
              </a:rPr>
              <a:t>Examine characteristics </a:t>
            </a:r>
            <a:r>
              <a:rPr lang="en-US" sz="1800" dirty="0">
                <a:latin typeface="Arial" panose="020B0604020202020204" pitchFamily="34" charset="0"/>
                <a:cs typeface="Arial" panose="020B0604020202020204" pitchFamily="34" charset="0"/>
              </a:rPr>
              <a:t>of the Arctic </a:t>
            </a:r>
            <a:r>
              <a:rPr lang="en-US" sz="1800" dirty="0" smtClean="0">
                <a:latin typeface="Arial" panose="020B0604020202020204" pitchFamily="34" charset="0"/>
                <a:cs typeface="Arial" panose="020B0604020202020204" pitchFamily="34" charset="0"/>
              </a:rPr>
              <a:t>environment, </a:t>
            </a:r>
            <a:r>
              <a:rPr lang="en-US" sz="1800" dirty="0">
                <a:latin typeface="Arial" panose="020B0604020202020204" pitchFamily="34" charset="0"/>
                <a:cs typeface="Arial" panose="020B0604020202020204" pitchFamily="34" charset="0"/>
              </a:rPr>
              <a:t>and the frequency, characteristics, and forecast skill </a:t>
            </a:r>
            <a:r>
              <a:rPr lang="en-US" sz="1800" dirty="0" smtClean="0">
                <a:latin typeface="Arial" panose="020B0604020202020204" pitchFamily="34" charset="0"/>
                <a:cs typeface="Arial" panose="020B0604020202020204" pitchFamily="34" charset="0"/>
              </a:rPr>
              <a:t>of </a:t>
            </a:r>
            <a:r>
              <a:rPr lang="en-US" sz="1800" dirty="0" smtClean="0">
                <a:latin typeface="Arial" panose="020B0604020202020204" pitchFamily="34" charset="0"/>
                <a:cs typeface="Arial" panose="020B0604020202020204" pitchFamily="34" charset="0"/>
              </a:rPr>
              <a:t>ACs, </a:t>
            </a:r>
            <a:r>
              <a:rPr lang="en-US" sz="1800" dirty="0">
                <a:latin typeface="Arial" panose="020B0604020202020204" pitchFamily="34" charset="0"/>
                <a:cs typeface="Arial" panose="020B0604020202020204" pitchFamily="34" charset="0"/>
              </a:rPr>
              <a:t>during periods of low and high forecast skill of the synoptic-scale flow over the </a:t>
            </a:r>
            <a:r>
              <a:rPr lang="en-US" sz="1800" dirty="0" smtClean="0">
                <a:latin typeface="Arial" panose="020B0604020202020204" pitchFamily="34" charset="0"/>
                <a:cs typeface="Arial" panose="020B0604020202020204" pitchFamily="34" charset="0"/>
              </a:rPr>
              <a:t>Arctic, hereafter referred to as low-skill periods and high-skill periods, respectively.</a:t>
            </a:r>
          </a:p>
          <a:p>
            <a:pPr>
              <a:buFont typeface="+mj-lt"/>
              <a:buAutoNum type="arabicParenR"/>
            </a:pPr>
            <a:endParaRPr lang="en-US" sz="1800" dirty="0">
              <a:latin typeface="Arial" panose="020B0604020202020204" pitchFamily="34" charset="0"/>
              <a:cs typeface="Arial" panose="020B0604020202020204" pitchFamily="34" charset="0"/>
            </a:endParaRPr>
          </a:p>
          <a:p>
            <a:pPr>
              <a:buFont typeface="+mj-lt"/>
              <a:buAutoNum type="arabicParenR"/>
            </a:pPr>
            <a:r>
              <a:rPr lang="en-US" sz="1800" dirty="0" smtClean="0">
                <a:latin typeface="Arial" panose="020B0604020202020204" pitchFamily="34" charset="0"/>
                <a:cs typeface="Arial" panose="020B0604020202020204" pitchFamily="34" charset="0"/>
              </a:rPr>
              <a:t>Examine </a:t>
            </a:r>
            <a:r>
              <a:rPr lang="en-US" sz="1800" dirty="0">
                <a:latin typeface="Arial" panose="020B0604020202020204" pitchFamily="34" charset="0"/>
                <a:cs typeface="Arial" panose="020B0604020202020204" pitchFamily="34" charset="0"/>
              </a:rPr>
              <a:t>features and processes influencing the evolution of strong </a:t>
            </a:r>
            <a:r>
              <a:rPr lang="en-US" sz="1800" dirty="0" smtClean="0">
                <a:latin typeface="Arial" panose="020B0604020202020204" pitchFamily="34" charset="0"/>
                <a:cs typeface="Arial" panose="020B0604020202020204" pitchFamily="34" charset="0"/>
              </a:rPr>
              <a:t>low-skill ACs </a:t>
            </a:r>
            <a:r>
              <a:rPr lang="en-US" sz="1800" dirty="0" smtClean="0">
                <a:latin typeface="Arial" panose="020B0604020202020204" pitchFamily="34" charset="0"/>
                <a:cs typeface="Arial" panose="020B0604020202020204" pitchFamily="34" charset="0"/>
              </a:rPr>
              <a:t>during low-skill periods and </a:t>
            </a:r>
            <a:r>
              <a:rPr lang="en-US" sz="1800" dirty="0">
                <a:latin typeface="Arial" panose="020B0604020202020204" pitchFamily="34" charset="0"/>
                <a:cs typeface="Arial" panose="020B0604020202020204" pitchFamily="34" charset="0"/>
              </a:rPr>
              <a:t>strong </a:t>
            </a:r>
            <a:r>
              <a:rPr lang="en-US" sz="1800" dirty="0" smtClean="0">
                <a:latin typeface="Arial" panose="020B0604020202020204" pitchFamily="34" charset="0"/>
                <a:cs typeface="Arial" panose="020B0604020202020204" pitchFamily="34" charset="0"/>
              </a:rPr>
              <a:t>high-skill ACs during low-skill periods.</a:t>
            </a:r>
          </a:p>
          <a:p>
            <a:pPr>
              <a:buFont typeface="+mj-lt"/>
              <a:buAutoNum type="arabicParenR"/>
            </a:pPr>
            <a:endParaRPr lang="en-US" sz="1800" dirty="0">
              <a:latin typeface="Arial" panose="020B0604020202020204" pitchFamily="34" charset="0"/>
              <a:cs typeface="Arial" panose="020B0604020202020204" pitchFamily="34" charset="0"/>
            </a:endParaRPr>
          </a:p>
          <a:p>
            <a:pPr>
              <a:buFont typeface="+mj-lt"/>
              <a:buAutoNum type="arabicParenR"/>
            </a:pPr>
            <a:r>
              <a:rPr lang="en-US" sz="1800" dirty="0" smtClean="0">
                <a:latin typeface="Arial" panose="020B0604020202020204" pitchFamily="34" charset="0"/>
                <a:cs typeface="Arial" panose="020B0604020202020204" pitchFamily="34" charset="0"/>
              </a:rPr>
              <a:t>Examine </a:t>
            </a:r>
            <a:r>
              <a:rPr lang="en-US" sz="1800" dirty="0">
                <a:latin typeface="Arial" panose="020B0604020202020204" pitchFamily="34" charset="0"/>
                <a:cs typeface="Arial" panose="020B0604020202020204" pitchFamily="34" charset="0"/>
              </a:rPr>
              <a:t>features and </a:t>
            </a:r>
            <a:r>
              <a:rPr lang="en-US" sz="1800" dirty="0" smtClean="0">
                <a:latin typeface="Arial" panose="020B0604020202020204" pitchFamily="34" charset="0"/>
                <a:cs typeface="Arial" panose="020B0604020202020204" pitchFamily="34" charset="0"/>
              </a:rPr>
              <a:t>processes influencing </a:t>
            </a:r>
            <a:r>
              <a:rPr lang="en-US" sz="1800" dirty="0">
                <a:latin typeface="Arial" panose="020B0604020202020204" pitchFamily="34" charset="0"/>
                <a:cs typeface="Arial" panose="020B0604020202020204" pitchFamily="34" charset="0"/>
              </a:rPr>
              <a:t>the forecast skill of a selected strong </a:t>
            </a:r>
            <a:r>
              <a:rPr lang="en-US" sz="1800" dirty="0" smtClean="0">
                <a:latin typeface="Arial" panose="020B0604020202020204" pitchFamily="34" charset="0"/>
                <a:cs typeface="Arial" panose="020B0604020202020204" pitchFamily="34" charset="0"/>
              </a:rPr>
              <a:t>low-skill AC during </a:t>
            </a:r>
            <a:r>
              <a:rPr lang="en-US" sz="1800" dirty="0" smtClean="0">
                <a:latin typeface="Arial" panose="020B0604020202020204" pitchFamily="34" charset="0"/>
                <a:cs typeface="Arial" panose="020B0604020202020204" pitchFamily="34" charset="0"/>
              </a:rPr>
              <a:t>a low-skill period.</a:t>
            </a: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Objectives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453104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tracks_ACs_-48_to_3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43" y="798708"/>
            <a:ext cx="4333818" cy="3136392"/>
          </a:xfrm>
          <a:prstGeom prst="rect">
            <a:avLst/>
          </a:prstGeom>
          <a:ln w="9525">
            <a:solidFill>
              <a:schemeClr val="tx1"/>
            </a:solidFill>
          </a:ln>
        </p:spPr>
      </p:pic>
      <p:sp>
        <p:nvSpPr>
          <p:cNvPr id="26" name="Oval 25"/>
          <p:cNvSpPr/>
          <p:nvPr/>
        </p:nvSpPr>
        <p:spPr>
          <a:xfrm>
            <a:off x="211397" y="4383775"/>
            <a:ext cx="135664" cy="135664"/>
          </a:xfrm>
          <a:prstGeom prst="ellipse">
            <a:avLst/>
          </a:prstGeom>
          <a:solidFill>
            <a:srgbClr val="20FFFF"/>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414018" y="4359194"/>
            <a:ext cx="4161707" cy="184666"/>
          </a:xfrm>
          <a:prstGeom prst="rect">
            <a:avLst/>
          </a:prstGeom>
          <a:noFill/>
        </p:spPr>
        <p:txBody>
          <a:bodyPr wrap="square" lIns="0" tIns="0" rIns="0" bIns="0" rtlCol="0">
            <a:spAutoFit/>
          </a:bodyPr>
          <a:lstStyle/>
          <a:p>
            <a:r>
              <a:rPr lang="en-US" sz="1200" dirty="0" smtClean="0">
                <a:latin typeface="Arial"/>
                <a:cs typeface="Arial"/>
              </a:rPr>
              <a:t>AC location at t</a:t>
            </a:r>
            <a:r>
              <a:rPr lang="en-US" sz="1200" baseline="-25000" dirty="0" smtClean="0">
                <a:latin typeface="Arial"/>
                <a:cs typeface="Arial"/>
              </a:rPr>
              <a:t>low </a:t>
            </a:r>
            <a:r>
              <a:rPr lang="en-US" sz="1200" dirty="0" smtClean="0">
                <a:latin typeface="Arial"/>
                <a:cs typeface="Arial"/>
              </a:rPr>
              <a:t>(time of lowest SLP of AC when in Arctic)</a:t>
            </a:r>
            <a:endParaRPr lang="en-US" sz="1200" dirty="0">
              <a:latin typeface="Arial"/>
              <a:cs typeface="Arial"/>
            </a:endParaRPr>
          </a:p>
        </p:txBody>
      </p:sp>
      <p:sp>
        <p:nvSpPr>
          <p:cNvPr id="28" name="TextBox 27"/>
          <p:cNvSpPr txBox="1"/>
          <p:nvPr/>
        </p:nvSpPr>
        <p:spPr>
          <a:xfrm>
            <a:off x="211403" y="4639465"/>
            <a:ext cx="4183807" cy="369332"/>
          </a:xfrm>
          <a:prstGeom prst="rect">
            <a:avLst/>
          </a:prstGeom>
          <a:noFill/>
        </p:spPr>
        <p:txBody>
          <a:bodyPr wrap="square" lIns="0" tIns="0" rIns="0" bIns="0" rtlCol="0">
            <a:spAutoFit/>
          </a:bodyPr>
          <a:lstStyle/>
          <a:p>
            <a:r>
              <a:rPr lang="en-US" sz="1200" b="1" dirty="0" smtClean="0">
                <a:solidFill>
                  <a:srgbClr val="FF0000"/>
                </a:solidFill>
                <a:latin typeface="Arial"/>
                <a:cs typeface="Arial"/>
              </a:rPr>
              <a:t>Red lines </a:t>
            </a:r>
            <a:r>
              <a:rPr lang="en-US" sz="1200" dirty="0" smtClean="0">
                <a:latin typeface="Arial"/>
                <a:cs typeface="Arial"/>
              </a:rPr>
              <a:t>show tracks of ACs during lag hours of –48 to +36 h, every 6 h, relative to t</a:t>
            </a:r>
            <a:r>
              <a:rPr lang="en-US" sz="1200" baseline="-25000" dirty="0" smtClean="0">
                <a:latin typeface="Arial"/>
                <a:cs typeface="Arial"/>
              </a:rPr>
              <a:t>low</a:t>
            </a:r>
            <a:r>
              <a:rPr lang="en-US" sz="1200" dirty="0" smtClean="0">
                <a:latin typeface="Arial"/>
                <a:cs typeface="Arial"/>
              </a:rPr>
              <a:t>, when valid</a:t>
            </a:r>
            <a:endParaRPr lang="en-US" sz="1200" dirty="0">
              <a:latin typeface="Arial"/>
              <a:cs typeface="Arial"/>
            </a:endParaRPr>
          </a:p>
        </p:txBody>
      </p:sp>
      <p:grpSp>
        <p:nvGrpSpPr>
          <p:cNvPr id="3" name="Group 2"/>
          <p:cNvGrpSpPr/>
          <p:nvPr/>
        </p:nvGrpSpPr>
        <p:grpSpPr>
          <a:xfrm>
            <a:off x="4554424" y="702319"/>
            <a:ext cx="4533616" cy="3671376"/>
            <a:chOff x="4554418" y="822317"/>
            <a:chExt cx="4533616" cy="3671376"/>
          </a:xfrm>
        </p:grpSpPr>
        <p:pic>
          <p:nvPicPr>
            <p:cNvPr id="2" name="Picture 1" descr="slp_and_mean_ACs_-48_to_36_noLabel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4691" y="822317"/>
              <a:ext cx="3943813" cy="3273552"/>
            </a:xfrm>
            <a:prstGeom prst="rect">
              <a:avLst/>
            </a:prstGeom>
          </p:spPr>
        </p:pic>
        <p:sp>
          <p:nvSpPr>
            <p:cNvPr id="8" name="TextBox 7"/>
            <p:cNvSpPr txBox="1"/>
            <p:nvPr/>
          </p:nvSpPr>
          <p:spPr>
            <a:xfrm>
              <a:off x="5046602" y="4084143"/>
              <a:ext cx="355422" cy="184666"/>
            </a:xfrm>
            <a:prstGeom prst="rect">
              <a:avLst/>
            </a:prstGeom>
            <a:noFill/>
          </p:spPr>
          <p:txBody>
            <a:bodyPr wrap="square" lIns="0" tIns="0" rIns="0" bIns="0" rtlCol="0">
              <a:spAutoFit/>
            </a:bodyPr>
            <a:lstStyle/>
            <a:p>
              <a:pPr algn="ctr"/>
              <a:r>
                <a:rPr lang="en-US" sz="1200" dirty="0" smtClean="0">
                  <a:latin typeface="Arial"/>
                  <a:cs typeface="Arial"/>
                </a:rPr>
                <a:t>−48</a:t>
              </a:r>
              <a:endParaRPr lang="en-US" sz="1200" dirty="0">
                <a:latin typeface="Arial"/>
                <a:cs typeface="Arial"/>
              </a:endParaRPr>
            </a:p>
          </p:txBody>
        </p:sp>
        <p:sp>
          <p:nvSpPr>
            <p:cNvPr id="11" name="TextBox 10"/>
            <p:cNvSpPr txBox="1"/>
            <p:nvPr/>
          </p:nvSpPr>
          <p:spPr>
            <a:xfrm>
              <a:off x="5571260" y="4084143"/>
              <a:ext cx="355422" cy="184666"/>
            </a:xfrm>
            <a:prstGeom prst="rect">
              <a:avLst/>
            </a:prstGeom>
            <a:noFill/>
          </p:spPr>
          <p:txBody>
            <a:bodyPr wrap="square" lIns="0" tIns="0" rIns="0" bIns="0" rtlCol="0">
              <a:spAutoFit/>
            </a:bodyPr>
            <a:lstStyle/>
            <a:p>
              <a:pPr algn="ctr"/>
              <a:r>
                <a:rPr lang="en-US" sz="1200" dirty="0" smtClean="0">
                  <a:latin typeface="Arial"/>
                  <a:cs typeface="Arial"/>
                </a:rPr>
                <a:t>−36</a:t>
              </a:r>
              <a:endParaRPr lang="en-US" sz="1200" dirty="0">
                <a:latin typeface="Arial"/>
                <a:cs typeface="Arial"/>
              </a:endParaRPr>
            </a:p>
          </p:txBody>
        </p:sp>
        <p:sp>
          <p:nvSpPr>
            <p:cNvPr id="12" name="TextBox 11"/>
            <p:cNvSpPr txBox="1"/>
            <p:nvPr/>
          </p:nvSpPr>
          <p:spPr>
            <a:xfrm>
              <a:off x="6099093" y="4084143"/>
              <a:ext cx="355422" cy="184666"/>
            </a:xfrm>
            <a:prstGeom prst="rect">
              <a:avLst/>
            </a:prstGeom>
            <a:noFill/>
          </p:spPr>
          <p:txBody>
            <a:bodyPr wrap="square" lIns="0" tIns="0" rIns="0" bIns="0" rtlCol="0">
              <a:spAutoFit/>
            </a:bodyPr>
            <a:lstStyle/>
            <a:p>
              <a:pPr algn="ctr"/>
              <a:r>
                <a:rPr lang="en-US" sz="1200" dirty="0" smtClean="0">
                  <a:latin typeface="Arial"/>
                  <a:cs typeface="Arial"/>
                </a:rPr>
                <a:t>−24</a:t>
              </a:r>
              <a:endParaRPr lang="en-US" sz="1200" dirty="0">
                <a:latin typeface="Arial"/>
                <a:cs typeface="Arial"/>
              </a:endParaRPr>
            </a:p>
          </p:txBody>
        </p:sp>
        <p:sp>
          <p:nvSpPr>
            <p:cNvPr id="13" name="TextBox 12"/>
            <p:cNvSpPr txBox="1"/>
            <p:nvPr/>
          </p:nvSpPr>
          <p:spPr>
            <a:xfrm>
              <a:off x="6625637" y="4084143"/>
              <a:ext cx="355422" cy="184666"/>
            </a:xfrm>
            <a:prstGeom prst="rect">
              <a:avLst/>
            </a:prstGeom>
            <a:noFill/>
          </p:spPr>
          <p:txBody>
            <a:bodyPr wrap="square" lIns="0" tIns="0" rIns="0" bIns="0" rtlCol="0">
              <a:spAutoFit/>
            </a:bodyPr>
            <a:lstStyle/>
            <a:p>
              <a:pPr algn="ctr"/>
              <a:r>
                <a:rPr lang="en-US" sz="1200" dirty="0" smtClean="0">
                  <a:latin typeface="Arial"/>
                  <a:cs typeface="Arial"/>
                </a:rPr>
                <a:t>−12</a:t>
              </a:r>
              <a:endParaRPr lang="en-US" sz="1200" dirty="0">
                <a:latin typeface="Arial"/>
                <a:cs typeface="Arial"/>
              </a:endParaRPr>
            </a:p>
          </p:txBody>
        </p:sp>
        <p:sp>
          <p:nvSpPr>
            <p:cNvPr id="14" name="TextBox 13"/>
            <p:cNvSpPr txBox="1"/>
            <p:nvPr/>
          </p:nvSpPr>
          <p:spPr>
            <a:xfrm>
              <a:off x="7151232" y="4084143"/>
              <a:ext cx="355422" cy="184666"/>
            </a:xfrm>
            <a:prstGeom prst="rect">
              <a:avLst/>
            </a:prstGeom>
            <a:noFill/>
          </p:spPr>
          <p:txBody>
            <a:bodyPr wrap="square" lIns="0" tIns="0" rIns="0" bIns="0" rtlCol="0">
              <a:spAutoFit/>
            </a:bodyPr>
            <a:lstStyle/>
            <a:p>
              <a:pPr algn="ctr"/>
              <a:r>
                <a:rPr lang="en-US" sz="1200" dirty="0" smtClean="0">
                  <a:latin typeface="Arial"/>
                  <a:cs typeface="Arial"/>
                </a:rPr>
                <a:t>0</a:t>
              </a:r>
              <a:endParaRPr lang="en-US" sz="1200" dirty="0">
                <a:latin typeface="Arial"/>
                <a:cs typeface="Arial"/>
              </a:endParaRPr>
            </a:p>
          </p:txBody>
        </p:sp>
        <p:sp>
          <p:nvSpPr>
            <p:cNvPr id="15" name="TextBox 14"/>
            <p:cNvSpPr txBox="1"/>
            <p:nvPr/>
          </p:nvSpPr>
          <p:spPr>
            <a:xfrm>
              <a:off x="7679006" y="4084143"/>
              <a:ext cx="355422" cy="184666"/>
            </a:xfrm>
            <a:prstGeom prst="rect">
              <a:avLst/>
            </a:prstGeom>
            <a:noFill/>
          </p:spPr>
          <p:txBody>
            <a:bodyPr wrap="square" lIns="0" tIns="0" rIns="0" bIns="0" rtlCol="0">
              <a:spAutoFit/>
            </a:bodyPr>
            <a:lstStyle/>
            <a:p>
              <a:pPr algn="ctr"/>
              <a:r>
                <a:rPr lang="en-US" sz="1200" dirty="0" smtClean="0">
                  <a:latin typeface="Arial"/>
                  <a:cs typeface="Arial"/>
                </a:rPr>
                <a:t>12</a:t>
              </a:r>
              <a:endParaRPr lang="en-US" sz="1200" dirty="0">
                <a:latin typeface="Arial"/>
                <a:cs typeface="Arial"/>
              </a:endParaRPr>
            </a:p>
          </p:txBody>
        </p:sp>
        <p:sp>
          <p:nvSpPr>
            <p:cNvPr id="16" name="TextBox 15"/>
            <p:cNvSpPr txBox="1"/>
            <p:nvPr/>
          </p:nvSpPr>
          <p:spPr>
            <a:xfrm>
              <a:off x="8203984" y="4084143"/>
              <a:ext cx="355422" cy="184666"/>
            </a:xfrm>
            <a:prstGeom prst="rect">
              <a:avLst/>
            </a:prstGeom>
            <a:noFill/>
          </p:spPr>
          <p:txBody>
            <a:bodyPr wrap="square" lIns="0" tIns="0" rIns="0" bIns="0" rtlCol="0">
              <a:spAutoFit/>
            </a:bodyPr>
            <a:lstStyle/>
            <a:p>
              <a:pPr algn="ctr"/>
              <a:r>
                <a:rPr lang="en-US" sz="1200" dirty="0" smtClean="0">
                  <a:latin typeface="Arial"/>
                  <a:cs typeface="Arial"/>
                </a:rPr>
                <a:t>24</a:t>
              </a:r>
              <a:endParaRPr lang="en-US" sz="1200" dirty="0">
                <a:latin typeface="Arial"/>
                <a:cs typeface="Arial"/>
              </a:endParaRPr>
            </a:p>
          </p:txBody>
        </p:sp>
        <p:sp>
          <p:nvSpPr>
            <p:cNvPr id="17" name="TextBox 16"/>
            <p:cNvSpPr txBox="1"/>
            <p:nvPr/>
          </p:nvSpPr>
          <p:spPr>
            <a:xfrm>
              <a:off x="8732612" y="4084143"/>
              <a:ext cx="355422" cy="184666"/>
            </a:xfrm>
            <a:prstGeom prst="rect">
              <a:avLst/>
            </a:prstGeom>
            <a:noFill/>
          </p:spPr>
          <p:txBody>
            <a:bodyPr wrap="square" lIns="0" tIns="0" rIns="0" bIns="0" rtlCol="0">
              <a:spAutoFit/>
            </a:bodyPr>
            <a:lstStyle/>
            <a:p>
              <a:pPr algn="ctr"/>
              <a:r>
                <a:rPr lang="en-US" sz="1200" dirty="0" smtClean="0">
                  <a:latin typeface="Arial"/>
                  <a:cs typeface="Arial"/>
                </a:rPr>
                <a:t>36</a:t>
              </a:r>
              <a:endParaRPr lang="en-US" sz="1200" dirty="0">
                <a:latin typeface="Arial"/>
                <a:cs typeface="Arial"/>
              </a:endParaRPr>
            </a:p>
          </p:txBody>
        </p:sp>
        <p:sp>
          <p:nvSpPr>
            <p:cNvPr id="18" name="TextBox 17"/>
            <p:cNvSpPr txBox="1"/>
            <p:nvPr/>
          </p:nvSpPr>
          <p:spPr>
            <a:xfrm>
              <a:off x="4608494" y="3877070"/>
              <a:ext cx="452547" cy="184666"/>
            </a:xfrm>
            <a:prstGeom prst="rect">
              <a:avLst/>
            </a:prstGeom>
            <a:noFill/>
          </p:spPr>
          <p:txBody>
            <a:bodyPr wrap="square" lIns="0" tIns="0" rIns="0" bIns="0" rtlCol="0">
              <a:spAutoFit/>
            </a:bodyPr>
            <a:lstStyle/>
            <a:p>
              <a:pPr algn="r"/>
              <a:r>
                <a:rPr lang="en-US" sz="1200" dirty="0" smtClean="0">
                  <a:latin typeface="Arial"/>
                  <a:cs typeface="Arial"/>
                </a:rPr>
                <a:t>960</a:t>
              </a:r>
              <a:endParaRPr lang="en-US" sz="1100" dirty="0">
                <a:latin typeface="Arial"/>
                <a:cs typeface="Arial"/>
              </a:endParaRPr>
            </a:p>
          </p:txBody>
        </p:sp>
        <p:sp>
          <p:nvSpPr>
            <p:cNvPr id="19" name="TextBox 18"/>
            <p:cNvSpPr txBox="1"/>
            <p:nvPr/>
          </p:nvSpPr>
          <p:spPr>
            <a:xfrm>
              <a:off x="4608494" y="3274555"/>
              <a:ext cx="452547" cy="184666"/>
            </a:xfrm>
            <a:prstGeom prst="rect">
              <a:avLst/>
            </a:prstGeom>
            <a:noFill/>
          </p:spPr>
          <p:txBody>
            <a:bodyPr wrap="square" lIns="0" tIns="0" rIns="0" bIns="0" rtlCol="0">
              <a:spAutoFit/>
            </a:bodyPr>
            <a:lstStyle/>
            <a:p>
              <a:pPr algn="r"/>
              <a:r>
                <a:rPr lang="en-US" sz="1200" dirty="0" smtClean="0">
                  <a:latin typeface="Arial"/>
                  <a:cs typeface="Arial"/>
                </a:rPr>
                <a:t>970</a:t>
              </a:r>
              <a:endParaRPr lang="en-US" sz="1200" dirty="0">
                <a:latin typeface="Arial"/>
                <a:cs typeface="Arial"/>
              </a:endParaRPr>
            </a:p>
          </p:txBody>
        </p:sp>
        <p:sp>
          <p:nvSpPr>
            <p:cNvPr id="20" name="TextBox 19"/>
            <p:cNvSpPr txBox="1"/>
            <p:nvPr/>
          </p:nvSpPr>
          <p:spPr>
            <a:xfrm>
              <a:off x="4608494" y="2672770"/>
              <a:ext cx="452547" cy="184666"/>
            </a:xfrm>
            <a:prstGeom prst="rect">
              <a:avLst/>
            </a:prstGeom>
            <a:noFill/>
          </p:spPr>
          <p:txBody>
            <a:bodyPr wrap="square" lIns="0" tIns="0" rIns="0" bIns="0" rtlCol="0">
              <a:spAutoFit/>
            </a:bodyPr>
            <a:lstStyle/>
            <a:p>
              <a:pPr algn="r"/>
              <a:r>
                <a:rPr lang="en-US" sz="1200" dirty="0" smtClean="0">
                  <a:latin typeface="Arial"/>
                  <a:cs typeface="Arial"/>
                </a:rPr>
                <a:t>980</a:t>
              </a:r>
              <a:endParaRPr lang="en-US" sz="1200" dirty="0">
                <a:latin typeface="Arial"/>
                <a:cs typeface="Arial"/>
              </a:endParaRPr>
            </a:p>
          </p:txBody>
        </p:sp>
        <p:sp>
          <p:nvSpPr>
            <p:cNvPr id="21" name="TextBox 20"/>
            <p:cNvSpPr txBox="1"/>
            <p:nvPr/>
          </p:nvSpPr>
          <p:spPr>
            <a:xfrm>
              <a:off x="4608494" y="2071614"/>
              <a:ext cx="452547" cy="184666"/>
            </a:xfrm>
            <a:prstGeom prst="rect">
              <a:avLst/>
            </a:prstGeom>
            <a:noFill/>
          </p:spPr>
          <p:txBody>
            <a:bodyPr wrap="square" lIns="0" tIns="0" rIns="0" bIns="0" rtlCol="0">
              <a:spAutoFit/>
            </a:bodyPr>
            <a:lstStyle/>
            <a:p>
              <a:pPr algn="r"/>
              <a:r>
                <a:rPr lang="en-US" sz="1200" dirty="0" smtClean="0">
                  <a:latin typeface="Arial"/>
                  <a:cs typeface="Arial"/>
                </a:rPr>
                <a:t>990</a:t>
              </a:r>
              <a:endParaRPr lang="en-US" sz="1200" dirty="0">
                <a:latin typeface="Arial"/>
                <a:cs typeface="Arial"/>
              </a:endParaRPr>
            </a:p>
          </p:txBody>
        </p:sp>
        <p:sp>
          <p:nvSpPr>
            <p:cNvPr id="22" name="TextBox 21"/>
            <p:cNvSpPr txBox="1"/>
            <p:nvPr/>
          </p:nvSpPr>
          <p:spPr>
            <a:xfrm>
              <a:off x="4608494" y="1469829"/>
              <a:ext cx="452547" cy="184666"/>
            </a:xfrm>
            <a:prstGeom prst="rect">
              <a:avLst/>
            </a:prstGeom>
            <a:noFill/>
          </p:spPr>
          <p:txBody>
            <a:bodyPr wrap="square" lIns="0" tIns="0" rIns="0" bIns="0" rtlCol="0">
              <a:spAutoFit/>
            </a:bodyPr>
            <a:lstStyle/>
            <a:p>
              <a:pPr algn="r"/>
              <a:r>
                <a:rPr lang="en-US" sz="1200" dirty="0" smtClean="0">
                  <a:latin typeface="Arial"/>
                  <a:cs typeface="Arial"/>
                </a:rPr>
                <a:t>1000</a:t>
              </a:r>
              <a:endParaRPr lang="en-US" sz="1200" dirty="0">
                <a:latin typeface="Arial"/>
                <a:cs typeface="Arial"/>
              </a:endParaRPr>
            </a:p>
          </p:txBody>
        </p:sp>
        <p:sp>
          <p:nvSpPr>
            <p:cNvPr id="23" name="TextBox 22"/>
            <p:cNvSpPr txBox="1"/>
            <p:nvPr/>
          </p:nvSpPr>
          <p:spPr>
            <a:xfrm>
              <a:off x="4608494" y="864131"/>
              <a:ext cx="452547" cy="184666"/>
            </a:xfrm>
            <a:prstGeom prst="rect">
              <a:avLst/>
            </a:prstGeom>
            <a:noFill/>
          </p:spPr>
          <p:txBody>
            <a:bodyPr wrap="square" lIns="0" tIns="0" rIns="0" bIns="0" rtlCol="0">
              <a:spAutoFit/>
            </a:bodyPr>
            <a:lstStyle/>
            <a:p>
              <a:pPr algn="r"/>
              <a:r>
                <a:rPr lang="en-US" sz="1200" dirty="0" smtClean="0">
                  <a:latin typeface="Arial"/>
                  <a:cs typeface="Arial"/>
                </a:rPr>
                <a:t>1010</a:t>
              </a:r>
              <a:endParaRPr lang="en-US" sz="1200" dirty="0">
                <a:latin typeface="Arial"/>
                <a:cs typeface="Arial"/>
              </a:endParaRPr>
            </a:p>
          </p:txBody>
        </p:sp>
        <p:sp>
          <p:nvSpPr>
            <p:cNvPr id="31" name="TextBox 30"/>
            <p:cNvSpPr txBox="1"/>
            <p:nvPr/>
          </p:nvSpPr>
          <p:spPr>
            <a:xfrm rot="16200000">
              <a:off x="3130945" y="2357538"/>
              <a:ext cx="3031612" cy="184666"/>
            </a:xfrm>
            <a:prstGeom prst="rect">
              <a:avLst/>
            </a:prstGeom>
            <a:noFill/>
          </p:spPr>
          <p:txBody>
            <a:bodyPr wrap="square" lIns="0" tIns="0" rIns="0" bIns="0" rtlCol="0">
              <a:spAutoFit/>
            </a:bodyPr>
            <a:lstStyle/>
            <a:p>
              <a:pPr algn="ctr"/>
              <a:r>
                <a:rPr lang="en-US" sz="1200" b="1" dirty="0" smtClean="0">
                  <a:latin typeface="Arial"/>
                  <a:cs typeface="Arial"/>
                </a:rPr>
                <a:t>Minimum SLP (hPa)</a:t>
              </a:r>
              <a:endParaRPr lang="en-US" sz="1200" b="1" dirty="0">
                <a:latin typeface="Arial"/>
                <a:cs typeface="Arial"/>
              </a:endParaRPr>
            </a:p>
          </p:txBody>
        </p:sp>
        <p:sp>
          <p:nvSpPr>
            <p:cNvPr id="32" name="TextBox 31"/>
            <p:cNvSpPr txBox="1"/>
            <p:nvPr/>
          </p:nvSpPr>
          <p:spPr>
            <a:xfrm>
              <a:off x="5216402" y="4324416"/>
              <a:ext cx="3681792" cy="169277"/>
            </a:xfrm>
            <a:prstGeom prst="rect">
              <a:avLst/>
            </a:prstGeom>
            <a:noFill/>
          </p:spPr>
          <p:txBody>
            <a:bodyPr wrap="square" lIns="0" tIns="0" rIns="0" bIns="0" rtlCol="0">
              <a:spAutoFit/>
            </a:bodyPr>
            <a:lstStyle/>
            <a:p>
              <a:pPr algn="ctr"/>
              <a:r>
                <a:rPr lang="en-US" sz="1100" b="1" dirty="0" smtClean="0">
                  <a:latin typeface="Arial"/>
                  <a:cs typeface="Arial"/>
                </a:rPr>
                <a:t>Lag hour relative to t</a:t>
              </a:r>
              <a:r>
                <a:rPr lang="en-US" sz="1100" b="1" baseline="-25000" dirty="0" smtClean="0">
                  <a:latin typeface="Arial"/>
                  <a:cs typeface="Arial"/>
                </a:rPr>
                <a:t>low</a:t>
              </a:r>
              <a:endParaRPr lang="en-US" sz="1100" b="1" dirty="0">
                <a:latin typeface="Arial"/>
                <a:cs typeface="Arial"/>
              </a:endParaRPr>
            </a:p>
          </p:txBody>
        </p:sp>
      </p:grpSp>
      <p:cxnSp>
        <p:nvCxnSpPr>
          <p:cNvPr id="33" name="Straight Connector 32"/>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6" y="7255"/>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Strong low-skill ACs</a:t>
            </a:r>
            <a:endParaRPr lang="en-US" sz="2200" b="1" dirty="0">
              <a:solidFill>
                <a:srgbClr val="FF0000"/>
              </a:solidFill>
              <a:latin typeface="Arial" panose="020B0604020202020204" pitchFamily="34" charset="0"/>
              <a:cs typeface="Arial" panose="020B0604020202020204" pitchFamily="34" charset="0"/>
            </a:endParaRPr>
          </a:p>
        </p:txBody>
      </p:sp>
      <p:sp>
        <p:nvSpPr>
          <p:cNvPr id="35" name="TextBox 34"/>
          <p:cNvSpPr txBox="1"/>
          <p:nvPr/>
        </p:nvSpPr>
        <p:spPr>
          <a:xfrm>
            <a:off x="5067526" y="4495053"/>
            <a:ext cx="3991950" cy="553998"/>
          </a:xfrm>
          <a:prstGeom prst="rect">
            <a:avLst/>
          </a:prstGeom>
          <a:noFill/>
        </p:spPr>
        <p:txBody>
          <a:bodyPr wrap="square" lIns="0" tIns="0" rIns="0" bIns="0" rtlCol="0">
            <a:spAutoFit/>
          </a:bodyPr>
          <a:lstStyle/>
          <a:p>
            <a:r>
              <a:rPr lang="en-US" sz="1200" dirty="0" smtClean="0">
                <a:solidFill>
                  <a:srgbClr val="000000"/>
                </a:solidFill>
                <a:latin typeface="Arial"/>
                <a:cs typeface="Arial"/>
              </a:rPr>
              <a:t>Time series of minimum SLP (hPa) of ACs (red) and of mean minimum SLP (hPa) of ACs (black) during </a:t>
            </a:r>
            <a:r>
              <a:rPr lang="en-US" sz="1200" dirty="0" smtClean="0">
                <a:latin typeface="Arial"/>
                <a:cs typeface="Arial"/>
              </a:rPr>
              <a:t>lag hours of –48 to +36 h, every 6 h, relative to t</a:t>
            </a:r>
            <a:r>
              <a:rPr lang="en-US" sz="1200" baseline="-25000" dirty="0" smtClean="0">
                <a:latin typeface="Arial"/>
                <a:cs typeface="Arial"/>
              </a:rPr>
              <a:t>low</a:t>
            </a:r>
            <a:r>
              <a:rPr lang="en-US" sz="1200" dirty="0" smtClean="0">
                <a:latin typeface="Arial"/>
                <a:cs typeface="Arial"/>
              </a:rPr>
              <a:t>, when valid</a:t>
            </a:r>
            <a:endParaRPr lang="en-US" sz="1200" dirty="0">
              <a:latin typeface="Arial"/>
              <a:cs typeface="Arial"/>
            </a:endParaRPr>
          </a:p>
        </p:txBody>
      </p:sp>
      <p:sp>
        <p:nvSpPr>
          <p:cNvPr id="50" name="Rectangle 49"/>
          <p:cNvSpPr>
            <a:spLocks noChangeAspect="1"/>
          </p:cNvSpPr>
          <p:nvPr/>
        </p:nvSpPr>
        <p:spPr>
          <a:xfrm>
            <a:off x="250733" y="1626614"/>
            <a:ext cx="64008" cy="64008"/>
          </a:xfrm>
          <a:prstGeom prst="rect">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a:spLocks noChangeAspect="1"/>
          </p:cNvSpPr>
          <p:nvPr/>
        </p:nvSpPr>
        <p:spPr>
          <a:xfrm>
            <a:off x="737764" y="1787283"/>
            <a:ext cx="64008" cy="64008"/>
          </a:xfrm>
          <a:prstGeom prst="rect">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a:spLocks noChangeAspect="1"/>
          </p:cNvSpPr>
          <p:nvPr/>
        </p:nvSpPr>
        <p:spPr>
          <a:xfrm>
            <a:off x="283053" y="2186797"/>
            <a:ext cx="64008" cy="64008"/>
          </a:xfrm>
          <a:prstGeom prst="rect">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a:spLocks noChangeAspect="1"/>
          </p:cNvSpPr>
          <p:nvPr/>
        </p:nvSpPr>
        <p:spPr>
          <a:xfrm>
            <a:off x="1263365" y="2993459"/>
            <a:ext cx="64008" cy="64008"/>
          </a:xfrm>
          <a:prstGeom prst="rect">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a:spLocks noChangeAspect="1"/>
          </p:cNvSpPr>
          <p:nvPr/>
        </p:nvSpPr>
        <p:spPr>
          <a:xfrm>
            <a:off x="1687949" y="2538114"/>
            <a:ext cx="64008" cy="64008"/>
          </a:xfrm>
          <a:prstGeom prst="rect">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a:spLocks noChangeAspect="1"/>
          </p:cNvSpPr>
          <p:nvPr/>
        </p:nvSpPr>
        <p:spPr>
          <a:xfrm>
            <a:off x="2021754" y="2636563"/>
            <a:ext cx="64008" cy="64008"/>
          </a:xfrm>
          <a:prstGeom prst="rect">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a:spLocks noChangeAspect="1"/>
          </p:cNvSpPr>
          <p:nvPr/>
        </p:nvSpPr>
        <p:spPr>
          <a:xfrm>
            <a:off x="1692086" y="2308282"/>
            <a:ext cx="64008" cy="64008"/>
          </a:xfrm>
          <a:prstGeom prst="rect">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a:spLocks noChangeAspect="1"/>
          </p:cNvSpPr>
          <p:nvPr/>
        </p:nvSpPr>
        <p:spPr>
          <a:xfrm>
            <a:off x="1573047" y="1956152"/>
            <a:ext cx="64008" cy="64008"/>
          </a:xfrm>
          <a:prstGeom prst="rect">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a:spLocks noChangeAspect="1"/>
          </p:cNvSpPr>
          <p:nvPr/>
        </p:nvSpPr>
        <p:spPr>
          <a:xfrm>
            <a:off x="2979578" y="2457777"/>
            <a:ext cx="64008" cy="64008"/>
          </a:xfrm>
          <a:prstGeom prst="rect">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a:spLocks noChangeAspect="1"/>
          </p:cNvSpPr>
          <p:nvPr/>
        </p:nvSpPr>
        <p:spPr>
          <a:xfrm>
            <a:off x="3650412" y="2218801"/>
            <a:ext cx="64008" cy="64008"/>
          </a:xfrm>
          <a:prstGeom prst="rect">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a:spLocks noChangeAspect="1"/>
          </p:cNvSpPr>
          <p:nvPr/>
        </p:nvSpPr>
        <p:spPr>
          <a:xfrm>
            <a:off x="3318800" y="2602122"/>
            <a:ext cx="64008" cy="64008"/>
          </a:xfrm>
          <a:prstGeom prst="rect">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a:spLocks noChangeAspect="1"/>
          </p:cNvSpPr>
          <p:nvPr/>
        </p:nvSpPr>
        <p:spPr>
          <a:xfrm>
            <a:off x="2557839" y="2613918"/>
            <a:ext cx="64008" cy="64008"/>
          </a:xfrm>
          <a:prstGeom prst="rect">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a:spLocks noChangeAspect="1"/>
          </p:cNvSpPr>
          <p:nvPr/>
        </p:nvSpPr>
        <p:spPr>
          <a:xfrm>
            <a:off x="4156199" y="3752425"/>
            <a:ext cx="64008" cy="64008"/>
          </a:xfrm>
          <a:prstGeom prst="rect">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TextBox 63"/>
          <p:cNvSpPr txBox="1"/>
          <p:nvPr/>
        </p:nvSpPr>
        <p:spPr>
          <a:xfrm>
            <a:off x="8321674" y="833585"/>
            <a:ext cx="587027" cy="203133"/>
          </a:xfrm>
          <a:prstGeom prst="rect">
            <a:avLst/>
          </a:prstGeom>
          <a:solidFill>
            <a:schemeClr val="bg1"/>
          </a:solidFill>
          <a:ln>
            <a:solidFill>
              <a:schemeClr val="tx1"/>
            </a:solidFill>
          </a:ln>
        </p:spPr>
        <p:txBody>
          <a:bodyPr wrap="square" lIns="0" tIns="0" rIns="0" bIns="18288" rtlCol="0">
            <a:spAutoFit/>
          </a:bodyPr>
          <a:lstStyle/>
          <a:p>
            <a:pPr algn="ctr"/>
            <a:r>
              <a:rPr lang="en-US" sz="1200" i="1" dirty="0" smtClean="0">
                <a:latin typeface="Arial"/>
                <a:cs typeface="Arial"/>
              </a:rPr>
              <a:t>N</a:t>
            </a:r>
            <a:r>
              <a:rPr lang="en-US" sz="1200" dirty="0" smtClean="0">
                <a:latin typeface="Arial"/>
                <a:cs typeface="Arial"/>
              </a:rPr>
              <a:t> = 13</a:t>
            </a:r>
            <a:endParaRPr lang="en-US" sz="1200" dirty="0">
              <a:latin typeface="Arial"/>
              <a:cs typeface="Arial"/>
            </a:endParaRPr>
          </a:p>
        </p:txBody>
      </p:sp>
      <p:sp>
        <p:nvSpPr>
          <p:cNvPr id="65" name="Rectangle 64"/>
          <p:cNvSpPr>
            <a:spLocks noChangeAspect="1"/>
          </p:cNvSpPr>
          <p:nvPr/>
        </p:nvSpPr>
        <p:spPr>
          <a:xfrm>
            <a:off x="228189" y="4087171"/>
            <a:ext cx="109728" cy="109728"/>
          </a:xfrm>
          <a:prstGeom prst="rect">
            <a:avLst/>
          </a:prstGeom>
          <a:solidFill>
            <a:srgbClr val="FFFF00"/>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TextBox 65"/>
          <p:cNvSpPr txBox="1"/>
          <p:nvPr/>
        </p:nvSpPr>
        <p:spPr>
          <a:xfrm>
            <a:off x="414018" y="4048783"/>
            <a:ext cx="3682769" cy="184666"/>
          </a:xfrm>
          <a:prstGeom prst="rect">
            <a:avLst/>
          </a:prstGeom>
          <a:noFill/>
        </p:spPr>
        <p:txBody>
          <a:bodyPr wrap="square" lIns="0" tIns="0" rIns="0" bIns="0" rtlCol="0">
            <a:spAutoFit/>
          </a:bodyPr>
          <a:lstStyle/>
          <a:p>
            <a:r>
              <a:rPr lang="en-US" sz="1200" dirty="0" smtClean="0">
                <a:latin typeface="Arial"/>
                <a:cs typeface="Arial"/>
              </a:rPr>
              <a:t>AC location at earliest valid lag hour</a:t>
            </a:r>
            <a:endParaRPr lang="en-US" sz="1200" dirty="0">
              <a:latin typeface="Arial"/>
              <a:cs typeface="Arial"/>
            </a:endParaRPr>
          </a:p>
        </p:txBody>
      </p:sp>
      <p:sp>
        <p:nvSpPr>
          <p:cNvPr id="67" name="TextBox 66"/>
          <p:cNvSpPr txBox="1"/>
          <p:nvPr/>
        </p:nvSpPr>
        <p:spPr>
          <a:xfrm>
            <a:off x="3862678" y="794851"/>
            <a:ext cx="587027" cy="203133"/>
          </a:xfrm>
          <a:prstGeom prst="rect">
            <a:avLst/>
          </a:prstGeom>
          <a:solidFill>
            <a:schemeClr val="bg1"/>
          </a:solidFill>
          <a:ln>
            <a:solidFill>
              <a:schemeClr val="tx1"/>
            </a:solidFill>
          </a:ln>
        </p:spPr>
        <p:txBody>
          <a:bodyPr wrap="square" lIns="0" tIns="0" rIns="0" bIns="18288" rtlCol="0">
            <a:spAutoFit/>
          </a:bodyPr>
          <a:lstStyle/>
          <a:p>
            <a:pPr algn="ctr"/>
            <a:r>
              <a:rPr lang="en-US" sz="1200" i="1" dirty="0" smtClean="0">
                <a:latin typeface="Arial"/>
                <a:cs typeface="Arial"/>
              </a:rPr>
              <a:t>N</a:t>
            </a:r>
            <a:r>
              <a:rPr lang="en-US" sz="1200" dirty="0" smtClean="0">
                <a:latin typeface="Arial"/>
                <a:cs typeface="Arial"/>
              </a:rPr>
              <a:t> = 13</a:t>
            </a:r>
            <a:endParaRPr lang="en-US" sz="1200" dirty="0">
              <a:latin typeface="Arial"/>
              <a:cs typeface="Arial"/>
            </a:endParaRPr>
          </a:p>
        </p:txBody>
      </p:sp>
    </p:spTree>
    <p:extLst>
      <p:ext uri="{BB962C8B-B14F-4D97-AF65-F5344CB8AC3E}">
        <p14:creationId xmlns:p14="http://schemas.microsoft.com/office/powerpoint/2010/main" val="135974118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g_-48h_slp_thick_jet_compos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538" y="129358"/>
            <a:ext cx="2512369" cy="2194560"/>
          </a:xfrm>
          <a:prstGeom prst="rect">
            <a:avLst/>
          </a:prstGeom>
          <a:ln w="9525">
            <a:solidFill>
              <a:schemeClr val="tx1"/>
            </a:solidFill>
          </a:ln>
        </p:spPr>
      </p:pic>
      <p:pic>
        <p:nvPicPr>
          <p:cNvPr id="5" name="Picture 4" descr="lag_-36h_slp_thick_jet_compos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5607" y="129358"/>
            <a:ext cx="2512370" cy="2194560"/>
          </a:xfrm>
          <a:prstGeom prst="rect">
            <a:avLst/>
          </a:prstGeom>
          <a:ln w="9525">
            <a:solidFill>
              <a:schemeClr val="tx1"/>
            </a:solidFill>
          </a:ln>
        </p:spPr>
      </p:pic>
      <p:pic>
        <p:nvPicPr>
          <p:cNvPr id="6" name="Picture 5" descr="lag_-24h_slp_thick_jet_composi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0677" y="129500"/>
            <a:ext cx="2512370" cy="2194560"/>
          </a:xfrm>
          <a:prstGeom prst="rect">
            <a:avLst/>
          </a:prstGeom>
          <a:ln w="9525">
            <a:solidFill>
              <a:schemeClr val="tx1"/>
            </a:solidFill>
          </a:ln>
        </p:spPr>
      </p:pic>
      <p:pic>
        <p:nvPicPr>
          <p:cNvPr id="7" name="Picture 6" descr="lag_-12h_slp_thick_jet_composi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537" y="2336751"/>
            <a:ext cx="2512370" cy="2194560"/>
          </a:xfrm>
          <a:prstGeom prst="rect">
            <a:avLst/>
          </a:prstGeom>
          <a:ln w="9525">
            <a:solidFill>
              <a:schemeClr val="tx1"/>
            </a:solidFill>
          </a:ln>
        </p:spPr>
      </p:pic>
      <p:pic>
        <p:nvPicPr>
          <p:cNvPr id="9" name="Picture 8" descr="lag_0h_slp_thick_jet_composit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5607" y="2336751"/>
            <a:ext cx="2512370" cy="2194560"/>
          </a:xfrm>
          <a:prstGeom prst="rect">
            <a:avLst/>
          </a:prstGeom>
          <a:ln w="9525">
            <a:solidFill>
              <a:schemeClr val="tx1"/>
            </a:solidFill>
          </a:ln>
        </p:spPr>
      </p:pic>
      <p:pic>
        <p:nvPicPr>
          <p:cNvPr id="10" name="Picture 9" descr="lag_12h_slp_thick_jet_composit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0677" y="2336751"/>
            <a:ext cx="2512370" cy="2194560"/>
          </a:xfrm>
          <a:prstGeom prst="rect">
            <a:avLst/>
          </a:prstGeom>
          <a:ln w="9525">
            <a:solidFill>
              <a:schemeClr val="tx1"/>
            </a:solidFill>
          </a:ln>
        </p:spPr>
      </p:pic>
      <p:grpSp>
        <p:nvGrpSpPr>
          <p:cNvPr id="25" name="Group 24"/>
          <p:cNvGrpSpPr/>
          <p:nvPr/>
        </p:nvGrpSpPr>
        <p:grpSpPr>
          <a:xfrm>
            <a:off x="8154224" y="132259"/>
            <a:ext cx="643503" cy="4389120"/>
            <a:chOff x="7820670" y="132259"/>
            <a:chExt cx="643503" cy="4389120"/>
          </a:xfrm>
        </p:grpSpPr>
        <p:grpSp>
          <p:nvGrpSpPr>
            <p:cNvPr id="24" name="Group 23"/>
            <p:cNvGrpSpPr/>
            <p:nvPr/>
          </p:nvGrpSpPr>
          <p:grpSpPr>
            <a:xfrm>
              <a:off x="8034527" y="132259"/>
              <a:ext cx="429646" cy="4389119"/>
              <a:chOff x="7867750" y="132259"/>
              <a:chExt cx="429646" cy="4389119"/>
            </a:xfrm>
          </p:grpSpPr>
          <p:pic>
            <p:nvPicPr>
              <p:cNvPr id="89" name="Picture 88" descr="jet_cb.png"/>
              <p:cNvPicPr>
                <a:picLocks/>
              </p:cNvPicPr>
              <p:nvPr/>
            </p:nvPicPr>
            <p:blipFill rotWithShape="1">
              <a:blip r:embed="rId8">
                <a:extLst>
                  <a:ext uri="{28A0092B-C50C-407E-A947-70E740481C1C}">
                    <a14:useLocalDpi xmlns:a14="http://schemas.microsoft.com/office/drawing/2010/main" val="0"/>
                  </a:ext>
                </a:extLst>
              </a:blip>
              <a:srcRect l="373" t="95138" r="3309" b="2374"/>
              <a:stretch/>
            </p:blipFill>
            <p:spPr>
              <a:xfrm rot="16200000">
                <a:off x="5737200" y="2262809"/>
                <a:ext cx="4389119" cy="128020"/>
              </a:xfrm>
              <a:prstGeom prst="rect">
                <a:avLst/>
              </a:prstGeom>
            </p:spPr>
          </p:pic>
          <p:sp>
            <p:nvSpPr>
              <p:cNvPr id="91" name="TextBox 90"/>
              <p:cNvSpPr txBox="1"/>
              <p:nvPr/>
            </p:nvSpPr>
            <p:spPr>
              <a:xfrm>
                <a:off x="8024345" y="3948381"/>
                <a:ext cx="273051" cy="169277"/>
              </a:xfrm>
              <a:prstGeom prst="rect">
                <a:avLst/>
              </a:prstGeom>
              <a:noFill/>
            </p:spPr>
            <p:txBody>
              <a:bodyPr wrap="square" lIns="0" tIns="0" rIns="0" bIns="0" rtlCol="0">
                <a:spAutoFit/>
              </a:bodyPr>
              <a:lstStyle/>
              <a:p>
                <a:r>
                  <a:rPr lang="en-US" sz="1100" dirty="0" smtClean="0">
                    <a:latin typeface="Arial"/>
                    <a:cs typeface="Arial"/>
                  </a:rPr>
                  <a:t>21</a:t>
                </a:r>
                <a:endParaRPr lang="en-US" sz="1100" dirty="0">
                  <a:latin typeface="Arial"/>
                  <a:cs typeface="Arial"/>
                </a:endParaRPr>
              </a:p>
            </p:txBody>
          </p:sp>
          <p:sp>
            <p:nvSpPr>
              <p:cNvPr id="98" name="TextBox 97"/>
              <p:cNvSpPr txBox="1"/>
              <p:nvPr/>
            </p:nvSpPr>
            <p:spPr>
              <a:xfrm>
                <a:off x="8024345" y="3462606"/>
                <a:ext cx="273051" cy="169277"/>
              </a:xfrm>
              <a:prstGeom prst="rect">
                <a:avLst/>
              </a:prstGeom>
              <a:noFill/>
            </p:spPr>
            <p:txBody>
              <a:bodyPr wrap="square" lIns="0" tIns="0" rIns="0" bIns="0" rtlCol="0">
                <a:spAutoFit/>
              </a:bodyPr>
              <a:lstStyle/>
              <a:p>
                <a:r>
                  <a:rPr lang="en-US" sz="1100" dirty="0" smtClean="0">
                    <a:latin typeface="Arial"/>
                    <a:cs typeface="Arial"/>
                  </a:rPr>
                  <a:t>24</a:t>
                </a:r>
                <a:endParaRPr lang="en-US" sz="1100" dirty="0">
                  <a:latin typeface="Arial"/>
                  <a:cs typeface="Arial"/>
                </a:endParaRPr>
              </a:p>
            </p:txBody>
          </p:sp>
          <p:sp>
            <p:nvSpPr>
              <p:cNvPr id="99" name="TextBox 98"/>
              <p:cNvSpPr txBox="1"/>
              <p:nvPr/>
            </p:nvSpPr>
            <p:spPr>
              <a:xfrm>
                <a:off x="8024345" y="2973656"/>
                <a:ext cx="273051" cy="169277"/>
              </a:xfrm>
              <a:prstGeom prst="rect">
                <a:avLst/>
              </a:prstGeom>
              <a:noFill/>
            </p:spPr>
            <p:txBody>
              <a:bodyPr wrap="square" lIns="0" tIns="0" rIns="0" bIns="0" rtlCol="0">
                <a:spAutoFit/>
              </a:bodyPr>
              <a:lstStyle/>
              <a:p>
                <a:r>
                  <a:rPr lang="en-US" sz="1100" dirty="0" smtClean="0">
                    <a:latin typeface="Arial"/>
                    <a:cs typeface="Arial"/>
                  </a:rPr>
                  <a:t>27</a:t>
                </a:r>
                <a:endParaRPr lang="en-US" sz="1100" dirty="0">
                  <a:latin typeface="Arial"/>
                  <a:cs typeface="Arial"/>
                </a:endParaRPr>
              </a:p>
            </p:txBody>
          </p:sp>
          <p:sp>
            <p:nvSpPr>
              <p:cNvPr id="100" name="TextBox 99"/>
              <p:cNvSpPr txBox="1"/>
              <p:nvPr/>
            </p:nvSpPr>
            <p:spPr>
              <a:xfrm>
                <a:off x="8024345" y="2487881"/>
                <a:ext cx="273051" cy="169277"/>
              </a:xfrm>
              <a:prstGeom prst="rect">
                <a:avLst/>
              </a:prstGeom>
              <a:noFill/>
            </p:spPr>
            <p:txBody>
              <a:bodyPr wrap="square" lIns="0" tIns="0" rIns="0" bIns="0" rtlCol="0">
                <a:spAutoFit/>
              </a:bodyPr>
              <a:lstStyle/>
              <a:p>
                <a:r>
                  <a:rPr lang="en-US" sz="1100" dirty="0" smtClean="0">
                    <a:latin typeface="Arial"/>
                    <a:cs typeface="Arial"/>
                  </a:rPr>
                  <a:t>30</a:t>
                </a:r>
                <a:endParaRPr lang="en-US" sz="1100" dirty="0">
                  <a:latin typeface="Arial"/>
                  <a:cs typeface="Arial"/>
                </a:endParaRPr>
              </a:p>
            </p:txBody>
          </p:sp>
          <p:sp>
            <p:nvSpPr>
              <p:cNvPr id="101" name="TextBox 100"/>
              <p:cNvSpPr txBox="1"/>
              <p:nvPr/>
            </p:nvSpPr>
            <p:spPr>
              <a:xfrm>
                <a:off x="8024345" y="2002106"/>
                <a:ext cx="273051" cy="169277"/>
              </a:xfrm>
              <a:prstGeom prst="rect">
                <a:avLst/>
              </a:prstGeom>
              <a:noFill/>
            </p:spPr>
            <p:txBody>
              <a:bodyPr wrap="square" lIns="0" tIns="0" rIns="0" bIns="0" rtlCol="0">
                <a:spAutoFit/>
              </a:bodyPr>
              <a:lstStyle/>
              <a:p>
                <a:r>
                  <a:rPr lang="en-US" sz="1100" dirty="0" smtClean="0">
                    <a:latin typeface="Arial"/>
                    <a:cs typeface="Arial"/>
                  </a:rPr>
                  <a:t>33</a:t>
                </a:r>
                <a:endParaRPr lang="en-US" sz="1100" dirty="0">
                  <a:latin typeface="Arial"/>
                  <a:cs typeface="Arial"/>
                </a:endParaRPr>
              </a:p>
            </p:txBody>
          </p:sp>
          <p:sp>
            <p:nvSpPr>
              <p:cNvPr id="102" name="TextBox 101"/>
              <p:cNvSpPr txBox="1"/>
              <p:nvPr/>
            </p:nvSpPr>
            <p:spPr>
              <a:xfrm>
                <a:off x="8024345" y="1516331"/>
                <a:ext cx="273051" cy="169277"/>
              </a:xfrm>
              <a:prstGeom prst="rect">
                <a:avLst/>
              </a:prstGeom>
              <a:noFill/>
            </p:spPr>
            <p:txBody>
              <a:bodyPr wrap="square" lIns="0" tIns="0" rIns="0" bIns="0" rtlCol="0">
                <a:spAutoFit/>
              </a:bodyPr>
              <a:lstStyle/>
              <a:p>
                <a:r>
                  <a:rPr lang="en-US" sz="1100" dirty="0" smtClean="0">
                    <a:latin typeface="Arial"/>
                    <a:cs typeface="Arial"/>
                  </a:rPr>
                  <a:t>36</a:t>
                </a:r>
                <a:endParaRPr lang="en-US" sz="1100" dirty="0">
                  <a:latin typeface="Arial"/>
                  <a:cs typeface="Arial"/>
                </a:endParaRPr>
              </a:p>
            </p:txBody>
          </p:sp>
          <p:sp>
            <p:nvSpPr>
              <p:cNvPr id="103" name="TextBox 102"/>
              <p:cNvSpPr txBox="1"/>
              <p:nvPr/>
            </p:nvSpPr>
            <p:spPr>
              <a:xfrm>
                <a:off x="8024345" y="1027381"/>
                <a:ext cx="273051" cy="169277"/>
              </a:xfrm>
              <a:prstGeom prst="rect">
                <a:avLst/>
              </a:prstGeom>
              <a:noFill/>
            </p:spPr>
            <p:txBody>
              <a:bodyPr wrap="square" lIns="0" tIns="0" rIns="0" bIns="0" rtlCol="0">
                <a:spAutoFit/>
              </a:bodyPr>
              <a:lstStyle/>
              <a:p>
                <a:r>
                  <a:rPr lang="en-US" sz="1100" dirty="0" smtClean="0">
                    <a:latin typeface="Arial"/>
                    <a:cs typeface="Arial"/>
                  </a:rPr>
                  <a:t>39</a:t>
                </a:r>
                <a:endParaRPr lang="en-US" sz="1100" dirty="0">
                  <a:latin typeface="Arial"/>
                  <a:cs typeface="Arial"/>
                </a:endParaRPr>
              </a:p>
            </p:txBody>
          </p:sp>
          <p:sp>
            <p:nvSpPr>
              <p:cNvPr id="104" name="TextBox 103"/>
              <p:cNvSpPr txBox="1"/>
              <p:nvPr/>
            </p:nvSpPr>
            <p:spPr>
              <a:xfrm>
                <a:off x="8024345" y="541606"/>
                <a:ext cx="273051" cy="169277"/>
              </a:xfrm>
              <a:prstGeom prst="rect">
                <a:avLst/>
              </a:prstGeom>
              <a:noFill/>
            </p:spPr>
            <p:txBody>
              <a:bodyPr wrap="square" lIns="0" tIns="0" rIns="0" bIns="0" rtlCol="0">
                <a:spAutoFit/>
              </a:bodyPr>
              <a:lstStyle/>
              <a:p>
                <a:r>
                  <a:rPr lang="en-US" sz="1100" dirty="0" smtClean="0">
                    <a:latin typeface="Arial"/>
                    <a:cs typeface="Arial"/>
                  </a:rPr>
                  <a:t>42</a:t>
                </a:r>
                <a:endParaRPr lang="en-US" sz="1100" dirty="0">
                  <a:latin typeface="Arial"/>
                  <a:cs typeface="Arial"/>
                </a:endParaRPr>
              </a:p>
            </p:txBody>
          </p:sp>
        </p:grpSp>
        <p:sp>
          <p:nvSpPr>
            <p:cNvPr id="105" name="TextBox 104"/>
            <p:cNvSpPr txBox="1"/>
            <p:nvPr/>
          </p:nvSpPr>
          <p:spPr>
            <a:xfrm rot="16200000">
              <a:off x="5710749" y="2242180"/>
              <a:ext cx="4389120" cy="169278"/>
            </a:xfrm>
            <a:prstGeom prst="rect">
              <a:avLst/>
            </a:prstGeom>
            <a:noFill/>
          </p:spPr>
          <p:txBody>
            <a:bodyPr wrap="square" lIns="0" tIns="0" rIns="0" bIns="0" rtlCol="0">
              <a:spAutoFit/>
            </a:bodyPr>
            <a:lstStyle/>
            <a:p>
              <a:pPr algn="ctr"/>
              <a:r>
                <a:rPr lang="en-US" sz="1100" dirty="0" smtClean="0">
                  <a:latin typeface="Arial"/>
                  <a:cs typeface="Arial"/>
                </a:rPr>
                <a:t>300-hPa wind speed (m s</a:t>
              </a:r>
              <a:r>
                <a:rPr lang="en-US" sz="1100" baseline="30000" dirty="0" smtClean="0">
                  <a:latin typeface="Arial"/>
                  <a:cs typeface="Arial"/>
                </a:rPr>
                <a:t>−1</a:t>
              </a:r>
              <a:r>
                <a:rPr lang="en-US" sz="1100" dirty="0" smtClean="0">
                  <a:latin typeface="Arial"/>
                  <a:cs typeface="Arial"/>
                </a:rPr>
                <a:t>)</a:t>
              </a:r>
              <a:endParaRPr lang="en-US" sz="1100" dirty="0">
                <a:latin typeface="Arial"/>
                <a:cs typeface="Arial"/>
              </a:endParaRPr>
            </a:p>
          </p:txBody>
        </p:sp>
      </p:grpSp>
      <p:grpSp>
        <p:nvGrpSpPr>
          <p:cNvPr id="106" name="Group 105"/>
          <p:cNvGrpSpPr/>
          <p:nvPr/>
        </p:nvGrpSpPr>
        <p:grpSpPr>
          <a:xfrm>
            <a:off x="1525855" y="4770545"/>
            <a:ext cx="1371204" cy="169277"/>
            <a:chOff x="2717172" y="4603456"/>
            <a:chExt cx="1371204" cy="169277"/>
          </a:xfrm>
        </p:grpSpPr>
        <p:cxnSp>
          <p:nvCxnSpPr>
            <p:cNvPr id="107" name="Straight Connector 106"/>
            <p:cNvCxnSpPr/>
            <p:nvPr/>
          </p:nvCxnSpPr>
          <p:spPr>
            <a:xfrm>
              <a:off x="2717172" y="4686314"/>
              <a:ext cx="5054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8" name="TextBox 107"/>
            <p:cNvSpPr txBox="1"/>
            <p:nvPr/>
          </p:nvSpPr>
          <p:spPr>
            <a:xfrm>
              <a:off x="3288666" y="4603456"/>
              <a:ext cx="799710" cy="169277"/>
            </a:xfrm>
            <a:prstGeom prst="rect">
              <a:avLst/>
            </a:prstGeom>
            <a:noFill/>
          </p:spPr>
          <p:txBody>
            <a:bodyPr wrap="square" lIns="0" tIns="0" rIns="0" bIns="0" rtlCol="0">
              <a:spAutoFit/>
            </a:bodyPr>
            <a:lstStyle/>
            <a:p>
              <a:r>
                <a:rPr lang="en-US" sz="1100" dirty="0" smtClean="0">
                  <a:latin typeface="Arial"/>
                  <a:cs typeface="Arial"/>
                </a:rPr>
                <a:t>SLP (hPa)</a:t>
              </a:r>
              <a:endParaRPr lang="en-US" sz="1100" dirty="0">
                <a:latin typeface="Arial"/>
                <a:cs typeface="Arial"/>
              </a:endParaRPr>
            </a:p>
          </p:txBody>
        </p:sp>
      </p:grpSp>
      <p:grpSp>
        <p:nvGrpSpPr>
          <p:cNvPr id="109" name="Group 108"/>
          <p:cNvGrpSpPr/>
          <p:nvPr/>
        </p:nvGrpSpPr>
        <p:grpSpPr>
          <a:xfrm>
            <a:off x="3379966" y="4687747"/>
            <a:ext cx="1667021" cy="338554"/>
            <a:chOff x="4471023" y="4520598"/>
            <a:chExt cx="1667021" cy="338554"/>
          </a:xfrm>
        </p:grpSpPr>
        <p:cxnSp>
          <p:nvCxnSpPr>
            <p:cNvPr id="110" name="Straight Connector 109"/>
            <p:cNvCxnSpPr/>
            <p:nvPr/>
          </p:nvCxnSpPr>
          <p:spPr>
            <a:xfrm>
              <a:off x="4471023" y="4633827"/>
              <a:ext cx="505420" cy="0"/>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4471023" y="4738712"/>
              <a:ext cx="505420" cy="0"/>
            </a:xfrm>
            <a:prstGeom prst="line">
              <a:avLst/>
            </a:prstGeom>
            <a:ln>
              <a:solidFill>
                <a:srgbClr val="0000FF"/>
              </a:solidFill>
              <a:prstDash val="sysDash"/>
            </a:ln>
            <a:effectLst/>
          </p:spPr>
          <p:style>
            <a:lnRef idx="2">
              <a:schemeClr val="accent1"/>
            </a:lnRef>
            <a:fillRef idx="0">
              <a:schemeClr val="accent1"/>
            </a:fillRef>
            <a:effectRef idx="1">
              <a:schemeClr val="accent1"/>
            </a:effectRef>
            <a:fontRef idx="minor">
              <a:schemeClr val="tx1"/>
            </a:fontRef>
          </p:style>
        </p:cxnSp>
        <p:sp>
          <p:nvSpPr>
            <p:cNvPr id="112" name="TextBox 111"/>
            <p:cNvSpPr txBox="1"/>
            <p:nvPr/>
          </p:nvSpPr>
          <p:spPr>
            <a:xfrm>
              <a:off x="5039402" y="4520598"/>
              <a:ext cx="1098642" cy="338554"/>
            </a:xfrm>
            <a:prstGeom prst="rect">
              <a:avLst/>
            </a:prstGeom>
            <a:noFill/>
          </p:spPr>
          <p:txBody>
            <a:bodyPr wrap="square" lIns="0" tIns="0" rIns="0" bIns="0" rtlCol="0">
              <a:spAutoFit/>
            </a:bodyPr>
            <a:lstStyle/>
            <a:p>
              <a:r>
                <a:rPr lang="en-US" sz="1100" dirty="0" smtClean="0">
                  <a:latin typeface="Arial"/>
                  <a:cs typeface="Arial"/>
                </a:rPr>
                <a:t>1000–500-hPa thickness (dam)</a:t>
              </a:r>
              <a:endParaRPr lang="en-US" sz="1100" dirty="0">
                <a:latin typeface="Arial"/>
                <a:cs typeface="Arial"/>
              </a:endParaRPr>
            </a:p>
          </p:txBody>
        </p:sp>
      </p:grpSp>
      <p:grpSp>
        <p:nvGrpSpPr>
          <p:cNvPr id="113" name="Group 112"/>
          <p:cNvGrpSpPr/>
          <p:nvPr/>
        </p:nvGrpSpPr>
        <p:grpSpPr>
          <a:xfrm>
            <a:off x="5689784" y="4765103"/>
            <a:ext cx="1366604" cy="169277"/>
            <a:chOff x="6789374" y="4142997"/>
            <a:chExt cx="1366604" cy="169277"/>
          </a:xfrm>
        </p:grpSpPr>
        <p:sp>
          <p:nvSpPr>
            <p:cNvPr id="114" name="Oval 113"/>
            <p:cNvSpPr/>
            <p:nvPr/>
          </p:nvSpPr>
          <p:spPr>
            <a:xfrm>
              <a:off x="6789374" y="4162047"/>
              <a:ext cx="135664" cy="135664"/>
            </a:xfrm>
            <a:prstGeom prst="ellipse">
              <a:avLst/>
            </a:prstGeom>
            <a:solidFill>
              <a:srgbClr val="3BFF08"/>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6991990" y="4142997"/>
              <a:ext cx="1163988" cy="169277"/>
            </a:xfrm>
            <a:prstGeom prst="rect">
              <a:avLst/>
            </a:prstGeom>
            <a:noFill/>
          </p:spPr>
          <p:txBody>
            <a:bodyPr wrap="square" lIns="0" tIns="0" rIns="0" bIns="0" rtlCol="0">
              <a:spAutoFit/>
            </a:bodyPr>
            <a:lstStyle/>
            <a:p>
              <a:r>
                <a:rPr lang="en-US" sz="1100" dirty="0" smtClean="0">
                  <a:latin typeface="Arial"/>
                  <a:cs typeface="Arial"/>
                </a:rPr>
                <a:t>Mean AC location</a:t>
              </a:r>
              <a:endParaRPr lang="en-US" sz="1100" dirty="0">
                <a:latin typeface="Arial"/>
                <a:cs typeface="Arial"/>
              </a:endParaRPr>
            </a:p>
          </p:txBody>
        </p:sp>
      </p:grpSp>
      <p:sp>
        <p:nvSpPr>
          <p:cNvPr id="30" name="TextBox 29"/>
          <p:cNvSpPr txBox="1"/>
          <p:nvPr/>
        </p:nvSpPr>
        <p:spPr>
          <a:xfrm>
            <a:off x="408473"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(a) t</a:t>
            </a:r>
            <a:r>
              <a:rPr lang="en-US" sz="1100" baseline="-25000" dirty="0" smtClean="0">
                <a:latin typeface="Arial"/>
                <a:cs typeface="Arial"/>
              </a:rPr>
              <a:t>low</a:t>
            </a:r>
            <a:r>
              <a:rPr lang="en-US" sz="1100" dirty="0" smtClean="0">
                <a:latin typeface="Arial"/>
                <a:cs typeface="Arial"/>
              </a:rPr>
              <a:t>−48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sp>
        <p:nvSpPr>
          <p:cNvPr id="31" name="TextBox 30"/>
          <p:cNvSpPr txBox="1"/>
          <p:nvPr/>
        </p:nvSpPr>
        <p:spPr>
          <a:xfrm>
            <a:off x="2932432"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(b) t</a:t>
            </a:r>
            <a:r>
              <a:rPr lang="en-US" sz="1100" baseline="-25000" dirty="0" smtClean="0">
                <a:latin typeface="Arial"/>
                <a:cs typeface="Arial"/>
              </a:rPr>
              <a:t>low</a:t>
            </a:r>
            <a:r>
              <a:rPr lang="en-US" sz="1100" dirty="0" smtClean="0">
                <a:latin typeface="Arial"/>
                <a:cs typeface="Arial"/>
              </a:rPr>
              <a:t>−36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sp>
        <p:nvSpPr>
          <p:cNvPr id="32" name="TextBox 31"/>
          <p:cNvSpPr txBox="1"/>
          <p:nvPr/>
        </p:nvSpPr>
        <p:spPr>
          <a:xfrm>
            <a:off x="5457502"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(c) t</a:t>
            </a:r>
            <a:r>
              <a:rPr lang="en-US" sz="1100" baseline="-25000" dirty="0" smtClean="0">
                <a:latin typeface="Arial"/>
                <a:cs typeface="Arial"/>
              </a:rPr>
              <a:t>low</a:t>
            </a:r>
            <a:r>
              <a:rPr lang="en-US" sz="1100" dirty="0" smtClean="0">
                <a:latin typeface="Arial"/>
                <a:cs typeface="Arial"/>
              </a:rPr>
              <a:t>−24 h (</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3" name="TextBox 32"/>
          <p:cNvSpPr txBox="1"/>
          <p:nvPr/>
        </p:nvSpPr>
        <p:spPr>
          <a:xfrm>
            <a:off x="408473" y="2331292"/>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(d) t</a:t>
            </a:r>
            <a:r>
              <a:rPr lang="en-US" sz="1100" baseline="-25000" dirty="0" smtClean="0">
                <a:latin typeface="Arial"/>
                <a:cs typeface="Arial"/>
              </a:rPr>
              <a:t>low</a:t>
            </a:r>
            <a:r>
              <a:rPr lang="en-US" sz="1100" dirty="0" smtClean="0">
                <a:latin typeface="Arial"/>
                <a:cs typeface="Arial"/>
              </a:rPr>
              <a:t>−12 h (</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4" name="TextBox 33"/>
          <p:cNvSpPr txBox="1"/>
          <p:nvPr/>
        </p:nvSpPr>
        <p:spPr>
          <a:xfrm>
            <a:off x="2932432" y="2331292"/>
            <a:ext cx="1032511"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(e) </a:t>
            </a:r>
            <a:r>
              <a:rPr lang="en-US" sz="1100" dirty="0" err="1" smtClean="0">
                <a:latin typeface="Arial"/>
                <a:cs typeface="Arial"/>
              </a:rPr>
              <a:t>t</a:t>
            </a:r>
            <a:r>
              <a:rPr lang="en-US" sz="1100" baseline="-25000" dirty="0" err="1" smtClean="0">
                <a:latin typeface="Arial"/>
                <a:cs typeface="Arial"/>
              </a:rPr>
              <a:t>low</a:t>
            </a:r>
            <a:r>
              <a:rPr lang="en-US" sz="1100" dirty="0">
                <a:latin typeface="Arial"/>
                <a:cs typeface="Arial"/>
              </a:rPr>
              <a:t> </a:t>
            </a:r>
            <a:r>
              <a:rPr lang="en-US" sz="1100" dirty="0" smtClean="0">
                <a:latin typeface="Arial"/>
                <a:cs typeface="Arial"/>
              </a:rPr>
              <a:t>(</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5" name="TextBox 34"/>
          <p:cNvSpPr txBox="1"/>
          <p:nvPr/>
        </p:nvSpPr>
        <p:spPr>
          <a:xfrm>
            <a:off x="5457502" y="2331292"/>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(f) t</a:t>
            </a:r>
            <a:r>
              <a:rPr lang="en-US" sz="1100" baseline="-25000" dirty="0" smtClean="0">
                <a:latin typeface="Arial"/>
                <a:cs typeface="Arial"/>
              </a:rPr>
              <a:t>low</a:t>
            </a:r>
            <a:r>
              <a:rPr lang="en-US" sz="1100" dirty="0" smtClean="0">
                <a:latin typeface="Arial"/>
                <a:cs typeface="Arial"/>
              </a:rPr>
              <a:t>+12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spTree>
    <p:extLst>
      <p:ext uri="{BB962C8B-B14F-4D97-AF65-F5344CB8AC3E}">
        <p14:creationId xmlns:p14="http://schemas.microsoft.com/office/powerpoint/2010/main" val="382386477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lag_12h_slp_egr_composite_test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0677" y="2336751"/>
            <a:ext cx="2512370" cy="2194560"/>
          </a:xfrm>
          <a:prstGeom prst="rect">
            <a:avLst/>
          </a:prstGeom>
          <a:ln w="9525">
            <a:solidFill>
              <a:schemeClr val="tx1"/>
            </a:solidFill>
          </a:ln>
        </p:spPr>
      </p:pic>
      <p:pic>
        <p:nvPicPr>
          <p:cNvPr id="12" name="Picture 11" descr="lag_0h_slp_egr_composite_test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5607" y="2336751"/>
            <a:ext cx="2512370" cy="2194560"/>
          </a:xfrm>
          <a:prstGeom prst="rect">
            <a:avLst/>
          </a:prstGeom>
          <a:ln w="9525">
            <a:solidFill>
              <a:schemeClr val="tx1"/>
            </a:solidFill>
          </a:ln>
        </p:spPr>
      </p:pic>
      <p:pic>
        <p:nvPicPr>
          <p:cNvPr id="11" name="Picture 10" descr="lag_-12h_slp_egr_composite_test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906" y="2336751"/>
            <a:ext cx="2512370" cy="2194560"/>
          </a:xfrm>
          <a:prstGeom prst="rect">
            <a:avLst/>
          </a:prstGeom>
          <a:ln w="9525">
            <a:solidFill>
              <a:schemeClr val="tx1"/>
            </a:solidFill>
          </a:ln>
        </p:spPr>
      </p:pic>
      <p:pic>
        <p:nvPicPr>
          <p:cNvPr id="8" name="Picture 7" descr="lag_-24h_slp_egr_composite_test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0677" y="129500"/>
            <a:ext cx="2512370" cy="2194560"/>
          </a:xfrm>
          <a:prstGeom prst="rect">
            <a:avLst/>
          </a:prstGeom>
          <a:ln w="9525">
            <a:solidFill>
              <a:schemeClr val="tx1"/>
            </a:solidFill>
          </a:ln>
        </p:spPr>
      </p:pic>
      <p:pic>
        <p:nvPicPr>
          <p:cNvPr id="3" name="Picture 2" descr="lag_-36h_slp_egr_composite_testin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5607" y="129500"/>
            <a:ext cx="2512370" cy="2194560"/>
          </a:xfrm>
          <a:prstGeom prst="rect">
            <a:avLst/>
          </a:prstGeom>
          <a:ln w="9525">
            <a:solidFill>
              <a:schemeClr val="tx1"/>
            </a:solidFill>
          </a:ln>
        </p:spPr>
      </p:pic>
      <p:pic>
        <p:nvPicPr>
          <p:cNvPr id="2" name="Picture 1" descr="lag_-48h_slp_egr_composite_testing.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0906" y="129500"/>
            <a:ext cx="2512370" cy="2194560"/>
          </a:xfrm>
          <a:prstGeom prst="rect">
            <a:avLst/>
          </a:prstGeom>
          <a:ln w="9525">
            <a:solidFill>
              <a:schemeClr val="tx1"/>
            </a:solidFill>
          </a:ln>
        </p:spPr>
      </p:pic>
      <p:sp>
        <p:nvSpPr>
          <p:cNvPr id="91" name="TextBox 90"/>
          <p:cNvSpPr txBox="1"/>
          <p:nvPr/>
        </p:nvSpPr>
        <p:spPr>
          <a:xfrm>
            <a:off x="8524676" y="3948381"/>
            <a:ext cx="273051" cy="169277"/>
          </a:xfrm>
          <a:prstGeom prst="rect">
            <a:avLst/>
          </a:prstGeom>
          <a:noFill/>
        </p:spPr>
        <p:txBody>
          <a:bodyPr wrap="square" lIns="0" tIns="0" rIns="0" bIns="0" rtlCol="0">
            <a:spAutoFit/>
          </a:bodyPr>
          <a:lstStyle/>
          <a:p>
            <a:r>
              <a:rPr lang="en-US" sz="1100" dirty="0" smtClean="0">
                <a:latin typeface="Arial"/>
                <a:cs typeface="Arial"/>
              </a:rPr>
              <a:t>0.7</a:t>
            </a:r>
            <a:endParaRPr lang="en-US" sz="1100" dirty="0">
              <a:latin typeface="Arial"/>
              <a:cs typeface="Arial"/>
            </a:endParaRPr>
          </a:p>
        </p:txBody>
      </p:sp>
      <p:sp>
        <p:nvSpPr>
          <p:cNvPr id="98" name="TextBox 97"/>
          <p:cNvSpPr txBox="1"/>
          <p:nvPr/>
        </p:nvSpPr>
        <p:spPr>
          <a:xfrm>
            <a:off x="8524676" y="3462606"/>
            <a:ext cx="273051" cy="169277"/>
          </a:xfrm>
          <a:prstGeom prst="rect">
            <a:avLst/>
          </a:prstGeom>
          <a:noFill/>
        </p:spPr>
        <p:txBody>
          <a:bodyPr wrap="square" lIns="0" tIns="0" rIns="0" bIns="0" rtlCol="0">
            <a:spAutoFit/>
          </a:bodyPr>
          <a:lstStyle/>
          <a:p>
            <a:r>
              <a:rPr lang="en-US" sz="1100" dirty="0" smtClean="0">
                <a:latin typeface="Arial"/>
                <a:cs typeface="Arial"/>
              </a:rPr>
              <a:t>0.75</a:t>
            </a:r>
            <a:endParaRPr lang="en-US" sz="1100" dirty="0">
              <a:latin typeface="Arial"/>
              <a:cs typeface="Arial"/>
            </a:endParaRPr>
          </a:p>
        </p:txBody>
      </p:sp>
      <p:sp>
        <p:nvSpPr>
          <p:cNvPr id="99" name="TextBox 98"/>
          <p:cNvSpPr txBox="1"/>
          <p:nvPr/>
        </p:nvSpPr>
        <p:spPr>
          <a:xfrm>
            <a:off x="8524676" y="2973656"/>
            <a:ext cx="273051" cy="169277"/>
          </a:xfrm>
          <a:prstGeom prst="rect">
            <a:avLst/>
          </a:prstGeom>
          <a:noFill/>
        </p:spPr>
        <p:txBody>
          <a:bodyPr wrap="square" lIns="0" tIns="0" rIns="0" bIns="0" rtlCol="0">
            <a:spAutoFit/>
          </a:bodyPr>
          <a:lstStyle/>
          <a:p>
            <a:r>
              <a:rPr lang="en-US" sz="1100" dirty="0" smtClean="0">
                <a:latin typeface="Arial"/>
                <a:cs typeface="Arial"/>
              </a:rPr>
              <a:t>0.8</a:t>
            </a:r>
            <a:endParaRPr lang="en-US" sz="1100" dirty="0">
              <a:latin typeface="Arial"/>
              <a:cs typeface="Arial"/>
            </a:endParaRPr>
          </a:p>
        </p:txBody>
      </p:sp>
      <p:sp>
        <p:nvSpPr>
          <p:cNvPr id="100" name="TextBox 99"/>
          <p:cNvSpPr txBox="1"/>
          <p:nvPr/>
        </p:nvSpPr>
        <p:spPr>
          <a:xfrm>
            <a:off x="8524676" y="2487881"/>
            <a:ext cx="273051" cy="169277"/>
          </a:xfrm>
          <a:prstGeom prst="rect">
            <a:avLst/>
          </a:prstGeom>
          <a:noFill/>
        </p:spPr>
        <p:txBody>
          <a:bodyPr wrap="square" lIns="0" tIns="0" rIns="0" bIns="0" rtlCol="0">
            <a:spAutoFit/>
          </a:bodyPr>
          <a:lstStyle/>
          <a:p>
            <a:r>
              <a:rPr lang="en-US" sz="1100" dirty="0" smtClean="0">
                <a:latin typeface="Arial"/>
                <a:cs typeface="Arial"/>
              </a:rPr>
              <a:t>0.9</a:t>
            </a:r>
            <a:endParaRPr lang="en-US" sz="1100" dirty="0">
              <a:latin typeface="Arial"/>
              <a:cs typeface="Arial"/>
            </a:endParaRPr>
          </a:p>
        </p:txBody>
      </p:sp>
      <p:sp>
        <p:nvSpPr>
          <p:cNvPr id="101" name="TextBox 100"/>
          <p:cNvSpPr txBox="1"/>
          <p:nvPr/>
        </p:nvSpPr>
        <p:spPr>
          <a:xfrm>
            <a:off x="8524676" y="2002106"/>
            <a:ext cx="273051" cy="169277"/>
          </a:xfrm>
          <a:prstGeom prst="rect">
            <a:avLst/>
          </a:prstGeom>
          <a:noFill/>
        </p:spPr>
        <p:txBody>
          <a:bodyPr wrap="square" lIns="0" tIns="0" rIns="0" bIns="0" rtlCol="0">
            <a:spAutoFit/>
          </a:bodyPr>
          <a:lstStyle/>
          <a:p>
            <a:r>
              <a:rPr lang="en-US" sz="1100" dirty="0" smtClean="0">
                <a:latin typeface="Arial"/>
                <a:cs typeface="Arial"/>
              </a:rPr>
              <a:t>1.0</a:t>
            </a:r>
            <a:endParaRPr lang="en-US" sz="1100" dirty="0">
              <a:latin typeface="Arial"/>
              <a:cs typeface="Arial"/>
            </a:endParaRPr>
          </a:p>
        </p:txBody>
      </p:sp>
      <p:sp>
        <p:nvSpPr>
          <p:cNvPr id="102" name="TextBox 101"/>
          <p:cNvSpPr txBox="1"/>
          <p:nvPr/>
        </p:nvSpPr>
        <p:spPr>
          <a:xfrm>
            <a:off x="8524676" y="1516331"/>
            <a:ext cx="273051" cy="169277"/>
          </a:xfrm>
          <a:prstGeom prst="rect">
            <a:avLst/>
          </a:prstGeom>
          <a:noFill/>
        </p:spPr>
        <p:txBody>
          <a:bodyPr wrap="square" lIns="0" tIns="0" rIns="0" bIns="0" rtlCol="0">
            <a:spAutoFit/>
          </a:bodyPr>
          <a:lstStyle/>
          <a:p>
            <a:r>
              <a:rPr lang="en-US" sz="1100" dirty="0" smtClean="0">
                <a:latin typeface="Arial"/>
                <a:cs typeface="Arial"/>
              </a:rPr>
              <a:t>1.1</a:t>
            </a:r>
            <a:endParaRPr lang="en-US" sz="1100" dirty="0">
              <a:latin typeface="Arial"/>
              <a:cs typeface="Arial"/>
            </a:endParaRPr>
          </a:p>
        </p:txBody>
      </p:sp>
      <p:sp>
        <p:nvSpPr>
          <p:cNvPr id="103" name="TextBox 102"/>
          <p:cNvSpPr txBox="1"/>
          <p:nvPr/>
        </p:nvSpPr>
        <p:spPr>
          <a:xfrm>
            <a:off x="8524676" y="1027381"/>
            <a:ext cx="273051" cy="169277"/>
          </a:xfrm>
          <a:prstGeom prst="rect">
            <a:avLst/>
          </a:prstGeom>
          <a:noFill/>
        </p:spPr>
        <p:txBody>
          <a:bodyPr wrap="square" lIns="0" tIns="0" rIns="0" bIns="0" rtlCol="0">
            <a:spAutoFit/>
          </a:bodyPr>
          <a:lstStyle/>
          <a:p>
            <a:r>
              <a:rPr lang="en-US" sz="1100" dirty="0" smtClean="0">
                <a:latin typeface="Arial"/>
                <a:cs typeface="Arial"/>
              </a:rPr>
              <a:t>1.2</a:t>
            </a:r>
            <a:endParaRPr lang="en-US" sz="1100" dirty="0">
              <a:latin typeface="Arial"/>
              <a:cs typeface="Arial"/>
            </a:endParaRPr>
          </a:p>
        </p:txBody>
      </p:sp>
      <p:sp>
        <p:nvSpPr>
          <p:cNvPr id="104" name="TextBox 103"/>
          <p:cNvSpPr txBox="1"/>
          <p:nvPr/>
        </p:nvSpPr>
        <p:spPr>
          <a:xfrm>
            <a:off x="8524676" y="541606"/>
            <a:ext cx="273051" cy="169277"/>
          </a:xfrm>
          <a:prstGeom prst="rect">
            <a:avLst/>
          </a:prstGeom>
          <a:noFill/>
        </p:spPr>
        <p:txBody>
          <a:bodyPr wrap="square" lIns="0" tIns="0" rIns="0" bIns="0" rtlCol="0">
            <a:spAutoFit/>
          </a:bodyPr>
          <a:lstStyle/>
          <a:p>
            <a:r>
              <a:rPr lang="en-US" sz="1100" dirty="0" smtClean="0">
                <a:latin typeface="Arial"/>
                <a:cs typeface="Arial"/>
              </a:rPr>
              <a:t>1.3</a:t>
            </a:r>
            <a:endParaRPr lang="en-US" sz="1100" dirty="0">
              <a:latin typeface="Arial"/>
              <a:cs typeface="Arial"/>
            </a:endParaRPr>
          </a:p>
        </p:txBody>
      </p:sp>
      <p:sp>
        <p:nvSpPr>
          <p:cNvPr id="105" name="TextBox 104"/>
          <p:cNvSpPr txBox="1"/>
          <p:nvPr/>
        </p:nvSpPr>
        <p:spPr>
          <a:xfrm rot="16200000">
            <a:off x="6044303" y="2242180"/>
            <a:ext cx="4389120" cy="169278"/>
          </a:xfrm>
          <a:prstGeom prst="rect">
            <a:avLst/>
          </a:prstGeom>
          <a:noFill/>
        </p:spPr>
        <p:txBody>
          <a:bodyPr wrap="square" lIns="0" tIns="0" rIns="0" bIns="0" rtlCol="0">
            <a:spAutoFit/>
          </a:bodyPr>
          <a:lstStyle/>
          <a:p>
            <a:pPr algn="ctr"/>
            <a:r>
              <a:rPr lang="en-US" sz="1100" dirty="0" smtClean="0">
                <a:latin typeface="Arial"/>
                <a:cs typeface="Arial"/>
              </a:rPr>
              <a:t>850–600-hPa </a:t>
            </a:r>
            <a:r>
              <a:rPr lang="en-US" sz="1100" dirty="0" err="1" smtClean="0">
                <a:latin typeface="Arial"/>
                <a:cs typeface="Arial"/>
              </a:rPr>
              <a:t>Eady</a:t>
            </a:r>
            <a:r>
              <a:rPr lang="en-US" sz="1100" dirty="0" smtClean="0">
                <a:latin typeface="Arial"/>
                <a:cs typeface="Arial"/>
              </a:rPr>
              <a:t> growth rate (day</a:t>
            </a:r>
            <a:r>
              <a:rPr lang="en-US" sz="1100" baseline="30000" dirty="0" smtClean="0">
                <a:latin typeface="Arial"/>
                <a:cs typeface="Arial"/>
              </a:rPr>
              <a:t>−1</a:t>
            </a:r>
            <a:r>
              <a:rPr lang="en-US" sz="1100" dirty="0" smtClean="0">
                <a:latin typeface="Arial"/>
                <a:cs typeface="Arial"/>
              </a:rPr>
              <a:t>)</a:t>
            </a:r>
            <a:endParaRPr lang="en-US" sz="1100" dirty="0">
              <a:latin typeface="Arial"/>
              <a:cs typeface="Arial"/>
            </a:endParaRPr>
          </a:p>
        </p:txBody>
      </p:sp>
      <p:grpSp>
        <p:nvGrpSpPr>
          <p:cNvPr id="106" name="Group 105"/>
          <p:cNvGrpSpPr/>
          <p:nvPr/>
        </p:nvGrpSpPr>
        <p:grpSpPr>
          <a:xfrm>
            <a:off x="2603519" y="4770545"/>
            <a:ext cx="1371204" cy="169277"/>
            <a:chOff x="2717172" y="4603456"/>
            <a:chExt cx="1371204" cy="169277"/>
          </a:xfrm>
        </p:grpSpPr>
        <p:cxnSp>
          <p:nvCxnSpPr>
            <p:cNvPr id="107" name="Straight Connector 106"/>
            <p:cNvCxnSpPr/>
            <p:nvPr/>
          </p:nvCxnSpPr>
          <p:spPr>
            <a:xfrm>
              <a:off x="2717172" y="4686314"/>
              <a:ext cx="5054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8" name="TextBox 107"/>
            <p:cNvSpPr txBox="1"/>
            <p:nvPr/>
          </p:nvSpPr>
          <p:spPr>
            <a:xfrm>
              <a:off x="3288666" y="4603456"/>
              <a:ext cx="799710" cy="169277"/>
            </a:xfrm>
            <a:prstGeom prst="rect">
              <a:avLst/>
            </a:prstGeom>
            <a:noFill/>
          </p:spPr>
          <p:txBody>
            <a:bodyPr wrap="square" lIns="0" tIns="0" rIns="0" bIns="0" rtlCol="0">
              <a:spAutoFit/>
            </a:bodyPr>
            <a:lstStyle/>
            <a:p>
              <a:r>
                <a:rPr lang="en-US" sz="1100" dirty="0" smtClean="0">
                  <a:latin typeface="Arial"/>
                  <a:cs typeface="Arial"/>
                </a:rPr>
                <a:t>SLP (hPa)</a:t>
              </a:r>
              <a:endParaRPr lang="en-US" sz="1100" dirty="0">
                <a:latin typeface="Arial"/>
                <a:cs typeface="Arial"/>
              </a:endParaRPr>
            </a:p>
          </p:txBody>
        </p:sp>
      </p:grpSp>
      <p:grpSp>
        <p:nvGrpSpPr>
          <p:cNvPr id="113" name="Group 112"/>
          <p:cNvGrpSpPr/>
          <p:nvPr/>
        </p:nvGrpSpPr>
        <p:grpSpPr>
          <a:xfrm>
            <a:off x="4635051" y="4765103"/>
            <a:ext cx="1366604" cy="169277"/>
            <a:chOff x="6789374" y="4142997"/>
            <a:chExt cx="1366604" cy="169277"/>
          </a:xfrm>
        </p:grpSpPr>
        <p:sp>
          <p:nvSpPr>
            <p:cNvPr id="114" name="Oval 113"/>
            <p:cNvSpPr/>
            <p:nvPr/>
          </p:nvSpPr>
          <p:spPr>
            <a:xfrm>
              <a:off x="6789374" y="4162047"/>
              <a:ext cx="135664" cy="135664"/>
            </a:xfrm>
            <a:prstGeom prst="ellipse">
              <a:avLst/>
            </a:prstGeom>
            <a:solidFill>
              <a:srgbClr val="20FFFF"/>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6991990" y="4142997"/>
              <a:ext cx="1163988" cy="169277"/>
            </a:xfrm>
            <a:prstGeom prst="rect">
              <a:avLst/>
            </a:prstGeom>
            <a:noFill/>
          </p:spPr>
          <p:txBody>
            <a:bodyPr wrap="square" lIns="0" tIns="0" rIns="0" bIns="0" rtlCol="0">
              <a:spAutoFit/>
            </a:bodyPr>
            <a:lstStyle/>
            <a:p>
              <a:r>
                <a:rPr lang="en-US" sz="1100" dirty="0" smtClean="0">
                  <a:latin typeface="Arial"/>
                  <a:cs typeface="Arial"/>
                </a:rPr>
                <a:t>Mean AC location</a:t>
              </a:r>
              <a:endParaRPr lang="en-US" sz="1100" dirty="0">
                <a:latin typeface="Arial"/>
                <a:cs typeface="Arial"/>
              </a:endParaRPr>
            </a:p>
          </p:txBody>
        </p:sp>
      </p:grpSp>
      <p:sp>
        <p:nvSpPr>
          <p:cNvPr id="30" name="TextBox 29"/>
          <p:cNvSpPr txBox="1"/>
          <p:nvPr/>
        </p:nvSpPr>
        <p:spPr>
          <a:xfrm>
            <a:off x="408473"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(a) t</a:t>
            </a:r>
            <a:r>
              <a:rPr lang="en-US" sz="1100" baseline="-25000" dirty="0" smtClean="0">
                <a:latin typeface="Arial"/>
                <a:cs typeface="Arial"/>
              </a:rPr>
              <a:t>low</a:t>
            </a:r>
            <a:r>
              <a:rPr lang="en-US" sz="1100" dirty="0" smtClean="0">
                <a:latin typeface="Arial"/>
                <a:cs typeface="Arial"/>
              </a:rPr>
              <a:t>−48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sp>
        <p:nvSpPr>
          <p:cNvPr id="31" name="TextBox 30"/>
          <p:cNvSpPr txBox="1"/>
          <p:nvPr/>
        </p:nvSpPr>
        <p:spPr>
          <a:xfrm>
            <a:off x="2932432"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(b) t</a:t>
            </a:r>
            <a:r>
              <a:rPr lang="en-US" sz="1100" baseline="-25000" dirty="0" smtClean="0">
                <a:latin typeface="Arial"/>
                <a:cs typeface="Arial"/>
              </a:rPr>
              <a:t>low</a:t>
            </a:r>
            <a:r>
              <a:rPr lang="en-US" sz="1100" dirty="0" smtClean="0">
                <a:latin typeface="Arial"/>
                <a:cs typeface="Arial"/>
              </a:rPr>
              <a:t>−36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sp>
        <p:nvSpPr>
          <p:cNvPr id="32" name="TextBox 31"/>
          <p:cNvSpPr txBox="1"/>
          <p:nvPr/>
        </p:nvSpPr>
        <p:spPr>
          <a:xfrm>
            <a:off x="5457502"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(c) t</a:t>
            </a:r>
            <a:r>
              <a:rPr lang="en-US" sz="1100" baseline="-25000" dirty="0" smtClean="0">
                <a:latin typeface="Arial"/>
                <a:cs typeface="Arial"/>
              </a:rPr>
              <a:t>low</a:t>
            </a:r>
            <a:r>
              <a:rPr lang="en-US" sz="1100" dirty="0" smtClean="0">
                <a:latin typeface="Arial"/>
                <a:cs typeface="Arial"/>
              </a:rPr>
              <a:t>−24 h (</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3" name="TextBox 32"/>
          <p:cNvSpPr txBox="1"/>
          <p:nvPr/>
        </p:nvSpPr>
        <p:spPr>
          <a:xfrm>
            <a:off x="408473" y="2331292"/>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(d) t</a:t>
            </a:r>
            <a:r>
              <a:rPr lang="en-US" sz="1100" baseline="-25000" dirty="0" smtClean="0">
                <a:latin typeface="Arial"/>
                <a:cs typeface="Arial"/>
              </a:rPr>
              <a:t>low</a:t>
            </a:r>
            <a:r>
              <a:rPr lang="en-US" sz="1100" dirty="0" smtClean="0">
                <a:latin typeface="Arial"/>
                <a:cs typeface="Arial"/>
              </a:rPr>
              <a:t>−12 h (</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4" name="TextBox 33"/>
          <p:cNvSpPr txBox="1"/>
          <p:nvPr/>
        </p:nvSpPr>
        <p:spPr>
          <a:xfrm>
            <a:off x="2932432" y="2331292"/>
            <a:ext cx="1032511"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(e) </a:t>
            </a:r>
            <a:r>
              <a:rPr lang="en-US" sz="1100" dirty="0" err="1" smtClean="0">
                <a:latin typeface="Arial"/>
                <a:cs typeface="Arial"/>
              </a:rPr>
              <a:t>t</a:t>
            </a:r>
            <a:r>
              <a:rPr lang="en-US" sz="1100" baseline="-25000" dirty="0" err="1" smtClean="0">
                <a:latin typeface="Arial"/>
                <a:cs typeface="Arial"/>
              </a:rPr>
              <a:t>low</a:t>
            </a:r>
            <a:r>
              <a:rPr lang="en-US" sz="1100" dirty="0">
                <a:latin typeface="Arial"/>
                <a:cs typeface="Arial"/>
              </a:rPr>
              <a:t> </a:t>
            </a:r>
            <a:r>
              <a:rPr lang="en-US" sz="1100" dirty="0" smtClean="0">
                <a:latin typeface="Arial"/>
                <a:cs typeface="Arial"/>
              </a:rPr>
              <a:t>(</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5" name="TextBox 34"/>
          <p:cNvSpPr txBox="1"/>
          <p:nvPr/>
        </p:nvSpPr>
        <p:spPr>
          <a:xfrm>
            <a:off x="5457502" y="2331292"/>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(f) t</a:t>
            </a:r>
            <a:r>
              <a:rPr lang="en-US" sz="1100" baseline="-25000" dirty="0" smtClean="0">
                <a:latin typeface="Arial"/>
                <a:cs typeface="Arial"/>
              </a:rPr>
              <a:t>low</a:t>
            </a:r>
            <a:r>
              <a:rPr lang="en-US" sz="1100" dirty="0" smtClean="0">
                <a:latin typeface="Arial"/>
                <a:cs typeface="Arial"/>
              </a:rPr>
              <a:t>+12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pic>
        <p:nvPicPr>
          <p:cNvPr id="42" name="Picture 41" descr="lag_-48h_slp_egr_composite.png"/>
          <p:cNvPicPr>
            <a:picLocks/>
          </p:cNvPicPr>
          <p:nvPr/>
        </p:nvPicPr>
        <p:blipFill rotWithShape="1">
          <a:blip r:embed="rId8">
            <a:extLst>
              <a:ext uri="{28A0092B-C50C-407E-A947-70E740481C1C}">
                <a14:useLocalDpi xmlns:a14="http://schemas.microsoft.com/office/drawing/2010/main" val="0"/>
              </a:ext>
            </a:extLst>
          </a:blip>
          <a:srcRect l="446" t="94570" r="418" b="2652"/>
          <a:stretch/>
        </p:blipFill>
        <p:spPr>
          <a:xfrm rot="16200000">
            <a:off x="6231438" y="2256877"/>
            <a:ext cx="4389120" cy="128016"/>
          </a:xfrm>
          <a:prstGeom prst="rect">
            <a:avLst/>
          </a:prstGeom>
        </p:spPr>
      </p:pic>
    </p:spTree>
    <p:extLst>
      <p:ext uri="{BB962C8B-B14F-4D97-AF65-F5344CB8AC3E}">
        <p14:creationId xmlns:p14="http://schemas.microsoft.com/office/powerpoint/2010/main" val="129006131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lag_12h_g500_aavort500_200km_wind500_compos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0677" y="2337642"/>
            <a:ext cx="2512370" cy="2194560"/>
          </a:xfrm>
          <a:prstGeom prst="rect">
            <a:avLst/>
          </a:prstGeom>
          <a:ln w="9525">
            <a:solidFill>
              <a:schemeClr val="tx1"/>
            </a:solidFill>
          </a:ln>
        </p:spPr>
      </p:pic>
      <p:pic>
        <p:nvPicPr>
          <p:cNvPr id="9" name="Picture 8" descr="lag_0h_g500_aavort500_200km_wind500_compos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5976" y="2336751"/>
            <a:ext cx="2512370" cy="2194560"/>
          </a:xfrm>
          <a:prstGeom prst="rect">
            <a:avLst/>
          </a:prstGeom>
          <a:ln w="9525">
            <a:solidFill>
              <a:schemeClr val="tx1"/>
            </a:solidFill>
          </a:ln>
        </p:spPr>
      </p:pic>
      <p:pic>
        <p:nvPicPr>
          <p:cNvPr id="7" name="Picture 6" descr="lag_-12h_g500_aavort500_200km_wind500_composi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48" y="2336751"/>
            <a:ext cx="2512370" cy="2194560"/>
          </a:xfrm>
          <a:prstGeom prst="rect">
            <a:avLst/>
          </a:prstGeom>
          <a:ln w="9525">
            <a:solidFill>
              <a:schemeClr val="tx1"/>
            </a:solidFill>
          </a:ln>
        </p:spPr>
      </p:pic>
      <p:pic>
        <p:nvPicPr>
          <p:cNvPr id="6" name="Picture 5" descr="lag_-24h_g500_aavort500_200km_wind500_composi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0677" y="129500"/>
            <a:ext cx="2512370" cy="2194560"/>
          </a:xfrm>
          <a:prstGeom prst="rect">
            <a:avLst/>
          </a:prstGeom>
          <a:ln w="9525">
            <a:solidFill>
              <a:schemeClr val="tx1"/>
            </a:solidFill>
          </a:ln>
        </p:spPr>
      </p:pic>
      <p:pic>
        <p:nvPicPr>
          <p:cNvPr id="5" name="Picture 4" descr="lag_-36h_g500_aavort500_200km_wind500_composit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5976" y="129500"/>
            <a:ext cx="2512370" cy="2194560"/>
          </a:xfrm>
          <a:prstGeom prst="rect">
            <a:avLst/>
          </a:prstGeom>
          <a:ln w="9525">
            <a:solidFill>
              <a:schemeClr val="tx1"/>
            </a:solidFill>
          </a:ln>
        </p:spPr>
      </p:pic>
      <p:pic>
        <p:nvPicPr>
          <p:cNvPr id="4" name="Picture 3" descr="lag_-48h_g500_aavort500_200km_wind500_composit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648" y="129500"/>
            <a:ext cx="2512370" cy="2194560"/>
          </a:xfrm>
          <a:prstGeom prst="rect">
            <a:avLst/>
          </a:prstGeom>
          <a:ln w="9525">
            <a:solidFill>
              <a:schemeClr val="tx1"/>
            </a:solidFill>
          </a:ln>
        </p:spPr>
      </p:pic>
      <p:sp>
        <p:nvSpPr>
          <p:cNvPr id="91" name="TextBox 90"/>
          <p:cNvSpPr txBox="1"/>
          <p:nvPr/>
        </p:nvSpPr>
        <p:spPr>
          <a:xfrm>
            <a:off x="8524676" y="4037281"/>
            <a:ext cx="273051" cy="169277"/>
          </a:xfrm>
          <a:prstGeom prst="rect">
            <a:avLst/>
          </a:prstGeom>
          <a:noFill/>
        </p:spPr>
        <p:txBody>
          <a:bodyPr wrap="square" lIns="0" tIns="0" rIns="0" bIns="0" rtlCol="0">
            <a:spAutoFit/>
          </a:bodyPr>
          <a:lstStyle/>
          <a:p>
            <a:r>
              <a:rPr lang="en-US" sz="1100" dirty="0" smtClean="0">
                <a:latin typeface="Arial"/>
                <a:cs typeface="Arial"/>
              </a:rPr>
              <a:t>2</a:t>
            </a:r>
            <a:endParaRPr lang="en-US" sz="1100" dirty="0">
              <a:latin typeface="Arial"/>
              <a:cs typeface="Arial"/>
            </a:endParaRPr>
          </a:p>
        </p:txBody>
      </p:sp>
      <p:sp>
        <p:nvSpPr>
          <p:cNvPr id="98" name="TextBox 97"/>
          <p:cNvSpPr txBox="1"/>
          <p:nvPr/>
        </p:nvSpPr>
        <p:spPr>
          <a:xfrm>
            <a:off x="8524676" y="3640406"/>
            <a:ext cx="273051" cy="169277"/>
          </a:xfrm>
          <a:prstGeom prst="rect">
            <a:avLst/>
          </a:prstGeom>
          <a:noFill/>
        </p:spPr>
        <p:txBody>
          <a:bodyPr wrap="square" lIns="0" tIns="0" rIns="0" bIns="0" rtlCol="0">
            <a:spAutoFit/>
          </a:bodyPr>
          <a:lstStyle/>
          <a:p>
            <a:r>
              <a:rPr lang="en-US" sz="1100" dirty="0" smtClean="0">
                <a:latin typeface="Arial"/>
                <a:cs typeface="Arial"/>
              </a:rPr>
              <a:t>3</a:t>
            </a:r>
            <a:endParaRPr lang="en-US" sz="1100" dirty="0">
              <a:latin typeface="Arial"/>
              <a:cs typeface="Arial"/>
            </a:endParaRPr>
          </a:p>
        </p:txBody>
      </p:sp>
      <p:sp>
        <p:nvSpPr>
          <p:cNvPr id="99" name="TextBox 98"/>
          <p:cNvSpPr txBox="1"/>
          <p:nvPr/>
        </p:nvSpPr>
        <p:spPr>
          <a:xfrm>
            <a:off x="8524676" y="3240356"/>
            <a:ext cx="273051" cy="169277"/>
          </a:xfrm>
          <a:prstGeom prst="rect">
            <a:avLst/>
          </a:prstGeom>
          <a:noFill/>
        </p:spPr>
        <p:txBody>
          <a:bodyPr wrap="square" lIns="0" tIns="0" rIns="0" bIns="0" rtlCol="0">
            <a:spAutoFit/>
          </a:bodyPr>
          <a:lstStyle/>
          <a:p>
            <a:r>
              <a:rPr lang="en-US" sz="1100" dirty="0" smtClean="0">
                <a:latin typeface="Arial"/>
                <a:cs typeface="Arial"/>
              </a:rPr>
              <a:t>4</a:t>
            </a:r>
            <a:endParaRPr lang="en-US" sz="1100" dirty="0">
              <a:latin typeface="Arial"/>
              <a:cs typeface="Arial"/>
            </a:endParaRPr>
          </a:p>
        </p:txBody>
      </p:sp>
      <p:sp>
        <p:nvSpPr>
          <p:cNvPr id="100" name="TextBox 99"/>
          <p:cNvSpPr txBox="1"/>
          <p:nvPr/>
        </p:nvSpPr>
        <p:spPr>
          <a:xfrm>
            <a:off x="8524676" y="2843481"/>
            <a:ext cx="273051" cy="169277"/>
          </a:xfrm>
          <a:prstGeom prst="rect">
            <a:avLst/>
          </a:prstGeom>
          <a:noFill/>
        </p:spPr>
        <p:txBody>
          <a:bodyPr wrap="square" lIns="0" tIns="0" rIns="0" bIns="0" rtlCol="0">
            <a:spAutoFit/>
          </a:bodyPr>
          <a:lstStyle/>
          <a:p>
            <a:r>
              <a:rPr lang="en-US" sz="1100" dirty="0" smtClean="0">
                <a:latin typeface="Arial"/>
                <a:cs typeface="Arial"/>
              </a:rPr>
              <a:t>5</a:t>
            </a:r>
            <a:endParaRPr lang="en-US" sz="1100" dirty="0">
              <a:latin typeface="Arial"/>
              <a:cs typeface="Arial"/>
            </a:endParaRPr>
          </a:p>
        </p:txBody>
      </p:sp>
      <p:sp>
        <p:nvSpPr>
          <p:cNvPr id="101" name="TextBox 100"/>
          <p:cNvSpPr txBox="1"/>
          <p:nvPr/>
        </p:nvSpPr>
        <p:spPr>
          <a:xfrm>
            <a:off x="8524676" y="2443431"/>
            <a:ext cx="273051" cy="169277"/>
          </a:xfrm>
          <a:prstGeom prst="rect">
            <a:avLst/>
          </a:prstGeom>
          <a:noFill/>
        </p:spPr>
        <p:txBody>
          <a:bodyPr wrap="square" lIns="0" tIns="0" rIns="0" bIns="0" rtlCol="0">
            <a:spAutoFit/>
          </a:bodyPr>
          <a:lstStyle/>
          <a:p>
            <a:r>
              <a:rPr lang="en-US" sz="1100" dirty="0" smtClean="0">
                <a:latin typeface="Arial"/>
                <a:cs typeface="Arial"/>
              </a:rPr>
              <a:t>6</a:t>
            </a:r>
            <a:endParaRPr lang="en-US" sz="1100" dirty="0">
              <a:latin typeface="Arial"/>
              <a:cs typeface="Arial"/>
            </a:endParaRPr>
          </a:p>
        </p:txBody>
      </p:sp>
      <p:sp>
        <p:nvSpPr>
          <p:cNvPr id="102" name="TextBox 101"/>
          <p:cNvSpPr txBox="1"/>
          <p:nvPr/>
        </p:nvSpPr>
        <p:spPr>
          <a:xfrm>
            <a:off x="8524676" y="1646506"/>
            <a:ext cx="273051" cy="169277"/>
          </a:xfrm>
          <a:prstGeom prst="rect">
            <a:avLst/>
          </a:prstGeom>
          <a:noFill/>
        </p:spPr>
        <p:txBody>
          <a:bodyPr wrap="square" lIns="0" tIns="0" rIns="0" bIns="0" rtlCol="0">
            <a:spAutoFit/>
          </a:bodyPr>
          <a:lstStyle/>
          <a:p>
            <a:r>
              <a:rPr lang="en-US" sz="1100" dirty="0" smtClean="0">
                <a:latin typeface="Arial"/>
                <a:cs typeface="Arial"/>
              </a:rPr>
              <a:t>8</a:t>
            </a:r>
            <a:endParaRPr lang="en-US" sz="1100" dirty="0">
              <a:latin typeface="Arial"/>
              <a:cs typeface="Arial"/>
            </a:endParaRPr>
          </a:p>
        </p:txBody>
      </p:sp>
      <p:sp>
        <p:nvSpPr>
          <p:cNvPr id="103" name="TextBox 102"/>
          <p:cNvSpPr txBox="1"/>
          <p:nvPr/>
        </p:nvSpPr>
        <p:spPr>
          <a:xfrm>
            <a:off x="8524676" y="1249631"/>
            <a:ext cx="273051" cy="169277"/>
          </a:xfrm>
          <a:prstGeom prst="rect">
            <a:avLst/>
          </a:prstGeom>
          <a:noFill/>
        </p:spPr>
        <p:txBody>
          <a:bodyPr wrap="square" lIns="0" tIns="0" rIns="0" bIns="0" rtlCol="0">
            <a:spAutoFit/>
          </a:bodyPr>
          <a:lstStyle/>
          <a:p>
            <a:r>
              <a:rPr lang="en-US" sz="1100" dirty="0" smtClean="0">
                <a:latin typeface="Arial"/>
                <a:cs typeface="Arial"/>
              </a:rPr>
              <a:t>10</a:t>
            </a:r>
            <a:endParaRPr lang="en-US" sz="1100" dirty="0">
              <a:latin typeface="Arial"/>
              <a:cs typeface="Arial"/>
            </a:endParaRPr>
          </a:p>
        </p:txBody>
      </p:sp>
      <p:sp>
        <p:nvSpPr>
          <p:cNvPr id="104" name="TextBox 103"/>
          <p:cNvSpPr txBox="1"/>
          <p:nvPr/>
        </p:nvSpPr>
        <p:spPr>
          <a:xfrm>
            <a:off x="8524676" y="849581"/>
            <a:ext cx="273051" cy="169277"/>
          </a:xfrm>
          <a:prstGeom prst="rect">
            <a:avLst/>
          </a:prstGeom>
          <a:noFill/>
        </p:spPr>
        <p:txBody>
          <a:bodyPr wrap="square" lIns="0" tIns="0" rIns="0" bIns="0" rtlCol="0">
            <a:spAutoFit/>
          </a:bodyPr>
          <a:lstStyle/>
          <a:p>
            <a:r>
              <a:rPr lang="en-US" sz="1100" dirty="0" smtClean="0">
                <a:latin typeface="Arial"/>
                <a:cs typeface="Arial"/>
              </a:rPr>
              <a:t>12</a:t>
            </a:r>
            <a:endParaRPr lang="en-US" sz="1100" dirty="0">
              <a:latin typeface="Arial"/>
              <a:cs typeface="Arial"/>
            </a:endParaRPr>
          </a:p>
        </p:txBody>
      </p:sp>
      <p:sp>
        <p:nvSpPr>
          <p:cNvPr id="105" name="TextBox 104"/>
          <p:cNvSpPr txBox="1"/>
          <p:nvPr/>
        </p:nvSpPr>
        <p:spPr>
          <a:xfrm rot="16200000">
            <a:off x="6044303" y="2242180"/>
            <a:ext cx="4389120" cy="169278"/>
          </a:xfrm>
          <a:prstGeom prst="rect">
            <a:avLst/>
          </a:prstGeom>
          <a:noFill/>
        </p:spPr>
        <p:txBody>
          <a:bodyPr wrap="square" lIns="0" tIns="0" rIns="0" bIns="0" rtlCol="0">
            <a:spAutoFit/>
          </a:bodyPr>
          <a:lstStyle/>
          <a:p>
            <a:pPr algn="ctr"/>
            <a:r>
              <a:rPr lang="en-US" sz="1100" dirty="0" smtClean="0">
                <a:latin typeface="Arial"/>
                <a:cs typeface="Arial"/>
              </a:rPr>
              <a:t>200-km area averaged 500-hPa relative vorticity (10</a:t>
            </a:r>
            <a:r>
              <a:rPr lang="en-US" sz="1100" baseline="30000" dirty="0" smtClean="0">
                <a:latin typeface="Arial"/>
                <a:cs typeface="Arial"/>
              </a:rPr>
              <a:t>−5</a:t>
            </a:r>
            <a:r>
              <a:rPr lang="en-US" sz="1100" dirty="0" smtClean="0">
                <a:latin typeface="Arial"/>
                <a:cs typeface="Arial"/>
              </a:rPr>
              <a:t> s</a:t>
            </a:r>
            <a:r>
              <a:rPr lang="en-US" sz="1100" baseline="30000" dirty="0" smtClean="0">
                <a:latin typeface="Arial"/>
                <a:cs typeface="Arial"/>
              </a:rPr>
              <a:t>−1</a:t>
            </a:r>
            <a:r>
              <a:rPr lang="en-US" sz="1100" dirty="0" smtClean="0">
                <a:latin typeface="Arial"/>
                <a:cs typeface="Arial"/>
              </a:rPr>
              <a:t>)</a:t>
            </a:r>
            <a:endParaRPr lang="en-US" sz="1100" dirty="0">
              <a:latin typeface="Arial"/>
              <a:cs typeface="Arial"/>
            </a:endParaRPr>
          </a:p>
        </p:txBody>
      </p:sp>
      <p:grpSp>
        <p:nvGrpSpPr>
          <p:cNvPr id="113" name="Group 112"/>
          <p:cNvGrpSpPr/>
          <p:nvPr/>
        </p:nvGrpSpPr>
        <p:grpSpPr>
          <a:xfrm>
            <a:off x="5795539" y="4765103"/>
            <a:ext cx="1366604" cy="169277"/>
            <a:chOff x="6789374" y="4142997"/>
            <a:chExt cx="1366604" cy="169277"/>
          </a:xfrm>
        </p:grpSpPr>
        <p:sp>
          <p:nvSpPr>
            <p:cNvPr id="114" name="Oval 113"/>
            <p:cNvSpPr/>
            <p:nvPr/>
          </p:nvSpPr>
          <p:spPr>
            <a:xfrm>
              <a:off x="6789374" y="4162047"/>
              <a:ext cx="135664" cy="135664"/>
            </a:xfrm>
            <a:prstGeom prst="ellipse">
              <a:avLst/>
            </a:prstGeom>
            <a:solidFill>
              <a:srgbClr val="20FFFF"/>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6991990" y="4142997"/>
              <a:ext cx="1163988" cy="169277"/>
            </a:xfrm>
            <a:prstGeom prst="rect">
              <a:avLst/>
            </a:prstGeom>
            <a:noFill/>
          </p:spPr>
          <p:txBody>
            <a:bodyPr wrap="square" lIns="0" tIns="0" rIns="0" bIns="0" rtlCol="0">
              <a:spAutoFit/>
            </a:bodyPr>
            <a:lstStyle/>
            <a:p>
              <a:r>
                <a:rPr lang="en-US" sz="1100" dirty="0" smtClean="0">
                  <a:latin typeface="Arial"/>
                  <a:cs typeface="Arial"/>
                </a:rPr>
                <a:t>Mean AC location</a:t>
              </a:r>
              <a:endParaRPr lang="en-US" sz="1100" dirty="0">
                <a:latin typeface="Arial"/>
                <a:cs typeface="Arial"/>
              </a:endParaRPr>
            </a:p>
          </p:txBody>
        </p:sp>
      </p:grpSp>
      <p:sp>
        <p:nvSpPr>
          <p:cNvPr id="30" name="TextBox 29"/>
          <p:cNvSpPr txBox="1"/>
          <p:nvPr/>
        </p:nvSpPr>
        <p:spPr>
          <a:xfrm>
            <a:off x="408473"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(a) t</a:t>
            </a:r>
            <a:r>
              <a:rPr lang="en-US" sz="1100" baseline="-25000" dirty="0" smtClean="0">
                <a:latin typeface="Arial"/>
                <a:cs typeface="Arial"/>
              </a:rPr>
              <a:t>low</a:t>
            </a:r>
            <a:r>
              <a:rPr lang="en-US" sz="1100" dirty="0" smtClean="0">
                <a:latin typeface="Arial"/>
                <a:cs typeface="Arial"/>
              </a:rPr>
              <a:t>−48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sp>
        <p:nvSpPr>
          <p:cNvPr id="31" name="TextBox 30"/>
          <p:cNvSpPr txBox="1"/>
          <p:nvPr/>
        </p:nvSpPr>
        <p:spPr>
          <a:xfrm>
            <a:off x="2932432"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(b) t</a:t>
            </a:r>
            <a:r>
              <a:rPr lang="en-US" sz="1100" baseline="-25000" dirty="0" smtClean="0">
                <a:latin typeface="Arial"/>
                <a:cs typeface="Arial"/>
              </a:rPr>
              <a:t>low</a:t>
            </a:r>
            <a:r>
              <a:rPr lang="en-US" sz="1100" dirty="0" smtClean="0">
                <a:latin typeface="Arial"/>
                <a:cs typeface="Arial"/>
              </a:rPr>
              <a:t>−36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sp>
        <p:nvSpPr>
          <p:cNvPr id="32" name="TextBox 31"/>
          <p:cNvSpPr txBox="1"/>
          <p:nvPr/>
        </p:nvSpPr>
        <p:spPr>
          <a:xfrm>
            <a:off x="5457502"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(c) t</a:t>
            </a:r>
            <a:r>
              <a:rPr lang="en-US" sz="1100" baseline="-25000" dirty="0" smtClean="0">
                <a:latin typeface="Arial"/>
                <a:cs typeface="Arial"/>
              </a:rPr>
              <a:t>low</a:t>
            </a:r>
            <a:r>
              <a:rPr lang="en-US" sz="1100" dirty="0" smtClean="0">
                <a:latin typeface="Arial"/>
                <a:cs typeface="Arial"/>
              </a:rPr>
              <a:t>−24 h (</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3" name="TextBox 32"/>
          <p:cNvSpPr txBox="1"/>
          <p:nvPr/>
        </p:nvSpPr>
        <p:spPr>
          <a:xfrm>
            <a:off x="408473" y="2331292"/>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(d) t</a:t>
            </a:r>
            <a:r>
              <a:rPr lang="en-US" sz="1100" baseline="-25000" dirty="0" smtClean="0">
                <a:latin typeface="Arial"/>
                <a:cs typeface="Arial"/>
              </a:rPr>
              <a:t>low</a:t>
            </a:r>
            <a:r>
              <a:rPr lang="en-US" sz="1100" dirty="0" smtClean="0">
                <a:latin typeface="Arial"/>
                <a:cs typeface="Arial"/>
              </a:rPr>
              <a:t>−12 h (</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4" name="TextBox 33"/>
          <p:cNvSpPr txBox="1"/>
          <p:nvPr/>
        </p:nvSpPr>
        <p:spPr>
          <a:xfrm>
            <a:off x="2932432" y="2331292"/>
            <a:ext cx="1032511"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(e) </a:t>
            </a:r>
            <a:r>
              <a:rPr lang="en-US" sz="1100" dirty="0" err="1" smtClean="0">
                <a:latin typeface="Arial"/>
                <a:cs typeface="Arial"/>
              </a:rPr>
              <a:t>t</a:t>
            </a:r>
            <a:r>
              <a:rPr lang="en-US" sz="1100" baseline="-25000" dirty="0" err="1" smtClean="0">
                <a:latin typeface="Arial"/>
                <a:cs typeface="Arial"/>
              </a:rPr>
              <a:t>low</a:t>
            </a:r>
            <a:r>
              <a:rPr lang="en-US" sz="1100" dirty="0">
                <a:latin typeface="Arial"/>
                <a:cs typeface="Arial"/>
              </a:rPr>
              <a:t> </a:t>
            </a:r>
            <a:r>
              <a:rPr lang="en-US" sz="1100" dirty="0" smtClean="0">
                <a:latin typeface="Arial"/>
                <a:cs typeface="Arial"/>
              </a:rPr>
              <a:t>(</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5" name="TextBox 34"/>
          <p:cNvSpPr txBox="1"/>
          <p:nvPr/>
        </p:nvSpPr>
        <p:spPr>
          <a:xfrm>
            <a:off x="5457502" y="2331292"/>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(f) t</a:t>
            </a:r>
            <a:r>
              <a:rPr lang="en-US" sz="1100" baseline="-25000" dirty="0" smtClean="0">
                <a:latin typeface="Arial"/>
                <a:cs typeface="Arial"/>
              </a:rPr>
              <a:t>low</a:t>
            </a:r>
            <a:r>
              <a:rPr lang="en-US" sz="1100" dirty="0" smtClean="0">
                <a:latin typeface="Arial"/>
                <a:cs typeface="Arial"/>
              </a:rPr>
              <a:t>+12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pic>
        <p:nvPicPr>
          <p:cNvPr id="37" name="Picture 36" descr="vort_cb.png"/>
          <p:cNvPicPr>
            <a:picLocks/>
          </p:cNvPicPr>
          <p:nvPr/>
        </p:nvPicPr>
        <p:blipFill rotWithShape="1">
          <a:blip r:embed="rId8">
            <a:extLst>
              <a:ext uri="{28A0092B-C50C-407E-A947-70E740481C1C}">
                <a14:useLocalDpi xmlns:a14="http://schemas.microsoft.com/office/drawing/2010/main" val="0"/>
              </a:ext>
            </a:extLst>
          </a:blip>
          <a:srcRect l="352" t="95082" r="360" b="2387"/>
          <a:stretch/>
        </p:blipFill>
        <p:spPr>
          <a:xfrm rot="16200000">
            <a:off x="6236706" y="2261732"/>
            <a:ext cx="4389120" cy="130175"/>
          </a:xfrm>
          <a:prstGeom prst="rect">
            <a:avLst/>
          </a:prstGeom>
        </p:spPr>
      </p:pic>
      <p:sp>
        <p:nvSpPr>
          <p:cNvPr id="38" name="TextBox 37"/>
          <p:cNvSpPr txBox="1"/>
          <p:nvPr/>
        </p:nvSpPr>
        <p:spPr>
          <a:xfrm>
            <a:off x="8524676" y="2043381"/>
            <a:ext cx="273051" cy="169277"/>
          </a:xfrm>
          <a:prstGeom prst="rect">
            <a:avLst/>
          </a:prstGeom>
          <a:noFill/>
        </p:spPr>
        <p:txBody>
          <a:bodyPr wrap="square" lIns="0" tIns="0" rIns="0" bIns="0" rtlCol="0">
            <a:spAutoFit/>
          </a:bodyPr>
          <a:lstStyle/>
          <a:p>
            <a:r>
              <a:rPr lang="en-US" sz="1100" dirty="0">
                <a:latin typeface="Arial"/>
                <a:cs typeface="Arial"/>
              </a:rPr>
              <a:t>7</a:t>
            </a:r>
          </a:p>
        </p:txBody>
      </p:sp>
      <p:sp>
        <p:nvSpPr>
          <p:cNvPr id="40" name="TextBox 39"/>
          <p:cNvSpPr txBox="1"/>
          <p:nvPr/>
        </p:nvSpPr>
        <p:spPr>
          <a:xfrm>
            <a:off x="8524676" y="452706"/>
            <a:ext cx="273051" cy="169277"/>
          </a:xfrm>
          <a:prstGeom prst="rect">
            <a:avLst/>
          </a:prstGeom>
          <a:noFill/>
        </p:spPr>
        <p:txBody>
          <a:bodyPr wrap="square" lIns="0" tIns="0" rIns="0" bIns="0" rtlCol="0">
            <a:spAutoFit/>
          </a:bodyPr>
          <a:lstStyle/>
          <a:p>
            <a:r>
              <a:rPr lang="en-US" sz="1100" dirty="0" smtClean="0">
                <a:latin typeface="Arial"/>
                <a:cs typeface="Arial"/>
              </a:rPr>
              <a:t>14</a:t>
            </a:r>
            <a:endParaRPr lang="en-US" sz="1100" dirty="0">
              <a:latin typeface="Arial"/>
              <a:cs typeface="Arial"/>
            </a:endParaRPr>
          </a:p>
        </p:txBody>
      </p:sp>
      <p:cxnSp>
        <p:nvCxnSpPr>
          <p:cNvPr id="41" name="Straight Connector 40"/>
          <p:cNvCxnSpPr/>
          <p:nvPr/>
        </p:nvCxnSpPr>
        <p:spPr>
          <a:xfrm>
            <a:off x="968427" y="4866710"/>
            <a:ext cx="5054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1548067" y="4696463"/>
            <a:ext cx="1495368" cy="338554"/>
          </a:xfrm>
          <a:prstGeom prst="rect">
            <a:avLst/>
          </a:prstGeom>
          <a:noFill/>
        </p:spPr>
        <p:txBody>
          <a:bodyPr wrap="square" lIns="0" tIns="0" rIns="0" bIns="0" rtlCol="0">
            <a:spAutoFit/>
          </a:bodyPr>
          <a:lstStyle/>
          <a:p>
            <a:r>
              <a:rPr lang="en-US" sz="1100" dirty="0" smtClean="0">
                <a:latin typeface="Arial"/>
                <a:cs typeface="Arial"/>
              </a:rPr>
              <a:t>500-hPa geopotential </a:t>
            </a:r>
          </a:p>
          <a:p>
            <a:r>
              <a:rPr lang="en-US" sz="1100" dirty="0" smtClean="0">
                <a:latin typeface="Arial"/>
                <a:cs typeface="Arial"/>
              </a:rPr>
              <a:t>height (dam)</a:t>
            </a:r>
            <a:endParaRPr lang="en-US" sz="1100" dirty="0">
              <a:latin typeface="Arial"/>
              <a:cs typeface="Arial"/>
            </a:endParaRPr>
          </a:p>
        </p:txBody>
      </p:sp>
      <p:grpSp>
        <p:nvGrpSpPr>
          <p:cNvPr id="44" name="Group 43"/>
          <p:cNvGrpSpPr/>
          <p:nvPr/>
        </p:nvGrpSpPr>
        <p:grpSpPr>
          <a:xfrm>
            <a:off x="3402539" y="4758540"/>
            <a:ext cx="356076" cy="120085"/>
            <a:chOff x="6213475" y="4752975"/>
            <a:chExt cx="356076" cy="120085"/>
          </a:xfrm>
        </p:grpSpPr>
        <p:cxnSp>
          <p:nvCxnSpPr>
            <p:cNvPr id="45" name="Straight Connector 44"/>
            <p:cNvCxnSpPr/>
            <p:nvPr/>
          </p:nvCxnSpPr>
          <p:spPr>
            <a:xfrm>
              <a:off x="6243484" y="4866710"/>
              <a:ext cx="326067" cy="0"/>
            </a:xfrm>
            <a:prstGeom prst="line">
              <a:avLst/>
            </a:prstGeom>
            <a:ln>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6213475" y="4752975"/>
              <a:ext cx="39534" cy="120085"/>
            </a:xfrm>
            <a:prstGeom prst="line">
              <a:avLst/>
            </a:prstGeom>
            <a:ln>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6276668" y="4752975"/>
              <a:ext cx="39534" cy="120085"/>
            </a:xfrm>
            <a:prstGeom prst="line">
              <a:avLst/>
            </a:prstGeom>
            <a:ln>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grpSp>
      <p:sp>
        <p:nvSpPr>
          <p:cNvPr id="48" name="TextBox 47"/>
          <p:cNvSpPr txBox="1"/>
          <p:nvPr/>
        </p:nvSpPr>
        <p:spPr>
          <a:xfrm>
            <a:off x="3825567" y="4765103"/>
            <a:ext cx="1491646" cy="169277"/>
          </a:xfrm>
          <a:prstGeom prst="rect">
            <a:avLst/>
          </a:prstGeom>
          <a:noFill/>
        </p:spPr>
        <p:txBody>
          <a:bodyPr wrap="square" lIns="0" tIns="0" rIns="0" bIns="0" rtlCol="0">
            <a:spAutoFit/>
          </a:bodyPr>
          <a:lstStyle/>
          <a:p>
            <a:r>
              <a:rPr lang="en-US" sz="1100" dirty="0" smtClean="0">
                <a:latin typeface="Arial"/>
                <a:cs typeface="Arial"/>
              </a:rPr>
              <a:t>500-hPa wind (m s</a:t>
            </a:r>
            <a:r>
              <a:rPr lang="en-US" sz="1100" baseline="30000" dirty="0" smtClean="0">
                <a:latin typeface="Arial"/>
                <a:cs typeface="Arial"/>
              </a:rPr>
              <a:t>−1</a:t>
            </a:r>
            <a:r>
              <a:rPr lang="en-US" sz="1100" dirty="0" smtClean="0">
                <a:latin typeface="Arial"/>
                <a:cs typeface="Arial"/>
              </a:rPr>
              <a:t>)</a:t>
            </a:r>
            <a:endParaRPr lang="en-US" sz="1100" dirty="0">
              <a:latin typeface="Arial"/>
              <a:cs typeface="Arial"/>
            </a:endParaRPr>
          </a:p>
        </p:txBody>
      </p:sp>
    </p:spTree>
    <p:extLst>
      <p:ext uri="{BB962C8B-B14F-4D97-AF65-F5344CB8AC3E}">
        <p14:creationId xmlns:p14="http://schemas.microsoft.com/office/powerpoint/2010/main" val="2130895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lag_12h_pv_aadiv_200km_w_compos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0677" y="2337642"/>
            <a:ext cx="2512370" cy="2194560"/>
          </a:xfrm>
          <a:prstGeom prst="rect">
            <a:avLst/>
          </a:prstGeom>
          <a:ln w="9525">
            <a:solidFill>
              <a:schemeClr val="tx1"/>
            </a:solidFill>
          </a:ln>
        </p:spPr>
      </p:pic>
      <p:pic>
        <p:nvPicPr>
          <p:cNvPr id="11" name="Picture 10" descr="lag_0h_pv_aadiv_200km_w_compos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5976" y="2337642"/>
            <a:ext cx="2512370" cy="2194560"/>
          </a:xfrm>
          <a:prstGeom prst="rect">
            <a:avLst/>
          </a:prstGeom>
          <a:ln w="9525">
            <a:solidFill>
              <a:schemeClr val="tx1"/>
            </a:solidFill>
          </a:ln>
        </p:spPr>
      </p:pic>
      <p:pic>
        <p:nvPicPr>
          <p:cNvPr id="10" name="Picture 9" descr="lag_-12h_pv_aadiv_200km_w_composi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48" y="2336484"/>
            <a:ext cx="2512370" cy="2194560"/>
          </a:xfrm>
          <a:prstGeom prst="rect">
            <a:avLst/>
          </a:prstGeom>
          <a:ln w="9525">
            <a:solidFill>
              <a:schemeClr val="tx1"/>
            </a:solidFill>
          </a:ln>
        </p:spPr>
      </p:pic>
      <p:pic>
        <p:nvPicPr>
          <p:cNvPr id="8" name="Picture 7" descr="lag_-24h_pv_aadiv_200km_w_composi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0677" y="129500"/>
            <a:ext cx="2512370" cy="2194560"/>
          </a:xfrm>
          <a:prstGeom prst="rect">
            <a:avLst/>
          </a:prstGeom>
          <a:ln w="9525">
            <a:solidFill>
              <a:schemeClr val="tx1"/>
            </a:solidFill>
          </a:ln>
        </p:spPr>
      </p:pic>
      <p:pic>
        <p:nvPicPr>
          <p:cNvPr id="3" name="Picture 2" descr="lag_-36h_pv_aadiv_200km_w_composit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5976" y="129500"/>
            <a:ext cx="2512370" cy="2194560"/>
          </a:xfrm>
          <a:prstGeom prst="rect">
            <a:avLst/>
          </a:prstGeom>
          <a:ln w="9525">
            <a:solidFill>
              <a:schemeClr val="tx1"/>
            </a:solidFill>
          </a:ln>
        </p:spPr>
      </p:pic>
      <p:pic>
        <p:nvPicPr>
          <p:cNvPr id="2" name="Picture 1" descr="lag_-48h_pv_aadiv_200km_w_composit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648" y="129500"/>
            <a:ext cx="2512370" cy="2194560"/>
          </a:xfrm>
          <a:prstGeom prst="rect">
            <a:avLst/>
          </a:prstGeom>
          <a:ln w="9525">
            <a:solidFill>
              <a:schemeClr val="tx1"/>
            </a:solidFill>
          </a:ln>
        </p:spPr>
      </p:pic>
      <p:sp>
        <p:nvSpPr>
          <p:cNvPr id="91" name="TextBox 90"/>
          <p:cNvSpPr txBox="1"/>
          <p:nvPr/>
        </p:nvSpPr>
        <p:spPr>
          <a:xfrm>
            <a:off x="8524676" y="3945206"/>
            <a:ext cx="273051" cy="169277"/>
          </a:xfrm>
          <a:prstGeom prst="rect">
            <a:avLst/>
          </a:prstGeom>
          <a:noFill/>
        </p:spPr>
        <p:txBody>
          <a:bodyPr wrap="square" lIns="0" tIns="0" rIns="0" bIns="0" rtlCol="0">
            <a:spAutoFit/>
          </a:bodyPr>
          <a:lstStyle/>
          <a:p>
            <a:r>
              <a:rPr lang="en-US" sz="1100" dirty="0" smtClean="0">
                <a:latin typeface="Arial"/>
                <a:cs typeface="Arial"/>
              </a:rPr>
              <a:t>2</a:t>
            </a:r>
            <a:endParaRPr lang="en-US" sz="1100" dirty="0">
              <a:latin typeface="Arial"/>
              <a:cs typeface="Arial"/>
            </a:endParaRPr>
          </a:p>
        </p:txBody>
      </p:sp>
      <p:sp>
        <p:nvSpPr>
          <p:cNvPr id="98" name="TextBox 97"/>
          <p:cNvSpPr txBox="1"/>
          <p:nvPr/>
        </p:nvSpPr>
        <p:spPr>
          <a:xfrm>
            <a:off x="8524676" y="3453081"/>
            <a:ext cx="273051" cy="169277"/>
          </a:xfrm>
          <a:prstGeom prst="rect">
            <a:avLst/>
          </a:prstGeom>
          <a:noFill/>
        </p:spPr>
        <p:txBody>
          <a:bodyPr wrap="square" lIns="0" tIns="0" rIns="0" bIns="0" rtlCol="0">
            <a:spAutoFit/>
          </a:bodyPr>
          <a:lstStyle/>
          <a:p>
            <a:r>
              <a:rPr lang="en-US" sz="1100" dirty="0">
                <a:latin typeface="Arial"/>
                <a:cs typeface="Arial"/>
              </a:rPr>
              <a:t>4</a:t>
            </a:r>
          </a:p>
        </p:txBody>
      </p:sp>
      <p:sp>
        <p:nvSpPr>
          <p:cNvPr id="100" name="TextBox 99"/>
          <p:cNvSpPr txBox="1"/>
          <p:nvPr/>
        </p:nvSpPr>
        <p:spPr>
          <a:xfrm>
            <a:off x="8524676" y="2970481"/>
            <a:ext cx="273051" cy="169277"/>
          </a:xfrm>
          <a:prstGeom prst="rect">
            <a:avLst/>
          </a:prstGeom>
          <a:noFill/>
        </p:spPr>
        <p:txBody>
          <a:bodyPr wrap="square" lIns="0" tIns="0" rIns="0" bIns="0" rtlCol="0">
            <a:spAutoFit/>
          </a:bodyPr>
          <a:lstStyle/>
          <a:p>
            <a:r>
              <a:rPr lang="en-US" sz="1100" dirty="0">
                <a:latin typeface="Arial"/>
                <a:cs typeface="Arial"/>
              </a:rPr>
              <a:t>6</a:t>
            </a:r>
          </a:p>
        </p:txBody>
      </p:sp>
      <p:sp>
        <p:nvSpPr>
          <p:cNvPr id="101" name="TextBox 100"/>
          <p:cNvSpPr txBox="1"/>
          <p:nvPr/>
        </p:nvSpPr>
        <p:spPr>
          <a:xfrm>
            <a:off x="8524676" y="2481531"/>
            <a:ext cx="273051" cy="169277"/>
          </a:xfrm>
          <a:prstGeom prst="rect">
            <a:avLst/>
          </a:prstGeom>
          <a:noFill/>
        </p:spPr>
        <p:txBody>
          <a:bodyPr wrap="square" lIns="0" tIns="0" rIns="0" bIns="0" rtlCol="0">
            <a:spAutoFit/>
          </a:bodyPr>
          <a:lstStyle/>
          <a:p>
            <a:r>
              <a:rPr lang="en-US" sz="1100" dirty="0">
                <a:latin typeface="Arial"/>
                <a:cs typeface="Arial"/>
              </a:rPr>
              <a:t>8</a:t>
            </a:r>
          </a:p>
        </p:txBody>
      </p:sp>
      <p:sp>
        <p:nvSpPr>
          <p:cNvPr id="102" name="TextBox 101"/>
          <p:cNvSpPr txBox="1"/>
          <p:nvPr/>
        </p:nvSpPr>
        <p:spPr>
          <a:xfrm>
            <a:off x="8524676" y="1503631"/>
            <a:ext cx="273051" cy="169277"/>
          </a:xfrm>
          <a:prstGeom prst="rect">
            <a:avLst/>
          </a:prstGeom>
          <a:noFill/>
        </p:spPr>
        <p:txBody>
          <a:bodyPr wrap="square" lIns="0" tIns="0" rIns="0" bIns="0" rtlCol="0">
            <a:spAutoFit/>
          </a:bodyPr>
          <a:lstStyle/>
          <a:p>
            <a:r>
              <a:rPr lang="en-US" sz="1100" dirty="0" smtClean="0">
                <a:latin typeface="Arial"/>
                <a:cs typeface="Arial"/>
              </a:rPr>
              <a:t>12</a:t>
            </a:r>
            <a:endParaRPr lang="en-US" sz="1100" dirty="0">
              <a:latin typeface="Arial"/>
              <a:cs typeface="Arial"/>
            </a:endParaRPr>
          </a:p>
        </p:txBody>
      </p:sp>
      <p:sp>
        <p:nvSpPr>
          <p:cNvPr id="104" name="TextBox 103"/>
          <p:cNvSpPr txBox="1"/>
          <p:nvPr/>
        </p:nvSpPr>
        <p:spPr>
          <a:xfrm>
            <a:off x="8524676" y="1021031"/>
            <a:ext cx="273051" cy="169277"/>
          </a:xfrm>
          <a:prstGeom prst="rect">
            <a:avLst/>
          </a:prstGeom>
          <a:noFill/>
        </p:spPr>
        <p:txBody>
          <a:bodyPr wrap="square" lIns="0" tIns="0" rIns="0" bIns="0" rtlCol="0">
            <a:spAutoFit/>
          </a:bodyPr>
          <a:lstStyle/>
          <a:p>
            <a:r>
              <a:rPr lang="en-US" sz="1100" dirty="0" smtClean="0">
                <a:latin typeface="Arial"/>
                <a:cs typeface="Arial"/>
              </a:rPr>
              <a:t>14</a:t>
            </a:r>
            <a:endParaRPr lang="en-US" sz="1100" dirty="0">
              <a:latin typeface="Arial"/>
              <a:cs typeface="Arial"/>
            </a:endParaRPr>
          </a:p>
        </p:txBody>
      </p:sp>
      <p:sp>
        <p:nvSpPr>
          <p:cNvPr id="105" name="TextBox 104"/>
          <p:cNvSpPr txBox="1"/>
          <p:nvPr/>
        </p:nvSpPr>
        <p:spPr>
          <a:xfrm rot="16200000">
            <a:off x="6044303" y="2242180"/>
            <a:ext cx="4389120" cy="169278"/>
          </a:xfrm>
          <a:prstGeom prst="rect">
            <a:avLst/>
          </a:prstGeom>
          <a:noFill/>
        </p:spPr>
        <p:txBody>
          <a:bodyPr wrap="square" lIns="0" tIns="0" rIns="0" bIns="0" rtlCol="0">
            <a:spAutoFit/>
          </a:bodyPr>
          <a:lstStyle/>
          <a:p>
            <a:pPr algn="ctr"/>
            <a:r>
              <a:rPr lang="en-US" sz="1100" dirty="0" smtClean="0">
                <a:latin typeface="Arial"/>
                <a:cs typeface="Arial"/>
              </a:rPr>
              <a:t>200-km area averaged 350–250-hPa divergence (10</a:t>
            </a:r>
            <a:r>
              <a:rPr lang="en-US" sz="1100" baseline="30000" dirty="0" smtClean="0">
                <a:latin typeface="Arial"/>
                <a:cs typeface="Arial"/>
              </a:rPr>
              <a:t>−</a:t>
            </a:r>
            <a:r>
              <a:rPr lang="en-US" sz="1100" baseline="30000" dirty="0">
                <a:latin typeface="Arial"/>
                <a:cs typeface="Arial"/>
              </a:rPr>
              <a:t>6</a:t>
            </a:r>
            <a:r>
              <a:rPr lang="en-US" sz="1100" dirty="0" smtClean="0">
                <a:latin typeface="Arial"/>
                <a:cs typeface="Arial"/>
              </a:rPr>
              <a:t> s</a:t>
            </a:r>
            <a:r>
              <a:rPr lang="en-US" sz="1100" baseline="30000" dirty="0" smtClean="0">
                <a:latin typeface="Arial"/>
                <a:cs typeface="Arial"/>
              </a:rPr>
              <a:t>−1</a:t>
            </a:r>
            <a:r>
              <a:rPr lang="en-US" sz="1100" dirty="0" smtClean="0">
                <a:latin typeface="Arial"/>
                <a:cs typeface="Arial"/>
              </a:rPr>
              <a:t>)</a:t>
            </a:r>
            <a:endParaRPr lang="en-US" sz="1100" dirty="0">
              <a:latin typeface="Arial"/>
              <a:cs typeface="Arial"/>
            </a:endParaRPr>
          </a:p>
        </p:txBody>
      </p:sp>
      <p:sp>
        <p:nvSpPr>
          <p:cNvPr id="30" name="TextBox 29"/>
          <p:cNvSpPr txBox="1"/>
          <p:nvPr/>
        </p:nvSpPr>
        <p:spPr>
          <a:xfrm>
            <a:off x="408473"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(a) t</a:t>
            </a:r>
            <a:r>
              <a:rPr lang="en-US" sz="1100" baseline="-25000" dirty="0" smtClean="0">
                <a:latin typeface="Arial"/>
                <a:cs typeface="Arial"/>
              </a:rPr>
              <a:t>low</a:t>
            </a:r>
            <a:r>
              <a:rPr lang="en-US" sz="1100" dirty="0" smtClean="0">
                <a:latin typeface="Arial"/>
                <a:cs typeface="Arial"/>
              </a:rPr>
              <a:t>−48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sp>
        <p:nvSpPr>
          <p:cNvPr id="31" name="TextBox 30"/>
          <p:cNvSpPr txBox="1"/>
          <p:nvPr/>
        </p:nvSpPr>
        <p:spPr>
          <a:xfrm>
            <a:off x="2932432"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(b) t</a:t>
            </a:r>
            <a:r>
              <a:rPr lang="en-US" sz="1100" baseline="-25000" dirty="0" smtClean="0">
                <a:latin typeface="Arial"/>
                <a:cs typeface="Arial"/>
              </a:rPr>
              <a:t>low</a:t>
            </a:r>
            <a:r>
              <a:rPr lang="en-US" sz="1100" dirty="0" smtClean="0">
                <a:latin typeface="Arial"/>
                <a:cs typeface="Arial"/>
              </a:rPr>
              <a:t>−36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sp>
        <p:nvSpPr>
          <p:cNvPr id="32" name="TextBox 31"/>
          <p:cNvSpPr txBox="1"/>
          <p:nvPr/>
        </p:nvSpPr>
        <p:spPr>
          <a:xfrm>
            <a:off x="5457502"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(c) t</a:t>
            </a:r>
            <a:r>
              <a:rPr lang="en-US" sz="1100" baseline="-25000" dirty="0" smtClean="0">
                <a:latin typeface="Arial"/>
                <a:cs typeface="Arial"/>
              </a:rPr>
              <a:t>low</a:t>
            </a:r>
            <a:r>
              <a:rPr lang="en-US" sz="1100" dirty="0" smtClean="0">
                <a:latin typeface="Arial"/>
                <a:cs typeface="Arial"/>
              </a:rPr>
              <a:t>−24 h (</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3" name="TextBox 32"/>
          <p:cNvSpPr txBox="1"/>
          <p:nvPr/>
        </p:nvSpPr>
        <p:spPr>
          <a:xfrm>
            <a:off x="408473" y="2331292"/>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(d) t</a:t>
            </a:r>
            <a:r>
              <a:rPr lang="en-US" sz="1100" baseline="-25000" dirty="0" smtClean="0">
                <a:latin typeface="Arial"/>
                <a:cs typeface="Arial"/>
              </a:rPr>
              <a:t>low</a:t>
            </a:r>
            <a:r>
              <a:rPr lang="en-US" sz="1100" dirty="0" smtClean="0">
                <a:latin typeface="Arial"/>
                <a:cs typeface="Arial"/>
              </a:rPr>
              <a:t>−12 h (</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4" name="TextBox 33"/>
          <p:cNvSpPr txBox="1"/>
          <p:nvPr/>
        </p:nvSpPr>
        <p:spPr>
          <a:xfrm>
            <a:off x="2932432" y="2331292"/>
            <a:ext cx="1032511"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(e) </a:t>
            </a:r>
            <a:r>
              <a:rPr lang="en-US" sz="1100" dirty="0" err="1" smtClean="0">
                <a:latin typeface="Arial"/>
                <a:cs typeface="Arial"/>
              </a:rPr>
              <a:t>t</a:t>
            </a:r>
            <a:r>
              <a:rPr lang="en-US" sz="1100" baseline="-25000" dirty="0" err="1" smtClean="0">
                <a:latin typeface="Arial"/>
                <a:cs typeface="Arial"/>
              </a:rPr>
              <a:t>low</a:t>
            </a:r>
            <a:r>
              <a:rPr lang="en-US" sz="1100" dirty="0">
                <a:latin typeface="Arial"/>
                <a:cs typeface="Arial"/>
              </a:rPr>
              <a:t> </a:t>
            </a:r>
            <a:r>
              <a:rPr lang="en-US" sz="1100" dirty="0" smtClean="0">
                <a:latin typeface="Arial"/>
                <a:cs typeface="Arial"/>
              </a:rPr>
              <a:t>(</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5" name="TextBox 34"/>
          <p:cNvSpPr txBox="1"/>
          <p:nvPr/>
        </p:nvSpPr>
        <p:spPr>
          <a:xfrm>
            <a:off x="5457502" y="2331292"/>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(f) t</a:t>
            </a:r>
            <a:r>
              <a:rPr lang="en-US" sz="1100" baseline="-25000" dirty="0" smtClean="0">
                <a:latin typeface="Arial"/>
                <a:cs typeface="Arial"/>
              </a:rPr>
              <a:t>low</a:t>
            </a:r>
            <a:r>
              <a:rPr lang="en-US" sz="1100" dirty="0" smtClean="0">
                <a:latin typeface="Arial"/>
                <a:cs typeface="Arial"/>
              </a:rPr>
              <a:t>+12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sp>
        <p:nvSpPr>
          <p:cNvPr id="38" name="TextBox 37"/>
          <p:cNvSpPr txBox="1"/>
          <p:nvPr/>
        </p:nvSpPr>
        <p:spPr>
          <a:xfrm>
            <a:off x="8524676" y="1992581"/>
            <a:ext cx="273051" cy="169277"/>
          </a:xfrm>
          <a:prstGeom prst="rect">
            <a:avLst/>
          </a:prstGeom>
          <a:noFill/>
        </p:spPr>
        <p:txBody>
          <a:bodyPr wrap="square" lIns="0" tIns="0" rIns="0" bIns="0" rtlCol="0">
            <a:spAutoFit/>
          </a:bodyPr>
          <a:lstStyle/>
          <a:p>
            <a:r>
              <a:rPr lang="en-US" sz="1100" dirty="0" smtClean="0">
                <a:latin typeface="Arial"/>
                <a:cs typeface="Arial"/>
              </a:rPr>
              <a:t>10</a:t>
            </a:r>
            <a:endParaRPr lang="en-US" sz="1100" dirty="0">
              <a:latin typeface="Arial"/>
              <a:cs typeface="Arial"/>
            </a:endParaRPr>
          </a:p>
        </p:txBody>
      </p:sp>
      <p:sp>
        <p:nvSpPr>
          <p:cNvPr id="40" name="TextBox 39"/>
          <p:cNvSpPr txBox="1"/>
          <p:nvPr/>
        </p:nvSpPr>
        <p:spPr>
          <a:xfrm>
            <a:off x="8524676" y="525731"/>
            <a:ext cx="273051" cy="169277"/>
          </a:xfrm>
          <a:prstGeom prst="rect">
            <a:avLst/>
          </a:prstGeom>
          <a:noFill/>
        </p:spPr>
        <p:txBody>
          <a:bodyPr wrap="square" lIns="0" tIns="0" rIns="0" bIns="0" rtlCol="0">
            <a:spAutoFit/>
          </a:bodyPr>
          <a:lstStyle/>
          <a:p>
            <a:r>
              <a:rPr lang="en-US" sz="1100" dirty="0" smtClean="0">
                <a:latin typeface="Arial"/>
                <a:cs typeface="Arial"/>
              </a:rPr>
              <a:t>16</a:t>
            </a:r>
            <a:endParaRPr lang="en-US" sz="1100" dirty="0">
              <a:latin typeface="Arial"/>
              <a:cs typeface="Arial"/>
            </a:endParaRPr>
          </a:p>
        </p:txBody>
      </p:sp>
      <p:pic>
        <p:nvPicPr>
          <p:cNvPr id="42" name="Picture 41" descr="div_cb.png"/>
          <p:cNvPicPr>
            <a:picLocks/>
          </p:cNvPicPr>
          <p:nvPr/>
        </p:nvPicPr>
        <p:blipFill rotWithShape="1">
          <a:blip r:embed="rId8">
            <a:extLst>
              <a:ext uri="{28A0092B-C50C-407E-A947-70E740481C1C}">
                <a14:useLocalDpi xmlns:a14="http://schemas.microsoft.com/office/drawing/2010/main" val="0"/>
              </a:ext>
            </a:extLst>
          </a:blip>
          <a:srcRect l="414" t="95146" r="3384" b="2439"/>
          <a:stretch/>
        </p:blipFill>
        <p:spPr>
          <a:xfrm rot="16200000">
            <a:off x="6234806" y="2258814"/>
            <a:ext cx="4389120" cy="124142"/>
          </a:xfrm>
          <a:prstGeom prst="rect">
            <a:avLst/>
          </a:prstGeom>
        </p:spPr>
      </p:pic>
      <p:grpSp>
        <p:nvGrpSpPr>
          <p:cNvPr id="49" name="Group 48"/>
          <p:cNvGrpSpPr/>
          <p:nvPr/>
        </p:nvGrpSpPr>
        <p:grpSpPr>
          <a:xfrm>
            <a:off x="7459974" y="4768218"/>
            <a:ext cx="1366604" cy="169277"/>
            <a:chOff x="6789374" y="4142997"/>
            <a:chExt cx="1366604" cy="169277"/>
          </a:xfrm>
        </p:grpSpPr>
        <p:sp>
          <p:nvSpPr>
            <p:cNvPr id="50" name="Oval 49"/>
            <p:cNvSpPr/>
            <p:nvPr/>
          </p:nvSpPr>
          <p:spPr>
            <a:xfrm>
              <a:off x="6789374" y="4162047"/>
              <a:ext cx="135664" cy="135664"/>
            </a:xfrm>
            <a:prstGeom prst="ellipse">
              <a:avLst/>
            </a:prstGeom>
            <a:solidFill>
              <a:srgbClr val="3BFF08"/>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6991990" y="4142997"/>
              <a:ext cx="1163988" cy="169277"/>
            </a:xfrm>
            <a:prstGeom prst="rect">
              <a:avLst/>
            </a:prstGeom>
            <a:noFill/>
          </p:spPr>
          <p:txBody>
            <a:bodyPr wrap="square" lIns="0" tIns="0" rIns="0" bIns="0" rtlCol="0">
              <a:spAutoFit/>
            </a:bodyPr>
            <a:lstStyle/>
            <a:p>
              <a:r>
                <a:rPr lang="en-US" sz="1100" dirty="0" smtClean="0">
                  <a:latin typeface="Arial"/>
                  <a:cs typeface="Arial"/>
                </a:rPr>
                <a:t>Mean AC location</a:t>
              </a:r>
              <a:endParaRPr lang="en-US" sz="1100" dirty="0">
                <a:latin typeface="Arial"/>
                <a:cs typeface="Arial"/>
              </a:endParaRPr>
            </a:p>
          </p:txBody>
        </p:sp>
      </p:grpSp>
      <p:cxnSp>
        <p:nvCxnSpPr>
          <p:cNvPr id="52" name="Straight Connector 51"/>
          <p:cNvCxnSpPr/>
          <p:nvPr/>
        </p:nvCxnSpPr>
        <p:spPr>
          <a:xfrm>
            <a:off x="2590897" y="4852857"/>
            <a:ext cx="505420" cy="0"/>
          </a:xfrm>
          <a:prstGeom prst="line">
            <a:avLst/>
          </a:prstGeom>
          <a:ln>
            <a:solidFill>
              <a:srgbClr val="1B1B1B"/>
            </a:solidFill>
          </a:ln>
          <a:effectLst/>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3162397" y="4683580"/>
            <a:ext cx="1063388" cy="338554"/>
          </a:xfrm>
          <a:prstGeom prst="rect">
            <a:avLst/>
          </a:prstGeom>
          <a:noFill/>
        </p:spPr>
        <p:txBody>
          <a:bodyPr wrap="square" lIns="0" tIns="0" rIns="0" bIns="0" rtlCol="0">
            <a:spAutoFit/>
          </a:bodyPr>
          <a:lstStyle/>
          <a:p>
            <a:r>
              <a:rPr lang="en-US" sz="1100" dirty="0" smtClean="0">
                <a:latin typeface="Arial"/>
                <a:cs typeface="Arial"/>
              </a:rPr>
              <a:t>350–250-hPa                   PV (PVU)</a:t>
            </a:r>
            <a:endParaRPr lang="en-US" sz="1100" dirty="0">
              <a:latin typeface="Arial"/>
              <a:cs typeface="Arial"/>
            </a:endParaRPr>
          </a:p>
        </p:txBody>
      </p:sp>
      <p:cxnSp>
        <p:nvCxnSpPr>
          <p:cNvPr id="54" name="Straight Connector 53"/>
          <p:cNvCxnSpPr/>
          <p:nvPr/>
        </p:nvCxnSpPr>
        <p:spPr>
          <a:xfrm>
            <a:off x="4405002" y="4853444"/>
            <a:ext cx="50542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5061784" y="4684167"/>
            <a:ext cx="2174594" cy="338554"/>
          </a:xfrm>
          <a:prstGeom prst="rect">
            <a:avLst/>
          </a:prstGeom>
          <a:noFill/>
        </p:spPr>
        <p:txBody>
          <a:bodyPr wrap="square" lIns="0" tIns="0" rIns="0" bIns="0" rtlCol="0">
            <a:spAutoFit/>
          </a:bodyPr>
          <a:lstStyle/>
          <a:p>
            <a:r>
              <a:rPr lang="en-US" sz="1100" dirty="0" smtClean="0">
                <a:latin typeface="Arial"/>
                <a:cs typeface="Arial"/>
              </a:rPr>
              <a:t>Negative values of 800–600-hPa    </a:t>
            </a:r>
            <a:r>
              <a:rPr lang="en-US" sz="1100" dirty="0" err="1" smtClean="0">
                <a:latin typeface="Arial"/>
                <a:cs typeface="Arial"/>
              </a:rPr>
              <a:t>ω</a:t>
            </a:r>
            <a:r>
              <a:rPr lang="en-US" sz="1100" dirty="0" smtClean="0">
                <a:latin typeface="Arial"/>
                <a:cs typeface="Arial"/>
              </a:rPr>
              <a:t> (every 1 × 10</a:t>
            </a:r>
            <a:r>
              <a:rPr lang="en-US" sz="1100" baseline="30000" dirty="0" smtClean="0">
                <a:latin typeface="Arial"/>
                <a:cs typeface="Arial"/>
              </a:rPr>
              <a:t>−3</a:t>
            </a:r>
            <a:r>
              <a:rPr lang="en-US" sz="1100" dirty="0" smtClean="0">
                <a:latin typeface="Arial"/>
                <a:cs typeface="Arial"/>
              </a:rPr>
              <a:t> hPa s</a:t>
            </a:r>
            <a:r>
              <a:rPr lang="en-US" sz="1100" baseline="30000" dirty="0" smtClean="0">
                <a:latin typeface="Arial"/>
                <a:cs typeface="Arial"/>
              </a:rPr>
              <a:t>−1</a:t>
            </a:r>
            <a:r>
              <a:rPr lang="en-US" sz="1100" dirty="0" smtClean="0">
                <a:latin typeface="Arial"/>
                <a:cs typeface="Arial"/>
              </a:rPr>
              <a:t>) </a:t>
            </a:r>
            <a:endParaRPr lang="en-US" sz="1100" dirty="0">
              <a:latin typeface="Arial"/>
              <a:cs typeface="Arial"/>
            </a:endParaRPr>
          </a:p>
        </p:txBody>
      </p:sp>
      <p:sp>
        <p:nvSpPr>
          <p:cNvPr id="56" name="TextBox 55"/>
          <p:cNvSpPr txBox="1"/>
          <p:nvPr/>
        </p:nvSpPr>
        <p:spPr>
          <a:xfrm>
            <a:off x="756369" y="4683580"/>
            <a:ext cx="1511779" cy="338554"/>
          </a:xfrm>
          <a:prstGeom prst="rect">
            <a:avLst/>
          </a:prstGeom>
          <a:noFill/>
        </p:spPr>
        <p:txBody>
          <a:bodyPr wrap="square" lIns="0" tIns="0" rIns="0" bIns="0" rtlCol="0">
            <a:spAutoFit/>
          </a:bodyPr>
          <a:lstStyle/>
          <a:p>
            <a:r>
              <a:rPr lang="en-US" sz="1100" dirty="0" smtClean="0">
                <a:latin typeface="Arial"/>
                <a:cs typeface="Arial"/>
              </a:rPr>
              <a:t>350–250-hPa irrotational wind (m s</a:t>
            </a:r>
            <a:r>
              <a:rPr lang="en-US" sz="1100" baseline="30000" dirty="0" smtClean="0">
                <a:latin typeface="Arial"/>
                <a:cs typeface="Arial"/>
              </a:rPr>
              <a:t>−1</a:t>
            </a:r>
            <a:r>
              <a:rPr lang="en-US" sz="1100" dirty="0" smtClean="0">
                <a:latin typeface="Arial"/>
                <a:cs typeface="Arial"/>
              </a:rPr>
              <a:t>)</a:t>
            </a:r>
          </a:p>
        </p:txBody>
      </p:sp>
      <p:cxnSp>
        <p:nvCxnSpPr>
          <p:cNvPr id="57" name="Straight Arrow Connector 56"/>
          <p:cNvCxnSpPr/>
          <p:nvPr/>
        </p:nvCxnSpPr>
        <p:spPr>
          <a:xfrm>
            <a:off x="319473" y="4853444"/>
            <a:ext cx="366329" cy="0"/>
          </a:xfrm>
          <a:prstGeom prst="straightConnector1">
            <a:avLst/>
          </a:prstGeom>
          <a:ln>
            <a:solidFill>
              <a:schemeClr val="tx1"/>
            </a:solidFill>
            <a:tailEnd type="arrow" w="lg"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437293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lag_12h_aaIMF_IVT_g700_composite_v2_Lanc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0677" y="2337642"/>
            <a:ext cx="2512370" cy="2194560"/>
          </a:xfrm>
          <a:prstGeom prst="rect">
            <a:avLst/>
          </a:prstGeom>
          <a:ln w="9525">
            <a:solidFill>
              <a:schemeClr val="tx1"/>
            </a:solidFill>
          </a:ln>
        </p:spPr>
      </p:pic>
      <p:pic>
        <p:nvPicPr>
          <p:cNvPr id="13" name="Picture 12" descr="lag_0h_aaIMF_IVT_g700_composite_v2_Lan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5347" y="2337642"/>
            <a:ext cx="2512370" cy="2194560"/>
          </a:xfrm>
          <a:prstGeom prst="rect">
            <a:avLst/>
          </a:prstGeom>
          <a:ln w="9525">
            <a:solidFill>
              <a:schemeClr val="tx1"/>
            </a:solidFill>
          </a:ln>
        </p:spPr>
      </p:pic>
      <p:pic>
        <p:nvPicPr>
          <p:cNvPr id="9" name="Picture 8" descr="lag_-12h_aaIMF_IVT_g700_composite_v2_Lan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48" y="2337642"/>
            <a:ext cx="2512370" cy="2194560"/>
          </a:xfrm>
          <a:prstGeom prst="rect">
            <a:avLst/>
          </a:prstGeom>
          <a:ln w="9525">
            <a:solidFill>
              <a:schemeClr val="tx1"/>
            </a:solidFill>
          </a:ln>
        </p:spPr>
      </p:pic>
      <p:pic>
        <p:nvPicPr>
          <p:cNvPr id="7" name="Picture 6" descr="lag_-24h_aaIMF_IVT_g700_composite_v2_Lanc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0677" y="129500"/>
            <a:ext cx="2512370" cy="2194560"/>
          </a:xfrm>
          <a:prstGeom prst="rect">
            <a:avLst/>
          </a:prstGeom>
          <a:ln w="9525">
            <a:solidFill>
              <a:schemeClr val="tx1"/>
            </a:solidFill>
          </a:ln>
        </p:spPr>
      </p:pic>
      <p:pic>
        <p:nvPicPr>
          <p:cNvPr id="6" name="Picture 5" descr="lag_-36h_aaIMF_IVT_g700_composite_v2_Lanc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5347" y="129500"/>
            <a:ext cx="2512370" cy="2194560"/>
          </a:xfrm>
          <a:prstGeom prst="rect">
            <a:avLst/>
          </a:prstGeom>
          <a:ln w="9525">
            <a:solidFill>
              <a:schemeClr val="tx1"/>
            </a:solidFill>
          </a:ln>
        </p:spPr>
      </p:pic>
      <p:pic>
        <p:nvPicPr>
          <p:cNvPr id="5" name="Picture 4" descr="lag_-48h_aaIMF_IVT_g700_composite_v2_Lanc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422" y="129500"/>
            <a:ext cx="2512370" cy="2194560"/>
          </a:xfrm>
          <a:prstGeom prst="rect">
            <a:avLst/>
          </a:prstGeom>
          <a:ln w="9525">
            <a:solidFill>
              <a:schemeClr val="tx1"/>
            </a:solidFill>
          </a:ln>
        </p:spPr>
      </p:pic>
      <p:sp>
        <p:nvSpPr>
          <p:cNvPr id="91" name="TextBox 90"/>
          <p:cNvSpPr txBox="1"/>
          <p:nvPr/>
        </p:nvSpPr>
        <p:spPr>
          <a:xfrm>
            <a:off x="8524676" y="4072206"/>
            <a:ext cx="273051" cy="169277"/>
          </a:xfrm>
          <a:prstGeom prst="rect">
            <a:avLst/>
          </a:prstGeom>
          <a:noFill/>
        </p:spPr>
        <p:txBody>
          <a:bodyPr wrap="square" lIns="0" tIns="0" rIns="0" bIns="0" rtlCol="0">
            <a:spAutoFit/>
          </a:bodyPr>
          <a:lstStyle/>
          <a:p>
            <a:r>
              <a:rPr lang="en-US" sz="1100" dirty="0" smtClean="0">
                <a:latin typeface="Arial"/>
                <a:cs typeface="Arial"/>
              </a:rPr>
              <a:t>100</a:t>
            </a:r>
            <a:endParaRPr lang="en-US" sz="1100" dirty="0">
              <a:latin typeface="Arial"/>
              <a:cs typeface="Arial"/>
            </a:endParaRPr>
          </a:p>
        </p:txBody>
      </p:sp>
      <p:sp>
        <p:nvSpPr>
          <p:cNvPr id="98" name="TextBox 97"/>
          <p:cNvSpPr txBox="1"/>
          <p:nvPr/>
        </p:nvSpPr>
        <p:spPr>
          <a:xfrm>
            <a:off x="8524676" y="3341956"/>
            <a:ext cx="273051" cy="169277"/>
          </a:xfrm>
          <a:prstGeom prst="rect">
            <a:avLst/>
          </a:prstGeom>
          <a:noFill/>
        </p:spPr>
        <p:txBody>
          <a:bodyPr wrap="square" lIns="0" tIns="0" rIns="0" bIns="0" rtlCol="0">
            <a:spAutoFit/>
          </a:bodyPr>
          <a:lstStyle/>
          <a:p>
            <a:r>
              <a:rPr lang="en-US" sz="1100" dirty="0" smtClean="0">
                <a:latin typeface="Arial"/>
                <a:cs typeface="Arial"/>
              </a:rPr>
              <a:t>150</a:t>
            </a:r>
            <a:endParaRPr lang="en-US" sz="1100" dirty="0">
              <a:latin typeface="Arial"/>
              <a:cs typeface="Arial"/>
            </a:endParaRPr>
          </a:p>
        </p:txBody>
      </p:sp>
      <p:sp>
        <p:nvSpPr>
          <p:cNvPr id="100" name="TextBox 99"/>
          <p:cNvSpPr txBox="1"/>
          <p:nvPr/>
        </p:nvSpPr>
        <p:spPr>
          <a:xfrm>
            <a:off x="8524676" y="2976831"/>
            <a:ext cx="273051" cy="169277"/>
          </a:xfrm>
          <a:prstGeom prst="rect">
            <a:avLst/>
          </a:prstGeom>
          <a:noFill/>
        </p:spPr>
        <p:txBody>
          <a:bodyPr wrap="square" lIns="0" tIns="0" rIns="0" bIns="0" rtlCol="0">
            <a:spAutoFit/>
          </a:bodyPr>
          <a:lstStyle/>
          <a:p>
            <a:r>
              <a:rPr lang="en-US" sz="1100" dirty="0" smtClean="0">
                <a:latin typeface="Arial"/>
                <a:cs typeface="Arial"/>
              </a:rPr>
              <a:t>175</a:t>
            </a:r>
            <a:endParaRPr lang="en-US" sz="1100" dirty="0">
              <a:latin typeface="Arial"/>
              <a:cs typeface="Arial"/>
            </a:endParaRPr>
          </a:p>
        </p:txBody>
      </p:sp>
      <p:sp>
        <p:nvSpPr>
          <p:cNvPr id="101" name="TextBox 100"/>
          <p:cNvSpPr txBox="1"/>
          <p:nvPr/>
        </p:nvSpPr>
        <p:spPr>
          <a:xfrm>
            <a:off x="8524676" y="2614881"/>
            <a:ext cx="273051" cy="169277"/>
          </a:xfrm>
          <a:prstGeom prst="rect">
            <a:avLst/>
          </a:prstGeom>
          <a:noFill/>
        </p:spPr>
        <p:txBody>
          <a:bodyPr wrap="square" lIns="0" tIns="0" rIns="0" bIns="0" rtlCol="0">
            <a:spAutoFit/>
          </a:bodyPr>
          <a:lstStyle/>
          <a:p>
            <a:r>
              <a:rPr lang="en-US" sz="1100" dirty="0" smtClean="0">
                <a:latin typeface="Arial"/>
                <a:cs typeface="Arial"/>
              </a:rPr>
              <a:t>200</a:t>
            </a:r>
            <a:endParaRPr lang="en-US" sz="1100" dirty="0">
              <a:latin typeface="Arial"/>
              <a:cs typeface="Arial"/>
            </a:endParaRPr>
          </a:p>
        </p:txBody>
      </p:sp>
      <p:sp>
        <p:nvSpPr>
          <p:cNvPr id="105" name="TextBox 104"/>
          <p:cNvSpPr txBox="1"/>
          <p:nvPr/>
        </p:nvSpPr>
        <p:spPr>
          <a:xfrm rot="16200000">
            <a:off x="6044303" y="2242180"/>
            <a:ext cx="4389120" cy="169278"/>
          </a:xfrm>
          <a:prstGeom prst="rect">
            <a:avLst/>
          </a:prstGeom>
          <a:noFill/>
        </p:spPr>
        <p:txBody>
          <a:bodyPr wrap="square" lIns="0" tIns="0" rIns="0" bIns="0" rtlCol="0">
            <a:spAutoFit/>
          </a:bodyPr>
          <a:lstStyle/>
          <a:p>
            <a:pPr algn="ctr"/>
            <a:r>
              <a:rPr lang="en-US" sz="1100" dirty="0" smtClean="0">
                <a:latin typeface="Arial"/>
                <a:cs typeface="Arial"/>
              </a:rPr>
              <a:t>1000–300-hPa IVT (kg m</a:t>
            </a:r>
            <a:r>
              <a:rPr lang="en-US" sz="1100" baseline="30000" dirty="0" smtClean="0">
                <a:latin typeface="Arial"/>
                <a:cs typeface="Arial"/>
              </a:rPr>
              <a:t>−1</a:t>
            </a:r>
            <a:r>
              <a:rPr lang="en-US" sz="1100" dirty="0" smtClean="0">
                <a:latin typeface="Arial"/>
                <a:cs typeface="Arial"/>
              </a:rPr>
              <a:t> s</a:t>
            </a:r>
            <a:r>
              <a:rPr lang="en-US" sz="1100" baseline="30000" dirty="0" smtClean="0">
                <a:latin typeface="Arial"/>
                <a:cs typeface="Arial"/>
              </a:rPr>
              <a:t>−1</a:t>
            </a:r>
            <a:r>
              <a:rPr lang="en-US" sz="1100" dirty="0" smtClean="0">
                <a:latin typeface="Arial"/>
                <a:cs typeface="Arial"/>
              </a:rPr>
              <a:t>)</a:t>
            </a:r>
            <a:endParaRPr lang="en-US" sz="1100" dirty="0">
              <a:latin typeface="Arial"/>
              <a:cs typeface="Arial"/>
            </a:endParaRPr>
          </a:p>
        </p:txBody>
      </p:sp>
      <p:sp>
        <p:nvSpPr>
          <p:cNvPr id="30" name="TextBox 29"/>
          <p:cNvSpPr txBox="1"/>
          <p:nvPr/>
        </p:nvSpPr>
        <p:spPr>
          <a:xfrm>
            <a:off x="408473"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(a) t</a:t>
            </a:r>
            <a:r>
              <a:rPr lang="en-US" sz="1100" baseline="-25000" dirty="0" smtClean="0">
                <a:latin typeface="Arial"/>
                <a:cs typeface="Arial"/>
              </a:rPr>
              <a:t>low</a:t>
            </a:r>
            <a:r>
              <a:rPr lang="en-US" sz="1100" dirty="0" smtClean="0">
                <a:latin typeface="Arial"/>
                <a:cs typeface="Arial"/>
              </a:rPr>
              <a:t>−48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sp>
        <p:nvSpPr>
          <p:cNvPr id="31" name="TextBox 30"/>
          <p:cNvSpPr txBox="1"/>
          <p:nvPr/>
        </p:nvSpPr>
        <p:spPr>
          <a:xfrm>
            <a:off x="2932432"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(b) t</a:t>
            </a:r>
            <a:r>
              <a:rPr lang="en-US" sz="1100" baseline="-25000" dirty="0" smtClean="0">
                <a:latin typeface="Arial"/>
                <a:cs typeface="Arial"/>
              </a:rPr>
              <a:t>low</a:t>
            </a:r>
            <a:r>
              <a:rPr lang="en-US" sz="1100" dirty="0" smtClean="0">
                <a:latin typeface="Arial"/>
                <a:cs typeface="Arial"/>
              </a:rPr>
              <a:t>−36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sp>
        <p:nvSpPr>
          <p:cNvPr id="32" name="TextBox 31"/>
          <p:cNvSpPr txBox="1"/>
          <p:nvPr/>
        </p:nvSpPr>
        <p:spPr>
          <a:xfrm>
            <a:off x="5457502" y="126325"/>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(c) t</a:t>
            </a:r>
            <a:r>
              <a:rPr lang="en-US" sz="1100" baseline="-25000" dirty="0" smtClean="0">
                <a:latin typeface="Arial"/>
                <a:cs typeface="Arial"/>
              </a:rPr>
              <a:t>low</a:t>
            </a:r>
            <a:r>
              <a:rPr lang="en-US" sz="1100" dirty="0" smtClean="0">
                <a:latin typeface="Arial"/>
                <a:cs typeface="Arial"/>
              </a:rPr>
              <a:t>−24 h (</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3" name="TextBox 32"/>
          <p:cNvSpPr txBox="1"/>
          <p:nvPr/>
        </p:nvSpPr>
        <p:spPr>
          <a:xfrm>
            <a:off x="408473" y="2331292"/>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(d) t</a:t>
            </a:r>
            <a:r>
              <a:rPr lang="en-US" sz="1100" baseline="-25000" dirty="0" smtClean="0">
                <a:latin typeface="Arial"/>
                <a:cs typeface="Arial"/>
              </a:rPr>
              <a:t>low</a:t>
            </a:r>
            <a:r>
              <a:rPr lang="en-US" sz="1100" dirty="0" smtClean="0">
                <a:latin typeface="Arial"/>
                <a:cs typeface="Arial"/>
              </a:rPr>
              <a:t>−12 h (</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4" name="TextBox 33"/>
          <p:cNvSpPr txBox="1"/>
          <p:nvPr/>
        </p:nvSpPr>
        <p:spPr>
          <a:xfrm>
            <a:off x="2932432" y="2331292"/>
            <a:ext cx="1032511"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(e) </a:t>
            </a:r>
            <a:r>
              <a:rPr lang="en-US" sz="1100" dirty="0" err="1" smtClean="0">
                <a:latin typeface="Arial"/>
                <a:cs typeface="Arial"/>
              </a:rPr>
              <a:t>t</a:t>
            </a:r>
            <a:r>
              <a:rPr lang="en-US" sz="1100" baseline="-25000" dirty="0" err="1" smtClean="0">
                <a:latin typeface="Arial"/>
                <a:cs typeface="Arial"/>
              </a:rPr>
              <a:t>low</a:t>
            </a:r>
            <a:r>
              <a:rPr lang="en-US" sz="1100" dirty="0">
                <a:latin typeface="Arial"/>
                <a:cs typeface="Arial"/>
              </a:rPr>
              <a:t> </a:t>
            </a:r>
            <a:r>
              <a:rPr lang="en-US" sz="1100" dirty="0" smtClean="0">
                <a:latin typeface="Arial"/>
                <a:cs typeface="Arial"/>
              </a:rPr>
              <a:t>(</a:t>
            </a:r>
            <a:r>
              <a:rPr lang="en-US" sz="1100" i="1" dirty="0" smtClean="0">
                <a:latin typeface="Arial"/>
                <a:cs typeface="Arial"/>
              </a:rPr>
              <a:t>N</a:t>
            </a:r>
            <a:r>
              <a:rPr lang="en-US" sz="1100" dirty="0" smtClean="0">
                <a:latin typeface="Arial"/>
                <a:cs typeface="Arial"/>
              </a:rPr>
              <a:t> = 13)</a:t>
            </a:r>
            <a:endParaRPr lang="en-US" sz="1100" dirty="0">
              <a:latin typeface="Arial"/>
              <a:cs typeface="Arial"/>
            </a:endParaRPr>
          </a:p>
        </p:txBody>
      </p:sp>
      <p:sp>
        <p:nvSpPr>
          <p:cNvPr id="35" name="TextBox 34"/>
          <p:cNvSpPr txBox="1"/>
          <p:nvPr/>
        </p:nvSpPr>
        <p:spPr>
          <a:xfrm>
            <a:off x="5457502" y="2331292"/>
            <a:ext cx="1391286" cy="233910"/>
          </a:xfrm>
          <a:prstGeom prst="rect">
            <a:avLst/>
          </a:prstGeom>
          <a:solidFill>
            <a:schemeClr val="bg1"/>
          </a:solidFill>
          <a:ln>
            <a:solidFill>
              <a:schemeClr val="tx1"/>
            </a:solidFill>
          </a:ln>
        </p:spPr>
        <p:txBody>
          <a:bodyPr wrap="square" lIns="0" tIns="18288" rIns="0" bIns="45720" rtlCol="0">
            <a:spAutoFit/>
          </a:bodyPr>
          <a:lstStyle/>
          <a:p>
            <a:pPr algn="ctr"/>
            <a:r>
              <a:rPr lang="en-US" sz="1100" dirty="0" smtClean="0">
                <a:latin typeface="Arial"/>
                <a:cs typeface="Arial"/>
              </a:rPr>
              <a:t>(f) t</a:t>
            </a:r>
            <a:r>
              <a:rPr lang="en-US" sz="1100" baseline="-25000" dirty="0" smtClean="0">
                <a:latin typeface="Arial"/>
                <a:cs typeface="Arial"/>
              </a:rPr>
              <a:t>low</a:t>
            </a:r>
            <a:r>
              <a:rPr lang="en-US" sz="1100" dirty="0" smtClean="0">
                <a:latin typeface="Arial"/>
                <a:cs typeface="Arial"/>
              </a:rPr>
              <a:t>+12 h (</a:t>
            </a:r>
            <a:r>
              <a:rPr lang="en-US" sz="1100" i="1" dirty="0" smtClean="0">
                <a:latin typeface="Arial"/>
                <a:cs typeface="Arial"/>
              </a:rPr>
              <a:t>N</a:t>
            </a:r>
            <a:r>
              <a:rPr lang="en-US" sz="1100" dirty="0" smtClean="0">
                <a:latin typeface="Arial"/>
                <a:cs typeface="Arial"/>
              </a:rPr>
              <a:t> = 12)</a:t>
            </a:r>
            <a:endParaRPr lang="en-US" sz="1100" dirty="0">
              <a:latin typeface="Arial"/>
              <a:cs typeface="Arial"/>
            </a:endParaRPr>
          </a:p>
        </p:txBody>
      </p:sp>
      <p:sp>
        <p:nvSpPr>
          <p:cNvPr id="38" name="TextBox 37"/>
          <p:cNvSpPr txBox="1"/>
          <p:nvPr/>
        </p:nvSpPr>
        <p:spPr>
          <a:xfrm>
            <a:off x="8524676" y="2245771"/>
            <a:ext cx="273051" cy="169277"/>
          </a:xfrm>
          <a:prstGeom prst="rect">
            <a:avLst/>
          </a:prstGeom>
          <a:noFill/>
        </p:spPr>
        <p:txBody>
          <a:bodyPr wrap="square" lIns="0" tIns="0" rIns="0" bIns="0" rtlCol="0">
            <a:spAutoFit/>
          </a:bodyPr>
          <a:lstStyle/>
          <a:p>
            <a:r>
              <a:rPr lang="en-US" sz="1100" dirty="0" smtClean="0">
                <a:latin typeface="Arial"/>
                <a:cs typeface="Arial"/>
              </a:rPr>
              <a:t>250</a:t>
            </a:r>
            <a:endParaRPr lang="en-US" sz="1100" dirty="0">
              <a:latin typeface="Arial"/>
              <a:cs typeface="Arial"/>
            </a:endParaRPr>
          </a:p>
        </p:txBody>
      </p:sp>
      <p:pic>
        <p:nvPicPr>
          <p:cNvPr id="41" name="Picture 40" descr="IVT_cb.png"/>
          <p:cNvPicPr>
            <a:picLocks/>
          </p:cNvPicPr>
          <p:nvPr/>
        </p:nvPicPr>
        <p:blipFill rotWithShape="1">
          <a:blip r:embed="rId8">
            <a:extLst>
              <a:ext uri="{28A0092B-C50C-407E-A947-70E740481C1C}">
                <a14:useLocalDpi xmlns:a14="http://schemas.microsoft.com/office/drawing/2010/main" val="0"/>
              </a:ext>
            </a:extLst>
          </a:blip>
          <a:srcRect l="403" t="94596" r="405" b="2503"/>
          <a:stretch/>
        </p:blipFill>
        <p:spPr>
          <a:xfrm rot="16200000">
            <a:off x="6238270" y="2267284"/>
            <a:ext cx="4389120" cy="128016"/>
          </a:xfrm>
          <a:prstGeom prst="rect">
            <a:avLst/>
          </a:prstGeom>
        </p:spPr>
      </p:pic>
      <p:sp>
        <p:nvSpPr>
          <p:cNvPr id="43" name="TextBox 42"/>
          <p:cNvSpPr txBox="1"/>
          <p:nvPr/>
        </p:nvSpPr>
        <p:spPr>
          <a:xfrm>
            <a:off x="8524676" y="3703906"/>
            <a:ext cx="273051" cy="169277"/>
          </a:xfrm>
          <a:prstGeom prst="rect">
            <a:avLst/>
          </a:prstGeom>
          <a:noFill/>
        </p:spPr>
        <p:txBody>
          <a:bodyPr wrap="square" lIns="0" tIns="0" rIns="0" bIns="0" rtlCol="0">
            <a:spAutoFit/>
          </a:bodyPr>
          <a:lstStyle/>
          <a:p>
            <a:r>
              <a:rPr lang="en-US" sz="1100" dirty="0" smtClean="0">
                <a:latin typeface="Arial"/>
                <a:cs typeface="Arial"/>
              </a:rPr>
              <a:t>125</a:t>
            </a:r>
            <a:endParaRPr lang="en-US" sz="1100" dirty="0">
              <a:latin typeface="Arial"/>
              <a:cs typeface="Arial"/>
            </a:endParaRPr>
          </a:p>
        </p:txBody>
      </p:sp>
      <p:sp>
        <p:nvSpPr>
          <p:cNvPr id="44" name="TextBox 43"/>
          <p:cNvSpPr txBox="1"/>
          <p:nvPr/>
        </p:nvSpPr>
        <p:spPr>
          <a:xfrm>
            <a:off x="8524676" y="1880646"/>
            <a:ext cx="273051" cy="169277"/>
          </a:xfrm>
          <a:prstGeom prst="rect">
            <a:avLst/>
          </a:prstGeom>
          <a:noFill/>
        </p:spPr>
        <p:txBody>
          <a:bodyPr wrap="square" lIns="0" tIns="0" rIns="0" bIns="0" rtlCol="0">
            <a:spAutoFit/>
          </a:bodyPr>
          <a:lstStyle/>
          <a:p>
            <a:r>
              <a:rPr lang="en-US" sz="1100" dirty="0" smtClean="0">
                <a:latin typeface="Arial"/>
                <a:cs typeface="Arial"/>
              </a:rPr>
              <a:t>300</a:t>
            </a:r>
            <a:endParaRPr lang="en-US" sz="1100" dirty="0">
              <a:latin typeface="Arial"/>
              <a:cs typeface="Arial"/>
            </a:endParaRPr>
          </a:p>
        </p:txBody>
      </p:sp>
      <p:sp>
        <p:nvSpPr>
          <p:cNvPr id="45" name="TextBox 44"/>
          <p:cNvSpPr txBox="1"/>
          <p:nvPr/>
        </p:nvSpPr>
        <p:spPr>
          <a:xfrm>
            <a:off x="8524676" y="1518696"/>
            <a:ext cx="273051" cy="169277"/>
          </a:xfrm>
          <a:prstGeom prst="rect">
            <a:avLst/>
          </a:prstGeom>
          <a:noFill/>
        </p:spPr>
        <p:txBody>
          <a:bodyPr wrap="square" lIns="0" tIns="0" rIns="0" bIns="0" rtlCol="0">
            <a:spAutoFit/>
          </a:bodyPr>
          <a:lstStyle/>
          <a:p>
            <a:r>
              <a:rPr lang="en-US" sz="1100" dirty="0" smtClean="0">
                <a:latin typeface="Arial"/>
                <a:cs typeface="Arial"/>
              </a:rPr>
              <a:t>350</a:t>
            </a:r>
            <a:endParaRPr lang="en-US" sz="1100" dirty="0">
              <a:latin typeface="Arial"/>
              <a:cs typeface="Arial"/>
            </a:endParaRPr>
          </a:p>
        </p:txBody>
      </p:sp>
      <p:sp>
        <p:nvSpPr>
          <p:cNvPr id="46" name="TextBox 45"/>
          <p:cNvSpPr txBox="1"/>
          <p:nvPr/>
        </p:nvSpPr>
        <p:spPr>
          <a:xfrm>
            <a:off x="8524676" y="1153571"/>
            <a:ext cx="273051" cy="169277"/>
          </a:xfrm>
          <a:prstGeom prst="rect">
            <a:avLst/>
          </a:prstGeom>
          <a:noFill/>
        </p:spPr>
        <p:txBody>
          <a:bodyPr wrap="square" lIns="0" tIns="0" rIns="0" bIns="0" rtlCol="0">
            <a:spAutoFit/>
          </a:bodyPr>
          <a:lstStyle/>
          <a:p>
            <a:r>
              <a:rPr lang="en-US" sz="1100" dirty="0" smtClean="0">
                <a:latin typeface="Arial"/>
                <a:cs typeface="Arial"/>
              </a:rPr>
              <a:t>400</a:t>
            </a:r>
            <a:endParaRPr lang="en-US" sz="1100" dirty="0">
              <a:latin typeface="Arial"/>
              <a:cs typeface="Arial"/>
            </a:endParaRPr>
          </a:p>
        </p:txBody>
      </p:sp>
      <p:sp>
        <p:nvSpPr>
          <p:cNvPr id="47" name="TextBox 46"/>
          <p:cNvSpPr txBox="1"/>
          <p:nvPr/>
        </p:nvSpPr>
        <p:spPr>
          <a:xfrm>
            <a:off x="8524676" y="788446"/>
            <a:ext cx="273051" cy="169277"/>
          </a:xfrm>
          <a:prstGeom prst="rect">
            <a:avLst/>
          </a:prstGeom>
          <a:noFill/>
        </p:spPr>
        <p:txBody>
          <a:bodyPr wrap="square" lIns="0" tIns="0" rIns="0" bIns="0" rtlCol="0">
            <a:spAutoFit/>
          </a:bodyPr>
          <a:lstStyle/>
          <a:p>
            <a:r>
              <a:rPr lang="en-US" sz="1100" dirty="0" smtClean="0">
                <a:latin typeface="Arial"/>
                <a:cs typeface="Arial"/>
              </a:rPr>
              <a:t>450</a:t>
            </a:r>
            <a:endParaRPr lang="en-US" sz="1100" dirty="0">
              <a:latin typeface="Arial"/>
              <a:cs typeface="Arial"/>
            </a:endParaRPr>
          </a:p>
        </p:txBody>
      </p:sp>
      <p:sp>
        <p:nvSpPr>
          <p:cNvPr id="48" name="TextBox 47"/>
          <p:cNvSpPr txBox="1"/>
          <p:nvPr/>
        </p:nvSpPr>
        <p:spPr>
          <a:xfrm>
            <a:off x="8524676" y="423321"/>
            <a:ext cx="273051" cy="169277"/>
          </a:xfrm>
          <a:prstGeom prst="rect">
            <a:avLst/>
          </a:prstGeom>
          <a:noFill/>
        </p:spPr>
        <p:txBody>
          <a:bodyPr wrap="square" lIns="0" tIns="0" rIns="0" bIns="0" rtlCol="0">
            <a:spAutoFit/>
          </a:bodyPr>
          <a:lstStyle/>
          <a:p>
            <a:r>
              <a:rPr lang="en-US" sz="1100" dirty="0" smtClean="0">
                <a:latin typeface="Arial"/>
                <a:cs typeface="Arial"/>
              </a:rPr>
              <a:t>500</a:t>
            </a:r>
            <a:endParaRPr lang="en-US" sz="1100" dirty="0">
              <a:latin typeface="Arial"/>
              <a:cs typeface="Arial"/>
            </a:endParaRPr>
          </a:p>
        </p:txBody>
      </p:sp>
      <p:cxnSp>
        <p:nvCxnSpPr>
          <p:cNvPr id="58" name="Straight Connector 57"/>
          <p:cNvCxnSpPr/>
          <p:nvPr/>
        </p:nvCxnSpPr>
        <p:spPr>
          <a:xfrm>
            <a:off x="2179414" y="4892110"/>
            <a:ext cx="5054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2759048" y="4728213"/>
            <a:ext cx="1564670" cy="338554"/>
          </a:xfrm>
          <a:prstGeom prst="rect">
            <a:avLst/>
          </a:prstGeom>
          <a:noFill/>
        </p:spPr>
        <p:txBody>
          <a:bodyPr wrap="square" lIns="0" tIns="0" rIns="0" bIns="0" rtlCol="0">
            <a:spAutoFit/>
          </a:bodyPr>
          <a:lstStyle/>
          <a:p>
            <a:r>
              <a:rPr lang="en-US" sz="1100" dirty="0" smtClean="0">
                <a:latin typeface="Arial"/>
                <a:cs typeface="Arial"/>
              </a:rPr>
              <a:t>700-hPa geopotential </a:t>
            </a:r>
          </a:p>
          <a:p>
            <a:r>
              <a:rPr lang="en-US" sz="1100" dirty="0" smtClean="0">
                <a:latin typeface="Arial"/>
                <a:cs typeface="Arial"/>
              </a:rPr>
              <a:t>height (dam)</a:t>
            </a:r>
            <a:endParaRPr lang="en-US" sz="1100" dirty="0">
              <a:latin typeface="Arial"/>
              <a:cs typeface="Arial"/>
            </a:endParaRPr>
          </a:p>
        </p:txBody>
      </p:sp>
      <p:sp>
        <p:nvSpPr>
          <p:cNvPr id="60" name="TextBox 59"/>
          <p:cNvSpPr txBox="1"/>
          <p:nvPr/>
        </p:nvSpPr>
        <p:spPr>
          <a:xfrm>
            <a:off x="700559" y="4797464"/>
            <a:ext cx="1099199" cy="169277"/>
          </a:xfrm>
          <a:prstGeom prst="rect">
            <a:avLst/>
          </a:prstGeom>
          <a:noFill/>
        </p:spPr>
        <p:txBody>
          <a:bodyPr wrap="square" lIns="0" tIns="0" rIns="0" bIns="0" rtlCol="0">
            <a:spAutoFit/>
          </a:bodyPr>
          <a:lstStyle/>
          <a:p>
            <a:r>
              <a:rPr lang="en-US" sz="1100" dirty="0" smtClean="0">
                <a:latin typeface="Arial"/>
                <a:cs typeface="Arial"/>
              </a:rPr>
              <a:t>IVT (kg m</a:t>
            </a:r>
            <a:r>
              <a:rPr lang="en-US" sz="1100" baseline="30000" dirty="0" smtClean="0">
                <a:latin typeface="Arial"/>
                <a:cs typeface="Arial"/>
              </a:rPr>
              <a:t>−1</a:t>
            </a:r>
            <a:r>
              <a:rPr lang="en-US" sz="1100" dirty="0" smtClean="0">
                <a:latin typeface="Arial"/>
                <a:cs typeface="Arial"/>
              </a:rPr>
              <a:t> s</a:t>
            </a:r>
            <a:r>
              <a:rPr lang="en-US" sz="1100" baseline="30000" dirty="0" smtClean="0">
                <a:latin typeface="Arial"/>
                <a:cs typeface="Arial"/>
              </a:rPr>
              <a:t>−1</a:t>
            </a:r>
            <a:r>
              <a:rPr lang="en-US" sz="1100" dirty="0" smtClean="0">
                <a:latin typeface="Arial"/>
                <a:cs typeface="Arial"/>
              </a:rPr>
              <a:t>)</a:t>
            </a:r>
          </a:p>
        </p:txBody>
      </p:sp>
      <p:cxnSp>
        <p:nvCxnSpPr>
          <p:cNvPr id="61" name="Straight Arrow Connector 60"/>
          <p:cNvCxnSpPr/>
          <p:nvPr/>
        </p:nvCxnSpPr>
        <p:spPr>
          <a:xfrm>
            <a:off x="263668" y="4892110"/>
            <a:ext cx="366329" cy="0"/>
          </a:xfrm>
          <a:prstGeom prst="straightConnector1">
            <a:avLst/>
          </a:prstGeom>
          <a:ln>
            <a:solidFill>
              <a:schemeClr val="tx1"/>
            </a:solidFill>
            <a:tailEnd type="arrow" w="lg" len="med"/>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4446453" y="4892110"/>
            <a:ext cx="505420"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5037704" y="4728213"/>
            <a:ext cx="2078249" cy="338554"/>
          </a:xfrm>
          <a:prstGeom prst="rect">
            <a:avLst/>
          </a:prstGeom>
          <a:noFill/>
        </p:spPr>
        <p:txBody>
          <a:bodyPr wrap="square" lIns="0" tIns="0" rIns="0" bIns="0" rtlCol="0">
            <a:spAutoFit/>
          </a:bodyPr>
          <a:lstStyle/>
          <a:p>
            <a:r>
              <a:rPr lang="en-US" sz="1100" dirty="0" smtClean="0">
                <a:latin typeface="Arial"/>
                <a:cs typeface="Arial"/>
              </a:rPr>
              <a:t>Positive values of 1000–300-hPa IMFC (every 100 W m</a:t>
            </a:r>
            <a:r>
              <a:rPr lang="en-US" sz="1100" baseline="30000" dirty="0" smtClean="0">
                <a:latin typeface="Arial"/>
                <a:cs typeface="Arial"/>
              </a:rPr>
              <a:t>−2</a:t>
            </a:r>
            <a:r>
              <a:rPr lang="en-US" sz="1100" dirty="0" smtClean="0">
                <a:latin typeface="Arial"/>
                <a:cs typeface="Arial"/>
              </a:rPr>
              <a:t>)</a:t>
            </a:r>
            <a:endParaRPr lang="en-US" sz="1100" dirty="0">
              <a:latin typeface="Arial"/>
              <a:cs typeface="Arial"/>
            </a:endParaRPr>
          </a:p>
        </p:txBody>
      </p:sp>
      <p:grpSp>
        <p:nvGrpSpPr>
          <p:cNvPr id="64" name="Group 63"/>
          <p:cNvGrpSpPr/>
          <p:nvPr/>
        </p:nvGrpSpPr>
        <p:grpSpPr>
          <a:xfrm>
            <a:off x="7558506" y="4797464"/>
            <a:ext cx="1366604" cy="169277"/>
            <a:chOff x="6789374" y="4142997"/>
            <a:chExt cx="1366604" cy="169277"/>
          </a:xfrm>
        </p:grpSpPr>
        <p:sp>
          <p:nvSpPr>
            <p:cNvPr id="65" name="Oval 64"/>
            <p:cNvSpPr/>
            <p:nvPr/>
          </p:nvSpPr>
          <p:spPr>
            <a:xfrm>
              <a:off x="6789374" y="4162047"/>
              <a:ext cx="135664" cy="135664"/>
            </a:xfrm>
            <a:prstGeom prst="ellipse">
              <a:avLst/>
            </a:prstGeom>
            <a:solidFill>
              <a:srgbClr val="20FFFF"/>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TextBox 65"/>
            <p:cNvSpPr txBox="1"/>
            <p:nvPr/>
          </p:nvSpPr>
          <p:spPr>
            <a:xfrm>
              <a:off x="6991990" y="4142997"/>
              <a:ext cx="1163988" cy="169277"/>
            </a:xfrm>
            <a:prstGeom prst="rect">
              <a:avLst/>
            </a:prstGeom>
            <a:noFill/>
          </p:spPr>
          <p:txBody>
            <a:bodyPr wrap="square" lIns="0" tIns="0" rIns="0" bIns="0" rtlCol="0">
              <a:spAutoFit/>
            </a:bodyPr>
            <a:lstStyle/>
            <a:p>
              <a:r>
                <a:rPr lang="en-US" sz="1100" dirty="0" smtClean="0">
                  <a:latin typeface="Arial"/>
                  <a:cs typeface="Arial"/>
                </a:rPr>
                <a:t>Mean AC location</a:t>
              </a:r>
              <a:endParaRPr lang="en-US" sz="1100" dirty="0">
                <a:latin typeface="Arial"/>
                <a:cs typeface="Arial"/>
              </a:endParaRPr>
            </a:p>
          </p:txBody>
        </p:sp>
      </p:grpSp>
    </p:spTree>
    <p:extLst>
      <p:ext uri="{BB962C8B-B14F-4D97-AF65-F5344CB8AC3E}">
        <p14:creationId xmlns:p14="http://schemas.microsoft.com/office/powerpoint/2010/main" val="350357769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mj-lt"/>
              <a:buAutoNum type="arabicParenR" startAt="5"/>
            </a:pPr>
            <a:r>
              <a:rPr lang="en-US" sz="1800" dirty="0">
                <a:latin typeface="Arial" panose="020B0604020202020204" pitchFamily="34" charset="0"/>
                <a:cs typeface="Arial" panose="020B0604020202020204" pitchFamily="34" charset="0"/>
              </a:rPr>
              <a:t>Forecast errors in TPVs, baroclinic zones, and WCBs, and forecast errors in TPV–AC interactions, baroclinic processes, and latent heating, contribute to forecast errors in strong low-skill ACs during low-skill periods.</a:t>
            </a: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Hypotheses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026624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0"/>
            <a:ext cx="8791678" cy="43862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panose="020B0604020202020204" pitchFamily="34" charset="0"/>
                <a:cs typeface="Arial" panose="020B0604020202020204" pitchFamily="34" charset="0"/>
              </a:rPr>
              <a:t>Selected a strong </a:t>
            </a:r>
            <a:r>
              <a:rPr lang="en-US" sz="1800" dirty="0">
                <a:latin typeface="Arial" panose="020B0604020202020204" pitchFamily="34" charset="0"/>
                <a:cs typeface="Arial" panose="020B0604020202020204" pitchFamily="34" charset="0"/>
              </a:rPr>
              <a:t>low-skill AC that occurred during 13–19 August 2016 (i.e., AC16), which is </a:t>
            </a:r>
            <a:r>
              <a:rPr lang="en-US" sz="1800" dirty="0" smtClean="0">
                <a:latin typeface="Arial" panose="020B0604020202020204" pitchFamily="34" charset="0"/>
                <a:cs typeface="Arial" panose="020B0604020202020204" pitchFamily="34" charset="0"/>
              </a:rPr>
              <a:t>a representative </a:t>
            </a:r>
            <a:r>
              <a:rPr lang="en-US" sz="1800" dirty="0">
                <a:latin typeface="Arial" panose="020B0604020202020204" pitchFamily="34" charset="0"/>
                <a:cs typeface="Arial" panose="020B0604020202020204" pitchFamily="34" charset="0"/>
              </a:rPr>
              <a:t>member of the strong low-skill ACs during low-skill </a:t>
            </a:r>
            <a:r>
              <a:rPr lang="en-US" sz="1800" dirty="0" smtClean="0">
                <a:latin typeface="Arial" panose="020B0604020202020204" pitchFamily="34" charset="0"/>
                <a:cs typeface="Arial" panose="020B0604020202020204" pitchFamily="34" charset="0"/>
              </a:rPr>
              <a:t>periods.</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ERA5 is </a:t>
            </a:r>
            <a:r>
              <a:rPr lang="en-US" sz="1800" dirty="0" smtClean="0">
                <a:latin typeface="Arial" panose="020B0604020202020204" pitchFamily="34" charset="0"/>
                <a:cs typeface="Arial" panose="020B0604020202020204" pitchFamily="34" charset="0"/>
              </a:rPr>
              <a:t>first utilized </a:t>
            </a:r>
            <a:r>
              <a:rPr lang="en-US" sz="1800" dirty="0">
                <a:latin typeface="Arial" panose="020B0604020202020204" pitchFamily="34" charset="0"/>
                <a:cs typeface="Arial" panose="020B0604020202020204" pitchFamily="34" charset="0"/>
              </a:rPr>
              <a:t>to perform a synoptic-dynamic analysis of AC16 and to identify </a:t>
            </a:r>
            <a:r>
              <a:rPr lang="en-US" sz="1800" dirty="0" smtClean="0">
                <a:latin typeface="Arial" panose="020B0604020202020204" pitchFamily="34" charset="0"/>
                <a:cs typeface="Arial" panose="020B0604020202020204" pitchFamily="34" charset="0"/>
              </a:rPr>
              <a:t>features and </a:t>
            </a:r>
            <a:r>
              <a:rPr lang="en-US" sz="1800" dirty="0">
                <a:latin typeface="Arial" panose="020B0604020202020204" pitchFamily="34" charset="0"/>
                <a:cs typeface="Arial" panose="020B0604020202020204" pitchFamily="34" charset="0"/>
              </a:rPr>
              <a:t>processes influencing the evolution of AC16.</a:t>
            </a: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Case selection</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816329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p:cNvSpPr/>
          <p:nvPr/>
        </p:nvSpPr>
        <p:spPr>
          <a:xfrm>
            <a:off x="1227075" y="3973069"/>
            <a:ext cx="135664" cy="135664"/>
          </a:xfrm>
          <a:prstGeom prst="ellipse">
            <a:avLst/>
          </a:prstGeom>
          <a:solidFill>
            <a:srgbClr val="20FFFF"/>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1429693" y="3948487"/>
            <a:ext cx="1761818" cy="184666"/>
          </a:xfrm>
          <a:prstGeom prst="rect">
            <a:avLst/>
          </a:prstGeom>
          <a:noFill/>
        </p:spPr>
        <p:txBody>
          <a:bodyPr wrap="square" lIns="0" tIns="0" rIns="0" bIns="0" rtlCol="0">
            <a:spAutoFit/>
          </a:bodyPr>
          <a:lstStyle/>
          <a:p>
            <a:r>
              <a:rPr lang="en-US" sz="1200" dirty="0" smtClean="0">
                <a:latin typeface="Arial"/>
                <a:cs typeface="Arial"/>
              </a:rPr>
              <a:t>0000 UTC positions of AC</a:t>
            </a:r>
            <a:endParaRPr lang="en-US" sz="1200" dirty="0">
              <a:latin typeface="Arial"/>
              <a:cs typeface="Arial"/>
            </a:endParaRPr>
          </a:p>
        </p:txBody>
      </p:sp>
      <p:sp>
        <p:nvSpPr>
          <p:cNvPr id="28" name="TextBox 27"/>
          <p:cNvSpPr txBox="1"/>
          <p:nvPr/>
        </p:nvSpPr>
        <p:spPr>
          <a:xfrm>
            <a:off x="211400" y="4269574"/>
            <a:ext cx="3846902" cy="369332"/>
          </a:xfrm>
          <a:prstGeom prst="rect">
            <a:avLst/>
          </a:prstGeom>
          <a:noFill/>
        </p:spPr>
        <p:txBody>
          <a:bodyPr wrap="square" lIns="0" tIns="0" rIns="0" bIns="0" rtlCol="0">
            <a:spAutoFit/>
          </a:bodyPr>
          <a:lstStyle/>
          <a:p>
            <a:r>
              <a:rPr lang="en-US" sz="1200" b="1" dirty="0" smtClean="0">
                <a:solidFill>
                  <a:srgbClr val="FF0000"/>
                </a:solidFill>
                <a:latin typeface="Arial"/>
                <a:cs typeface="Arial"/>
              </a:rPr>
              <a:t>Red line </a:t>
            </a:r>
            <a:r>
              <a:rPr lang="en-US" sz="1200" dirty="0" smtClean="0">
                <a:latin typeface="Arial"/>
                <a:cs typeface="Arial"/>
              </a:rPr>
              <a:t>shows track of AC16 during 13–19 Aug 2016.      Numbers represent dates of 0000 UTC positions of AC.</a:t>
            </a:r>
            <a:endParaRPr lang="en-US" sz="1200" dirty="0">
              <a:latin typeface="Arial"/>
              <a:cs typeface="Arial"/>
            </a:endParaRPr>
          </a:p>
        </p:txBody>
      </p:sp>
      <p:sp>
        <p:nvSpPr>
          <p:cNvPr id="35" name="TextBox 34"/>
          <p:cNvSpPr txBox="1"/>
          <p:nvPr/>
        </p:nvSpPr>
        <p:spPr>
          <a:xfrm>
            <a:off x="5229104" y="4489651"/>
            <a:ext cx="3669092" cy="369332"/>
          </a:xfrm>
          <a:prstGeom prst="rect">
            <a:avLst/>
          </a:prstGeom>
          <a:noFill/>
        </p:spPr>
        <p:txBody>
          <a:bodyPr wrap="square" lIns="0" tIns="0" rIns="0" bIns="0" rtlCol="0">
            <a:spAutoFit/>
          </a:bodyPr>
          <a:lstStyle/>
          <a:p>
            <a:r>
              <a:rPr lang="en-US" sz="1200" dirty="0" smtClean="0">
                <a:solidFill>
                  <a:srgbClr val="000000"/>
                </a:solidFill>
                <a:latin typeface="Arial"/>
                <a:cs typeface="Arial"/>
              </a:rPr>
              <a:t>Time series of minimum SLP (hPa) of AC16 during      13–19 Aug 2016.</a:t>
            </a:r>
            <a:endParaRPr lang="en-US" sz="1200" dirty="0">
              <a:solidFill>
                <a:srgbClr val="000000"/>
              </a:solidFill>
              <a:latin typeface="Arial"/>
              <a:cs typeface="Arial"/>
            </a:endParaRPr>
          </a:p>
        </p:txBody>
      </p:sp>
      <p:pic>
        <p:nvPicPr>
          <p:cNvPr id="5" name="Picture 4" descr="AC16_fu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150" y="776948"/>
            <a:ext cx="3815152" cy="3068378"/>
          </a:xfrm>
          <a:prstGeom prst="rect">
            <a:avLst/>
          </a:prstGeom>
          <a:ln w="9525">
            <a:solidFill>
              <a:schemeClr val="tx1"/>
            </a:solidFill>
          </a:ln>
        </p:spPr>
      </p:pic>
      <p:sp>
        <p:nvSpPr>
          <p:cNvPr id="9" name="TextBox 8"/>
          <p:cNvSpPr txBox="1"/>
          <p:nvPr/>
        </p:nvSpPr>
        <p:spPr>
          <a:xfrm>
            <a:off x="702469" y="2472865"/>
            <a:ext cx="341312" cy="276999"/>
          </a:xfrm>
          <a:prstGeom prst="rect">
            <a:avLst/>
          </a:prstGeom>
          <a:noFill/>
        </p:spPr>
        <p:txBody>
          <a:bodyPr wrap="square" lIns="0" tIns="0" rIns="0" bIns="0" rtlCol="0">
            <a:spAutoFit/>
          </a:bodyPr>
          <a:lstStyle/>
          <a:p>
            <a:pPr algn="ctr"/>
            <a:r>
              <a:rPr lang="en-US" b="1" dirty="0" smtClean="0">
                <a:latin typeface="Arial"/>
                <a:cs typeface="Arial"/>
              </a:rPr>
              <a:t>13</a:t>
            </a:r>
            <a:endParaRPr lang="en-US" b="1" dirty="0">
              <a:latin typeface="Arial"/>
              <a:cs typeface="Arial"/>
            </a:endParaRPr>
          </a:p>
        </p:txBody>
      </p:sp>
      <p:cxnSp>
        <p:nvCxnSpPr>
          <p:cNvPr id="25" name="Straight Arrow Connector 24"/>
          <p:cNvCxnSpPr/>
          <p:nvPr/>
        </p:nvCxnSpPr>
        <p:spPr>
          <a:xfrm>
            <a:off x="879475" y="2731450"/>
            <a:ext cx="53974" cy="185467"/>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1635916" y="2353415"/>
            <a:ext cx="341312" cy="276999"/>
          </a:xfrm>
          <a:prstGeom prst="rect">
            <a:avLst/>
          </a:prstGeom>
          <a:noFill/>
        </p:spPr>
        <p:txBody>
          <a:bodyPr wrap="square" lIns="0" tIns="0" rIns="0" bIns="0" rtlCol="0">
            <a:spAutoFit/>
          </a:bodyPr>
          <a:lstStyle/>
          <a:p>
            <a:pPr algn="ctr"/>
            <a:r>
              <a:rPr lang="en-US" b="1" dirty="0" smtClean="0">
                <a:latin typeface="Arial"/>
                <a:cs typeface="Arial"/>
              </a:rPr>
              <a:t>14</a:t>
            </a:r>
            <a:endParaRPr lang="en-US" b="1" dirty="0">
              <a:latin typeface="Arial"/>
              <a:cs typeface="Arial"/>
            </a:endParaRPr>
          </a:p>
        </p:txBody>
      </p:sp>
      <p:cxnSp>
        <p:nvCxnSpPr>
          <p:cNvPr id="39" name="Straight Arrow Connector 38"/>
          <p:cNvCxnSpPr/>
          <p:nvPr/>
        </p:nvCxnSpPr>
        <p:spPr>
          <a:xfrm>
            <a:off x="1809747" y="2611364"/>
            <a:ext cx="0" cy="180411"/>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2682872" y="2150426"/>
            <a:ext cx="0" cy="202989"/>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2512216" y="2332997"/>
            <a:ext cx="341312" cy="276999"/>
          </a:xfrm>
          <a:prstGeom prst="rect">
            <a:avLst/>
          </a:prstGeom>
          <a:noFill/>
        </p:spPr>
        <p:txBody>
          <a:bodyPr wrap="square" lIns="0" tIns="0" rIns="0" bIns="0" rtlCol="0">
            <a:spAutoFit/>
          </a:bodyPr>
          <a:lstStyle/>
          <a:p>
            <a:pPr algn="ctr"/>
            <a:r>
              <a:rPr lang="en-US" b="1" dirty="0" smtClean="0">
                <a:latin typeface="Arial"/>
                <a:cs typeface="Arial"/>
              </a:rPr>
              <a:t>15</a:t>
            </a:r>
            <a:endParaRPr lang="en-US" b="1" dirty="0">
              <a:latin typeface="Arial"/>
              <a:cs typeface="Arial"/>
            </a:endParaRPr>
          </a:p>
        </p:txBody>
      </p:sp>
      <p:cxnSp>
        <p:nvCxnSpPr>
          <p:cNvPr id="49" name="Straight Arrow Connector 48"/>
          <p:cNvCxnSpPr/>
          <p:nvPr/>
        </p:nvCxnSpPr>
        <p:spPr>
          <a:xfrm flipH="1" flipV="1">
            <a:off x="2774152" y="2121853"/>
            <a:ext cx="191298" cy="76228"/>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2921000" y="2036948"/>
            <a:ext cx="341312" cy="276999"/>
          </a:xfrm>
          <a:prstGeom prst="rect">
            <a:avLst/>
          </a:prstGeom>
          <a:noFill/>
        </p:spPr>
        <p:txBody>
          <a:bodyPr wrap="square" lIns="0" tIns="0" rIns="0" bIns="0" rtlCol="0">
            <a:spAutoFit/>
          </a:bodyPr>
          <a:lstStyle/>
          <a:p>
            <a:pPr algn="ctr"/>
            <a:r>
              <a:rPr lang="en-US" b="1" dirty="0" smtClean="0">
                <a:latin typeface="Arial"/>
                <a:cs typeface="Arial"/>
              </a:rPr>
              <a:t>18</a:t>
            </a:r>
            <a:endParaRPr lang="en-US" b="1" dirty="0">
              <a:latin typeface="Arial"/>
              <a:cs typeface="Arial"/>
            </a:endParaRPr>
          </a:p>
        </p:txBody>
      </p:sp>
      <p:cxnSp>
        <p:nvCxnSpPr>
          <p:cNvPr id="53" name="Straight Arrow Connector 52"/>
          <p:cNvCxnSpPr/>
          <p:nvPr/>
        </p:nvCxnSpPr>
        <p:spPr>
          <a:xfrm>
            <a:off x="2555077" y="1373653"/>
            <a:ext cx="0" cy="176800"/>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2384421" y="1127306"/>
            <a:ext cx="341312" cy="276999"/>
          </a:xfrm>
          <a:prstGeom prst="rect">
            <a:avLst/>
          </a:prstGeom>
          <a:noFill/>
        </p:spPr>
        <p:txBody>
          <a:bodyPr wrap="square" lIns="0" tIns="0" rIns="0" bIns="0" rtlCol="0">
            <a:spAutoFit/>
          </a:bodyPr>
          <a:lstStyle/>
          <a:p>
            <a:pPr algn="ctr"/>
            <a:r>
              <a:rPr lang="en-US" b="1" dirty="0" smtClean="0">
                <a:latin typeface="Arial"/>
                <a:cs typeface="Arial"/>
              </a:rPr>
              <a:t>16</a:t>
            </a:r>
            <a:endParaRPr lang="en-US" b="1" dirty="0">
              <a:latin typeface="Arial"/>
              <a:cs typeface="Arial"/>
            </a:endParaRPr>
          </a:p>
        </p:txBody>
      </p:sp>
      <p:cxnSp>
        <p:nvCxnSpPr>
          <p:cNvPr id="57" name="Straight Arrow Connector 56"/>
          <p:cNvCxnSpPr/>
          <p:nvPr/>
        </p:nvCxnSpPr>
        <p:spPr>
          <a:xfrm>
            <a:off x="2130425" y="1910120"/>
            <a:ext cx="180177" cy="27580"/>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1824038" y="1736906"/>
            <a:ext cx="341312" cy="276999"/>
          </a:xfrm>
          <a:prstGeom prst="rect">
            <a:avLst/>
          </a:prstGeom>
          <a:noFill/>
        </p:spPr>
        <p:txBody>
          <a:bodyPr wrap="square" lIns="0" tIns="0" rIns="0" bIns="0" rtlCol="0">
            <a:spAutoFit/>
          </a:bodyPr>
          <a:lstStyle/>
          <a:p>
            <a:pPr algn="ctr"/>
            <a:r>
              <a:rPr lang="en-US" b="1" dirty="0" smtClean="0">
                <a:latin typeface="Arial"/>
                <a:cs typeface="Arial"/>
              </a:rPr>
              <a:t>17</a:t>
            </a:r>
            <a:endParaRPr lang="en-US" b="1" dirty="0">
              <a:latin typeface="Arial"/>
              <a:cs typeface="Arial"/>
            </a:endParaRPr>
          </a:p>
        </p:txBody>
      </p:sp>
      <p:cxnSp>
        <p:nvCxnSpPr>
          <p:cNvPr id="60" name="Straight Arrow Connector 59"/>
          <p:cNvCxnSpPr/>
          <p:nvPr/>
        </p:nvCxnSpPr>
        <p:spPr>
          <a:xfrm flipH="1">
            <a:off x="2946400" y="1576457"/>
            <a:ext cx="165100" cy="109745"/>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3070225" y="1412557"/>
            <a:ext cx="341312" cy="276999"/>
          </a:xfrm>
          <a:prstGeom prst="rect">
            <a:avLst/>
          </a:prstGeom>
          <a:noFill/>
        </p:spPr>
        <p:txBody>
          <a:bodyPr wrap="square" lIns="0" tIns="0" rIns="0" bIns="0" rtlCol="0">
            <a:spAutoFit/>
          </a:bodyPr>
          <a:lstStyle/>
          <a:p>
            <a:pPr algn="ctr"/>
            <a:r>
              <a:rPr lang="en-US" b="1" dirty="0" smtClean="0">
                <a:latin typeface="Arial"/>
                <a:cs typeface="Arial"/>
              </a:rPr>
              <a:t>19</a:t>
            </a:r>
            <a:endParaRPr lang="en-US" b="1" dirty="0">
              <a:latin typeface="Arial"/>
              <a:cs typeface="Arial"/>
            </a:endParaRPr>
          </a:p>
        </p:txBody>
      </p:sp>
      <p:sp>
        <p:nvSpPr>
          <p:cNvPr id="66" name="TextBox 65"/>
          <p:cNvSpPr txBox="1"/>
          <p:nvPr/>
        </p:nvSpPr>
        <p:spPr>
          <a:xfrm>
            <a:off x="161686" y="4777405"/>
            <a:ext cx="2645945" cy="276999"/>
          </a:xfrm>
          <a:prstGeom prst="rect">
            <a:avLst/>
          </a:prstGeom>
          <a:noFill/>
        </p:spPr>
        <p:txBody>
          <a:bodyPr wrap="square" rtlCol="0">
            <a:spAutoFit/>
          </a:bodyPr>
          <a:lstStyle/>
          <a:p>
            <a:r>
              <a:rPr lang="en-US" sz="1200" b="1" dirty="0" smtClean="0">
                <a:latin typeface="Arial"/>
                <a:cs typeface="Arial"/>
              </a:rPr>
              <a:t>Data source: </a:t>
            </a:r>
            <a:r>
              <a:rPr lang="en-US" sz="1200" dirty="0" smtClean="0">
                <a:latin typeface="Arial"/>
                <a:cs typeface="Arial"/>
              </a:rPr>
              <a:t>ERA5</a:t>
            </a:r>
          </a:p>
        </p:txBody>
      </p:sp>
      <p:sp>
        <p:nvSpPr>
          <p:cNvPr id="40" name="TextBox 39"/>
          <p:cNvSpPr txBox="1"/>
          <p:nvPr/>
        </p:nvSpPr>
        <p:spPr>
          <a:xfrm>
            <a:off x="239975" y="773773"/>
            <a:ext cx="255325" cy="203133"/>
          </a:xfrm>
          <a:prstGeom prst="rect">
            <a:avLst/>
          </a:prstGeom>
          <a:solidFill>
            <a:schemeClr val="bg1"/>
          </a:solidFill>
          <a:ln>
            <a:solidFill>
              <a:schemeClr val="tx1"/>
            </a:solidFill>
          </a:ln>
        </p:spPr>
        <p:txBody>
          <a:bodyPr wrap="square" lIns="0" tIns="0" rIns="0" bIns="18288" rtlCol="0">
            <a:spAutoFit/>
          </a:bodyPr>
          <a:lstStyle/>
          <a:p>
            <a:pPr algn="ctr"/>
            <a:r>
              <a:rPr lang="en-US" sz="1200" dirty="0" smtClean="0">
                <a:latin typeface="Arial"/>
                <a:cs typeface="Arial"/>
              </a:rPr>
              <a:t>(a) </a:t>
            </a:r>
            <a:endParaRPr lang="en-US" sz="1200" dirty="0">
              <a:latin typeface="Arial"/>
              <a:cs typeface="Arial"/>
            </a:endParaRPr>
          </a:p>
        </p:txBody>
      </p:sp>
      <p:grpSp>
        <p:nvGrpSpPr>
          <p:cNvPr id="2" name="Group 1"/>
          <p:cNvGrpSpPr/>
          <p:nvPr/>
        </p:nvGrpSpPr>
        <p:grpSpPr>
          <a:xfrm>
            <a:off x="4495002" y="652680"/>
            <a:ext cx="4570809" cy="3680203"/>
            <a:chOff x="4495002" y="652680"/>
            <a:chExt cx="4570809" cy="3680203"/>
          </a:xfrm>
        </p:grpSpPr>
        <p:pic>
          <p:nvPicPr>
            <p:cNvPr id="6" name="Picture 5" descr="slp_AC16_full_noLabel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4814" y="652680"/>
              <a:ext cx="3921780" cy="3255264"/>
            </a:xfrm>
            <a:prstGeom prst="rect">
              <a:avLst/>
            </a:prstGeom>
          </p:spPr>
        </p:pic>
        <p:sp>
          <p:nvSpPr>
            <p:cNvPr id="8" name="TextBox 7"/>
            <p:cNvSpPr txBox="1"/>
            <p:nvPr/>
          </p:nvSpPr>
          <p:spPr>
            <a:xfrm>
              <a:off x="5046604" y="3907944"/>
              <a:ext cx="355422" cy="184666"/>
            </a:xfrm>
            <a:prstGeom prst="rect">
              <a:avLst/>
            </a:prstGeom>
            <a:noFill/>
          </p:spPr>
          <p:txBody>
            <a:bodyPr wrap="square" lIns="0" tIns="0" rIns="0" bIns="0" rtlCol="0">
              <a:spAutoFit/>
            </a:bodyPr>
            <a:lstStyle/>
            <a:p>
              <a:pPr algn="ctr"/>
              <a:r>
                <a:rPr lang="en-US" sz="1200" dirty="0" smtClean="0">
                  <a:latin typeface="Arial"/>
                  <a:cs typeface="Arial"/>
                </a:rPr>
                <a:t>13</a:t>
              </a:r>
              <a:endParaRPr lang="en-US" sz="1200" dirty="0">
                <a:latin typeface="Arial"/>
                <a:cs typeface="Arial"/>
              </a:endParaRPr>
            </a:p>
          </p:txBody>
        </p:sp>
        <p:sp>
          <p:nvSpPr>
            <p:cNvPr id="11" name="TextBox 10"/>
            <p:cNvSpPr txBox="1"/>
            <p:nvPr/>
          </p:nvSpPr>
          <p:spPr>
            <a:xfrm>
              <a:off x="5656987" y="3907944"/>
              <a:ext cx="355422" cy="184666"/>
            </a:xfrm>
            <a:prstGeom prst="rect">
              <a:avLst/>
            </a:prstGeom>
            <a:noFill/>
          </p:spPr>
          <p:txBody>
            <a:bodyPr wrap="square" lIns="0" tIns="0" rIns="0" bIns="0" rtlCol="0">
              <a:spAutoFit/>
            </a:bodyPr>
            <a:lstStyle/>
            <a:p>
              <a:pPr algn="ctr"/>
              <a:r>
                <a:rPr lang="en-US" sz="1200" dirty="0" smtClean="0">
                  <a:latin typeface="Arial"/>
                  <a:cs typeface="Arial"/>
                </a:rPr>
                <a:t>14</a:t>
              </a:r>
              <a:endParaRPr lang="en-US" sz="1200" dirty="0">
                <a:latin typeface="Arial"/>
                <a:cs typeface="Arial"/>
              </a:endParaRPr>
            </a:p>
          </p:txBody>
        </p:sp>
        <p:sp>
          <p:nvSpPr>
            <p:cNvPr id="12" name="TextBox 11"/>
            <p:cNvSpPr txBox="1"/>
            <p:nvPr/>
          </p:nvSpPr>
          <p:spPr>
            <a:xfrm>
              <a:off x="6267370" y="3907944"/>
              <a:ext cx="355422" cy="184666"/>
            </a:xfrm>
            <a:prstGeom prst="rect">
              <a:avLst/>
            </a:prstGeom>
            <a:noFill/>
          </p:spPr>
          <p:txBody>
            <a:bodyPr wrap="square" lIns="0" tIns="0" rIns="0" bIns="0" rtlCol="0">
              <a:spAutoFit/>
            </a:bodyPr>
            <a:lstStyle/>
            <a:p>
              <a:pPr algn="ctr"/>
              <a:r>
                <a:rPr lang="en-US" sz="1200" dirty="0" smtClean="0">
                  <a:latin typeface="Arial"/>
                  <a:cs typeface="Arial"/>
                </a:rPr>
                <a:t>15</a:t>
              </a:r>
              <a:endParaRPr lang="en-US" sz="1200" dirty="0">
                <a:latin typeface="Arial"/>
                <a:cs typeface="Arial"/>
              </a:endParaRPr>
            </a:p>
          </p:txBody>
        </p:sp>
        <p:sp>
          <p:nvSpPr>
            <p:cNvPr id="14" name="TextBox 13"/>
            <p:cNvSpPr txBox="1"/>
            <p:nvPr/>
          </p:nvSpPr>
          <p:spPr>
            <a:xfrm>
              <a:off x="6878184" y="3907944"/>
              <a:ext cx="355422" cy="184666"/>
            </a:xfrm>
            <a:prstGeom prst="rect">
              <a:avLst/>
            </a:prstGeom>
            <a:noFill/>
          </p:spPr>
          <p:txBody>
            <a:bodyPr wrap="square" lIns="0" tIns="0" rIns="0" bIns="0" rtlCol="0">
              <a:spAutoFit/>
            </a:bodyPr>
            <a:lstStyle/>
            <a:p>
              <a:pPr algn="ctr"/>
              <a:r>
                <a:rPr lang="en-US" sz="1200" dirty="0" smtClean="0">
                  <a:latin typeface="Arial"/>
                  <a:cs typeface="Arial"/>
                </a:rPr>
                <a:t>16</a:t>
              </a:r>
              <a:endParaRPr lang="en-US" sz="1200" dirty="0">
                <a:latin typeface="Arial"/>
                <a:cs typeface="Arial"/>
              </a:endParaRPr>
            </a:p>
          </p:txBody>
        </p:sp>
        <p:sp>
          <p:nvSpPr>
            <p:cNvPr id="15" name="TextBox 14"/>
            <p:cNvSpPr txBox="1"/>
            <p:nvPr/>
          </p:nvSpPr>
          <p:spPr>
            <a:xfrm>
              <a:off x="7488597" y="3907944"/>
              <a:ext cx="355422" cy="184666"/>
            </a:xfrm>
            <a:prstGeom prst="rect">
              <a:avLst/>
            </a:prstGeom>
            <a:noFill/>
          </p:spPr>
          <p:txBody>
            <a:bodyPr wrap="square" lIns="0" tIns="0" rIns="0" bIns="0" rtlCol="0">
              <a:spAutoFit/>
            </a:bodyPr>
            <a:lstStyle/>
            <a:p>
              <a:pPr algn="ctr"/>
              <a:r>
                <a:rPr lang="en-US" sz="1200" dirty="0" smtClean="0">
                  <a:latin typeface="Arial"/>
                  <a:cs typeface="Arial"/>
                </a:rPr>
                <a:t>17</a:t>
              </a:r>
              <a:endParaRPr lang="en-US" sz="1100" dirty="0">
                <a:latin typeface="Arial"/>
                <a:cs typeface="Arial"/>
              </a:endParaRPr>
            </a:p>
          </p:txBody>
        </p:sp>
        <p:sp>
          <p:nvSpPr>
            <p:cNvPr id="16" name="TextBox 15"/>
            <p:cNvSpPr txBox="1"/>
            <p:nvPr/>
          </p:nvSpPr>
          <p:spPr>
            <a:xfrm>
              <a:off x="8097931" y="3907944"/>
              <a:ext cx="355422" cy="184666"/>
            </a:xfrm>
            <a:prstGeom prst="rect">
              <a:avLst/>
            </a:prstGeom>
            <a:noFill/>
          </p:spPr>
          <p:txBody>
            <a:bodyPr wrap="square" lIns="0" tIns="0" rIns="0" bIns="0" rtlCol="0">
              <a:spAutoFit/>
            </a:bodyPr>
            <a:lstStyle/>
            <a:p>
              <a:pPr algn="ctr"/>
              <a:r>
                <a:rPr lang="en-US" sz="1200" dirty="0" smtClean="0">
                  <a:latin typeface="Arial"/>
                  <a:cs typeface="Arial"/>
                </a:rPr>
                <a:t>18</a:t>
              </a:r>
              <a:endParaRPr lang="en-US" sz="1100" dirty="0">
                <a:latin typeface="Arial"/>
                <a:cs typeface="Arial"/>
              </a:endParaRPr>
            </a:p>
          </p:txBody>
        </p:sp>
        <p:sp>
          <p:nvSpPr>
            <p:cNvPr id="17" name="TextBox 16"/>
            <p:cNvSpPr txBox="1"/>
            <p:nvPr/>
          </p:nvSpPr>
          <p:spPr>
            <a:xfrm>
              <a:off x="8710389" y="3907944"/>
              <a:ext cx="355422" cy="184666"/>
            </a:xfrm>
            <a:prstGeom prst="rect">
              <a:avLst/>
            </a:prstGeom>
            <a:noFill/>
          </p:spPr>
          <p:txBody>
            <a:bodyPr wrap="square" lIns="0" tIns="0" rIns="0" bIns="0" rtlCol="0">
              <a:spAutoFit/>
            </a:bodyPr>
            <a:lstStyle/>
            <a:p>
              <a:pPr algn="ctr"/>
              <a:r>
                <a:rPr lang="en-US" sz="1200" dirty="0" smtClean="0">
                  <a:latin typeface="Arial"/>
                  <a:cs typeface="Arial"/>
                </a:rPr>
                <a:t>19</a:t>
              </a:r>
              <a:endParaRPr lang="en-US" sz="1200" dirty="0">
                <a:latin typeface="Arial"/>
                <a:cs typeface="Arial"/>
              </a:endParaRPr>
            </a:p>
          </p:txBody>
        </p:sp>
        <p:sp>
          <p:nvSpPr>
            <p:cNvPr id="18" name="TextBox 17"/>
            <p:cNvSpPr txBox="1"/>
            <p:nvPr/>
          </p:nvSpPr>
          <p:spPr>
            <a:xfrm>
              <a:off x="4608496" y="3687718"/>
              <a:ext cx="452547" cy="184666"/>
            </a:xfrm>
            <a:prstGeom prst="rect">
              <a:avLst/>
            </a:prstGeom>
            <a:noFill/>
          </p:spPr>
          <p:txBody>
            <a:bodyPr wrap="square" lIns="0" tIns="0" rIns="0" bIns="0" rtlCol="0">
              <a:spAutoFit/>
            </a:bodyPr>
            <a:lstStyle/>
            <a:p>
              <a:pPr algn="r"/>
              <a:r>
                <a:rPr lang="en-US" sz="1200" dirty="0" smtClean="0">
                  <a:latin typeface="Arial"/>
                  <a:cs typeface="Arial"/>
                </a:rPr>
                <a:t>960</a:t>
              </a:r>
              <a:endParaRPr lang="en-US" sz="1200" dirty="0">
                <a:latin typeface="Arial"/>
                <a:cs typeface="Arial"/>
              </a:endParaRPr>
            </a:p>
          </p:txBody>
        </p:sp>
        <p:sp>
          <p:nvSpPr>
            <p:cNvPr id="19" name="TextBox 18"/>
            <p:cNvSpPr txBox="1"/>
            <p:nvPr/>
          </p:nvSpPr>
          <p:spPr>
            <a:xfrm>
              <a:off x="4608496" y="2942317"/>
              <a:ext cx="452547" cy="184666"/>
            </a:xfrm>
            <a:prstGeom prst="rect">
              <a:avLst/>
            </a:prstGeom>
            <a:noFill/>
          </p:spPr>
          <p:txBody>
            <a:bodyPr wrap="square" lIns="0" tIns="0" rIns="0" bIns="0" rtlCol="0">
              <a:spAutoFit/>
            </a:bodyPr>
            <a:lstStyle/>
            <a:p>
              <a:pPr algn="r"/>
              <a:r>
                <a:rPr lang="en-US" sz="1200" dirty="0" smtClean="0">
                  <a:latin typeface="Arial"/>
                  <a:cs typeface="Arial"/>
                </a:rPr>
                <a:t>970</a:t>
              </a:r>
              <a:endParaRPr lang="en-US" sz="1200" dirty="0">
                <a:latin typeface="Arial"/>
                <a:cs typeface="Arial"/>
              </a:endParaRPr>
            </a:p>
          </p:txBody>
        </p:sp>
        <p:sp>
          <p:nvSpPr>
            <p:cNvPr id="20" name="TextBox 19"/>
            <p:cNvSpPr txBox="1"/>
            <p:nvPr/>
          </p:nvSpPr>
          <p:spPr>
            <a:xfrm>
              <a:off x="4608496" y="2191731"/>
              <a:ext cx="452547" cy="184666"/>
            </a:xfrm>
            <a:prstGeom prst="rect">
              <a:avLst/>
            </a:prstGeom>
            <a:noFill/>
          </p:spPr>
          <p:txBody>
            <a:bodyPr wrap="square" lIns="0" tIns="0" rIns="0" bIns="0" rtlCol="0">
              <a:spAutoFit/>
            </a:bodyPr>
            <a:lstStyle/>
            <a:p>
              <a:pPr algn="r"/>
              <a:r>
                <a:rPr lang="en-US" sz="1200" dirty="0" smtClean="0">
                  <a:latin typeface="Arial"/>
                  <a:cs typeface="Arial"/>
                </a:rPr>
                <a:t>980</a:t>
              </a:r>
              <a:endParaRPr lang="en-US" sz="1200" dirty="0">
                <a:latin typeface="Arial"/>
                <a:cs typeface="Arial"/>
              </a:endParaRPr>
            </a:p>
          </p:txBody>
        </p:sp>
        <p:sp>
          <p:nvSpPr>
            <p:cNvPr id="21" name="TextBox 20"/>
            <p:cNvSpPr txBox="1"/>
            <p:nvPr/>
          </p:nvSpPr>
          <p:spPr>
            <a:xfrm>
              <a:off x="4608496" y="1439828"/>
              <a:ext cx="452547" cy="184666"/>
            </a:xfrm>
            <a:prstGeom prst="rect">
              <a:avLst/>
            </a:prstGeom>
            <a:noFill/>
          </p:spPr>
          <p:txBody>
            <a:bodyPr wrap="square" lIns="0" tIns="0" rIns="0" bIns="0" rtlCol="0">
              <a:spAutoFit/>
            </a:bodyPr>
            <a:lstStyle/>
            <a:p>
              <a:pPr algn="r"/>
              <a:r>
                <a:rPr lang="en-US" sz="1200" dirty="0" smtClean="0">
                  <a:latin typeface="Arial"/>
                  <a:cs typeface="Arial"/>
                </a:rPr>
                <a:t>990</a:t>
              </a:r>
              <a:endParaRPr lang="en-US" sz="1200" dirty="0">
                <a:latin typeface="Arial"/>
                <a:cs typeface="Arial"/>
              </a:endParaRPr>
            </a:p>
          </p:txBody>
        </p:sp>
        <p:sp>
          <p:nvSpPr>
            <p:cNvPr id="23" name="TextBox 22"/>
            <p:cNvSpPr txBox="1"/>
            <p:nvPr/>
          </p:nvSpPr>
          <p:spPr>
            <a:xfrm>
              <a:off x="4608496" y="690622"/>
              <a:ext cx="452547" cy="184666"/>
            </a:xfrm>
            <a:prstGeom prst="rect">
              <a:avLst/>
            </a:prstGeom>
            <a:noFill/>
          </p:spPr>
          <p:txBody>
            <a:bodyPr wrap="square" lIns="0" tIns="0" rIns="0" bIns="0" rtlCol="0">
              <a:spAutoFit/>
            </a:bodyPr>
            <a:lstStyle/>
            <a:p>
              <a:pPr algn="r"/>
              <a:r>
                <a:rPr lang="en-US" sz="1200" dirty="0" smtClean="0">
                  <a:latin typeface="Arial"/>
                  <a:cs typeface="Arial"/>
                </a:rPr>
                <a:t>1000</a:t>
              </a:r>
              <a:endParaRPr lang="en-US" sz="1200" dirty="0">
                <a:latin typeface="Arial"/>
                <a:cs typeface="Arial"/>
              </a:endParaRPr>
            </a:p>
          </p:txBody>
        </p:sp>
        <p:sp>
          <p:nvSpPr>
            <p:cNvPr id="31" name="TextBox 30"/>
            <p:cNvSpPr txBox="1"/>
            <p:nvPr/>
          </p:nvSpPr>
          <p:spPr>
            <a:xfrm rot="16200000">
              <a:off x="3084575" y="2194385"/>
              <a:ext cx="3005520" cy="184666"/>
            </a:xfrm>
            <a:prstGeom prst="rect">
              <a:avLst/>
            </a:prstGeom>
            <a:noFill/>
          </p:spPr>
          <p:txBody>
            <a:bodyPr wrap="square" lIns="0" tIns="0" rIns="0" bIns="0" rtlCol="0">
              <a:spAutoFit/>
            </a:bodyPr>
            <a:lstStyle/>
            <a:p>
              <a:pPr algn="ctr"/>
              <a:r>
                <a:rPr lang="en-US" sz="1200" b="1" dirty="0" smtClean="0">
                  <a:latin typeface="Arial"/>
                  <a:cs typeface="Arial"/>
                </a:rPr>
                <a:t>Minimum SLP (hPa)</a:t>
              </a:r>
              <a:endParaRPr lang="en-US" sz="1200" b="1" dirty="0">
                <a:latin typeface="Arial"/>
                <a:cs typeface="Arial"/>
              </a:endParaRPr>
            </a:p>
          </p:txBody>
        </p:sp>
        <p:sp>
          <p:nvSpPr>
            <p:cNvPr id="32" name="TextBox 31"/>
            <p:cNvSpPr txBox="1"/>
            <p:nvPr/>
          </p:nvSpPr>
          <p:spPr>
            <a:xfrm>
              <a:off x="5216404" y="4148217"/>
              <a:ext cx="3681792" cy="184666"/>
            </a:xfrm>
            <a:prstGeom prst="rect">
              <a:avLst/>
            </a:prstGeom>
            <a:noFill/>
          </p:spPr>
          <p:txBody>
            <a:bodyPr wrap="square" lIns="0" tIns="0" rIns="0" bIns="0" rtlCol="0">
              <a:spAutoFit/>
            </a:bodyPr>
            <a:lstStyle/>
            <a:p>
              <a:pPr algn="ctr"/>
              <a:r>
                <a:rPr lang="en-US" sz="1200" b="1" dirty="0" smtClean="0">
                  <a:latin typeface="Arial"/>
                  <a:cs typeface="Arial"/>
                </a:rPr>
                <a:t>Day in August 2016 labeled at 0000 UTC </a:t>
              </a:r>
              <a:endParaRPr lang="en-US" sz="1200" b="1" dirty="0">
                <a:latin typeface="Arial"/>
                <a:cs typeface="Arial"/>
              </a:endParaRPr>
            </a:p>
          </p:txBody>
        </p:sp>
        <p:sp>
          <p:nvSpPr>
            <p:cNvPr id="41" name="TextBox 40"/>
            <p:cNvSpPr txBox="1"/>
            <p:nvPr/>
          </p:nvSpPr>
          <p:spPr>
            <a:xfrm>
              <a:off x="5229104" y="783958"/>
              <a:ext cx="269996" cy="203133"/>
            </a:xfrm>
            <a:prstGeom prst="rect">
              <a:avLst/>
            </a:prstGeom>
            <a:solidFill>
              <a:schemeClr val="bg1"/>
            </a:solidFill>
            <a:ln>
              <a:solidFill>
                <a:schemeClr val="tx1"/>
              </a:solidFill>
            </a:ln>
          </p:spPr>
          <p:txBody>
            <a:bodyPr wrap="square" lIns="0" tIns="0" rIns="0" bIns="18288" rtlCol="0">
              <a:spAutoFit/>
            </a:bodyPr>
            <a:lstStyle/>
            <a:p>
              <a:pPr algn="ctr"/>
              <a:r>
                <a:rPr lang="en-US" sz="1200" dirty="0" smtClean="0">
                  <a:latin typeface="Arial"/>
                  <a:cs typeface="Arial"/>
                </a:rPr>
                <a:t>(b) </a:t>
              </a:r>
              <a:endParaRPr lang="en-US" sz="1200" dirty="0">
                <a:latin typeface="Arial"/>
                <a:cs typeface="Arial"/>
              </a:endParaRPr>
            </a:p>
          </p:txBody>
        </p:sp>
      </p:grpSp>
      <p:cxnSp>
        <p:nvCxnSpPr>
          <p:cNvPr id="42" name="Straight Connector 4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3"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AC16 track and intensity</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465010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ag_0_20160816_0000_slp_thick_j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0677" y="2337642"/>
            <a:ext cx="2512370" cy="2194560"/>
          </a:xfrm>
          <a:prstGeom prst="rect">
            <a:avLst/>
          </a:prstGeom>
          <a:ln w="9525">
            <a:solidFill>
              <a:schemeClr val="tx1"/>
            </a:solidFill>
          </a:ln>
        </p:spPr>
      </p:pic>
      <p:pic>
        <p:nvPicPr>
          <p:cNvPr id="9" name="Picture 8" descr="lag_-12_20160815_1200_slp_thick_j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5607" y="2337642"/>
            <a:ext cx="2512370" cy="2194560"/>
          </a:xfrm>
          <a:prstGeom prst="rect">
            <a:avLst/>
          </a:prstGeom>
          <a:ln w="9525">
            <a:solidFill>
              <a:schemeClr val="tx1"/>
            </a:solidFill>
          </a:ln>
        </p:spPr>
      </p:pic>
      <p:pic>
        <p:nvPicPr>
          <p:cNvPr id="7" name="Picture 6" descr="lag_-24_20160815_0000_slp_thick_je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473" y="2337642"/>
            <a:ext cx="2512370" cy="2194560"/>
          </a:xfrm>
          <a:prstGeom prst="rect">
            <a:avLst/>
          </a:prstGeom>
          <a:ln w="9525">
            <a:solidFill>
              <a:schemeClr val="tx1"/>
            </a:solidFill>
          </a:ln>
        </p:spPr>
      </p:pic>
      <p:pic>
        <p:nvPicPr>
          <p:cNvPr id="6" name="Picture 5" descr="lag_-36_20160814_1200_slp_thick_je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0677" y="129500"/>
            <a:ext cx="2512370" cy="2194560"/>
          </a:xfrm>
          <a:prstGeom prst="rect">
            <a:avLst/>
          </a:prstGeom>
          <a:ln w="9525">
            <a:solidFill>
              <a:schemeClr val="tx1"/>
            </a:solidFill>
          </a:ln>
        </p:spPr>
      </p:pic>
      <p:pic>
        <p:nvPicPr>
          <p:cNvPr id="5" name="Picture 4" descr="lag_-48_20160814_0000_slp_thick_j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5607" y="129500"/>
            <a:ext cx="2512370" cy="2194560"/>
          </a:xfrm>
          <a:prstGeom prst="rect">
            <a:avLst/>
          </a:prstGeom>
          <a:ln w="9525">
            <a:solidFill>
              <a:schemeClr val="tx1"/>
            </a:solidFill>
          </a:ln>
        </p:spPr>
      </p:pic>
      <p:pic>
        <p:nvPicPr>
          <p:cNvPr id="4" name="Picture 3" descr="lag_-60_20160813_1200_slp_thick_j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474" y="129500"/>
            <a:ext cx="2512370" cy="2194560"/>
          </a:xfrm>
          <a:prstGeom prst="rect">
            <a:avLst/>
          </a:prstGeom>
          <a:ln w="9525">
            <a:solidFill>
              <a:schemeClr val="tx1"/>
            </a:solidFill>
          </a:ln>
        </p:spPr>
      </p:pic>
      <p:grpSp>
        <p:nvGrpSpPr>
          <p:cNvPr id="25" name="Group 24"/>
          <p:cNvGrpSpPr/>
          <p:nvPr/>
        </p:nvGrpSpPr>
        <p:grpSpPr>
          <a:xfrm>
            <a:off x="8154224" y="132259"/>
            <a:ext cx="643503" cy="4389120"/>
            <a:chOff x="7820670" y="132259"/>
            <a:chExt cx="643503" cy="4389120"/>
          </a:xfrm>
        </p:grpSpPr>
        <p:grpSp>
          <p:nvGrpSpPr>
            <p:cNvPr id="24" name="Group 23"/>
            <p:cNvGrpSpPr/>
            <p:nvPr/>
          </p:nvGrpSpPr>
          <p:grpSpPr>
            <a:xfrm>
              <a:off x="8034527" y="132259"/>
              <a:ext cx="429646" cy="4389119"/>
              <a:chOff x="7867750" y="132259"/>
              <a:chExt cx="429646" cy="4389119"/>
            </a:xfrm>
          </p:grpSpPr>
          <p:pic>
            <p:nvPicPr>
              <p:cNvPr id="89" name="Picture 88" descr="jet_cb.png"/>
              <p:cNvPicPr>
                <a:picLocks/>
              </p:cNvPicPr>
              <p:nvPr/>
            </p:nvPicPr>
            <p:blipFill rotWithShape="1">
              <a:blip r:embed="rId8">
                <a:extLst>
                  <a:ext uri="{28A0092B-C50C-407E-A947-70E740481C1C}">
                    <a14:useLocalDpi xmlns:a14="http://schemas.microsoft.com/office/drawing/2010/main" val="0"/>
                  </a:ext>
                </a:extLst>
              </a:blip>
              <a:srcRect l="373" t="95138" r="3309" b="2374"/>
              <a:stretch/>
            </p:blipFill>
            <p:spPr>
              <a:xfrm rot="16200000">
                <a:off x="5737200" y="2262809"/>
                <a:ext cx="4389119" cy="128020"/>
              </a:xfrm>
              <a:prstGeom prst="rect">
                <a:avLst/>
              </a:prstGeom>
            </p:spPr>
          </p:pic>
          <p:sp>
            <p:nvSpPr>
              <p:cNvPr id="91" name="TextBox 90"/>
              <p:cNvSpPr txBox="1"/>
              <p:nvPr/>
            </p:nvSpPr>
            <p:spPr>
              <a:xfrm>
                <a:off x="8024345" y="3948381"/>
                <a:ext cx="273051" cy="169277"/>
              </a:xfrm>
              <a:prstGeom prst="rect">
                <a:avLst/>
              </a:prstGeom>
              <a:noFill/>
            </p:spPr>
            <p:txBody>
              <a:bodyPr wrap="square" lIns="0" tIns="0" rIns="0" bIns="0" rtlCol="0">
                <a:spAutoFit/>
              </a:bodyPr>
              <a:lstStyle/>
              <a:p>
                <a:r>
                  <a:rPr lang="en-US" sz="1100" dirty="0" smtClean="0">
                    <a:latin typeface="Arial"/>
                    <a:cs typeface="Arial"/>
                  </a:rPr>
                  <a:t>24</a:t>
                </a:r>
                <a:endParaRPr lang="en-US" sz="1100" dirty="0">
                  <a:latin typeface="Arial"/>
                  <a:cs typeface="Arial"/>
                </a:endParaRPr>
              </a:p>
            </p:txBody>
          </p:sp>
          <p:sp>
            <p:nvSpPr>
              <p:cNvPr id="98" name="TextBox 97"/>
              <p:cNvSpPr txBox="1"/>
              <p:nvPr/>
            </p:nvSpPr>
            <p:spPr>
              <a:xfrm>
                <a:off x="8024345" y="3462606"/>
                <a:ext cx="273051" cy="169277"/>
              </a:xfrm>
              <a:prstGeom prst="rect">
                <a:avLst/>
              </a:prstGeom>
              <a:noFill/>
            </p:spPr>
            <p:txBody>
              <a:bodyPr wrap="square" lIns="0" tIns="0" rIns="0" bIns="0" rtlCol="0">
                <a:spAutoFit/>
              </a:bodyPr>
              <a:lstStyle/>
              <a:p>
                <a:r>
                  <a:rPr lang="en-US" sz="1100" dirty="0" smtClean="0">
                    <a:latin typeface="Arial"/>
                    <a:cs typeface="Arial"/>
                  </a:rPr>
                  <a:t>32</a:t>
                </a:r>
                <a:endParaRPr lang="en-US" sz="1100" dirty="0">
                  <a:latin typeface="Arial"/>
                  <a:cs typeface="Arial"/>
                </a:endParaRPr>
              </a:p>
            </p:txBody>
          </p:sp>
          <p:sp>
            <p:nvSpPr>
              <p:cNvPr id="99" name="TextBox 98"/>
              <p:cNvSpPr txBox="1"/>
              <p:nvPr/>
            </p:nvSpPr>
            <p:spPr>
              <a:xfrm>
                <a:off x="8024345" y="2973656"/>
                <a:ext cx="273051" cy="169277"/>
              </a:xfrm>
              <a:prstGeom prst="rect">
                <a:avLst/>
              </a:prstGeom>
              <a:noFill/>
            </p:spPr>
            <p:txBody>
              <a:bodyPr wrap="square" lIns="0" tIns="0" rIns="0" bIns="0" rtlCol="0">
                <a:spAutoFit/>
              </a:bodyPr>
              <a:lstStyle/>
              <a:p>
                <a:r>
                  <a:rPr lang="en-US" sz="1100" dirty="0" smtClean="0">
                    <a:latin typeface="Arial"/>
                    <a:cs typeface="Arial"/>
                  </a:rPr>
                  <a:t>40</a:t>
                </a:r>
                <a:endParaRPr lang="en-US" sz="1100" dirty="0">
                  <a:latin typeface="Arial"/>
                  <a:cs typeface="Arial"/>
                </a:endParaRPr>
              </a:p>
            </p:txBody>
          </p:sp>
          <p:sp>
            <p:nvSpPr>
              <p:cNvPr id="100" name="TextBox 99"/>
              <p:cNvSpPr txBox="1"/>
              <p:nvPr/>
            </p:nvSpPr>
            <p:spPr>
              <a:xfrm>
                <a:off x="8024345" y="2487881"/>
                <a:ext cx="273051" cy="169277"/>
              </a:xfrm>
              <a:prstGeom prst="rect">
                <a:avLst/>
              </a:prstGeom>
              <a:noFill/>
            </p:spPr>
            <p:txBody>
              <a:bodyPr wrap="square" lIns="0" tIns="0" rIns="0" bIns="0" rtlCol="0">
                <a:spAutoFit/>
              </a:bodyPr>
              <a:lstStyle/>
              <a:p>
                <a:r>
                  <a:rPr lang="en-US" sz="1100" dirty="0" smtClean="0">
                    <a:latin typeface="Arial"/>
                    <a:cs typeface="Arial"/>
                  </a:rPr>
                  <a:t>48</a:t>
                </a:r>
                <a:endParaRPr lang="en-US" sz="1100" dirty="0">
                  <a:latin typeface="Arial"/>
                  <a:cs typeface="Arial"/>
                </a:endParaRPr>
              </a:p>
            </p:txBody>
          </p:sp>
          <p:sp>
            <p:nvSpPr>
              <p:cNvPr id="101" name="TextBox 100"/>
              <p:cNvSpPr txBox="1"/>
              <p:nvPr/>
            </p:nvSpPr>
            <p:spPr>
              <a:xfrm>
                <a:off x="8024345" y="2002106"/>
                <a:ext cx="273051" cy="169277"/>
              </a:xfrm>
              <a:prstGeom prst="rect">
                <a:avLst/>
              </a:prstGeom>
              <a:noFill/>
            </p:spPr>
            <p:txBody>
              <a:bodyPr wrap="square" lIns="0" tIns="0" rIns="0" bIns="0" rtlCol="0">
                <a:spAutoFit/>
              </a:bodyPr>
              <a:lstStyle/>
              <a:p>
                <a:r>
                  <a:rPr lang="en-US" sz="1100" dirty="0" smtClean="0">
                    <a:latin typeface="Arial"/>
                    <a:cs typeface="Arial"/>
                  </a:rPr>
                  <a:t>56</a:t>
                </a:r>
                <a:endParaRPr lang="en-US" sz="1100" dirty="0">
                  <a:latin typeface="Arial"/>
                  <a:cs typeface="Arial"/>
                </a:endParaRPr>
              </a:p>
            </p:txBody>
          </p:sp>
          <p:sp>
            <p:nvSpPr>
              <p:cNvPr id="102" name="TextBox 101"/>
              <p:cNvSpPr txBox="1"/>
              <p:nvPr/>
            </p:nvSpPr>
            <p:spPr>
              <a:xfrm>
                <a:off x="8024345" y="1516331"/>
                <a:ext cx="273051" cy="169277"/>
              </a:xfrm>
              <a:prstGeom prst="rect">
                <a:avLst/>
              </a:prstGeom>
              <a:noFill/>
            </p:spPr>
            <p:txBody>
              <a:bodyPr wrap="square" lIns="0" tIns="0" rIns="0" bIns="0" rtlCol="0">
                <a:spAutoFit/>
              </a:bodyPr>
              <a:lstStyle/>
              <a:p>
                <a:r>
                  <a:rPr lang="en-US" sz="1100" dirty="0" smtClean="0">
                    <a:latin typeface="Arial"/>
                    <a:cs typeface="Arial"/>
                  </a:rPr>
                  <a:t>64</a:t>
                </a:r>
                <a:endParaRPr lang="en-US" sz="1100" dirty="0">
                  <a:latin typeface="Arial"/>
                  <a:cs typeface="Arial"/>
                </a:endParaRPr>
              </a:p>
            </p:txBody>
          </p:sp>
          <p:sp>
            <p:nvSpPr>
              <p:cNvPr id="103" name="TextBox 102"/>
              <p:cNvSpPr txBox="1"/>
              <p:nvPr/>
            </p:nvSpPr>
            <p:spPr>
              <a:xfrm>
                <a:off x="8024345" y="1027381"/>
                <a:ext cx="273051" cy="169277"/>
              </a:xfrm>
              <a:prstGeom prst="rect">
                <a:avLst/>
              </a:prstGeom>
              <a:noFill/>
            </p:spPr>
            <p:txBody>
              <a:bodyPr wrap="square" lIns="0" tIns="0" rIns="0" bIns="0" rtlCol="0">
                <a:spAutoFit/>
              </a:bodyPr>
              <a:lstStyle/>
              <a:p>
                <a:r>
                  <a:rPr lang="en-US" sz="1100" dirty="0" smtClean="0">
                    <a:latin typeface="Arial"/>
                    <a:cs typeface="Arial"/>
                  </a:rPr>
                  <a:t>72</a:t>
                </a:r>
                <a:endParaRPr lang="en-US" sz="1100" dirty="0">
                  <a:latin typeface="Arial"/>
                  <a:cs typeface="Arial"/>
                </a:endParaRPr>
              </a:p>
            </p:txBody>
          </p:sp>
          <p:sp>
            <p:nvSpPr>
              <p:cNvPr id="104" name="TextBox 103"/>
              <p:cNvSpPr txBox="1"/>
              <p:nvPr/>
            </p:nvSpPr>
            <p:spPr>
              <a:xfrm>
                <a:off x="8024345" y="541606"/>
                <a:ext cx="273051" cy="169277"/>
              </a:xfrm>
              <a:prstGeom prst="rect">
                <a:avLst/>
              </a:prstGeom>
              <a:noFill/>
            </p:spPr>
            <p:txBody>
              <a:bodyPr wrap="square" lIns="0" tIns="0" rIns="0" bIns="0" rtlCol="0">
                <a:spAutoFit/>
              </a:bodyPr>
              <a:lstStyle/>
              <a:p>
                <a:r>
                  <a:rPr lang="en-US" sz="1100" dirty="0" smtClean="0">
                    <a:latin typeface="Arial"/>
                    <a:cs typeface="Arial"/>
                  </a:rPr>
                  <a:t>80</a:t>
                </a:r>
                <a:endParaRPr lang="en-US" sz="1100" dirty="0">
                  <a:latin typeface="Arial"/>
                  <a:cs typeface="Arial"/>
                </a:endParaRPr>
              </a:p>
            </p:txBody>
          </p:sp>
        </p:grpSp>
        <p:sp>
          <p:nvSpPr>
            <p:cNvPr id="105" name="TextBox 104"/>
            <p:cNvSpPr txBox="1"/>
            <p:nvPr/>
          </p:nvSpPr>
          <p:spPr>
            <a:xfrm rot="16200000">
              <a:off x="5710749" y="2242180"/>
              <a:ext cx="4389120" cy="169278"/>
            </a:xfrm>
            <a:prstGeom prst="rect">
              <a:avLst/>
            </a:prstGeom>
            <a:noFill/>
          </p:spPr>
          <p:txBody>
            <a:bodyPr wrap="square" lIns="0" tIns="0" rIns="0" bIns="0" rtlCol="0">
              <a:spAutoFit/>
            </a:bodyPr>
            <a:lstStyle/>
            <a:p>
              <a:pPr algn="ctr"/>
              <a:r>
                <a:rPr lang="en-US" sz="1100" dirty="0" smtClean="0">
                  <a:latin typeface="Arial"/>
                  <a:cs typeface="Arial"/>
                </a:rPr>
                <a:t>300-hPa wind speed (m s</a:t>
              </a:r>
              <a:r>
                <a:rPr lang="en-US" sz="1100" baseline="30000" dirty="0" smtClean="0">
                  <a:latin typeface="Arial"/>
                  <a:cs typeface="Arial"/>
                </a:rPr>
                <a:t>−1</a:t>
              </a:r>
              <a:r>
                <a:rPr lang="en-US" sz="1100" dirty="0" smtClean="0">
                  <a:latin typeface="Arial"/>
                  <a:cs typeface="Arial"/>
                </a:rPr>
                <a:t>)</a:t>
              </a:r>
              <a:endParaRPr lang="en-US" sz="1100" dirty="0">
                <a:latin typeface="Arial"/>
                <a:cs typeface="Arial"/>
              </a:endParaRPr>
            </a:p>
          </p:txBody>
        </p:sp>
      </p:grpSp>
      <p:grpSp>
        <p:nvGrpSpPr>
          <p:cNvPr id="106" name="Group 105"/>
          <p:cNvGrpSpPr/>
          <p:nvPr/>
        </p:nvGrpSpPr>
        <p:grpSpPr>
          <a:xfrm>
            <a:off x="1525855" y="4770545"/>
            <a:ext cx="1371204" cy="169277"/>
            <a:chOff x="2717172" y="4603456"/>
            <a:chExt cx="1371204" cy="169277"/>
          </a:xfrm>
        </p:grpSpPr>
        <p:cxnSp>
          <p:nvCxnSpPr>
            <p:cNvPr id="107" name="Straight Connector 106"/>
            <p:cNvCxnSpPr/>
            <p:nvPr/>
          </p:nvCxnSpPr>
          <p:spPr>
            <a:xfrm>
              <a:off x="2717172" y="4686314"/>
              <a:ext cx="5054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8" name="TextBox 107"/>
            <p:cNvSpPr txBox="1"/>
            <p:nvPr/>
          </p:nvSpPr>
          <p:spPr>
            <a:xfrm>
              <a:off x="3288666" y="4603456"/>
              <a:ext cx="799710" cy="169277"/>
            </a:xfrm>
            <a:prstGeom prst="rect">
              <a:avLst/>
            </a:prstGeom>
            <a:noFill/>
          </p:spPr>
          <p:txBody>
            <a:bodyPr wrap="square" lIns="0" tIns="0" rIns="0" bIns="0" rtlCol="0">
              <a:spAutoFit/>
            </a:bodyPr>
            <a:lstStyle/>
            <a:p>
              <a:r>
                <a:rPr lang="en-US" sz="1100" dirty="0" smtClean="0">
                  <a:latin typeface="Arial"/>
                  <a:cs typeface="Arial"/>
                </a:rPr>
                <a:t>SLP (hPa)</a:t>
              </a:r>
              <a:endParaRPr lang="en-US" sz="1100" dirty="0">
                <a:latin typeface="Arial"/>
                <a:cs typeface="Arial"/>
              </a:endParaRPr>
            </a:p>
          </p:txBody>
        </p:sp>
      </p:grpSp>
      <p:grpSp>
        <p:nvGrpSpPr>
          <p:cNvPr id="109" name="Group 108"/>
          <p:cNvGrpSpPr/>
          <p:nvPr/>
        </p:nvGrpSpPr>
        <p:grpSpPr>
          <a:xfrm>
            <a:off x="3379966" y="4687747"/>
            <a:ext cx="1667021" cy="338554"/>
            <a:chOff x="4471023" y="4520598"/>
            <a:chExt cx="1667021" cy="338554"/>
          </a:xfrm>
        </p:grpSpPr>
        <p:cxnSp>
          <p:nvCxnSpPr>
            <p:cNvPr id="110" name="Straight Connector 109"/>
            <p:cNvCxnSpPr/>
            <p:nvPr/>
          </p:nvCxnSpPr>
          <p:spPr>
            <a:xfrm>
              <a:off x="4471023" y="4633827"/>
              <a:ext cx="505420" cy="0"/>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4471023" y="4738712"/>
              <a:ext cx="505420" cy="0"/>
            </a:xfrm>
            <a:prstGeom prst="line">
              <a:avLst/>
            </a:prstGeom>
            <a:ln>
              <a:solidFill>
                <a:srgbClr val="0000FF"/>
              </a:solidFill>
              <a:prstDash val="sysDash"/>
            </a:ln>
            <a:effectLst/>
          </p:spPr>
          <p:style>
            <a:lnRef idx="2">
              <a:schemeClr val="accent1"/>
            </a:lnRef>
            <a:fillRef idx="0">
              <a:schemeClr val="accent1"/>
            </a:fillRef>
            <a:effectRef idx="1">
              <a:schemeClr val="accent1"/>
            </a:effectRef>
            <a:fontRef idx="minor">
              <a:schemeClr val="tx1"/>
            </a:fontRef>
          </p:style>
        </p:cxnSp>
        <p:sp>
          <p:nvSpPr>
            <p:cNvPr id="112" name="TextBox 111"/>
            <p:cNvSpPr txBox="1"/>
            <p:nvPr/>
          </p:nvSpPr>
          <p:spPr>
            <a:xfrm>
              <a:off x="5039402" y="4520598"/>
              <a:ext cx="1098642" cy="338554"/>
            </a:xfrm>
            <a:prstGeom prst="rect">
              <a:avLst/>
            </a:prstGeom>
            <a:noFill/>
          </p:spPr>
          <p:txBody>
            <a:bodyPr wrap="square" lIns="0" tIns="0" rIns="0" bIns="0" rtlCol="0">
              <a:spAutoFit/>
            </a:bodyPr>
            <a:lstStyle/>
            <a:p>
              <a:r>
                <a:rPr lang="en-US" sz="1100" dirty="0" smtClean="0">
                  <a:latin typeface="Arial"/>
                  <a:cs typeface="Arial"/>
                </a:rPr>
                <a:t>1000–500-hPa thickness (dam)</a:t>
              </a:r>
              <a:endParaRPr lang="en-US" sz="1100" dirty="0">
                <a:latin typeface="Arial"/>
                <a:cs typeface="Arial"/>
              </a:endParaRPr>
            </a:p>
          </p:txBody>
        </p:sp>
      </p:grpSp>
      <p:grpSp>
        <p:nvGrpSpPr>
          <p:cNvPr id="113" name="Group 112"/>
          <p:cNvGrpSpPr/>
          <p:nvPr/>
        </p:nvGrpSpPr>
        <p:grpSpPr>
          <a:xfrm>
            <a:off x="5689784" y="4765103"/>
            <a:ext cx="1366604" cy="169277"/>
            <a:chOff x="6789374" y="4142997"/>
            <a:chExt cx="1366604" cy="169277"/>
          </a:xfrm>
        </p:grpSpPr>
        <p:sp>
          <p:nvSpPr>
            <p:cNvPr id="114" name="Oval 113"/>
            <p:cNvSpPr/>
            <p:nvPr/>
          </p:nvSpPr>
          <p:spPr>
            <a:xfrm>
              <a:off x="6789374" y="4162047"/>
              <a:ext cx="135664" cy="135664"/>
            </a:xfrm>
            <a:prstGeom prst="ellipse">
              <a:avLst/>
            </a:prstGeom>
            <a:solidFill>
              <a:srgbClr val="3BFF08"/>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6991990" y="4142997"/>
              <a:ext cx="1163988" cy="169277"/>
            </a:xfrm>
            <a:prstGeom prst="rect">
              <a:avLst/>
            </a:prstGeom>
            <a:noFill/>
          </p:spPr>
          <p:txBody>
            <a:bodyPr wrap="square" lIns="0" tIns="0" rIns="0" bIns="0" rtlCol="0">
              <a:spAutoFit/>
            </a:bodyPr>
            <a:lstStyle/>
            <a:p>
              <a:r>
                <a:rPr lang="en-US" sz="1100" dirty="0" smtClean="0">
                  <a:latin typeface="Arial"/>
                  <a:cs typeface="Arial"/>
                </a:rPr>
                <a:t>Mean AC location</a:t>
              </a:r>
              <a:endParaRPr lang="en-US" sz="1100" dirty="0">
                <a:latin typeface="Arial"/>
                <a:cs typeface="Arial"/>
              </a:endParaRPr>
            </a:p>
          </p:txBody>
        </p:sp>
      </p:grpSp>
      <p:sp>
        <p:nvSpPr>
          <p:cNvPr id="30" name="TextBox 29"/>
          <p:cNvSpPr txBox="1"/>
          <p:nvPr/>
        </p:nvSpPr>
        <p:spPr>
          <a:xfrm>
            <a:off x="408474" y="126325"/>
            <a:ext cx="1773040" cy="224677"/>
          </a:xfrm>
          <a:prstGeom prst="rect">
            <a:avLst/>
          </a:prstGeom>
          <a:solidFill>
            <a:schemeClr val="bg1"/>
          </a:solidFill>
          <a:ln>
            <a:solidFill>
              <a:schemeClr val="tx1"/>
            </a:solidFill>
          </a:ln>
        </p:spPr>
        <p:txBody>
          <a:bodyPr wrap="square" lIns="0" tIns="18288" rIns="0" bIns="36576" rtlCol="0">
            <a:spAutoFit/>
          </a:bodyPr>
          <a:lstStyle/>
          <a:p>
            <a:pPr algn="ctr"/>
            <a:r>
              <a:rPr lang="en-US" sz="1100" dirty="0" smtClean="0">
                <a:latin typeface="Arial"/>
                <a:cs typeface="Arial"/>
              </a:rPr>
              <a:t>(a) 1200 UTC 13 Aug 2016</a:t>
            </a:r>
            <a:endParaRPr lang="en-US" sz="1100" dirty="0">
              <a:latin typeface="Arial"/>
              <a:cs typeface="Arial"/>
            </a:endParaRPr>
          </a:p>
        </p:txBody>
      </p:sp>
      <p:sp>
        <p:nvSpPr>
          <p:cNvPr id="42" name="TextBox 41"/>
          <p:cNvSpPr txBox="1"/>
          <p:nvPr/>
        </p:nvSpPr>
        <p:spPr>
          <a:xfrm>
            <a:off x="2932432" y="126325"/>
            <a:ext cx="1773040" cy="224677"/>
          </a:xfrm>
          <a:prstGeom prst="rect">
            <a:avLst/>
          </a:prstGeom>
          <a:solidFill>
            <a:schemeClr val="bg1"/>
          </a:solidFill>
          <a:ln>
            <a:solidFill>
              <a:schemeClr val="tx1"/>
            </a:solidFill>
          </a:ln>
        </p:spPr>
        <p:txBody>
          <a:bodyPr wrap="square" lIns="0" tIns="18288" rIns="0" bIns="36576" rtlCol="0">
            <a:spAutoFit/>
          </a:bodyPr>
          <a:lstStyle/>
          <a:p>
            <a:pPr algn="ctr"/>
            <a:r>
              <a:rPr lang="en-US" sz="1100" dirty="0" smtClean="0">
                <a:latin typeface="Arial"/>
                <a:cs typeface="Arial"/>
              </a:rPr>
              <a:t>(b) 0000 UTC 14 Aug 2016</a:t>
            </a:r>
            <a:endParaRPr lang="en-US" sz="1100" dirty="0">
              <a:latin typeface="Arial"/>
              <a:cs typeface="Arial"/>
            </a:endParaRPr>
          </a:p>
        </p:txBody>
      </p:sp>
      <p:sp>
        <p:nvSpPr>
          <p:cNvPr id="43" name="TextBox 42"/>
          <p:cNvSpPr txBox="1"/>
          <p:nvPr/>
        </p:nvSpPr>
        <p:spPr>
          <a:xfrm>
            <a:off x="408474" y="2331934"/>
            <a:ext cx="1773040" cy="224677"/>
          </a:xfrm>
          <a:prstGeom prst="rect">
            <a:avLst/>
          </a:prstGeom>
          <a:solidFill>
            <a:schemeClr val="bg1"/>
          </a:solidFill>
          <a:ln>
            <a:solidFill>
              <a:schemeClr val="tx1"/>
            </a:solidFill>
          </a:ln>
        </p:spPr>
        <p:txBody>
          <a:bodyPr wrap="square" lIns="0" tIns="18288" rIns="0" bIns="36576" rtlCol="0">
            <a:spAutoFit/>
          </a:bodyPr>
          <a:lstStyle/>
          <a:p>
            <a:pPr algn="ctr"/>
            <a:r>
              <a:rPr lang="en-US" sz="1100" dirty="0" smtClean="0">
                <a:latin typeface="Arial"/>
                <a:cs typeface="Arial"/>
              </a:rPr>
              <a:t>(d) 0000 UTC 15 Aug 2016</a:t>
            </a:r>
            <a:endParaRPr lang="en-US" sz="1100" dirty="0">
              <a:latin typeface="Arial"/>
              <a:cs typeface="Arial"/>
            </a:endParaRPr>
          </a:p>
        </p:txBody>
      </p:sp>
      <p:sp>
        <p:nvSpPr>
          <p:cNvPr id="44" name="TextBox 43"/>
          <p:cNvSpPr txBox="1"/>
          <p:nvPr/>
        </p:nvSpPr>
        <p:spPr>
          <a:xfrm>
            <a:off x="5457502" y="126325"/>
            <a:ext cx="1773040" cy="224677"/>
          </a:xfrm>
          <a:prstGeom prst="rect">
            <a:avLst/>
          </a:prstGeom>
          <a:solidFill>
            <a:schemeClr val="bg1"/>
          </a:solidFill>
          <a:ln>
            <a:solidFill>
              <a:schemeClr val="tx1"/>
            </a:solidFill>
          </a:ln>
        </p:spPr>
        <p:txBody>
          <a:bodyPr wrap="square" lIns="0" tIns="18288" rIns="0" bIns="36576" rtlCol="0">
            <a:spAutoFit/>
          </a:bodyPr>
          <a:lstStyle/>
          <a:p>
            <a:pPr algn="ctr"/>
            <a:r>
              <a:rPr lang="en-US" sz="1100" dirty="0" smtClean="0">
                <a:latin typeface="Arial"/>
                <a:cs typeface="Arial"/>
              </a:rPr>
              <a:t>(c) 1200 UTC 14 Aug 2016</a:t>
            </a:r>
            <a:endParaRPr lang="en-US" sz="1100" dirty="0">
              <a:latin typeface="Arial"/>
              <a:cs typeface="Arial"/>
            </a:endParaRPr>
          </a:p>
        </p:txBody>
      </p:sp>
      <p:sp>
        <p:nvSpPr>
          <p:cNvPr id="45" name="TextBox 44"/>
          <p:cNvSpPr txBox="1"/>
          <p:nvPr/>
        </p:nvSpPr>
        <p:spPr>
          <a:xfrm>
            <a:off x="2932432" y="2331934"/>
            <a:ext cx="1773040" cy="224677"/>
          </a:xfrm>
          <a:prstGeom prst="rect">
            <a:avLst/>
          </a:prstGeom>
          <a:solidFill>
            <a:schemeClr val="bg1"/>
          </a:solidFill>
          <a:ln>
            <a:solidFill>
              <a:schemeClr val="tx1"/>
            </a:solidFill>
          </a:ln>
        </p:spPr>
        <p:txBody>
          <a:bodyPr wrap="square" lIns="0" tIns="18288" rIns="0" bIns="36576" rtlCol="0">
            <a:spAutoFit/>
          </a:bodyPr>
          <a:lstStyle/>
          <a:p>
            <a:pPr algn="ctr"/>
            <a:r>
              <a:rPr lang="en-US" sz="1100" dirty="0" smtClean="0">
                <a:latin typeface="Arial"/>
                <a:cs typeface="Arial"/>
              </a:rPr>
              <a:t>(e) 1200 UTC 15 Aug 2016</a:t>
            </a:r>
            <a:endParaRPr lang="en-US" sz="1100" dirty="0">
              <a:latin typeface="Arial"/>
              <a:cs typeface="Arial"/>
            </a:endParaRPr>
          </a:p>
        </p:txBody>
      </p:sp>
      <p:sp>
        <p:nvSpPr>
          <p:cNvPr id="46" name="TextBox 45"/>
          <p:cNvSpPr txBox="1"/>
          <p:nvPr/>
        </p:nvSpPr>
        <p:spPr>
          <a:xfrm>
            <a:off x="5457502" y="2331934"/>
            <a:ext cx="1773040" cy="224677"/>
          </a:xfrm>
          <a:prstGeom prst="rect">
            <a:avLst/>
          </a:prstGeom>
          <a:solidFill>
            <a:schemeClr val="bg1"/>
          </a:solidFill>
          <a:ln>
            <a:solidFill>
              <a:schemeClr val="tx1"/>
            </a:solidFill>
          </a:ln>
        </p:spPr>
        <p:txBody>
          <a:bodyPr wrap="square" lIns="0" tIns="18288" rIns="0" bIns="36576" rtlCol="0">
            <a:spAutoFit/>
          </a:bodyPr>
          <a:lstStyle/>
          <a:p>
            <a:pPr algn="ctr"/>
            <a:r>
              <a:rPr lang="en-US" sz="1100" dirty="0" smtClean="0">
                <a:latin typeface="Arial"/>
                <a:cs typeface="Arial"/>
              </a:rPr>
              <a:t>(f) 0000 UTC 16 Aug 2016</a:t>
            </a:r>
            <a:endParaRPr lang="en-US" sz="1100" dirty="0">
              <a:latin typeface="Arial"/>
              <a:cs typeface="Arial"/>
            </a:endParaRPr>
          </a:p>
        </p:txBody>
      </p:sp>
    </p:spTree>
    <p:extLst>
      <p:ext uri="{BB962C8B-B14F-4D97-AF65-F5344CB8AC3E}">
        <p14:creationId xmlns:p14="http://schemas.microsoft.com/office/powerpoint/2010/main" val="290930206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7" name="Straight Connector 106"/>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17" name="Title 1"/>
          <p:cNvSpPr txBox="1">
            <a:spLocks/>
          </p:cNvSpPr>
          <p:nvPr/>
        </p:nvSpPr>
        <p:spPr>
          <a:xfrm>
            <a:off x="6" y="7255"/>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Literature review</a:t>
            </a:r>
            <a:endParaRPr lang="en-US" sz="2200" b="1" dirty="0">
              <a:solidFill>
                <a:srgbClr val="FF0000"/>
              </a:solidFill>
              <a:latin typeface="Arial" panose="020B0604020202020204" pitchFamily="34" charset="0"/>
              <a:cs typeface="Arial" panose="020B0604020202020204" pitchFamily="34" charset="0"/>
            </a:endParaRPr>
          </a:p>
        </p:txBody>
      </p:sp>
      <p:pic>
        <p:nvPicPr>
          <p:cNvPr id="41" name="Picture 40" descr="Macintosh HD:Users:kbiernat:Documents:Research:phd:outlines:figures:chapter_1:Sandu_and_Bauer_2018_ACC_fig2.png"/>
          <p:cNvPicPr/>
          <p:nvPr/>
        </p:nvPicPr>
        <p:blipFill>
          <a:blip r:embed="rId2">
            <a:extLst>
              <a:ext uri="{28A0092B-C50C-407E-A947-70E740481C1C}">
                <a14:useLocalDpi xmlns:a14="http://schemas.microsoft.com/office/drawing/2010/main" val="0"/>
              </a:ext>
            </a:extLst>
          </a:blip>
          <a:srcRect/>
          <a:stretch>
            <a:fillRect/>
          </a:stretch>
        </p:blipFill>
        <p:spPr bwMode="auto">
          <a:xfrm>
            <a:off x="94023" y="691663"/>
            <a:ext cx="5938520" cy="3330575"/>
          </a:xfrm>
          <a:prstGeom prst="rect">
            <a:avLst/>
          </a:prstGeom>
          <a:noFill/>
          <a:ln>
            <a:noFill/>
          </a:ln>
        </p:spPr>
      </p:pic>
      <p:sp>
        <p:nvSpPr>
          <p:cNvPr id="42" name="TextBox 41"/>
          <p:cNvSpPr txBox="1"/>
          <p:nvPr/>
        </p:nvSpPr>
        <p:spPr>
          <a:xfrm flipH="1">
            <a:off x="254692" y="4130193"/>
            <a:ext cx="6075231" cy="553998"/>
          </a:xfrm>
          <a:prstGeom prst="rect">
            <a:avLst/>
          </a:prstGeom>
          <a:noFill/>
        </p:spPr>
        <p:txBody>
          <a:bodyPr wrap="square" lIns="0" tIns="0" rIns="0" bIns="0" rtlCol="0">
            <a:spAutoFit/>
          </a:bodyPr>
          <a:lstStyle/>
          <a:p>
            <a:r>
              <a:rPr lang="en-US" sz="1200" dirty="0" smtClean="0">
                <a:latin typeface="Arial"/>
                <a:cs typeface="Arial"/>
              </a:rPr>
              <a:t>Anomaly </a:t>
            </a:r>
            <a:r>
              <a:rPr lang="en-US" sz="1200" dirty="0">
                <a:latin typeface="Arial"/>
                <a:cs typeface="Arial"/>
              </a:rPr>
              <a:t>correlation of 500-hPa geopotential height at forecast day 6 for the Northern Hemisphere and for the Arctic (60–90°N) in the ECMWF operational system and ERA-Interim reanalysis. [Figure 2 and adapted caption from </a:t>
            </a:r>
            <a:r>
              <a:rPr lang="en-US" sz="1200" dirty="0" err="1">
                <a:latin typeface="Arial"/>
                <a:cs typeface="Arial"/>
              </a:rPr>
              <a:t>Sandu</a:t>
            </a:r>
            <a:r>
              <a:rPr lang="en-US" sz="1200" dirty="0">
                <a:latin typeface="Arial"/>
                <a:cs typeface="Arial"/>
              </a:rPr>
              <a:t> and Bauer (2018).]</a:t>
            </a:r>
          </a:p>
        </p:txBody>
      </p:sp>
      <p:sp>
        <p:nvSpPr>
          <p:cNvPr id="6" name="TextBox 5"/>
          <p:cNvSpPr txBox="1"/>
          <p:nvPr/>
        </p:nvSpPr>
        <p:spPr>
          <a:xfrm>
            <a:off x="6032544" y="672271"/>
            <a:ext cx="3031480" cy="4247317"/>
          </a:xfrm>
          <a:prstGeom prst="rect">
            <a:avLst/>
          </a:prstGeom>
          <a:noFill/>
        </p:spPr>
        <p:txBody>
          <a:bodyPr wrap="square" rtlCol="0">
            <a:spAutoFit/>
          </a:bodyPr>
          <a:lstStyle/>
          <a:p>
            <a:pPr marL="285750" indent="-285750">
              <a:buFont typeface="Arial"/>
              <a:buChar char="•"/>
            </a:pPr>
            <a:r>
              <a:rPr lang="en-US" dirty="0" err="1" smtClean="0">
                <a:latin typeface="Arial"/>
                <a:cs typeface="Arial"/>
              </a:rPr>
              <a:t>Sandu</a:t>
            </a:r>
            <a:r>
              <a:rPr lang="en-US" dirty="0" smtClean="0">
                <a:latin typeface="Arial"/>
                <a:cs typeface="Arial"/>
              </a:rPr>
              <a:t> and Bauer (2018) </a:t>
            </a:r>
            <a:r>
              <a:rPr lang="en-US" dirty="0">
                <a:latin typeface="Arial"/>
                <a:cs typeface="Arial"/>
              </a:rPr>
              <a:t>conclude that forecast skill over the Arctic </a:t>
            </a:r>
            <a:r>
              <a:rPr lang="en-US" dirty="0" smtClean="0">
                <a:latin typeface="Arial"/>
                <a:cs typeface="Arial"/>
              </a:rPr>
              <a:t>is lower </a:t>
            </a:r>
            <a:r>
              <a:rPr lang="en-US" dirty="0">
                <a:latin typeface="Arial"/>
                <a:cs typeface="Arial"/>
              </a:rPr>
              <a:t>than that over Northern Hemisphere middle </a:t>
            </a:r>
            <a:r>
              <a:rPr lang="en-US" dirty="0" smtClean="0">
                <a:latin typeface="Arial"/>
                <a:cs typeface="Arial"/>
              </a:rPr>
              <a:t>latitudes.</a:t>
            </a:r>
          </a:p>
          <a:p>
            <a:pPr marL="285750" indent="-285750">
              <a:buFont typeface="Arial"/>
              <a:buChar char="•"/>
            </a:pPr>
            <a:endParaRPr lang="en-US" dirty="0">
              <a:latin typeface="Arial"/>
              <a:cs typeface="Arial"/>
            </a:endParaRPr>
          </a:p>
          <a:p>
            <a:pPr marL="285750" indent="-285750">
              <a:buFont typeface="Arial"/>
              <a:buChar char="•"/>
            </a:pPr>
            <a:r>
              <a:rPr lang="en-US" dirty="0">
                <a:latin typeface="Arial"/>
                <a:cs typeface="Arial"/>
              </a:rPr>
              <a:t>Jung and </a:t>
            </a:r>
            <a:r>
              <a:rPr lang="en-US" dirty="0" err="1">
                <a:latin typeface="Arial"/>
                <a:cs typeface="Arial"/>
              </a:rPr>
              <a:t>Matsueda</a:t>
            </a:r>
            <a:r>
              <a:rPr lang="en-US" dirty="0">
                <a:latin typeface="Arial"/>
                <a:cs typeface="Arial"/>
              </a:rPr>
              <a:t> (2016) conclude that forecast skill over the Arctic is slightly </a:t>
            </a:r>
            <a:r>
              <a:rPr lang="en-US" dirty="0" smtClean="0">
                <a:latin typeface="Arial"/>
                <a:cs typeface="Arial"/>
              </a:rPr>
              <a:t>lower than</a:t>
            </a:r>
            <a:r>
              <a:rPr lang="en-US" dirty="0">
                <a:latin typeface="Arial"/>
                <a:cs typeface="Arial"/>
              </a:rPr>
              <a:t>, but comparable to, that over Northern Hemisphere middle </a:t>
            </a:r>
            <a:r>
              <a:rPr lang="en-US" dirty="0" smtClean="0">
                <a:latin typeface="Arial"/>
                <a:cs typeface="Arial"/>
              </a:rPr>
              <a:t>latitudes during winter.</a:t>
            </a:r>
          </a:p>
        </p:txBody>
      </p:sp>
    </p:spTree>
    <p:extLst>
      <p:ext uri="{BB962C8B-B14F-4D97-AF65-F5344CB8AC3E}">
        <p14:creationId xmlns:p14="http://schemas.microsoft.com/office/powerpoint/2010/main" val="18934127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lag_0_20160816_0000_pv_aadiv_200km_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0677" y="2337642"/>
            <a:ext cx="2512370" cy="2194560"/>
          </a:xfrm>
          <a:prstGeom prst="rect">
            <a:avLst/>
          </a:prstGeom>
          <a:ln w="9525">
            <a:solidFill>
              <a:schemeClr val="tx1"/>
            </a:solidFill>
          </a:ln>
        </p:spPr>
      </p:pic>
      <p:pic>
        <p:nvPicPr>
          <p:cNvPr id="9" name="Picture 8" descr="lag_-12_20160815_1200_pv_aadiv_200km_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4193" y="2337642"/>
            <a:ext cx="2512370" cy="2194560"/>
          </a:xfrm>
          <a:prstGeom prst="rect">
            <a:avLst/>
          </a:prstGeom>
          <a:ln w="9525">
            <a:solidFill>
              <a:schemeClr val="tx1"/>
            </a:solidFill>
          </a:ln>
        </p:spPr>
      </p:pic>
      <p:pic>
        <p:nvPicPr>
          <p:cNvPr id="7" name="Picture 6" descr="lag_-24_20160815_0000_pv_aadiv_200km_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48" y="2337642"/>
            <a:ext cx="2512370" cy="2194560"/>
          </a:xfrm>
          <a:prstGeom prst="rect">
            <a:avLst/>
          </a:prstGeom>
          <a:ln w="9525">
            <a:solidFill>
              <a:schemeClr val="tx1"/>
            </a:solidFill>
          </a:ln>
        </p:spPr>
      </p:pic>
      <p:pic>
        <p:nvPicPr>
          <p:cNvPr id="6" name="Picture 5" descr="lag_-36_20160814_1200_pv_aadiv_200km_w.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0677" y="129500"/>
            <a:ext cx="2512370" cy="2194560"/>
          </a:xfrm>
          <a:prstGeom prst="rect">
            <a:avLst/>
          </a:prstGeom>
          <a:ln w="9525">
            <a:solidFill>
              <a:schemeClr val="tx1"/>
            </a:solidFill>
          </a:ln>
        </p:spPr>
      </p:pic>
      <p:pic>
        <p:nvPicPr>
          <p:cNvPr id="5" name="Picture 4" descr="lag_-48_20160814_0000_pv_aadiv_200km_w.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5976" y="129500"/>
            <a:ext cx="2512370" cy="2194560"/>
          </a:xfrm>
          <a:prstGeom prst="rect">
            <a:avLst/>
          </a:prstGeom>
          <a:ln w="9525">
            <a:solidFill>
              <a:schemeClr val="tx1"/>
            </a:solidFill>
          </a:ln>
        </p:spPr>
      </p:pic>
      <p:pic>
        <p:nvPicPr>
          <p:cNvPr id="4" name="Picture 3" descr="lag_-60_20160813_1200_pv_aadiv_200km_w.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648" y="129842"/>
            <a:ext cx="2512370" cy="2194560"/>
          </a:xfrm>
          <a:prstGeom prst="rect">
            <a:avLst/>
          </a:prstGeom>
          <a:ln w="9525">
            <a:solidFill>
              <a:schemeClr val="tx1"/>
            </a:solidFill>
          </a:ln>
        </p:spPr>
      </p:pic>
      <p:sp>
        <p:nvSpPr>
          <p:cNvPr id="91" name="TextBox 90"/>
          <p:cNvSpPr txBox="1"/>
          <p:nvPr/>
        </p:nvSpPr>
        <p:spPr>
          <a:xfrm>
            <a:off x="8524676" y="3945206"/>
            <a:ext cx="273051" cy="169277"/>
          </a:xfrm>
          <a:prstGeom prst="rect">
            <a:avLst/>
          </a:prstGeom>
          <a:noFill/>
        </p:spPr>
        <p:txBody>
          <a:bodyPr wrap="square" lIns="0" tIns="0" rIns="0" bIns="0" rtlCol="0">
            <a:spAutoFit/>
          </a:bodyPr>
          <a:lstStyle/>
          <a:p>
            <a:r>
              <a:rPr lang="en-US" sz="1100" dirty="0">
                <a:latin typeface="Arial"/>
                <a:cs typeface="Arial"/>
              </a:rPr>
              <a:t>5</a:t>
            </a:r>
          </a:p>
        </p:txBody>
      </p:sp>
      <p:sp>
        <p:nvSpPr>
          <p:cNvPr id="98" name="TextBox 97"/>
          <p:cNvSpPr txBox="1"/>
          <p:nvPr/>
        </p:nvSpPr>
        <p:spPr>
          <a:xfrm>
            <a:off x="8524676" y="3453081"/>
            <a:ext cx="273051" cy="169277"/>
          </a:xfrm>
          <a:prstGeom prst="rect">
            <a:avLst/>
          </a:prstGeom>
          <a:noFill/>
        </p:spPr>
        <p:txBody>
          <a:bodyPr wrap="square" lIns="0" tIns="0" rIns="0" bIns="0" rtlCol="0">
            <a:spAutoFit/>
          </a:bodyPr>
          <a:lstStyle/>
          <a:p>
            <a:r>
              <a:rPr lang="en-US" sz="1100" dirty="0" smtClean="0">
                <a:latin typeface="Arial"/>
                <a:cs typeface="Arial"/>
              </a:rPr>
              <a:t>10</a:t>
            </a:r>
            <a:endParaRPr lang="en-US" sz="1100" dirty="0">
              <a:latin typeface="Arial"/>
              <a:cs typeface="Arial"/>
            </a:endParaRPr>
          </a:p>
        </p:txBody>
      </p:sp>
      <p:sp>
        <p:nvSpPr>
          <p:cNvPr id="100" name="TextBox 99"/>
          <p:cNvSpPr txBox="1"/>
          <p:nvPr/>
        </p:nvSpPr>
        <p:spPr>
          <a:xfrm>
            <a:off x="8524676" y="2970481"/>
            <a:ext cx="273051" cy="169277"/>
          </a:xfrm>
          <a:prstGeom prst="rect">
            <a:avLst/>
          </a:prstGeom>
          <a:noFill/>
        </p:spPr>
        <p:txBody>
          <a:bodyPr wrap="square" lIns="0" tIns="0" rIns="0" bIns="0" rtlCol="0">
            <a:spAutoFit/>
          </a:bodyPr>
          <a:lstStyle/>
          <a:p>
            <a:r>
              <a:rPr lang="en-US" sz="1100" dirty="0" smtClean="0">
                <a:latin typeface="Arial"/>
                <a:cs typeface="Arial"/>
              </a:rPr>
              <a:t>15</a:t>
            </a:r>
            <a:endParaRPr lang="en-US" sz="1100" dirty="0">
              <a:latin typeface="Arial"/>
              <a:cs typeface="Arial"/>
            </a:endParaRPr>
          </a:p>
        </p:txBody>
      </p:sp>
      <p:sp>
        <p:nvSpPr>
          <p:cNvPr id="101" name="TextBox 100"/>
          <p:cNvSpPr txBox="1"/>
          <p:nvPr/>
        </p:nvSpPr>
        <p:spPr>
          <a:xfrm>
            <a:off x="8524676" y="2481531"/>
            <a:ext cx="273051" cy="169277"/>
          </a:xfrm>
          <a:prstGeom prst="rect">
            <a:avLst/>
          </a:prstGeom>
          <a:noFill/>
        </p:spPr>
        <p:txBody>
          <a:bodyPr wrap="square" lIns="0" tIns="0" rIns="0" bIns="0" rtlCol="0">
            <a:spAutoFit/>
          </a:bodyPr>
          <a:lstStyle/>
          <a:p>
            <a:r>
              <a:rPr lang="en-US" sz="1100" dirty="0" smtClean="0">
                <a:latin typeface="Arial"/>
                <a:cs typeface="Arial"/>
              </a:rPr>
              <a:t>20</a:t>
            </a:r>
            <a:endParaRPr lang="en-US" sz="1100" dirty="0">
              <a:latin typeface="Arial"/>
              <a:cs typeface="Arial"/>
            </a:endParaRPr>
          </a:p>
        </p:txBody>
      </p:sp>
      <p:sp>
        <p:nvSpPr>
          <p:cNvPr id="102" name="TextBox 101"/>
          <p:cNvSpPr txBox="1"/>
          <p:nvPr/>
        </p:nvSpPr>
        <p:spPr>
          <a:xfrm>
            <a:off x="8524676" y="1503631"/>
            <a:ext cx="273051" cy="169277"/>
          </a:xfrm>
          <a:prstGeom prst="rect">
            <a:avLst/>
          </a:prstGeom>
          <a:noFill/>
        </p:spPr>
        <p:txBody>
          <a:bodyPr wrap="square" lIns="0" tIns="0" rIns="0" bIns="0" rtlCol="0">
            <a:spAutoFit/>
          </a:bodyPr>
          <a:lstStyle/>
          <a:p>
            <a:r>
              <a:rPr lang="en-US" sz="1100" dirty="0" smtClean="0">
                <a:latin typeface="Arial"/>
                <a:cs typeface="Arial"/>
              </a:rPr>
              <a:t>30</a:t>
            </a:r>
            <a:endParaRPr lang="en-US" sz="1100" dirty="0">
              <a:latin typeface="Arial"/>
              <a:cs typeface="Arial"/>
            </a:endParaRPr>
          </a:p>
        </p:txBody>
      </p:sp>
      <p:sp>
        <p:nvSpPr>
          <p:cNvPr id="104" name="TextBox 103"/>
          <p:cNvSpPr txBox="1"/>
          <p:nvPr/>
        </p:nvSpPr>
        <p:spPr>
          <a:xfrm>
            <a:off x="8524676" y="1021031"/>
            <a:ext cx="273051" cy="169277"/>
          </a:xfrm>
          <a:prstGeom prst="rect">
            <a:avLst/>
          </a:prstGeom>
          <a:noFill/>
        </p:spPr>
        <p:txBody>
          <a:bodyPr wrap="square" lIns="0" tIns="0" rIns="0" bIns="0" rtlCol="0">
            <a:spAutoFit/>
          </a:bodyPr>
          <a:lstStyle/>
          <a:p>
            <a:r>
              <a:rPr lang="en-US" sz="1100" dirty="0" smtClean="0">
                <a:latin typeface="Arial"/>
                <a:cs typeface="Arial"/>
              </a:rPr>
              <a:t>35</a:t>
            </a:r>
            <a:endParaRPr lang="en-US" sz="1100" dirty="0">
              <a:latin typeface="Arial"/>
              <a:cs typeface="Arial"/>
            </a:endParaRPr>
          </a:p>
        </p:txBody>
      </p:sp>
      <p:sp>
        <p:nvSpPr>
          <p:cNvPr id="105" name="TextBox 104"/>
          <p:cNvSpPr txBox="1"/>
          <p:nvPr/>
        </p:nvSpPr>
        <p:spPr>
          <a:xfrm rot="16200000">
            <a:off x="6044303" y="2242180"/>
            <a:ext cx="4389120" cy="169278"/>
          </a:xfrm>
          <a:prstGeom prst="rect">
            <a:avLst/>
          </a:prstGeom>
          <a:noFill/>
        </p:spPr>
        <p:txBody>
          <a:bodyPr wrap="square" lIns="0" tIns="0" rIns="0" bIns="0" rtlCol="0">
            <a:spAutoFit/>
          </a:bodyPr>
          <a:lstStyle/>
          <a:p>
            <a:pPr algn="ctr"/>
            <a:r>
              <a:rPr lang="en-US" sz="1100" dirty="0" smtClean="0">
                <a:latin typeface="Arial"/>
                <a:cs typeface="Arial"/>
              </a:rPr>
              <a:t>200-km area averaged 350–250-hPa divergence (10</a:t>
            </a:r>
            <a:r>
              <a:rPr lang="en-US" sz="1100" baseline="30000" dirty="0" smtClean="0">
                <a:latin typeface="Arial"/>
                <a:cs typeface="Arial"/>
              </a:rPr>
              <a:t>−</a:t>
            </a:r>
            <a:r>
              <a:rPr lang="en-US" sz="1100" baseline="30000" dirty="0">
                <a:latin typeface="Arial"/>
                <a:cs typeface="Arial"/>
              </a:rPr>
              <a:t>6</a:t>
            </a:r>
            <a:r>
              <a:rPr lang="en-US" sz="1100" dirty="0" smtClean="0">
                <a:latin typeface="Arial"/>
                <a:cs typeface="Arial"/>
              </a:rPr>
              <a:t> s</a:t>
            </a:r>
            <a:r>
              <a:rPr lang="en-US" sz="1100" baseline="30000" dirty="0" smtClean="0">
                <a:latin typeface="Arial"/>
                <a:cs typeface="Arial"/>
              </a:rPr>
              <a:t>−1</a:t>
            </a:r>
            <a:r>
              <a:rPr lang="en-US" sz="1100" dirty="0" smtClean="0">
                <a:latin typeface="Arial"/>
                <a:cs typeface="Arial"/>
              </a:rPr>
              <a:t>)</a:t>
            </a:r>
            <a:endParaRPr lang="en-US" sz="1100" dirty="0">
              <a:latin typeface="Arial"/>
              <a:cs typeface="Arial"/>
            </a:endParaRPr>
          </a:p>
        </p:txBody>
      </p:sp>
      <p:sp>
        <p:nvSpPr>
          <p:cNvPr id="38" name="TextBox 37"/>
          <p:cNvSpPr txBox="1"/>
          <p:nvPr/>
        </p:nvSpPr>
        <p:spPr>
          <a:xfrm>
            <a:off x="8524676" y="1992581"/>
            <a:ext cx="273051" cy="169277"/>
          </a:xfrm>
          <a:prstGeom prst="rect">
            <a:avLst/>
          </a:prstGeom>
          <a:noFill/>
        </p:spPr>
        <p:txBody>
          <a:bodyPr wrap="square" lIns="0" tIns="0" rIns="0" bIns="0" rtlCol="0">
            <a:spAutoFit/>
          </a:bodyPr>
          <a:lstStyle/>
          <a:p>
            <a:r>
              <a:rPr lang="en-US" sz="1100" dirty="0" smtClean="0">
                <a:latin typeface="Arial"/>
                <a:cs typeface="Arial"/>
              </a:rPr>
              <a:t>25</a:t>
            </a:r>
            <a:endParaRPr lang="en-US" sz="1100" dirty="0">
              <a:latin typeface="Arial"/>
              <a:cs typeface="Arial"/>
            </a:endParaRPr>
          </a:p>
        </p:txBody>
      </p:sp>
      <p:sp>
        <p:nvSpPr>
          <p:cNvPr id="40" name="TextBox 39"/>
          <p:cNvSpPr txBox="1"/>
          <p:nvPr/>
        </p:nvSpPr>
        <p:spPr>
          <a:xfrm>
            <a:off x="8524676" y="525731"/>
            <a:ext cx="273051" cy="169277"/>
          </a:xfrm>
          <a:prstGeom prst="rect">
            <a:avLst/>
          </a:prstGeom>
          <a:noFill/>
        </p:spPr>
        <p:txBody>
          <a:bodyPr wrap="square" lIns="0" tIns="0" rIns="0" bIns="0" rtlCol="0">
            <a:spAutoFit/>
          </a:bodyPr>
          <a:lstStyle/>
          <a:p>
            <a:r>
              <a:rPr lang="en-US" sz="1100" dirty="0" smtClean="0">
                <a:latin typeface="Arial"/>
                <a:cs typeface="Arial"/>
              </a:rPr>
              <a:t>40</a:t>
            </a:r>
            <a:endParaRPr lang="en-US" sz="1100" dirty="0">
              <a:latin typeface="Arial"/>
              <a:cs typeface="Arial"/>
            </a:endParaRPr>
          </a:p>
        </p:txBody>
      </p:sp>
      <p:pic>
        <p:nvPicPr>
          <p:cNvPr id="42" name="Picture 41" descr="div_cb.png"/>
          <p:cNvPicPr>
            <a:picLocks/>
          </p:cNvPicPr>
          <p:nvPr/>
        </p:nvPicPr>
        <p:blipFill rotWithShape="1">
          <a:blip r:embed="rId8">
            <a:extLst>
              <a:ext uri="{28A0092B-C50C-407E-A947-70E740481C1C}">
                <a14:useLocalDpi xmlns:a14="http://schemas.microsoft.com/office/drawing/2010/main" val="0"/>
              </a:ext>
            </a:extLst>
          </a:blip>
          <a:srcRect l="414" t="95146" r="3384" b="2439"/>
          <a:stretch/>
        </p:blipFill>
        <p:spPr>
          <a:xfrm rot="16200000">
            <a:off x="6234806" y="2258814"/>
            <a:ext cx="4389120" cy="124142"/>
          </a:xfrm>
          <a:prstGeom prst="rect">
            <a:avLst/>
          </a:prstGeom>
        </p:spPr>
      </p:pic>
      <p:grpSp>
        <p:nvGrpSpPr>
          <p:cNvPr id="49" name="Group 48"/>
          <p:cNvGrpSpPr/>
          <p:nvPr/>
        </p:nvGrpSpPr>
        <p:grpSpPr>
          <a:xfrm>
            <a:off x="7459974" y="4768218"/>
            <a:ext cx="1366604" cy="169277"/>
            <a:chOff x="6789374" y="4142997"/>
            <a:chExt cx="1366604" cy="169277"/>
          </a:xfrm>
        </p:grpSpPr>
        <p:sp>
          <p:nvSpPr>
            <p:cNvPr id="50" name="Oval 49"/>
            <p:cNvSpPr/>
            <p:nvPr/>
          </p:nvSpPr>
          <p:spPr>
            <a:xfrm>
              <a:off x="6789374" y="4162047"/>
              <a:ext cx="135664" cy="135664"/>
            </a:xfrm>
            <a:prstGeom prst="ellipse">
              <a:avLst/>
            </a:prstGeom>
            <a:solidFill>
              <a:srgbClr val="3BFF08"/>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6991990" y="4142997"/>
              <a:ext cx="1163988" cy="169277"/>
            </a:xfrm>
            <a:prstGeom prst="rect">
              <a:avLst/>
            </a:prstGeom>
            <a:noFill/>
          </p:spPr>
          <p:txBody>
            <a:bodyPr wrap="square" lIns="0" tIns="0" rIns="0" bIns="0" rtlCol="0">
              <a:spAutoFit/>
            </a:bodyPr>
            <a:lstStyle/>
            <a:p>
              <a:r>
                <a:rPr lang="en-US" sz="1100" dirty="0" smtClean="0">
                  <a:latin typeface="Arial"/>
                  <a:cs typeface="Arial"/>
                </a:rPr>
                <a:t>Mean AC location</a:t>
              </a:r>
              <a:endParaRPr lang="en-US" sz="1100" dirty="0">
                <a:latin typeface="Arial"/>
                <a:cs typeface="Arial"/>
              </a:endParaRPr>
            </a:p>
          </p:txBody>
        </p:sp>
      </p:grpSp>
      <p:cxnSp>
        <p:nvCxnSpPr>
          <p:cNvPr id="52" name="Straight Connector 51"/>
          <p:cNvCxnSpPr/>
          <p:nvPr/>
        </p:nvCxnSpPr>
        <p:spPr>
          <a:xfrm>
            <a:off x="2590897" y="4852857"/>
            <a:ext cx="505420" cy="0"/>
          </a:xfrm>
          <a:prstGeom prst="line">
            <a:avLst/>
          </a:prstGeom>
          <a:ln>
            <a:solidFill>
              <a:srgbClr val="1B1B1B"/>
            </a:solidFill>
          </a:ln>
          <a:effectLst/>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3162397" y="4683580"/>
            <a:ext cx="1063388" cy="338554"/>
          </a:xfrm>
          <a:prstGeom prst="rect">
            <a:avLst/>
          </a:prstGeom>
          <a:noFill/>
        </p:spPr>
        <p:txBody>
          <a:bodyPr wrap="square" lIns="0" tIns="0" rIns="0" bIns="0" rtlCol="0">
            <a:spAutoFit/>
          </a:bodyPr>
          <a:lstStyle/>
          <a:p>
            <a:r>
              <a:rPr lang="en-US" sz="1100" dirty="0" smtClean="0">
                <a:latin typeface="Arial"/>
                <a:cs typeface="Arial"/>
              </a:rPr>
              <a:t>350–250-hPa                   PV (PVU)</a:t>
            </a:r>
            <a:endParaRPr lang="en-US" sz="1100" dirty="0">
              <a:latin typeface="Arial"/>
              <a:cs typeface="Arial"/>
            </a:endParaRPr>
          </a:p>
        </p:txBody>
      </p:sp>
      <p:cxnSp>
        <p:nvCxnSpPr>
          <p:cNvPr id="54" name="Straight Connector 53"/>
          <p:cNvCxnSpPr/>
          <p:nvPr/>
        </p:nvCxnSpPr>
        <p:spPr>
          <a:xfrm>
            <a:off x="4405002" y="4853444"/>
            <a:ext cx="50542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5061784" y="4684167"/>
            <a:ext cx="2174594" cy="338554"/>
          </a:xfrm>
          <a:prstGeom prst="rect">
            <a:avLst/>
          </a:prstGeom>
          <a:noFill/>
        </p:spPr>
        <p:txBody>
          <a:bodyPr wrap="square" lIns="0" tIns="0" rIns="0" bIns="0" rtlCol="0">
            <a:spAutoFit/>
          </a:bodyPr>
          <a:lstStyle/>
          <a:p>
            <a:r>
              <a:rPr lang="en-US" sz="1100" dirty="0" smtClean="0">
                <a:latin typeface="Arial"/>
                <a:cs typeface="Arial"/>
              </a:rPr>
              <a:t>Negative values of 800–600-hPa    </a:t>
            </a:r>
            <a:r>
              <a:rPr lang="en-US" sz="1100" dirty="0" err="1" smtClean="0">
                <a:latin typeface="Arial"/>
                <a:cs typeface="Arial"/>
              </a:rPr>
              <a:t>ω</a:t>
            </a:r>
            <a:r>
              <a:rPr lang="en-US" sz="1100" dirty="0" smtClean="0">
                <a:latin typeface="Arial"/>
                <a:cs typeface="Arial"/>
              </a:rPr>
              <a:t> (every 1 × 10</a:t>
            </a:r>
            <a:r>
              <a:rPr lang="en-US" sz="1100" baseline="30000" dirty="0" smtClean="0">
                <a:latin typeface="Arial"/>
                <a:cs typeface="Arial"/>
              </a:rPr>
              <a:t>−3</a:t>
            </a:r>
            <a:r>
              <a:rPr lang="en-US" sz="1100" dirty="0" smtClean="0">
                <a:latin typeface="Arial"/>
                <a:cs typeface="Arial"/>
              </a:rPr>
              <a:t> hPa s</a:t>
            </a:r>
            <a:r>
              <a:rPr lang="en-US" sz="1100" baseline="30000" dirty="0" smtClean="0">
                <a:latin typeface="Arial"/>
                <a:cs typeface="Arial"/>
              </a:rPr>
              <a:t>−1</a:t>
            </a:r>
            <a:r>
              <a:rPr lang="en-US" sz="1100" dirty="0" smtClean="0">
                <a:latin typeface="Arial"/>
                <a:cs typeface="Arial"/>
              </a:rPr>
              <a:t>) </a:t>
            </a:r>
            <a:endParaRPr lang="en-US" sz="1100" dirty="0">
              <a:latin typeface="Arial"/>
              <a:cs typeface="Arial"/>
            </a:endParaRPr>
          </a:p>
        </p:txBody>
      </p:sp>
      <p:sp>
        <p:nvSpPr>
          <p:cNvPr id="56" name="TextBox 55"/>
          <p:cNvSpPr txBox="1"/>
          <p:nvPr/>
        </p:nvSpPr>
        <p:spPr>
          <a:xfrm>
            <a:off x="756369" y="4683580"/>
            <a:ext cx="1511779" cy="338554"/>
          </a:xfrm>
          <a:prstGeom prst="rect">
            <a:avLst/>
          </a:prstGeom>
          <a:noFill/>
        </p:spPr>
        <p:txBody>
          <a:bodyPr wrap="square" lIns="0" tIns="0" rIns="0" bIns="0" rtlCol="0">
            <a:spAutoFit/>
          </a:bodyPr>
          <a:lstStyle/>
          <a:p>
            <a:r>
              <a:rPr lang="en-US" sz="1100" dirty="0" smtClean="0">
                <a:latin typeface="Arial"/>
                <a:cs typeface="Arial"/>
              </a:rPr>
              <a:t>350–250-hPa irrotational wind (m s</a:t>
            </a:r>
            <a:r>
              <a:rPr lang="en-US" sz="1100" baseline="30000" dirty="0" smtClean="0">
                <a:latin typeface="Arial"/>
                <a:cs typeface="Arial"/>
              </a:rPr>
              <a:t>−1</a:t>
            </a:r>
            <a:r>
              <a:rPr lang="en-US" sz="1100" dirty="0" smtClean="0">
                <a:latin typeface="Arial"/>
                <a:cs typeface="Arial"/>
              </a:rPr>
              <a:t>)</a:t>
            </a:r>
          </a:p>
        </p:txBody>
      </p:sp>
      <p:cxnSp>
        <p:nvCxnSpPr>
          <p:cNvPr id="57" name="Straight Arrow Connector 56"/>
          <p:cNvCxnSpPr/>
          <p:nvPr/>
        </p:nvCxnSpPr>
        <p:spPr>
          <a:xfrm>
            <a:off x="319473" y="4853444"/>
            <a:ext cx="366329" cy="0"/>
          </a:xfrm>
          <a:prstGeom prst="straightConnector1">
            <a:avLst/>
          </a:prstGeom>
          <a:ln>
            <a:solidFill>
              <a:schemeClr val="tx1"/>
            </a:solidFill>
            <a:tailEnd type="arrow" w="lg" len="med"/>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408474" y="126325"/>
            <a:ext cx="1773040" cy="224677"/>
          </a:xfrm>
          <a:prstGeom prst="rect">
            <a:avLst/>
          </a:prstGeom>
          <a:solidFill>
            <a:schemeClr val="bg1"/>
          </a:solidFill>
          <a:ln>
            <a:solidFill>
              <a:schemeClr val="tx1"/>
            </a:solidFill>
          </a:ln>
        </p:spPr>
        <p:txBody>
          <a:bodyPr wrap="square" lIns="0" tIns="18288" rIns="0" bIns="36576" rtlCol="0">
            <a:spAutoFit/>
          </a:bodyPr>
          <a:lstStyle/>
          <a:p>
            <a:pPr algn="ctr"/>
            <a:r>
              <a:rPr lang="en-US" sz="1100" dirty="0" smtClean="0">
                <a:latin typeface="Arial"/>
                <a:cs typeface="Arial"/>
              </a:rPr>
              <a:t>(a) 1200 UTC 13 Aug 2016</a:t>
            </a:r>
            <a:endParaRPr lang="en-US" sz="1100" dirty="0">
              <a:latin typeface="Arial"/>
              <a:cs typeface="Arial"/>
            </a:endParaRPr>
          </a:p>
        </p:txBody>
      </p:sp>
      <p:sp>
        <p:nvSpPr>
          <p:cNvPr id="41" name="TextBox 40"/>
          <p:cNvSpPr txBox="1"/>
          <p:nvPr/>
        </p:nvSpPr>
        <p:spPr>
          <a:xfrm>
            <a:off x="2932432" y="126325"/>
            <a:ext cx="1773040" cy="224677"/>
          </a:xfrm>
          <a:prstGeom prst="rect">
            <a:avLst/>
          </a:prstGeom>
          <a:solidFill>
            <a:schemeClr val="bg1"/>
          </a:solidFill>
          <a:ln>
            <a:solidFill>
              <a:schemeClr val="tx1"/>
            </a:solidFill>
          </a:ln>
        </p:spPr>
        <p:txBody>
          <a:bodyPr wrap="square" lIns="0" tIns="18288" rIns="0" bIns="36576" rtlCol="0">
            <a:spAutoFit/>
          </a:bodyPr>
          <a:lstStyle/>
          <a:p>
            <a:pPr algn="ctr"/>
            <a:r>
              <a:rPr lang="en-US" sz="1100" dirty="0" smtClean="0">
                <a:latin typeface="Arial"/>
                <a:cs typeface="Arial"/>
              </a:rPr>
              <a:t>(b) 0000 UTC 14 Aug 2016</a:t>
            </a:r>
            <a:endParaRPr lang="en-US" sz="1100" dirty="0">
              <a:latin typeface="Arial"/>
              <a:cs typeface="Arial"/>
            </a:endParaRPr>
          </a:p>
        </p:txBody>
      </p:sp>
      <p:sp>
        <p:nvSpPr>
          <p:cNvPr id="43" name="TextBox 42"/>
          <p:cNvSpPr txBox="1"/>
          <p:nvPr/>
        </p:nvSpPr>
        <p:spPr>
          <a:xfrm>
            <a:off x="408474" y="2331934"/>
            <a:ext cx="1773040" cy="224677"/>
          </a:xfrm>
          <a:prstGeom prst="rect">
            <a:avLst/>
          </a:prstGeom>
          <a:solidFill>
            <a:schemeClr val="bg1"/>
          </a:solidFill>
          <a:ln>
            <a:solidFill>
              <a:schemeClr val="tx1"/>
            </a:solidFill>
          </a:ln>
        </p:spPr>
        <p:txBody>
          <a:bodyPr wrap="square" lIns="0" tIns="18288" rIns="0" bIns="36576" rtlCol="0">
            <a:spAutoFit/>
          </a:bodyPr>
          <a:lstStyle/>
          <a:p>
            <a:pPr algn="ctr"/>
            <a:r>
              <a:rPr lang="en-US" sz="1100" dirty="0" smtClean="0">
                <a:latin typeface="Arial"/>
                <a:cs typeface="Arial"/>
              </a:rPr>
              <a:t>(d) 0000 UTC 15 Aug 2016</a:t>
            </a:r>
            <a:endParaRPr lang="en-US" sz="1100" dirty="0">
              <a:latin typeface="Arial"/>
              <a:cs typeface="Arial"/>
            </a:endParaRPr>
          </a:p>
        </p:txBody>
      </p:sp>
      <p:sp>
        <p:nvSpPr>
          <p:cNvPr id="44" name="TextBox 43"/>
          <p:cNvSpPr txBox="1"/>
          <p:nvPr/>
        </p:nvSpPr>
        <p:spPr>
          <a:xfrm>
            <a:off x="5457502" y="126325"/>
            <a:ext cx="1773040" cy="224677"/>
          </a:xfrm>
          <a:prstGeom prst="rect">
            <a:avLst/>
          </a:prstGeom>
          <a:solidFill>
            <a:schemeClr val="bg1"/>
          </a:solidFill>
          <a:ln>
            <a:solidFill>
              <a:schemeClr val="tx1"/>
            </a:solidFill>
          </a:ln>
        </p:spPr>
        <p:txBody>
          <a:bodyPr wrap="square" lIns="0" tIns="18288" rIns="0" bIns="36576" rtlCol="0">
            <a:spAutoFit/>
          </a:bodyPr>
          <a:lstStyle/>
          <a:p>
            <a:pPr algn="ctr"/>
            <a:r>
              <a:rPr lang="en-US" sz="1100" dirty="0" smtClean="0">
                <a:latin typeface="Arial"/>
                <a:cs typeface="Arial"/>
              </a:rPr>
              <a:t>(c) 1200 UTC 14 Aug 2016</a:t>
            </a:r>
            <a:endParaRPr lang="en-US" sz="1100" dirty="0">
              <a:latin typeface="Arial"/>
              <a:cs typeface="Arial"/>
            </a:endParaRPr>
          </a:p>
        </p:txBody>
      </p:sp>
      <p:sp>
        <p:nvSpPr>
          <p:cNvPr id="45" name="TextBox 44"/>
          <p:cNvSpPr txBox="1"/>
          <p:nvPr/>
        </p:nvSpPr>
        <p:spPr>
          <a:xfrm>
            <a:off x="2932432" y="2331934"/>
            <a:ext cx="1773040" cy="224677"/>
          </a:xfrm>
          <a:prstGeom prst="rect">
            <a:avLst/>
          </a:prstGeom>
          <a:solidFill>
            <a:schemeClr val="bg1"/>
          </a:solidFill>
          <a:ln>
            <a:solidFill>
              <a:schemeClr val="tx1"/>
            </a:solidFill>
          </a:ln>
        </p:spPr>
        <p:txBody>
          <a:bodyPr wrap="square" lIns="0" tIns="18288" rIns="0" bIns="36576" rtlCol="0">
            <a:spAutoFit/>
          </a:bodyPr>
          <a:lstStyle/>
          <a:p>
            <a:pPr algn="ctr"/>
            <a:r>
              <a:rPr lang="en-US" sz="1100" dirty="0" smtClean="0">
                <a:latin typeface="Arial"/>
                <a:cs typeface="Arial"/>
              </a:rPr>
              <a:t>(e) 1200 UTC 15 Aug 2016</a:t>
            </a:r>
            <a:endParaRPr lang="en-US" sz="1100" dirty="0">
              <a:latin typeface="Arial"/>
              <a:cs typeface="Arial"/>
            </a:endParaRPr>
          </a:p>
        </p:txBody>
      </p:sp>
      <p:sp>
        <p:nvSpPr>
          <p:cNvPr id="46" name="TextBox 45"/>
          <p:cNvSpPr txBox="1"/>
          <p:nvPr/>
        </p:nvSpPr>
        <p:spPr>
          <a:xfrm>
            <a:off x="5457502" y="2331934"/>
            <a:ext cx="1773040" cy="224677"/>
          </a:xfrm>
          <a:prstGeom prst="rect">
            <a:avLst/>
          </a:prstGeom>
          <a:solidFill>
            <a:schemeClr val="bg1"/>
          </a:solidFill>
          <a:ln>
            <a:solidFill>
              <a:schemeClr val="tx1"/>
            </a:solidFill>
          </a:ln>
        </p:spPr>
        <p:txBody>
          <a:bodyPr wrap="square" lIns="0" tIns="18288" rIns="0" bIns="36576" rtlCol="0">
            <a:spAutoFit/>
          </a:bodyPr>
          <a:lstStyle/>
          <a:p>
            <a:pPr algn="ctr"/>
            <a:r>
              <a:rPr lang="en-US" sz="1100" dirty="0" smtClean="0">
                <a:latin typeface="Arial"/>
                <a:cs typeface="Arial"/>
              </a:rPr>
              <a:t>(f) 0000 UTC 16 Aug 2016</a:t>
            </a:r>
            <a:endParaRPr lang="en-US" sz="1100" dirty="0">
              <a:latin typeface="Arial"/>
              <a:cs typeface="Arial"/>
            </a:endParaRPr>
          </a:p>
        </p:txBody>
      </p:sp>
    </p:spTree>
    <p:extLst>
      <p:ext uri="{BB962C8B-B14F-4D97-AF65-F5344CB8AC3E}">
        <p14:creationId xmlns:p14="http://schemas.microsoft.com/office/powerpoint/2010/main" val="424445058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lag_0_20160816_0000_aaIMFC_200km_IVT_g7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0677" y="2337642"/>
            <a:ext cx="2512370" cy="2194560"/>
          </a:xfrm>
          <a:prstGeom prst="rect">
            <a:avLst/>
          </a:prstGeom>
          <a:ln w="9525">
            <a:solidFill>
              <a:schemeClr val="tx1"/>
            </a:solidFill>
          </a:ln>
        </p:spPr>
      </p:pic>
      <p:pic>
        <p:nvPicPr>
          <p:cNvPr id="12" name="Picture 11" descr="lag_-12_20160815_1200_aaIMFC_200km_IVT_g7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5347" y="2337642"/>
            <a:ext cx="2512370" cy="2194560"/>
          </a:xfrm>
          <a:prstGeom prst="rect">
            <a:avLst/>
          </a:prstGeom>
          <a:ln w="9525">
            <a:solidFill>
              <a:schemeClr val="tx1"/>
            </a:solidFill>
          </a:ln>
        </p:spPr>
      </p:pic>
      <p:pic>
        <p:nvPicPr>
          <p:cNvPr id="11" name="Picture 10" descr="lag_-24_20160815_0000_aaIMFC_200km_IVT_g7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48" y="2337642"/>
            <a:ext cx="2512370" cy="2194560"/>
          </a:xfrm>
          <a:prstGeom prst="rect">
            <a:avLst/>
          </a:prstGeom>
          <a:ln w="9525">
            <a:solidFill>
              <a:schemeClr val="tx1"/>
            </a:solidFill>
          </a:ln>
        </p:spPr>
      </p:pic>
      <p:pic>
        <p:nvPicPr>
          <p:cNvPr id="10" name="Picture 9" descr="lag_-36_20160814_1200_aaIMFC_200km_IVT_g7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0677" y="129500"/>
            <a:ext cx="2512370" cy="2194560"/>
          </a:xfrm>
          <a:prstGeom prst="rect">
            <a:avLst/>
          </a:prstGeom>
          <a:ln w="9525">
            <a:solidFill>
              <a:schemeClr val="tx1"/>
            </a:solidFill>
          </a:ln>
        </p:spPr>
      </p:pic>
      <p:pic>
        <p:nvPicPr>
          <p:cNvPr id="8" name="Picture 7" descr="lag_-48_20160814_0000_aaIMFC_200km_IVT_g7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5347" y="129500"/>
            <a:ext cx="2512370" cy="2194560"/>
          </a:xfrm>
          <a:prstGeom prst="rect">
            <a:avLst/>
          </a:prstGeom>
          <a:ln w="9525">
            <a:solidFill>
              <a:schemeClr val="tx1"/>
            </a:solidFill>
          </a:ln>
        </p:spPr>
      </p:pic>
      <p:pic>
        <p:nvPicPr>
          <p:cNvPr id="3" name="Picture 2" descr="lag_-60_20160813_1200_aaIMFC_200km_IVT_g70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648" y="129500"/>
            <a:ext cx="2512370" cy="2194560"/>
          </a:xfrm>
          <a:prstGeom prst="rect">
            <a:avLst/>
          </a:prstGeom>
          <a:ln w="9525">
            <a:solidFill>
              <a:schemeClr val="tx1"/>
            </a:solidFill>
          </a:ln>
        </p:spPr>
      </p:pic>
      <p:grpSp>
        <p:nvGrpSpPr>
          <p:cNvPr id="2" name="Group 1"/>
          <p:cNvGrpSpPr/>
          <p:nvPr/>
        </p:nvGrpSpPr>
        <p:grpSpPr>
          <a:xfrm>
            <a:off x="8154224" y="132259"/>
            <a:ext cx="770886" cy="4393593"/>
            <a:chOff x="8154224" y="132259"/>
            <a:chExt cx="770886" cy="4393593"/>
          </a:xfrm>
        </p:grpSpPr>
        <p:sp>
          <p:nvSpPr>
            <p:cNvPr id="91" name="TextBox 90"/>
            <p:cNvSpPr txBox="1"/>
            <p:nvPr/>
          </p:nvSpPr>
          <p:spPr>
            <a:xfrm>
              <a:off x="8524676" y="4072206"/>
              <a:ext cx="273051" cy="169277"/>
            </a:xfrm>
            <a:prstGeom prst="rect">
              <a:avLst/>
            </a:prstGeom>
            <a:noFill/>
          </p:spPr>
          <p:txBody>
            <a:bodyPr wrap="square" lIns="0" tIns="0" rIns="0" bIns="0" rtlCol="0">
              <a:spAutoFit/>
            </a:bodyPr>
            <a:lstStyle/>
            <a:p>
              <a:r>
                <a:rPr lang="en-US" sz="1100" dirty="0" smtClean="0">
                  <a:latin typeface="Arial"/>
                  <a:cs typeface="Arial"/>
                </a:rPr>
                <a:t>150</a:t>
              </a:r>
              <a:endParaRPr lang="en-US" sz="1100" dirty="0">
                <a:latin typeface="Arial"/>
                <a:cs typeface="Arial"/>
              </a:endParaRPr>
            </a:p>
          </p:txBody>
        </p:sp>
        <p:sp>
          <p:nvSpPr>
            <p:cNvPr id="98" name="TextBox 97"/>
            <p:cNvSpPr txBox="1"/>
            <p:nvPr/>
          </p:nvSpPr>
          <p:spPr>
            <a:xfrm>
              <a:off x="8524676" y="3341956"/>
              <a:ext cx="273051" cy="169277"/>
            </a:xfrm>
            <a:prstGeom prst="rect">
              <a:avLst/>
            </a:prstGeom>
            <a:noFill/>
          </p:spPr>
          <p:txBody>
            <a:bodyPr wrap="square" lIns="0" tIns="0" rIns="0" bIns="0" rtlCol="0">
              <a:spAutoFit/>
            </a:bodyPr>
            <a:lstStyle/>
            <a:p>
              <a:r>
                <a:rPr lang="en-US" sz="1100" dirty="0">
                  <a:latin typeface="Arial"/>
                  <a:cs typeface="Arial"/>
                </a:rPr>
                <a:t>2</a:t>
              </a:r>
              <a:r>
                <a:rPr lang="en-US" sz="1100" dirty="0" smtClean="0">
                  <a:latin typeface="Arial"/>
                  <a:cs typeface="Arial"/>
                </a:rPr>
                <a:t>50</a:t>
              </a:r>
              <a:endParaRPr lang="en-US" sz="1100" dirty="0">
                <a:latin typeface="Arial"/>
                <a:cs typeface="Arial"/>
              </a:endParaRPr>
            </a:p>
          </p:txBody>
        </p:sp>
        <p:sp>
          <p:nvSpPr>
            <p:cNvPr id="100" name="TextBox 99"/>
            <p:cNvSpPr txBox="1"/>
            <p:nvPr/>
          </p:nvSpPr>
          <p:spPr>
            <a:xfrm>
              <a:off x="8524676" y="2976831"/>
              <a:ext cx="273051" cy="169277"/>
            </a:xfrm>
            <a:prstGeom prst="rect">
              <a:avLst/>
            </a:prstGeom>
            <a:noFill/>
          </p:spPr>
          <p:txBody>
            <a:bodyPr wrap="square" lIns="0" tIns="0" rIns="0" bIns="0" rtlCol="0">
              <a:spAutoFit/>
            </a:bodyPr>
            <a:lstStyle/>
            <a:p>
              <a:r>
                <a:rPr lang="en-US" sz="1100" dirty="0" smtClean="0">
                  <a:latin typeface="Arial"/>
                  <a:cs typeface="Arial"/>
                </a:rPr>
                <a:t>30</a:t>
              </a:r>
              <a:r>
                <a:rPr lang="en-US" sz="1100" dirty="0">
                  <a:latin typeface="Arial"/>
                  <a:cs typeface="Arial"/>
                </a:rPr>
                <a:t>0</a:t>
              </a:r>
            </a:p>
          </p:txBody>
        </p:sp>
        <p:sp>
          <p:nvSpPr>
            <p:cNvPr id="101" name="TextBox 100"/>
            <p:cNvSpPr txBox="1"/>
            <p:nvPr/>
          </p:nvSpPr>
          <p:spPr>
            <a:xfrm>
              <a:off x="8524676" y="2614881"/>
              <a:ext cx="273051" cy="169277"/>
            </a:xfrm>
            <a:prstGeom prst="rect">
              <a:avLst/>
            </a:prstGeom>
            <a:noFill/>
          </p:spPr>
          <p:txBody>
            <a:bodyPr wrap="square" lIns="0" tIns="0" rIns="0" bIns="0" rtlCol="0">
              <a:spAutoFit/>
            </a:bodyPr>
            <a:lstStyle/>
            <a:p>
              <a:r>
                <a:rPr lang="en-US" sz="1100" dirty="0">
                  <a:latin typeface="Arial"/>
                  <a:cs typeface="Arial"/>
                </a:rPr>
                <a:t>4</a:t>
              </a:r>
              <a:r>
                <a:rPr lang="en-US" sz="1100" dirty="0" smtClean="0">
                  <a:latin typeface="Arial"/>
                  <a:cs typeface="Arial"/>
                </a:rPr>
                <a:t>00</a:t>
              </a:r>
              <a:endParaRPr lang="en-US" sz="1100" dirty="0">
                <a:latin typeface="Arial"/>
                <a:cs typeface="Arial"/>
              </a:endParaRPr>
            </a:p>
          </p:txBody>
        </p:sp>
        <p:sp>
          <p:nvSpPr>
            <p:cNvPr id="105" name="TextBox 104"/>
            <p:cNvSpPr txBox="1"/>
            <p:nvPr/>
          </p:nvSpPr>
          <p:spPr>
            <a:xfrm rot="16200000">
              <a:off x="6044303" y="2242180"/>
              <a:ext cx="4389120" cy="169278"/>
            </a:xfrm>
            <a:prstGeom prst="rect">
              <a:avLst/>
            </a:prstGeom>
            <a:noFill/>
          </p:spPr>
          <p:txBody>
            <a:bodyPr wrap="square" lIns="0" tIns="0" rIns="0" bIns="0" rtlCol="0">
              <a:spAutoFit/>
            </a:bodyPr>
            <a:lstStyle/>
            <a:p>
              <a:pPr algn="ctr"/>
              <a:r>
                <a:rPr lang="en-US" sz="1100" dirty="0" smtClean="0">
                  <a:latin typeface="Arial"/>
                  <a:cs typeface="Arial"/>
                </a:rPr>
                <a:t>1000–300-hPa IVT (kg m</a:t>
              </a:r>
              <a:r>
                <a:rPr lang="en-US" sz="1100" baseline="30000" dirty="0" smtClean="0">
                  <a:latin typeface="Arial"/>
                  <a:cs typeface="Arial"/>
                </a:rPr>
                <a:t>−1</a:t>
              </a:r>
              <a:r>
                <a:rPr lang="en-US" sz="1100" dirty="0" smtClean="0">
                  <a:latin typeface="Arial"/>
                  <a:cs typeface="Arial"/>
                </a:rPr>
                <a:t> s</a:t>
              </a:r>
              <a:r>
                <a:rPr lang="en-US" sz="1100" baseline="30000" dirty="0" smtClean="0">
                  <a:latin typeface="Arial"/>
                  <a:cs typeface="Arial"/>
                </a:rPr>
                <a:t>−1</a:t>
              </a:r>
              <a:r>
                <a:rPr lang="en-US" sz="1100" dirty="0" smtClean="0">
                  <a:latin typeface="Arial"/>
                  <a:cs typeface="Arial"/>
                </a:rPr>
                <a:t>)</a:t>
              </a:r>
              <a:endParaRPr lang="en-US" sz="1100" dirty="0">
                <a:latin typeface="Arial"/>
                <a:cs typeface="Arial"/>
              </a:endParaRPr>
            </a:p>
          </p:txBody>
        </p:sp>
        <p:sp>
          <p:nvSpPr>
            <p:cNvPr id="38" name="TextBox 37"/>
            <p:cNvSpPr txBox="1"/>
            <p:nvPr/>
          </p:nvSpPr>
          <p:spPr>
            <a:xfrm>
              <a:off x="8524676" y="2245771"/>
              <a:ext cx="273051" cy="169277"/>
            </a:xfrm>
            <a:prstGeom prst="rect">
              <a:avLst/>
            </a:prstGeom>
            <a:noFill/>
          </p:spPr>
          <p:txBody>
            <a:bodyPr wrap="square" lIns="0" tIns="0" rIns="0" bIns="0" rtlCol="0">
              <a:spAutoFit/>
            </a:bodyPr>
            <a:lstStyle/>
            <a:p>
              <a:r>
                <a:rPr lang="en-US" sz="1100" dirty="0" smtClean="0">
                  <a:latin typeface="Arial"/>
                  <a:cs typeface="Arial"/>
                </a:rPr>
                <a:t>500</a:t>
              </a:r>
              <a:endParaRPr lang="en-US" sz="1100" dirty="0">
                <a:latin typeface="Arial"/>
                <a:cs typeface="Arial"/>
              </a:endParaRPr>
            </a:p>
          </p:txBody>
        </p:sp>
        <p:pic>
          <p:nvPicPr>
            <p:cNvPr id="41" name="Picture 40" descr="IVT_cb.png"/>
            <p:cNvPicPr>
              <a:picLocks/>
            </p:cNvPicPr>
            <p:nvPr/>
          </p:nvPicPr>
          <p:blipFill rotWithShape="1">
            <a:blip r:embed="rId8">
              <a:extLst>
                <a:ext uri="{28A0092B-C50C-407E-A947-70E740481C1C}">
                  <a14:useLocalDpi xmlns:a14="http://schemas.microsoft.com/office/drawing/2010/main" val="0"/>
                </a:ext>
              </a:extLst>
            </a:blip>
            <a:srcRect l="403" t="94596" r="405" b="2503"/>
            <a:stretch/>
          </p:blipFill>
          <p:spPr>
            <a:xfrm rot="16200000">
              <a:off x="6238270" y="2267284"/>
              <a:ext cx="4389120" cy="128016"/>
            </a:xfrm>
            <a:prstGeom prst="rect">
              <a:avLst/>
            </a:prstGeom>
          </p:spPr>
        </p:pic>
        <p:sp>
          <p:nvSpPr>
            <p:cNvPr id="43" name="TextBox 42"/>
            <p:cNvSpPr txBox="1"/>
            <p:nvPr/>
          </p:nvSpPr>
          <p:spPr>
            <a:xfrm>
              <a:off x="8524676" y="3703906"/>
              <a:ext cx="273051" cy="169277"/>
            </a:xfrm>
            <a:prstGeom prst="rect">
              <a:avLst/>
            </a:prstGeom>
            <a:noFill/>
          </p:spPr>
          <p:txBody>
            <a:bodyPr wrap="square" lIns="0" tIns="0" rIns="0" bIns="0" rtlCol="0">
              <a:spAutoFit/>
            </a:bodyPr>
            <a:lstStyle/>
            <a:p>
              <a:r>
                <a:rPr lang="en-US" sz="1100" dirty="0" smtClean="0">
                  <a:latin typeface="Arial"/>
                  <a:cs typeface="Arial"/>
                </a:rPr>
                <a:t>200</a:t>
              </a:r>
              <a:endParaRPr lang="en-US" sz="1100" dirty="0">
                <a:latin typeface="Arial"/>
                <a:cs typeface="Arial"/>
              </a:endParaRPr>
            </a:p>
          </p:txBody>
        </p:sp>
        <p:sp>
          <p:nvSpPr>
            <p:cNvPr id="44" name="TextBox 43"/>
            <p:cNvSpPr txBox="1"/>
            <p:nvPr/>
          </p:nvSpPr>
          <p:spPr>
            <a:xfrm>
              <a:off x="8524676" y="1880646"/>
              <a:ext cx="273051" cy="169277"/>
            </a:xfrm>
            <a:prstGeom prst="rect">
              <a:avLst/>
            </a:prstGeom>
            <a:noFill/>
          </p:spPr>
          <p:txBody>
            <a:bodyPr wrap="square" lIns="0" tIns="0" rIns="0" bIns="0" rtlCol="0">
              <a:spAutoFit/>
            </a:bodyPr>
            <a:lstStyle/>
            <a:p>
              <a:r>
                <a:rPr lang="en-US" sz="1100" dirty="0">
                  <a:latin typeface="Arial"/>
                  <a:cs typeface="Arial"/>
                </a:rPr>
                <a:t>6</a:t>
              </a:r>
              <a:r>
                <a:rPr lang="en-US" sz="1100" dirty="0" smtClean="0">
                  <a:latin typeface="Arial"/>
                  <a:cs typeface="Arial"/>
                </a:rPr>
                <a:t>00</a:t>
              </a:r>
              <a:endParaRPr lang="en-US" sz="1100" dirty="0">
                <a:latin typeface="Arial"/>
                <a:cs typeface="Arial"/>
              </a:endParaRPr>
            </a:p>
          </p:txBody>
        </p:sp>
        <p:sp>
          <p:nvSpPr>
            <p:cNvPr id="45" name="TextBox 44"/>
            <p:cNvSpPr txBox="1"/>
            <p:nvPr/>
          </p:nvSpPr>
          <p:spPr>
            <a:xfrm>
              <a:off x="8524676" y="1518696"/>
              <a:ext cx="273051" cy="169277"/>
            </a:xfrm>
            <a:prstGeom prst="rect">
              <a:avLst/>
            </a:prstGeom>
            <a:noFill/>
          </p:spPr>
          <p:txBody>
            <a:bodyPr wrap="square" lIns="0" tIns="0" rIns="0" bIns="0" rtlCol="0">
              <a:spAutoFit/>
            </a:bodyPr>
            <a:lstStyle/>
            <a:p>
              <a:r>
                <a:rPr lang="en-US" sz="1100" dirty="0" smtClean="0">
                  <a:latin typeface="Arial"/>
                  <a:cs typeface="Arial"/>
                </a:rPr>
                <a:t>700</a:t>
              </a:r>
              <a:endParaRPr lang="en-US" sz="1100" dirty="0">
                <a:latin typeface="Arial"/>
                <a:cs typeface="Arial"/>
              </a:endParaRPr>
            </a:p>
          </p:txBody>
        </p:sp>
        <p:sp>
          <p:nvSpPr>
            <p:cNvPr id="46" name="TextBox 45"/>
            <p:cNvSpPr txBox="1"/>
            <p:nvPr/>
          </p:nvSpPr>
          <p:spPr>
            <a:xfrm>
              <a:off x="8524676" y="1153571"/>
              <a:ext cx="273051" cy="169277"/>
            </a:xfrm>
            <a:prstGeom prst="rect">
              <a:avLst/>
            </a:prstGeom>
            <a:noFill/>
          </p:spPr>
          <p:txBody>
            <a:bodyPr wrap="square" lIns="0" tIns="0" rIns="0" bIns="0" rtlCol="0">
              <a:spAutoFit/>
            </a:bodyPr>
            <a:lstStyle/>
            <a:p>
              <a:r>
                <a:rPr lang="en-US" sz="1100" dirty="0">
                  <a:latin typeface="Arial"/>
                  <a:cs typeface="Arial"/>
                </a:rPr>
                <a:t>8</a:t>
              </a:r>
              <a:r>
                <a:rPr lang="en-US" sz="1100" dirty="0" smtClean="0">
                  <a:latin typeface="Arial"/>
                  <a:cs typeface="Arial"/>
                </a:rPr>
                <a:t>00</a:t>
              </a:r>
              <a:endParaRPr lang="en-US" sz="1100" dirty="0">
                <a:latin typeface="Arial"/>
                <a:cs typeface="Arial"/>
              </a:endParaRPr>
            </a:p>
          </p:txBody>
        </p:sp>
        <p:sp>
          <p:nvSpPr>
            <p:cNvPr id="47" name="TextBox 46"/>
            <p:cNvSpPr txBox="1"/>
            <p:nvPr/>
          </p:nvSpPr>
          <p:spPr>
            <a:xfrm>
              <a:off x="8524676" y="788446"/>
              <a:ext cx="273051" cy="169277"/>
            </a:xfrm>
            <a:prstGeom prst="rect">
              <a:avLst/>
            </a:prstGeom>
            <a:noFill/>
          </p:spPr>
          <p:txBody>
            <a:bodyPr wrap="square" lIns="0" tIns="0" rIns="0" bIns="0" rtlCol="0">
              <a:spAutoFit/>
            </a:bodyPr>
            <a:lstStyle/>
            <a:p>
              <a:r>
                <a:rPr lang="en-US" sz="1100" dirty="0" smtClean="0">
                  <a:latin typeface="Arial"/>
                  <a:cs typeface="Arial"/>
                </a:rPr>
                <a:t>900</a:t>
              </a:r>
              <a:endParaRPr lang="en-US" sz="1100" dirty="0">
                <a:latin typeface="Arial"/>
                <a:cs typeface="Arial"/>
              </a:endParaRPr>
            </a:p>
          </p:txBody>
        </p:sp>
        <p:sp>
          <p:nvSpPr>
            <p:cNvPr id="48" name="TextBox 47"/>
            <p:cNvSpPr txBox="1"/>
            <p:nvPr/>
          </p:nvSpPr>
          <p:spPr>
            <a:xfrm>
              <a:off x="8524676" y="423321"/>
              <a:ext cx="400434" cy="169277"/>
            </a:xfrm>
            <a:prstGeom prst="rect">
              <a:avLst/>
            </a:prstGeom>
            <a:noFill/>
          </p:spPr>
          <p:txBody>
            <a:bodyPr wrap="square" lIns="0" tIns="0" rIns="0" bIns="0" rtlCol="0">
              <a:spAutoFit/>
            </a:bodyPr>
            <a:lstStyle/>
            <a:p>
              <a:r>
                <a:rPr lang="en-US" sz="1100" dirty="0" smtClean="0">
                  <a:latin typeface="Arial"/>
                  <a:cs typeface="Arial"/>
                </a:rPr>
                <a:t>1000</a:t>
              </a:r>
              <a:endParaRPr lang="en-US" sz="1100" dirty="0">
                <a:latin typeface="Arial"/>
                <a:cs typeface="Arial"/>
              </a:endParaRPr>
            </a:p>
          </p:txBody>
        </p:sp>
      </p:grpSp>
      <p:cxnSp>
        <p:nvCxnSpPr>
          <p:cNvPr id="58" name="Straight Connector 57"/>
          <p:cNvCxnSpPr/>
          <p:nvPr/>
        </p:nvCxnSpPr>
        <p:spPr>
          <a:xfrm>
            <a:off x="2179414" y="4892110"/>
            <a:ext cx="5054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2759048" y="4728213"/>
            <a:ext cx="1564670" cy="338554"/>
          </a:xfrm>
          <a:prstGeom prst="rect">
            <a:avLst/>
          </a:prstGeom>
          <a:noFill/>
        </p:spPr>
        <p:txBody>
          <a:bodyPr wrap="square" lIns="0" tIns="0" rIns="0" bIns="0" rtlCol="0">
            <a:spAutoFit/>
          </a:bodyPr>
          <a:lstStyle/>
          <a:p>
            <a:r>
              <a:rPr lang="en-US" sz="1100" dirty="0" smtClean="0">
                <a:latin typeface="Arial"/>
                <a:cs typeface="Arial"/>
              </a:rPr>
              <a:t>700-hPa geopotential </a:t>
            </a:r>
          </a:p>
          <a:p>
            <a:r>
              <a:rPr lang="en-US" sz="1100" dirty="0" smtClean="0">
                <a:latin typeface="Arial"/>
                <a:cs typeface="Arial"/>
              </a:rPr>
              <a:t>height (dam)</a:t>
            </a:r>
            <a:endParaRPr lang="en-US" sz="1100" dirty="0">
              <a:latin typeface="Arial"/>
              <a:cs typeface="Arial"/>
            </a:endParaRPr>
          </a:p>
        </p:txBody>
      </p:sp>
      <p:sp>
        <p:nvSpPr>
          <p:cNvPr id="60" name="TextBox 59"/>
          <p:cNvSpPr txBox="1"/>
          <p:nvPr/>
        </p:nvSpPr>
        <p:spPr>
          <a:xfrm>
            <a:off x="700559" y="4797464"/>
            <a:ext cx="1099199" cy="169277"/>
          </a:xfrm>
          <a:prstGeom prst="rect">
            <a:avLst/>
          </a:prstGeom>
          <a:noFill/>
        </p:spPr>
        <p:txBody>
          <a:bodyPr wrap="square" lIns="0" tIns="0" rIns="0" bIns="0" rtlCol="0">
            <a:spAutoFit/>
          </a:bodyPr>
          <a:lstStyle/>
          <a:p>
            <a:r>
              <a:rPr lang="en-US" sz="1100" dirty="0" smtClean="0">
                <a:latin typeface="Arial"/>
                <a:cs typeface="Arial"/>
              </a:rPr>
              <a:t>IVT (kg m</a:t>
            </a:r>
            <a:r>
              <a:rPr lang="en-US" sz="1100" baseline="30000" dirty="0" smtClean="0">
                <a:latin typeface="Arial"/>
                <a:cs typeface="Arial"/>
              </a:rPr>
              <a:t>−1</a:t>
            </a:r>
            <a:r>
              <a:rPr lang="en-US" sz="1100" dirty="0" smtClean="0">
                <a:latin typeface="Arial"/>
                <a:cs typeface="Arial"/>
              </a:rPr>
              <a:t> s</a:t>
            </a:r>
            <a:r>
              <a:rPr lang="en-US" sz="1100" baseline="30000" dirty="0" smtClean="0">
                <a:latin typeface="Arial"/>
                <a:cs typeface="Arial"/>
              </a:rPr>
              <a:t>−1</a:t>
            </a:r>
            <a:r>
              <a:rPr lang="en-US" sz="1100" dirty="0" smtClean="0">
                <a:latin typeface="Arial"/>
                <a:cs typeface="Arial"/>
              </a:rPr>
              <a:t>)</a:t>
            </a:r>
          </a:p>
        </p:txBody>
      </p:sp>
      <p:cxnSp>
        <p:nvCxnSpPr>
          <p:cNvPr id="61" name="Straight Arrow Connector 60"/>
          <p:cNvCxnSpPr/>
          <p:nvPr/>
        </p:nvCxnSpPr>
        <p:spPr>
          <a:xfrm>
            <a:off x="263668" y="4892110"/>
            <a:ext cx="366329" cy="0"/>
          </a:xfrm>
          <a:prstGeom prst="straightConnector1">
            <a:avLst/>
          </a:prstGeom>
          <a:ln>
            <a:solidFill>
              <a:schemeClr val="tx1"/>
            </a:solidFill>
            <a:tailEnd type="arrow" w="lg" len="med"/>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4446453" y="4892110"/>
            <a:ext cx="505420"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5037704" y="4728213"/>
            <a:ext cx="2078249" cy="338554"/>
          </a:xfrm>
          <a:prstGeom prst="rect">
            <a:avLst/>
          </a:prstGeom>
          <a:noFill/>
        </p:spPr>
        <p:txBody>
          <a:bodyPr wrap="square" lIns="0" tIns="0" rIns="0" bIns="0" rtlCol="0">
            <a:spAutoFit/>
          </a:bodyPr>
          <a:lstStyle/>
          <a:p>
            <a:r>
              <a:rPr lang="en-US" sz="1100" dirty="0" smtClean="0">
                <a:latin typeface="Arial"/>
                <a:cs typeface="Arial"/>
              </a:rPr>
              <a:t>Positive values of 1000–300-hPa IMFC (every 250 W m</a:t>
            </a:r>
            <a:r>
              <a:rPr lang="en-US" sz="1100" baseline="30000" dirty="0" smtClean="0">
                <a:latin typeface="Arial"/>
                <a:cs typeface="Arial"/>
              </a:rPr>
              <a:t>−2</a:t>
            </a:r>
            <a:r>
              <a:rPr lang="en-US" sz="1100" dirty="0" smtClean="0">
                <a:latin typeface="Arial"/>
                <a:cs typeface="Arial"/>
              </a:rPr>
              <a:t>)</a:t>
            </a:r>
            <a:endParaRPr lang="en-US" sz="1100" dirty="0">
              <a:latin typeface="Arial"/>
              <a:cs typeface="Arial"/>
            </a:endParaRPr>
          </a:p>
        </p:txBody>
      </p:sp>
      <p:grpSp>
        <p:nvGrpSpPr>
          <p:cNvPr id="64" name="Group 63"/>
          <p:cNvGrpSpPr/>
          <p:nvPr/>
        </p:nvGrpSpPr>
        <p:grpSpPr>
          <a:xfrm>
            <a:off x="7558506" y="4797464"/>
            <a:ext cx="1366604" cy="169277"/>
            <a:chOff x="6789374" y="4142997"/>
            <a:chExt cx="1366604" cy="169277"/>
          </a:xfrm>
        </p:grpSpPr>
        <p:sp>
          <p:nvSpPr>
            <p:cNvPr id="65" name="Oval 64"/>
            <p:cNvSpPr/>
            <p:nvPr/>
          </p:nvSpPr>
          <p:spPr>
            <a:xfrm>
              <a:off x="6789374" y="4162047"/>
              <a:ext cx="135664" cy="135664"/>
            </a:xfrm>
            <a:prstGeom prst="ellipse">
              <a:avLst/>
            </a:prstGeom>
            <a:solidFill>
              <a:srgbClr val="20FFFF"/>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TextBox 65"/>
            <p:cNvSpPr txBox="1"/>
            <p:nvPr/>
          </p:nvSpPr>
          <p:spPr>
            <a:xfrm>
              <a:off x="6991990" y="4142997"/>
              <a:ext cx="1163988" cy="169277"/>
            </a:xfrm>
            <a:prstGeom prst="rect">
              <a:avLst/>
            </a:prstGeom>
            <a:noFill/>
          </p:spPr>
          <p:txBody>
            <a:bodyPr wrap="square" lIns="0" tIns="0" rIns="0" bIns="0" rtlCol="0">
              <a:spAutoFit/>
            </a:bodyPr>
            <a:lstStyle/>
            <a:p>
              <a:r>
                <a:rPr lang="en-US" sz="1100" dirty="0" smtClean="0">
                  <a:latin typeface="Arial"/>
                  <a:cs typeface="Arial"/>
                </a:rPr>
                <a:t>Mean AC location</a:t>
              </a:r>
              <a:endParaRPr lang="en-US" sz="1100" dirty="0">
                <a:latin typeface="Arial"/>
                <a:cs typeface="Arial"/>
              </a:endParaRPr>
            </a:p>
          </p:txBody>
        </p:sp>
      </p:grpSp>
      <p:sp>
        <p:nvSpPr>
          <p:cNvPr id="49" name="TextBox 48"/>
          <p:cNvSpPr txBox="1"/>
          <p:nvPr/>
        </p:nvSpPr>
        <p:spPr>
          <a:xfrm>
            <a:off x="408474" y="126325"/>
            <a:ext cx="1773040" cy="224677"/>
          </a:xfrm>
          <a:prstGeom prst="rect">
            <a:avLst/>
          </a:prstGeom>
          <a:solidFill>
            <a:schemeClr val="bg1"/>
          </a:solidFill>
          <a:ln>
            <a:solidFill>
              <a:schemeClr val="tx1"/>
            </a:solidFill>
          </a:ln>
        </p:spPr>
        <p:txBody>
          <a:bodyPr wrap="square" lIns="0" tIns="18288" rIns="0" bIns="36576" rtlCol="0">
            <a:spAutoFit/>
          </a:bodyPr>
          <a:lstStyle/>
          <a:p>
            <a:pPr algn="ctr"/>
            <a:r>
              <a:rPr lang="en-US" sz="1100" dirty="0" smtClean="0">
                <a:latin typeface="Arial"/>
                <a:cs typeface="Arial"/>
              </a:rPr>
              <a:t>(a) 1200 UTC 13 Aug 2016</a:t>
            </a:r>
            <a:endParaRPr lang="en-US" sz="1100" dirty="0">
              <a:latin typeface="Arial"/>
              <a:cs typeface="Arial"/>
            </a:endParaRPr>
          </a:p>
        </p:txBody>
      </p:sp>
      <p:sp>
        <p:nvSpPr>
          <p:cNvPr id="50" name="TextBox 49"/>
          <p:cNvSpPr txBox="1"/>
          <p:nvPr/>
        </p:nvSpPr>
        <p:spPr>
          <a:xfrm>
            <a:off x="2932432" y="126325"/>
            <a:ext cx="1773040" cy="224677"/>
          </a:xfrm>
          <a:prstGeom prst="rect">
            <a:avLst/>
          </a:prstGeom>
          <a:solidFill>
            <a:schemeClr val="bg1"/>
          </a:solidFill>
          <a:ln>
            <a:solidFill>
              <a:schemeClr val="tx1"/>
            </a:solidFill>
          </a:ln>
        </p:spPr>
        <p:txBody>
          <a:bodyPr wrap="square" lIns="0" tIns="18288" rIns="0" bIns="36576" rtlCol="0">
            <a:spAutoFit/>
          </a:bodyPr>
          <a:lstStyle/>
          <a:p>
            <a:pPr algn="ctr"/>
            <a:r>
              <a:rPr lang="en-US" sz="1100" dirty="0" smtClean="0">
                <a:latin typeface="Arial"/>
                <a:cs typeface="Arial"/>
              </a:rPr>
              <a:t>(b) 0000 UTC 14 Aug 2016</a:t>
            </a:r>
            <a:endParaRPr lang="en-US" sz="1100" dirty="0">
              <a:latin typeface="Arial"/>
              <a:cs typeface="Arial"/>
            </a:endParaRPr>
          </a:p>
        </p:txBody>
      </p:sp>
      <p:sp>
        <p:nvSpPr>
          <p:cNvPr id="51" name="TextBox 50"/>
          <p:cNvSpPr txBox="1"/>
          <p:nvPr/>
        </p:nvSpPr>
        <p:spPr>
          <a:xfrm>
            <a:off x="408474" y="2331934"/>
            <a:ext cx="1773040" cy="224677"/>
          </a:xfrm>
          <a:prstGeom prst="rect">
            <a:avLst/>
          </a:prstGeom>
          <a:solidFill>
            <a:schemeClr val="bg1"/>
          </a:solidFill>
          <a:ln>
            <a:solidFill>
              <a:schemeClr val="tx1"/>
            </a:solidFill>
          </a:ln>
        </p:spPr>
        <p:txBody>
          <a:bodyPr wrap="square" lIns="0" tIns="18288" rIns="0" bIns="36576" rtlCol="0">
            <a:spAutoFit/>
          </a:bodyPr>
          <a:lstStyle/>
          <a:p>
            <a:pPr algn="ctr"/>
            <a:r>
              <a:rPr lang="en-US" sz="1100" dirty="0" smtClean="0">
                <a:latin typeface="Arial"/>
                <a:cs typeface="Arial"/>
              </a:rPr>
              <a:t>(d) 0000 UTC 15 Aug 2016</a:t>
            </a:r>
            <a:endParaRPr lang="en-US" sz="1100" dirty="0">
              <a:latin typeface="Arial"/>
              <a:cs typeface="Arial"/>
            </a:endParaRPr>
          </a:p>
        </p:txBody>
      </p:sp>
      <p:sp>
        <p:nvSpPr>
          <p:cNvPr id="52" name="TextBox 51"/>
          <p:cNvSpPr txBox="1"/>
          <p:nvPr/>
        </p:nvSpPr>
        <p:spPr>
          <a:xfrm>
            <a:off x="5457502" y="126325"/>
            <a:ext cx="1773040" cy="224677"/>
          </a:xfrm>
          <a:prstGeom prst="rect">
            <a:avLst/>
          </a:prstGeom>
          <a:solidFill>
            <a:schemeClr val="bg1"/>
          </a:solidFill>
          <a:ln>
            <a:solidFill>
              <a:schemeClr val="tx1"/>
            </a:solidFill>
          </a:ln>
        </p:spPr>
        <p:txBody>
          <a:bodyPr wrap="square" lIns="0" tIns="18288" rIns="0" bIns="36576" rtlCol="0">
            <a:spAutoFit/>
          </a:bodyPr>
          <a:lstStyle/>
          <a:p>
            <a:pPr algn="ctr"/>
            <a:r>
              <a:rPr lang="en-US" sz="1100" dirty="0" smtClean="0">
                <a:latin typeface="Arial"/>
                <a:cs typeface="Arial"/>
              </a:rPr>
              <a:t>(c) 1200 UTC 14 Aug 2016</a:t>
            </a:r>
            <a:endParaRPr lang="en-US" sz="1100" dirty="0">
              <a:latin typeface="Arial"/>
              <a:cs typeface="Arial"/>
            </a:endParaRPr>
          </a:p>
        </p:txBody>
      </p:sp>
      <p:sp>
        <p:nvSpPr>
          <p:cNvPr id="53" name="TextBox 52"/>
          <p:cNvSpPr txBox="1"/>
          <p:nvPr/>
        </p:nvSpPr>
        <p:spPr>
          <a:xfrm>
            <a:off x="2932432" y="2331934"/>
            <a:ext cx="1773040" cy="224677"/>
          </a:xfrm>
          <a:prstGeom prst="rect">
            <a:avLst/>
          </a:prstGeom>
          <a:solidFill>
            <a:schemeClr val="bg1"/>
          </a:solidFill>
          <a:ln>
            <a:solidFill>
              <a:schemeClr val="tx1"/>
            </a:solidFill>
          </a:ln>
        </p:spPr>
        <p:txBody>
          <a:bodyPr wrap="square" lIns="0" tIns="18288" rIns="0" bIns="36576" rtlCol="0">
            <a:spAutoFit/>
          </a:bodyPr>
          <a:lstStyle/>
          <a:p>
            <a:pPr algn="ctr"/>
            <a:r>
              <a:rPr lang="en-US" sz="1100" dirty="0" smtClean="0">
                <a:latin typeface="Arial"/>
                <a:cs typeface="Arial"/>
              </a:rPr>
              <a:t>(e) 1200 UTC 15 Aug 2016</a:t>
            </a:r>
            <a:endParaRPr lang="en-US" sz="1100" dirty="0">
              <a:latin typeface="Arial"/>
              <a:cs typeface="Arial"/>
            </a:endParaRPr>
          </a:p>
        </p:txBody>
      </p:sp>
      <p:sp>
        <p:nvSpPr>
          <p:cNvPr id="54" name="TextBox 53"/>
          <p:cNvSpPr txBox="1"/>
          <p:nvPr/>
        </p:nvSpPr>
        <p:spPr>
          <a:xfrm>
            <a:off x="5457502" y="2331934"/>
            <a:ext cx="1773040" cy="224677"/>
          </a:xfrm>
          <a:prstGeom prst="rect">
            <a:avLst/>
          </a:prstGeom>
          <a:solidFill>
            <a:schemeClr val="bg1"/>
          </a:solidFill>
          <a:ln>
            <a:solidFill>
              <a:schemeClr val="tx1"/>
            </a:solidFill>
          </a:ln>
        </p:spPr>
        <p:txBody>
          <a:bodyPr wrap="square" lIns="0" tIns="18288" rIns="0" bIns="36576" rtlCol="0">
            <a:spAutoFit/>
          </a:bodyPr>
          <a:lstStyle/>
          <a:p>
            <a:pPr algn="ctr"/>
            <a:r>
              <a:rPr lang="en-US" sz="1100" dirty="0" smtClean="0">
                <a:latin typeface="Arial"/>
                <a:cs typeface="Arial"/>
              </a:rPr>
              <a:t>(f) 0000 UTC 16 Aug 2016</a:t>
            </a:r>
            <a:endParaRPr lang="en-US" sz="1100" dirty="0">
              <a:latin typeface="Arial"/>
              <a:cs typeface="Arial"/>
            </a:endParaRPr>
          </a:p>
        </p:txBody>
      </p:sp>
    </p:spTree>
    <p:extLst>
      <p:ext uri="{BB962C8B-B14F-4D97-AF65-F5344CB8AC3E}">
        <p14:creationId xmlns:p14="http://schemas.microsoft.com/office/powerpoint/2010/main" val="310609313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a:ea typeface="Times New Roman"/>
                <a:cs typeface="Arial"/>
              </a:rPr>
              <a:t>Use ensemble forecasts from the 51-member ECMWF ensemble prediction system extracted from The Observing System Research and Predictability Experiment (THORPEX) Interactive Grand Global Ensemble (TIGGE) (</a:t>
            </a:r>
            <a:r>
              <a:rPr lang="en-US" sz="1800" dirty="0" err="1">
                <a:latin typeface="Arial"/>
                <a:ea typeface="Times New Roman"/>
                <a:cs typeface="Arial"/>
              </a:rPr>
              <a:t>Bougeault</a:t>
            </a:r>
            <a:r>
              <a:rPr lang="en-US" sz="1800" dirty="0">
                <a:latin typeface="Arial"/>
                <a:ea typeface="Times New Roman"/>
                <a:cs typeface="Arial"/>
              </a:rPr>
              <a:t> et al. 2010). </a:t>
            </a:r>
          </a:p>
          <a:p>
            <a:pPr marL="0" indent="0">
              <a:buNone/>
            </a:pPr>
            <a:endParaRPr lang="en-US" sz="1800" dirty="0">
              <a:latin typeface="Arial"/>
              <a:ea typeface="Times New Roman"/>
              <a:cs typeface="Arial"/>
            </a:endParaRPr>
          </a:p>
          <a:p>
            <a:r>
              <a:rPr lang="en-US" sz="1800" dirty="0">
                <a:latin typeface="Arial"/>
                <a:ea typeface="Times New Roman"/>
                <a:cs typeface="Arial"/>
              </a:rPr>
              <a:t>Use ensemble forecasts initialized at 0000 UTC 10 August and verifying at 0000 UTC 15 August (120 h)</a:t>
            </a:r>
            <a:r>
              <a:rPr lang="en-US" sz="1800" dirty="0" smtClean="0">
                <a:latin typeface="Arial"/>
                <a:ea typeface="Times New Roman"/>
                <a:cs typeface="Arial"/>
              </a:rPr>
              <a:t>.</a:t>
            </a:r>
          </a:p>
          <a:p>
            <a:endParaRPr lang="en-US" sz="1800" dirty="0">
              <a:latin typeface="Arial"/>
              <a:ea typeface="Times New Roman"/>
              <a:cs typeface="Arial"/>
            </a:endParaRPr>
          </a:p>
          <a:p>
            <a:pPr marL="0" indent="0">
              <a:buNone/>
            </a:pPr>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AC16 in ECMWF EPS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3021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a:ea typeface="Times New Roman"/>
                <a:cs typeface="Arial"/>
              </a:rPr>
              <a:t>AC16 </a:t>
            </a:r>
            <a:r>
              <a:rPr lang="en-US" sz="1800" dirty="0">
                <a:latin typeface="Arial"/>
                <a:ea typeface="Times New Roman"/>
                <a:cs typeface="Arial"/>
              </a:rPr>
              <a:t>is tracked in the ensemble forecasts </a:t>
            </a:r>
            <a:r>
              <a:rPr lang="en-US" sz="1800" dirty="0" smtClean="0">
                <a:latin typeface="Arial"/>
                <a:ea typeface="Times New Roman"/>
                <a:cs typeface="Arial"/>
              </a:rPr>
              <a:t>by utilizing the objective SLP-based cyclone tracking algorithm developed by Crawford et al. (2020).</a:t>
            </a:r>
          </a:p>
          <a:p>
            <a:endParaRPr lang="en-US" sz="1800" dirty="0">
              <a:latin typeface="Arial"/>
              <a:ea typeface="Times New Roman"/>
              <a:cs typeface="Arial"/>
            </a:endParaRPr>
          </a:p>
          <a:p>
            <a:r>
              <a:rPr lang="en-US" sz="1800" dirty="0">
                <a:latin typeface="Arial"/>
                <a:ea typeface="Times New Roman"/>
                <a:cs typeface="Arial"/>
              </a:rPr>
              <a:t>The cyclone matching </a:t>
            </a:r>
            <a:r>
              <a:rPr lang="en-US" sz="1800" dirty="0" smtClean="0">
                <a:latin typeface="Arial"/>
                <a:ea typeface="Times New Roman"/>
                <a:cs typeface="Arial"/>
              </a:rPr>
              <a:t>procedure mentioned earlier in presentation is used to find the matching </a:t>
            </a:r>
            <a:r>
              <a:rPr lang="en-US" sz="1800" dirty="0">
                <a:latin typeface="Arial"/>
                <a:ea typeface="Times New Roman"/>
                <a:cs typeface="Arial"/>
              </a:rPr>
              <a:t>forecast AC track corresponding to </a:t>
            </a:r>
            <a:r>
              <a:rPr lang="en-US" sz="1800" dirty="0" smtClean="0">
                <a:latin typeface="Arial"/>
                <a:ea typeface="Times New Roman"/>
                <a:cs typeface="Arial"/>
              </a:rPr>
              <a:t>AC16 in </a:t>
            </a:r>
            <a:r>
              <a:rPr lang="en-US" sz="1800" dirty="0">
                <a:latin typeface="Arial"/>
                <a:ea typeface="Times New Roman"/>
                <a:cs typeface="Arial"/>
              </a:rPr>
              <a:t>each ensemble forecast. </a:t>
            </a:r>
            <a:endParaRPr lang="en-US" sz="1800" dirty="0" smtClean="0">
              <a:latin typeface="Arial"/>
              <a:ea typeface="Times New Roman"/>
              <a:cs typeface="Arial"/>
            </a:endParaRPr>
          </a:p>
          <a:p>
            <a:endParaRPr lang="en-US" sz="1800" dirty="0">
              <a:latin typeface="Arial"/>
              <a:ea typeface="Times New Roman"/>
              <a:cs typeface="Arial"/>
            </a:endParaRPr>
          </a:p>
          <a:p>
            <a:r>
              <a:rPr lang="en-US" sz="1800" dirty="0" smtClean="0">
                <a:latin typeface="Arial"/>
                <a:ea typeface="Times New Roman"/>
                <a:cs typeface="Arial"/>
              </a:rPr>
              <a:t>If </a:t>
            </a:r>
            <a:r>
              <a:rPr lang="en-US" sz="1800" dirty="0">
                <a:latin typeface="Arial"/>
                <a:ea typeface="Times New Roman"/>
                <a:cs typeface="Arial"/>
              </a:rPr>
              <a:t>no matching forecast AC track is identified in an ensemble forecast</a:t>
            </a:r>
            <a:r>
              <a:rPr lang="en-US" sz="1800" dirty="0" smtClean="0">
                <a:latin typeface="Arial"/>
                <a:ea typeface="Times New Roman"/>
                <a:cs typeface="Arial"/>
              </a:rPr>
              <a:t>, AC16 </a:t>
            </a:r>
            <a:r>
              <a:rPr lang="en-US" sz="1800" dirty="0">
                <a:latin typeface="Arial"/>
                <a:ea typeface="Times New Roman"/>
                <a:cs typeface="Arial"/>
              </a:rPr>
              <a:t>is manually identified and tracked in the ensemble forecast.</a:t>
            </a: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6"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AC16 in ECMWF EPS</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07465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a:ea typeface="Times New Roman"/>
                <a:cs typeface="Arial"/>
              </a:rPr>
              <a:t>Utilize</a:t>
            </a:r>
            <a:r>
              <a:rPr lang="en-US" sz="1800" dirty="0">
                <a:latin typeface="Arial"/>
                <a:ea typeface="Times New Roman"/>
                <a:cs typeface="Arial"/>
              </a:rPr>
              <a:t> ensemble-based sensitivity analysis (ESA) technique (e.g., Torn and Hakim 2008) to examine the sensitivity of the forecast skill of intensity and position of AC16 to selected dynamic and thermodynamic quantities at earlier forecast lead times.</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Calculate the sensitivity of a forecast metric of interest </a:t>
            </a:r>
            <a:r>
              <a:rPr lang="en-US" sz="1800" i="1" dirty="0">
                <a:latin typeface="Arial" panose="020B0604020202020204" pitchFamily="34" charset="0"/>
                <a:cs typeface="Arial" panose="020B0604020202020204" pitchFamily="34" charset="0"/>
              </a:rPr>
              <a:t>J</a:t>
            </a:r>
            <a:r>
              <a:rPr lang="en-US" sz="1800" dirty="0">
                <a:latin typeface="Arial" panose="020B0604020202020204" pitchFamily="34" charset="0"/>
                <a:cs typeface="Arial" panose="020B0604020202020204" pitchFamily="34" charset="0"/>
              </a:rPr>
              <a:t> to a model state variable </a:t>
            </a:r>
            <a:r>
              <a:rPr lang="en-US" sz="1800" i="1" dirty="0">
                <a:latin typeface="Arial" panose="020B0604020202020204" pitchFamily="34" charset="0"/>
                <a:cs typeface="Arial" panose="020B0604020202020204" pitchFamily="34" charset="0"/>
              </a:rPr>
              <a:t>x</a:t>
            </a:r>
            <a:r>
              <a:rPr lang="en-US" sz="1800" baseline="-25000" dirty="0">
                <a:latin typeface="Arial" panose="020B0604020202020204" pitchFamily="34" charset="0"/>
                <a:cs typeface="Arial" panose="020B0604020202020204" pitchFamily="34" charset="0"/>
              </a:rPr>
              <a:t>i</a:t>
            </a:r>
            <a:r>
              <a:rPr lang="en-US" sz="1800" dirty="0">
                <a:latin typeface="Arial" panose="020B0604020202020204" pitchFamily="34" charset="0"/>
                <a:cs typeface="Arial" panose="020B0604020202020204" pitchFamily="34" charset="0"/>
              </a:rPr>
              <a:t> at an earlier forecast lead time for an ensemble of size M </a:t>
            </a:r>
            <a:r>
              <a:rPr lang="en-US" sz="1800" dirty="0" smtClean="0">
                <a:latin typeface="Arial" panose="020B0604020202020204" pitchFamily="34" charset="0"/>
                <a:cs typeface="Arial" panose="020B0604020202020204" pitchFamily="34" charset="0"/>
              </a:rPr>
              <a:t>via</a:t>
            </a:r>
          </a:p>
          <a:p>
            <a:endParaRPr lang="en-US" sz="1800" dirty="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J</a:t>
            </a:r>
            <a:r>
              <a:rPr lang="en-US" sz="1800" dirty="0">
                <a:latin typeface="Arial" panose="020B0604020202020204" pitchFamily="34" charset="0"/>
                <a:cs typeface="Arial" panose="020B0604020202020204" pitchFamily="34" charset="0"/>
              </a:rPr>
              <a:t> and </a:t>
            </a:r>
            <a:r>
              <a:rPr lang="en-US" sz="1800" b="1" dirty="0">
                <a:latin typeface="Arial" panose="020B0604020202020204" pitchFamily="34" charset="0"/>
                <a:cs typeface="Arial" panose="020B0604020202020204" pitchFamily="34" charset="0"/>
              </a:rPr>
              <a:t>x</a:t>
            </a:r>
            <a:r>
              <a:rPr lang="en-US" sz="1800" baseline="-25000" dirty="0">
                <a:latin typeface="Arial" panose="020B0604020202020204" pitchFamily="34" charset="0"/>
                <a:cs typeface="Arial" panose="020B0604020202020204" pitchFamily="34" charset="0"/>
              </a:rPr>
              <a:t>i</a:t>
            </a:r>
            <a:r>
              <a:rPr lang="en-US" sz="1800" dirty="0">
                <a:latin typeface="Arial" panose="020B0604020202020204" pitchFamily="34" charset="0"/>
                <a:cs typeface="Arial" panose="020B0604020202020204" pitchFamily="34" charset="0"/>
              </a:rPr>
              <a:t> denote the 1 × M ensemble estimates of the forecast metric and </a:t>
            </a:r>
            <a:r>
              <a:rPr lang="en-US" sz="1800" i="1" dirty="0" err="1">
                <a:latin typeface="Arial" panose="020B0604020202020204" pitchFamily="34" charset="0"/>
                <a:cs typeface="Arial" panose="020B0604020202020204" pitchFamily="34" charset="0"/>
              </a:rPr>
              <a:t>i</a:t>
            </a:r>
            <a:r>
              <a:rPr lang="en-US" sz="1800" dirty="0" err="1">
                <a:latin typeface="Arial" panose="020B0604020202020204" pitchFamily="34" charset="0"/>
                <a:cs typeface="Arial" panose="020B0604020202020204" pitchFamily="34" charset="0"/>
              </a:rPr>
              <a:t>th</a:t>
            </a:r>
            <a:r>
              <a:rPr lang="en-US" sz="1800" dirty="0">
                <a:latin typeface="Arial" panose="020B0604020202020204" pitchFamily="34" charset="0"/>
                <a:cs typeface="Arial" panose="020B0604020202020204" pitchFamily="34" charset="0"/>
              </a:rPr>
              <a:t> model state variable, respectively, </a:t>
            </a:r>
            <a:r>
              <a:rPr lang="en-US" sz="1800" dirty="0" err="1">
                <a:latin typeface="Arial" panose="020B0604020202020204" pitchFamily="34" charset="0"/>
                <a:cs typeface="Arial" panose="020B0604020202020204" pitchFamily="34" charset="0"/>
              </a:rPr>
              <a:t>cov</a:t>
            </a:r>
            <a:r>
              <a:rPr lang="en-US" sz="1800" dirty="0">
                <a:latin typeface="Arial" panose="020B0604020202020204" pitchFamily="34" charset="0"/>
                <a:cs typeface="Arial" panose="020B0604020202020204" pitchFamily="34" charset="0"/>
              </a:rPr>
              <a:t> denotes the covariance, and </a:t>
            </a:r>
            <a:r>
              <a:rPr lang="en-US" sz="1800" dirty="0" err="1">
                <a:latin typeface="Arial" panose="020B0604020202020204" pitchFamily="34" charset="0"/>
                <a:cs typeface="Arial" panose="020B0604020202020204" pitchFamily="34" charset="0"/>
              </a:rPr>
              <a:t>var</a:t>
            </a:r>
            <a:r>
              <a:rPr lang="en-US" sz="1800" dirty="0">
                <a:latin typeface="Arial" panose="020B0604020202020204" pitchFamily="34" charset="0"/>
                <a:cs typeface="Arial" panose="020B0604020202020204" pitchFamily="34" charset="0"/>
              </a:rPr>
              <a:t> denotes the variance (e.g., Torn and Hakim 2008).</a:t>
            </a:r>
          </a:p>
          <a:p>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Ensemble-based sensitivity analysis (ESA)</a:t>
            </a:r>
            <a:endParaRPr lang="en-US" sz="2200" b="1" dirty="0">
              <a:solidFill>
                <a:srgbClr val="FF0000"/>
              </a:solidFill>
              <a:latin typeface="Arial" panose="020B0604020202020204" pitchFamily="34" charset="0"/>
              <a:cs typeface="Arial" panose="020B0604020202020204" pitchFamily="34" charset="0"/>
            </a:endParaRPr>
          </a:p>
        </p:txBody>
      </p:sp>
      <p:pic>
        <p:nvPicPr>
          <p:cNvPr id="3" name="Picture 2" descr="ESA_equ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3429" y="2953283"/>
            <a:ext cx="1859642" cy="677232"/>
          </a:xfrm>
          <a:prstGeom prst="rect">
            <a:avLst/>
          </a:prstGeom>
        </p:spPr>
      </p:pic>
    </p:spTree>
    <p:extLst>
      <p:ext uri="{BB962C8B-B14F-4D97-AF65-F5344CB8AC3E}">
        <p14:creationId xmlns:p14="http://schemas.microsoft.com/office/powerpoint/2010/main" val="167994050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a:ea typeface="Times New Roman"/>
                <a:cs typeface="Arial"/>
              </a:rPr>
              <a:t>Normalize the values of </a:t>
            </a:r>
            <a:r>
              <a:rPr lang="en-US" sz="1800" i="1" dirty="0">
                <a:latin typeface="Arial"/>
                <a:ea typeface="Times New Roman"/>
                <a:cs typeface="Arial"/>
              </a:rPr>
              <a:t>x</a:t>
            </a:r>
            <a:r>
              <a:rPr lang="en-US" sz="1800" baseline="-25000" dirty="0">
                <a:latin typeface="Arial"/>
                <a:ea typeface="Times New Roman"/>
                <a:cs typeface="Arial"/>
              </a:rPr>
              <a:t>i</a:t>
            </a:r>
            <a:r>
              <a:rPr lang="en-US" sz="1800" dirty="0">
                <a:latin typeface="Arial"/>
                <a:ea typeface="Times New Roman"/>
                <a:cs typeface="Arial"/>
              </a:rPr>
              <a:t> by the ensemble standard deviation of </a:t>
            </a:r>
            <a:r>
              <a:rPr lang="en-US" sz="1800" i="1" dirty="0">
                <a:latin typeface="Arial"/>
                <a:ea typeface="Times New Roman"/>
                <a:cs typeface="Arial"/>
              </a:rPr>
              <a:t>x</a:t>
            </a:r>
            <a:r>
              <a:rPr lang="en-US" sz="1800" baseline="-25000" dirty="0">
                <a:latin typeface="Arial"/>
                <a:ea typeface="Times New Roman"/>
                <a:cs typeface="Arial"/>
              </a:rPr>
              <a:t>i</a:t>
            </a:r>
            <a:r>
              <a:rPr lang="en-US" sz="1800" dirty="0">
                <a:latin typeface="Arial"/>
                <a:ea typeface="Times New Roman"/>
                <a:cs typeface="Arial"/>
              </a:rPr>
              <a:t> following Torn and Romine (2015), such that all sensitivities have units of the forecast metric per standard deviation of the model state variable. </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Determine sensitivity to be statistically significant at the 95% confidence level by following the methodology of Torn and Hakim (2008).</a:t>
            </a: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a:solidFill>
                  <a:srgbClr val="FF0000"/>
                </a:solidFill>
                <a:latin typeface="Arial" panose="020B0604020202020204" pitchFamily="34" charset="0"/>
                <a:cs typeface="Arial" panose="020B0604020202020204" pitchFamily="34" charset="0"/>
              </a:rPr>
              <a:t>Ensemble-based sensitivity analysis (ESA)</a:t>
            </a:r>
          </a:p>
        </p:txBody>
      </p:sp>
    </p:spTree>
    <p:extLst>
      <p:ext uri="{BB962C8B-B14F-4D97-AF65-F5344CB8AC3E}">
        <p14:creationId xmlns:p14="http://schemas.microsoft.com/office/powerpoint/2010/main" val="86474568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16_positions_20160815_0000_f1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41" y="639588"/>
            <a:ext cx="4421499" cy="4416715"/>
          </a:xfrm>
          <a:prstGeom prst="rect">
            <a:avLst/>
          </a:prstGeom>
          <a:ln w="9525">
            <a:solidFill>
              <a:schemeClr val="tx1"/>
            </a:solidFill>
          </a:ln>
        </p:spPr>
      </p:pic>
      <p:sp>
        <p:nvSpPr>
          <p:cNvPr id="36" name="TextBox 35"/>
          <p:cNvSpPr txBox="1"/>
          <p:nvPr/>
        </p:nvSpPr>
        <p:spPr>
          <a:xfrm>
            <a:off x="5024808" y="3204328"/>
            <a:ext cx="1010547" cy="184666"/>
          </a:xfrm>
          <a:prstGeom prst="rect">
            <a:avLst/>
          </a:prstGeom>
          <a:noFill/>
        </p:spPr>
        <p:txBody>
          <a:bodyPr wrap="square" lIns="0" tIns="0" rIns="0" bIns="0" rtlCol="0">
            <a:spAutoFit/>
          </a:bodyPr>
          <a:lstStyle/>
          <a:p>
            <a:r>
              <a:rPr lang="en-US" sz="1200" dirty="0" smtClean="0">
                <a:latin typeface="Arial"/>
                <a:cs typeface="Arial"/>
              </a:rPr>
              <a:t>990–995</a:t>
            </a:r>
            <a:endParaRPr lang="en-US" sz="1200" dirty="0">
              <a:latin typeface="Arial"/>
              <a:cs typeface="Arial"/>
            </a:endParaRPr>
          </a:p>
        </p:txBody>
      </p:sp>
      <p:sp>
        <p:nvSpPr>
          <p:cNvPr id="37" name="TextBox 36"/>
          <p:cNvSpPr txBox="1"/>
          <p:nvPr/>
        </p:nvSpPr>
        <p:spPr>
          <a:xfrm>
            <a:off x="5024808" y="2724402"/>
            <a:ext cx="645324" cy="184666"/>
          </a:xfrm>
          <a:prstGeom prst="rect">
            <a:avLst/>
          </a:prstGeom>
          <a:noFill/>
        </p:spPr>
        <p:txBody>
          <a:bodyPr wrap="square" lIns="0" tIns="0" rIns="0" bIns="0" rtlCol="0">
            <a:spAutoFit/>
          </a:bodyPr>
          <a:lstStyle/>
          <a:p>
            <a:r>
              <a:rPr lang="en-US" sz="1200" dirty="0" smtClean="0">
                <a:latin typeface="Arial"/>
                <a:cs typeface="Arial"/>
              </a:rPr>
              <a:t>980–985</a:t>
            </a:r>
            <a:endParaRPr lang="en-US" sz="1200" dirty="0">
              <a:latin typeface="Arial"/>
              <a:cs typeface="Arial"/>
            </a:endParaRPr>
          </a:p>
        </p:txBody>
      </p:sp>
      <p:sp>
        <p:nvSpPr>
          <p:cNvPr id="38" name="Oval 37"/>
          <p:cNvSpPr>
            <a:spLocks noChangeAspect="1"/>
          </p:cNvSpPr>
          <p:nvPr/>
        </p:nvSpPr>
        <p:spPr>
          <a:xfrm>
            <a:off x="4739378" y="713314"/>
            <a:ext cx="210312" cy="21031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a:spLocks noChangeAspect="1"/>
          </p:cNvSpPr>
          <p:nvPr/>
        </p:nvSpPr>
        <p:spPr>
          <a:xfrm>
            <a:off x="4760266" y="2099611"/>
            <a:ext cx="173736" cy="173736"/>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a:spLocks noChangeAspect="1"/>
          </p:cNvSpPr>
          <p:nvPr/>
        </p:nvSpPr>
        <p:spPr>
          <a:xfrm>
            <a:off x="4778554" y="2422232"/>
            <a:ext cx="155448" cy="155448"/>
          </a:xfrm>
          <a:prstGeom prst="ellipse">
            <a:avLst/>
          </a:prstGeom>
          <a:solidFill>
            <a:srgbClr val="20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a:spLocks noChangeAspect="1"/>
          </p:cNvSpPr>
          <p:nvPr/>
        </p:nvSpPr>
        <p:spPr>
          <a:xfrm>
            <a:off x="4796842" y="2749653"/>
            <a:ext cx="137160" cy="137160"/>
          </a:xfrm>
          <a:prstGeom prst="ellipse">
            <a:avLst/>
          </a:prstGeom>
          <a:solidFill>
            <a:srgbClr val="1FBF0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a:spLocks noChangeAspect="1"/>
          </p:cNvSpPr>
          <p:nvPr/>
        </p:nvSpPr>
        <p:spPr>
          <a:xfrm>
            <a:off x="4813454" y="3074752"/>
            <a:ext cx="118872" cy="118872"/>
          </a:xfrm>
          <a:prstGeom prst="ellipse">
            <a:avLst/>
          </a:prstGeom>
          <a:solidFill>
            <a:srgbClr val="FFDE1A"/>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a:spLocks noChangeAspect="1"/>
          </p:cNvSpPr>
          <p:nvPr/>
        </p:nvSpPr>
        <p:spPr>
          <a:xfrm>
            <a:off x="4831742" y="3402680"/>
            <a:ext cx="100584" cy="100584"/>
          </a:xfrm>
          <a:prstGeom prst="ellipse">
            <a:avLst/>
          </a:prstGeom>
          <a:solidFill>
            <a:srgbClr val="FD610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a:spLocks noChangeAspect="1"/>
          </p:cNvSpPr>
          <p:nvPr/>
        </p:nvSpPr>
        <p:spPr>
          <a:xfrm>
            <a:off x="4850030" y="3707580"/>
            <a:ext cx="82296" cy="82296"/>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5024614" y="726014"/>
            <a:ext cx="1220124" cy="369332"/>
          </a:xfrm>
          <a:prstGeom prst="rect">
            <a:avLst/>
          </a:prstGeom>
          <a:noFill/>
        </p:spPr>
        <p:txBody>
          <a:bodyPr wrap="square" lIns="0" tIns="0" rIns="0" bIns="0" rtlCol="0">
            <a:spAutoFit/>
          </a:bodyPr>
          <a:lstStyle/>
          <a:p>
            <a:r>
              <a:rPr lang="en-US" sz="1200" dirty="0" smtClean="0">
                <a:latin typeface="Arial"/>
                <a:cs typeface="Arial"/>
              </a:rPr>
              <a:t>ERA5 min SLP                    (972.8 hPa)</a:t>
            </a:r>
          </a:p>
        </p:txBody>
      </p:sp>
      <p:sp>
        <p:nvSpPr>
          <p:cNvPr id="46" name="TextBox 45"/>
          <p:cNvSpPr txBox="1"/>
          <p:nvPr/>
        </p:nvSpPr>
        <p:spPr>
          <a:xfrm>
            <a:off x="5024808" y="2095031"/>
            <a:ext cx="688293" cy="184666"/>
          </a:xfrm>
          <a:prstGeom prst="rect">
            <a:avLst/>
          </a:prstGeom>
          <a:noFill/>
        </p:spPr>
        <p:txBody>
          <a:bodyPr wrap="square" lIns="0" tIns="0" rIns="0" bIns="0" rtlCol="0">
            <a:spAutoFit/>
          </a:bodyPr>
          <a:lstStyle/>
          <a:p>
            <a:r>
              <a:rPr lang="en-US" sz="1200" dirty="0" smtClean="0">
                <a:latin typeface="Arial"/>
                <a:cs typeface="Arial"/>
              </a:rPr>
              <a:t>970–975</a:t>
            </a:r>
            <a:endParaRPr lang="en-US" sz="1200" dirty="0">
              <a:latin typeface="Arial"/>
              <a:cs typeface="Arial"/>
            </a:endParaRPr>
          </a:p>
        </p:txBody>
      </p:sp>
      <p:sp>
        <p:nvSpPr>
          <p:cNvPr id="47" name="TextBox 46"/>
          <p:cNvSpPr txBox="1"/>
          <p:nvPr/>
        </p:nvSpPr>
        <p:spPr>
          <a:xfrm>
            <a:off x="5024808" y="2406630"/>
            <a:ext cx="668463" cy="189565"/>
          </a:xfrm>
          <a:prstGeom prst="rect">
            <a:avLst/>
          </a:prstGeom>
          <a:noFill/>
        </p:spPr>
        <p:txBody>
          <a:bodyPr wrap="square" lIns="0" tIns="0" rIns="0" bIns="0" rtlCol="0">
            <a:spAutoFit/>
          </a:bodyPr>
          <a:lstStyle/>
          <a:p>
            <a:r>
              <a:rPr lang="en-US" sz="1200" dirty="0" smtClean="0">
                <a:latin typeface="Arial"/>
                <a:cs typeface="Arial"/>
              </a:rPr>
              <a:t>975–980</a:t>
            </a:r>
            <a:endParaRPr lang="en-US" sz="1200" dirty="0">
              <a:latin typeface="Arial"/>
              <a:cs typeface="Arial"/>
            </a:endParaRPr>
          </a:p>
        </p:txBody>
      </p:sp>
      <p:sp>
        <p:nvSpPr>
          <p:cNvPr id="48" name="TextBox 47"/>
          <p:cNvSpPr txBox="1"/>
          <p:nvPr/>
        </p:nvSpPr>
        <p:spPr>
          <a:xfrm>
            <a:off x="5024614" y="3036009"/>
            <a:ext cx="630148" cy="184666"/>
          </a:xfrm>
          <a:prstGeom prst="rect">
            <a:avLst/>
          </a:prstGeom>
          <a:noFill/>
        </p:spPr>
        <p:txBody>
          <a:bodyPr wrap="square" lIns="0" tIns="0" rIns="0" bIns="0" rtlCol="0">
            <a:spAutoFit/>
          </a:bodyPr>
          <a:lstStyle/>
          <a:p>
            <a:r>
              <a:rPr lang="en-US" sz="1200" dirty="0" smtClean="0">
                <a:latin typeface="Arial"/>
                <a:cs typeface="Arial"/>
              </a:rPr>
              <a:t>985–990</a:t>
            </a:r>
            <a:endParaRPr lang="en-US" sz="1200" dirty="0">
              <a:latin typeface="Arial"/>
              <a:cs typeface="Arial"/>
            </a:endParaRPr>
          </a:p>
        </p:txBody>
      </p:sp>
      <p:sp>
        <p:nvSpPr>
          <p:cNvPr id="49" name="TextBox 48"/>
          <p:cNvSpPr txBox="1"/>
          <p:nvPr/>
        </p:nvSpPr>
        <p:spPr>
          <a:xfrm>
            <a:off x="5024614" y="3655014"/>
            <a:ext cx="720997" cy="184666"/>
          </a:xfrm>
          <a:prstGeom prst="rect">
            <a:avLst/>
          </a:prstGeom>
          <a:noFill/>
        </p:spPr>
        <p:txBody>
          <a:bodyPr wrap="square" lIns="0" tIns="0" rIns="0" bIns="0" rtlCol="0">
            <a:spAutoFit/>
          </a:bodyPr>
          <a:lstStyle/>
          <a:p>
            <a:r>
              <a:rPr lang="en-US" sz="1200" dirty="0" smtClean="0">
                <a:latin typeface="Arial"/>
                <a:cs typeface="Arial"/>
              </a:rPr>
              <a:t>≥ 995</a:t>
            </a:r>
            <a:endParaRPr lang="en-US" sz="1200" dirty="0">
              <a:latin typeface="Arial"/>
              <a:cs typeface="Arial"/>
            </a:endParaRPr>
          </a:p>
        </p:txBody>
      </p:sp>
      <p:sp>
        <p:nvSpPr>
          <p:cNvPr id="50" name="Oval 49"/>
          <p:cNvSpPr>
            <a:spLocks noChangeAspect="1"/>
          </p:cNvSpPr>
          <p:nvPr/>
        </p:nvSpPr>
        <p:spPr>
          <a:xfrm>
            <a:off x="4741978" y="1764136"/>
            <a:ext cx="192024" cy="192024"/>
          </a:xfrm>
          <a:prstGeom prst="ellipse">
            <a:avLst/>
          </a:prstGeom>
          <a:solidFill>
            <a:srgbClr val="92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5024808" y="1760961"/>
            <a:ext cx="490647" cy="184666"/>
          </a:xfrm>
          <a:prstGeom prst="rect">
            <a:avLst/>
          </a:prstGeom>
          <a:noFill/>
        </p:spPr>
        <p:txBody>
          <a:bodyPr wrap="square" lIns="0" tIns="0" rIns="0" bIns="0" rtlCol="0">
            <a:spAutoFit/>
          </a:bodyPr>
          <a:lstStyle/>
          <a:p>
            <a:r>
              <a:rPr lang="en-US" sz="1200" dirty="0" smtClean="0">
                <a:latin typeface="Arial"/>
                <a:cs typeface="Arial"/>
              </a:rPr>
              <a:t>&lt; 970 </a:t>
            </a:r>
            <a:endParaRPr lang="en-US" sz="1200" dirty="0">
              <a:latin typeface="Arial"/>
              <a:cs typeface="Arial"/>
            </a:endParaRPr>
          </a:p>
        </p:txBody>
      </p:sp>
      <p:sp>
        <p:nvSpPr>
          <p:cNvPr id="53" name="TextBox 52"/>
          <p:cNvSpPr txBox="1"/>
          <p:nvPr/>
        </p:nvSpPr>
        <p:spPr>
          <a:xfrm>
            <a:off x="144151" y="637147"/>
            <a:ext cx="1829018" cy="203133"/>
          </a:xfrm>
          <a:prstGeom prst="rect">
            <a:avLst/>
          </a:prstGeom>
          <a:solidFill>
            <a:schemeClr val="bg1"/>
          </a:solidFill>
          <a:ln>
            <a:solidFill>
              <a:schemeClr val="tx1"/>
            </a:solidFill>
          </a:ln>
        </p:spPr>
        <p:txBody>
          <a:bodyPr wrap="square" lIns="0" tIns="0" rIns="0" bIns="18288" rtlCol="0">
            <a:spAutoFit/>
          </a:bodyPr>
          <a:lstStyle/>
          <a:p>
            <a:pPr algn="ctr"/>
            <a:r>
              <a:rPr lang="en-US" sz="1200" dirty="0" smtClean="0">
                <a:latin typeface="Arial"/>
                <a:cs typeface="Arial"/>
              </a:rPr>
              <a:t>0000 UTC 15 Aug (120 h) </a:t>
            </a:r>
            <a:endParaRPr lang="en-US" sz="1200" dirty="0">
              <a:latin typeface="Arial"/>
              <a:cs typeface="Arial"/>
            </a:endParaRPr>
          </a:p>
        </p:txBody>
      </p:sp>
      <p:sp>
        <p:nvSpPr>
          <p:cNvPr id="7" name="Oval 6"/>
          <p:cNvSpPr/>
          <p:nvPr/>
        </p:nvSpPr>
        <p:spPr>
          <a:xfrm>
            <a:off x="4837726" y="4159279"/>
            <a:ext cx="855055" cy="880081"/>
          </a:xfrm>
          <a:prstGeom prst="ellipse">
            <a:avLst/>
          </a:prstGeom>
          <a:noFill/>
          <a:ln w="444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Box 53"/>
          <p:cNvSpPr txBox="1"/>
          <p:nvPr/>
        </p:nvSpPr>
        <p:spPr>
          <a:xfrm>
            <a:off x="5836992" y="4322579"/>
            <a:ext cx="1708265" cy="553998"/>
          </a:xfrm>
          <a:prstGeom prst="rect">
            <a:avLst/>
          </a:prstGeom>
          <a:noFill/>
        </p:spPr>
        <p:txBody>
          <a:bodyPr wrap="square" lIns="0" tIns="0" rIns="0" bIns="0" rtlCol="0">
            <a:spAutoFit/>
          </a:bodyPr>
          <a:lstStyle/>
          <a:p>
            <a:r>
              <a:rPr lang="en-US" sz="1200" dirty="0" smtClean="0">
                <a:latin typeface="Arial"/>
                <a:cs typeface="Arial"/>
              </a:rPr>
              <a:t>700-km radius circle surrounding ERA5 location of the AC </a:t>
            </a:r>
            <a:endParaRPr lang="en-US" sz="1200" baseline="-25000" dirty="0">
              <a:latin typeface="Arial"/>
              <a:cs typeface="Arial"/>
            </a:endParaRPr>
          </a:p>
        </p:txBody>
      </p:sp>
      <p:sp>
        <p:nvSpPr>
          <p:cNvPr id="10" name="TextBox 9"/>
          <p:cNvSpPr txBox="1"/>
          <p:nvPr/>
        </p:nvSpPr>
        <p:spPr>
          <a:xfrm>
            <a:off x="4657696" y="1220081"/>
            <a:ext cx="1587041" cy="646331"/>
          </a:xfrm>
          <a:prstGeom prst="rect">
            <a:avLst/>
          </a:prstGeom>
          <a:noFill/>
        </p:spPr>
        <p:txBody>
          <a:bodyPr wrap="square" rtlCol="0">
            <a:spAutoFit/>
          </a:bodyPr>
          <a:lstStyle/>
          <a:p>
            <a:r>
              <a:rPr lang="en-US" sz="1200" b="1" dirty="0" smtClean="0">
                <a:latin typeface="Arial"/>
                <a:cs typeface="Arial"/>
              </a:rPr>
              <a:t>Ensemble member min SLP (hPa):</a:t>
            </a:r>
          </a:p>
          <a:p>
            <a:endParaRPr lang="en-US" sz="1200" b="1" dirty="0"/>
          </a:p>
        </p:txBody>
      </p:sp>
      <p:sp>
        <p:nvSpPr>
          <p:cNvPr id="26" name="TextBox 25"/>
          <p:cNvSpPr txBox="1"/>
          <p:nvPr/>
        </p:nvSpPr>
        <p:spPr>
          <a:xfrm>
            <a:off x="6244738" y="713314"/>
            <a:ext cx="2833581" cy="3539431"/>
          </a:xfrm>
          <a:prstGeom prst="rect">
            <a:avLst/>
          </a:prstGeom>
          <a:noFill/>
        </p:spPr>
        <p:txBody>
          <a:bodyPr wrap="square" rtlCol="0">
            <a:spAutoFit/>
          </a:bodyPr>
          <a:lstStyle/>
          <a:p>
            <a:pPr marL="285750" indent="-285750">
              <a:buFont typeface="Arial"/>
              <a:buChar char="•"/>
            </a:pPr>
            <a:r>
              <a:rPr lang="en-US" sz="1400" dirty="0" smtClean="0">
                <a:latin typeface="Arial"/>
                <a:cs typeface="Arial"/>
              </a:rPr>
              <a:t>SLP </a:t>
            </a:r>
            <a:r>
              <a:rPr lang="en-US" sz="1400" dirty="0">
                <a:latin typeface="Arial"/>
                <a:cs typeface="Arial"/>
              </a:rPr>
              <a:t>within a 700-km radius circle surrounding the ERA5 position of AC16 at 0000 UTC 15 August (120 h) correlates relatively well with the intensity error and position error of AC16 at this time</a:t>
            </a:r>
            <a:r>
              <a:rPr lang="en-US" sz="1400" dirty="0" smtClean="0">
                <a:latin typeface="Arial"/>
                <a:cs typeface="Arial"/>
              </a:rPr>
              <a:t>.</a:t>
            </a:r>
          </a:p>
          <a:p>
            <a:pPr marL="285750" indent="-285750">
              <a:buFont typeface="Arial"/>
              <a:buChar char="•"/>
            </a:pPr>
            <a:endParaRPr lang="en-US" sz="1400" dirty="0">
              <a:latin typeface="Arial"/>
              <a:cs typeface="Arial"/>
            </a:endParaRPr>
          </a:p>
          <a:p>
            <a:pPr marL="285750" indent="-285750">
              <a:buFont typeface="Arial"/>
              <a:buChar char="•"/>
            </a:pPr>
            <a:r>
              <a:rPr lang="en-US" sz="1400" dirty="0">
                <a:latin typeface="Arial"/>
                <a:cs typeface="Arial"/>
              </a:rPr>
              <a:t>Use average SLP within the 700-km radius circle surrounding the ERA5 position of AC16 at 0000 UTC 15 August (120 h) as the forecast metric, which is hereafter referred to as </a:t>
            </a:r>
            <a:r>
              <a:rPr lang="en-US" sz="1400" i="1" dirty="0">
                <a:latin typeface="Arial"/>
                <a:cs typeface="Arial"/>
              </a:rPr>
              <a:t>J</a:t>
            </a:r>
            <a:r>
              <a:rPr lang="en-US" sz="1400" baseline="-25000" dirty="0">
                <a:latin typeface="Arial"/>
                <a:cs typeface="Arial"/>
              </a:rPr>
              <a:t>AC</a:t>
            </a:r>
            <a:r>
              <a:rPr lang="en-US" sz="1400" dirty="0">
                <a:latin typeface="Arial"/>
                <a:cs typeface="Arial"/>
              </a:rPr>
              <a:t>.</a:t>
            </a:r>
          </a:p>
          <a:p>
            <a:pPr marL="285750" indent="-285750">
              <a:buFont typeface="Arial"/>
              <a:buChar char="•"/>
            </a:pPr>
            <a:endParaRPr lang="en-US" sz="1400" dirty="0">
              <a:latin typeface="Arial"/>
              <a:cs typeface="Arial"/>
            </a:endParaRPr>
          </a:p>
        </p:txBody>
      </p:sp>
      <p:cxnSp>
        <p:nvCxnSpPr>
          <p:cNvPr id="31" name="Straight Connector 30"/>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27"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a:solidFill>
                  <a:srgbClr val="FF0000"/>
                </a:solidFill>
                <a:latin typeface="Arial" panose="020B0604020202020204" pitchFamily="34" charset="0"/>
                <a:cs typeface="Arial" panose="020B0604020202020204" pitchFamily="34" charset="0"/>
              </a:rPr>
              <a:t>Ensemble-based sensitivity analysis (ESA)</a:t>
            </a:r>
          </a:p>
        </p:txBody>
      </p:sp>
    </p:spTree>
    <p:extLst>
      <p:ext uri="{BB962C8B-B14F-4D97-AF65-F5344CB8AC3E}">
        <p14:creationId xmlns:p14="http://schemas.microsoft.com/office/powerpoint/2010/main" val="177748397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a:ea typeface="Times New Roman"/>
                <a:cs typeface="Arial"/>
              </a:rPr>
              <a:t>All sensitivity values are multiplied by −1, such that a more accurate prediction of the intensity and position of AC16 at 0000 UTC 15 August (120 h) is associated with increasing the value of the model state variable at an earlier forecast lead time for positive sensitivity values and with decreasing the value of the model state variable at an earlier forecast lead time for negative sensitivity values. </a:t>
            </a: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6"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a:solidFill>
                  <a:srgbClr val="FF0000"/>
                </a:solidFill>
                <a:latin typeface="Arial" panose="020B0604020202020204" pitchFamily="34" charset="0"/>
                <a:cs typeface="Arial" panose="020B0604020202020204" pitchFamily="34" charset="0"/>
              </a:rPr>
              <a:t>Ensemble-based sensitivity analysis (ESA)</a:t>
            </a:r>
          </a:p>
        </p:txBody>
      </p:sp>
    </p:spTree>
    <p:extLst>
      <p:ext uri="{BB962C8B-B14F-4D97-AF65-F5344CB8AC3E}">
        <p14:creationId xmlns:p14="http://schemas.microsoft.com/office/powerpoint/2010/main" val="426499164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a_pv_cfd_250hPa_200km_aa_slp_700km_sens_initialized_20160810_0000_f36_valid_20160811_1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7103" y="2579034"/>
            <a:ext cx="3009703" cy="2514600"/>
          </a:xfrm>
          <a:prstGeom prst="rect">
            <a:avLst/>
          </a:prstGeom>
          <a:ln w="9525">
            <a:solidFill>
              <a:schemeClr val="tx1"/>
            </a:solidFill>
          </a:ln>
        </p:spPr>
      </p:pic>
      <p:pic>
        <p:nvPicPr>
          <p:cNvPr id="4" name="Picture 3" descr="aa_pv_cfd_250hPa_200km_aa_slp_700km_sens_initialized_20160810_0000_f24_valid_20160811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174" y="2579034"/>
            <a:ext cx="3009703" cy="2514600"/>
          </a:xfrm>
          <a:prstGeom prst="rect">
            <a:avLst/>
          </a:prstGeom>
          <a:ln w="9525">
            <a:solidFill>
              <a:schemeClr val="tx1"/>
            </a:solidFill>
          </a:ln>
        </p:spPr>
      </p:pic>
      <p:pic>
        <p:nvPicPr>
          <p:cNvPr id="3" name="Picture 2" descr="aa_pv_cfd_250hPa_200km_aa_slp_700km_sens_initialized_20160810_0000_f12_valid_20160810_12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7103" y="51291"/>
            <a:ext cx="3009703" cy="2514600"/>
          </a:xfrm>
          <a:prstGeom prst="rect">
            <a:avLst/>
          </a:prstGeom>
          <a:ln w="9525">
            <a:solidFill>
              <a:schemeClr val="tx1"/>
            </a:solidFill>
          </a:ln>
        </p:spPr>
      </p:pic>
      <p:pic>
        <p:nvPicPr>
          <p:cNvPr id="2" name="Picture 1" descr="aa_pv_cfd_250hPa_200km_aa_slp_700km_sens_initialized_20160810_0000_f0_valid_20160810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525" y="51291"/>
            <a:ext cx="3009703" cy="2514600"/>
          </a:xfrm>
          <a:prstGeom prst="rect">
            <a:avLst/>
          </a:prstGeom>
          <a:ln w="9525">
            <a:solidFill>
              <a:schemeClr val="tx1"/>
            </a:solidFill>
          </a:ln>
        </p:spPr>
      </p:pic>
      <p:grpSp>
        <p:nvGrpSpPr>
          <p:cNvPr id="44" name="Group 43"/>
          <p:cNvGrpSpPr/>
          <p:nvPr/>
        </p:nvGrpSpPr>
        <p:grpSpPr>
          <a:xfrm>
            <a:off x="6679893" y="464912"/>
            <a:ext cx="489823" cy="4393311"/>
            <a:chOff x="8389107" y="294816"/>
            <a:chExt cx="489823" cy="4393311"/>
          </a:xfrm>
        </p:grpSpPr>
        <p:pic>
          <p:nvPicPr>
            <p:cNvPr id="43" name="Picture 42" descr="g500_aa_slp_700km_sens_initialized_20160810_0000_f0_valid_20160810_0000.png"/>
            <p:cNvPicPr>
              <a:picLocks/>
            </p:cNvPicPr>
            <p:nvPr/>
          </p:nvPicPr>
          <p:blipFill rotWithShape="1">
            <a:blip r:embed="rId7">
              <a:extLst>
                <a:ext uri="{28A0092B-C50C-407E-A947-70E740481C1C}">
                  <a14:useLocalDpi xmlns:a14="http://schemas.microsoft.com/office/drawing/2010/main" val="0"/>
                </a:ext>
              </a:extLst>
            </a:blip>
            <a:srcRect l="434" t="94411" r="391" b="2643"/>
            <a:stretch/>
          </p:blipFill>
          <p:spPr>
            <a:xfrm rot="16200000">
              <a:off x="6361228" y="2322697"/>
              <a:ext cx="4207349" cy="151588"/>
            </a:xfrm>
            <a:prstGeom prst="rect">
              <a:avLst/>
            </a:prstGeom>
          </p:spPr>
        </p:pic>
        <p:sp>
          <p:nvSpPr>
            <p:cNvPr id="48" name="TextBox 47"/>
            <p:cNvSpPr txBox="1"/>
            <p:nvPr/>
          </p:nvSpPr>
          <p:spPr>
            <a:xfrm>
              <a:off x="8574114" y="4063545"/>
              <a:ext cx="304816" cy="169277"/>
            </a:xfrm>
            <a:prstGeom prst="rect">
              <a:avLst/>
            </a:prstGeom>
            <a:noFill/>
          </p:spPr>
          <p:txBody>
            <a:bodyPr wrap="square" lIns="0" tIns="0" rIns="0" bIns="0" rtlCol="0">
              <a:spAutoFit/>
            </a:bodyPr>
            <a:lstStyle/>
            <a:p>
              <a:r>
                <a:rPr lang="en-US" sz="1100" dirty="0" smtClean="0">
                  <a:latin typeface="Arial"/>
                  <a:cs typeface="Arial"/>
                </a:rPr>
                <a:t>−3</a:t>
              </a:r>
              <a:endParaRPr lang="en-US" sz="1100" dirty="0">
                <a:latin typeface="Arial"/>
                <a:cs typeface="Arial"/>
              </a:endParaRPr>
            </a:p>
          </p:txBody>
        </p:sp>
        <p:sp>
          <p:nvSpPr>
            <p:cNvPr id="53" name="TextBox 52"/>
            <p:cNvSpPr txBox="1"/>
            <p:nvPr/>
          </p:nvSpPr>
          <p:spPr>
            <a:xfrm>
              <a:off x="8574114" y="3730714"/>
              <a:ext cx="304816" cy="169277"/>
            </a:xfrm>
            <a:prstGeom prst="rect">
              <a:avLst/>
            </a:prstGeom>
            <a:noFill/>
          </p:spPr>
          <p:txBody>
            <a:bodyPr wrap="square" lIns="0" tIns="0" rIns="0" bIns="0" rtlCol="0">
              <a:spAutoFit/>
            </a:bodyPr>
            <a:lstStyle/>
            <a:p>
              <a:r>
                <a:rPr lang="en-US" sz="1100" dirty="0" smtClean="0">
                  <a:latin typeface="Arial"/>
                  <a:cs typeface="Arial"/>
                </a:rPr>
                <a:t>−2.4</a:t>
              </a:r>
              <a:endParaRPr lang="en-US" sz="1100" dirty="0">
                <a:latin typeface="Arial"/>
                <a:cs typeface="Arial"/>
              </a:endParaRPr>
            </a:p>
          </p:txBody>
        </p:sp>
        <p:sp>
          <p:nvSpPr>
            <p:cNvPr id="54" name="TextBox 53"/>
            <p:cNvSpPr txBox="1"/>
            <p:nvPr/>
          </p:nvSpPr>
          <p:spPr>
            <a:xfrm>
              <a:off x="8574114" y="3369750"/>
              <a:ext cx="304816" cy="169277"/>
            </a:xfrm>
            <a:prstGeom prst="rect">
              <a:avLst/>
            </a:prstGeom>
            <a:noFill/>
          </p:spPr>
          <p:txBody>
            <a:bodyPr wrap="square" lIns="0" tIns="0" rIns="0" bIns="0" rtlCol="0">
              <a:spAutoFit/>
            </a:bodyPr>
            <a:lstStyle/>
            <a:p>
              <a:r>
                <a:rPr lang="en-US" sz="1100" dirty="0" smtClean="0">
                  <a:latin typeface="Arial"/>
                  <a:cs typeface="Arial"/>
                </a:rPr>
                <a:t>−1.8</a:t>
              </a:r>
              <a:endParaRPr lang="en-US" sz="1100" dirty="0">
                <a:latin typeface="Arial"/>
                <a:cs typeface="Arial"/>
              </a:endParaRPr>
            </a:p>
          </p:txBody>
        </p:sp>
        <p:sp>
          <p:nvSpPr>
            <p:cNvPr id="55" name="TextBox 54"/>
            <p:cNvSpPr txBox="1"/>
            <p:nvPr/>
          </p:nvSpPr>
          <p:spPr>
            <a:xfrm>
              <a:off x="8574114" y="3016517"/>
              <a:ext cx="304816" cy="169277"/>
            </a:xfrm>
            <a:prstGeom prst="rect">
              <a:avLst/>
            </a:prstGeom>
            <a:noFill/>
          </p:spPr>
          <p:txBody>
            <a:bodyPr wrap="square" lIns="0" tIns="0" rIns="0" bIns="0" rtlCol="0">
              <a:spAutoFit/>
            </a:bodyPr>
            <a:lstStyle/>
            <a:p>
              <a:r>
                <a:rPr lang="en-US" sz="1100" dirty="0" smtClean="0">
                  <a:latin typeface="Arial"/>
                  <a:cs typeface="Arial"/>
                </a:rPr>
                <a:t>−1.2</a:t>
              </a:r>
              <a:endParaRPr lang="en-US" sz="1100" dirty="0">
                <a:latin typeface="Arial"/>
                <a:cs typeface="Arial"/>
              </a:endParaRPr>
            </a:p>
          </p:txBody>
        </p:sp>
        <p:sp>
          <p:nvSpPr>
            <p:cNvPr id="56" name="TextBox 55"/>
            <p:cNvSpPr txBox="1"/>
            <p:nvPr/>
          </p:nvSpPr>
          <p:spPr>
            <a:xfrm>
              <a:off x="8574114" y="2667916"/>
              <a:ext cx="304816" cy="169277"/>
            </a:xfrm>
            <a:prstGeom prst="rect">
              <a:avLst/>
            </a:prstGeom>
            <a:noFill/>
          </p:spPr>
          <p:txBody>
            <a:bodyPr wrap="square" lIns="0" tIns="0" rIns="0" bIns="0" rtlCol="0">
              <a:spAutoFit/>
            </a:bodyPr>
            <a:lstStyle/>
            <a:p>
              <a:r>
                <a:rPr lang="en-US" sz="1100" dirty="0" smtClean="0">
                  <a:latin typeface="Arial"/>
                  <a:cs typeface="Arial"/>
                </a:rPr>
                <a:t>−0.6</a:t>
              </a:r>
              <a:endParaRPr lang="en-US" sz="1100" dirty="0">
                <a:latin typeface="Arial"/>
                <a:cs typeface="Arial"/>
              </a:endParaRPr>
            </a:p>
          </p:txBody>
        </p:sp>
        <p:sp>
          <p:nvSpPr>
            <p:cNvPr id="57" name="TextBox 56"/>
            <p:cNvSpPr txBox="1"/>
            <p:nvPr/>
          </p:nvSpPr>
          <p:spPr>
            <a:xfrm>
              <a:off x="8574114" y="2314988"/>
              <a:ext cx="273051" cy="169277"/>
            </a:xfrm>
            <a:prstGeom prst="rect">
              <a:avLst/>
            </a:prstGeom>
            <a:noFill/>
          </p:spPr>
          <p:txBody>
            <a:bodyPr wrap="square" lIns="0" tIns="0" rIns="0" bIns="0" rtlCol="0">
              <a:spAutoFit/>
            </a:bodyPr>
            <a:lstStyle/>
            <a:p>
              <a:r>
                <a:rPr lang="en-US" sz="1100" dirty="0" smtClean="0">
                  <a:latin typeface="Arial"/>
                  <a:cs typeface="Arial"/>
                </a:rPr>
                <a:t>0</a:t>
              </a:r>
              <a:endParaRPr lang="en-US" sz="1100" dirty="0">
                <a:latin typeface="Arial"/>
                <a:cs typeface="Arial"/>
              </a:endParaRPr>
            </a:p>
          </p:txBody>
        </p:sp>
        <p:sp>
          <p:nvSpPr>
            <p:cNvPr id="58" name="TextBox 57"/>
            <p:cNvSpPr txBox="1"/>
            <p:nvPr/>
          </p:nvSpPr>
          <p:spPr>
            <a:xfrm>
              <a:off x="8574114" y="1966386"/>
              <a:ext cx="273051" cy="169277"/>
            </a:xfrm>
            <a:prstGeom prst="rect">
              <a:avLst/>
            </a:prstGeom>
            <a:noFill/>
          </p:spPr>
          <p:txBody>
            <a:bodyPr wrap="square" lIns="0" tIns="0" rIns="0" bIns="0" rtlCol="0">
              <a:spAutoFit/>
            </a:bodyPr>
            <a:lstStyle/>
            <a:p>
              <a:r>
                <a:rPr lang="en-US" sz="1100" dirty="0" smtClean="0">
                  <a:latin typeface="Arial"/>
                  <a:cs typeface="Arial"/>
                </a:rPr>
                <a:t>0.6</a:t>
              </a:r>
              <a:endParaRPr lang="en-US" sz="1100" dirty="0">
                <a:latin typeface="Arial"/>
                <a:cs typeface="Arial"/>
              </a:endParaRPr>
            </a:p>
          </p:txBody>
        </p:sp>
        <p:sp>
          <p:nvSpPr>
            <p:cNvPr id="59" name="TextBox 58"/>
            <p:cNvSpPr txBox="1"/>
            <p:nvPr/>
          </p:nvSpPr>
          <p:spPr>
            <a:xfrm>
              <a:off x="8574114" y="1621191"/>
              <a:ext cx="273051" cy="169277"/>
            </a:xfrm>
            <a:prstGeom prst="rect">
              <a:avLst/>
            </a:prstGeom>
            <a:noFill/>
          </p:spPr>
          <p:txBody>
            <a:bodyPr wrap="square" lIns="0" tIns="0" rIns="0" bIns="0" rtlCol="0">
              <a:spAutoFit/>
            </a:bodyPr>
            <a:lstStyle/>
            <a:p>
              <a:r>
                <a:rPr lang="en-US" sz="1100" dirty="0" smtClean="0">
                  <a:latin typeface="Arial"/>
                  <a:cs typeface="Arial"/>
                </a:rPr>
                <a:t>1.2</a:t>
              </a:r>
              <a:endParaRPr lang="en-US" sz="1100" dirty="0">
                <a:latin typeface="Arial"/>
                <a:cs typeface="Arial"/>
              </a:endParaRPr>
            </a:p>
          </p:txBody>
        </p:sp>
        <p:sp>
          <p:nvSpPr>
            <p:cNvPr id="60" name="TextBox 59"/>
            <p:cNvSpPr txBox="1"/>
            <p:nvPr/>
          </p:nvSpPr>
          <p:spPr>
            <a:xfrm>
              <a:off x="8574114" y="1268263"/>
              <a:ext cx="273051" cy="169277"/>
            </a:xfrm>
            <a:prstGeom prst="rect">
              <a:avLst/>
            </a:prstGeom>
            <a:noFill/>
          </p:spPr>
          <p:txBody>
            <a:bodyPr wrap="square" lIns="0" tIns="0" rIns="0" bIns="0" rtlCol="0">
              <a:spAutoFit/>
            </a:bodyPr>
            <a:lstStyle/>
            <a:p>
              <a:r>
                <a:rPr lang="en-US" sz="1100" dirty="0" smtClean="0">
                  <a:latin typeface="Arial"/>
                  <a:cs typeface="Arial"/>
                </a:rPr>
                <a:t>1.8</a:t>
              </a:r>
              <a:endParaRPr lang="en-US" sz="1100" dirty="0">
                <a:latin typeface="Arial"/>
                <a:cs typeface="Arial"/>
              </a:endParaRPr>
            </a:p>
          </p:txBody>
        </p:sp>
        <p:sp>
          <p:nvSpPr>
            <p:cNvPr id="61" name="TextBox 60"/>
            <p:cNvSpPr txBox="1"/>
            <p:nvPr/>
          </p:nvSpPr>
          <p:spPr>
            <a:xfrm>
              <a:off x="8574114" y="919663"/>
              <a:ext cx="273051" cy="169277"/>
            </a:xfrm>
            <a:prstGeom prst="rect">
              <a:avLst/>
            </a:prstGeom>
            <a:noFill/>
          </p:spPr>
          <p:txBody>
            <a:bodyPr wrap="square" lIns="0" tIns="0" rIns="0" bIns="0" rtlCol="0">
              <a:spAutoFit/>
            </a:bodyPr>
            <a:lstStyle/>
            <a:p>
              <a:r>
                <a:rPr lang="en-US" sz="1100" dirty="0" smtClean="0">
                  <a:latin typeface="Arial"/>
                  <a:cs typeface="Arial"/>
                </a:rPr>
                <a:t>2.4</a:t>
              </a:r>
              <a:endParaRPr lang="en-US" sz="1100" dirty="0">
                <a:latin typeface="Arial"/>
                <a:cs typeface="Arial"/>
              </a:endParaRPr>
            </a:p>
          </p:txBody>
        </p:sp>
        <p:sp>
          <p:nvSpPr>
            <p:cNvPr id="62" name="TextBox 61"/>
            <p:cNvSpPr txBox="1"/>
            <p:nvPr/>
          </p:nvSpPr>
          <p:spPr>
            <a:xfrm>
              <a:off x="8574114" y="574775"/>
              <a:ext cx="273051" cy="161583"/>
            </a:xfrm>
            <a:prstGeom prst="rect">
              <a:avLst/>
            </a:prstGeom>
            <a:noFill/>
          </p:spPr>
          <p:txBody>
            <a:bodyPr wrap="square" lIns="0" tIns="0" rIns="0" bIns="0" rtlCol="0">
              <a:spAutoFit/>
            </a:bodyPr>
            <a:lstStyle/>
            <a:p>
              <a:r>
                <a:rPr lang="en-US" sz="1050" dirty="0" smtClean="0">
                  <a:latin typeface="Arial"/>
                  <a:cs typeface="Arial"/>
                </a:rPr>
                <a:t>3.0</a:t>
              </a:r>
              <a:endParaRPr lang="en-US" sz="1050" dirty="0">
                <a:latin typeface="Arial"/>
                <a:cs typeface="Arial"/>
              </a:endParaRPr>
            </a:p>
          </p:txBody>
        </p:sp>
        <p:sp>
          <p:nvSpPr>
            <p:cNvPr id="63" name="TextBox 62"/>
            <p:cNvSpPr txBox="1"/>
            <p:nvPr/>
          </p:nvSpPr>
          <p:spPr>
            <a:xfrm flipH="1">
              <a:off x="8389107" y="4518850"/>
              <a:ext cx="369161" cy="169277"/>
            </a:xfrm>
            <a:prstGeom prst="rect">
              <a:avLst/>
            </a:prstGeom>
            <a:noFill/>
          </p:spPr>
          <p:txBody>
            <a:bodyPr wrap="square" lIns="0" tIns="0" rIns="0" bIns="0" rtlCol="0">
              <a:spAutoFit/>
            </a:bodyPr>
            <a:lstStyle/>
            <a:p>
              <a:r>
                <a:rPr lang="en-US" sz="1100" dirty="0" smtClean="0">
                  <a:latin typeface="Arial"/>
                  <a:cs typeface="Arial"/>
                </a:rPr>
                <a:t>(hPa)</a:t>
              </a:r>
              <a:endParaRPr lang="en-US" sz="1100" dirty="0">
                <a:latin typeface="Arial"/>
                <a:cs typeface="Arial"/>
              </a:endParaRPr>
            </a:p>
          </p:txBody>
        </p:sp>
      </p:grpSp>
      <p:sp>
        <p:nvSpPr>
          <p:cNvPr id="34" name="TextBox 33"/>
          <p:cNvSpPr txBox="1"/>
          <p:nvPr/>
        </p:nvSpPr>
        <p:spPr>
          <a:xfrm>
            <a:off x="3520753" y="2575056"/>
            <a:ext cx="1988887" cy="203133"/>
          </a:xfrm>
          <a:prstGeom prst="rect">
            <a:avLst/>
          </a:prstGeom>
          <a:solidFill>
            <a:schemeClr val="bg1"/>
          </a:solidFill>
          <a:ln>
            <a:solidFill>
              <a:schemeClr val="tx1"/>
            </a:solidFill>
          </a:ln>
        </p:spPr>
        <p:txBody>
          <a:bodyPr wrap="square" lIns="0" tIns="0" rIns="0" bIns="18288" rtlCol="0">
            <a:spAutoFit/>
          </a:bodyPr>
          <a:lstStyle/>
          <a:p>
            <a:pPr algn="ctr"/>
            <a:r>
              <a:rPr lang="en-US" sz="1200" dirty="0" smtClean="0">
                <a:latin typeface="Arial"/>
                <a:cs typeface="Arial"/>
              </a:rPr>
              <a:t>(d) 1200 UTC 11 Aug (36 h) </a:t>
            </a:r>
            <a:endParaRPr lang="en-US" sz="1200" dirty="0">
              <a:latin typeface="Arial"/>
              <a:cs typeface="Arial"/>
            </a:endParaRPr>
          </a:p>
        </p:txBody>
      </p:sp>
      <p:sp>
        <p:nvSpPr>
          <p:cNvPr id="35" name="TextBox 34"/>
          <p:cNvSpPr txBox="1"/>
          <p:nvPr/>
        </p:nvSpPr>
        <p:spPr>
          <a:xfrm>
            <a:off x="501525" y="2575056"/>
            <a:ext cx="1973499" cy="203133"/>
          </a:xfrm>
          <a:prstGeom prst="rect">
            <a:avLst/>
          </a:prstGeom>
          <a:solidFill>
            <a:schemeClr val="bg1"/>
          </a:solidFill>
          <a:ln>
            <a:solidFill>
              <a:schemeClr val="tx1"/>
            </a:solidFill>
          </a:ln>
        </p:spPr>
        <p:txBody>
          <a:bodyPr wrap="square" lIns="0" tIns="0" rIns="0" bIns="18288" rtlCol="0">
            <a:spAutoFit/>
          </a:bodyPr>
          <a:lstStyle/>
          <a:p>
            <a:pPr algn="ctr"/>
            <a:r>
              <a:rPr lang="en-US" sz="1200" dirty="0" smtClean="0">
                <a:latin typeface="Arial"/>
                <a:cs typeface="Arial"/>
              </a:rPr>
              <a:t>(c) 0000 UTC 11 Aug (24 h) </a:t>
            </a:r>
            <a:endParaRPr lang="en-US" sz="1200" dirty="0">
              <a:latin typeface="Arial"/>
              <a:cs typeface="Arial"/>
            </a:endParaRPr>
          </a:p>
        </p:txBody>
      </p:sp>
      <p:sp>
        <p:nvSpPr>
          <p:cNvPr id="38" name="TextBox 37"/>
          <p:cNvSpPr txBox="1"/>
          <p:nvPr/>
        </p:nvSpPr>
        <p:spPr>
          <a:xfrm>
            <a:off x="3520753" y="49829"/>
            <a:ext cx="1991452" cy="203133"/>
          </a:xfrm>
          <a:prstGeom prst="rect">
            <a:avLst/>
          </a:prstGeom>
          <a:solidFill>
            <a:schemeClr val="bg1"/>
          </a:solidFill>
          <a:ln>
            <a:solidFill>
              <a:schemeClr val="tx1"/>
            </a:solidFill>
          </a:ln>
        </p:spPr>
        <p:txBody>
          <a:bodyPr wrap="square" lIns="0" tIns="0" rIns="0" bIns="18288" rtlCol="0">
            <a:spAutoFit/>
          </a:bodyPr>
          <a:lstStyle/>
          <a:p>
            <a:pPr algn="ctr"/>
            <a:r>
              <a:rPr lang="en-US" sz="1200" dirty="0" smtClean="0">
                <a:latin typeface="Arial"/>
                <a:cs typeface="Arial"/>
              </a:rPr>
              <a:t>(b) 1200 UTC 10 Aug (12 h) </a:t>
            </a:r>
            <a:endParaRPr lang="en-US" sz="1200" dirty="0">
              <a:latin typeface="Arial"/>
              <a:cs typeface="Arial"/>
            </a:endParaRPr>
          </a:p>
        </p:txBody>
      </p:sp>
      <p:sp>
        <p:nvSpPr>
          <p:cNvPr id="39" name="TextBox 38"/>
          <p:cNvSpPr txBox="1"/>
          <p:nvPr/>
        </p:nvSpPr>
        <p:spPr>
          <a:xfrm>
            <a:off x="500174" y="49829"/>
            <a:ext cx="1911350" cy="203133"/>
          </a:xfrm>
          <a:prstGeom prst="rect">
            <a:avLst/>
          </a:prstGeom>
          <a:solidFill>
            <a:schemeClr val="bg1"/>
          </a:solidFill>
          <a:ln>
            <a:solidFill>
              <a:schemeClr val="tx1"/>
            </a:solidFill>
          </a:ln>
        </p:spPr>
        <p:txBody>
          <a:bodyPr wrap="square" lIns="0" tIns="0" rIns="0" bIns="18288" rtlCol="0">
            <a:spAutoFit/>
          </a:bodyPr>
          <a:lstStyle/>
          <a:p>
            <a:pPr algn="ctr"/>
            <a:r>
              <a:rPr lang="en-US" sz="1200" dirty="0" smtClean="0">
                <a:latin typeface="Arial"/>
                <a:cs typeface="Arial"/>
              </a:rPr>
              <a:t>(a) 0000 UTC 10 Aug (0 h) </a:t>
            </a:r>
            <a:endParaRPr lang="en-US" sz="1200" dirty="0">
              <a:latin typeface="Arial"/>
              <a:cs typeface="Arial"/>
            </a:endParaRPr>
          </a:p>
        </p:txBody>
      </p:sp>
      <p:cxnSp>
        <p:nvCxnSpPr>
          <p:cNvPr id="41" name="Straight Connector 40"/>
          <p:cNvCxnSpPr/>
          <p:nvPr/>
        </p:nvCxnSpPr>
        <p:spPr>
          <a:xfrm>
            <a:off x="7866046" y="766814"/>
            <a:ext cx="35164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7451195" y="877813"/>
            <a:ext cx="1265043" cy="738664"/>
          </a:xfrm>
          <a:prstGeom prst="rect">
            <a:avLst/>
          </a:prstGeom>
          <a:noFill/>
        </p:spPr>
        <p:txBody>
          <a:bodyPr wrap="square" lIns="0" tIns="0" rIns="0" bIns="0" rtlCol="0">
            <a:spAutoFit/>
          </a:bodyPr>
          <a:lstStyle/>
          <a:p>
            <a:r>
              <a:rPr lang="en-US" sz="1200" dirty="0" smtClean="0">
                <a:latin typeface="Arial"/>
                <a:cs typeface="Arial"/>
              </a:rPr>
              <a:t>Ensemble mean 200-km area-averaged 250-hPa PV (PVU)</a:t>
            </a:r>
          </a:p>
        </p:txBody>
      </p:sp>
      <p:sp>
        <p:nvSpPr>
          <p:cNvPr id="45" name="TextBox 44"/>
          <p:cNvSpPr txBox="1"/>
          <p:nvPr/>
        </p:nvSpPr>
        <p:spPr>
          <a:xfrm>
            <a:off x="7451195" y="2122626"/>
            <a:ext cx="1265043" cy="923330"/>
          </a:xfrm>
          <a:prstGeom prst="rect">
            <a:avLst/>
          </a:prstGeom>
          <a:noFill/>
        </p:spPr>
        <p:txBody>
          <a:bodyPr wrap="square" lIns="0" tIns="0" rIns="0" bIns="0" rtlCol="0">
            <a:spAutoFit/>
          </a:bodyPr>
          <a:lstStyle/>
          <a:p>
            <a:r>
              <a:rPr lang="en-US" sz="1200" b="1" dirty="0" smtClean="0">
                <a:latin typeface="Arial"/>
                <a:cs typeface="Arial"/>
              </a:rPr>
              <a:t>Shading: </a:t>
            </a:r>
            <a:r>
              <a:rPr lang="en-US" sz="1200" dirty="0" smtClean="0">
                <a:latin typeface="Arial"/>
                <a:cs typeface="Arial"/>
              </a:rPr>
              <a:t>Sensitivity of J</a:t>
            </a:r>
            <a:r>
              <a:rPr lang="en-US" sz="1200" baseline="-25000" dirty="0" smtClean="0">
                <a:latin typeface="Arial"/>
                <a:cs typeface="Arial"/>
              </a:rPr>
              <a:t>AC</a:t>
            </a:r>
            <a:r>
              <a:rPr lang="en-US" sz="1200" dirty="0" smtClean="0">
                <a:latin typeface="Arial"/>
                <a:cs typeface="Arial"/>
              </a:rPr>
              <a:t> to 200-km area-averaged 250-hPa PV (hPa)</a:t>
            </a:r>
          </a:p>
        </p:txBody>
      </p:sp>
      <p:sp>
        <p:nvSpPr>
          <p:cNvPr id="46" name="TextBox 45"/>
          <p:cNvSpPr txBox="1"/>
          <p:nvPr/>
        </p:nvSpPr>
        <p:spPr>
          <a:xfrm>
            <a:off x="7451195" y="3494771"/>
            <a:ext cx="1263608" cy="923330"/>
          </a:xfrm>
          <a:prstGeom prst="rect">
            <a:avLst/>
          </a:prstGeom>
          <a:noFill/>
        </p:spPr>
        <p:txBody>
          <a:bodyPr wrap="square" lIns="0" tIns="0" rIns="0" bIns="0" rtlCol="0">
            <a:spAutoFit/>
          </a:bodyPr>
          <a:lstStyle/>
          <a:p>
            <a:r>
              <a:rPr lang="en-US" sz="1200" b="1" dirty="0" smtClean="0">
                <a:latin typeface="Arial"/>
                <a:cs typeface="Arial"/>
              </a:rPr>
              <a:t>White stippling: </a:t>
            </a:r>
            <a:r>
              <a:rPr lang="en-US" sz="1200" dirty="0" smtClean="0">
                <a:latin typeface="Arial"/>
                <a:cs typeface="Arial"/>
              </a:rPr>
              <a:t>Sensitivity is statistically significant at 95% confidence level</a:t>
            </a:r>
          </a:p>
        </p:txBody>
      </p:sp>
      <p:sp>
        <p:nvSpPr>
          <p:cNvPr id="32" name="Rectangle 31"/>
          <p:cNvSpPr/>
          <p:nvPr/>
        </p:nvSpPr>
        <p:spPr>
          <a:xfrm>
            <a:off x="569629" y="655891"/>
            <a:ext cx="734502" cy="523220"/>
          </a:xfrm>
          <a:prstGeom prst="rect">
            <a:avLst/>
          </a:prstGeom>
          <a:noFill/>
        </p:spPr>
        <p:txBody>
          <a:bodyPr wrap="square" lIns="91440" tIns="45720" rIns="91440" bIns="45720">
            <a:spAutoFit/>
          </a:bodyPr>
          <a:lstStyle/>
          <a:p>
            <a:pPr algn="ctr"/>
            <a:r>
              <a:rPr lang="en-US" sz="2800" b="1" dirty="0">
                <a:ln w="19050" cmpd="sng">
                  <a:solidFill>
                    <a:srgbClr val="000000"/>
                  </a:solidFill>
                  <a:prstDash val="solid"/>
                </a:ln>
                <a:solidFill>
                  <a:schemeClr val="bg1"/>
                </a:solidFill>
                <a:latin typeface="Arial"/>
                <a:cs typeface="Arial"/>
              </a:rPr>
              <a:t>R</a:t>
            </a:r>
            <a:r>
              <a:rPr lang="en-US" sz="2800" b="1" cap="none" spc="0" dirty="0" smtClean="0">
                <a:ln w="19050" cmpd="sng">
                  <a:solidFill>
                    <a:srgbClr val="000000"/>
                  </a:solidFill>
                  <a:prstDash val="solid"/>
                </a:ln>
                <a:solidFill>
                  <a:schemeClr val="bg1"/>
                </a:solidFill>
                <a:latin typeface="Arial"/>
                <a:cs typeface="Arial"/>
              </a:rPr>
              <a:t>1</a:t>
            </a:r>
            <a:endParaRPr lang="en-US" sz="2800" b="1" cap="none" spc="0" dirty="0">
              <a:ln w="19050" cmpd="sng">
                <a:solidFill>
                  <a:srgbClr val="000000"/>
                </a:solidFill>
                <a:prstDash val="solid"/>
              </a:ln>
              <a:solidFill>
                <a:schemeClr val="bg1"/>
              </a:solidFill>
              <a:latin typeface="Arial"/>
              <a:cs typeface="Arial"/>
            </a:endParaRPr>
          </a:p>
        </p:txBody>
      </p:sp>
      <p:sp>
        <p:nvSpPr>
          <p:cNvPr id="31" name="Rectangle 30"/>
          <p:cNvSpPr/>
          <p:nvPr/>
        </p:nvSpPr>
        <p:spPr>
          <a:xfrm>
            <a:off x="1284287" y="867837"/>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T1</a:t>
            </a:r>
            <a:endParaRPr lang="en-US" sz="2800" b="1" cap="none" spc="0" dirty="0">
              <a:ln w="19050" cmpd="sng">
                <a:solidFill>
                  <a:srgbClr val="000000"/>
                </a:solidFill>
                <a:prstDash val="solid"/>
              </a:ln>
              <a:solidFill>
                <a:schemeClr val="bg1"/>
              </a:solidFill>
              <a:latin typeface="Arial"/>
              <a:cs typeface="Arial"/>
            </a:endParaRPr>
          </a:p>
        </p:txBody>
      </p:sp>
      <p:sp>
        <p:nvSpPr>
          <p:cNvPr id="37" name="Rectangle 36"/>
          <p:cNvSpPr/>
          <p:nvPr/>
        </p:nvSpPr>
        <p:spPr>
          <a:xfrm>
            <a:off x="3589374" y="857955"/>
            <a:ext cx="734502" cy="523220"/>
          </a:xfrm>
          <a:prstGeom prst="rect">
            <a:avLst/>
          </a:prstGeom>
          <a:noFill/>
        </p:spPr>
        <p:txBody>
          <a:bodyPr wrap="square" lIns="91440" tIns="45720" rIns="91440" bIns="45720">
            <a:spAutoFit/>
          </a:bodyPr>
          <a:lstStyle/>
          <a:p>
            <a:pPr algn="ctr"/>
            <a:r>
              <a:rPr lang="en-US" sz="2800" b="1" dirty="0">
                <a:ln w="19050" cmpd="sng">
                  <a:solidFill>
                    <a:srgbClr val="000000"/>
                  </a:solidFill>
                  <a:prstDash val="solid"/>
                </a:ln>
                <a:solidFill>
                  <a:schemeClr val="bg1"/>
                </a:solidFill>
                <a:latin typeface="Arial"/>
                <a:cs typeface="Arial"/>
              </a:rPr>
              <a:t>R</a:t>
            </a:r>
            <a:r>
              <a:rPr lang="en-US" sz="2800" b="1" cap="none" spc="0" dirty="0" smtClean="0">
                <a:ln w="19050" cmpd="sng">
                  <a:solidFill>
                    <a:srgbClr val="000000"/>
                  </a:solidFill>
                  <a:prstDash val="solid"/>
                </a:ln>
                <a:solidFill>
                  <a:schemeClr val="bg1"/>
                </a:solidFill>
                <a:latin typeface="Arial"/>
                <a:cs typeface="Arial"/>
              </a:rPr>
              <a:t>1</a:t>
            </a:r>
            <a:endParaRPr lang="en-US" sz="2800" b="1" cap="none" spc="0" dirty="0">
              <a:ln w="19050" cmpd="sng">
                <a:solidFill>
                  <a:srgbClr val="000000"/>
                </a:solidFill>
                <a:prstDash val="solid"/>
              </a:ln>
              <a:solidFill>
                <a:schemeClr val="bg1"/>
              </a:solidFill>
              <a:latin typeface="Arial"/>
              <a:cs typeface="Arial"/>
            </a:endParaRPr>
          </a:p>
        </p:txBody>
      </p:sp>
      <p:sp>
        <p:nvSpPr>
          <p:cNvPr id="40" name="Rectangle 39"/>
          <p:cNvSpPr/>
          <p:nvPr/>
        </p:nvSpPr>
        <p:spPr>
          <a:xfrm>
            <a:off x="4363564" y="980603"/>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T1</a:t>
            </a:r>
            <a:endParaRPr lang="en-US" sz="2800" b="1" cap="none" spc="0" dirty="0">
              <a:ln w="19050" cmpd="sng">
                <a:solidFill>
                  <a:srgbClr val="000000"/>
                </a:solidFill>
                <a:prstDash val="solid"/>
              </a:ln>
              <a:solidFill>
                <a:schemeClr val="bg1"/>
              </a:solidFill>
              <a:latin typeface="Arial"/>
              <a:cs typeface="Arial"/>
            </a:endParaRPr>
          </a:p>
        </p:txBody>
      </p:sp>
      <p:sp>
        <p:nvSpPr>
          <p:cNvPr id="47" name="Rectangle 46"/>
          <p:cNvSpPr/>
          <p:nvPr/>
        </p:nvSpPr>
        <p:spPr>
          <a:xfrm>
            <a:off x="589473" y="3514830"/>
            <a:ext cx="734502" cy="523220"/>
          </a:xfrm>
          <a:prstGeom prst="rect">
            <a:avLst/>
          </a:prstGeom>
          <a:noFill/>
        </p:spPr>
        <p:txBody>
          <a:bodyPr wrap="square" lIns="91440" tIns="45720" rIns="91440" bIns="45720">
            <a:spAutoFit/>
          </a:bodyPr>
          <a:lstStyle/>
          <a:p>
            <a:pPr algn="ctr"/>
            <a:r>
              <a:rPr lang="en-US" sz="2800" b="1" dirty="0">
                <a:ln w="19050" cmpd="sng">
                  <a:solidFill>
                    <a:srgbClr val="000000"/>
                  </a:solidFill>
                  <a:prstDash val="solid"/>
                </a:ln>
                <a:solidFill>
                  <a:schemeClr val="bg1"/>
                </a:solidFill>
                <a:latin typeface="Arial"/>
                <a:cs typeface="Arial"/>
              </a:rPr>
              <a:t>R</a:t>
            </a:r>
            <a:r>
              <a:rPr lang="en-US" sz="2800" b="1" cap="none" spc="0" dirty="0" smtClean="0">
                <a:ln w="19050" cmpd="sng">
                  <a:solidFill>
                    <a:srgbClr val="000000"/>
                  </a:solidFill>
                  <a:prstDash val="solid"/>
                </a:ln>
                <a:solidFill>
                  <a:schemeClr val="bg1"/>
                </a:solidFill>
                <a:latin typeface="Arial"/>
                <a:cs typeface="Arial"/>
              </a:rPr>
              <a:t>1</a:t>
            </a:r>
            <a:endParaRPr lang="en-US" sz="2800" b="1" cap="none" spc="0" dirty="0">
              <a:ln w="19050" cmpd="sng">
                <a:solidFill>
                  <a:srgbClr val="000000"/>
                </a:solidFill>
                <a:prstDash val="solid"/>
              </a:ln>
              <a:solidFill>
                <a:schemeClr val="bg1"/>
              </a:solidFill>
              <a:latin typeface="Arial"/>
              <a:cs typeface="Arial"/>
            </a:endParaRPr>
          </a:p>
        </p:txBody>
      </p:sp>
      <p:sp>
        <p:nvSpPr>
          <p:cNvPr id="49" name="Rectangle 48"/>
          <p:cNvSpPr/>
          <p:nvPr/>
        </p:nvSpPr>
        <p:spPr>
          <a:xfrm>
            <a:off x="1373585" y="3627556"/>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T1</a:t>
            </a:r>
            <a:endParaRPr lang="en-US" sz="2800" b="1" cap="none" spc="0" dirty="0">
              <a:ln w="19050" cmpd="sng">
                <a:solidFill>
                  <a:srgbClr val="000000"/>
                </a:solidFill>
                <a:prstDash val="solid"/>
              </a:ln>
              <a:solidFill>
                <a:schemeClr val="bg1"/>
              </a:solidFill>
              <a:latin typeface="Arial"/>
              <a:cs typeface="Arial"/>
            </a:endParaRPr>
          </a:p>
        </p:txBody>
      </p:sp>
      <p:sp>
        <p:nvSpPr>
          <p:cNvPr id="50" name="Rectangle 49"/>
          <p:cNvSpPr/>
          <p:nvPr/>
        </p:nvSpPr>
        <p:spPr>
          <a:xfrm>
            <a:off x="3599296" y="3614429"/>
            <a:ext cx="734502" cy="523220"/>
          </a:xfrm>
          <a:prstGeom prst="rect">
            <a:avLst/>
          </a:prstGeom>
          <a:noFill/>
        </p:spPr>
        <p:txBody>
          <a:bodyPr wrap="square" lIns="91440" tIns="45720" rIns="91440" bIns="45720">
            <a:spAutoFit/>
          </a:bodyPr>
          <a:lstStyle/>
          <a:p>
            <a:pPr algn="ctr"/>
            <a:r>
              <a:rPr lang="en-US" sz="2800" b="1" dirty="0">
                <a:ln w="19050" cmpd="sng">
                  <a:solidFill>
                    <a:srgbClr val="000000"/>
                  </a:solidFill>
                  <a:prstDash val="solid"/>
                </a:ln>
                <a:solidFill>
                  <a:schemeClr val="bg1"/>
                </a:solidFill>
                <a:latin typeface="Arial"/>
                <a:cs typeface="Arial"/>
              </a:rPr>
              <a:t>R</a:t>
            </a:r>
            <a:r>
              <a:rPr lang="en-US" sz="2800" b="1" cap="none" spc="0" dirty="0" smtClean="0">
                <a:ln w="19050" cmpd="sng">
                  <a:solidFill>
                    <a:srgbClr val="000000"/>
                  </a:solidFill>
                  <a:prstDash val="solid"/>
                </a:ln>
                <a:solidFill>
                  <a:schemeClr val="bg1"/>
                </a:solidFill>
                <a:latin typeface="Arial"/>
                <a:cs typeface="Arial"/>
              </a:rPr>
              <a:t>1</a:t>
            </a:r>
            <a:endParaRPr lang="en-US" sz="2800" b="1" cap="none" spc="0" dirty="0">
              <a:ln w="19050" cmpd="sng">
                <a:solidFill>
                  <a:srgbClr val="000000"/>
                </a:solidFill>
                <a:prstDash val="solid"/>
              </a:ln>
              <a:solidFill>
                <a:schemeClr val="bg1"/>
              </a:solidFill>
              <a:latin typeface="Arial"/>
              <a:cs typeface="Arial"/>
            </a:endParaRPr>
          </a:p>
        </p:txBody>
      </p:sp>
      <p:sp>
        <p:nvSpPr>
          <p:cNvPr id="51" name="Rectangle 50"/>
          <p:cNvSpPr/>
          <p:nvPr/>
        </p:nvSpPr>
        <p:spPr>
          <a:xfrm>
            <a:off x="4492550" y="3689279"/>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T1</a:t>
            </a:r>
            <a:endParaRPr lang="en-US" sz="2800" b="1" cap="none" spc="0" dirty="0">
              <a:ln w="19050" cmpd="sng">
                <a:solidFill>
                  <a:srgbClr val="000000"/>
                </a:solidFill>
                <a:prstDash val="solid"/>
              </a:ln>
              <a:solidFill>
                <a:schemeClr val="bg1"/>
              </a:solidFill>
              <a:latin typeface="Arial"/>
              <a:cs typeface="Arial"/>
            </a:endParaRPr>
          </a:p>
        </p:txBody>
      </p:sp>
    </p:spTree>
    <p:extLst>
      <p:ext uri="{BB962C8B-B14F-4D97-AF65-F5344CB8AC3E}">
        <p14:creationId xmlns:p14="http://schemas.microsoft.com/office/powerpoint/2010/main" val="1129728792"/>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a_pv_cfd_250hPa_200km_aa_slp_700km_sens_initialized_20160810_0000_f108_valid_20160814_1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8358" y="2369559"/>
            <a:ext cx="2801529" cy="2304288"/>
          </a:xfrm>
          <a:prstGeom prst="rect">
            <a:avLst/>
          </a:prstGeom>
          <a:ln w="9525">
            <a:solidFill>
              <a:schemeClr val="tx1"/>
            </a:solidFill>
          </a:ln>
        </p:spPr>
      </p:pic>
      <p:pic>
        <p:nvPicPr>
          <p:cNvPr id="6" name="Picture 5" descr="aa_pv_cfd_250hPa_200km_aa_slp_700km_sens_initialized_20160810_0000_f96_valid_20160814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4241" y="2369773"/>
            <a:ext cx="2801529" cy="2304288"/>
          </a:xfrm>
          <a:prstGeom prst="rect">
            <a:avLst/>
          </a:prstGeom>
          <a:ln w="9525">
            <a:solidFill>
              <a:schemeClr val="tx1"/>
            </a:solidFill>
          </a:ln>
        </p:spPr>
      </p:pic>
      <p:pic>
        <p:nvPicPr>
          <p:cNvPr id="5" name="Picture 4" descr="aa_pv_cfd_250hPa_200km_aa_slp_700km_sens_initialized_20160810_0000_f84_valid_20160813_12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23" y="2369559"/>
            <a:ext cx="2801529" cy="2304288"/>
          </a:xfrm>
          <a:prstGeom prst="rect">
            <a:avLst/>
          </a:prstGeom>
          <a:ln w="9525">
            <a:solidFill>
              <a:schemeClr val="tx1"/>
            </a:solidFill>
          </a:ln>
        </p:spPr>
      </p:pic>
      <p:pic>
        <p:nvPicPr>
          <p:cNvPr id="4" name="Picture 3" descr="aa_pv_cfd_250hPa_200km_aa_slp_700km_sens_initialized_20160810_0000_f72_valid_20160813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9450" y="51146"/>
            <a:ext cx="2801529" cy="2304288"/>
          </a:xfrm>
          <a:prstGeom prst="rect">
            <a:avLst/>
          </a:prstGeom>
          <a:ln w="9525">
            <a:solidFill>
              <a:schemeClr val="tx1"/>
            </a:solidFill>
          </a:ln>
        </p:spPr>
      </p:pic>
      <p:pic>
        <p:nvPicPr>
          <p:cNvPr id="3" name="Picture 2" descr="aa_pv_cfd_250hPa_200km_aa_slp_700km_sens_initialized_20160810_0000_f60_valid_20160812_120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4552" y="52571"/>
            <a:ext cx="2801529" cy="2304288"/>
          </a:xfrm>
          <a:prstGeom prst="rect">
            <a:avLst/>
          </a:prstGeom>
          <a:ln w="9525">
            <a:solidFill>
              <a:schemeClr val="tx1"/>
            </a:solidFill>
          </a:ln>
        </p:spPr>
      </p:pic>
      <p:pic>
        <p:nvPicPr>
          <p:cNvPr id="2" name="Picture 1" descr="aa_pv_cfd_250hPa_200km_aa_slp_700km_sens_initialized_20160810_0000_f48_valid_20160812_000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23" y="51146"/>
            <a:ext cx="2801529" cy="2304288"/>
          </a:xfrm>
          <a:prstGeom prst="rect">
            <a:avLst/>
          </a:prstGeom>
          <a:ln w="9525">
            <a:solidFill>
              <a:schemeClr val="tx1"/>
            </a:solidFill>
          </a:ln>
        </p:spPr>
      </p:pic>
      <p:cxnSp>
        <p:nvCxnSpPr>
          <p:cNvPr id="37" name="Straight Connector 36"/>
          <p:cNvCxnSpPr/>
          <p:nvPr/>
        </p:nvCxnSpPr>
        <p:spPr>
          <a:xfrm>
            <a:off x="274659" y="4922117"/>
            <a:ext cx="35164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741681" y="4738155"/>
            <a:ext cx="2005388" cy="338554"/>
          </a:xfrm>
          <a:prstGeom prst="rect">
            <a:avLst/>
          </a:prstGeom>
          <a:noFill/>
        </p:spPr>
        <p:txBody>
          <a:bodyPr wrap="square" lIns="0" tIns="0" rIns="0" bIns="0" rtlCol="0">
            <a:spAutoFit/>
          </a:bodyPr>
          <a:lstStyle/>
          <a:p>
            <a:r>
              <a:rPr lang="en-US" sz="1100" dirty="0" smtClean="0">
                <a:latin typeface="Arial"/>
                <a:cs typeface="Arial"/>
              </a:rPr>
              <a:t>Ensemble mean 200-km area-averaged 250-hPa PV (PVU)</a:t>
            </a:r>
          </a:p>
        </p:txBody>
      </p:sp>
      <p:grpSp>
        <p:nvGrpSpPr>
          <p:cNvPr id="44" name="Group 43"/>
          <p:cNvGrpSpPr/>
          <p:nvPr/>
        </p:nvGrpSpPr>
        <p:grpSpPr>
          <a:xfrm>
            <a:off x="8583100" y="172896"/>
            <a:ext cx="521212" cy="4393311"/>
            <a:chOff x="8389108" y="294816"/>
            <a:chExt cx="521212" cy="4393311"/>
          </a:xfrm>
        </p:grpSpPr>
        <p:pic>
          <p:nvPicPr>
            <p:cNvPr id="43" name="Picture 42" descr="g500_aa_slp_700km_sens_initialized_20160810_0000_f0_valid_20160810_0000.png"/>
            <p:cNvPicPr>
              <a:picLocks/>
            </p:cNvPicPr>
            <p:nvPr/>
          </p:nvPicPr>
          <p:blipFill rotWithShape="1">
            <a:blip r:embed="rId9">
              <a:extLst>
                <a:ext uri="{28A0092B-C50C-407E-A947-70E740481C1C}">
                  <a14:useLocalDpi xmlns:a14="http://schemas.microsoft.com/office/drawing/2010/main" val="0"/>
                </a:ext>
              </a:extLst>
            </a:blip>
            <a:srcRect l="434" t="94411" r="391" b="2643"/>
            <a:stretch/>
          </p:blipFill>
          <p:spPr>
            <a:xfrm rot="16200000">
              <a:off x="6361228" y="2322697"/>
              <a:ext cx="4207349" cy="151588"/>
            </a:xfrm>
            <a:prstGeom prst="rect">
              <a:avLst/>
            </a:prstGeom>
          </p:spPr>
        </p:pic>
        <p:sp>
          <p:nvSpPr>
            <p:cNvPr id="48" name="TextBox 47"/>
            <p:cNvSpPr txBox="1"/>
            <p:nvPr/>
          </p:nvSpPr>
          <p:spPr>
            <a:xfrm>
              <a:off x="8574114" y="4065509"/>
              <a:ext cx="336206" cy="169277"/>
            </a:xfrm>
            <a:prstGeom prst="rect">
              <a:avLst/>
            </a:prstGeom>
            <a:noFill/>
          </p:spPr>
          <p:txBody>
            <a:bodyPr wrap="square" lIns="0" tIns="0" rIns="0" bIns="0" rtlCol="0">
              <a:spAutoFit/>
            </a:bodyPr>
            <a:lstStyle/>
            <a:p>
              <a:r>
                <a:rPr lang="en-US" sz="1100" dirty="0" smtClean="0">
                  <a:latin typeface="Arial"/>
                  <a:cs typeface="Arial"/>
                </a:rPr>
                <a:t>−3</a:t>
              </a:r>
              <a:endParaRPr lang="en-US" sz="1100" dirty="0">
                <a:latin typeface="Arial"/>
                <a:cs typeface="Arial"/>
              </a:endParaRPr>
            </a:p>
          </p:txBody>
        </p:sp>
        <p:sp>
          <p:nvSpPr>
            <p:cNvPr id="53" name="TextBox 52"/>
            <p:cNvSpPr txBox="1"/>
            <p:nvPr/>
          </p:nvSpPr>
          <p:spPr>
            <a:xfrm>
              <a:off x="8574114" y="3716602"/>
              <a:ext cx="336206" cy="169277"/>
            </a:xfrm>
            <a:prstGeom prst="rect">
              <a:avLst/>
            </a:prstGeom>
            <a:noFill/>
          </p:spPr>
          <p:txBody>
            <a:bodyPr wrap="square" lIns="0" tIns="0" rIns="0" bIns="0" rtlCol="0">
              <a:spAutoFit/>
            </a:bodyPr>
            <a:lstStyle/>
            <a:p>
              <a:r>
                <a:rPr lang="en-US" sz="1100" dirty="0" smtClean="0">
                  <a:latin typeface="Arial"/>
                  <a:cs typeface="Arial"/>
                </a:rPr>
                <a:t>−2.4</a:t>
              </a:r>
              <a:endParaRPr lang="en-US" sz="1100" dirty="0">
                <a:latin typeface="Arial"/>
                <a:cs typeface="Arial"/>
              </a:endParaRPr>
            </a:p>
          </p:txBody>
        </p:sp>
        <p:sp>
          <p:nvSpPr>
            <p:cNvPr id="54" name="TextBox 53"/>
            <p:cNvSpPr txBox="1"/>
            <p:nvPr/>
          </p:nvSpPr>
          <p:spPr>
            <a:xfrm>
              <a:off x="8574114" y="3367695"/>
              <a:ext cx="336206" cy="169277"/>
            </a:xfrm>
            <a:prstGeom prst="rect">
              <a:avLst/>
            </a:prstGeom>
            <a:noFill/>
          </p:spPr>
          <p:txBody>
            <a:bodyPr wrap="square" lIns="0" tIns="0" rIns="0" bIns="0" rtlCol="0">
              <a:spAutoFit/>
            </a:bodyPr>
            <a:lstStyle/>
            <a:p>
              <a:r>
                <a:rPr lang="en-US" sz="1100" dirty="0" smtClean="0">
                  <a:latin typeface="Arial"/>
                  <a:cs typeface="Arial"/>
                </a:rPr>
                <a:t>−1.8</a:t>
              </a:r>
              <a:endParaRPr lang="en-US" sz="1100" dirty="0">
                <a:latin typeface="Arial"/>
                <a:cs typeface="Arial"/>
              </a:endParaRPr>
            </a:p>
          </p:txBody>
        </p:sp>
        <p:sp>
          <p:nvSpPr>
            <p:cNvPr id="55" name="TextBox 54"/>
            <p:cNvSpPr txBox="1"/>
            <p:nvPr/>
          </p:nvSpPr>
          <p:spPr>
            <a:xfrm>
              <a:off x="8574114" y="3018972"/>
              <a:ext cx="336206" cy="169277"/>
            </a:xfrm>
            <a:prstGeom prst="rect">
              <a:avLst/>
            </a:prstGeom>
            <a:noFill/>
          </p:spPr>
          <p:txBody>
            <a:bodyPr wrap="square" lIns="0" tIns="0" rIns="0" bIns="0" rtlCol="0">
              <a:spAutoFit/>
            </a:bodyPr>
            <a:lstStyle/>
            <a:p>
              <a:r>
                <a:rPr lang="en-US" sz="1100" dirty="0" smtClean="0">
                  <a:latin typeface="Arial"/>
                  <a:cs typeface="Arial"/>
                </a:rPr>
                <a:t>−1.2</a:t>
              </a:r>
              <a:endParaRPr lang="en-US" sz="1100" dirty="0">
                <a:latin typeface="Arial"/>
                <a:cs typeface="Arial"/>
              </a:endParaRPr>
            </a:p>
          </p:txBody>
        </p:sp>
        <p:sp>
          <p:nvSpPr>
            <p:cNvPr id="56" name="TextBox 55"/>
            <p:cNvSpPr txBox="1"/>
            <p:nvPr/>
          </p:nvSpPr>
          <p:spPr>
            <a:xfrm>
              <a:off x="8574114" y="2669880"/>
              <a:ext cx="336206" cy="169277"/>
            </a:xfrm>
            <a:prstGeom prst="rect">
              <a:avLst/>
            </a:prstGeom>
            <a:noFill/>
          </p:spPr>
          <p:txBody>
            <a:bodyPr wrap="square" lIns="0" tIns="0" rIns="0" bIns="0" rtlCol="0">
              <a:spAutoFit/>
            </a:bodyPr>
            <a:lstStyle/>
            <a:p>
              <a:r>
                <a:rPr lang="en-US" sz="1100" dirty="0" smtClean="0">
                  <a:latin typeface="Arial"/>
                  <a:cs typeface="Arial"/>
                </a:rPr>
                <a:t>−0.6</a:t>
              </a:r>
              <a:endParaRPr lang="en-US" sz="1100" dirty="0">
                <a:latin typeface="Arial"/>
                <a:cs typeface="Arial"/>
              </a:endParaRPr>
            </a:p>
          </p:txBody>
        </p:sp>
        <p:sp>
          <p:nvSpPr>
            <p:cNvPr id="57" name="TextBox 56"/>
            <p:cNvSpPr txBox="1"/>
            <p:nvPr/>
          </p:nvSpPr>
          <p:spPr>
            <a:xfrm>
              <a:off x="8574114" y="2317443"/>
              <a:ext cx="273051" cy="169277"/>
            </a:xfrm>
            <a:prstGeom prst="rect">
              <a:avLst/>
            </a:prstGeom>
            <a:noFill/>
          </p:spPr>
          <p:txBody>
            <a:bodyPr wrap="square" lIns="0" tIns="0" rIns="0" bIns="0" rtlCol="0">
              <a:spAutoFit/>
            </a:bodyPr>
            <a:lstStyle/>
            <a:p>
              <a:r>
                <a:rPr lang="en-US" sz="1100" dirty="0" smtClean="0">
                  <a:latin typeface="Arial"/>
                  <a:cs typeface="Arial"/>
                </a:rPr>
                <a:t>0</a:t>
              </a:r>
              <a:endParaRPr lang="en-US" sz="1100" dirty="0">
                <a:latin typeface="Arial"/>
                <a:cs typeface="Arial"/>
              </a:endParaRPr>
            </a:p>
          </p:txBody>
        </p:sp>
        <p:sp>
          <p:nvSpPr>
            <p:cNvPr id="58" name="TextBox 57"/>
            <p:cNvSpPr txBox="1"/>
            <p:nvPr/>
          </p:nvSpPr>
          <p:spPr>
            <a:xfrm>
              <a:off x="8574114" y="1968350"/>
              <a:ext cx="273051" cy="169277"/>
            </a:xfrm>
            <a:prstGeom prst="rect">
              <a:avLst/>
            </a:prstGeom>
            <a:noFill/>
          </p:spPr>
          <p:txBody>
            <a:bodyPr wrap="square" lIns="0" tIns="0" rIns="0" bIns="0" rtlCol="0">
              <a:spAutoFit/>
            </a:bodyPr>
            <a:lstStyle/>
            <a:p>
              <a:r>
                <a:rPr lang="en-US" sz="1100" dirty="0" smtClean="0">
                  <a:latin typeface="Arial"/>
                  <a:cs typeface="Arial"/>
                </a:rPr>
                <a:t>0.6</a:t>
              </a:r>
              <a:endParaRPr lang="en-US" sz="1100" dirty="0">
                <a:latin typeface="Arial"/>
                <a:cs typeface="Arial"/>
              </a:endParaRPr>
            </a:p>
          </p:txBody>
        </p:sp>
        <p:sp>
          <p:nvSpPr>
            <p:cNvPr id="59" name="TextBox 58"/>
            <p:cNvSpPr txBox="1"/>
            <p:nvPr/>
          </p:nvSpPr>
          <p:spPr>
            <a:xfrm>
              <a:off x="8574114" y="1619627"/>
              <a:ext cx="273051" cy="169277"/>
            </a:xfrm>
            <a:prstGeom prst="rect">
              <a:avLst/>
            </a:prstGeom>
            <a:noFill/>
          </p:spPr>
          <p:txBody>
            <a:bodyPr wrap="square" lIns="0" tIns="0" rIns="0" bIns="0" rtlCol="0">
              <a:spAutoFit/>
            </a:bodyPr>
            <a:lstStyle/>
            <a:p>
              <a:r>
                <a:rPr lang="en-US" sz="1100" dirty="0" smtClean="0">
                  <a:latin typeface="Arial"/>
                  <a:cs typeface="Arial"/>
                </a:rPr>
                <a:t>1.2</a:t>
              </a:r>
              <a:endParaRPr lang="en-US" sz="1100" dirty="0">
                <a:latin typeface="Arial"/>
                <a:cs typeface="Arial"/>
              </a:endParaRPr>
            </a:p>
          </p:txBody>
        </p:sp>
        <p:sp>
          <p:nvSpPr>
            <p:cNvPr id="60" name="TextBox 59"/>
            <p:cNvSpPr txBox="1"/>
            <p:nvPr/>
          </p:nvSpPr>
          <p:spPr>
            <a:xfrm>
              <a:off x="8574114" y="1270718"/>
              <a:ext cx="273051" cy="169277"/>
            </a:xfrm>
            <a:prstGeom prst="rect">
              <a:avLst/>
            </a:prstGeom>
            <a:noFill/>
          </p:spPr>
          <p:txBody>
            <a:bodyPr wrap="square" lIns="0" tIns="0" rIns="0" bIns="0" rtlCol="0">
              <a:spAutoFit/>
            </a:bodyPr>
            <a:lstStyle/>
            <a:p>
              <a:r>
                <a:rPr lang="en-US" sz="1100" dirty="0" smtClean="0">
                  <a:latin typeface="Arial"/>
                  <a:cs typeface="Arial"/>
                </a:rPr>
                <a:t>1.8</a:t>
              </a:r>
              <a:endParaRPr lang="en-US" sz="1100" dirty="0">
                <a:latin typeface="Arial"/>
                <a:cs typeface="Arial"/>
              </a:endParaRPr>
            </a:p>
          </p:txBody>
        </p:sp>
        <p:sp>
          <p:nvSpPr>
            <p:cNvPr id="61" name="TextBox 60"/>
            <p:cNvSpPr txBox="1"/>
            <p:nvPr/>
          </p:nvSpPr>
          <p:spPr>
            <a:xfrm>
              <a:off x="8574114" y="921627"/>
              <a:ext cx="273051" cy="169277"/>
            </a:xfrm>
            <a:prstGeom prst="rect">
              <a:avLst/>
            </a:prstGeom>
            <a:noFill/>
          </p:spPr>
          <p:txBody>
            <a:bodyPr wrap="square" lIns="0" tIns="0" rIns="0" bIns="0" rtlCol="0">
              <a:spAutoFit/>
            </a:bodyPr>
            <a:lstStyle/>
            <a:p>
              <a:r>
                <a:rPr lang="en-US" sz="1100" dirty="0" smtClean="0">
                  <a:latin typeface="Arial"/>
                  <a:cs typeface="Arial"/>
                </a:rPr>
                <a:t>2.4</a:t>
              </a:r>
              <a:endParaRPr lang="en-US" sz="1100" dirty="0">
                <a:latin typeface="Arial"/>
                <a:cs typeface="Arial"/>
              </a:endParaRPr>
            </a:p>
          </p:txBody>
        </p:sp>
        <p:sp>
          <p:nvSpPr>
            <p:cNvPr id="62" name="TextBox 61"/>
            <p:cNvSpPr txBox="1"/>
            <p:nvPr/>
          </p:nvSpPr>
          <p:spPr>
            <a:xfrm>
              <a:off x="8574114" y="572720"/>
              <a:ext cx="273051" cy="169277"/>
            </a:xfrm>
            <a:prstGeom prst="rect">
              <a:avLst/>
            </a:prstGeom>
            <a:noFill/>
          </p:spPr>
          <p:txBody>
            <a:bodyPr wrap="square" lIns="0" tIns="0" rIns="0" bIns="0" rtlCol="0">
              <a:spAutoFit/>
            </a:bodyPr>
            <a:lstStyle/>
            <a:p>
              <a:r>
                <a:rPr lang="en-US" sz="1100" dirty="0" smtClean="0">
                  <a:latin typeface="Arial"/>
                  <a:cs typeface="Arial"/>
                </a:rPr>
                <a:t>3.0</a:t>
              </a:r>
              <a:endParaRPr lang="en-US" sz="1100" dirty="0">
                <a:latin typeface="Arial"/>
                <a:cs typeface="Arial"/>
              </a:endParaRPr>
            </a:p>
          </p:txBody>
        </p:sp>
        <p:sp>
          <p:nvSpPr>
            <p:cNvPr id="63" name="TextBox 62"/>
            <p:cNvSpPr txBox="1"/>
            <p:nvPr/>
          </p:nvSpPr>
          <p:spPr>
            <a:xfrm flipH="1">
              <a:off x="8389108" y="4518850"/>
              <a:ext cx="390684" cy="169277"/>
            </a:xfrm>
            <a:prstGeom prst="rect">
              <a:avLst/>
            </a:prstGeom>
            <a:noFill/>
          </p:spPr>
          <p:txBody>
            <a:bodyPr wrap="square" lIns="0" tIns="0" rIns="0" bIns="0" rtlCol="0">
              <a:spAutoFit/>
            </a:bodyPr>
            <a:lstStyle/>
            <a:p>
              <a:r>
                <a:rPr lang="en-US" sz="1100" dirty="0" smtClean="0">
                  <a:latin typeface="Arial"/>
                  <a:cs typeface="Arial"/>
                </a:rPr>
                <a:t>(hPa)</a:t>
              </a:r>
              <a:endParaRPr lang="en-US" sz="1100" dirty="0">
                <a:latin typeface="Arial"/>
                <a:cs typeface="Arial"/>
              </a:endParaRPr>
            </a:p>
          </p:txBody>
        </p:sp>
      </p:grpSp>
      <p:sp>
        <p:nvSpPr>
          <p:cNvPr id="65" name="TextBox 64"/>
          <p:cNvSpPr txBox="1"/>
          <p:nvPr/>
        </p:nvSpPr>
        <p:spPr>
          <a:xfrm>
            <a:off x="3230183" y="4738155"/>
            <a:ext cx="2347507" cy="338554"/>
          </a:xfrm>
          <a:prstGeom prst="rect">
            <a:avLst/>
          </a:prstGeom>
          <a:noFill/>
        </p:spPr>
        <p:txBody>
          <a:bodyPr wrap="square" lIns="0" tIns="0" rIns="0" bIns="0" rtlCol="0">
            <a:spAutoFit/>
          </a:bodyPr>
          <a:lstStyle/>
          <a:p>
            <a:r>
              <a:rPr lang="en-US" sz="1100" b="1" dirty="0" smtClean="0">
                <a:latin typeface="Arial"/>
                <a:cs typeface="Arial"/>
              </a:rPr>
              <a:t>Shading: </a:t>
            </a:r>
            <a:r>
              <a:rPr lang="en-US" sz="1100" dirty="0" smtClean="0">
                <a:latin typeface="Arial"/>
                <a:cs typeface="Arial"/>
              </a:rPr>
              <a:t>Sensitivity of </a:t>
            </a:r>
            <a:r>
              <a:rPr lang="en-US" sz="1100" i="1" dirty="0" smtClean="0">
                <a:latin typeface="Arial"/>
                <a:cs typeface="Arial"/>
              </a:rPr>
              <a:t>J</a:t>
            </a:r>
            <a:r>
              <a:rPr lang="en-US" sz="1100" baseline="-25000" dirty="0" smtClean="0">
                <a:latin typeface="Arial"/>
                <a:cs typeface="Arial"/>
              </a:rPr>
              <a:t>AC</a:t>
            </a:r>
            <a:r>
              <a:rPr lang="en-US" sz="1100" dirty="0" smtClean="0">
                <a:latin typeface="Arial"/>
                <a:cs typeface="Arial"/>
              </a:rPr>
              <a:t> to 200-km area-averaged 250-hPa PV (hPa)</a:t>
            </a:r>
          </a:p>
        </p:txBody>
      </p:sp>
      <p:sp>
        <p:nvSpPr>
          <p:cNvPr id="32" name="TextBox 31"/>
          <p:cNvSpPr txBox="1"/>
          <p:nvPr/>
        </p:nvSpPr>
        <p:spPr>
          <a:xfrm>
            <a:off x="6042728" y="4738155"/>
            <a:ext cx="2691820" cy="338554"/>
          </a:xfrm>
          <a:prstGeom prst="rect">
            <a:avLst/>
          </a:prstGeom>
          <a:noFill/>
        </p:spPr>
        <p:txBody>
          <a:bodyPr wrap="square" lIns="0" tIns="0" rIns="0" bIns="0" rtlCol="0">
            <a:spAutoFit/>
          </a:bodyPr>
          <a:lstStyle/>
          <a:p>
            <a:r>
              <a:rPr lang="en-US" sz="1100" b="1" dirty="0" smtClean="0">
                <a:latin typeface="Arial"/>
                <a:cs typeface="Arial"/>
              </a:rPr>
              <a:t>White stippling: </a:t>
            </a:r>
            <a:r>
              <a:rPr lang="en-US" sz="1100" dirty="0" smtClean="0">
                <a:latin typeface="Arial"/>
                <a:cs typeface="Arial"/>
              </a:rPr>
              <a:t>Sensitivity is statistically significant at 95% confidence level</a:t>
            </a:r>
          </a:p>
        </p:txBody>
      </p:sp>
      <p:sp>
        <p:nvSpPr>
          <p:cNvPr id="41" name="TextBox 40"/>
          <p:cNvSpPr txBox="1"/>
          <p:nvPr/>
        </p:nvSpPr>
        <p:spPr>
          <a:xfrm>
            <a:off x="5679450" y="2362209"/>
            <a:ext cx="1875368"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(f) 1200 UTC 14 Aug (108 h) </a:t>
            </a:r>
            <a:endParaRPr lang="en-US" sz="1100" dirty="0">
              <a:latin typeface="Arial"/>
              <a:cs typeface="Arial"/>
            </a:endParaRPr>
          </a:p>
        </p:txBody>
      </p:sp>
      <p:sp>
        <p:nvSpPr>
          <p:cNvPr id="42" name="TextBox 41"/>
          <p:cNvSpPr txBox="1"/>
          <p:nvPr/>
        </p:nvSpPr>
        <p:spPr>
          <a:xfrm>
            <a:off x="2860959" y="2363624"/>
            <a:ext cx="1844392"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(e) 0000 UTC 14 Aug (96 h) </a:t>
            </a:r>
            <a:endParaRPr lang="en-US" sz="1100" dirty="0">
              <a:latin typeface="Arial"/>
              <a:cs typeface="Arial"/>
            </a:endParaRPr>
          </a:p>
        </p:txBody>
      </p:sp>
      <p:sp>
        <p:nvSpPr>
          <p:cNvPr id="45" name="TextBox 44"/>
          <p:cNvSpPr txBox="1"/>
          <p:nvPr/>
        </p:nvSpPr>
        <p:spPr>
          <a:xfrm>
            <a:off x="50882" y="2363017"/>
            <a:ext cx="1828717"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(d) 1200 UTC 13 Aug (84 h) </a:t>
            </a:r>
            <a:endParaRPr lang="en-US" sz="1100" dirty="0">
              <a:latin typeface="Arial"/>
              <a:cs typeface="Arial"/>
            </a:endParaRPr>
          </a:p>
        </p:txBody>
      </p:sp>
      <p:sp>
        <p:nvSpPr>
          <p:cNvPr id="46" name="TextBox 45"/>
          <p:cNvSpPr txBox="1"/>
          <p:nvPr/>
        </p:nvSpPr>
        <p:spPr>
          <a:xfrm>
            <a:off x="5675184" y="50099"/>
            <a:ext cx="1840042"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(c) 0000 UTC 13 Aug (72 h) </a:t>
            </a:r>
            <a:endParaRPr lang="en-US" sz="1100" dirty="0">
              <a:latin typeface="Arial"/>
              <a:cs typeface="Arial"/>
            </a:endParaRPr>
          </a:p>
        </p:txBody>
      </p:sp>
      <p:sp>
        <p:nvSpPr>
          <p:cNvPr id="47" name="TextBox 46"/>
          <p:cNvSpPr txBox="1"/>
          <p:nvPr/>
        </p:nvSpPr>
        <p:spPr>
          <a:xfrm>
            <a:off x="2860959" y="50099"/>
            <a:ext cx="1821552"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(b) 1200 UTC 12 Aug (60 h) </a:t>
            </a:r>
            <a:endParaRPr lang="en-US" sz="1100" dirty="0">
              <a:latin typeface="Arial"/>
              <a:cs typeface="Arial"/>
            </a:endParaRPr>
          </a:p>
        </p:txBody>
      </p:sp>
      <p:sp>
        <p:nvSpPr>
          <p:cNvPr id="49" name="TextBox 48"/>
          <p:cNvSpPr txBox="1"/>
          <p:nvPr/>
        </p:nvSpPr>
        <p:spPr>
          <a:xfrm>
            <a:off x="50882" y="50099"/>
            <a:ext cx="1828717"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(a) 0000 UTC 12 Aug (48 h) </a:t>
            </a:r>
            <a:endParaRPr lang="en-US" sz="1100" dirty="0">
              <a:latin typeface="Arial"/>
              <a:cs typeface="Arial"/>
            </a:endParaRPr>
          </a:p>
        </p:txBody>
      </p:sp>
      <p:sp>
        <p:nvSpPr>
          <p:cNvPr id="33" name="Rectangle 32"/>
          <p:cNvSpPr/>
          <p:nvPr/>
        </p:nvSpPr>
        <p:spPr>
          <a:xfrm>
            <a:off x="100492" y="1136877"/>
            <a:ext cx="734502" cy="523220"/>
          </a:xfrm>
          <a:prstGeom prst="rect">
            <a:avLst/>
          </a:prstGeom>
          <a:noFill/>
        </p:spPr>
        <p:txBody>
          <a:bodyPr wrap="square" lIns="91440" tIns="45720" rIns="91440" bIns="45720">
            <a:spAutoFit/>
          </a:bodyPr>
          <a:lstStyle/>
          <a:p>
            <a:pPr algn="ctr"/>
            <a:r>
              <a:rPr lang="en-US" sz="2800" b="1" dirty="0">
                <a:ln w="19050" cmpd="sng">
                  <a:solidFill>
                    <a:srgbClr val="000000"/>
                  </a:solidFill>
                  <a:prstDash val="solid"/>
                </a:ln>
                <a:solidFill>
                  <a:schemeClr val="bg1"/>
                </a:solidFill>
                <a:latin typeface="Arial"/>
                <a:cs typeface="Arial"/>
              </a:rPr>
              <a:t>R</a:t>
            </a:r>
            <a:r>
              <a:rPr lang="en-US" sz="2800" b="1" cap="none" spc="0" dirty="0" smtClean="0">
                <a:ln w="19050" cmpd="sng">
                  <a:solidFill>
                    <a:srgbClr val="000000"/>
                  </a:solidFill>
                  <a:prstDash val="solid"/>
                </a:ln>
                <a:solidFill>
                  <a:schemeClr val="bg1"/>
                </a:solidFill>
                <a:latin typeface="Arial"/>
                <a:cs typeface="Arial"/>
              </a:rPr>
              <a:t>1</a:t>
            </a:r>
            <a:endParaRPr lang="en-US" sz="2800" b="1" cap="none" spc="0" dirty="0">
              <a:ln w="19050" cmpd="sng">
                <a:solidFill>
                  <a:srgbClr val="000000"/>
                </a:solidFill>
                <a:prstDash val="solid"/>
              </a:ln>
              <a:solidFill>
                <a:schemeClr val="bg1"/>
              </a:solidFill>
              <a:latin typeface="Arial"/>
              <a:cs typeface="Arial"/>
            </a:endParaRPr>
          </a:p>
        </p:txBody>
      </p:sp>
      <p:sp>
        <p:nvSpPr>
          <p:cNvPr id="34" name="Rectangle 33"/>
          <p:cNvSpPr/>
          <p:nvPr/>
        </p:nvSpPr>
        <p:spPr>
          <a:xfrm>
            <a:off x="775863" y="1115434"/>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T1</a:t>
            </a:r>
            <a:endParaRPr lang="en-US" sz="2800" b="1" cap="none" spc="0" dirty="0">
              <a:ln w="19050" cmpd="sng">
                <a:solidFill>
                  <a:srgbClr val="000000"/>
                </a:solidFill>
                <a:prstDash val="solid"/>
              </a:ln>
              <a:solidFill>
                <a:schemeClr val="bg1"/>
              </a:solidFill>
              <a:latin typeface="Arial"/>
              <a:cs typeface="Arial"/>
            </a:endParaRPr>
          </a:p>
        </p:txBody>
      </p:sp>
      <p:sp>
        <p:nvSpPr>
          <p:cNvPr id="35" name="Rectangle 34"/>
          <p:cNvSpPr/>
          <p:nvPr/>
        </p:nvSpPr>
        <p:spPr>
          <a:xfrm>
            <a:off x="1284005" y="1385530"/>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R2</a:t>
            </a:r>
            <a:endParaRPr lang="en-US" sz="2800" b="1" cap="none" spc="0" dirty="0">
              <a:ln w="19050" cmpd="sng">
                <a:solidFill>
                  <a:srgbClr val="000000"/>
                </a:solidFill>
                <a:prstDash val="solid"/>
              </a:ln>
              <a:solidFill>
                <a:schemeClr val="bg1"/>
              </a:solidFill>
              <a:latin typeface="Arial"/>
              <a:cs typeface="Arial"/>
            </a:endParaRPr>
          </a:p>
        </p:txBody>
      </p:sp>
      <p:sp>
        <p:nvSpPr>
          <p:cNvPr id="36" name="Rectangle 35"/>
          <p:cNvSpPr/>
          <p:nvPr/>
        </p:nvSpPr>
        <p:spPr>
          <a:xfrm>
            <a:off x="2968191" y="1265147"/>
            <a:ext cx="734502" cy="523220"/>
          </a:xfrm>
          <a:prstGeom prst="rect">
            <a:avLst/>
          </a:prstGeom>
          <a:noFill/>
        </p:spPr>
        <p:txBody>
          <a:bodyPr wrap="square" lIns="91440" tIns="45720" rIns="91440" bIns="45720">
            <a:spAutoFit/>
          </a:bodyPr>
          <a:lstStyle/>
          <a:p>
            <a:pPr algn="ctr"/>
            <a:r>
              <a:rPr lang="en-US" sz="2800" b="1" dirty="0">
                <a:ln w="19050" cmpd="sng">
                  <a:solidFill>
                    <a:srgbClr val="000000"/>
                  </a:solidFill>
                  <a:prstDash val="solid"/>
                </a:ln>
                <a:solidFill>
                  <a:schemeClr val="bg1"/>
                </a:solidFill>
                <a:latin typeface="Arial"/>
                <a:cs typeface="Arial"/>
              </a:rPr>
              <a:t>R</a:t>
            </a:r>
            <a:r>
              <a:rPr lang="en-US" sz="2800" b="1" cap="none" spc="0" dirty="0" smtClean="0">
                <a:ln w="19050" cmpd="sng">
                  <a:solidFill>
                    <a:srgbClr val="000000"/>
                  </a:solidFill>
                  <a:prstDash val="solid"/>
                </a:ln>
                <a:solidFill>
                  <a:schemeClr val="bg1"/>
                </a:solidFill>
                <a:latin typeface="Arial"/>
                <a:cs typeface="Arial"/>
              </a:rPr>
              <a:t>1</a:t>
            </a:r>
            <a:endParaRPr lang="en-US" sz="2800" b="1" cap="none" spc="0" dirty="0">
              <a:ln w="19050" cmpd="sng">
                <a:solidFill>
                  <a:srgbClr val="000000"/>
                </a:solidFill>
                <a:prstDash val="solid"/>
              </a:ln>
              <a:solidFill>
                <a:schemeClr val="bg1"/>
              </a:solidFill>
              <a:latin typeface="Arial"/>
              <a:cs typeface="Arial"/>
            </a:endParaRPr>
          </a:p>
        </p:txBody>
      </p:sp>
      <p:sp>
        <p:nvSpPr>
          <p:cNvPr id="38" name="Rectangle 37"/>
          <p:cNvSpPr/>
          <p:nvPr/>
        </p:nvSpPr>
        <p:spPr>
          <a:xfrm>
            <a:off x="3653484" y="1094154"/>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T1</a:t>
            </a:r>
            <a:endParaRPr lang="en-US" sz="2800" b="1" cap="none" spc="0" dirty="0">
              <a:ln w="19050" cmpd="sng">
                <a:solidFill>
                  <a:srgbClr val="000000"/>
                </a:solidFill>
                <a:prstDash val="solid"/>
              </a:ln>
              <a:solidFill>
                <a:schemeClr val="bg1"/>
              </a:solidFill>
              <a:latin typeface="Arial"/>
              <a:cs typeface="Arial"/>
            </a:endParaRPr>
          </a:p>
        </p:txBody>
      </p:sp>
      <p:sp>
        <p:nvSpPr>
          <p:cNvPr id="39" name="Rectangle 38"/>
          <p:cNvSpPr/>
          <p:nvPr/>
        </p:nvSpPr>
        <p:spPr>
          <a:xfrm>
            <a:off x="4210747" y="1345842"/>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R2</a:t>
            </a:r>
            <a:endParaRPr lang="en-US" sz="2800" b="1" cap="none" spc="0" dirty="0">
              <a:ln w="19050" cmpd="sng">
                <a:solidFill>
                  <a:srgbClr val="000000"/>
                </a:solidFill>
                <a:prstDash val="solid"/>
              </a:ln>
              <a:solidFill>
                <a:schemeClr val="bg1"/>
              </a:solidFill>
              <a:latin typeface="Arial"/>
              <a:cs typeface="Arial"/>
            </a:endParaRPr>
          </a:p>
        </p:txBody>
      </p:sp>
      <p:sp>
        <p:nvSpPr>
          <p:cNvPr id="50" name="Rectangle 49"/>
          <p:cNvSpPr/>
          <p:nvPr/>
        </p:nvSpPr>
        <p:spPr>
          <a:xfrm>
            <a:off x="5929328" y="1405374"/>
            <a:ext cx="734502" cy="523220"/>
          </a:xfrm>
          <a:prstGeom prst="rect">
            <a:avLst/>
          </a:prstGeom>
          <a:noFill/>
        </p:spPr>
        <p:txBody>
          <a:bodyPr wrap="square" lIns="91440" tIns="45720" rIns="91440" bIns="45720">
            <a:spAutoFit/>
          </a:bodyPr>
          <a:lstStyle/>
          <a:p>
            <a:pPr algn="ctr"/>
            <a:r>
              <a:rPr lang="en-US" sz="2800" b="1" dirty="0">
                <a:ln w="19050" cmpd="sng">
                  <a:solidFill>
                    <a:srgbClr val="000000"/>
                  </a:solidFill>
                  <a:prstDash val="solid"/>
                </a:ln>
                <a:solidFill>
                  <a:schemeClr val="bg1"/>
                </a:solidFill>
                <a:latin typeface="Arial"/>
                <a:cs typeface="Arial"/>
              </a:rPr>
              <a:t>R</a:t>
            </a:r>
            <a:r>
              <a:rPr lang="en-US" sz="2800" b="1" cap="none" spc="0" dirty="0" smtClean="0">
                <a:ln w="19050" cmpd="sng">
                  <a:solidFill>
                    <a:srgbClr val="000000"/>
                  </a:solidFill>
                  <a:prstDash val="solid"/>
                </a:ln>
                <a:solidFill>
                  <a:schemeClr val="bg1"/>
                </a:solidFill>
                <a:latin typeface="Arial"/>
                <a:cs typeface="Arial"/>
              </a:rPr>
              <a:t>1</a:t>
            </a:r>
            <a:endParaRPr lang="en-US" sz="2800" b="1" cap="none" spc="0" dirty="0">
              <a:ln w="19050" cmpd="sng">
                <a:solidFill>
                  <a:srgbClr val="000000"/>
                </a:solidFill>
                <a:prstDash val="solid"/>
              </a:ln>
              <a:solidFill>
                <a:schemeClr val="bg1"/>
              </a:solidFill>
              <a:latin typeface="Arial"/>
              <a:cs typeface="Arial"/>
            </a:endParaRPr>
          </a:p>
        </p:txBody>
      </p:sp>
      <p:sp>
        <p:nvSpPr>
          <p:cNvPr id="51" name="Rectangle 50"/>
          <p:cNvSpPr/>
          <p:nvPr/>
        </p:nvSpPr>
        <p:spPr>
          <a:xfrm>
            <a:off x="6594777" y="1033303"/>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T1</a:t>
            </a:r>
            <a:endParaRPr lang="en-US" sz="2800" b="1" cap="none" spc="0" dirty="0">
              <a:ln w="19050" cmpd="sng">
                <a:solidFill>
                  <a:srgbClr val="000000"/>
                </a:solidFill>
                <a:prstDash val="solid"/>
              </a:ln>
              <a:solidFill>
                <a:schemeClr val="bg1"/>
              </a:solidFill>
              <a:latin typeface="Arial"/>
              <a:cs typeface="Arial"/>
            </a:endParaRPr>
          </a:p>
        </p:txBody>
      </p:sp>
      <p:sp>
        <p:nvSpPr>
          <p:cNvPr id="52" name="Rectangle 51"/>
          <p:cNvSpPr/>
          <p:nvPr/>
        </p:nvSpPr>
        <p:spPr>
          <a:xfrm>
            <a:off x="7207411" y="1205615"/>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R2</a:t>
            </a:r>
            <a:endParaRPr lang="en-US" sz="2800" b="1" cap="none" spc="0" dirty="0">
              <a:ln w="19050" cmpd="sng">
                <a:solidFill>
                  <a:srgbClr val="000000"/>
                </a:solidFill>
                <a:prstDash val="solid"/>
              </a:ln>
              <a:solidFill>
                <a:schemeClr val="bg1"/>
              </a:solidFill>
              <a:latin typeface="Arial"/>
              <a:cs typeface="Arial"/>
            </a:endParaRPr>
          </a:p>
        </p:txBody>
      </p:sp>
      <p:sp>
        <p:nvSpPr>
          <p:cNvPr id="64" name="Rectangle 63"/>
          <p:cNvSpPr/>
          <p:nvPr/>
        </p:nvSpPr>
        <p:spPr>
          <a:xfrm>
            <a:off x="320759" y="3874420"/>
            <a:ext cx="734502" cy="523220"/>
          </a:xfrm>
          <a:prstGeom prst="rect">
            <a:avLst/>
          </a:prstGeom>
          <a:noFill/>
        </p:spPr>
        <p:txBody>
          <a:bodyPr wrap="square" lIns="91440" tIns="45720" rIns="91440" bIns="45720">
            <a:spAutoFit/>
          </a:bodyPr>
          <a:lstStyle/>
          <a:p>
            <a:pPr algn="ctr"/>
            <a:r>
              <a:rPr lang="en-US" sz="2800" b="1" dirty="0">
                <a:ln w="19050" cmpd="sng">
                  <a:solidFill>
                    <a:srgbClr val="000000"/>
                  </a:solidFill>
                  <a:prstDash val="solid"/>
                </a:ln>
                <a:solidFill>
                  <a:schemeClr val="bg1"/>
                </a:solidFill>
                <a:latin typeface="Arial"/>
                <a:cs typeface="Arial"/>
              </a:rPr>
              <a:t>R</a:t>
            </a:r>
            <a:r>
              <a:rPr lang="en-US" sz="2800" b="1" cap="none" spc="0" dirty="0" smtClean="0">
                <a:ln w="19050" cmpd="sng">
                  <a:solidFill>
                    <a:srgbClr val="000000"/>
                  </a:solidFill>
                  <a:prstDash val="solid"/>
                </a:ln>
                <a:solidFill>
                  <a:schemeClr val="bg1"/>
                </a:solidFill>
                <a:latin typeface="Arial"/>
                <a:cs typeface="Arial"/>
              </a:rPr>
              <a:t>1</a:t>
            </a:r>
            <a:endParaRPr lang="en-US" sz="2800" b="1" cap="none" spc="0" dirty="0">
              <a:ln w="19050" cmpd="sng">
                <a:solidFill>
                  <a:srgbClr val="000000"/>
                </a:solidFill>
                <a:prstDash val="solid"/>
              </a:ln>
              <a:solidFill>
                <a:schemeClr val="bg1"/>
              </a:solidFill>
              <a:latin typeface="Arial"/>
              <a:cs typeface="Arial"/>
            </a:endParaRPr>
          </a:p>
        </p:txBody>
      </p:sp>
      <p:sp>
        <p:nvSpPr>
          <p:cNvPr id="66" name="Rectangle 65"/>
          <p:cNvSpPr/>
          <p:nvPr/>
        </p:nvSpPr>
        <p:spPr>
          <a:xfrm>
            <a:off x="1077386" y="3289878"/>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T1</a:t>
            </a:r>
            <a:endParaRPr lang="en-US" sz="2800" b="1" cap="none" spc="0" dirty="0">
              <a:ln w="19050" cmpd="sng">
                <a:solidFill>
                  <a:srgbClr val="000000"/>
                </a:solidFill>
                <a:prstDash val="solid"/>
              </a:ln>
              <a:solidFill>
                <a:schemeClr val="bg1"/>
              </a:solidFill>
              <a:latin typeface="Arial"/>
              <a:cs typeface="Arial"/>
            </a:endParaRPr>
          </a:p>
        </p:txBody>
      </p:sp>
      <p:sp>
        <p:nvSpPr>
          <p:cNvPr id="67" name="Rectangle 66"/>
          <p:cNvSpPr/>
          <p:nvPr/>
        </p:nvSpPr>
        <p:spPr>
          <a:xfrm>
            <a:off x="1710788" y="3413051"/>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R2</a:t>
            </a:r>
            <a:endParaRPr lang="en-US" sz="2800" b="1" cap="none" spc="0" dirty="0">
              <a:ln w="19050" cmpd="sng">
                <a:solidFill>
                  <a:srgbClr val="000000"/>
                </a:solidFill>
                <a:prstDash val="solid"/>
              </a:ln>
              <a:solidFill>
                <a:schemeClr val="bg1"/>
              </a:solidFill>
              <a:latin typeface="Arial"/>
              <a:cs typeface="Arial"/>
            </a:endParaRPr>
          </a:p>
        </p:txBody>
      </p:sp>
      <p:sp>
        <p:nvSpPr>
          <p:cNvPr id="68" name="Rectangle 67"/>
          <p:cNvSpPr/>
          <p:nvPr/>
        </p:nvSpPr>
        <p:spPr>
          <a:xfrm>
            <a:off x="4059031" y="3197603"/>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T1</a:t>
            </a:r>
            <a:endParaRPr lang="en-US" sz="2800" b="1" cap="none" spc="0" dirty="0">
              <a:ln w="19050" cmpd="sng">
                <a:solidFill>
                  <a:srgbClr val="000000"/>
                </a:solidFill>
                <a:prstDash val="solid"/>
              </a:ln>
              <a:solidFill>
                <a:schemeClr val="bg1"/>
              </a:solidFill>
              <a:latin typeface="Arial"/>
              <a:cs typeface="Arial"/>
            </a:endParaRPr>
          </a:p>
        </p:txBody>
      </p:sp>
      <p:sp>
        <p:nvSpPr>
          <p:cNvPr id="69" name="Rectangle 68"/>
          <p:cNvSpPr/>
          <p:nvPr/>
        </p:nvSpPr>
        <p:spPr>
          <a:xfrm>
            <a:off x="4732121" y="3271166"/>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R2</a:t>
            </a:r>
            <a:endParaRPr lang="en-US" sz="2800" b="1" cap="none" spc="0" dirty="0">
              <a:ln w="19050" cmpd="sng">
                <a:solidFill>
                  <a:srgbClr val="000000"/>
                </a:solidFill>
                <a:prstDash val="solid"/>
              </a:ln>
              <a:solidFill>
                <a:schemeClr val="bg1"/>
              </a:solidFill>
              <a:latin typeface="Arial"/>
              <a:cs typeface="Arial"/>
            </a:endParaRPr>
          </a:p>
        </p:txBody>
      </p:sp>
      <p:sp>
        <p:nvSpPr>
          <p:cNvPr id="70" name="Rectangle 69"/>
          <p:cNvSpPr/>
          <p:nvPr/>
        </p:nvSpPr>
        <p:spPr>
          <a:xfrm>
            <a:off x="7056177" y="3137467"/>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T1</a:t>
            </a:r>
            <a:endParaRPr lang="en-US" sz="2800" b="1" cap="none" spc="0" dirty="0">
              <a:ln w="19050" cmpd="sng">
                <a:solidFill>
                  <a:srgbClr val="000000"/>
                </a:solidFill>
                <a:prstDash val="solid"/>
              </a:ln>
              <a:solidFill>
                <a:schemeClr val="bg1"/>
              </a:solidFill>
              <a:latin typeface="Arial"/>
              <a:cs typeface="Arial"/>
            </a:endParaRPr>
          </a:p>
        </p:txBody>
      </p:sp>
      <p:sp>
        <p:nvSpPr>
          <p:cNvPr id="71" name="Rectangle 70"/>
          <p:cNvSpPr/>
          <p:nvPr/>
        </p:nvSpPr>
        <p:spPr>
          <a:xfrm>
            <a:off x="7659813" y="3121732"/>
            <a:ext cx="734502" cy="523220"/>
          </a:xfrm>
          <a:prstGeom prst="rect">
            <a:avLst/>
          </a:prstGeom>
          <a:noFill/>
        </p:spPr>
        <p:txBody>
          <a:bodyPr wrap="square" lIns="91440" tIns="45720" rIns="91440" bIns="45720">
            <a:spAutoFit/>
          </a:bodyPr>
          <a:lstStyle/>
          <a:p>
            <a:pPr algn="ctr"/>
            <a:r>
              <a:rPr lang="en-US" sz="2800" b="1" dirty="0" smtClean="0">
                <a:ln w="19050" cmpd="sng">
                  <a:solidFill>
                    <a:srgbClr val="000000"/>
                  </a:solidFill>
                  <a:prstDash val="solid"/>
                </a:ln>
                <a:solidFill>
                  <a:schemeClr val="bg1"/>
                </a:solidFill>
                <a:latin typeface="Arial"/>
                <a:cs typeface="Arial"/>
              </a:rPr>
              <a:t>R2</a:t>
            </a:r>
            <a:endParaRPr lang="en-US" sz="2800" b="1" cap="none" spc="0" dirty="0">
              <a:ln w="19050" cmpd="sng">
                <a:solidFill>
                  <a:srgbClr val="000000"/>
                </a:solidFill>
                <a:prstDash val="solid"/>
              </a:ln>
              <a:solidFill>
                <a:schemeClr val="bg1"/>
              </a:solidFill>
              <a:latin typeface="Arial"/>
              <a:cs typeface="Arial"/>
            </a:endParaRPr>
          </a:p>
        </p:txBody>
      </p:sp>
    </p:spTree>
    <p:extLst>
      <p:ext uri="{BB962C8B-B14F-4D97-AF65-F5344CB8AC3E}">
        <p14:creationId xmlns:p14="http://schemas.microsoft.com/office/powerpoint/2010/main" val="351449683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a:ea typeface="Times New Roman"/>
                <a:cs typeface="Arial"/>
              </a:rPr>
              <a:t>Yamagami </a:t>
            </a:r>
            <a:r>
              <a:rPr lang="en-US" sz="1800" dirty="0">
                <a:latin typeface="Arial"/>
                <a:ea typeface="Times New Roman"/>
                <a:cs typeface="Arial"/>
              </a:rPr>
              <a:t>and </a:t>
            </a:r>
            <a:r>
              <a:rPr lang="en-US" sz="1800" dirty="0" err="1">
                <a:latin typeface="Arial"/>
                <a:ea typeface="Times New Roman"/>
                <a:cs typeface="Arial"/>
              </a:rPr>
              <a:t>Matsueda</a:t>
            </a:r>
            <a:r>
              <a:rPr lang="en-US" sz="1800" dirty="0">
                <a:latin typeface="Arial"/>
                <a:ea typeface="Times New Roman"/>
                <a:cs typeface="Arial"/>
              </a:rPr>
              <a:t> (2021) identify forecast busts over the Arctic based on </a:t>
            </a:r>
            <a:r>
              <a:rPr lang="en-US" sz="1800" dirty="0" smtClean="0">
                <a:latin typeface="Arial"/>
                <a:ea typeface="Times New Roman"/>
                <a:cs typeface="Arial"/>
              </a:rPr>
              <a:t>anomaly correlation coefficient and </a:t>
            </a:r>
            <a:r>
              <a:rPr lang="en-US" sz="1800" dirty="0">
                <a:latin typeface="Arial"/>
                <a:ea typeface="Times New Roman"/>
                <a:cs typeface="Arial"/>
              </a:rPr>
              <a:t>root mean square </a:t>
            </a:r>
            <a:r>
              <a:rPr lang="en-US" sz="1800" dirty="0" smtClean="0">
                <a:latin typeface="Arial"/>
                <a:ea typeface="Times New Roman"/>
                <a:cs typeface="Arial"/>
              </a:rPr>
              <a:t>error (RMSE) </a:t>
            </a:r>
            <a:r>
              <a:rPr lang="en-US" sz="1800" dirty="0">
                <a:latin typeface="Arial"/>
                <a:ea typeface="Times New Roman"/>
                <a:cs typeface="Arial"/>
              </a:rPr>
              <a:t>of day-6 forecasts of 500-hPa geopotential height over the Arctic </a:t>
            </a:r>
            <a:r>
              <a:rPr lang="en-US" sz="1800" dirty="0" smtClean="0">
                <a:latin typeface="Arial"/>
                <a:ea typeface="Times New Roman"/>
                <a:cs typeface="Arial"/>
              </a:rPr>
              <a:t>for the </a:t>
            </a:r>
            <a:r>
              <a:rPr lang="en-US" sz="1800" dirty="0">
                <a:latin typeface="Arial"/>
                <a:ea typeface="Times New Roman"/>
                <a:cs typeface="Arial"/>
              </a:rPr>
              <a:t>control runs of five different </a:t>
            </a:r>
            <a:r>
              <a:rPr lang="en-US" sz="1800" dirty="0" smtClean="0">
                <a:latin typeface="Arial"/>
                <a:ea typeface="Times New Roman"/>
                <a:cs typeface="Arial"/>
              </a:rPr>
              <a:t>ensemble prediction systems (EPSs) </a:t>
            </a:r>
            <a:r>
              <a:rPr lang="en-US" sz="1800" dirty="0">
                <a:latin typeface="Arial"/>
                <a:ea typeface="Times New Roman"/>
                <a:cs typeface="Arial"/>
              </a:rPr>
              <a:t>during 2008–2019</a:t>
            </a:r>
            <a:r>
              <a:rPr lang="en-US" sz="1800" dirty="0" smtClean="0">
                <a:latin typeface="Arial"/>
                <a:ea typeface="Times New Roman"/>
                <a:cs typeface="Arial"/>
              </a:rPr>
              <a:t>.</a:t>
            </a:r>
          </a:p>
          <a:p>
            <a:pPr marL="0" indent="0">
              <a:buNone/>
            </a:pP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They show that the largest </a:t>
            </a:r>
            <a:r>
              <a:rPr lang="en-US" sz="1800" dirty="0" smtClean="0">
                <a:latin typeface="Arial" panose="020B0604020202020204" pitchFamily="34" charset="0"/>
                <a:cs typeface="Arial" panose="020B0604020202020204" pitchFamily="34" charset="0"/>
              </a:rPr>
              <a:t>proportion of </a:t>
            </a:r>
            <a:r>
              <a:rPr lang="en-US" sz="1800" dirty="0">
                <a:latin typeface="Arial" panose="020B0604020202020204" pitchFamily="34" charset="0"/>
                <a:cs typeface="Arial" panose="020B0604020202020204" pitchFamily="34" charset="0"/>
              </a:rPr>
              <a:t>forecast busts generally occurs during summer, the season during which ACs occur </a:t>
            </a:r>
            <a:r>
              <a:rPr lang="en-US" sz="1800" dirty="0" smtClean="0">
                <a:latin typeface="Arial" panose="020B0604020202020204" pitchFamily="34" charset="0"/>
                <a:cs typeface="Arial" panose="020B0604020202020204" pitchFamily="34" charset="0"/>
              </a:rPr>
              <a:t>most frequently </a:t>
            </a:r>
            <a:r>
              <a:rPr lang="en-US" sz="1800" dirty="0">
                <a:latin typeface="Arial" panose="020B0604020202020204" pitchFamily="34" charset="0"/>
                <a:cs typeface="Arial" panose="020B0604020202020204" pitchFamily="34" charset="0"/>
              </a:rPr>
              <a:t>(e.g., Zhang et al. 2004; </a:t>
            </a:r>
            <a:r>
              <a:rPr lang="en-US" sz="1800" dirty="0" err="1">
                <a:latin typeface="Arial" panose="020B0604020202020204" pitchFamily="34" charset="0"/>
                <a:cs typeface="Arial" panose="020B0604020202020204" pitchFamily="34" charset="0"/>
              </a:rPr>
              <a:t>Serreze</a:t>
            </a:r>
            <a:r>
              <a:rPr lang="en-US" sz="1800" dirty="0">
                <a:latin typeface="Arial" panose="020B0604020202020204" pitchFamily="34" charset="0"/>
                <a:cs typeface="Arial" panose="020B0604020202020204" pitchFamily="34" charset="0"/>
              </a:rPr>
              <a:t> and Barrett 2008)</a:t>
            </a:r>
            <a:r>
              <a:rPr lang="en-US" sz="1800" dirty="0" smtClean="0">
                <a:latin typeface="Arial" panose="020B0604020202020204" pitchFamily="34" charset="0"/>
                <a:cs typeface="Arial" panose="020B0604020202020204" pitchFamily="34" charset="0"/>
              </a:rPr>
              <a:t>.</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They examine Arctic </a:t>
            </a:r>
            <a:r>
              <a:rPr lang="en-US" sz="1800" dirty="0" smtClean="0">
                <a:latin typeface="Arial" panose="020B0604020202020204" pitchFamily="34" charset="0"/>
                <a:cs typeface="Arial" panose="020B0604020202020204" pitchFamily="34" charset="0"/>
              </a:rPr>
              <a:t>weather patterns </a:t>
            </a:r>
            <a:r>
              <a:rPr lang="en-US" sz="1800" dirty="0">
                <a:latin typeface="Arial" panose="020B0604020202020204" pitchFamily="34" charset="0"/>
                <a:cs typeface="Arial" panose="020B0604020202020204" pitchFamily="34" charset="0"/>
              </a:rPr>
              <a:t>associated with forecast busts during summer at forecast initialization, and find that </a:t>
            </a:r>
            <a:r>
              <a:rPr lang="en-US" sz="1800" dirty="0" smtClean="0">
                <a:latin typeface="Arial" panose="020B0604020202020204" pitchFamily="34" charset="0"/>
                <a:cs typeface="Arial" panose="020B0604020202020204" pitchFamily="34" charset="0"/>
              </a:rPr>
              <a:t>one of </a:t>
            </a:r>
            <a:r>
              <a:rPr lang="en-US" sz="1800" dirty="0">
                <a:latin typeface="Arial" panose="020B0604020202020204" pitchFamily="34" charset="0"/>
                <a:cs typeface="Arial" panose="020B0604020202020204" pitchFamily="34" charset="0"/>
              </a:rPr>
              <a:t>the most frequent patterns is referred to as the “Arctic Cyclone” </a:t>
            </a:r>
            <a:r>
              <a:rPr lang="en-US" sz="1800" dirty="0" smtClean="0">
                <a:latin typeface="Arial" panose="020B0604020202020204" pitchFamily="34" charset="0"/>
                <a:cs typeface="Arial" panose="020B0604020202020204" pitchFamily="34" charset="0"/>
              </a:rPr>
              <a:t>pattern.</a:t>
            </a:r>
            <a:endParaRPr lang="en-US" sz="1800" dirty="0" smtClean="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endParaRPr lang="en-US" sz="1800" dirty="0" smtClean="0">
              <a:latin typeface="Arial"/>
              <a:cs typeface="Arial"/>
            </a:endParaRPr>
          </a:p>
          <a:p>
            <a:pPr marL="457200" lvl="1" indent="0">
              <a:buFont typeface="Arial"/>
              <a:buNone/>
            </a:pPr>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Literature review</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3658977"/>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lp_aa_slp_700km_sens_initialized_20160810_0000_f108_valid_20160814_1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9450" y="2369773"/>
            <a:ext cx="2801529" cy="2304288"/>
          </a:xfrm>
          <a:prstGeom prst="rect">
            <a:avLst/>
          </a:prstGeom>
          <a:ln w="9525">
            <a:solidFill>
              <a:schemeClr val="tx1"/>
            </a:solidFill>
          </a:ln>
        </p:spPr>
      </p:pic>
      <p:pic>
        <p:nvPicPr>
          <p:cNvPr id="12" name="Picture 11" descr="slp_aa_slp_700km_sens_initialized_20160810_0000_f96_valid_20160814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4134" y="2369773"/>
            <a:ext cx="2801529" cy="2304288"/>
          </a:xfrm>
          <a:prstGeom prst="rect">
            <a:avLst/>
          </a:prstGeom>
          <a:ln w="9525">
            <a:solidFill>
              <a:schemeClr val="tx1"/>
            </a:solidFill>
          </a:ln>
        </p:spPr>
      </p:pic>
      <p:pic>
        <p:nvPicPr>
          <p:cNvPr id="11" name="Picture 10" descr="slp_aa_slp_700km_sens_initialized_20160810_0000_f84_valid_20160813_12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23" y="2369773"/>
            <a:ext cx="2801529" cy="2304288"/>
          </a:xfrm>
          <a:prstGeom prst="rect">
            <a:avLst/>
          </a:prstGeom>
          <a:ln w="9525">
            <a:solidFill>
              <a:schemeClr val="tx1"/>
            </a:solidFill>
          </a:ln>
        </p:spPr>
      </p:pic>
      <p:pic>
        <p:nvPicPr>
          <p:cNvPr id="10" name="Picture 9" descr="slp_aa_slp_700km_sens_initialized_20160810_0000_f72_valid_20160813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9450" y="52571"/>
            <a:ext cx="2801529" cy="2304288"/>
          </a:xfrm>
          <a:prstGeom prst="rect">
            <a:avLst/>
          </a:prstGeom>
          <a:ln w="9525">
            <a:solidFill>
              <a:schemeClr val="tx1"/>
            </a:solidFill>
          </a:ln>
        </p:spPr>
      </p:pic>
      <p:pic>
        <p:nvPicPr>
          <p:cNvPr id="9" name="Picture 8" descr="slp_aa_slp_700km_sens_initialized_20160810_0000_f60_valid_20160812_120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4134" y="50604"/>
            <a:ext cx="2801529" cy="2304288"/>
          </a:xfrm>
          <a:prstGeom prst="rect">
            <a:avLst/>
          </a:prstGeom>
          <a:ln w="9525">
            <a:solidFill>
              <a:schemeClr val="tx1"/>
            </a:solidFill>
          </a:ln>
        </p:spPr>
      </p:pic>
      <p:pic>
        <p:nvPicPr>
          <p:cNvPr id="8" name="Picture 7" descr="slp_aa_slp_700km_sens_initialized_20160810_0000_f48_valid_20160812_000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23" y="52571"/>
            <a:ext cx="2801529" cy="2304288"/>
          </a:xfrm>
          <a:prstGeom prst="rect">
            <a:avLst/>
          </a:prstGeom>
          <a:ln w="9525">
            <a:solidFill>
              <a:schemeClr val="tx1"/>
            </a:solidFill>
          </a:ln>
        </p:spPr>
      </p:pic>
      <p:cxnSp>
        <p:nvCxnSpPr>
          <p:cNvPr id="37" name="Straight Connector 36"/>
          <p:cNvCxnSpPr/>
          <p:nvPr/>
        </p:nvCxnSpPr>
        <p:spPr>
          <a:xfrm>
            <a:off x="343042" y="4922117"/>
            <a:ext cx="35164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810064" y="4836780"/>
            <a:ext cx="1866705" cy="169277"/>
          </a:xfrm>
          <a:prstGeom prst="rect">
            <a:avLst/>
          </a:prstGeom>
          <a:noFill/>
        </p:spPr>
        <p:txBody>
          <a:bodyPr wrap="square" lIns="0" tIns="0" rIns="0" bIns="0" rtlCol="0">
            <a:spAutoFit/>
          </a:bodyPr>
          <a:lstStyle/>
          <a:p>
            <a:r>
              <a:rPr lang="en-US" sz="1100" dirty="0" smtClean="0">
                <a:latin typeface="Arial"/>
                <a:cs typeface="Arial"/>
              </a:rPr>
              <a:t>Ensemble mean SLP (hPa)</a:t>
            </a:r>
          </a:p>
        </p:txBody>
      </p:sp>
      <p:sp>
        <p:nvSpPr>
          <p:cNvPr id="65" name="TextBox 64"/>
          <p:cNvSpPr txBox="1"/>
          <p:nvPr/>
        </p:nvSpPr>
        <p:spPr>
          <a:xfrm>
            <a:off x="3076787" y="4837579"/>
            <a:ext cx="2509677" cy="169277"/>
          </a:xfrm>
          <a:prstGeom prst="rect">
            <a:avLst/>
          </a:prstGeom>
          <a:noFill/>
        </p:spPr>
        <p:txBody>
          <a:bodyPr wrap="square" lIns="0" tIns="0" rIns="0" bIns="0" rtlCol="0">
            <a:spAutoFit/>
          </a:bodyPr>
          <a:lstStyle/>
          <a:p>
            <a:r>
              <a:rPr lang="en-US" sz="1100" b="1" dirty="0" smtClean="0">
                <a:latin typeface="Arial"/>
                <a:cs typeface="Arial"/>
              </a:rPr>
              <a:t>Shading: </a:t>
            </a:r>
            <a:r>
              <a:rPr lang="en-US" sz="1100" dirty="0" smtClean="0">
                <a:latin typeface="Arial"/>
                <a:cs typeface="Arial"/>
              </a:rPr>
              <a:t>Sensitivity of </a:t>
            </a:r>
            <a:r>
              <a:rPr lang="en-US" sz="1100" i="1" dirty="0" smtClean="0">
                <a:latin typeface="Arial"/>
                <a:cs typeface="Arial"/>
              </a:rPr>
              <a:t>J</a:t>
            </a:r>
            <a:r>
              <a:rPr lang="en-US" sz="1100" baseline="-25000" dirty="0" smtClean="0">
                <a:latin typeface="Arial"/>
                <a:cs typeface="Arial"/>
              </a:rPr>
              <a:t>AC</a:t>
            </a:r>
            <a:r>
              <a:rPr lang="en-US" sz="1100" dirty="0" smtClean="0">
                <a:latin typeface="Arial"/>
                <a:cs typeface="Arial"/>
              </a:rPr>
              <a:t> to SLP (hPa)</a:t>
            </a:r>
          </a:p>
        </p:txBody>
      </p:sp>
      <p:sp>
        <p:nvSpPr>
          <p:cNvPr id="32" name="TextBox 31"/>
          <p:cNvSpPr txBox="1"/>
          <p:nvPr/>
        </p:nvSpPr>
        <p:spPr>
          <a:xfrm>
            <a:off x="6042728" y="4738155"/>
            <a:ext cx="2691820" cy="338554"/>
          </a:xfrm>
          <a:prstGeom prst="rect">
            <a:avLst/>
          </a:prstGeom>
          <a:noFill/>
        </p:spPr>
        <p:txBody>
          <a:bodyPr wrap="square" lIns="0" tIns="0" rIns="0" bIns="0" rtlCol="0">
            <a:spAutoFit/>
          </a:bodyPr>
          <a:lstStyle/>
          <a:p>
            <a:r>
              <a:rPr lang="en-US" sz="1100" b="1" dirty="0" smtClean="0">
                <a:latin typeface="Arial"/>
                <a:cs typeface="Arial"/>
              </a:rPr>
              <a:t>White stippling: </a:t>
            </a:r>
            <a:r>
              <a:rPr lang="en-US" sz="1100" dirty="0" smtClean="0">
                <a:latin typeface="Arial"/>
                <a:cs typeface="Arial"/>
              </a:rPr>
              <a:t>Sensitivity is statistically significant at 95% confidence level</a:t>
            </a:r>
          </a:p>
        </p:txBody>
      </p:sp>
      <p:sp>
        <p:nvSpPr>
          <p:cNvPr id="33" name="TextBox 32"/>
          <p:cNvSpPr txBox="1"/>
          <p:nvPr/>
        </p:nvSpPr>
        <p:spPr>
          <a:xfrm>
            <a:off x="5679450" y="2362209"/>
            <a:ext cx="1875368"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(f) 1200 UTC 14 Aug (108 h) </a:t>
            </a:r>
            <a:endParaRPr lang="en-US" sz="1100" dirty="0">
              <a:latin typeface="Arial"/>
              <a:cs typeface="Arial"/>
            </a:endParaRPr>
          </a:p>
        </p:txBody>
      </p:sp>
      <p:sp>
        <p:nvSpPr>
          <p:cNvPr id="34" name="TextBox 33"/>
          <p:cNvSpPr txBox="1"/>
          <p:nvPr/>
        </p:nvSpPr>
        <p:spPr>
          <a:xfrm>
            <a:off x="2860959" y="2363624"/>
            <a:ext cx="1844392"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(e) 0000 UTC 14 Aug (96 h) </a:t>
            </a:r>
            <a:endParaRPr lang="en-US" sz="1100" dirty="0">
              <a:latin typeface="Arial"/>
              <a:cs typeface="Arial"/>
            </a:endParaRPr>
          </a:p>
        </p:txBody>
      </p:sp>
      <p:sp>
        <p:nvSpPr>
          <p:cNvPr id="35" name="TextBox 34"/>
          <p:cNvSpPr txBox="1"/>
          <p:nvPr/>
        </p:nvSpPr>
        <p:spPr>
          <a:xfrm>
            <a:off x="50882" y="2363017"/>
            <a:ext cx="1828717"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(d) 1200 UTC 13 Aug (84 h) </a:t>
            </a:r>
            <a:endParaRPr lang="en-US" sz="1100" dirty="0">
              <a:latin typeface="Arial"/>
              <a:cs typeface="Arial"/>
            </a:endParaRPr>
          </a:p>
        </p:txBody>
      </p:sp>
      <p:sp>
        <p:nvSpPr>
          <p:cNvPr id="36" name="TextBox 35"/>
          <p:cNvSpPr txBox="1"/>
          <p:nvPr/>
        </p:nvSpPr>
        <p:spPr>
          <a:xfrm>
            <a:off x="5675184" y="50099"/>
            <a:ext cx="1840042"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(c) 0000 UTC 13 Aug (72 h) </a:t>
            </a:r>
            <a:endParaRPr lang="en-US" sz="1100" dirty="0">
              <a:latin typeface="Arial"/>
              <a:cs typeface="Arial"/>
            </a:endParaRPr>
          </a:p>
        </p:txBody>
      </p:sp>
      <p:sp>
        <p:nvSpPr>
          <p:cNvPr id="38" name="TextBox 37"/>
          <p:cNvSpPr txBox="1"/>
          <p:nvPr/>
        </p:nvSpPr>
        <p:spPr>
          <a:xfrm>
            <a:off x="2860959" y="50099"/>
            <a:ext cx="1821552"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(b) 1200 UTC 12 Aug (60 h) </a:t>
            </a:r>
            <a:endParaRPr lang="en-US" sz="1100" dirty="0">
              <a:latin typeface="Arial"/>
              <a:cs typeface="Arial"/>
            </a:endParaRPr>
          </a:p>
        </p:txBody>
      </p:sp>
      <p:sp>
        <p:nvSpPr>
          <p:cNvPr id="39" name="TextBox 38"/>
          <p:cNvSpPr txBox="1"/>
          <p:nvPr/>
        </p:nvSpPr>
        <p:spPr>
          <a:xfrm>
            <a:off x="50882" y="50099"/>
            <a:ext cx="1828717" cy="187744"/>
          </a:xfrm>
          <a:prstGeom prst="rect">
            <a:avLst/>
          </a:prstGeom>
          <a:solidFill>
            <a:schemeClr val="bg1"/>
          </a:solidFill>
          <a:ln>
            <a:solidFill>
              <a:schemeClr val="tx1"/>
            </a:solidFill>
          </a:ln>
        </p:spPr>
        <p:txBody>
          <a:bodyPr wrap="square" lIns="0" tIns="0" rIns="0" bIns="18288" rtlCol="0">
            <a:spAutoFit/>
          </a:bodyPr>
          <a:lstStyle/>
          <a:p>
            <a:pPr algn="ctr"/>
            <a:r>
              <a:rPr lang="en-US" sz="1100" dirty="0" smtClean="0">
                <a:latin typeface="Arial"/>
                <a:cs typeface="Arial"/>
              </a:rPr>
              <a:t>(a) 0000 UTC 12 Aug (48 h) </a:t>
            </a:r>
            <a:endParaRPr lang="en-US" sz="1100" dirty="0">
              <a:latin typeface="Arial"/>
              <a:cs typeface="Arial"/>
            </a:endParaRPr>
          </a:p>
        </p:txBody>
      </p:sp>
      <p:grpSp>
        <p:nvGrpSpPr>
          <p:cNvPr id="41" name="Group 40"/>
          <p:cNvGrpSpPr/>
          <p:nvPr/>
        </p:nvGrpSpPr>
        <p:grpSpPr>
          <a:xfrm>
            <a:off x="8583100" y="172896"/>
            <a:ext cx="521212" cy="4393311"/>
            <a:chOff x="8389108" y="294816"/>
            <a:chExt cx="521212" cy="4393311"/>
          </a:xfrm>
        </p:grpSpPr>
        <p:pic>
          <p:nvPicPr>
            <p:cNvPr id="42" name="Picture 41" descr="g500_aa_slp_700km_sens_initialized_20160810_0000_f0_valid_20160810_0000.png"/>
            <p:cNvPicPr>
              <a:picLocks/>
            </p:cNvPicPr>
            <p:nvPr/>
          </p:nvPicPr>
          <p:blipFill rotWithShape="1">
            <a:blip r:embed="rId9">
              <a:extLst>
                <a:ext uri="{28A0092B-C50C-407E-A947-70E740481C1C}">
                  <a14:useLocalDpi xmlns:a14="http://schemas.microsoft.com/office/drawing/2010/main" val="0"/>
                </a:ext>
              </a:extLst>
            </a:blip>
            <a:srcRect l="434" t="94411" r="391" b="2643"/>
            <a:stretch/>
          </p:blipFill>
          <p:spPr>
            <a:xfrm rot="16200000">
              <a:off x="6361228" y="2322697"/>
              <a:ext cx="4207349" cy="151588"/>
            </a:xfrm>
            <a:prstGeom prst="rect">
              <a:avLst/>
            </a:prstGeom>
          </p:spPr>
        </p:pic>
        <p:sp>
          <p:nvSpPr>
            <p:cNvPr id="45" name="TextBox 44"/>
            <p:cNvSpPr txBox="1"/>
            <p:nvPr/>
          </p:nvSpPr>
          <p:spPr>
            <a:xfrm>
              <a:off x="8574114" y="4065509"/>
              <a:ext cx="336206" cy="169277"/>
            </a:xfrm>
            <a:prstGeom prst="rect">
              <a:avLst/>
            </a:prstGeom>
            <a:noFill/>
          </p:spPr>
          <p:txBody>
            <a:bodyPr wrap="square" lIns="0" tIns="0" rIns="0" bIns="0" rtlCol="0">
              <a:spAutoFit/>
            </a:bodyPr>
            <a:lstStyle/>
            <a:p>
              <a:r>
                <a:rPr lang="en-US" sz="1100" dirty="0" smtClean="0">
                  <a:latin typeface="Arial"/>
                  <a:cs typeface="Arial"/>
                </a:rPr>
                <a:t>−3</a:t>
              </a:r>
              <a:endParaRPr lang="en-US" sz="1100" dirty="0">
                <a:latin typeface="Arial"/>
                <a:cs typeface="Arial"/>
              </a:endParaRPr>
            </a:p>
          </p:txBody>
        </p:sp>
        <p:sp>
          <p:nvSpPr>
            <p:cNvPr id="46" name="TextBox 45"/>
            <p:cNvSpPr txBox="1"/>
            <p:nvPr/>
          </p:nvSpPr>
          <p:spPr>
            <a:xfrm>
              <a:off x="8574114" y="3716602"/>
              <a:ext cx="336206" cy="169277"/>
            </a:xfrm>
            <a:prstGeom prst="rect">
              <a:avLst/>
            </a:prstGeom>
            <a:noFill/>
          </p:spPr>
          <p:txBody>
            <a:bodyPr wrap="square" lIns="0" tIns="0" rIns="0" bIns="0" rtlCol="0">
              <a:spAutoFit/>
            </a:bodyPr>
            <a:lstStyle/>
            <a:p>
              <a:r>
                <a:rPr lang="en-US" sz="1100" dirty="0" smtClean="0">
                  <a:latin typeface="Arial"/>
                  <a:cs typeface="Arial"/>
                </a:rPr>
                <a:t>−2.4</a:t>
              </a:r>
              <a:endParaRPr lang="en-US" sz="1100" dirty="0">
                <a:latin typeface="Arial"/>
                <a:cs typeface="Arial"/>
              </a:endParaRPr>
            </a:p>
          </p:txBody>
        </p:sp>
        <p:sp>
          <p:nvSpPr>
            <p:cNvPr id="47" name="TextBox 46"/>
            <p:cNvSpPr txBox="1"/>
            <p:nvPr/>
          </p:nvSpPr>
          <p:spPr>
            <a:xfrm>
              <a:off x="8574114" y="3367695"/>
              <a:ext cx="336206" cy="169277"/>
            </a:xfrm>
            <a:prstGeom prst="rect">
              <a:avLst/>
            </a:prstGeom>
            <a:noFill/>
          </p:spPr>
          <p:txBody>
            <a:bodyPr wrap="square" lIns="0" tIns="0" rIns="0" bIns="0" rtlCol="0">
              <a:spAutoFit/>
            </a:bodyPr>
            <a:lstStyle/>
            <a:p>
              <a:r>
                <a:rPr lang="en-US" sz="1100" dirty="0" smtClean="0">
                  <a:latin typeface="Arial"/>
                  <a:cs typeface="Arial"/>
                </a:rPr>
                <a:t>−1.8</a:t>
              </a:r>
              <a:endParaRPr lang="en-US" sz="1100" dirty="0">
                <a:latin typeface="Arial"/>
                <a:cs typeface="Arial"/>
              </a:endParaRPr>
            </a:p>
          </p:txBody>
        </p:sp>
        <p:sp>
          <p:nvSpPr>
            <p:cNvPr id="49" name="TextBox 48"/>
            <p:cNvSpPr txBox="1"/>
            <p:nvPr/>
          </p:nvSpPr>
          <p:spPr>
            <a:xfrm>
              <a:off x="8574114" y="3018972"/>
              <a:ext cx="336206" cy="169277"/>
            </a:xfrm>
            <a:prstGeom prst="rect">
              <a:avLst/>
            </a:prstGeom>
            <a:noFill/>
          </p:spPr>
          <p:txBody>
            <a:bodyPr wrap="square" lIns="0" tIns="0" rIns="0" bIns="0" rtlCol="0">
              <a:spAutoFit/>
            </a:bodyPr>
            <a:lstStyle/>
            <a:p>
              <a:r>
                <a:rPr lang="en-US" sz="1100" dirty="0" smtClean="0">
                  <a:latin typeface="Arial"/>
                  <a:cs typeface="Arial"/>
                </a:rPr>
                <a:t>−1.2</a:t>
              </a:r>
              <a:endParaRPr lang="en-US" sz="1100" dirty="0">
                <a:latin typeface="Arial"/>
                <a:cs typeface="Arial"/>
              </a:endParaRPr>
            </a:p>
          </p:txBody>
        </p:sp>
        <p:sp>
          <p:nvSpPr>
            <p:cNvPr id="50" name="TextBox 49"/>
            <p:cNvSpPr txBox="1"/>
            <p:nvPr/>
          </p:nvSpPr>
          <p:spPr>
            <a:xfrm>
              <a:off x="8574114" y="2669880"/>
              <a:ext cx="336206" cy="169277"/>
            </a:xfrm>
            <a:prstGeom prst="rect">
              <a:avLst/>
            </a:prstGeom>
            <a:noFill/>
          </p:spPr>
          <p:txBody>
            <a:bodyPr wrap="square" lIns="0" tIns="0" rIns="0" bIns="0" rtlCol="0">
              <a:spAutoFit/>
            </a:bodyPr>
            <a:lstStyle/>
            <a:p>
              <a:r>
                <a:rPr lang="en-US" sz="1100" dirty="0" smtClean="0">
                  <a:latin typeface="Arial"/>
                  <a:cs typeface="Arial"/>
                </a:rPr>
                <a:t>−0.6</a:t>
              </a:r>
              <a:endParaRPr lang="en-US" sz="1100" dirty="0">
                <a:latin typeface="Arial"/>
                <a:cs typeface="Arial"/>
              </a:endParaRPr>
            </a:p>
          </p:txBody>
        </p:sp>
        <p:sp>
          <p:nvSpPr>
            <p:cNvPr id="51" name="TextBox 50"/>
            <p:cNvSpPr txBox="1"/>
            <p:nvPr/>
          </p:nvSpPr>
          <p:spPr>
            <a:xfrm>
              <a:off x="8574114" y="2317443"/>
              <a:ext cx="273051" cy="169277"/>
            </a:xfrm>
            <a:prstGeom prst="rect">
              <a:avLst/>
            </a:prstGeom>
            <a:noFill/>
          </p:spPr>
          <p:txBody>
            <a:bodyPr wrap="square" lIns="0" tIns="0" rIns="0" bIns="0" rtlCol="0">
              <a:spAutoFit/>
            </a:bodyPr>
            <a:lstStyle/>
            <a:p>
              <a:r>
                <a:rPr lang="en-US" sz="1100" dirty="0" smtClean="0">
                  <a:latin typeface="Arial"/>
                  <a:cs typeface="Arial"/>
                </a:rPr>
                <a:t>0</a:t>
              </a:r>
              <a:endParaRPr lang="en-US" sz="1100" dirty="0">
                <a:latin typeface="Arial"/>
                <a:cs typeface="Arial"/>
              </a:endParaRPr>
            </a:p>
          </p:txBody>
        </p:sp>
        <p:sp>
          <p:nvSpPr>
            <p:cNvPr id="52" name="TextBox 51"/>
            <p:cNvSpPr txBox="1"/>
            <p:nvPr/>
          </p:nvSpPr>
          <p:spPr>
            <a:xfrm>
              <a:off x="8574114" y="1968350"/>
              <a:ext cx="273051" cy="169277"/>
            </a:xfrm>
            <a:prstGeom prst="rect">
              <a:avLst/>
            </a:prstGeom>
            <a:noFill/>
          </p:spPr>
          <p:txBody>
            <a:bodyPr wrap="square" lIns="0" tIns="0" rIns="0" bIns="0" rtlCol="0">
              <a:spAutoFit/>
            </a:bodyPr>
            <a:lstStyle/>
            <a:p>
              <a:r>
                <a:rPr lang="en-US" sz="1100" dirty="0" smtClean="0">
                  <a:latin typeface="Arial"/>
                  <a:cs typeface="Arial"/>
                </a:rPr>
                <a:t>0.6</a:t>
              </a:r>
              <a:endParaRPr lang="en-US" sz="1100" dirty="0">
                <a:latin typeface="Arial"/>
                <a:cs typeface="Arial"/>
              </a:endParaRPr>
            </a:p>
          </p:txBody>
        </p:sp>
        <p:sp>
          <p:nvSpPr>
            <p:cNvPr id="64" name="TextBox 63"/>
            <p:cNvSpPr txBox="1"/>
            <p:nvPr/>
          </p:nvSpPr>
          <p:spPr>
            <a:xfrm>
              <a:off x="8574114" y="1619627"/>
              <a:ext cx="273051" cy="169277"/>
            </a:xfrm>
            <a:prstGeom prst="rect">
              <a:avLst/>
            </a:prstGeom>
            <a:noFill/>
          </p:spPr>
          <p:txBody>
            <a:bodyPr wrap="square" lIns="0" tIns="0" rIns="0" bIns="0" rtlCol="0">
              <a:spAutoFit/>
            </a:bodyPr>
            <a:lstStyle/>
            <a:p>
              <a:r>
                <a:rPr lang="en-US" sz="1100" dirty="0" smtClean="0">
                  <a:latin typeface="Arial"/>
                  <a:cs typeface="Arial"/>
                </a:rPr>
                <a:t>1.2</a:t>
              </a:r>
              <a:endParaRPr lang="en-US" sz="1100" dirty="0">
                <a:latin typeface="Arial"/>
                <a:cs typeface="Arial"/>
              </a:endParaRPr>
            </a:p>
          </p:txBody>
        </p:sp>
        <p:sp>
          <p:nvSpPr>
            <p:cNvPr id="66" name="TextBox 65"/>
            <p:cNvSpPr txBox="1"/>
            <p:nvPr/>
          </p:nvSpPr>
          <p:spPr>
            <a:xfrm>
              <a:off x="8574114" y="1270718"/>
              <a:ext cx="273051" cy="169277"/>
            </a:xfrm>
            <a:prstGeom prst="rect">
              <a:avLst/>
            </a:prstGeom>
            <a:noFill/>
          </p:spPr>
          <p:txBody>
            <a:bodyPr wrap="square" lIns="0" tIns="0" rIns="0" bIns="0" rtlCol="0">
              <a:spAutoFit/>
            </a:bodyPr>
            <a:lstStyle/>
            <a:p>
              <a:r>
                <a:rPr lang="en-US" sz="1100" dirty="0" smtClean="0">
                  <a:latin typeface="Arial"/>
                  <a:cs typeface="Arial"/>
                </a:rPr>
                <a:t>1.8</a:t>
              </a:r>
              <a:endParaRPr lang="en-US" sz="1100" dirty="0">
                <a:latin typeface="Arial"/>
                <a:cs typeface="Arial"/>
              </a:endParaRPr>
            </a:p>
          </p:txBody>
        </p:sp>
        <p:sp>
          <p:nvSpPr>
            <p:cNvPr id="67" name="TextBox 66"/>
            <p:cNvSpPr txBox="1"/>
            <p:nvPr/>
          </p:nvSpPr>
          <p:spPr>
            <a:xfrm>
              <a:off x="8574114" y="921627"/>
              <a:ext cx="273051" cy="169277"/>
            </a:xfrm>
            <a:prstGeom prst="rect">
              <a:avLst/>
            </a:prstGeom>
            <a:noFill/>
          </p:spPr>
          <p:txBody>
            <a:bodyPr wrap="square" lIns="0" tIns="0" rIns="0" bIns="0" rtlCol="0">
              <a:spAutoFit/>
            </a:bodyPr>
            <a:lstStyle/>
            <a:p>
              <a:r>
                <a:rPr lang="en-US" sz="1100" dirty="0" smtClean="0">
                  <a:latin typeface="Arial"/>
                  <a:cs typeface="Arial"/>
                </a:rPr>
                <a:t>2.4</a:t>
              </a:r>
              <a:endParaRPr lang="en-US" sz="1100" dirty="0">
                <a:latin typeface="Arial"/>
                <a:cs typeface="Arial"/>
              </a:endParaRPr>
            </a:p>
          </p:txBody>
        </p:sp>
        <p:sp>
          <p:nvSpPr>
            <p:cNvPr id="68" name="TextBox 67"/>
            <p:cNvSpPr txBox="1"/>
            <p:nvPr/>
          </p:nvSpPr>
          <p:spPr>
            <a:xfrm>
              <a:off x="8574114" y="572720"/>
              <a:ext cx="273051" cy="169277"/>
            </a:xfrm>
            <a:prstGeom prst="rect">
              <a:avLst/>
            </a:prstGeom>
            <a:noFill/>
          </p:spPr>
          <p:txBody>
            <a:bodyPr wrap="square" lIns="0" tIns="0" rIns="0" bIns="0" rtlCol="0">
              <a:spAutoFit/>
            </a:bodyPr>
            <a:lstStyle/>
            <a:p>
              <a:r>
                <a:rPr lang="en-US" sz="1100" dirty="0" smtClean="0">
                  <a:latin typeface="Arial"/>
                  <a:cs typeface="Arial"/>
                </a:rPr>
                <a:t>3.0</a:t>
              </a:r>
              <a:endParaRPr lang="en-US" sz="1100" dirty="0">
                <a:latin typeface="Arial"/>
                <a:cs typeface="Arial"/>
              </a:endParaRPr>
            </a:p>
          </p:txBody>
        </p:sp>
        <p:sp>
          <p:nvSpPr>
            <p:cNvPr id="69" name="TextBox 68"/>
            <p:cNvSpPr txBox="1"/>
            <p:nvPr/>
          </p:nvSpPr>
          <p:spPr>
            <a:xfrm flipH="1">
              <a:off x="8389108" y="4518850"/>
              <a:ext cx="390684" cy="169277"/>
            </a:xfrm>
            <a:prstGeom prst="rect">
              <a:avLst/>
            </a:prstGeom>
            <a:noFill/>
          </p:spPr>
          <p:txBody>
            <a:bodyPr wrap="square" lIns="0" tIns="0" rIns="0" bIns="0" rtlCol="0">
              <a:spAutoFit/>
            </a:bodyPr>
            <a:lstStyle/>
            <a:p>
              <a:r>
                <a:rPr lang="en-US" sz="1100" dirty="0" smtClean="0">
                  <a:latin typeface="Arial"/>
                  <a:cs typeface="Arial"/>
                </a:rPr>
                <a:t>(hPa)</a:t>
              </a:r>
              <a:endParaRPr lang="en-US" sz="1100" dirty="0">
                <a:latin typeface="Arial"/>
                <a:cs typeface="Arial"/>
              </a:endParaRPr>
            </a:p>
          </p:txBody>
        </p:sp>
      </p:grpSp>
    </p:spTree>
    <p:extLst>
      <p:ext uri="{BB962C8B-B14F-4D97-AF65-F5344CB8AC3E}">
        <p14:creationId xmlns:p14="http://schemas.microsoft.com/office/powerpoint/2010/main" val="3312674480"/>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q850_aa_slp_700km_sens_initialized_20160810_0000_f108_valid_20160814_1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666" y="2575056"/>
            <a:ext cx="2833524" cy="2514600"/>
          </a:xfrm>
          <a:prstGeom prst="rect">
            <a:avLst/>
          </a:prstGeom>
          <a:ln w="9525">
            <a:solidFill>
              <a:schemeClr val="tx1"/>
            </a:solidFill>
          </a:ln>
        </p:spPr>
      </p:pic>
      <p:pic>
        <p:nvPicPr>
          <p:cNvPr id="9" name="Picture 8" descr="q850_aa_slp_700km_sens_initialized_20160810_0000_f96_valid_20160814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037" y="2579034"/>
            <a:ext cx="2833524" cy="2514600"/>
          </a:xfrm>
          <a:prstGeom prst="rect">
            <a:avLst/>
          </a:prstGeom>
          <a:ln w="9525">
            <a:solidFill>
              <a:schemeClr val="tx1"/>
            </a:solidFill>
          </a:ln>
        </p:spPr>
      </p:pic>
      <p:pic>
        <p:nvPicPr>
          <p:cNvPr id="8" name="Picture 7" descr="q850_aa_slp_700km_sens_initialized_20160810_0000_f84_valid_20160813_12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666" y="47756"/>
            <a:ext cx="2833524" cy="2514600"/>
          </a:xfrm>
          <a:prstGeom prst="rect">
            <a:avLst/>
          </a:prstGeom>
          <a:ln w="9525">
            <a:solidFill>
              <a:schemeClr val="tx1"/>
            </a:solidFill>
          </a:ln>
        </p:spPr>
      </p:pic>
      <p:pic>
        <p:nvPicPr>
          <p:cNvPr id="6" name="Picture 5" descr="q850_aa_slp_700km_sens_initialized_20160810_0000_f72_valid_20160813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037" y="47756"/>
            <a:ext cx="2833524" cy="2514600"/>
          </a:xfrm>
          <a:prstGeom prst="rect">
            <a:avLst/>
          </a:prstGeom>
          <a:ln w="9525">
            <a:solidFill>
              <a:schemeClr val="tx1"/>
            </a:solidFill>
          </a:ln>
        </p:spPr>
      </p:pic>
      <p:sp>
        <p:nvSpPr>
          <p:cNvPr id="34" name="TextBox 33"/>
          <p:cNvSpPr txBox="1"/>
          <p:nvPr/>
        </p:nvSpPr>
        <p:spPr>
          <a:xfrm>
            <a:off x="3566491" y="2575056"/>
            <a:ext cx="2063112" cy="203133"/>
          </a:xfrm>
          <a:prstGeom prst="rect">
            <a:avLst/>
          </a:prstGeom>
          <a:solidFill>
            <a:schemeClr val="bg1"/>
          </a:solidFill>
          <a:ln>
            <a:solidFill>
              <a:schemeClr val="tx1"/>
            </a:solidFill>
          </a:ln>
        </p:spPr>
        <p:txBody>
          <a:bodyPr wrap="square" lIns="0" tIns="0" rIns="0" bIns="18288" rtlCol="0">
            <a:spAutoFit/>
          </a:bodyPr>
          <a:lstStyle/>
          <a:p>
            <a:pPr algn="ctr"/>
            <a:r>
              <a:rPr lang="en-US" sz="1200" dirty="0" smtClean="0">
                <a:latin typeface="Arial"/>
                <a:cs typeface="Arial"/>
              </a:rPr>
              <a:t>(d) 1200 UTC 14 Aug (108 h) </a:t>
            </a:r>
            <a:endParaRPr lang="en-US" sz="1200" dirty="0">
              <a:latin typeface="Arial"/>
              <a:cs typeface="Arial"/>
            </a:endParaRPr>
          </a:p>
        </p:txBody>
      </p:sp>
      <p:sp>
        <p:nvSpPr>
          <p:cNvPr id="35" name="TextBox 34"/>
          <p:cNvSpPr txBox="1"/>
          <p:nvPr/>
        </p:nvSpPr>
        <p:spPr>
          <a:xfrm>
            <a:off x="726212" y="2575056"/>
            <a:ext cx="1973499" cy="203133"/>
          </a:xfrm>
          <a:prstGeom prst="rect">
            <a:avLst/>
          </a:prstGeom>
          <a:solidFill>
            <a:schemeClr val="bg1"/>
          </a:solidFill>
          <a:ln>
            <a:solidFill>
              <a:schemeClr val="tx1"/>
            </a:solidFill>
          </a:ln>
        </p:spPr>
        <p:txBody>
          <a:bodyPr wrap="square" lIns="0" tIns="0" rIns="0" bIns="18288" rtlCol="0">
            <a:spAutoFit/>
          </a:bodyPr>
          <a:lstStyle/>
          <a:p>
            <a:pPr algn="ctr"/>
            <a:r>
              <a:rPr lang="en-US" sz="1200" dirty="0" smtClean="0">
                <a:latin typeface="Arial"/>
                <a:cs typeface="Arial"/>
              </a:rPr>
              <a:t>(c) 0000 UTC 14 Aug (96 h) </a:t>
            </a:r>
            <a:endParaRPr lang="en-US" sz="1200" dirty="0">
              <a:latin typeface="Arial"/>
              <a:cs typeface="Arial"/>
            </a:endParaRPr>
          </a:p>
        </p:txBody>
      </p:sp>
      <p:sp>
        <p:nvSpPr>
          <p:cNvPr id="38" name="TextBox 37"/>
          <p:cNvSpPr txBox="1"/>
          <p:nvPr/>
        </p:nvSpPr>
        <p:spPr>
          <a:xfrm>
            <a:off x="3566491" y="49829"/>
            <a:ext cx="1991452" cy="203133"/>
          </a:xfrm>
          <a:prstGeom prst="rect">
            <a:avLst/>
          </a:prstGeom>
          <a:solidFill>
            <a:schemeClr val="bg1"/>
          </a:solidFill>
          <a:ln>
            <a:solidFill>
              <a:schemeClr val="tx1"/>
            </a:solidFill>
          </a:ln>
        </p:spPr>
        <p:txBody>
          <a:bodyPr wrap="square" lIns="0" tIns="0" rIns="0" bIns="18288" rtlCol="0">
            <a:spAutoFit/>
          </a:bodyPr>
          <a:lstStyle/>
          <a:p>
            <a:pPr algn="ctr"/>
            <a:r>
              <a:rPr lang="en-US" sz="1200" dirty="0" smtClean="0">
                <a:latin typeface="Arial"/>
                <a:cs typeface="Arial"/>
              </a:rPr>
              <a:t>(b) 1200 UTC 13 Aug (84 h) </a:t>
            </a:r>
            <a:endParaRPr lang="en-US" sz="1200" dirty="0">
              <a:latin typeface="Arial"/>
              <a:cs typeface="Arial"/>
            </a:endParaRPr>
          </a:p>
        </p:txBody>
      </p:sp>
      <p:sp>
        <p:nvSpPr>
          <p:cNvPr id="39" name="TextBox 38"/>
          <p:cNvSpPr txBox="1"/>
          <p:nvPr/>
        </p:nvSpPr>
        <p:spPr>
          <a:xfrm>
            <a:off x="724861" y="49829"/>
            <a:ext cx="1974850" cy="203133"/>
          </a:xfrm>
          <a:prstGeom prst="rect">
            <a:avLst/>
          </a:prstGeom>
          <a:solidFill>
            <a:schemeClr val="bg1"/>
          </a:solidFill>
          <a:ln>
            <a:solidFill>
              <a:schemeClr val="tx1"/>
            </a:solidFill>
          </a:ln>
        </p:spPr>
        <p:txBody>
          <a:bodyPr wrap="square" lIns="0" tIns="0" rIns="0" bIns="18288" rtlCol="0">
            <a:spAutoFit/>
          </a:bodyPr>
          <a:lstStyle/>
          <a:p>
            <a:pPr algn="ctr"/>
            <a:r>
              <a:rPr lang="en-US" sz="1200" dirty="0" smtClean="0">
                <a:latin typeface="Arial"/>
                <a:cs typeface="Arial"/>
              </a:rPr>
              <a:t>(a) 0000 UTC 13 Aug (72 h) </a:t>
            </a:r>
            <a:endParaRPr lang="en-US" sz="1200" dirty="0">
              <a:latin typeface="Arial"/>
              <a:cs typeface="Arial"/>
            </a:endParaRPr>
          </a:p>
        </p:txBody>
      </p:sp>
      <p:cxnSp>
        <p:nvCxnSpPr>
          <p:cNvPr id="41" name="Straight Connector 40"/>
          <p:cNvCxnSpPr/>
          <p:nvPr/>
        </p:nvCxnSpPr>
        <p:spPr>
          <a:xfrm>
            <a:off x="7807432" y="1053284"/>
            <a:ext cx="35164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7392581" y="1164283"/>
            <a:ext cx="1516284" cy="553998"/>
          </a:xfrm>
          <a:prstGeom prst="rect">
            <a:avLst/>
          </a:prstGeom>
          <a:noFill/>
        </p:spPr>
        <p:txBody>
          <a:bodyPr wrap="square" lIns="0" tIns="0" rIns="0" bIns="0" rtlCol="0">
            <a:spAutoFit/>
          </a:bodyPr>
          <a:lstStyle/>
          <a:p>
            <a:r>
              <a:rPr lang="en-US" sz="1200" dirty="0" smtClean="0">
                <a:latin typeface="Arial"/>
                <a:cs typeface="Arial"/>
              </a:rPr>
              <a:t>Ensemble mean   850-hPa specific humidity (g kg</a:t>
            </a:r>
            <a:r>
              <a:rPr lang="en-US" sz="1200" baseline="30000" dirty="0" smtClean="0">
                <a:latin typeface="Arial"/>
                <a:cs typeface="Arial"/>
              </a:rPr>
              <a:t>−1</a:t>
            </a:r>
            <a:r>
              <a:rPr lang="en-US" sz="1200" dirty="0" smtClean="0">
                <a:latin typeface="Arial"/>
                <a:cs typeface="Arial"/>
              </a:rPr>
              <a:t>)</a:t>
            </a:r>
          </a:p>
        </p:txBody>
      </p:sp>
      <p:sp>
        <p:nvSpPr>
          <p:cNvPr id="45" name="TextBox 44"/>
          <p:cNvSpPr txBox="1"/>
          <p:nvPr/>
        </p:nvSpPr>
        <p:spPr>
          <a:xfrm>
            <a:off x="7392580" y="2323155"/>
            <a:ext cx="1621319" cy="553998"/>
          </a:xfrm>
          <a:prstGeom prst="rect">
            <a:avLst/>
          </a:prstGeom>
          <a:noFill/>
        </p:spPr>
        <p:txBody>
          <a:bodyPr wrap="square" lIns="0" tIns="0" rIns="0" bIns="0" rtlCol="0">
            <a:spAutoFit/>
          </a:bodyPr>
          <a:lstStyle/>
          <a:p>
            <a:r>
              <a:rPr lang="en-US" sz="1200" b="1" dirty="0" smtClean="0">
                <a:latin typeface="Arial"/>
                <a:cs typeface="Arial"/>
              </a:rPr>
              <a:t>Shading: </a:t>
            </a:r>
            <a:r>
              <a:rPr lang="en-US" sz="1200" dirty="0" smtClean="0">
                <a:latin typeface="Arial"/>
                <a:cs typeface="Arial"/>
              </a:rPr>
              <a:t>Sensitivity of J</a:t>
            </a:r>
            <a:r>
              <a:rPr lang="en-US" sz="1200" baseline="-25000" dirty="0" smtClean="0">
                <a:latin typeface="Arial"/>
                <a:cs typeface="Arial"/>
              </a:rPr>
              <a:t>AC</a:t>
            </a:r>
            <a:r>
              <a:rPr lang="en-US" sz="1200" dirty="0" smtClean="0">
                <a:latin typeface="Arial"/>
                <a:cs typeface="Arial"/>
              </a:rPr>
              <a:t> to 850-hPa specific humidity (hPa)</a:t>
            </a:r>
          </a:p>
        </p:txBody>
      </p:sp>
      <p:sp>
        <p:nvSpPr>
          <p:cNvPr id="46" name="TextBox 45"/>
          <p:cNvSpPr txBox="1"/>
          <p:nvPr/>
        </p:nvSpPr>
        <p:spPr>
          <a:xfrm>
            <a:off x="7392581" y="3437477"/>
            <a:ext cx="1263608" cy="923330"/>
          </a:xfrm>
          <a:prstGeom prst="rect">
            <a:avLst/>
          </a:prstGeom>
          <a:noFill/>
        </p:spPr>
        <p:txBody>
          <a:bodyPr wrap="square" lIns="0" tIns="0" rIns="0" bIns="0" rtlCol="0">
            <a:spAutoFit/>
          </a:bodyPr>
          <a:lstStyle/>
          <a:p>
            <a:r>
              <a:rPr lang="en-US" sz="1200" b="1" dirty="0" smtClean="0">
                <a:latin typeface="Arial"/>
                <a:cs typeface="Arial"/>
              </a:rPr>
              <a:t>White stippling: </a:t>
            </a:r>
            <a:r>
              <a:rPr lang="en-US" sz="1200" dirty="0" smtClean="0">
                <a:latin typeface="Arial"/>
                <a:cs typeface="Arial"/>
              </a:rPr>
              <a:t>Sensitivity is statistically significant at 95% confidence level</a:t>
            </a:r>
          </a:p>
        </p:txBody>
      </p:sp>
      <p:grpSp>
        <p:nvGrpSpPr>
          <p:cNvPr id="33" name="Group 32"/>
          <p:cNvGrpSpPr/>
          <p:nvPr/>
        </p:nvGrpSpPr>
        <p:grpSpPr>
          <a:xfrm>
            <a:off x="6540985" y="464912"/>
            <a:ext cx="489823" cy="4393311"/>
            <a:chOff x="8389107" y="294816"/>
            <a:chExt cx="489823" cy="4393311"/>
          </a:xfrm>
        </p:grpSpPr>
        <p:pic>
          <p:nvPicPr>
            <p:cNvPr id="36" name="Picture 35" descr="g500_aa_slp_700km_sens_initialized_20160810_0000_f0_valid_20160810_0000.png"/>
            <p:cNvPicPr>
              <a:picLocks/>
            </p:cNvPicPr>
            <p:nvPr/>
          </p:nvPicPr>
          <p:blipFill rotWithShape="1">
            <a:blip r:embed="rId7">
              <a:extLst>
                <a:ext uri="{28A0092B-C50C-407E-A947-70E740481C1C}">
                  <a14:useLocalDpi xmlns:a14="http://schemas.microsoft.com/office/drawing/2010/main" val="0"/>
                </a:ext>
              </a:extLst>
            </a:blip>
            <a:srcRect l="434" t="94411" r="391" b="2643"/>
            <a:stretch/>
          </p:blipFill>
          <p:spPr>
            <a:xfrm rot="16200000">
              <a:off x="6361228" y="2322697"/>
              <a:ext cx="4207349" cy="151588"/>
            </a:xfrm>
            <a:prstGeom prst="rect">
              <a:avLst/>
            </a:prstGeom>
          </p:spPr>
        </p:pic>
        <p:sp>
          <p:nvSpPr>
            <p:cNvPr id="37" name="TextBox 36"/>
            <p:cNvSpPr txBox="1"/>
            <p:nvPr/>
          </p:nvSpPr>
          <p:spPr>
            <a:xfrm>
              <a:off x="8574114" y="4063545"/>
              <a:ext cx="304816" cy="169277"/>
            </a:xfrm>
            <a:prstGeom prst="rect">
              <a:avLst/>
            </a:prstGeom>
            <a:noFill/>
          </p:spPr>
          <p:txBody>
            <a:bodyPr wrap="square" lIns="0" tIns="0" rIns="0" bIns="0" rtlCol="0">
              <a:spAutoFit/>
            </a:bodyPr>
            <a:lstStyle/>
            <a:p>
              <a:r>
                <a:rPr lang="en-US" sz="1100" dirty="0" smtClean="0">
                  <a:latin typeface="Arial"/>
                  <a:cs typeface="Arial"/>
                </a:rPr>
                <a:t>−3</a:t>
              </a:r>
              <a:endParaRPr lang="en-US" sz="1100" dirty="0">
                <a:latin typeface="Arial"/>
                <a:cs typeface="Arial"/>
              </a:endParaRPr>
            </a:p>
          </p:txBody>
        </p:sp>
        <p:sp>
          <p:nvSpPr>
            <p:cNvPr id="40" name="TextBox 39"/>
            <p:cNvSpPr txBox="1"/>
            <p:nvPr/>
          </p:nvSpPr>
          <p:spPr>
            <a:xfrm>
              <a:off x="8574114" y="3730714"/>
              <a:ext cx="304816" cy="169277"/>
            </a:xfrm>
            <a:prstGeom prst="rect">
              <a:avLst/>
            </a:prstGeom>
            <a:noFill/>
          </p:spPr>
          <p:txBody>
            <a:bodyPr wrap="square" lIns="0" tIns="0" rIns="0" bIns="0" rtlCol="0">
              <a:spAutoFit/>
            </a:bodyPr>
            <a:lstStyle/>
            <a:p>
              <a:r>
                <a:rPr lang="en-US" sz="1100" dirty="0" smtClean="0">
                  <a:latin typeface="Arial"/>
                  <a:cs typeface="Arial"/>
                </a:rPr>
                <a:t>−2.4</a:t>
              </a:r>
              <a:endParaRPr lang="en-US" sz="1100" dirty="0">
                <a:latin typeface="Arial"/>
                <a:cs typeface="Arial"/>
              </a:endParaRPr>
            </a:p>
          </p:txBody>
        </p:sp>
        <p:sp>
          <p:nvSpPr>
            <p:cNvPr id="47" name="TextBox 46"/>
            <p:cNvSpPr txBox="1"/>
            <p:nvPr/>
          </p:nvSpPr>
          <p:spPr>
            <a:xfrm>
              <a:off x="8574114" y="3369750"/>
              <a:ext cx="304816" cy="169277"/>
            </a:xfrm>
            <a:prstGeom prst="rect">
              <a:avLst/>
            </a:prstGeom>
            <a:noFill/>
          </p:spPr>
          <p:txBody>
            <a:bodyPr wrap="square" lIns="0" tIns="0" rIns="0" bIns="0" rtlCol="0">
              <a:spAutoFit/>
            </a:bodyPr>
            <a:lstStyle/>
            <a:p>
              <a:r>
                <a:rPr lang="en-US" sz="1100" dirty="0" smtClean="0">
                  <a:latin typeface="Arial"/>
                  <a:cs typeface="Arial"/>
                </a:rPr>
                <a:t>−1.8</a:t>
              </a:r>
              <a:endParaRPr lang="en-US" sz="1100" dirty="0">
                <a:latin typeface="Arial"/>
                <a:cs typeface="Arial"/>
              </a:endParaRPr>
            </a:p>
          </p:txBody>
        </p:sp>
        <p:sp>
          <p:nvSpPr>
            <p:cNvPr id="49" name="TextBox 48"/>
            <p:cNvSpPr txBox="1"/>
            <p:nvPr/>
          </p:nvSpPr>
          <p:spPr>
            <a:xfrm>
              <a:off x="8574114" y="3016517"/>
              <a:ext cx="304816" cy="169277"/>
            </a:xfrm>
            <a:prstGeom prst="rect">
              <a:avLst/>
            </a:prstGeom>
            <a:noFill/>
          </p:spPr>
          <p:txBody>
            <a:bodyPr wrap="square" lIns="0" tIns="0" rIns="0" bIns="0" rtlCol="0">
              <a:spAutoFit/>
            </a:bodyPr>
            <a:lstStyle/>
            <a:p>
              <a:r>
                <a:rPr lang="en-US" sz="1100" dirty="0" smtClean="0">
                  <a:latin typeface="Arial"/>
                  <a:cs typeface="Arial"/>
                </a:rPr>
                <a:t>−1.2</a:t>
              </a:r>
              <a:endParaRPr lang="en-US" sz="1100" dirty="0">
                <a:latin typeface="Arial"/>
                <a:cs typeface="Arial"/>
              </a:endParaRPr>
            </a:p>
          </p:txBody>
        </p:sp>
        <p:sp>
          <p:nvSpPr>
            <p:cNvPr id="50" name="TextBox 49"/>
            <p:cNvSpPr txBox="1"/>
            <p:nvPr/>
          </p:nvSpPr>
          <p:spPr>
            <a:xfrm>
              <a:off x="8574114" y="2667916"/>
              <a:ext cx="304816" cy="169277"/>
            </a:xfrm>
            <a:prstGeom prst="rect">
              <a:avLst/>
            </a:prstGeom>
            <a:noFill/>
          </p:spPr>
          <p:txBody>
            <a:bodyPr wrap="square" lIns="0" tIns="0" rIns="0" bIns="0" rtlCol="0">
              <a:spAutoFit/>
            </a:bodyPr>
            <a:lstStyle/>
            <a:p>
              <a:r>
                <a:rPr lang="en-US" sz="1100" dirty="0" smtClean="0">
                  <a:latin typeface="Arial"/>
                  <a:cs typeface="Arial"/>
                </a:rPr>
                <a:t>−0.6</a:t>
              </a:r>
              <a:endParaRPr lang="en-US" sz="1100" dirty="0">
                <a:latin typeface="Arial"/>
                <a:cs typeface="Arial"/>
              </a:endParaRPr>
            </a:p>
          </p:txBody>
        </p:sp>
        <p:sp>
          <p:nvSpPr>
            <p:cNvPr id="51" name="TextBox 50"/>
            <p:cNvSpPr txBox="1"/>
            <p:nvPr/>
          </p:nvSpPr>
          <p:spPr>
            <a:xfrm>
              <a:off x="8574114" y="2314988"/>
              <a:ext cx="273051" cy="169277"/>
            </a:xfrm>
            <a:prstGeom prst="rect">
              <a:avLst/>
            </a:prstGeom>
            <a:noFill/>
          </p:spPr>
          <p:txBody>
            <a:bodyPr wrap="square" lIns="0" tIns="0" rIns="0" bIns="0" rtlCol="0">
              <a:spAutoFit/>
            </a:bodyPr>
            <a:lstStyle/>
            <a:p>
              <a:r>
                <a:rPr lang="en-US" sz="1100" dirty="0" smtClean="0">
                  <a:latin typeface="Arial"/>
                  <a:cs typeface="Arial"/>
                </a:rPr>
                <a:t>0</a:t>
              </a:r>
              <a:endParaRPr lang="en-US" sz="1100" dirty="0">
                <a:latin typeface="Arial"/>
                <a:cs typeface="Arial"/>
              </a:endParaRPr>
            </a:p>
          </p:txBody>
        </p:sp>
        <p:sp>
          <p:nvSpPr>
            <p:cNvPr id="52" name="TextBox 51"/>
            <p:cNvSpPr txBox="1"/>
            <p:nvPr/>
          </p:nvSpPr>
          <p:spPr>
            <a:xfrm>
              <a:off x="8574114" y="1966386"/>
              <a:ext cx="273051" cy="169277"/>
            </a:xfrm>
            <a:prstGeom prst="rect">
              <a:avLst/>
            </a:prstGeom>
            <a:noFill/>
          </p:spPr>
          <p:txBody>
            <a:bodyPr wrap="square" lIns="0" tIns="0" rIns="0" bIns="0" rtlCol="0">
              <a:spAutoFit/>
            </a:bodyPr>
            <a:lstStyle/>
            <a:p>
              <a:r>
                <a:rPr lang="en-US" sz="1100" dirty="0" smtClean="0">
                  <a:latin typeface="Arial"/>
                  <a:cs typeface="Arial"/>
                </a:rPr>
                <a:t>0.6</a:t>
              </a:r>
              <a:endParaRPr lang="en-US" sz="1100" dirty="0">
                <a:latin typeface="Arial"/>
                <a:cs typeface="Arial"/>
              </a:endParaRPr>
            </a:p>
          </p:txBody>
        </p:sp>
        <p:sp>
          <p:nvSpPr>
            <p:cNvPr id="64" name="TextBox 63"/>
            <p:cNvSpPr txBox="1"/>
            <p:nvPr/>
          </p:nvSpPr>
          <p:spPr>
            <a:xfrm>
              <a:off x="8574114" y="1621191"/>
              <a:ext cx="273051" cy="169277"/>
            </a:xfrm>
            <a:prstGeom prst="rect">
              <a:avLst/>
            </a:prstGeom>
            <a:noFill/>
          </p:spPr>
          <p:txBody>
            <a:bodyPr wrap="square" lIns="0" tIns="0" rIns="0" bIns="0" rtlCol="0">
              <a:spAutoFit/>
            </a:bodyPr>
            <a:lstStyle/>
            <a:p>
              <a:r>
                <a:rPr lang="en-US" sz="1100" dirty="0" smtClean="0">
                  <a:latin typeface="Arial"/>
                  <a:cs typeface="Arial"/>
                </a:rPr>
                <a:t>1.2</a:t>
              </a:r>
              <a:endParaRPr lang="en-US" sz="1100" dirty="0">
                <a:latin typeface="Arial"/>
                <a:cs typeface="Arial"/>
              </a:endParaRPr>
            </a:p>
          </p:txBody>
        </p:sp>
        <p:sp>
          <p:nvSpPr>
            <p:cNvPr id="65" name="TextBox 64"/>
            <p:cNvSpPr txBox="1"/>
            <p:nvPr/>
          </p:nvSpPr>
          <p:spPr>
            <a:xfrm>
              <a:off x="8574114" y="1268263"/>
              <a:ext cx="273051" cy="169277"/>
            </a:xfrm>
            <a:prstGeom prst="rect">
              <a:avLst/>
            </a:prstGeom>
            <a:noFill/>
          </p:spPr>
          <p:txBody>
            <a:bodyPr wrap="square" lIns="0" tIns="0" rIns="0" bIns="0" rtlCol="0">
              <a:spAutoFit/>
            </a:bodyPr>
            <a:lstStyle/>
            <a:p>
              <a:r>
                <a:rPr lang="en-US" sz="1100" dirty="0" smtClean="0">
                  <a:latin typeface="Arial"/>
                  <a:cs typeface="Arial"/>
                </a:rPr>
                <a:t>1.8</a:t>
              </a:r>
              <a:endParaRPr lang="en-US" sz="1100" dirty="0">
                <a:latin typeface="Arial"/>
                <a:cs typeface="Arial"/>
              </a:endParaRPr>
            </a:p>
          </p:txBody>
        </p:sp>
        <p:sp>
          <p:nvSpPr>
            <p:cNvPr id="66" name="TextBox 65"/>
            <p:cNvSpPr txBox="1"/>
            <p:nvPr/>
          </p:nvSpPr>
          <p:spPr>
            <a:xfrm>
              <a:off x="8574114" y="919663"/>
              <a:ext cx="273051" cy="169277"/>
            </a:xfrm>
            <a:prstGeom prst="rect">
              <a:avLst/>
            </a:prstGeom>
            <a:noFill/>
          </p:spPr>
          <p:txBody>
            <a:bodyPr wrap="square" lIns="0" tIns="0" rIns="0" bIns="0" rtlCol="0">
              <a:spAutoFit/>
            </a:bodyPr>
            <a:lstStyle/>
            <a:p>
              <a:r>
                <a:rPr lang="en-US" sz="1100" dirty="0" smtClean="0">
                  <a:latin typeface="Arial"/>
                  <a:cs typeface="Arial"/>
                </a:rPr>
                <a:t>2.4</a:t>
              </a:r>
              <a:endParaRPr lang="en-US" sz="1100" dirty="0">
                <a:latin typeface="Arial"/>
                <a:cs typeface="Arial"/>
              </a:endParaRPr>
            </a:p>
          </p:txBody>
        </p:sp>
        <p:sp>
          <p:nvSpPr>
            <p:cNvPr id="67" name="TextBox 66"/>
            <p:cNvSpPr txBox="1"/>
            <p:nvPr/>
          </p:nvSpPr>
          <p:spPr>
            <a:xfrm>
              <a:off x="8574114" y="574775"/>
              <a:ext cx="273051" cy="161583"/>
            </a:xfrm>
            <a:prstGeom prst="rect">
              <a:avLst/>
            </a:prstGeom>
            <a:noFill/>
          </p:spPr>
          <p:txBody>
            <a:bodyPr wrap="square" lIns="0" tIns="0" rIns="0" bIns="0" rtlCol="0">
              <a:spAutoFit/>
            </a:bodyPr>
            <a:lstStyle/>
            <a:p>
              <a:r>
                <a:rPr lang="en-US" sz="1050" dirty="0" smtClean="0">
                  <a:latin typeface="Arial"/>
                  <a:cs typeface="Arial"/>
                </a:rPr>
                <a:t>3.0</a:t>
              </a:r>
              <a:endParaRPr lang="en-US" sz="1050" dirty="0">
                <a:latin typeface="Arial"/>
                <a:cs typeface="Arial"/>
              </a:endParaRPr>
            </a:p>
          </p:txBody>
        </p:sp>
        <p:sp>
          <p:nvSpPr>
            <p:cNvPr id="68" name="TextBox 67"/>
            <p:cNvSpPr txBox="1"/>
            <p:nvPr/>
          </p:nvSpPr>
          <p:spPr>
            <a:xfrm flipH="1">
              <a:off x="8389107" y="4518850"/>
              <a:ext cx="369161" cy="169277"/>
            </a:xfrm>
            <a:prstGeom prst="rect">
              <a:avLst/>
            </a:prstGeom>
            <a:noFill/>
          </p:spPr>
          <p:txBody>
            <a:bodyPr wrap="square" lIns="0" tIns="0" rIns="0" bIns="0" rtlCol="0">
              <a:spAutoFit/>
            </a:bodyPr>
            <a:lstStyle/>
            <a:p>
              <a:r>
                <a:rPr lang="en-US" sz="1100" dirty="0" smtClean="0">
                  <a:latin typeface="Arial"/>
                  <a:cs typeface="Arial"/>
                </a:rPr>
                <a:t>(hPa)</a:t>
              </a:r>
              <a:endParaRPr lang="en-US" sz="1100" dirty="0">
                <a:latin typeface="Arial"/>
                <a:cs typeface="Arial"/>
              </a:endParaRPr>
            </a:p>
          </p:txBody>
        </p:sp>
      </p:grpSp>
    </p:spTree>
    <p:extLst>
      <p:ext uri="{BB962C8B-B14F-4D97-AF65-F5344CB8AC3E}">
        <p14:creationId xmlns:p14="http://schemas.microsoft.com/office/powerpoint/2010/main" val="4096942616"/>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VT_and_aa_IMFC_1000to850hPa_200km_aa_slp_700km_sens_initialized_20160810_0000_f108_valid_20160814_1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666" y="2575056"/>
            <a:ext cx="2833524" cy="2514600"/>
          </a:xfrm>
          <a:prstGeom prst="rect">
            <a:avLst/>
          </a:prstGeom>
          <a:ln w="9525">
            <a:solidFill>
              <a:schemeClr val="tx1"/>
            </a:solidFill>
          </a:ln>
        </p:spPr>
      </p:pic>
      <p:pic>
        <p:nvPicPr>
          <p:cNvPr id="4" name="Picture 3" descr="IVT_and_aa_IMFC_1000to850hPa_200km_aa_slp_700km_sens_initialized_20160810_0000_f96_valid_20160814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036" y="2575056"/>
            <a:ext cx="2833525" cy="2514600"/>
          </a:xfrm>
          <a:prstGeom prst="rect">
            <a:avLst/>
          </a:prstGeom>
          <a:ln w="9525">
            <a:solidFill>
              <a:schemeClr val="tx1"/>
            </a:solidFill>
          </a:ln>
        </p:spPr>
      </p:pic>
      <p:pic>
        <p:nvPicPr>
          <p:cNvPr id="3" name="Picture 2" descr="IVT_and_aa_IMFC_1000to850hPa_200km_aa_slp_700km_sens_initialized_20160810_0000_f84_valid_20160813_12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666" y="47756"/>
            <a:ext cx="2833524" cy="2514600"/>
          </a:xfrm>
          <a:prstGeom prst="rect">
            <a:avLst/>
          </a:prstGeom>
          <a:ln w="9525">
            <a:solidFill>
              <a:schemeClr val="tx1"/>
            </a:solidFill>
          </a:ln>
        </p:spPr>
      </p:pic>
      <p:pic>
        <p:nvPicPr>
          <p:cNvPr id="2" name="Picture 1" descr="IVT_and_aa_IMFC_1000to850hPa_200km_aa_slp_700km_sens_initialized_20160810_0000_f72_valid_20160813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037" y="47756"/>
            <a:ext cx="2833524" cy="2514600"/>
          </a:xfrm>
          <a:prstGeom prst="rect">
            <a:avLst/>
          </a:prstGeom>
          <a:ln w="9525">
            <a:solidFill>
              <a:schemeClr val="tx1"/>
            </a:solidFill>
          </a:ln>
        </p:spPr>
      </p:pic>
      <p:sp>
        <p:nvSpPr>
          <p:cNvPr id="34" name="TextBox 33"/>
          <p:cNvSpPr txBox="1"/>
          <p:nvPr/>
        </p:nvSpPr>
        <p:spPr>
          <a:xfrm>
            <a:off x="3566491" y="2575056"/>
            <a:ext cx="2063112" cy="203133"/>
          </a:xfrm>
          <a:prstGeom prst="rect">
            <a:avLst/>
          </a:prstGeom>
          <a:solidFill>
            <a:schemeClr val="bg1"/>
          </a:solidFill>
          <a:ln>
            <a:solidFill>
              <a:schemeClr val="tx1"/>
            </a:solidFill>
          </a:ln>
        </p:spPr>
        <p:txBody>
          <a:bodyPr wrap="square" lIns="0" tIns="0" rIns="0" bIns="18288" rtlCol="0">
            <a:spAutoFit/>
          </a:bodyPr>
          <a:lstStyle/>
          <a:p>
            <a:pPr algn="ctr"/>
            <a:r>
              <a:rPr lang="en-US" sz="1200" dirty="0" smtClean="0">
                <a:latin typeface="Arial"/>
                <a:cs typeface="Arial"/>
              </a:rPr>
              <a:t>(d) 1200 UTC 14 Aug (108 h) </a:t>
            </a:r>
            <a:endParaRPr lang="en-US" sz="1200" dirty="0">
              <a:latin typeface="Arial"/>
              <a:cs typeface="Arial"/>
            </a:endParaRPr>
          </a:p>
        </p:txBody>
      </p:sp>
      <p:sp>
        <p:nvSpPr>
          <p:cNvPr id="35" name="TextBox 34"/>
          <p:cNvSpPr txBox="1"/>
          <p:nvPr/>
        </p:nvSpPr>
        <p:spPr>
          <a:xfrm>
            <a:off x="726212" y="2575056"/>
            <a:ext cx="1973499" cy="203133"/>
          </a:xfrm>
          <a:prstGeom prst="rect">
            <a:avLst/>
          </a:prstGeom>
          <a:solidFill>
            <a:schemeClr val="bg1"/>
          </a:solidFill>
          <a:ln>
            <a:solidFill>
              <a:schemeClr val="tx1"/>
            </a:solidFill>
          </a:ln>
        </p:spPr>
        <p:txBody>
          <a:bodyPr wrap="square" lIns="0" tIns="0" rIns="0" bIns="18288" rtlCol="0">
            <a:spAutoFit/>
          </a:bodyPr>
          <a:lstStyle/>
          <a:p>
            <a:pPr algn="ctr"/>
            <a:r>
              <a:rPr lang="en-US" sz="1200" dirty="0" smtClean="0">
                <a:latin typeface="Arial"/>
                <a:cs typeface="Arial"/>
              </a:rPr>
              <a:t>(c) 0000 UTC 14 Aug (96 h) </a:t>
            </a:r>
            <a:endParaRPr lang="en-US" sz="1200" dirty="0">
              <a:latin typeface="Arial"/>
              <a:cs typeface="Arial"/>
            </a:endParaRPr>
          </a:p>
        </p:txBody>
      </p:sp>
      <p:sp>
        <p:nvSpPr>
          <p:cNvPr id="38" name="TextBox 37"/>
          <p:cNvSpPr txBox="1"/>
          <p:nvPr/>
        </p:nvSpPr>
        <p:spPr>
          <a:xfrm>
            <a:off x="3566491" y="49829"/>
            <a:ext cx="1991452" cy="203133"/>
          </a:xfrm>
          <a:prstGeom prst="rect">
            <a:avLst/>
          </a:prstGeom>
          <a:solidFill>
            <a:schemeClr val="bg1"/>
          </a:solidFill>
          <a:ln>
            <a:solidFill>
              <a:schemeClr val="tx1"/>
            </a:solidFill>
          </a:ln>
        </p:spPr>
        <p:txBody>
          <a:bodyPr wrap="square" lIns="0" tIns="0" rIns="0" bIns="18288" rtlCol="0">
            <a:spAutoFit/>
          </a:bodyPr>
          <a:lstStyle/>
          <a:p>
            <a:pPr algn="ctr"/>
            <a:r>
              <a:rPr lang="en-US" sz="1200" dirty="0" smtClean="0">
                <a:latin typeface="Arial"/>
                <a:cs typeface="Arial"/>
              </a:rPr>
              <a:t>(b) 1200 UTC 13 Aug (84 h) </a:t>
            </a:r>
            <a:endParaRPr lang="en-US" sz="1200" dirty="0">
              <a:latin typeface="Arial"/>
              <a:cs typeface="Arial"/>
            </a:endParaRPr>
          </a:p>
        </p:txBody>
      </p:sp>
      <p:sp>
        <p:nvSpPr>
          <p:cNvPr id="39" name="TextBox 38"/>
          <p:cNvSpPr txBox="1"/>
          <p:nvPr/>
        </p:nvSpPr>
        <p:spPr>
          <a:xfrm>
            <a:off x="724861" y="49829"/>
            <a:ext cx="1974850" cy="203133"/>
          </a:xfrm>
          <a:prstGeom prst="rect">
            <a:avLst/>
          </a:prstGeom>
          <a:solidFill>
            <a:schemeClr val="bg1"/>
          </a:solidFill>
          <a:ln>
            <a:solidFill>
              <a:schemeClr val="tx1"/>
            </a:solidFill>
          </a:ln>
        </p:spPr>
        <p:txBody>
          <a:bodyPr wrap="square" lIns="0" tIns="0" rIns="0" bIns="18288" rtlCol="0">
            <a:spAutoFit/>
          </a:bodyPr>
          <a:lstStyle/>
          <a:p>
            <a:pPr algn="ctr"/>
            <a:r>
              <a:rPr lang="en-US" sz="1200" dirty="0" smtClean="0">
                <a:latin typeface="Arial"/>
                <a:cs typeface="Arial"/>
              </a:rPr>
              <a:t>(a) 0000 UTC 13 Aug (72 h) </a:t>
            </a:r>
            <a:endParaRPr lang="en-US" sz="1200" dirty="0">
              <a:latin typeface="Arial"/>
              <a:cs typeface="Arial"/>
            </a:endParaRPr>
          </a:p>
        </p:txBody>
      </p:sp>
      <p:cxnSp>
        <p:nvCxnSpPr>
          <p:cNvPr id="41" name="Straight Connector 40"/>
          <p:cNvCxnSpPr/>
          <p:nvPr/>
        </p:nvCxnSpPr>
        <p:spPr>
          <a:xfrm>
            <a:off x="7807432" y="321091"/>
            <a:ext cx="35164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7392581" y="432090"/>
            <a:ext cx="1621318" cy="738664"/>
          </a:xfrm>
          <a:prstGeom prst="rect">
            <a:avLst/>
          </a:prstGeom>
          <a:noFill/>
        </p:spPr>
        <p:txBody>
          <a:bodyPr wrap="square" lIns="0" tIns="0" rIns="0" bIns="0" rtlCol="0">
            <a:spAutoFit/>
          </a:bodyPr>
          <a:lstStyle/>
          <a:p>
            <a:r>
              <a:rPr lang="en-US" sz="1200" dirty="0" smtClean="0">
                <a:latin typeface="Arial"/>
                <a:cs typeface="Arial"/>
              </a:rPr>
              <a:t>Ensemble mean 200-km area-averaged 1000–850-hPa IMFC (every 80 W m</a:t>
            </a:r>
            <a:r>
              <a:rPr lang="en-US" sz="1200" baseline="30000" dirty="0" smtClean="0">
                <a:latin typeface="Arial"/>
                <a:cs typeface="Arial"/>
              </a:rPr>
              <a:t>−</a:t>
            </a:r>
            <a:r>
              <a:rPr lang="en-US" sz="1200" baseline="30000" dirty="0">
                <a:latin typeface="Arial"/>
                <a:cs typeface="Arial"/>
              </a:rPr>
              <a:t>2</a:t>
            </a:r>
            <a:r>
              <a:rPr lang="en-US" sz="1200" dirty="0" smtClean="0">
                <a:latin typeface="Arial"/>
                <a:cs typeface="Arial"/>
              </a:rPr>
              <a:t>)</a:t>
            </a:r>
          </a:p>
        </p:txBody>
      </p:sp>
      <p:sp>
        <p:nvSpPr>
          <p:cNvPr id="45" name="TextBox 44"/>
          <p:cNvSpPr txBox="1"/>
          <p:nvPr/>
        </p:nvSpPr>
        <p:spPr>
          <a:xfrm>
            <a:off x="7392580" y="2848350"/>
            <a:ext cx="1621319" cy="738664"/>
          </a:xfrm>
          <a:prstGeom prst="rect">
            <a:avLst/>
          </a:prstGeom>
          <a:noFill/>
        </p:spPr>
        <p:txBody>
          <a:bodyPr wrap="square" lIns="0" tIns="0" rIns="0" bIns="0" rtlCol="0">
            <a:spAutoFit/>
          </a:bodyPr>
          <a:lstStyle/>
          <a:p>
            <a:r>
              <a:rPr lang="en-US" sz="1200" b="1" dirty="0" smtClean="0">
                <a:latin typeface="Arial"/>
                <a:cs typeface="Arial"/>
              </a:rPr>
              <a:t>Shading: </a:t>
            </a:r>
            <a:r>
              <a:rPr lang="en-US" sz="1200" dirty="0" smtClean="0">
                <a:latin typeface="Arial"/>
                <a:cs typeface="Arial"/>
              </a:rPr>
              <a:t>Sensitivity of J</a:t>
            </a:r>
            <a:r>
              <a:rPr lang="en-US" sz="1200" baseline="-25000" dirty="0" smtClean="0">
                <a:latin typeface="Arial"/>
                <a:cs typeface="Arial"/>
              </a:rPr>
              <a:t>AC</a:t>
            </a:r>
            <a:r>
              <a:rPr lang="en-US" sz="1200" dirty="0" smtClean="0">
                <a:latin typeface="Arial"/>
                <a:cs typeface="Arial"/>
              </a:rPr>
              <a:t> to </a:t>
            </a:r>
            <a:r>
              <a:rPr lang="en-US" sz="1200" dirty="0">
                <a:latin typeface="Arial"/>
                <a:cs typeface="Arial"/>
              </a:rPr>
              <a:t>200-km area-averaged 1000–850-hPa IMFC (</a:t>
            </a:r>
            <a:r>
              <a:rPr lang="en-US" sz="1200" dirty="0" smtClean="0">
                <a:latin typeface="Arial"/>
                <a:cs typeface="Arial"/>
              </a:rPr>
              <a:t>hPa)</a:t>
            </a:r>
          </a:p>
        </p:txBody>
      </p:sp>
      <p:sp>
        <p:nvSpPr>
          <p:cNvPr id="46" name="TextBox 45"/>
          <p:cNvSpPr txBox="1"/>
          <p:nvPr/>
        </p:nvSpPr>
        <p:spPr>
          <a:xfrm>
            <a:off x="7392581" y="3962672"/>
            <a:ext cx="1263608" cy="923330"/>
          </a:xfrm>
          <a:prstGeom prst="rect">
            <a:avLst/>
          </a:prstGeom>
          <a:noFill/>
        </p:spPr>
        <p:txBody>
          <a:bodyPr wrap="square" lIns="0" tIns="0" rIns="0" bIns="0" rtlCol="0">
            <a:spAutoFit/>
          </a:bodyPr>
          <a:lstStyle/>
          <a:p>
            <a:r>
              <a:rPr lang="en-US" sz="1200" b="1" dirty="0" smtClean="0">
                <a:latin typeface="Arial"/>
                <a:cs typeface="Arial"/>
              </a:rPr>
              <a:t>White stippling: </a:t>
            </a:r>
            <a:r>
              <a:rPr lang="en-US" sz="1200" dirty="0" smtClean="0">
                <a:latin typeface="Arial"/>
                <a:cs typeface="Arial"/>
              </a:rPr>
              <a:t>Sensitivity is statistically significant at 95% confidence level</a:t>
            </a:r>
          </a:p>
        </p:txBody>
      </p:sp>
      <p:sp>
        <p:nvSpPr>
          <p:cNvPr id="32" name="TextBox 31"/>
          <p:cNvSpPr txBox="1"/>
          <p:nvPr/>
        </p:nvSpPr>
        <p:spPr>
          <a:xfrm>
            <a:off x="7392581" y="1715945"/>
            <a:ext cx="1516284" cy="738664"/>
          </a:xfrm>
          <a:prstGeom prst="rect">
            <a:avLst/>
          </a:prstGeom>
          <a:noFill/>
        </p:spPr>
        <p:txBody>
          <a:bodyPr wrap="square" lIns="0" tIns="0" rIns="0" bIns="0" rtlCol="0">
            <a:spAutoFit/>
          </a:bodyPr>
          <a:lstStyle/>
          <a:p>
            <a:r>
              <a:rPr lang="en-US" sz="1200" dirty="0" smtClean="0">
                <a:latin typeface="Arial"/>
                <a:cs typeface="Arial"/>
              </a:rPr>
              <a:t>Ensemble mean 200-km area-averaged 1000–850-hPa IVT (kg m</a:t>
            </a:r>
            <a:r>
              <a:rPr lang="en-US" sz="1200" baseline="30000" dirty="0" smtClean="0">
                <a:latin typeface="Arial"/>
                <a:cs typeface="Arial"/>
              </a:rPr>
              <a:t>−1</a:t>
            </a:r>
            <a:r>
              <a:rPr lang="en-US" sz="1200" dirty="0" smtClean="0">
                <a:latin typeface="Arial"/>
                <a:cs typeface="Arial"/>
              </a:rPr>
              <a:t> s</a:t>
            </a:r>
            <a:r>
              <a:rPr lang="en-US" sz="1200" baseline="30000" dirty="0" smtClean="0">
                <a:latin typeface="Arial"/>
                <a:cs typeface="Arial"/>
              </a:rPr>
              <a:t>−1</a:t>
            </a:r>
            <a:r>
              <a:rPr lang="en-US" sz="1200" dirty="0" smtClean="0">
                <a:latin typeface="Arial"/>
                <a:cs typeface="Arial"/>
              </a:rPr>
              <a:t>)</a:t>
            </a:r>
          </a:p>
        </p:txBody>
      </p:sp>
      <p:cxnSp>
        <p:nvCxnSpPr>
          <p:cNvPr id="33" name="Straight Arrow Connector 32"/>
          <p:cNvCxnSpPr/>
          <p:nvPr/>
        </p:nvCxnSpPr>
        <p:spPr>
          <a:xfrm>
            <a:off x="7807432" y="1606778"/>
            <a:ext cx="351645" cy="0"/>
          </a:xfrm>
          <a:prstGeom prst="straightConnector1">
            <a:avLst/>
          </a:prstGeom>
          <a:ln>
            <a:solidFill>
              <a:schemeClr val="tx1"/>
            </a:solidFill>
            <a:tailEnd type="arrow" w="lg" len="med"/>
          </a:ln>
          <a:effectLst/>
        </p:spPr>
        <p:style>
          <a:lnRef idx="2">
            <a:schemeClr val="accent1"/>
          </a:lnRef>
          <a:fillRef idx="0">
            <a:schemeClr val="accent1"/>
          </a:fillRef>
          <a:effectRef idx="1">
            <a:schemeClr val="accent1"/>
          </a:effectRef>
          <a:fontRef idx="minor">
            <a:schemeClr val="tx1"/>
          </a:fontRef>
        </p:style>
      </p:cxnSp>
      <p:grpSp>
        <p:nvGrpSpPr>
          <p:cNvPr id="36" name="Group 35"/>
          <p:cNvGrpSpPr/>
          <p:nvPr/>
        </p:nvGrpSpPr>
        <p:grpSpPr>
          <a:xfrm>
            <a:off x="6540985" y="464912"/>
            <a:ext cx="489823" cy="4393311"/>
            <a:chOff x="8389107" y="294816"/>
            <a:chExt cx="489823" cy="4393311"/>
          </a:xfrm>
        </p:grpSpPr>
        <p:pic>
          <p:nvPicPr>
            <p:cNvPr id="37" name="Picture 36" descr="g500_aa_slp_700km_sens_initialized_20160810_0000_f0_valid_20160810_0000.png"/>
            <p:cNvPicPr>
              <a:picLocks/>
            </p:cNvPicPr>
            <p:nvPr/>
          </p:nvPicPr>
          <p:blipFill rotWithShape="1">
            <a:blip r:embed="rId7">
              <a:extLst>
                <a:ext uri="{28A0092B-C50C-407E-A947-70E740481C1C}">
                  <a14:useLocalDpi xmlns:a14="http://schemas.microsoft.com/office/drawing/2010/main" val="0"/>
                </a:ext>
              </a:extLst>
            </a:blip>
            <a:srcRect l="434" t="94411" r="391" b="2643"/>
            <a:stretch/>
          </p:blipFill>
          <p:spPr>
            <a:xfrm rot="16200000">
              <a:off x="6361228" y="2322697"/>
              <a:ext cx="4207349" cy="151588"/>
            </a:xfrm>
            <a:prstGeom prst="rect">
              <a:avLst/>
            </a:prstGeom>
          </p:spPr>
        </p:pic>
        <p:sp>
          <p:nvSpPr>
            <p:cNvPr id="40" name="TextBox 39"/>
            <p:cNvSpPr txBox="1"/>
            <p:nvPr/>
          </p:nvSpPr>
          <p:spPr>
            <a:xfrm>
              <a:off x="8574114" y="4063545"/>
              <a:ext cx="304816" cy="169277"/>
            </a:xfrm>
            <a:prstGeom prst="rect">
              <a:avLst/>
            </a:prstGeom>
            <a:noFill/>
          </p:spPr>
          <p:txBody>
            <a:bodyPr wrap="square" lIns="0" tIns="0" rIns="0" bIns="0" rtlCol="0">
              <a:spAutoFit/>
            </a:bodyPr>
            <a:lstStyle/>
            <a:p>
              <a:r>
                <a:rPr lang="en-US" sz="1100" dirty="0" smtClean="0">
                  <a:latin typeface="Arial"/>
                  <a:cs typeface="Arial"/>
                </a:rPr>
                <a:t>−3</a:t>
              </a:r>
              <a:endParaRPr lang="en-US" sz="1100" dirty="0">
                <a:latin typeface="Arial"/>
                <a:cs typeface="Arial"/>
              </a:endParaRPr>
            </a:p>
          </p:txBody>
        </p:sp>
        <p:sp>
          <p:nvSpPr>
            <p:cNvPr id="47" name="TextBox 46"/>
            <p:cNvSpPr txBox="1"/>
            <p:nvPr/>
          </p:nvSpPr>
          <p:spPr>
            <a:xfrm>
              <a:off x="8574114" y="3730714"/>
              <a:ext cx="304816" cy="169277"/>
            </a:xfrm>
            <a:prstGeom prst="rect">
              <a:avLst/>
            </a:prstGeom>
            <a:noFill/>
          </p:spPr>
          <p:txBody>
            <a:bodyPr wrap="square" lIns="0" tIns="0" rIns="0" bIns="0" rtlCol="0">
              <a:spAutoFit/>
            </a:bodyPr>
            <a:lstStyle/>
            <a:p>
              <a:r>
                <a:rPr lang="en-US" sz="1100" dirty="0" smtClean="0">
                  <a:latin typeface="Arial"/>
                  <a:cs typeface="Arial"/>
                </a:rPr>
                <a:t>−2.4</a:t>
              </a:r>
              <a:endParaRPr lang="en-US" sz="1100" dirty="0">
                <a:latin typeface="Arial"/>
                <a:cs typeface="Arial"/>
              </a:endParaRPr>
            </a:p>
          </p:txBody>
        </p:sp>
        <p:sp>
          <p:nvSpPr>
            <p:cNvPr id="49" name="TextBox 48"/>
            <p:cNvSpPr txBox="1"/>
            <p:nvPr/>
          </p:nvSpPr>
          <p:spPr>
            <a:xfrm>
              <a:off x="8574114" y="3369750"/>
              <a:ext cx="304816" cy="169277"/>
            </a:xfrm>
            <a:prstGeom prst="rect">
              <a:avLst/>
            </a:prstGeom>
            <a:noFill/>
          </p:spPr>
          <p:txBody>
            <a:bodyPr wrap="square" lIns="0" tIns="0" rIns="0" bIns="0" rtlCol="0">
              <a:spAutoFit/>
            </a:bodyPr>
            <a:lstStyle/>
            <a:p>
              <a:r>
                <a:rPr lang="en-US" sz="1100" dirty="0" smtClean="0">
                  <a:latin typeface="Arial"/>
                  <a:cs typeface="Arial"/>
                </a:rPr>
                <a:t>−1.8</a:t>
              </a:r>
              <a:endParaRPr lang="en-US" sz="1100" dirty="0">
                <a:latin typeface="Arial"/>
                <a:cs typeface="Arial"/>
              </a:endParaRPr>
            </a:p>
          </p:txBody>
        </p:sp>
        <p:sp>
          <p:nvSpPr>
            <p:cNvPr id="50" name="TextBox 49"/>
            <p:cNvSpPr txBox="1"/>
            <p:nvPr/>
          </p:nvSpPr>
          <p:spPr>
            <a:xfrm>
              <a:off x="8574114" y="3016517"/>
              <a:ext cx="304816" cy="169277"/>
            </a:xfrm>
            <a:prstGeom prst="rect">
              <a:avLst/>
            </a:prstGeom>
            <a:noFill/>
          </p:spPr>
          <p:txBody>
            <a:bodyPr wrap="square" lIns="0" tIns="0" rIns="0" bIns="0" rtlCol="0">
              <a:spAutoFit/>
            </a:bodyPr>
            <a:lstStyle/>
            <a:p>
              <a:r>
                <a:rPr lang="en-US" sz="1100" dirty="0" smtClean="0">
                  <a:latin typeface="Arial"/>
                  <a:cs typeface="Arial"/>
                </a:rPr>
                <a:t>−1.2</a:t>
              </a:r>
              <a:endParaRPr lang="en-US" sz="1100" dirty="0">
                <a:latin typeface="Arial"/>
                <a:cs typeface="Arial"/>
              </a:endParaRPr>
            </a:p>
          </p:txBody>
        </p:sp>
        <p:sp>
          <p:nvSpPr>
            <p:cNvPr id="51" name="TextBox 50"/>
            <p:cNvSpPr txBox="1"/>
            <p:nvPr/>
          </p:nvSpPr>
          <p:spPr>
            <a:xfrm>
              <a:off x="8574114" y="2667916"/>
              <a:ext cx="304816" cy="169277"/>
            </a:xfrm>
            <a:prstGeom prst="rect">
              <a:avLst/>
            </a:prstGeom>
            <a:noFill/>
          </p:spPr>
          <p:txBody>
            <a:bodyPr wrap="square" lIns="0" tIns="0" rIns="0" bIns="0" rtlCol="0">
              <a:spAutoFit/>
            </a:bodyPr>
            <a:lstStyle/>
            <a:p>
              <a:r>
                <a:rPr lang="en-US" sz="1100" dirty="0" smtClean="0">
                  <a:latin typeface="Arial"/>
                  <a:cs typeface="Arial"/>
                </a:rPr>
                <a:t>−0.6</a:t>
              </a:r>
              <a:endParaRPr lang="en-US" sz="1100" dirty="0">
                <a:latin typeface="Arial"/>
                <a:cs typeface="Arial"/>
              </a:endParaRPr>
            </a:p>
          </p:txBody>
        </p:sp>
        <p:sp>
          <p:nvSpPr>
            <p:cNvPr id="52" name="TextBox 51"/>
            <p:cNvSpPr txBox="1"/>
            <p:nvPr/>
          </p:nvSpPr>
          <p:spPr>
            <a:xfrm>
              <a:off x="8574114" y="2314988"/>
              <a:ext cx="273051" cy="169277"/>
            </a:xfrm>
            <a:prstGeom prst="rect">
              <a:avLst/>
            </a:prstGeom>
            <a:noFill/>
          </p:spPr>
          <p:txBody>
            <a:bodyPr wrap="square" lIns="0" tIns="0" rIns="0" bIns="0" rtlCol="0">
              <a:spAutoFit/>
            </a:bodyPr>
            <a:lstStyle/>
            <a:p>
              <a:r>
                <a:rPr lang="en-US" sz="1100" dirty="0" smtClean="0">
                  <a:latin typeface="Arial"/>
                  <a:cs typeface="Arial"/>
                </a:rPr>
                <a:t>0</a:t>
              </a:r>
              <a:endParaRPr lang="en-US" sz="1100" dirty="0">
                <a:latin typeface="Arial"/>
                <a:cs typeface="Arial"/>
              </a:endParaRPr>
            </a:p>
          </p:txBody>
        </p:sp>
        <p:sp>
          <p:nvSpPr>
            <p:cNvPr id="64" name="TextBox 63"/>
            <p:cNvSpPr txBox="1"/>
            <p:nvPr/>
          </p:nvSpPr>
          <p:spPr>
            <a:xfrm>
              <a:off x="8574114" y="1966386"/>
              <a:ext cx="273051" cy="169277"/>
            </a:xfrm>
            <a:prstGeom prst="rect">
              <a:avLst/>
            </a:prstGeom>
            <a:noFill/>
          </p:spPr>
          <p:txBody>
            <a:bodyPr wrap="square" lIns="0" tIns="0" rIns="0" bIns="0" rtlCol="0">
              <a:spAutoFit/>
            </a:bodyPr>
            <a:lstStyle/>
            <a:p>
              <a:r>
                <a:rPr lang="en-US" sz="1100" dirty="0" smtClean="0">
                  <a:latin typeface="Arial"/>
                  <a:cs typeface="Arial"/>
                </a:rPr>
                <a:t>0.6</a:t>
              </a:r>
              <a:endParaRPr lang="en-US" sz="1100" dirty="0">
                <a:latin typeface="Arial"/>
                <a:cs typeface="Arial"/>
              </a:endParaRPr>
            </a:p>
          </p:txBody>
        </p:sp>
        <p:sp>
          <p:nvSpPr>
            <p:cNvPr id="65" name="TextBox 64"/>
            <p:cNvSpPr txBox="1"/>
            <p:nvPr/>
          </p:nvSpPr>
          <p:spPr>
            <a:xfrm>
              <a:off x="8574114" y="1621191"/>
              <a:ext cx="273051" cy="169277"/>
            </a:xfrm>
            <a:prstGeom prst="rect">
              <a:avLst/>
            </a:prstGeom>
            <a:noFill/>
          </p:spPr>
          <p:txBody>
            <a:bodyPr wrap="square" lIns="0" tIns="0" rIns="0" bIns="0" rtlCol="0">
              <a:spAutoFit/>
            </a:bodyPr>
            <a:lstStyle/>
            <a:p>
              <a:r>
                <a:rPr lang="en-US" sz="1100" dirty="0" smtClean="0">
                  <a:latin typeface="Arial"/>
                  <a:cs typeface="Arial"/>
                </a:rPr>
                <a:t>1.2</a:t>
              </a:r>
              <a:endParaRPr lang="en-US" sz="1100" dirty="0">
                <a:latin typeface="Arial"/>
                <a:cs typeface="Arial"/>
              </a:endParaRPr>
            </a:p>
          </p:txBody>
        </p:sp>
        <p:sp>
          <p:nvSpPr>
            <p:cNvPr id="66" name="TextBox 65"/>
            <p:cNvSpPr txBox="1"/>
            <p:nvPr/>
          </p:nvSpPr>
          <p:spPr>
            <a:xfrm>
              <a:off x="8574114" y="1268263"/>
              <a:ext cx="273051" cy="169277"/>
            </a:xfrm>
            <a:prstGeom prst="rect">
              <a:avLst/>
            </a:prstGeom>
            <a:noFill/>
          </p:spPr>
          <p:txBody>
            <a:bodyPr wrap="square" lIns="0" tIns="0" rIns="0" bIns="0" rtlCol="0">
              <a:spAutoFit/>
            </a:bodyPr>
            <a:lstStyle/>
            <a:p>
              <a:r>
                <a:rPr lang="en-US" sz="1100" dirty="0" smtClean="0">
                  <a:latin typeface="Arial"/>
                  <a:cs typeface="Arial"/>
                </a:rPr>
                <a:t>1.8</a:t>
              </a:r>
              <a:endParaRPr lang="en-US" sz="1100" dirty="0">
                <a:latin typeface="Arial"/>
                <a:cs typeface="Arial"/>
              </a:endParaRPr>
            </a:p>
          </p:txBody>
        </p:sp>
        <p:sp>
          <p:nvSpPr>
            <p:cNvPr id="67" name="TextBox 66"/>
            <p:cNvSpPr txBox="1"/>
            <p:nvPr/>
          </p:nvSpPr>
          <p:spPr>
            <a:xfrm>
              <a:off x="8574114" y="919663"/>
              <a:ext cx="273051" cy="169277"/>
            </a:xfrm>
            <a:prstGeom prst="rect">
              <a:avLst/>
            </a:prstGeom>
            <a:noFill/>
          </p:spPr>
          <p:txBody>
            <a:bodyPr wrap="square" lIns="0" tIns="0" rIns="0" bIns="0" rtlCol="0">
              <a:spAutoFit/>
            </a:bodyPr>
            <a:lstStyle/>
            <a:p>
              <a:r>
                <a:rPr lang="en-US" sz="1100" dirty="0" smtClean="0">
                  <a:latin typeface="Arial"/>
                  <a:cs typeface="Arial"/>
                </a:rPr>
                <a:t>2.4</a:t>
              </a:r>
              <a:endParaRPr lang="en-US" sz="1100" dirty="0">
                <a:latin typeface="Arial"/>
                <a:cs typeface="Arial"/>
              </a:endParaRPr>
            </a:p>
          </p:txBody>
        </p:sp>
        <p:sp>
          <p:nvSpPr>
            <p:cNvPr id="68" name="TextBox 67"/>
            <p:cNvSpPr txBox="1"/>
            <p:nvPr/>
          </p:nvSpPr>
          <p:spPr>
            <a:xfrm>
              <a:off x="8574114" y="574775"/>
              <a:ext cx="273051" cy="161583"/>
            </a:xfrm>
            <a:prstGeom prst="rect">
              <a:avLst/>
            </a:prstGeom>
            <a:noFill/>
          </p:spPr>
          <p:txBody>
            <a:bodyPr wrap="square" lIns="0" tIns="0" rIns="0" bIns="0" rtlCol="0">
              <a:spAutoFit/>
            </a:bodyPr>
            <a:lstStyle/>
            <a:p>
              <a:r>
                <a:rPr lang="en-US" sz="1050" dirty="0" smtClean="0">
                  <a:latin typeface="Arial"/>
                  <a:cs typeface="Arial"/>
                </a:rPr>
                <a:t>3.0</a:t>
              </a:r>
              <a:endParaRPr lang="en-US" sz="1050" dirty="0">
                <a:latin typeface="Arial"/>
                <a:cs typeface="Arial"/>
              </a:endParaRPr>
            </a:p>
          </p:txBody>
        </p:sp>
        <p:sp>
          <p:nvSpPr>
            <p:cNvPr id="69" name="TextBox 68"/>
            <p:cNvSpPr txBox="1"/>
            <p:nvPr/>
          </p:nvSpPr>
          <p:spPr>
            <a:xfrm flipH="1">
              <a:off x="8389107" y="4518850"/>
              <a:ext cx="369161" cy="169277"/>
            </a:xfrm>
            <a:prstGeom prst="rect">
              <a:avLst/>
            </a:prstGeom>
            <a:noFill/>
          </p:spPr>
          <p:txBody>
            <a:bodyPr wrap="square" lIns="0" tIns="0" rIns="0" bIns="0" rtlCol="0">
              <a:spAutoFit/>
            </a:bodyPr>
            <a:lstStyle/>
            <a:p>
              <a:r>
                <a:rPr lang="en-US" sz="1100" dirty="0" smtClean="0">
                  <a:latin typeface="Arial"/>
                  <a:cs typeface="Arial"/>
                </a:rPr>
                <a:t>(hPa)</a:t>
              </a:r>
              <a:endParaRPr lang="en-US" sz="1100" dirty="0">
                <a:latin typeface="Arial"/>
                <a:cs typeface="Arial"/>
              </a:endParaRPr>
            </a:p>
          </p:txBody>
        </p:sp>
      </p:grpSp>
    </p:spTree>
    <p:extLst>
      <p:ext uri="{BB962C8B-B14F-4D97-AF65-F5344CB8AC3E}">
        <p14:creationId xmlns:p14="http://schemas.microsoft.com/office/powerpoint/2010/main" val="184757660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ロゴ, 会社名&#10;&#10;自動的に生成された説明">
            <a:extLst>
              <a:ext uri="{FF2B5EF4-FFF2-40B4-BE49-F238E27FC236}">
                <a16:creationId xmlns:wpc="http://schemas.microsoft.com/office/word/2010/wordprocessingCanvas" xmlns:mo="http://schemas.microsoft.com/office/mac/office/2008/main" xmlns:mc="http://schemas.openxmlformats.org/markup-compatibility/2006" xmlns:mv="urn:schemas-microsoft-com:mac:vml"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6="http://schemas.microsoft.com/office/drawing/2014/main" xmlns:w16se="http://schemas.microsoft.com/office/word/2015/wordml/symex" xmlns:w16cid="http://schemas.microsoft.com/office/word/2016/wordml/cid" xmlns:w15="http://schemas.microsoft.com/office/word/2012/wordml" xmlns:w="http://schemas.openxmlformats.org/wordprocessingml/2006/main" xmlns:w10="urn:schemas-microsoft-com:office:word" xmlns:v="urn:schemas-microsoft-com:vml" xmlns:o="urn:schemas-microsoft-com:office:office"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 xmlns:lc="http://schemas.openxmlformats.org/drawingml/2006/lockedCanvas" id="{6B6A94F6-0404-FD4C-BD5C-2E751CE26E23}"/>
              </a:ext>
            </a:extLst>
          </p:cNvPr>
          <p:cNvPicPr/>
          <p:nvPr/>
        </p:nvPicPr>
        <p:blipFill rotWithShape="1">
          <a:blip r:embed="rId2"/>
          <a:srcRect l="39749" t="51875" r="39749" b="5847"/>
          <a:stretch/>
        </p:blipFill>
        <p:spPr>
          <a:xfrm>
            <a:off x="2765647" y="642657"/>
            <a:ext cx="2966358" cy="2889504"/>
          </a:xfrm>
          <a:prstGeom prst="rect">
            <a:avLst/>
          </a:prstGeom>
        </p:spPr>
      </p:pic>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Literature review</a:t>
            </a:r>
            <a:endParaRPr lang="en-US" sz="2200" b="1" dirty="0">
              <a:solidFill>
                <a:srgbClr val="FF0000"/>
              </a:solidFill>
              <a:latin typeface="Arial" panose="020B0604020202020204" pitchFamily="34" charset="0"/>
              <a:cs typeface="Arial" panose="020B0604020202020204" pitchFamily="34" charset="0"/>
            </a:endParaRPr>
          </a:p>
        </p:txBody>
      </p:sp>
      <p:pic>
        <p:nvPicPr>
          <p:cNvPr id="6" name="図 6" descr="ロゴ, 会社名&#10;&#10;自動的に生成された説明">
            <a:extLst>
              <a:ext uri="{FF2B5EF4-FFF2-40B4-BE49-F238E27FC236}">
                <a16:creationId xmlns:wpc="http://schemas.microsoft.com/office/word/2010/wordprocessingCanvas" xmlns:mo="http://schemas.microsoft.com/office/mac/office/2008/main" xmlns:mc="http://schemas.openxmlformats.org/markup-compatibility/2006" xmlns:mv="urn:schemas-microsoft-com:mac:vml"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6="http://schemas.microsoft.com/office/drawing/2014/main" xmlns:w16se="http://schemas.microsoft.com/office/word/2015/wordml/symex" xmlns:w16cid="http://schemas.microsoft.com/office/word/2016/wordml/cid" xmlns:w15="http://schemas.microsoft.com/office/word/2012/wordml" xmlns:w="http://schemas.openxmlformats.org/wordprocessingml/2006/main" xmlns:w10="urn:schemas-microsoft-com:office:word" xmlns:v="urn:schemas-microsoft-com:vml" xmlns:o="urn:schemas-microsoft-com:office:office"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 xmlns:lc="http://schemas.openxmlformats.org/drawingml/2006/lockedCanvas" id="{6B6A94F6-0404-FD4C-BD5C-2E751CE26E23}"/>
              </a:ext>
            </a:extLst>
          </p:cNvPr>
          <p:cNvPicPr/>
          <p:nvPr/>
        </p:nvPicPr>
        <p:blipFill rotWithShape="1">
          <a:blip r:embed="rId2"/>
          <a:srcRect l="39749" t="8917" r="39749" b="48124"/>
          <a:stretch/>
        </p:blipFill>
        <p:spPr>
          <a:xfrm>
            <a:off x="6" y="678941"/>
            <a:ext cx="2883564" cy="2930074"/>
          </a:xfrm>
          <a:prstGeom prst="rect">
            <a:avLst/>
          </a:prstGeom>
        </p:spPr>
      </p:pic>
      <p:pic>
        <p:nvPicPr>
          <p:cNvPr id="8" name="図 6" descr="ロゴ, 会社名&#10;&#10;自動的に生成された説明">
            <a:extLst>
              <a:ext uri="{FF2B5EF4-FFF2-40B4-BE49-F238E27FC236}">
                <a16:creationId xmlns:wpc="http://schemas.microsoft.com/office/word/2010/wordprocessingCanvas" xmlns:mo="http://schemas.microsoft.com/office/mac/office/2008/main" xmlns:mc="http://schemas.openxmlformats.org/markup-compatibility/2006" xmlns:mv="urn:schemas-microsoft-com:mac:vml"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6="http://schemas.microsoft.com/office/drawing/2014/main" xmlns:w16se="http://schemas.microsoft.com/office/word/2015/wordml/symex" xmlns:w16cid="http://schemas.microsoft.com/office/word/2016/wordml/cid" xmlns:w15="http://schemas.microsoft.com/office/word/2012/wordml" xmlns:w="http://schemas.openxmlformats.org/wordprocessingml/2006/main" xmlns:w10="urn:schemas-microsoft-com:office:word" xmlns:v="urn:schemas-microsoft-com:vml" xmlns:o="urn:schemas-microsoft-com:office:office"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 xmlns:lc="http://schemas.openxmlformats.org/drawingml/2006/lockedCanvas" id="{6B6A94F6-0404-FD4C-BD5C-2E751CE26E23}"/>
              </a:ext>
            </a:extLst>
          </p:cNvPr>
          <p:cNvPicPr/>
          <p:nvPr/>
        </p:nvPicPr>
        <p:blipFill rotWithShape="1">
          <a:blip r:embed="rId2"/>
          <a:srcRect l="20849" t="94172" r="16915" b="-2313"/>
          <a:stretch/>
        </p:blipFill>
        <p:spPr>
          <a:xfrm>
            <a:off x="107981" y="3635065"/>
            <a:ext cx="5452705" cy="345866"/>
          </a:xfrm>
          <a:prstGeom prst="rect">
            <a:avLst/>
          </a:prstGeom>
        </p:spPr>
      </p:pic>
      <p:sp>
        <p:nvSpPr>
          <p:cNvPr id="9" name="TextBox 8"/>
          <p:cNvSpPr txBox="1"/>
          <p:nvPr/>
        </p:nvSpPr>
        <p:spPr>
          <a:xfrm>
            <a:off x="157301" y="3962520"/>
            <a:ext cx="2837239" cy="523220"/>
          </a:xfrm>
          <a:prstGeom prst="rect">
            <a:avLst/>
          </a:prstGeom>
          <a:noFill/>
        </p:spPr>
        <p:txBody>
          <a:bodyPr wrap="square" rtlCol="0">
            <a:spAutoFit/>
          </a:bodyPr>
          <a:lstStyle/>
          <a:p>
            <a:r>
              <a:rPr lang="en-US" sz="1400" b="1" dirty="0" smtClean="0">
                <a:latin typeface="Arial"/>
                <a:cs typeface="Arial"/>
              </a:rPr>
              <a:t>Contours: </a:t>
            </a:r>
            <a:r>
              <a:rPr lang="en-US" sz="1400" dirty="0" smtClean="0">
                <a:latin typeface="Arial"/>
                <a:cs typeface="Arial"/>
              </a:rPr>
              <a:t>500-hPa geopotential </a:t>
            </a:r>
          </a:p>
          <a:p>
            <a:r>
              <a:rPr lang="en-US" sz="1400" dirty="0" smtClean="0">
                <a:latin typeface="Arial"/>
                <a:cs typeface="Arial"/>
              </a:rPr>
              <a:t>height anomalies</a:t>
            </a:r>
            <a:endParaRPr lang="en-US" sz="1400" dirty="0">
              <a:latin typeface="Arial"/>
              <a:cs typeface="Arial"/>
            </a:endParaRPr>
          </a:p>
        </p:txBody>
      </p:sp>
      <p:sp>
        <p:nvSpPr>
          <p:cNvPr id="10" name="TextBox 9"/>
          <p:cNvSpPr txBox="1"/>
          <p:nvPr/>
        </p:nvSpPr>
        <p:spPr>
          <a:xfrm>
            <a:off x="157300" y="4490143"/>
            <a:ext cx="2706987" cy="523220"/>
          </a:xfrm>
          <a:prstGeom prst="rect">
            <a:avLst/>
          </a:prstGeom>
          <a:noFill/>
        </p:spPr>
        <p:txBody>
          <a:bodyPr wrap="square" rtlCol="0">
            <a:spAutoFit/>
          </a:bodyPr>
          <a:lstStyle/>
          <a:p>
            <a:r>
              <a:rPr lang="en-US" sz="1400" b="1" dirty="0" smtClean="0">
                <a:latin typeface="Arial"/>
                <a:cs typeface="Arial"/>
              </a:rPr>
              <a:t>Shading: </a:t>
            </a:r>
            <a:r>
              <a:rPr lang="en-US" sz="1400" dirty="0" smtClean="0">
                <a:latin typeface="Arial"/>
                <a:cs typeface="Arial"/>
              </a:rPr>
              <a:t>8</a:t>
            </a:r>
            <a:r>
              <a:rPr lang="en-US" sz="1400" dirty="0">
                <a:latin typeface="Arial"/>
                <a:cs typeface="Arial"/>
              </a:rPr>
              <a:t>5</a:t>
            </a:r>
            <a:r>
              <a:rPr lang="en-US" sz="1400" dirty="0" smtClean="0">
                <a:latin typeface="Arial"/>
                <a:cs typeface="Arial"/>
              </a:rPr>
              <a:t>0-hPa temperature</a:t>
            </a:r>
          </a:p>
          <a:p>
            <a:r>
              <a:rPr lang="en-US" sz="1400" dirty="0" smtClean="0">
                <a:latin typeface="Arial"/>
                <a:cs typeface="Arial"/>
              </a:rPr>
              <a:t>anomalies</a:t>
            </a:r>
            <a:endParaRPr lang="en-US" sz="1400" dirty="0">
              <a:latin typeface="Arial"/>
              <a:cs typeface="Arial"/>
            </a:endParaRPr>
          </a:p>
        </p:txBody>
      </p:sp>
      <p:sp>
        <p:nvSpPr>
          <p:cNvPr id="14" name="TextBox 13"/>
          <p:cNvSpPr txBox="1"/>
          <p:nvPr/>
        </p:nvSpPr>
        <p:spPr>
          <a:xfrm>
            <a:off x="3068520" y="3962520"/>
            <a:ext cx="2492165" cy="307777"/>
          </a:xfrm>
          <a:prstGeom prst="rect">
            <a:avLst/>
          </a:prstGeom>
          <a:noFill/>
        </p:spPr>
        <p:txBody>
          <a:bodyPr wrap="square" rtlCol="0">
            <a:spAutoFit/>
          </a:bodyPr>
          <a:lstStyle/>
          <a:p>
            <a:r>
              <a:rPr lang="en-US" sz="1400" b="1" dirty="0" smtClean="0">
                <a:latin typeface="Arial"/>
                <a:cs typeface="Arial"/>
              </a:rPr>
              <a:t>Contours: </a:t>
            </a:r>
            <a:r>
              <a:rPr lang="en-US" sz="1400" dirty="0" smtClean="0">
                <a:latin typeface="Arial"/>
                <a:cs typeface="Arial"/>
              </a:rPr>
              <a:t>SLP anomalies</a:t>
            </a:r>
            <a:endParaRPr lang="en-US" sz="1400" dirty="0">
              <a:latin typeface="Arial"/>
              <a:cs typeface="Arial"/>
            </a:endParaRPr>
          </a:p>
        </p:txBody>
      </p:sp>
      <p:sp>
        <p:nvSpPr>
          <p:cNvPr id="15" name="TextBox 14"/>
          <p:cNvSpPr txBox="1"/>
          <p:nvPr/>
        </p:nvSpPr>
        <p:spPr>
          <a:xfrm>
            <a:off x="3068521" y="4490143"/>
            <a:ext cx="2492165" cy="523220"/>
          </a:xfrm>
          <a:prstGeom prst="rect">
            <a:avLst/>
          </a:prstGeom>
          <a:noFill/>
        </p:spPr>
        <p:txBody>
          <a:bodyPr wrap="square" rtlCol="0">
            <a:spAutoFit/>
          </a:bodyPr>
          <a:lstStyle/>
          <a:p>
            <a:r>
              <a:rPr lang="en-US" sz="1400" b="1" dirty="0" smtClean="0">
                <a:latin typeface="Arial"/>
                <a:cs typeface="Arial"/>
              </a:rPr>
              <a:t>Shading: </a:t>
            </a:r>
            <a:r>
              <a:rPr lang="en-US" sz="1400" dirty="0" smtClean="0">
                <a:latin typeface="Arial"/>
                <a:cs typeface="Arial"/>
              </a:rPr>
              <a:t>2-m temperature</a:t>
            </a:r>
          </a:p>
          <a:p>
            <a:r>
              <a:rPr lang="en-US" sz="1400" dirty="0" smtClean="0">
                <a:latin typeface="Arial"/>
                <a:cs typeface="Arial"/>
              </a:rPr>
              <a:t>anomalies</a:t>
            </a:r>
            <a:endParaRPr lang="en-US" sz="1400" dirty="0">
              <a:latin typeface="Arial"/>
              <a:cs typeface="Arial"/>
            </a:endParaRPr>
          </a:p>
        </p:txBody>
      </p:sp>
      <p:sp>
        <p:nvSpPr>
          <p:cNvPr id="16" name="TextBox 15"/>
          <p:cNvSpPr txBox="1"/>
          <p:nvPr/>
        </p:nvSpPr>
        <p:spPr>
          <a:xfrm>
            <a:off x="5732005" y="813835"/>
            <a:ext cx="3231674" cy="954107"/>
          </a:xfrm>
          <a:prstGeom prst="rect">
            <a:avLst/>
          </a:prstGeom>
          <a:noFill/>
        </p:spPr>
        <p:txBody>
          <a:bodyPr wrap="square" rtlCol="0">
            <a:spAutoFit/>
          </a:bodyPr>
          <a:lstStyle/>
          <a:p>
            <a:r>
              <a:rPr lang="en-US" sz="1400" dirty="0" smtClean="0">
                <a:latin typeface="Arial"/>
                <a:cs typeface="Arial"/>
              </a:rPr>
              <a:t>Composites for “Arctic cyclone” weather pattern during JJAS 1979–2019. Figure S2 adapted from Yamagami and </a:t>
            </a:r>
            <a:r>
              <a:rPr lang="en-US" sz="1400" dirty="0" err="1" smtClean="0">
                <a:latin typeface="Arial"/>
                <a:cs typeface="Arial"/>
              </a:rPr>
              <a:t>Matsueda</a:t>
            </a:r>
            <a:r>
              <a:rPr lang="en-US" sz="1400" dirty="0" smtClean="0">
                <a:latin typeface="Arial"/>
                <a:cs typeface="Arial"/>
              </a:rPr>
              <a:t> (2021). </a:t>
            </a:r>
            <a:endParaRPr lang="en-US" sz="1400" dirty="0">
              <a:latin typeface="Arial"/>
              <a:cs typeface="Arial"/>
            </a:endParaRPr>
          </a:p>
        </p:txBody>
      </p:sp>
      <p:sp>
        <p:nvSpPr>
          <p:cNvPr id="18" name="TextBox 17"/>
          <p:cNvSpPr txBox="1"/>
          <p:nvPr/>
        </p:nvSpPr>
        <p:spPr>
          <a:xfrm>
            <a:off x="5732005" y="2281881"/>
            <a:ext cx="3231674" cy="2031325"/>
          </a:xfrm>
          <a:prstGeom prst="rect">
            <a:avLst/>
          </a:prstGeom>
          <a:noFill/>
        </p:spPr>
        <p:txBody>
          <a:bodyPr wrap="square" rtlCol="0">
            <a:spAutoFit/>
          </a:bodyPr>
          <a:lstStyle/>
          <a:p>
            <a:pPr marL="285750" indent="-285750">
              <a:buFont typeface="Arial"/>
              <a:buChar char="•"/>
            </a:pPr>
            <a:r>
              <a:rPr lang="en-US" dirty="0">
                <a:latin typeface="Arial"/>
                <a:cs typeface="Arial"/>
              </a:rPr>
              <a:t>Yamagami </a:t>
            </a:r>
            <a:r>
              <a:rPr lang="en-US" dirty="0" smtClean="0">
                <a:latin typeface="Arial"/>
                <a:cs typeface="Arial"/>
              </a:rPr>
              <a:t>and </a:t>
            </a:r>
            <a:r>
              <a:rPr lang="en-US" dirty="0" err="1" smtClean="0">
                <a:latin typeface="Arial"/>
                <a:cs typeface="Arial"/>
              </a:rPr>
              <a:t>Matsueda</a:t>
            </a:r>
            <a:r>
              <a:rPr lang="en-US" dirty="0" smtClean="0">
                <a:latin typeface="Arial"/>
                <a:cs typeface="Arial"/>
              </a:rPr>
              <a:t> </a:t>
            </a:r>
            <a:r>
              <a:rPr lang="en-US" dirty="0">
                <a:latin typeface="Arial"/>
                <a:cs typeface="Arial"/>
              </a:rPr>
              <a:t>(2021) suggest that forecast busts over the Arctic during summer may be linked </a:t>
            </a:r>
            <a:r>
              <a:rPr lang="en-US" dirty="0" smtClean="0">
                <a:latin typeface="Arial"/>
                <a:cs typeface="Arial"/>
              </a:rPr>
              <a:t>to forecast </a:t>
            </a:r>
            <a:r>
              <a:rPr lang="en-US" dirty="0">
                <a:latin typeface="Arial"/>
                <a:cs typeface="Arial"/>
              </a:rPr>
              <a:t>errors in synoptic-scale systems such as ACs.</a:t>
            </a:r>
          </a:p>
        </p:txBody>
      </p:sp>
    </p:spTree>
    <p:extLst>
      <p:ext uri="{BB962C8B-B14F-4D97-AF65-F5344CB8AC3E}">
        <p14:creationId xmlns:p14="http://schemas.microsoft.com/office/powerpoint/2010/main" val="169675667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9107" y="53429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p:nvSpPr>
        <p:spPr>
          <a:xfrm>
            <a:off x="180257" y="693711"/>
            <a:ext cx="8791678" cy="4247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Arial"/>
                <a:ea typeface="Times New Roman"/>
                <a:cs typeface="Arial"/>
              </a:rPr>
              <a:t>Forecast errors propagating along upper-tropospheric waveguides (e.g., Langland et al. 2002; Hakim 2005) and forecast errors associated with features embedded within upper-tropospheric waveguides (e.g., troughs and ridges) (e.g., Sanders 1992; Davies and </a:t>
            </a:r>
            <a:r>
              <a:rPr lang="en-US" sz="1800" dirty="0" err="1" smtClean="0">
                <a:latin typeface="Arial"/>
                <a:ea typeface="Times New Roman"/>
                <a:cs typeface="Arial"/>
              </a:rPr>
              <a:t>Didione</a:t>
            </a:r>
            <a:r>
              <a:rPr lang="en-US" sz="1800" dirty="0" smtClean="0">
                <a:latin typeface="Arial"/>
                <a:ea typeface="Times New Roman"/>
                <a:cs typeface="Arial"/>
              </a:rPr>
              <a:t> 2013; </a:t>
            </a:r>
            <a:r>
              <a:rPr lang="en-US" sz="1800" dirty="0" err="1">
                <a:latin typeface="Arial"/>
                <a:ea typeface="Times New Roman"/>
                <a:cs typeface="Arial"/>
              </a:rPr>
              <a:t>Baumgart</a:t>
            </a:r>
            <a:r>
              <a:rPr lang="en-US" sz="1800" dirty="0">
                <a:latin typeface="Arial"/>
                <a:ea typeface="Times New Roman"/>
                <a:cs typeface="Arial"/>
              </a:rPr>
              <a:t> et al. </a:t>
            </a:r>
            <a:r>
              <a:rPr lang="en-US" sz="1800" dirty="0" smtClean="0">
                <a:latin typeface="Arial"/>
                <a:ea typeface="Times New Roman"/>
                <a:cs typeface="Arial"/>
              </a:rPr>
              <a:t>2018) </a:t>
            </a:r>
            <a:r>
              <a:rPr lang="en-US" sz="1800" dirty="0" smtClean="0">
                <a:latin typeface="Arial"/>
                <a:ea typeface="Times New Roman"/>
                <a:cs typeface="Arial"/>
              </a:rPr>
              <a:t>can contribute to forecast errors in the synoptic-scale flow over the middle latitudes.</a:t>
            </a:r>
          </a:p>
          <a:p>
            <a:endParaRPr lang="en-US" sz="1800" dirty="0">
              <a:latin typeface="Arial"/>
              <a:ea typeface="Times New Roman"/>
              <a:cs typeface="Arial"/>
            </a:endParaRPr>
          </a:p>
          <a:p>
            <a:r>
              <a:rPr lang="en-US" sz="1800" dirty="0" smtClean="0">
                <a:latin typeface="Arial"/>
                <a:ea typeface="Times New Roman"/>
                <a:cs typeface="Arial"/>
              </a:rPr>
              <a:t>Forecast </a:t>
            </a:r>
            <a:r>
              <a:rPr lang="en-US" sz="1800" dirty="0">
                <a:latin typeface="Arial"/>
                <a:ea typeface="Times New Roman"/>
                <a:cs typeface="Arial"/>
              </a:rPr>
              <a:t>errors related to baroclinic processes (e.g.</a:t>
            </a:r>
            <a:r>
              <a:rPr lang="en-US" sz="1800" dirty="0" smtClean="0">
                <a:latin typeface="Arial"/>
                <a:ea typeface="Times New Roman"/>
                <a:cs typeface="Arial"/>
              </a:rPr>
              <a:t>,</a:t>
            </a:r>
            <a:r>
              <a:rPr lang="en-US" sz="1800" dirty="0" err="1" smtClean="0">
                <a:latin typeface="Arial"/>
                <a:ea typeface="Times New Roman"/>
                <a:cs typeface="Arial"/>
              </a:rPr>
              <a:t>Tribbia</a:t>
            </a:r>
            <a:r>
              <a:rPr lang="en-US" sz="1800" dirty="0" smtClean="0">
                <a:latin typeface="Arial"/>
                <a:ea typeface="Times New Roman"/>
                <a:cs typeface="Arial"/>
              </a:rPr>
              <a:t> </a:t>
            </a:r>
            <a:r>
              <a:rPr lang="en-US" sz="1800" dirty="0">
                <a:latin typeface="Arial"/>
                <a:ea typeface="Times New Roman"/>
                <a:cs typeface="Arial"/>
              </a:rPr>
              <a:t>and </a:t>
            </a:r>
            <a:r>
              <a:rPr lang="en-US" sz="1800" dirty="0" err="1">
                <a:latin typeface="Arial"/>
                <a:ea typeface="Times New Roman"/>
                <a:cs typeface="Arial"/>
              </a:rPr>
              <a:t>Baumhefner</a:t>
            </a:r>
            <a:r>
              <a:rPr lang="en-US" sz="1800" dirty="0">
                <a:latin typeface="Arial"/>
                <a:ea typeface="Times New Roman"/>
                <a:cs typeface="Arial"/>
              </a:rPr>
              <a:t> 2004; Davies and </a:t>
            </a:r>
            <a:r>
              <a:rPr lang="en-US" sz="1800" dirty="0" err="1">
                <a:latin typeface="Arial"/>
                <a:ea typeface="Times New Roman"/>
                <a:cs typeface="Arial"/>
              </a:rPr>
              <a:t>Didone</a:t>
            </a:r>
            <a:r>
              <a:rPr lang="en-US" sz="1800" dirty="0">
                <a:latin typeface="Arial"/>
                <a:ea typeface="Times New Roman"/>
                <a:cs typeface="Arial"/>
              </a:rPr>
              <a:t> </a:t>
            </a:r>
            <a:r>
              <a:rPr lang="en-US" sz="1800" dirty="0" smtClean="0">
                <a:latin typeface="Arial"/>
                <a:ea typeface="Times New Roman"/>
                <a:cs typeface="Arial"/>
              </a:rPr>
              <a:t>2013) and latent heating (e.g., </a:t>
            </a:r>
            <a:r>
              <a:rPr lang="en-US" sz="1800" dirty="0" err="1" smtClean="0">
                <a:latin typeface="Arial"/>
                <a:ea typeface="Times New Roman"/>
                <a:cs typeface="Arial"/>
              </a:rPr>
              <a:t>Rodwell</a:t>
            </a:r>
            <a:r>
              <a:rPr lang="en-US" sz="1800" dirty="0" smtClean="0">
                <a:latin typeface="Arial"/>
                <a:ea typeface="Times New Roman"/>
                <a:cs typeface="Arial"/>
              </a:rPr>
              <a:t> et al. 2013</a:t>
            </a:r>
            <a:r>
              <a:rPr lang="en-US" sz="1800" dirty="0">
                <a:latin typeface="Arial"/>
                <a:ea typeface="Times New Roman"/>
                <a:cs typeface="Arial"/>
              </a:rPr>
              <a:t>; </a:t>
            </a:r>
            <a:r>
              <a:rPr lang="en-US" sz="1800" dirty="0" err="1" smtClean="0">
                <a:latin typeface="Arial"/>
                <a:ea typeface="Times New Roman"/>
                <a:cs typeface="Arial"/>
              </a:rPr>
              <a:t>Martínez</a:t>
            </a:r>
            <a:r>
              <a:rPr lang="en-US" sz="1800" dirty="0">
                <a:latin typeface="Arial"/>
                <a:ea typeface="Times New Roman"/>
                <a:cs typeface="Arial"/>
              </a:rPr>
              <a:t>-Alvarado et al. 2016; Grams et al</a:t>
            </a:r>
            <a:r>
              <a:rPr lang="en-US" sz="1800" dirty="0" smtClean="0">
                <a:latin typeface="Arial"/>
                <a:ea typeface="Times New Roman"/>
                <a:cs typeface="Arial"/>
              </a:rPr>
              <a:t>. 2018) </a:t>
            </a:r>
            <a:r>
              <a:rPr lang="en-US" sz="1800" dirty="0">
                <a:latin typeface="Arial"/>
                <a:ea typeface="Times New Roman"/>
                <a:cs typeface="Arial"/>
              </a:rPr>
              <a:t>can contribute to forecast errors in the synoptic-scale flow </a:t>
            </a:r>
            <a:r>
              <a:rPr lang="en-US" sz="1800" dirty="0" smtClean="0">
                <a:latin typeface="Arial"/>
                <a:ea typeface="Times New Roman"/>
                <a:cs typeface="Arial"/>
              </a:rPr>
              <a:t>over the </a:t>
            </a:r>
            <a:r>
              <a:rPr lang="en-US" sz="1800" dirty="0">
                <a:latin typeface="Arial"/>
                <a:ea typeface="Times New Roman"/>
                <a:cs typeface="Arial"/>
              </a:rPr>
              <a:t>middle latitudes</a:t>
            </a:r>
            <a:r>
              <a:rPr lang="en-US" sz="1800" dirty="0" smtClean="0">
                <a:latin typeface="Arial"/>
                <a:ea typeface="Times New Roman"/>
                <a:cs typeface="Arial"/>
              </a:rPr>
              <a:t>.</a:t>
            </a:r>
          </a:p>
          <a:p>
            <a:endParaRPr lang="en-US" sz="1800" dirty="0">
              <a:latin typeface="Arial"/>
              <a:ea typeface="Times New Roman"/>
              <a:cs typeface="Arial"/>
            </a:endParaRPr>
          </a:p>
          <a:p>
            <a:r>
              <a:rPr lang="en-US" sz="1800" dirty="0" smtClean="0">
                <a:latin typeface="Arial"/>
                <a:ea typeface="Times New Roman"/>
                <a:cs typeface="Arial"/>
              </a:rPr>
              <a:t>Anticipate that the aforementioned forecast errors may contribute to forecast errors in the synoptic-scale flow over the Arctic.</a:t>
            </a:r>
            <a:endParaRPr lang="en-US" sz="1800" dirty="0" smtClean="0">
              <a:latin typeface="Arial"/>
              <a:ea typeface="Times New Roman"/>
              <a:cs typeface="Arial"/>
            </a:endParaRPr>
          </a:p>
          <a:p>
            <a:endParaRPr lang="en-US" sz="1800" dirty="0">
              <a:latin typeface="Arial"/>
              <a:ea typeface="Times New Roman"/>
              <a:cs typeface="Arial"/>
            </a:endParaRPr>
          </a:p>
          <a:p>
            <a:endParaRPr lang="en-US" sz="2000" dirty="0" smtClean="0">
              <a:latin typeface="Arial"/>
              <a:cs typeface="Arial"/>
            </a:endParaRPr>
          </a:p>
          <a:p>
            <a:pPr marL="457200" lvl="1" indent="0">
              <a:buFont typeface="Arial"/>
              <a:buNone/>
            </a:pPr>
            <a:endParaRPr lang="en-US" sz="2200" dirty="0" smtClean="0">
              <a:solidFill>
                <a:srgbClr val="0000FF"/>
              </a:solidFill>
              <a:latin typeface="Arial"/>
              <a:cs typeface="Arial"/>
            </a:endParaRPr>
          </a:p>
          <a:p>
            <a:pPr marL="400050" lvl="1" indent="0">
              <a:buFont typeface="Arial"/>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smtClean="0">
              <a:latin typeface="Arial"/>
              <a:cs typeface="Arial"/>
            </a:endParaRPr>
          </a:p>
          <a:p>
            <a:pPr lvl="1"/>
            <a:endParaRPr lang="en-US" sz="2200" dirty="0" smtClean="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2" y="7254"/>
            <a:ext cx="8116979" cy="492554"/>
          </a:xfrm>
          <a:prstGeom prst="rect">
            <a:avLst/>
          </a:prstGeom>
        </p:spPr>
        <p:txBody>
          <a:bodyPr vert="horz" lIns="91440" tIns="0" rIns="9144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dirty="0" smtClean="0">
                <a:solidFill>
                  <a:srgbClr val="FF0000"/>
                </a:solidFill>
                <a:latin typeface="Arial" panose="020B0604020202020204" pitchFamily="34" charset="0"/>
                <a:cs typeface="Arial" panose="020B0604020202020204" pitchFamily="34" charset="0"/>
              </a:rPr>
              <a:t>Literature review</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27581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118</TotalTime>
  <Words>7687</Words>
  <Application>Microsoft Macintosh PowerPoint</Application>
  <PresentationFormat>On-screen Show (16:9)</PresentationFormat>
  <Paragraphs>1450</Paragraphs>
  <Slides>72</Slides>
  <Notes>6</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Office Theme</vt:lpstr>
      <vt:lpstr>An Examination of the Arctic Environment and Arctic Cyclones During Periods of Low and High Forecast Skill of the Synoptic-Scale 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Biernat</dc:creator>
  <cp:lastModifiedBy>Kevin Biernat</cp:lastModifiedBy>
  <cp:revision>39</cp:revision>
  <dcterms:created xsi:type="dcterms:W3CDTF">2021-12-11T00:09:44Z</dcterms:created>
  <dcterms:modified xsi:type="dcterms:W3CDTF">2021-12-11T02:17:51Z</dcterms:modified>
</cp:coreProperties>
</file>