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94" r:id="rId2"/>
    <p:sldId id="257" r:id="rId3"/>
    <p:sldId id="258" r:id="rId4"/>
    <p:sldId id="259" r:id="rId5"/>
    <p:sldId id="260" r:id="rId6"/>
    <p:sldId id="277" r:id="rId7"/>
    <p:sldId id="278" r:id="rId8"/>
    <p:sldId id="279" r:id="rId9"/>
    <p:sldId id="352" r:id="rId10"/>
    <p:sldId id="290" r:id="rId11"/>
    <p:sldId id="291" r:id="rId12"/>
    <p:sldId id="287" r:id="rId13"/>
    <p:sldId id="282" r:id="rId14"/>
    <p:sldId id="349" r:id="rId15"/>
    <p:sldId id="350" r:id="rId16"/>
    <p:sldId id="343" r:id="rId17"/>
    <p:sldId id="344" r:id="rId18"/>
    <p:sldId id="346" r:id="rId19"/>
    <p:sldId id="347" r:id="rId20"/>
    <p:sldId id="353" r:id="rId21"/>
    <p:sldId id="295" r:id="rId22"/>
    <p:sldId id="296" r:id="rId23"/>
    <p:sldId id="297" r:id="rId24"/>
    <p:sldId id="351" r:id="rId25"/>
    <p:sldId id="300" r:id="rId26"/>
    <p:sldId id="301" r:id="rId27"/>
    <p:sldId id="340" r:id="rId28"/>
    <p:sldId id="341" r:id="rId29"/>
    <p:sldId id="342" r:id="rId30"/>
    <p:sldId id="354" r:id="rId31"/>
    <p:sldId id="310" r:id="rId32"/>
    <p:sldId id="311" r:id="rId33"/>
    <p:sldId id="315" r:id="rId34"/>
    <p:sldId id="317" r:id="rId35"/>
    <p:sldId id="318" r:id="rId36"/>
    <p:sldId id="338" r:id="rId37"/>
    <p:sldId id="339" r:id="rId38"/>
    <p:sldId id="321" r:id="rId39"/>
    <p:sldId id="322" r:id="rId40"/>
    <p:sldId id="270" r:id="rId41"/>
    <p:sldId id="327" r:id="rId42"/>
    <p:sldId id="323" r:id="rId43"/>
    <p:sldId id="333" r:id="rId44"/>
    <p:sldId id="334" r:id="rId45"/>
    <p:sldId id="271" r:id="rId46"/>
    <p:sldId id="273" r:id="rId47"/>
    <p:sldId id="274" r:id="rId48"/>
    <p:sldId id="329" r:id="rId49"/>
    <p:sldId id="330" r:id="rId50"/>
    <p:sldId id="332" r:id="rId51"/>
    <p:sldId id="335" r:id="rId52"/>
    <p:sldId id="336" r:id="rId53"/>
    <p:sldId id="337" r:id="rId54"/>
    <p:sldId id="355" r:id="rId55"/>
    <p:sldId id="356" r:id="rId56"/>
    <p:sldId id="357" r:id="rId57"/>
    <p:sldId id="358"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4" d="100"/>
          <a:sy n="134" d="100"/>
        </p:scale>
        <p:origin x="-920"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719AF6-4483-F542-8678-B5002C855E57}" type="datetimeFigureOut">
              <a:rPr lang="en-US" smtClean="0"/>
              <a:t>12/14/21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CC872-BB29-8444-BB3B-ED6D59B6FA53}" type="slidenum">
              <a:rPr lang="en-US" smtClean="0"/>
              <a:t>‹#›</a:t>
            </a:fld>
            <a:endParaRPr lang="en-US"/>
          </a:p>
        </p:txBody>
      </p:sp>
    </p:spTree>
    <p:extLst>
      <p:ext uri="{BB962C8B-B14F-4D97-AF65-F5344CB8AC3E}">
        <p14:creationId xmlns:p14="http://schemas.microsoft.com/office/powerpoint/2010/main" val="2537685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48</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49</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50</a:t>
            </a:fld>
            <a:endParaRPr lang="en-US"/>
          </a:p>
        </p:txBody>
      </p:sp>
    </p:spTree>
    <p:extLst>
      <p:ext uri="{BB962C8B-B14F-4D97-AF65-F5344CB8AC3E}">
        <p14:creationId xmlns:p14="http://schemas.microsoft.com/office/powerpoint/2010/main" val="253361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6772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88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6971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79186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EA7AC-B955-164A-965E-F6C258665625}" type="datetimeFigureOut">
              <a:rPr lang="en-US" smtClean="0"/>
              <a:t>12/14/21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0684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EA7AC-B955-164A-965E-F6C258665625}" type="datetimeFigureOut">
              <a:rPr lang="en-US" smtClean="0"/>
              <a:t>12/14/21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5633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EA7AC-B955-164A-965E-F6C258665625}" type="datetimeFigureOut">
              <a:rPr lang="en-US" smtClean="0"/>
              <a:t>12/14/21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5207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EA7AC-B955-164A-965E-F6C258665625}" type="datetimeFigureOut">
              <a:rPr lang="en-US" smtClean="0"/>
              <a:t>12/14/21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2263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EA7AC-B955-164A-965E-F6C258665625}" type="datetimeFigureOut">
              <a:rPr lang="en-US" smtClean="0"/>
              <a:t>12/14/21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1710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12/14/21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33251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12/14/21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3793076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B4EA7AC-B955-164A-965E-F6C258665625}" type="datetimeFigureOut">
              <a:rPr lang="en-US" smtClean="0"/>
              <a:t>12/14/21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F99E6E-ADBC-5A41-948E-2966D8A8CDA3}" type="slidenum">
              <a:rPr lang="en-US" smtClean="0"/>
              <a:t>‹#›</a:t>
            </a:fld>
            <a:endParaRPr lang="en-US"/>
          </a:p>
        </p:txBody>
      </p:sp>
    </p:spTree>
    <p:extLst>
      <p:ext uri="{BB962C8B-B14F-4D97-AF65-F5344CB8AC3E}">
        <p14:creationId xmlns:p14="http://schemas.microsoft.com/office/powerpoint/2010/main" val="114982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 y="126767"/>
            <a:ext cx="9135245" cy="1787823"/>
          </a:xfrm>
        </p:spPr>
        <p:txBody>
          <a:bodyPr>
            <a:noAutofit/>
          </a:bodyPr>
          <a:lstStyle/>
          <a:p>
            <a:r>
              <a:rPr lang="en-US" sz="2800" b="1" dirty="0" smtClean="0">
                <a:solidFill>
                  <a:srgbClr val="FF0000"/>
                </a:solidFill>
                <a:latin typeface="Arial"/>
                <a:cs typeface="Arial"/>
              </a:rPr>
              <a:t>An Examination of the Arctic Environment and Arctic Cyclones During Periods of Low and High Forecast Skill of the Synoptic-Scale Flow</a:t>
            </a:r>
            <a:endParaRPr lang="en-US" sz="2800" b="1" dirty="0">
              <a:solidFill>
                <a:srgbClr val="FF0000"/>
              </a:solidFill>
              <a:latin typeface="Arial"/>
              <a:cs typeface="Arial"/>
            </a:endParaRPr>
          </a:p>
        </p:txBody>
      </p:sp>
      <p:sp>
        <p:nvSpPr>
          <p:cNvPr id="3" name="Subtitle 2"/>
          <p:cNvSpPr>
            <a:spLocks noGrp="1"/>
          </p:cNvSpPr>
          <p:nvPr>
            <p:ph type="subTitle" idx="1"/>
          </p:nvPr>
        </p:nvSpPr>
        <p:spPr>
          <a:xfrm>
            <a:off x="-1" y="2013791"/>
            <a:ext cx="9135245" cy="3039921"/>
          </a:xfrm>
        </p:spPr>
        <p:txBody>
          <a:bodyPr>
            <a:normAutofit fontScale="47500" lnSpcReduction="20000"/>
          </a:bodyPr>
          <a:lstStyle/>
          <a:p>
            <a:r>
              <a:rPr lang="en-US" sz="3800" b="1" dirty="0" smtClean="0">
                <a:solidFill>
                  <a:schemeClr val="tx1"/>
                </a:solidFill>
                <a:latin typeface="Arial" panose="020B0604020202020204" pitchFamily="34" charset="0"/>
                <a:cs typeface="Arial" panose="020B0604020202020204" pitchFamily="34" charset="0"/>
              </a:rPr>
              <a:t>Kevin A. Biernat</a:t>
            </a:r>
            <a:endParaRPr lang="en-US" sz="3800" b="1" dirty="0">
              <a:solidFill>
                <a:schemeClr val="tx1"/>
              </a:solidFill>
              <a:latin typeface="Arial" panose="020B0604020202020204" pitchFamily="34" charset="0"/>
              <a:cs typeface="Arial" panose="020B0604020202020204" pitchFamily="34" charset="0"/>
            </a:endParaRPr>
          </a:p>
          <a:p>
            <a:r>
              <a:rPr lang="en-US" sz="34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34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3800" i="1" dirty="0" smtClean="0">
              <a:solidFill>
                <a:schemeClr val="tx1"/>
              </a:solidFill>
              <a:latin typeface="Arial" panose="020B0604020202020204" pitchFamily="34" charset="0"/>
              <a:cs typeface="Arial" panose="020B0604020202020204" pitchFamily="34" charset="0"/>
            </a:endParaRPr>
          </a:p>
          <a:p>
            <a:r>
              <a:rPr lang="en-US" sz="3800" b="1" dirty="0" smtClean="0">
                <a:solidFill>
                  <a:srgbClr val="0000FF"/>
                </a:solidFill>
                <a:latin typeface="Arial" panose="020B0604020202020204" pitchFamily="34" charset="0"/>
                <a:cs typeface="Arial" panose="020B0604020202020204" pitchFamily="34" charset="0"/>
              </a:rPr>
              <a:t>Ph.D. Dissertation Defense</a:t>
            </a:r>
          </a:p>
          <a:p>
            <a:r>
              <a:rPr lang="en-US" sz="3800" b="1" dirty="0" smtClean="0">
                <a:solidFill>
                  <a:srgbClr val="0000FF"/>
                </a:solidFill>
                <a:latin typeface="Arial" panose="020B0604020202020204" pitchFamily="34" charset="0"/>
                <a:cs typeface="Arial" panose="020B0604020202020204" pitchFamily="34" charset="0"/>
              </a:rPr>
              <a:t>Thursday 16 December 2021</a:t>
            </a:r>
          </a:p>
          <a:p>
            <a:endParaRPr lang="en-US" sz="3800" dirty="0">
              <a:solidFill>
                <a:srgbClr val="0000FF"/>
              </a:solidFill>
              <a:latin typeface="Arial" panose="020B0604020202020204" pitchFamily="34" charset="0"/>
              <a:cs typeface="Arial" panose="020B0604020202020204" pitchFamily="34" charset="0"/>
            </a:endParaRPr>
          </a:p>
          <a:p>
            <a:r>
              <a:rPr lang="en-US" sz="3800" b="1" dirty="0" smtClean="0">
                <a:solidFill>
                  <a:schemeClr val="tx1"/>
                </a:solidFill>
                <a:latin typeface="Arial" panose="020B0604020202020204" pitchFamily="34" charset="0"/>
                <a:cs typeface="Arial" panose="020B0604020202020204" pitchFamily="34" charset="0"/>
              </a:rPr>
              <a:t>Committee Members</a:t>
            </a:r>
            <a:r>
              <a:rPr lang="en-US" sz="3800" dirty="0" smtClean="0">
                <a:solidFill>
                  <a:schemeClr val="tx1"/>
                </a:solidFill>
                <a:latin typeface="Arial" panose="020B0604020202020204" pitchFamily="34" charset="0"/>
                <a:cs typeface="Arial" panose="020B0604020202020204" pitchFamily="34" charset="0"/>
              </a:rPr>
              <a:t>: Lance Bosart, Daniel Keyser,                                                                                            Steven </a:t>
            </a:r>
            <a:r>
              <a:rPr lang="en-US" sz="3800" dirty="0" err="1" smtClean="0">
                <a:solidFill>
                  <a:schemeClr val="tx1"/>
                </a:solidFill>
                <a:latin typeface="Arial" panose="020B0604020202020204" pitchFamily="34" charset="0"/>
                <a:cs typeface="Arial" panose="020B0604020202020204" pitchFamily="34" charset="0"/>
              </a:rPr>
              <a:t>Cavallo</a:t>
            </a:r>
            <a:r>
              <a:rPr lang="en-US" sz="3800" dirty="0" smtClean="0">
                <a:solidFill>
                  <a:schemeClr val="tx1"/>
                </a:solidFill>
                <a:latin typeface="Arial" panose="020B0604020202020204" pitchFamily="34" charset="0"/>
                <a:cs typeface="Arial" panose="020B0604020202020204" pitchFamily="34" charset="0"/>
              </a:rPr>
              <a:t>, Andrea Lang, and Ryan Torn</a:t>
            </a:r>
          </a:p>
          <a:p>
            <a:endParaRPr lang="en-US" sz="2200" dirty="0" smtClean="0">
              <a:solidFill>
                <a:srgbClr val="0000FF"/>
              </a:solidFill>
              <a:latin typeface="Arial" panose="020B0604020202020204" pitchFamily="34" charset="0"/>
              <a:cs typeface="Arial" panose="020B0604020202020204" pitchFamily="34" charset="0"/>
            </a:endParaRPr>
          </a:p>
          <a:p>
            <a:endParaRPr lang="en-US" sz="2400" dirty="0" smtClean="0">
              <a:solidFill>
                <a:srgbClr val="0000FF"/>
              </a:solidFill>
              <a:latin typeface="Arial" panose="020B0604020202020204" pitchFamily="34" charset="0"/>
              <a:cs typeface="Arial" panose="020B0604020202020204" pitchFamily="34" charset="0"/>
            </a:endParaRPr>
          </a:p>
          <a:p>
            <a:r>
              <a:rPr lang="en-US" sz="2900" dirty="0">
                <a:solidFill>
                  <a:schemeClr val="tx1"/>
                </a:solidFill>
                <a:latin typeface="Arial" panose="020B0604020202020204" pitchFamily="34" charset="0"/>
                <a:cs typeface="Arial" panose="020B0604020202020204" pitchFamily="34" charset="0"/>
              </a:rPr>
              <a:t>Research </a:t>
            </a:r>
            <a:r>
              <a:rPr lang="en-US" sz="2900" dirty="0" smtClean="0">
                <a:solidFill>
                  <a:schemeClr val="tx1"/>
                </a:solidFill>
                <a:latin typeface="Arial" panose="020B0604020202020204" pitchFamily="34" charset="0"/>
                <a:cs typeface="Arial" panose="020B0604020202020204" pitchFamily="34" charset="0"/>
              </a:rPr>
              <a:t>Supported by ONR Grant </a:t>
            </a:r>
            <a:r>
              <a:rPr lang="en-US" sz="2900" dirty="0" smtClean="0">
                <a:solidFill>
                  <a:schemeClr val="tx1"/>
                </a:solidFill>
                <a:latin typeface="Arial"/>
                <a:cs typeface="Arial"/>
              </a:rPr>
              <a:t>N00014-18-1-2200</a:t>
            </a:r>
            <a:endParaRPr lang="en-US" sz="29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126766"/>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1914589"/>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6499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pic>
        <p:nvPicPr>
          <p:cNvPr id="6" name="Picture 5" descr="Screen Shot 2016-03-20 at 2.55.56 PM.png"/>
          <p:cNvPicPr/>
          <p:nvPr/>
        </p:nvPicPr>
        <p:blipFill>
          <a:blip r:embed="rId2">
            <a:extLst>
              <a:ext uri="{28A0092B-C50C-407E-A947-70E740481C1C}">
                <a14:useLocalDpi xmlns:a14="http://schemas.microsoft.com/office/drawing/2010/main" val="0"/>
              </a:ext>
            </a:extLst>
          </a:blip>
          <a:stretch>
            <a:fillRect/>
          </a:stretch>
        </p:blipFill>
        <p:spPr>
          <a:xfrm>
            <a:off x="184135" y="855721"/>
            <a:ext cx="4773274" cy="4125326"/>
          </a:xfrm>
          <a:prstGeom prst="rect">
            <a:avLst/>
          </a:prstGeom>
        </p:spPr>
      </p:pic>
      <p:sp>
        <p:nvSpPr>
          <p:cNvPr id="7" name="Content Placeholder 2"/>
          <p:cNvSpPr txBox="1">
            <a:spLocks/>
          </p:cNvSpPr>
          <p:nvPr/>
        </p:nvSpPr>
        <p:spPr>
          <a:xfrm>
            <a:off x="5054062" y="685114"/>
            <a:ext cx="3665458" cy="63215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Composite west-to-east cross sections of TPVs. Figure 9 adapted from </a:t>
            </a:r>
            <a:r>
              <a:rPr lang="en-US" sz="1400" dirty="0" err="1" smtClean="0">
                <a:latin typeface="Arial"/>
                <a:cs typeface="Arial"/>
              </a:rPr>
              <a:t>Cavallo</a:t>
            </a:r>
            <a:r>
              <a:rPr lang="en-US" sz="1400" dirty="0" smtClean="0">
                <a:latin typeface="Arial"/>
                <a:cs typeface="Arial"/>
              </a:rPr>
              <a:t> and Hakim (2010). </a:t>
            </a:r>
            <a:endParaRPr lang="en-US" sz="1400" dirty="0">
              <a:solidFill>
                <a:srgbClr val="000000"/>
              </a:solidFill>
              <a:latin typeface="Arial"/>
              <a:cs typeface="Arial"/>
            </a:endParaRPr>
          </a:p>
        </p:txBody>
      </p:sp>
      <p:sp>
        <p:nvSpPr>
          <p:cNvPr id="8" name="Content Placeholder 2"/>
          <p:cNvSpPr txBox="1">
            <a:spLocks/>
          </p:cNvSpPr>
          <p:nvPr/>
        </p:nvSpPr>
        <p:spPr>
          <a:xfrm>
            <a:off x="522932" y="648967"/>
            <a:ext cx="2046255" cy="290063"/>
          </a:xfrm>
          <a:prstGeom prst="rect">
            <a:avLst/>
          </a:prstGeom>
        </p:spPr>
        <p:txBody>
          <a:bodyPr vert="horz" lIns="0" tIns="0" rIns="0" bIns="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Temperature </a:t>
            </a:r>
            <a:r>
              <a:rPr lang="en-US" sz="1200" b="1" dirty="0">
                <a:latin typeface="Arial" panose="020B0604020202020204" pitchFamily="34" charset="0"/>
                <a:cs typeface="Arial" panose="020B0604020202020204" pitchFamily="34" charset="0"/>
              </a:rPr>
              <a:t>a</a:t>
            </a:r>
            <a:r>
              <a:rPr lang="en-US" sz="1200" b="1" dirty="0" smtClean="0">
                <a:latin typeface="Arial" panose="020B0604020202020204" pitchFamily="34" charset="0"/>
                <a:cs typeface="Arial" panose="020B0604020202020204" pitchFamily="34" charset="0"/>
              </a:rPr>
              <a:t>nomaly (K) </a:t>
            </a:r>
            <a:endParaRPr lang="en-US" sz="1200" b="1"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2899096" y="608831"/>
            <a:ext cx="192607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00"/>
                </a:solidFill>
                <a:latin typeface="Arial" panose="020B0604020202020204" pitchFamily="34" charset="0"/>
                <a:cs typeface="Arial" panose="020B0604020202020204" pitchFamily="34" charset="0"/>
              </a:rPr>
              <a:t>v-wind anomaly (m </a:t>
            </a:r>
            <a:r>
              <a:rPr lang="en-US" sz="1200" b="1" dirty="0">
                <a:solidFill>
                  <a:srgbClr val="000000"/>
                </a:solidFill>
                <a:latin typeface="Arial" panose="020B0604020202020204" pitchFamily="34" charset="0"/>
                <a:cs typeface="Arial" panose="020B0604020202020204" pitchFamily="34" charset="0"/>
              </a:rPr>
              <a:t>s</a:t>
            </a:r>
            <a:r>
              <a:rPr lang="en-US" sz="1200" b="1" baseline="30000" dirty="0">
                <a:solidFill>
                  <a:srgbClr val="000000"/>
                </a:solidFill>
                <a:latin typeface="Arial" panose="020B0604020202020204" pitchFamily="34" charset="0"/>
                <a:cs typeface="Arial" panose="020B0604020202020204" pitchFamily="34" charset="0"/>
              </a:rPr>
              <a:t>−1</a:t>
            </a:r>
            <a:r>
              <a:rPr lang="en-US" sz="1200" b="1" dirty="0" smtClean="0">
                <a:solidFill>
                  <a:srgbClr val="000000"/>
                </a:solidFill>
                <a:latin typeface="Arial" panose="020B0604020202020204" pitchFamily="34" charset="0"/>
                <a:cs typeface="Arial" panose="020B0604020202020204" pitchFamily="34" charset="0"/>
              </a:rPr>
              <a:t>) </a:t>
            </a:r>
            <a:endParaRPr lang="en-US" sz="1200" b="1" dirty="0">
              <a:solidFill>
                <a:srgbClr val="000000"/>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502612" y="2577675"/>
            <a:ext cx="2046256" cy="52122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err="1" smtClean="0">
                <a:solidFill>
                  <a:srgbClr val="000000"/>
                </a:solidFill>
                <a:latin typeface="Arial" panose="020B0604020202020204" pitchFamily="34" charset="0"/>
                <a:cs typeface="Arial" panose="020B0604020202020204" pitchFamily="34" charset="0"/>
              </a:rPr>
              <a:t>Ertel</a:t>
            </a:r>
            <a:r>
              <a:rPr lang="en-US" sz="1200" b="1" dirty="0" smtClean="0">
                <a:solidFill>
                  <a:srgbClr val="000000"/>
                </a:solidFill>
                <a:latin typeface="Arial" panose="020B0604020202020204" pitchFamily="34" charset="0"/>
                <a:cs typeface="Arial" panose="020B0604020202020204" pitchFamily="34" charset="0"/>
              </a:rPr>
              <a:t> potential vorticity (PV) anomaly (PVU) </a:t>
            </a:r>
            <a:endParaRPr lang="en-US" sz="1200" b="1" dirty="0">
              <a:solidFill>
                <a:srgbClr val="00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2382724" y="2698256"/>
            <a:ext cx="291620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rgbClr val="000000"/>
                </a:solidFill>
                <a:latin typeface="Arial" panose="020B0604020202020204" pitchFamily="34" charset="0"/>
                <a:cs typeface="Arial" panose="020B0604020202020204" pitchFamily="34" charset="0"/>
              </a:rPr>
              <a:t>R</a:t>
            </a:r>
            <a:r>
              <a:rPr lang="en-US" sz="1200" b="1" dirty="0" smtClean="0">
                <a:solidFill>
                  <a:srgbClr val="000000"/>
                </a:solidFill>
                <a:latin typeface="Arial" panose="020B0604020202020204" pitchFamily="34" charset="0"/>
                <a:cs typeface="Arial" panose="020B0604020202020204" pitchFamily="34" charset="0"/>
              </a:rPr>
              <a:t>elative humidity anomaly (</a:t>
            </a:r>
            <a:r>
              <a:rPr lang="en-US" sz="1200" b="1" dirty="0">
                <a:solidFill>
                  <a:srgbClr val="000000"/>
                </a:solidFill>
                <a:latin typeface="Arial" panose="020B0604020202020204" pitchFamily="34" charset="0"/>
                <a:cs typeface="Arial" panose="020B0604020202020204" pitchFamily="34" charset="0"/>
              </a:rPr>
              <a:t>%</a:t>
            </a:r>
            <a:r>
              <a:rPr lang="en-US" sz="1200" b="1" dirty="0" smtClean="0">
                <a:solidFill>
                  <a:srgbClr val="000000"/>
                </a:solidFill>
                <a:latin typeface="Arial" panose="020B0604020202020204" pitchFamily="34" charset="0"/>
                <a:cs typeface="Arial" panose="020B0604020202020204" pitchFamily="34" charset="0"/>
              </a:rPr>
              <a:t>) </a:t>
            </a:r>
            <a:endParaRPr lang="en-US" sz="1200" b="1" dirty="0">
              <a:solidFill>
                <a:srgbClr val="000000"/>
              </a:solidFill>
              <a:latin typeface="Arial" panose="020B0604020202020204" pitchFamily="34" charset="0"/>
              <a:cs typeface="Arial" panose="020B0604020202020204" pitchFamily="34" charset="0"/>
            </a:endParaRPr>
          </a:p>
        </p:txBody>
      </p:sp>
      <p:sp>
        <p:nvSpPr>
          <p:cNvPr id="12" name="TextBox 11"/>
          <p:cNvSpPr txBox="1"/>
          <p:nvPr/>
        </p:nvSpPr>
        <p:spPr>
          <a:xfrm>
            <a:off x="5005592" y="1765490"/>
            <a:ext cx="4089938" cy="1754327"/>
          </a:xfrm>
          <a:prstGeom prst="rect">
            <a:avLst/>
          </a:prstGeom>
          <a:noFill/>
        </p:spPr>
        <p:txBody>
          <a:bodyPr wrap="square" rtlCol="0">
            <a:spAutoFit/>
          </a:bodyPr>
          <a:lstStyle/>
          <a:p>
            <a:pPr marL="285750" indent="-285750">
              <a:buFont typeface="Arial"/>
              <a:buChar char="•"/>
            </a:pPr>
            <a:r>
              <a:rPr lang="en-US" dirty="0" smtClean="0">
                <a:latin typeface="Arial"/>
                <a:cs typeface="Arial"/>
              </a:rPr>
              <a:t>Tropopause polar vortices (</a:t>
            </a:r>
            <a:r>
              <a:rPr lang="en-US" dirty="0">
                <a:latin typeface="Arial"/>
                <a:cs typeface="Arial"/>
              </a:rPr>
              <a:t>TPVs) </a:t>
            </a:r>
            <a:r>
              <a:rPr lang="en-US" dirty="0" smtClean="0">
                <a:latin typeface="Arial"/>
                <a:cs typeface="Arial"/>
              </a:rPr>
              <a:t>are </a:t>
            </a:r>
            <a:r>
              <a:rPr lang="en-US" dirty="0">
                <a:latin typeface="Arial"/>
                <a:cs typeface="Arial"/>
              </a:rPr>
              <a:t>coherent </a:t>
            </a:r>
            <a:r>
              <a:rPr lang="en-US" dirty="0" smtClean="0">
                <a:latin typeface="Arial"/>
                <a:cs typeface="Arial"/>
              </a:rPr>
              <a:t>tropopause-based cyclonic vortices that occur frequently across the Arctic (e.g., </a:t>
            </a:r>
            <a:r>
              <a:rPr lang="en-US" dirty="0" err="1" smtClean="0">
                <a:latin typeface="Arial"/>
                <a:cs typeface="Arial"/>
              </a:rPr>
              <a:t>Cavallo</a:t>
            </a:r>
            <a:r>
              <a:rPr lang="en-US" dirty="0" smtClean="0">
                <a:latin typeface="Arial"/>
                <a:cs typeface="Arial"/>
              </a:rPr>
              <a:t> and Hakim 2009, 2010, 2012)</a:t>
            </a:r>
          </a:p>
        </p:txBody>
      </p:sp>
    </p:spTree>
    <p:extLst>
      <p:ext uri="{BB962C8B-B14F-4D97-AF65-F5344CB8AC3E}">
        <p14:creationId xmlns:p14="http://schemas.microsoft.com/office/powerpoint/2010/main" val="36769195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TPVs have </a:t>
            </a:r>
            <a:r>
              <a:rPr lang="en-US" sz="1800" dirty="0">
                <a:latin typeface="Arial" panose="020B0604020202020204" pitchFamily="34" charset="0"/>
                <a:cs typeface="Arial" panose="020B0604020202020204" pitchFamily="34" charset="0"/>
              </a:rPr>
              <a:t>been shown to play </a:t>
            </a:r>
            <a:r>
              <a:rPr lang="en-US" sz="1800" dirty="0" smtClean="0">
                <a:latin typeface="Arial" panose="020B0604020202020204" pitchFamily="34" charset="0"/>
                <a:cs typeface="Arial" panose="020B0604020202020204" pitchFamily="34" charset="0"/>
              </a:rPr>
              <a:t>an important role </a:t>
            </a:r>
            <a:r>
              <a:rPr lang="en-US" sz="1800" dirty="0">
                <a:latin typeface="Arial" panose="020B0604020202020204" pitchFamily="34" charset="0"/>
                <a:cs typeface="Arial" panose="020B0604020202020204" pitchFamily="34" charset="0"/>
              </a:rPr>
              <a:t>in the </a:t>
            </a:r>
            <a:r>
              <a:rPr lang="en-US" sz="1800" dirty="0" smtClean="0">
                <a:latin typeface="Arial" panose="020B0604020202020204" pitchFamily="34" charset="0"/>
                <a:cs typeface="Arial" panose="020B0604020202020204" pitchFamily="34" charset="0"/>
              </a:rPr>
              <a:t>development and </a:t>
            </a:r>
            <a:r>
              <a:rPr lang="en-US" sz="1800" dirty="0">
                <a:latin typeface="Arial" panose="020B0604020202020204" pitchFamily="34" charset="0"/>
                <a:cs typeface="Arial" panose="020B0604020202020204" pitchFamily="34" charset="0"/>
              </a:rPr>
              <a:t>intensification of ACs (e.g., Simmonds and </a:t>
            </a:r>
            <a:r>
              <a:rPr lang="en-US" sz="1800" dirty="0" err="1">
                <a:latin typeface="Arial" panose="020B0604020202020204" pitchFamily="34" charset="0"/>
                <a:cs typeface="Arial" panose="020B0604020202020204" pitchFamily="34" charset="0"/>
              </a:rPr>
              <a:t>Rudeva</a:t>
            </a:r>
            <a:r>
              <a:rPr lang="en-US" sz="1800" dirty="0">
                <a:latin typeface="Arial" panose="020B0604020202020204" pitchFamily="34" charset="0"/>
                <a:cs typeface="Arial" panose="020B0604020202020204" pitchFamily="34" charset="0"/>
              </a:rPr>
              <a:t> 2012, 2014; Tanaka et al. 2012; </a:t>
            </a:r>
            <a:r>
              <a:rPr lang="en-US" sz="1800" dirty="0" err="1" smtClean="0">
                <a:latin typeface="Arial" panose="020B0604020202020204" pitchFamily="34" charset="0"/>
                <a:cs typeface="Arial" panose="020B0604020202020204" pitchFamily="34" charset="0"/>
              </a:rPr>
              <a:t>Aizawa</a:t>
            </a:r>
            <a:r>
              <a:rPr lang="en-US" sz="1800" dirty="0" smtClean="0">
                <a:latin typeface="Arial" panose="020B0604020202020204" pitchFamily="34" charset="0"/>
                <a:cs typeface="Arial" panose="020B0604020202020204" pitchFamily="34" charset="0"/>
              </a:rPr>
              <a:t> and </a:t>
            </a:r>
            <a:r>
              <a:rPr lang="en-US" sz="1800" dirty="0">
                <a:latin typeface="Arial" panose="020B0604020202020204" pitchFamily="34" charset="0"/>
                <a:cs typeface="Arial" panose="020B0604020202020204" pitchFamily="34" charset="0"/>
              </a:rPr>
              <a:t>Tanaka 2016; Tao et al. 2017a,b; </a:t>
            </a:r>
            <a:r>
              <a:rPr lang="en-US" sz="1800" dirty="0" err="1">
                <a:latin typeface="Arial" panose="020B0604020202020204" pitchFamily="34" charset="0"/>
                <a:cs typeface="Arial" panose="020B0604020202020204" pitchFamily="34" charset="0"/>
              </a:rPr>
              <a:t>Yamagami</a:t>
            </a:r>
            <a:r>
              <a:rPr lang="en-US" sz="1800" dirty="0">
                <a:latin typeface="Arial" panose="020B0604020202020204" pitchFamily="34" charset="0"/>
                <a:cs typeface="Arial" panose="020B0604020202020204" pitchFamily="34" charset="0"/>
              </a:rPr>
              <a:t> et al. 2017)</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a:ea typeface="Times New Roman"/>
                <a:cs typeface="Arial"/>
              </a:rPr>
              <a:t>Baroclinic processes have </a:t>
            </a:r>
            <a:r>
              <a:rPr lang="en-US" sz="1800" dirty="0" smtClean="0">
                <a:latin typeface="Arial"/>
                <a:ea typeface="Times New Roman"/>
                <a:cs typeface="Arial"/>
              </a:rPr>
              <a:t>also been </a:t>
            </a:r>
            <a:r>
              <a:rPr lang="en-US" sz="1800" dirty="0">
                <a:latin typeface="Arial"/>
                <a:ea typeface="Times New Roman"/>
                <a:cs typeface="Arial"/>
              </a:rPr>
              <a:t>shown to play an important role in the development and intensification of ACs (e.g., Simmonds and </a:t>
            </a:r>
            <a:r>
              <a:rPr lang="en-US" sz="1800" dirty="0" err="1">
                <a:latin typeface="Arial"/>
                <a:ea typeface="Times New Roman"/>
                <a:cs typeface="Arial"/>
              </a:rPr>
              <a:t>Rudeva</a:t>
            </a:r>
            <a:r>
              <a:rPr lang="en-US" sz="1800" dirty="0">
                <a:latin typeface="Arial"/>
                <a:ea typeface="Times New Roman"/>
                <a:cs typeface="Arial"/>
              </a:rPr>
              <a:t> 2012; </a:t>
            </a:r>
            <a:r>
              <a:rPr lang="en-US" sz="1800" dirty="0" err="1">
                <a:latin typeface="Arial"/>
                <a:ea typeface="Times New Roman"/>
                <a:cs typeface="Arial"/>
              </a:rPr>
              <a:t>Aizawa</a:t>
            </a:r>
            <a:r>
              <a:rPr lang="en-US" sz="1800" dirty="0">
                <a:latin typeface="Arial"/>
                <a:ea typeface="Times New Roman"/>
                <a:cs typeface="Arial"/>
              </a:rPr>
              <a:t> et al. 2014; </a:t>
            </a:r>
            <a:r>
              <a:rPr lang="en-US" sz="1800" dirty="0" smtClean="0">
                <a:latin typeface="Arial"/>
                <a:ea typeface="Times New Roman"/>
                <a:cs typeface="Arial"/>
              </a:rPr>
              <a:t>Tao </a:t>
            </a:r>
            <a:r>
              <a:rPr lang="en-US" sz="1800" dirty="0">
                <a:latin typeface="Arial"/>
                <a:ea typeface="Times New Roman"/>
                <a:cs typeface="Arial"/>
              </a:rPr>
              <a:t>et al. 2017a,b; Yamagami et al. 2017</a:t>
            </a:r>
            <a:r>
              <a:rPr lang="en-US" sz="1800" dirty="0" smtClean="0">
                <a:latin typeface="Arial"/>
                <a:ea typeface="Times New Roman"/>
                <a:cs typeface="Arial"/>
              </a:rPr>
              <a:t>).</a:t>
            </a:r>
            <a:endParaRPr lang="en-US" sz="1800" dirty="0">
              <a:latin typeface="Arial" panose="020B0604020202020204" pitchFamily="34" charset="0"/>
              <a:cs typeface="Arial" panose="020B0604020202020204" pitchFamily="34" charset="0"/>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4855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6" name="Picture 25" descr="Macintosh HD:Users:kbiernat:Documents:Research:phd:outlines:figures:chapter_1:Tao_et_al_2017_AC12_schematic_fig4.png"/>
          <p:cNvPicPr/>
          <p:nvPr/>
        </p:nvPicPr>
        <p:blipFill>
          <a:blip r:embed="rId2">
            <a:extLst>
              <a:ext uri="{28A0092B-C50C-407E-A947-70E740481C1C}">
                <a14:useLocalDpi xmlns:a14="http://schemas.microsoft.com/office/drawing/2010/main" val="0"/>
              </a:ext>
            </a:extLst>
          </a:blip>
          <a:srcRect/>
          <a:stretch>
            <a:fillRect/>
          </a:stretch>
        </p:blipFill>
        <p:spPr bwMode="auto">
          <a:xfrm>
            <a:off x="230089" y="786974"/>
            <a:ext cx="4606869" cy="4162739"/>
          </a:xfrm>
          <a:prstGeom prst="rect">
            <a:avLst/>
          </a:prstGeom>
          <a:noFill/>
          <a:ln>
            <a:noFill/>
          </a:ln>
        </p:spPr>
      </p:pic>
      <p:sp>
        <p:nvSpPr>
          <p:cNvPr id="27" name="TextBox 26"/>
          <p:cNvSpPr txBox="1"/>
          <p:nvPr/>
        </p:nvSpPr>
        <p:spPr>
          <a:xfrm flipH="1">
            <a:off x="298807" y="712262"/>
            <a:ext cx="2082320" cy="184666"/>
          </a:xfrm>
          <a:prstGeom prst="rect">
            <a:avLst/>
          </a:prstGeom>
          <a:noFill/>
        </p:spPr>
        <p:txBody>
          <a:bodyPr wrap="square" lIns="0" tIns="0" rIns="0" bIns="0" rtlCol="0">
            <a:spAutoFit/>
          </a:bodyPr>
          <a:lstStyle/>
          <a:p>
            <a:pPr algn="ctr"/>
            <a:r>
              <a:rPr lang="en-US" sz="1200" dirty="0" smtClean="0">
                <a:latin typeface="Arial"/>
                <a:cs typeface="Arial"/>
              </a:rPr>
              <a:t>“Incipient stage”</a:t>
            </a:r>
            <a:endParaRPr lang="en-US" sz="1200" dirty="0">
              <a:latin typeface="Arial"/>
              <a:cs typeface="Arial"/>
            </a:endParaRPr>
          </a:p>
        </p:txBody>
      </p:sp>
      <p:sp>
        <p:nvSpPr>
          <p:cNvPr id="28" name="TextBox 27"/>
          <p:cNvSpPr txBox="1"/>
          <p:nvPr/>
        </p:nvSpPr>
        <p:spPr>
          <a:xfrm flipH="1">
            <a:off x="2595897" y="712262"/>
            <a:ext cx="2072982" cy="184666"/>
          </a:xfrm>
          <a:prstGeom prst="rect">
            <a:avLst/>
          </a:prstGeom>
          <a:noFill/>
        </p:spPr>
        <p:txBody>
          <a:bodyPr wrap="square" lIns="0" tIns="0" rIns="0" bIns="0" rtlCol="0">
            <a:spAutoFit/>
          </a:bodyPr>
          <a:lstStyle/>
          <a:p>
            <a:pPr algn="ctr"/>
            <a:r>
              <a:rPr lang="en-US" sz="1200" dirty="0" smtClean="0">
                <a:latin typeface="Arial"/>
                <a:cs typeface="Arial"/>
              </a:rPr>
              <a:t>“Development stage”</a:t>
            </a:r>
            <a:endParaRPr lang="en-US" sz="1200" dirty="0">
              <a:latin typeface="Arial"/>
              <a:cs typeface="Arial"/>
            </a:endParaRPr>
          </a:p>
        </p:txBody>
      </p:sp>
      <p:sp>
        <p:nvSpPr>
          <p:cNvPr id="29" name="TextBox 28"/>
          <p:cNvSpPr txBox="1"/>
          <p:nvPr/>
        </p:nvSpPr>
        <p:spPr>
          <a:xfrm flipH="1">
            <a:off x="298807" y="2863226"/>
            <a:ext cx="2082320" cy="184666"/>
          </a:xfrm>
          <a:prstGeom prst="rect">
            <a:avLst/>
          </a:prstGeom>
          <a:noFill/>
        </p:spPr>
        <p:txBody>
          <a:bodyPr wrap="square" lIns="0" tIns="0" rIns="0" bIns="0" rtlCol="0">
            <a:spAutoFit/>
          </a:bodyPr>
          <a:lstStyle/>
          <a:p>
            <a:pPr algn="ctr"/>
            <a:r>
              <a:rPr lang="en-US" sz="1200" dirty="0" smtClean="0">
                <a:latin typeface="Arial"/>
                <a:cs typeface="Arial"/>
              </a:rPr>
              <a:t>“Drastic intensification period”</a:t>
            </a:r>
            <a:endParaRPr lang="en-US" sz="1200" dirty="0">
              <a:latin typeface="Arial"/>
              <a:cs typeface="Arial"/>
            </a:endParaRPr>
          </a:p>
        </p:txBody>
      </p:sp>
      <p:sp>
        <p:nvSpPr>
          <p:cNvPr id="30" name="TextBox 29"/>
          <p:cNvSpPr txBox="1"/>
          <p:nvPr/>
        </p:nvSpPr>
        <p:spPr>
          <a:xfrm flipH="1">
            <a:off x="2595897" y="2863226"/>
            <a:ext cx="2072982" cy="191448"/>
          </a:xfrm>
          <a:prstGeom prst="rect">
            <a:avLst/>
          </a:prstGeom>
          <a:noFill/>
        </p:spPr>
        <p:txBody>
          <a:bodyPr wrap="square" lIns="0" tIns="0" rIns="0" bIns="0" rtlCol="0">
            <a:spAutoFit/>
          </a:bodyPr>
          <a:lstStyle/>
          <a:p>
            <a:pPr algn="ctr"/>
            <a:r>
              <a:rPr lang="en-US" sz="1200" dirty="0" smtClean="0">
                <a:latin typeface="Arial"/>
                <a:cs typeface="Arial"/>
              </a:rPr>
              <a:t>“Lingering stage”</a:t>
            </a:r>
            <a:endParaRPr lang="en-US" sz="1200" dirty="0">
              <a:latin typeface="Arial"/>
              <a:cs typeface="Arial"/>
            </a:endParaRPr>
          </a:p>
        </p:txBody>
      </p:sp>
      <p:cxnSp>
        <p:nvCxnSpPr>
          <p:cNvPr id="31" name="Straight Connector 30"/>
          <p:cNvCxnSpPr/>
          <p:nvPr/>
        </p:nvCxnSpPr>
        <p:spPr>
          <a:xfrm>
            <a:off x="5388197" y="1692010"/>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flipH="1">
            <a:off x="5784354" y="1600895"/>
            <a:ext cx="1048872" cy="184666"/>
          </a:xfrm>
          <a:prstGeom prst="rect">
            <a:avLst/>
          </a:prstGeom>
          <a:noFill/>
        </p:spPr>
        <p:txBody>
          <a:bodyPr wrap="square" lIns="0" tIns="0" rIns="0" bIns="0" rtlCol="0">
            <a:spAutoFit/>
          </a:bodyPr>
          <a:lstStyle/>
          <a:p>
            <a:r>
              <a:rPr lang="en-US" sz="1200" dirty="0" smtClean="0">
                <a:latin typeface="Arial"/>
                <a:cs typeface="Arial"/>
              </a:rPr>
              <a:t>Isotherms</a:t>
            </a:r>
            <a:endParaRPr lang="en-US" sz="1200" dirty="0">
              <a:latin typeface="Arial"/>
              <a:cs typeface="Arial"/>
            </a:endParaRPr>
          </a:p>
        </p:txBody>
      </p:sp>
      <p:sp>
        <p:nvSpPr>
          <p:cNvPr id="2" name="Oval 1"/>
          <p:cNvSpPr/>
          <p:nvPr/>
        </p:nvSpPr>
        <p:spPr>
          <a:xfrm>
            <a:off x="5350546" y="2863226"/>
            <a:ext cx="607150" cy="262450"/>
          </a:xfrm>
          <a:prstGeom prst="ellipse">
            <a:avLst/>
          </a:prstGeom>
          <a:solidFill>
            <a:srgbClr val="9F6D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flipH="1">
            <a:off x="6038761" y="2863226"/>
            <a:ext cx="1048872" cy="184666"/>
          </a:xfrm>
          <a:prstGeom prst="rect">
            <a:avLst/>
          </a:prstGeom>
          <a:noFill/>
        </p:spPr>
        <p:txBody>
          <a:bodyPr wrap="square" lIns="0" tIns="0" rIns="0" bIns="0" rtlCol="0">
            <a:spAutoFit/>
          </a:bodyPr>
          <a:lstStyle/>
          <a:p>
            <a:r>
              <a:rPr lang="en-US" sz="1200" dirty="0" smtClean="0">
                <a:latin typeface="Arial"/>
                <a:cs typeface="Arial"/>
              </a:rPr>
              <a:t>Jet streaks</a:t>
            </a:r>
            <a:endParaRPr lang="en-US" sz="1200" dirty="0">
              <a:latin typeface="Arial"/>
              <a:cs typeface="Arial"/>
            </a:endParaRPr>
          </a:p>
        </p:txBody>
      </p:sp>
      <p:sp>
        <p:nvSpPr>
          <p:cNvPr id="38" name="TextBox 37"/>
          <p:cNvSpPr txBox="1"/>
          <p:nvPr/>
        </p:nvSpPr>
        <p:spPr>
          <a:xfrm flipH="1">
            <a:off x="7850022" y="2870008"/>
            <a:ext cx="1048872" cy="184666"/>
          </a:xfrm>
          <a:prstGeom prst="rect">
            <a:avLst/>
          </a:prstGeom>
          <a:noFill/>
        </p:spPr>
        <p:txBody>
          <a:bodyPr wrap="square" lIns="0" tIns="0" rIns="0" bIns="0" rtlCol="0">
            <a:spAutoFit/>
          </a:bodyPr>
          <a:lstStyle/>
          <a:p>
            <a:r>
              <a:rPr lang="en-US" sz="1200" dirty="0" smtClean="0">
                <a:latin typeface="Arial"/>
                <a:cs typeface="Arial"/>
              </a:rPr>
              <a:t>Divergence</a:t>
            </a:r>
            <a:endParaRPr lang="en-US" sz="1200" dirty="0">
              <a:latin typeface="Arial"/>
              <a:cs typeface="Arial"/>
            </a:endParaRPr>
          </a:p>
        </p:txBody>
      </p:sp>
      <p:sp>
        <p:nvSpPr>
          <p:cNvPr id="39" name="TextBox 38"/>
          <p:cNvSpPr txBox="1"/>
          <p:nvPr/>
        </p:nvSpPr>
        <p:spPr>
          <a:xfrm flipH="1">
            <a:off x="7187081" y="1508562"/>
            <a:ext cx="1475413" cy="184666"/>
          </a:xfrm>
          <a:prstGeom prst="rect">
            <a:avLst/>
          </a:prstGeom>
          <a:noFill/>
        </p:spPr>
        <p:txBody>
          <a:bodyPr wrap="square" lIns="0" tIns="0" rIns="0" bIns="0" rtlCol="0">
            <a:spAutoFit/>
          </a:bodyPr>
          <a:lstStyle/>
          <a:p>
            <a:r>
              <a:rPr lang="en-US" sz="1200" dirty="0" smtClean="0">
                <a:latin typeface="Arial"/>
                <a:cs typeface="Arial"/>
              </a:rPr>
              <a:t>“C”: Cold air mass</a:t>
            </a:r>
            <a:endParaRPr lang="en-US" sz="1200" dirty="0">
              <a:latin typeface="Arial"/>
              <a:cs typeface="Arial"/>
            </a:endParaRPr>
          </a:p>
        </p:txBody>
      </p:sp>
      <p:sp>
        <p:nvSpPr>
          <p:cNvPr id="40" name="TextBox 39"/>
          <p:cNvSpPr txBox="1"/>
          <p:nvPr/>
        </p:nvSpPr>
        <p:spPr>
          <a:xfrm flipH="1">
            <a:off x="7187081" y="1705223"/>
            <a:ext cx="1475413" cy="184666"/>
          </a:xfrm>
          <a:prstGeom prst="rect">
            <a:avLst/>
          </a:prstGeom>
          <a:noFill/>
        </p:spPr>
        <p:txBody>
          <a:bodyPr wrap="square" lIns="0" tIns="0" rIns="0" bIns="0" rtlCol="0">
            <a:spAutoFit/>
          </a:bodyPr>
          <a:lstStyle/>
          <a:p>
            <a:r>
              <a:rPr lang="en-US" sz="1200" dirty="0" smtClean="0">
                <a:latin typeface="Arial"/>
                <a:cs typeface="Arial"/>
              </a:rPr>
              <a:t>“W”: Warm air mass</a:t>
            </a:r>
            <a:endParaRPr lang="en-US" sz="1200" dirty="0">
              <a:latin typeface="Arial"/>
              <a:cs typeface="Arial"/>
            </a:endParaRPr>
          </a:p>
        </p:txBody>
      </p:sp>
      <p:cxnSp>
        <p:nvCxnSpPr>
          <p:cNvPr id="7" name="Straight Arrow Connector 6"/>
          <p:cNvCxnSpPr/>
          <p:nvPr/>
        </p:nvCxnSpPr>
        <p:spPr>
          <a:xfrm flipV="1">
            <a:off x="5873455" y="3306034"/>
            <a:ext cx="0" cy="404372"/>
          </a:xfrm>
          <a:prstGeom prst="straightConnector1">
            <a:avLst/>
          </a:prstGeom>
          <a:ln w="50800">
            <a:solidFill>
              <a:srgbClr val="702F8C"/>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flipH="1">
            <a:off x="6113202" y="3426390"/>
            <a:ext cx="1048872" cy="184666"/>
          </a:xfrm>
          <a:prstGeom prst="rect">
            <a:avLst/>
          </a:prstGeom>
          <a:noFill/>
        </p:spPr>
        <p:txBody>
          <a:bodyPr wrap="square" lIns="0" tIns="0" rIns="0" bIns="0" rtlCol="0">
            <a:spAutoFit/>
          </a:bodyPr>
          <a:lstStyle/>
          <a:p>
            <a:r>
              <a:rPr lang="en-US" sz="1200" dirty="0" smtClean="0">
                <a:latin typeface="Arial"/>
                <a:cs typeface="Arial"/>
              </a:rPr>
              <a:t>Ascent</a:t>
            </a:r>
            <a:endParaRPr lang="en-US" sz="1200" dirty="0">
              <a:latin typeface="Arial"/>
              <a:cs typeface="Arial"/>
            </a:endParaRPr>
          </a:p>
        </p:txBody>
      </p:sp>
      <p:grpSp>
        <p:nvGrpSpPr>
          <p:cNvPr id="21" name="Group 20"/>
          <p:cNvGrpSpPr/>
          <p:nvPr/>
        </p:nvGrpSpPr>
        <p:grpSpPr>
          <a:xfrm>
            <a:off x="7283468" y="2792225"/>
            <a:ext cx="451102" cy="380146"/>
            <a:chOff x="7199412" y="2925888"/>
            <a:chExt cx="451102" cy="380146"/>
          </a:xfrm>
        </p:grpSpPr>
        <p:sp>
          <p:nvSpPr>
            <p:cNvPr id="37" name="Oval 36"/>
            <p:cNvSpPr/>
            <p:nvPr/>
          </p:nvSpPr>
          <p:spPr>
            <a:xfrm>
              <a:off x="7199412" y="2925888"/>
              <a:ext cx="451102" cy="380146"/>
            </a:xfrm>
            <a:prstGeom prst="ellipse">
              <a:avLst/>
            </a:prstGeom>
            <a:solidFill>
              <a:srgbClr val="BCD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flipH="1">
              <a:off x="7294699" y="3013148"/>
              <a:ext cx="270835" cy="184666"/>
            </a:xfrm>
            <a:prstGeom prst="rect">
              <a:avLst/>
            </a:prstGeom>
            <a:noFill/>
          </p:spPr>
          <p:txBody>
            <a:bodyPr wrap="square" lIns="0" tIns="0" rIns="0" bIns="0" rtlCol="0">
              <a:spAutoFit/>
            </a:bodyPr>
            <a:lstStyle/>
            <a:p>
              <a:pPr algn="ctr"/>
              <a:r>
                <a:rPr lang="en-US" sz="1200" dirty="0" smtClean="0">
                  <a:latin typeface="Arial"/>
                  <a:cs typeface="Arial"/>
                </a:rPr>
                <a:t>D</a:t>
              </a:r>
              <a:endParaRPr lang="en-US" sz="1200" dirty="0">
                <a:latin typeface="Arial"/>
                <a:cs typeface="Arial"/>
              </a:endParaRPr>
            </a:p>
          </p:txBody>
        </p:sp>
      </p:grpSp>
      <p:grpSp>
        <p:nvGrpSpPr>
          <p:cNvPr id="22" name="Group 21"/>
          <p:cNvGrpSpPr/>
          <p:nvPr/>
        </p:nvGrpSpPr>
        <p:grpSpPr>
          <a:xfrm>
            <a:off x="7412599" y="3348068"/>
            <a:ext cx="270835" cy="402555"/>
            <a:chOff x="5539623" y="3959768"/>
            <a:chExt cx="270835" cy="402555"/>
          </a:xfrm>
        </p:grpSpPr>
        <p:sp>
          <p:nvSpPr>
            <p:cNvPr id="12" name="Can 11"/>
            <p:cNvSpPr/>
            <p:nvPr/>
          </p:nvSpPr>
          <p:spPr>
            <a:xfrm>
              <a:off x="5539623" y="3959768"/>
              <a:ext cx="270835" cy="402555"/>
            </a:xfrm>
            <a:prstGeom prst="can">
              <a:avLst/>
            </a:prstGeom>
            <a:solidFill>
              <a:srgbClr val="0F78C0"/>
            </a:solidFill>
            <a:ln>
              <a:solidFill>
                <a:srgbClr val="0F78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flipH="1">
              <a:off x="5577282" y="4095495"/>
              <a:ext cx="218689" cy="184666"/>
            </a:xfrm>
            <a:prstGeom prst="rect">
              <a:avLst/>
            </a:prstGeom>
            <a:noFill/>
          </p:spPr>
          <p:txBody>
            <a:bodyPr wrap="square" lIns="0" tIns="0" rIns="0" bIns="0" rtlCol="0">
              <a:spAutoFit/>
            </a:bodyPr>
            <a:lstStyle/>
            <a:p>
              <a:pPr algn="ctr"/>
              <a:r>
                <a:rPr lang="en-US" sz="1200" dirty="0">
                  <a:solidFill>
                    <a:schemeClr val="bg1"/>
                  </a:solidFill>
                  <a:latin typeface="Arial"/>
                  <a:cs typeface="Arial"/>
                </a:rPr>
                <a:t>L</a:t>
              </a:r>
            </a:p>
          </p:txBody>
        </p:sp>
      </p:grpSp>
      <p:sp>
        <p:nvSpPr>
          <p:cNvPr id="50" name="TextBox 49"/>
          <p:cNvSpPr txBox="1"/>
          <p:nvPr/>
        </p:nvSpPr>
        <p:spPr>
          <a:xfrm flipH="1">
            <a:off x="7780742" y="3483795"/>
            <a:ext cx="1048872" cy="184666"/>
          </a:xfrm>
          <a:prstGeom prst="rect">
            <a:avLst/>
          </a:prstGeom>
          <a:noFill/>
        </p:spPr>
        <p:txBody>
          <a:bodyPr wrap="square" lIns="0" tIns="0" rIns="0" bIns="0" rtlCol="0">
            <a:spAutoFit/>
          </a:bodyPr>
          <a:lstStyle/>
          <a:p>
            <a:r>
              <a:rPr lang="en-US" sz="1200" dirty="0" smtClean="0">
                <a:latin typeface="Arial"/>
                <a:cs typeface="Arial"/>
              </a:rPr>
              <a:t>Storm center</a:t>
            </a:r>
            <a:endParaRPr lang="en-US" sz="1200" dirty="0">
              <a:latin typeface="Arial"/>
              <a:cs typeface="Arial"/>
            </a:endParaRPr>
          </a:p>
        </p:txBody>
      </p:sp>
      <p:sp>
        <p:nvSpPr>
          <p:cNvPr id="13" name="Rectangle 12"/>
          <p:cNvSpPr/>
          <p:nvPr/>
        </p:nvSpPr>
        <p:spPr>
          <a:xfrm>
            <a:off x="5710645" y="4025141"/>
            <a:ext cx="330484" cy="186782"/>
          </a:xfrm>
          <a:prstGeom prst="rect">
            <a:avLst/>
          </a:prstGeom>
          <a:solidFill>
            <a:srgbClr val="FC6C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flipH="1">
            <a:off x="6180716" y="3931750"/>
            <a:ext cx="2558546" cy="369332"/>
          </a:xfrm>
          <a:prstGeom prst="rect">
            <a:avLst/>
          </a:prstGeom>
          <a:noFill/>
        </p:spPr>
        <p:txBody>
          <a:bodyPr wrap="square" lIns="0" tIns="0" rIns="0" bIns="0" rtlCol="0">
            <a:spAutoFit/>
          </a:bodyPr>
          <a:lstStyle/>
          <a:p>
            <a:r>
              <a:rPr lang="en-US" sz="1200" dirty="0" smtClean="0">
                <a:latin typeface="Arial"/>
                <a:cs typeface="Arial"/>
              </a:rPr>
              <a:t>TPV and associated stratospheric warm temperature anomaly </a:t>
            </a:r>
            <a:endParaRPr lang="en-US" sz="1200" dirty="0">
              <a:latin typeface="Arial"/>
              <a:cs typeface="Arial"/>
            </a:endParaRPr>
          </a:p>
        </p:txBody>
      </p:sp>
      <p:cxnSp>
        <p:nvCxnSpPr>
          <p:cNvPr id="16" name="Straight Arrow Connector 15"/>
          <p:cNvCxnSpPr/>
          <p:nvPr/>
        </p:nvCxnSpPr>
        <p:spPr>
          <a:xfrm flipV="1">
            <a:off x="5315511" y="2501061"/>
            <a:ext cx="516565" cy="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5315511" y="2209619"/>
            <a:ext cx="516565" cy="1"/>
          </a:xfrm>
          <a:prstGeom prst="straightConnector1">
            <a:avLst/>
          </a:prstGeom>
          <a:ln>
            <a:solidFill>
              <a:srgbClr val="18B4FC"/>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flipH="1">
            <a:off x="6001407" y="2049794"/>
            <a:ext cx="2911867" cy="553998"/>
          </a:xfrm>
          <a:prstGeom prst="rect">
            <a:avLst/>
          </a:prstGeom>
          <a:noFill/>
        </p:spPr>
        <p:txBody>
          <a:bodyPr wrap="square" lIns="0" tIns="0" rIns="0" bIns="0" rtlCol="0">
            <a:spAutoFit/>
          </a:bodyPr>
          <a:lstStyle/>
          <a:p>
            <a:r>
              <a:rPr lang="en-US" sz="1200" dirty="0" smtClean="0">
                <a:latin typeface="Arial"/>
                <a:cs typeface="Arial"/>
              </a:rPr>
              <a:t>Cold and warm temperature advections and associated directions in which cold and warm air are advected</a:t>
            </a:r>
            <a:endParaRPr lang="en-US" sz="1200" dirty="0">
              <a:latin typeface="Arial"/>
              <a:cs typeface="Arial"/>
            </a:endParaRPr>
          </a:p>
        </p:txBody>
      </p:sp>
      <p:sp>
        <p:nvSpPr>
          <p:cNvPr id="61" name="TextBox 60"/>
          <p:cNvSpPr txBox="1"/>
          <p:nvPr/>
        </p:nvSpPr>
        <p:spPr>
          <a:xfrm flipH="1">
            <a:off x="5318045" y="2006276"/>
            <a:ext cx="392600" cy="184665"/>
          </a:xfrm>
          <a:prstGeom prst="rect">
            <a:avLst/>
          </a:prstGeom>
          <a:noFill/>
        </p:spPr>
        <p:txBody>
          <a:bodyPr wrap="square" lIns="0" tIns="0" rIns="0" bIns="0" rtlCol="0">
            <a:spAutoFit/>
          </a:bodyPr>
          <a:lstStyle/>
          <a:p>
            <a:r>
              <a:rPr lang="en-US" sz="1200" dirty="0" smtClean="0">
                <a:solidFill>
                  <a:srgbClr val="18B4FC"/>
                </a:solidFill>
                <a:latin typeface="Arial"/>
                <a:cs typeface="Arial"/>
              </a:rPr>
              <a:t>CA</a:t>
            </a:r>
            <a:endParaRPr lang="en-US" sz="1200" dirty="0">
              <a:solidFill>
                <a:srgbClr val="18B4FC"/>
              </a:solidFill>
              <a:latin typeface="Arial"/>
              <a:cs typeface="Arial"/>
            </a:endParaRPr>
          </a:p>
        </p:txBody>
      </p:sp>
      <p:sp>
        <p:nvSpPr>
          <p:cNvPr id="63" name="TextBox 62"/>
          <p:cNvSpPr txBox="1"/>
          <p:nvPr/>
        </p:nvSpPr>
        <p:spPr>
          <a:xfrm flipH="1">
            <a:off x="5320141" y="2283564"/>
            <a:ext cx="392600" cy="184665"/>
          </a:xfrm>
          <a:prstGeom prst="rect">
            <a:avLst/>
          </a:prstGeom>
          <a:noFill/>
        </p:spPr>
        <p:txBody>
          <a:bodyPr wrap="square" lIns="0" tIns="0" rIns="0" bIns="0" rtlCol="0">
            <a:spAutoFit/>
          </a:bodyPr>
          <a:lstStyle/>
          <a:p>
            <a:r>
              <a:rPr lang="en-US" sz="1200" dirty="0" smtClean="0">
                <a:solidFill>
                  <a:srgbClr val="FF0000"/>
                </a:solidFill>
                <a:latin typeface="Arial"/>
                <a:cs typeface="Arial"/>
              </a:rPr>
              <a:t>WA</a:t>
            </a:r>
            <a:endParaRPr lang="en-US" sz="1200" dirty="0">
              <a:solidFill>
                <a:srgbClr val="FF0000"/>
              </a:solidFill>
              <a:latin typeface="Arial"/>
              <a:cs typeface="Arial"/>
            </a:endParaRPr>
          </a:p>
        </p:txBody>
      </p:sp>
      <p:grpSp>
        <p:nvGrpSpPr>
          <p:cNvPr id="62" name="Group 61"/>
          <p:cNvGrpSpPr/>
          <p:nvPr/>
        </p:nvGrpSpPr>
        <p:grpSpPr>
          <a:xfrm>
            <a:off x="6236044" y="4469535"/>
            <a:ext cx="434599" cy="371908"/>
            <a:chOff x="6227801" y="4421319"/>
            <a:chExt cx="434599" cy="371908"/>
          </a:xfrm>
        </p:grpSpPr>
        <p:grpSp>
          <p:nvGrpSpPr>
            <p:cNvPr id="59" name="Group 58"/>
            <p:cNvGrpSpPr/>
            <p:nvPr/>
          </p:nvGrpSpPr>
          <p:grpSpPr>
            <a:xfrm>
              <a:off x="6227801" y="4421319"/>
              <a:ext cx="142382" cy="352858"/>
              <a:chOff x="6926301" y="4538794"/>
              <a:chExt cx="142382" cy="352858"/>
            </a:xfrm>
          </p:grpSpPr>
          <p:sp>
            <p:nvSpPr>
              <p:cNvPr id="44" name="Freeform 43"/>
              <p:cNvSpPr/>
              <p:nvPr/>
            </p:nvSpPr>
            <p:spPr>
              <a:xfrm>
                <a:off x="6926301" y="4538794"/>
                <a:ext cx="142382" cy="326868"/>
              </a:xfrm>
              <a:custGeom>
                <a:avLst/>
                <a:gdLst>
                  <a:gd name="connsiteX0" fmla="*/ 142382 w 142382"/>
                  <a:gd name="connsiteY0" fmla="*/ 0 h 326868"/>
                  <a:gd name="connsiteX1" fmla="*/ 30329 w 142382"/>
                  <a:gd name="connsiteY1" fmla="*/ 93391 h 326868"/>
                  <a:gd name="connsiteX2" fmla="*/ 2316 w 142382"/>
                  <a:gd name="connsiteY2" fmla="*/ 224138 h 326868"/>
                  <a:gd name="connsiteX3" fmla="*/ 77018 w 142382"/>
                  <a:gd name="connsiteY3" fmla="*/ 326868 h 326868"/>
                </a:gdLst>
                <a:ahLst/>
                <a:cxnLst>
                  <a:cxn ang="0">
                    <a:pos x="connsiteX0" y="connsiteY0"/>
                  </a:cxn>
                  <a:cxn ang="0">
                    <a:pos x="connsiteX1" y="connsiteY1"/>
                  </a:cxn>
                  <a:cxn ang="0">
                    <a:pos x="connsiteX2" y="connsiteY2"/>
                  </a:cxn>
                  <a:cxn ang="0">
                    <a:pos x="connsiteX3" y="connsiteY3"/>
                  </a:cxn>
                </a:cxnLst>
                <a:rect l="l" t="t" r="r" b="b"/>
                <a:pathLst>
                  <a:path w="142382" h="326868">
                    <a:moveTo>
                      <a:pt x="142382" y="0"/>
                    </a:moveTo>
                    <a:cubicBezTo>
                      <a:pt x="98027" y="28017"/>
                      <a:pt x="53673" y="56035"/>
                      <a:pt x="30329" y="93391"/>
                    </a:cubicBezTo>
                    <a:cubicBezTo>
                      <a:pt x="6985" y="130747"/>
                      <a:pt x="-5466" y="185225"/>
                      <a:pt x="2316" y="224138"/>
                    </a:cubicBezTo>
                    <a:cubicBezTo>
                      <a:pt x="10097" y="263051"/>
                      <a:pt x="77018" y="326868"/>
                      <a:pt x="77018" y="326868"/>
                    </a:cubicBezTo>
                  </a:path>
                </a:pathLst>
              </a:cu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a:off x="7006494" y="4862487"/>
                <a:ext cx="55721" cy="291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rot="10800000">
              <a:off x="6520018" y="4440369"/>
              <a:ext cx="142382" cy="352858"/>
              <a:chOff x="6926301" y="4538794"/>
              <a:chExt cx="142382" cy="352858"/>
            </a:xfrm>
          </p:grpSpPr>
          <p:sp>
            <p:nvSpPr>
              <p:cNvPr id="86" name="Freeform 85"/>
              <p:cNvSpPr/>
              <p:nvPr/>
            </p:nvSpPr>
            <p:spPr>
              <a:xfrm>
                <a:off x="6926301" y="4538794"/>
                <a:ext cx="142382" cy="326868"/>
              </a:xfrm>
              <a:custGeom>
                <a:avLst/>
                <a:gdLst>
                  <a:gd name="connsiteX0" fmla="*/ 142382 w 142382"/>
                  <a:gd name="connsiteY0" fmla="*/ 0 h 326868"/>
                  <a:gd name="connsiteX1" fmla="*/ 30329 w 142382"/>
                  <a:gd name="connsiteY1" fmla="*/ 93391 h 326868"/>
                  <a:gd name="connsiteX2" fmla="*/ 2316 w 142382"/>
                  <a:gd name="connsiteY2" fmla="*/ 224138 h 326868"/>
                  <a:gd name="connsiteX3" fmla="*/ 77018 w 142382"/>
                  <a:gd name="connsiteY3" fmla="*/ 326868 h 326868"/>
                </a:gdLst>
                <a:ahLst/>
                <a:cxnLst>
                  <a:cxn ang="0">
                    <a:pos x="connsiteX0" y="connsiteY0"/>
                  </a:cxn>
                  <a:cxn ang="0">
                    <a:pos x="connsiteX1" y="connsiteY1"/>
                  </a:cxn>
                  <a:cxn ang="0">
                    <a:pos x="connsiteX2" y="connsiteY2"/>
                  </a:cxn>
                  <a:cxn ang="0">
                    <a:pos x="connsiteX3" y="connsiteY3"/>
                  </a:cxn>
                </a:cxnLst>
                <a:rect l="l" t="t" r="r" b="b"/>
                <a:pathLst>
                  <a:path w="142382" h="326868">
                    <a:moveTo>
                      <a:pt x="142382" y="0"/>
                    </a:moveTo>
                    <a:cubicBezTo>
                      <a:pt x="98027" y="28017"/>
                      <a:pt x="53673" y="56035"/>
                      <a:pt x="30329" y="93391"/>
                    </a:cubicBezTo>
                    <a:cubicBezTo>
                      <a:pt x="6985" y="130747"/>
                      <a:pt x="-5466" y="185225"/>
                      <a:pt x="2316" y="224138"/>
                    </a:cubicBezTo>
                    <a:cubicBezTo>
                      <a:pt x="10097" y="263051"/>
                      <a:pt x="77018" y="326868"/>
                      <a:pt x="77018" y="326868"/>
                    </a:cubicBezTo>
                  </a:path>
                </a:pathLst>
              </a:cu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7" name="Straight Arrow Connector 86"/>
              <p:cNvCxnSpPr/>
              <p:nvPr/>
            </p:nvCxnSpPr>
            <p:spPr>
              <a:xfrm>
                <a:off x="7006494" y="4862487"/>
                <a:ext cx="55721" cy="291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89" name="TextBox 88"/>
          <p:cNvSpPr txBox="1"/>
          <p:nvPr/>
        </p:nvSpPr>
        <p:spPr>
          <a:xfrm flipH="1">
            <a:off x="6764023" y="4553894"/>
            <a:ext cx="1456728" cy="184666"/>
          </a:xfrm>
          <a:prstGeom prst="rect">
            <a:avLst/>
          </a:prstGeom>
          <a:noFill/>
        </p:spPr>
        <p:txBody>
          <a:bodyPr wrap="square" lIns="0" tIns="0" rIns="0" bIns="0" rtlCol="0">
            <a:spAutoFit/>
          </a:bodyPr>
          <a:lstStyle/>
          <a:p>
            <a:r>
              <a:rPr lang="en-US" sz="1200" dirty="0" smtClean="0">
                <a:latin typeface="Arial"/>
                <a:cs typeface="Arial"/>
              </a:rPr>
              <a:t>Cyclonic circulations</a:t>
            </a:r>
            <a:endParaRPr lang="en-US" sz="1200" dirty="0">
              <a:latin typeface="Arial"/>
              <a:cs typeface="Arial"/>
            </a:endParaRPr>
          </a:p>
        </p:txBody>
      </p:sp>
      <p:sp>
        <p:nvSpPr>
          <p:cNvPr id="90" name="TextBox 89"/>
          <p:cNvSpPr txBox="1"/>
          <p:nvPr/>
        </p:nvSpPr>
        <p:spPr>
          <a:xfrm flipH="1">
            <a:off x="5388196" y="671963"/>
            <a:ext cx="3441417" cy="646331"/>
          </a:xfrm>
          <a:prstGeom prst="rect">
            <a:avLst/>
          </a:prstGeom>
          <a:noFill/>
        </p:spPr>
        <p:txBody>
          <a:bodyPr wrap="square" lIns="0" tIns="0" rIns="0" bIns="0" rtlCol="0">
            <a:spAutoFit/>
          </a:bodyPr>
          <a:lstStyle/>
          <a:p>
            <a:r>
              <a:rPr lang="en-US" sz="1400" dirty="0" smtClean="0">
                <a:latin typeface="Arial"/>
                <a:cs typeface="Arial"/>
              </a:rPr>
              <a:t>Sketch of the development of the Great Arctic Cyclone of August 2012 (AC12). Figure 4 adapted from Tao et al. (2017b). </a:t>
            </a:r>
            <a:endParaRPr lang="en-US" sz="1400" dirty="0">
              <a:latin typeface="Arial"/>
              <a:cs typeface="Arial"/>
            </a:endParaRPr>
          </a:p>
        </p:txBody>
      </p:sp>
      <p:sp>
        <p:nvSpPr>
          <p:cNvPr id="41"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9655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Latent heating has </a:t>
            </a:r>
            <a:r>
              <a:rPr lang="en-US" sz="1800" dirty="0">
                <a:latin typeface="Arial"/>
                <a:ea typeface="Times New Roman"/>
                <a:cs typeface="Arial"/>
              </a:rPr>
              <a:t>been shown to contribute </a:t>
            </a:r>
            <a:r>
              <a:rPr lang="en-US" sz="1800" dirty="0" smtClean="0">
                <a:latin typeface="Arial"/>
                <a:ea typeface="Times New Roman"/>
                <a:cs typeface="Arial"/>
              </a:rPr>
              <a:t>to the </a:t>
            </a:r>
            <a:r>
              <a:rPr lang="en-US" sz="1800" dirty="0">
                <a:latin typeface="Arial"/>
                <a:ea typeface="Times New Roman"/>
                <a:cs typeface="Arial"/>
              </a:rPr>
              <a:t>development and intensification of midlatitude cyclones in numerous studies (e.g., </a:t>
            </a:r>
            <a:r>
              <a:rPr lang="en-US" sz="1800" dirty="0" err="1" smtClean="0">
                <a:latin typeface="Arial"/>
                <a:ea typeface="Times New Roman"/>
                <a:cs typeface="Arial"/>
              </a:rPr>
              <a:t>Tracton</a:t>
            </a:r>
            <a:r>
              <a:rPr lang="en-US" sz="1800" dirty="0" smtClean="0">
                <a:latin typeface="Arial"/>
                <a:ea typeface="Times New Roman"/>
                <a:cs typeface="Arial"/>
              </a:rPr>
              <a:t> 1973</a:t>
            </a:r>
            <a:r>
              <a:rPr lang="en-US" sz="1800" dirty="0">
                <a:latin typeface="Arial"/>
                <a:ea typeface="Times New Roman"/>
                <a:cs typeface="Arial"/>
              </a:rPr>
              <a:t>; </a:t>
            </a:r>
            <a:r>
              <a:rPr lang="en-US" sz="1800" dirty="0" err="1">
                <a:latin typeface="Arial"/>
                <a:ea typeface="Times New Roman"/>
                <a:cs typeface="Arial"/>
              </a:rPr>
              <a:t>Kuo</a:t>
            </a:r>
            <a:r>
              <a:rPr lang="en-US" sz="1800" dirty="0">
                <a:latin typeface="Arial"/>
                <a:ea typeface="Times New Roman"/>
                <a:cs typeface="Arial"/>
              </a:rPr>
              <a:t> and Reed 1988; </a:t>
            </a:r>
            <a:r>
              <a:rPr lang="en-US" sz="1800" dirty="0" smtClean="0">
                <a:latin typeface="Arial"/>
                <a:ea typeface="Times New Roman"/>
                <a:cs typeface="Arial"/>
              </a:rPr>
              <a:t>Davis </a:t>
            </a:r>
            <a:r>
              <a:rPr lang="en-US" sz="1800" dirty="0">
                <a:latin typeface="Arial"/>
                <a:ea typeface="Times New Roman"/>
                <a:cs typeface="Arial"/>
              </a:rPr>
              <a:t>et al. 1993; </a:t>
            </a:r>
            <a:r>
              <a:rPr lang="en-US" sz="1800" dirty="0" err="1" smtClean="0">
                <a:latin typeface="Arial"/>
                <a:ea typeface="Times New Roman"/>
                <a:cs typeface="Arial"/>
              </a:rPr>
              <a:t>Stoelinga</a:t>
            </a:r>
            <a:r>
              <a:rPr lang="en-US" sz="1800" dirty="0" smtClean="0">
                <a:latin typeface="Arial"/>
                <a:ea typeface="Times New Roman"/>
                <a:cs typeface="Arial"/>
              </a:rPr>
              <a:t> 1996</a:t>
            </a:r>
            <a:r>
              <a:rPr lang="en-US" sz="1800" dirty="0">
                <a:latin typeface="Arial"/>
                <a:ea typeface="Times New Roman"/>
                <a:cs typeface="Arial"/>
              </a:rPr>
              <a:t>; </a:t>
            </a:r>
            <a:r>
              <a:rPr lang="en-US" sz="1800" dirty="0" err="1" smtClean="0">
                <a:latin typeface="Arial"/>
                <a:ea typeface="Times New Roman"/>
                <a:cs typeface="Arial"/>
              </a:rPr>
              <a:t>Wernli</a:t>
            </a:r>
            <a:r>
              <a:rPr lang="en-US" sz="1800" dirty="0" smtClean="0">
                <a:latin typeface="Arial"/>
                <a:ea typeface="Times New Roman"/>
                <a:cs typeface="Arial"/>
              </a:rPr>
              <a:t> </a:t>
            </a:r>
            <a:r>
              <a:rPr lang="en-US" sz="1800" dirty="0">
                <a:latin typeface="Arial"/>
                <a:ea typeface="Times New Roman"/>
                <a:cs typeface="Arial"/>
              </a:rPr>
              <a:t>et al. </a:t>
            </a:r>
            <a:r>
              <a:rPr lang="en-US" sz="1800" dirty="0" smtClean="0">
                <a:latin typeface="Arial"/>
                <a:ea typeface="Times New Roman"/>
                <a:cs typeface="Arial"/>
              </a:rPr>
              <a:t>2002). </a:t>
            </a:r>
          </a:p>
          <a:p>
            <a:endParaRPr lang="en-US" sz="1800" dirty="0">
              <a:latin typeface="Arial"/>
              <a:ea typeface="Times New Roman"/>
              <a:cs typeface="Arial"/>
            </a:endParaRP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here has been </a:t>
            </a:r>
            <a:r>
              <a:rPr lang="en-US" sz="1800" dirty="0">
                <a:latin typeface="Arial" panose="020B0604020202020204" pitchFamily="34" charset="0"/>
                <a:cs typeface="Arial" panose="020B0604020202020204" pitchFamily="34" charset="0"/>
              </a:rPr>
              <a:t>a dearth of research that has examined the role of latent heating in the development </a:t>
            </a:r>
            <a:r>
              <a:rPr lang="en-US" sz="1800" dirty="0" smtClean="0">
                <a:latin typeface="Arial" panose="020B0604020202020204" pitchFamily="34" charset="0"/>
                <a:cs typeface="Arial" panose="020B0604020202020204" pitchFamily="34" charset="0"/>
              </a:rPr>
              <a:t>and intensification </a:t>
            </a:r>
            <a:r>
              <a:rPr lang="en-US" sz="1800" dirty="0">
                <a:latin typeface="Arial" panose="020B0604020202020204" pitchFamily="34" charset="0"/>
                <a:cs typeface="Arial" panose="020B0604020202020204" pitchFamily="34" charset="0"/>
              </a:rPr>
              <a:t>of ACs</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can be associated with intrusions of warm, moist air into the </a:t>
            </a:r>
            <a:r>
              <a:rPr lang="en-US" sz="1800" dirty="0" smtClean="0">
                <a:latin typeface="Arial" panose="020B0604020202020204" pitchFamily="34" charset="0"/>
                <a:cs typeface="Arial" panose="020B0604020202020204" pitchFamily="34" charset="0"/>
              </a:rPr>
              <a:t>Arctic (</a:t>
            </a:r>
            <a:r>
              <a:rPr lang="en-US" sz="1800" dirty="0">
                <a:latin typeface="Arial" panose="020B0604020202020204" pitchFamily="34" charset="0"/>
                <a:cs typeface="Arial" panose="020B0604020202020204" pitchFamily="34" charset="0"/>
              </a:rPr>
              <a:t>e.g., </a:t>
            </a:r>
            <a:r>
              <a:rPr lang="en-US" sz="1800" dirty="0" smtClean="0">
                <a:latin typeface="Arial" panose="020B0604020202020204" pitchFamily="34" charset="0"/>
                <a:cs typeface="Arial" panose="020B0604020202020204" pitchFamily="34" charset="0"/>
              </a:rPr>
              <a:t>Binder et al. 2017; </a:t>
            </a:r>
            <a:r>
              <a:rPr lang="en-US" sz="1800" dirty="0" err="1" smtClean="0">
                <a:latin typeface="Arial" panose="020B0604020202020204" pitchFamily="34" charset="0"/>
                <a:cs typeface="Arial" panose="020B0604020202020204" pitchFamily="34" charset="0"/>
              </a:rPr>
              <a:t>Messori</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2018; </a:t>
            </a:r>
            <a:r>
              <a:rPr lang="en-US" sz="1800" dirty="0" err="1">
                <a:latin typeface="Arial" panose="020B0604020202020204" pitchFamily="34" charset="0"/>
                <a:cs typeface="Arial" panose="020B0604020202020204" pitchFamily="34" charset="0"/>
              </a:rPr>
              <a:t>Fearon</a:t>
            </a:r>
            <a:r>
              <a:rPr lang="en-US" sz="1800" dirty="0">
                <a:latin typeface="Arial" panose="020B0604020202020204" pitchFamily="34" charset="0"/>
                <a:cs typeface="Arial" panose="020B0604020202020204" pitchFamily="34" charset="0"/>
              </a:rPr>
              <a:t> et al. 2021), which </a:t>
            </a:r>
            <a:r>
              <a:rPr lang="en-US" sz="1800" dirty="0" smtClean="0">
                <a:latin typeface="Arial" panose="020B0604020202020204" pitchFamily="34" charset="0"/>
                <a:cs typeface="Arial" panose="020B0604020202020204" pitchFamily="34" charset="0"/>
              </a:rPr>
              <a:t>correspond to atmospheric </a:t>
            </a:r>
            <a:r>
              <a:rPr lang="en-US" sz="1800" dirty="0">
                <a:latin typeface="Arial" panose="020B0604020202020204" pitchFamily="34" charset="0"/>
                <a:cs typeface="Arial" panose="020B0604020202020204" pitchFamily="34" charset="0"/>
              </a:rPr>
              <a:t>rivers (ARs) and warm conveyor belts (</a:t>
            </a:r>
            <a:r>
              <a:rPr lang="en-US" sz="1800" dirty="0" smtClean="0">
                <a:latin typeface="Arial" panose="020B0604020202020204" pitchFamily="34" charset="0"/>
                <a:cs typeface="Arial" panose="020B0604020202020204" pitchFamily="34" charset="0"/>
              </a:rPr>
              <a:t>WCBs).</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3250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The </a:t>
            </a:r>
            <a:r>
              <a:rPr lang="en-US" sz="1800" dirty="0">
                <a:latin typeface="Arial"/>
                <a:ea typeface="Times New Roman"/>
                <a:cs typeface="Arial"/>
              </a:rPr>
              <a:t>forecast skill of AC12 has been shown to be sensitive to the </a:t>
            </a:r>
            <a:r>
              <a:rPr lang="en-US" sz="1800" dirty="0" smtClean="0">
                <a:latin typeface="Arial"/>
                <a:ea typeface="Times New Roman"/>
                <a:cs typeface="Arial"/>
              </a:rPr>
              <a:t>strength of TPVs (e.g., Tao et al. 2017b; Yamazaki et al. 2015), the position of TPVs (e.g., Yamagami </a:t>
            </a:r>
            <a:r>
              <a:rPr lang="en-US" sz="1800" dirty="0">
                <a:latin typeface="Arial"/>
                <a:ea typeface="Times New Roman"/>
                <a:cs typeface="Arial"/>
              </a:rPr>
              <a:t>et al. </a:t>
            </a:r>
            <a:r>
              <a:rPr lang="en-US" sz="1800" dirty="0" smtClean="0">
                <a:latin typeface="Arial"/>
                <a:ea typeface="Times New Roman"/>
                <a:cs typeface="Arial"/>
              </a:rPr>
              <a:t>2018a), and the </a:t>
            </a:r>
            <a:r>
              <a:rPr lang="en-US" sz="1800" dirty="0">
                <a:latin typeface="Arial"/>
                <a:ea typeface="Times New Roman"/>
                <a:cs typeface="Arial"/>
              </a:rPr>
              <a:t>strength of tropospheric baroclinicity </a:t>
            </a:r>
            <a:r>
              <a:rPr lang="en-US" sz="1800" dirty="0" smtClean="0">
                <a:latin typeface="Arial"/>
                <a:ea typeface="Times New Roman"/>
                <a:cs typeface="Arial"/>
              </a:rPr>
              <a:t>(</a:t>
            </a:r>
            <a:r>
              <a:rPr lang="en-US" sz="1800" dirty="0" err="1" smtClean="0">
                <a:latin typeface="Arial"/>
                <a:ea typeface="Times New Roman"/>
                <a:cs typeface="Arial"/>
              </a:rPr>
              <a:t>e.g.,Tao</a:t>
            </a:r>
            <a:r>
              <a:rPr lang="en-US" sz="1800" dirty="0" smtClean="0">
                <a:latin typeface="Arial"/>
                <a:ea typeface="Times New Roman"/>
                <a:cs typeface="Arial"/>
              </a:rPr>
              <a:t> </a:t>
            </a:r>
            <a:r>
              <a:rPr lang="en-US" sz="1800" dirty="0">
                <a:latin typeface="Arial"/>
                <a:ea typeface="Times New Roman"/>
                <a:cs typeface="Arial"/>
              </a:rPr>
              <a:t>et al. </a:t>
            </a:r>
            <a:r>
              <a:rPr lang="en-US" sz="1800" dirty="0" smtClean="0">
                <a:latin typeface="Arial"/>
                <a:ea typeface="Times New Roman"/>
                <a:cs typeface="Arial"/>
              </a:rPr>
              <a:t>2017b).</a:t>
            </a:r>
          </a:p>
          <a:p>
            <a:endParaRPr lang="en-US" sz="1800" dirty="0" smtClean="0">
              <a:latin typeface="Arial"/>
              <a:cs typeface="Arial"/>
            </a:endParaRPr>
          </a:p>
          <a:p>
            <a:r>
              <a:rPr lang="en-US" sz="1800" dirty="0">
                <a:latin typeface="Arial"/>
                <a:cs typeface="Arial"/>
              </a:rPr>
              <a:t>Johnson and Wang (2021</a:t>
            </a:r>
            <a:r>
              <a:rPr lang="en-US" sz="1800" dirty="0" smtClean="0">
                <a:latin typeface="Arial"/>
                <a:cs typeface="Arial"/>
              </a:rPr>
              <a:t>) find </a:t>
            </a:r>
            <a:r>
              <a:rPr lang="en-US" sz="1800" dirty="0">
                <a:latin typeface="Arial"/>
                <a:cs typeface="Arial"/>
              </a:rPr>
              <a:t>that </a:t>
            </a:r>
            <a:r>
              <a:rPr lang="en-US" sz="1800" dirty="0" smtClean="0">
                <a:latin typeface="Arial"/>
                <a:cs typeface="Arial"/>
              </a:rPr>
              <a:t>track and </a:t>
            </a:r>
            <a:r>
              <a:rPr lang="en-US" sz="1800" dirty="0">
                <a:latin typeface="Arial"/>
                <a:cs typeface="Arial"/>
              </a:rPr>
              <a:t>intensity errors of </a:t>
            </a:r>
            <a:r>
              <a:rPr lang="en-US" sz="1800" dirty="0" smtClean="0">
                <a:latin typeface="Arial"/>
                <a:cs typeface="Arial"/>
              </a:rPr>
              <a:t>an AC during July 2018 </a:t>
            </a:r>
            <a:r>
              <a:rPr lang="en-US" sz="1800" dirty="0">
                <a:latin typeface="Arial"/>
                <a:cs typeface="Arial"/>
              </a:rPr>
              <a:t>are sensitive to </a:t>
            </a:r>
            <a:r>
              <a:rPr lang="en-US" sz="1800" dirty="0" smtClean="0">
                <a:latin typeface="Arial"/>
                <a:cs typeface="Arial"/>
              </a:rPr>
              <a:t>the position </a:t>
            </a:r>
            <a:r>
              <a:rPr lang="en-US" sz="1800" dirty="0">
                <a:latin typeface="Arial"/>
                <a:cs typeface="Arial"/>
              </a:rPr>
              <a:t>and intensity of </a:t>
            </a:r>
            <a:r>
              <a:rPr lang="en-US" sz="1800" dirty="0" smtClean="0">
                <a:latin typeface="Arial"/>
                <a:cs typeface="Arial"/>
              </a:rPr>
              <a:t>TPVs, the amount of midtropospheric moisture located </a:t>
            </a:r>
            <a:r>
              <a:rPr lang="en-US" sz="1800" dirty="0">
                <a:latin typeface="Arial"/>
                <a:cs typeface="Arial"/>
              </a:rPr>
              <a:t>within the WCB </a:t>
            </a:r>
            <a:r>
              <a:rPr lang="en-US" sz="1800" dirty="0" smtClean="0">
                <a:latin typeface="Arial"/>
                <a:cs typeface="Arial"/>
              </a:rPr>
              <a:t>associated with </a:t>
            </a:r>
            <a:r>
              <a:rPr lang="en-US" sz="1800" dirty="0">
                <a:latin typeface="Arial"/>
                <a:cs typeface="Arial"/>
              </a:rPr>
              <a:t>the AC, and the structure of the lower-tropospheric thermal field</a:t>
            </a:r>
            <a:r>
              <a:rPr lang="en-US" sz="1800" dirty="0" smtClean="0">
                <a:latin typeface="Arial"/>
                <a:cs typeface="Arial"/>
              </a:rPr>
              <a:t>.</a:t>
            </a:r>
          </a:p>
          <a:p>
            <a:endParaRPr lang="en-US" sz="1800" dirty="0">
              <a:latin typeface="Arial"/>
              <a:cs typeface="Arial"/>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Forecast skill of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6037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Yamagami </a:t>
            </a:r>
            <a:r>
              <a:rPr lang="en-US" sz="1800" dirty="0">
                <a:latin typeface="Arial"/>
                <a:cs typeface="Arial"/>
              </a:rPr>
              <a:t>et al. (2019) and Capute and Torn (2021) show that ACs with lower forecast skill of intensity tend to be stronger</a:t>
            </a:r>
            <a:r>
              <a:rPr lang="en-US" sz="1800" dirty="0" smtClean="0">
                <a:latin typeface="Arial"/>
                <a:cs typeface="Arial"/>
              </a:rPr>
              <a:t>.</a:t>
            </a:r>
          </a:p>
          <a:p>
            <a:endParaRPr lang="en-US" sz="1800" dirty="0">
              <a:latin typeface="Arial"/>
              <a:cs typeface="Arial"/>
            </a:endParaRPr>
          </a:p>
          <a:p>
            <a:r>
              <a:rPr lang="en-US" sz="1800" dirty="0">
                <a:latin typeface="Arial"/>
                <a:cs typeface="Arial"/>
              </a:rPr>
              <a:t>Capute and Torn (2021) find that low-skill ACs are typically embedded in regions of larger lower-to-midtropospheric </a:t>
            </a:r>
            <a:r>
              <a:rPr lang="en-US" sz="1800" dirty="0" err="1">
                <a:latin typeface="Arial"/>
                <a:cs typeface="Arial"/>
              </a:rPr>
              <a:t>Eady</a:t>
            </a:r>
            <a:r>
              <a:rPr lang="en-US" sz="1800" dirty="0">
                <a:latin typeface="Arial"/>
                <a:cs typeface="Arial"/>
              </a:rPr>
              <a:t> growth rates compared to high-skill </a:t>
            </a:r>
            <a:r>
              <a:rPr lang="en-US" sz="1800" dirty="0" smtClean="0">
                <a:latin typeface="Arial"/>
                <a:cs typeface="Arial"/>
              </a:rPr>
              <a:t>ACs, but find no </a:t>
            </a:r>
            <a:r>
              <a:rPr lang="en-US" sz="1800" dirty="0">
                <a:latin typeface="Arial"/>
                <a:cs typeface="Arial"/>
              </a:rPr>
              <a:t>systematic difference in latent heating between </a:t>
            </a:r>
            <a:r>
              <a:rPr lang="en-US" sz="1800" dirty="0" smtClean="0">
                <a:latin typeface="Arial"/>
                <a:cs typeface="Arial"/>
              </a:rPr>
              <a:t>low</a:t>
            </a:r>
            <a:r>
              <a:rPr lang="en-US" sz="1800" dirty="0">
                <a:latin typeface="Arial"/>
                <a:cs typeface="Arial"/>
              </a:rPr>
              <a:t>-skill ACs and high-skill ACs.</a:t>
            </a:r>
          </a:p>
          <a:p>
            <a:pPr marL="0" indent="0">
              <a:buNone/>
            </a:pPr>
            <a:endParaRPr lang="en-US" sz="1800" dirty="0">
              <a:latin typeface="Arial"/>
              <a:cs typeface="Arial"/>
            </a:endParaRPr>
          </a:p>
          <a:p>
            <a:pPr marL="0" indent="0">
              <a:buNone/>
            </a:pPr>
            <a:endParaRPr lang="en-US" sz="18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Forecast skill of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3921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solidFill>
                  <a:srgbClr val="000000"/>
                </a:solidFill>
                <a:latin typeface="Arial" panose="020B0604020202020204" pitchFamily="34" charset="0"/>
                <a:cs typeface="Arial" panose="020B0604020202020204" pitchFamily="34" charset="0"/>
              </a:rPr>
              <a:t>The Arctic environment tends to be characterized by greater synoptic-scale </a:t>
            </a:r>
            <a:r>
              <a:rPr lang="en-US" sz="1800" dirty="0" smtClean="0">
                <a:solidFill>
                  <a:srgbClr val="000000"/>
                </a:solidFill>
                <a:latin typeface="Arial" panose="020B0604020202020204" pitchFamily="34" charset="0"/>
                <a:cs typeface="Arial" panose="020B0604020202020204" pitchFamily="34" charset="0"/>
              </a:rPr>
              <a:t>flow amplitude</a:t>
            </a:r>
            <a:r>
              <a:rPr lang="en-US" sz="1800" dirty="0">
                <a:solidFill>
                  <a:srgbClr val="000000"/>
                </a:solidFill>
                <a:latin typeface="Arial" panose="020B0604020202020204" pitchFamily="34" charset="0"/>
                <a:cs typeface="Arial" panose="020B0604020202020204" pitchFamily="34" charset="0"/>
              </a:rPr>
              <a:t>, greater baroclinic growth rates, and greater latent heating during low-</a:t>
            </a:r>
            <a:r>
              <a:rPr lang="en-US" sz="1800" dirty="0" smtClean="0">
                <a:solidFill>
                  <a:srgbClr val="000000"/>
                </a:solidFill>
                <a:latin typeface="Arial" panose="020B0604020202020204" pitchFamily="34" charset="0"/>
                <a:cs typeface="Arial" panose="020B0604020202020204" pitchFamily="34" charset="0"/>
              </a:rPr>
              <a:t>skill periods </a:t>
            </a:r>
            <a:r>
              <a:rPr lang="en-US" sz="1800" dirty="0">
                <a:solidFill>
                  <a:srgbClr val="000000"/>
                </a:solidFill>
                <a:latin typeface="Arial" panose="020B0604020202020204" pitchFamily="34" charset="0"/>
                <a:cs typeface="Arial" panose="020B0604020202020204" pitchFamily="34" charset="0"/>
              </a:rPr>
              <a:t>compared to high-skill periods</a:t>
            </a:r>
            <a:r>
              <a:rPr lang="en-US" sz="1800" dirty="0" smtClean="0">
                <a:solidFill>
                  <a:srgbClr val="000000"/>
                </a:solidFill>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8707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solidFill>
                  <a:srgbClr val="000000"/>
                </a:solidFill>
                <a:latin typeface="Arial" panose="020B0604020202020204" pitchFamily="34" charset="0"/>
                <a:cs typeface="Arial" panose="020B0604020202020204" pitchFamily="34" charset="0"/>
              </a:rPr>
              <a:t>The Arctic environment tends to be characterized by greater synoptic-scale </a:t>
            </a:r>
            <a:r>
              <a:rPr lang="en-US" sz="1800" dirty="0" smtClean="0">
                <a:solidFill>
                  <a:srgbClr val="000000"/>
                </a:solidFill>
                <a:latin typeface="Arial" panose="020B0604020202020204" pitchFamily="34" charset="0"/>
                <a:cs typeface="Arial" panose="020B0604020202020204" pitchFamily="34" charset="0"/>
              </a:rPr>
              <a:t>flow amplitude</a:t>
            </a:r>
            <a:r>
              <a:rPr lang="en-US" sz="1800" dirty="0">
                <a:solidFill>
                  <a:srgbClr val="000000"/>
                </a:solidFill>
                <a:latin typeface="Arial" panose="020B0604020202020204" pitchFamily="34" charset="0"/>
                <a:cs typeface="Arial" panose="020B0604020202020204" pitchFamily="34" charset="0"/>
              </a:rPr>
              <a:t>, greater baroclinic growth rates, and greater latent heating during low-</a:t>
            </a:r>
            <a:r>
              <a:rPr lang="en-US" sz="1800" dirty="0" smtClean="0">
                <a:solidFill>
                  <a:srgbClr val="000000"/>
                </a:solidFill>
                <a:latin typeface="Arial" panose="020B0604020202020204" pitchFamily="34" charset="0"/>
                <a:cs typeface="Arial" panose="020B0604020202020204" pitchFamily="34" charset="0"/>
              </a:rPr>
              <a:t>skill periods </a:t>
            </a:r>
            <a:r>
              <a:rPr lang="en-US" sz="1800" dirty="0">
                <a:solidFill>
                  <a:srgbClr val="000000"/>
                </a:solidFill>
                <a:latin typeface="Arial" panose="020B0604020202020204" pitchFamily="34" charset="0"/>
                <a:cs typeface="Arial" panose="020B0604020202020204" pitchFamily="34" charset="0"/>
              </a:rPr>
              <a:t>compared to high-skill periods</a:t>
            </a:r>
            <a:r>
              <a:rPr lang="en-US" sz="1800" dirty="0" smtClean="0">
                <a:solidFill>
                  <a:srgbClr val="000000"/>
                </a:solidFill>
                <a:latin typeface="Arial" panose="020B0604020202020204" pitchFamily="34" charset="0"/>
                <a:cs typeface="Arial" panose="020B0604020202020204" pitchFamily="34" charset="0"/>
              </a:rPr>
              <a:t>.</a:t>
            </a:r>
          </a:p>
          <a:p>
            <a:pPr>
              <a:buFont typeface="+mj-lt"/>
              <a:buAutoNum type="arabicParenR"/>
            </a:pPr>
            <a:endParaRPr lang="en-US" sz="1800" dirty="0">
              <a:solidFill>
                <a:srgbClr val="000000"/>
              </a:solidFill>
              <a:latin typeface="Arial" panose="020B0604020202020204" pitchFamily="34" charset="0"/>
              <a:cs typeface="Arial" panose="020B0604020202020204" pitchFamily="34" charset="0"/>
            </a:endParaRPr>
          </a:p>
          <a:p>
            <a:pPr>
              <a:buFont typeface="+mj-lt"/>
              <a:buAutoNum type="arabicParenR"/>
            </a:pPr>
            <a:r>
              <a:rPr lang="en-US" sz="1800" dirty="0">
                <a:solidFill>
                  <a:srgbClr val="000000"/>
                </a:solidFill>
                <a:latin typeface="Arial" panose="020B0604020202020204" pitchFamily="34" charset="0"/>
                <a:cs typeface="Arial" panose="020B0604020202020204" pitchFamily="34" charset="0"/>
              </a:rPr>
              <a:t>ACs occur more frequently across the Arctic, tend to be stronger</a:t>
            </a:r>
            <a:r>
              <a:rPr lang="en-US" sz="1800" dirty="0" smtClean="0">
                <a:solidFill>
                  <a:srgbClr val="000000"/>
                </a:solidFill>
                <a:latin typeface="Arial" panose="020B0604020202020204" pitchFamily="34" charset="0"/>
                <a:cs typeface="Arial" panose="020B0604020202020204" pitchFamily="34" charset="0"/>
              </a:rPr>
              <a:t>, and </a:t>
            </a:r>
            <a:r>
              <a:rPr lang="en-US" sz="1800" dirty="0">
                <a:solidFill>
                  <a:srgbClr val="000000"/>
                </a:solidFill>
                <a:latin typeface="Arial" panose="020B0604020202020204" pitchFamily="34" charset="0"/>
                <a:cs typeface="Arial" panose="020B0604020202020204" pitchFamily="34" charset="0"/>
              </a:rPr>
              <a:t>tend to be embedded </a:t>
            </a:r>
            <a:r>
              <a:rPr lang="en-US" sz="1800" dirty="0" smtClean="0">
                <a:solidFill>
                  <a:srgbClr val="000000"/>
                </a:solidFill>
                <a:latin typeface="Arial" panose="020B0604020202020204" pitchFamily="34" charset="0"/>
                <a:cs typeface="Arial" panose="020B0604020202020204" pitchFamily="34" charset="0"/>
              </a:rPr>
              <a:t>in </a:t>
            </a:r>
            <a:r>
              <a:rPr lang="en-US" sz="1800" dirty="0">
                <a:solidFill>
                  <a:srgbClr val="000000"/>
                </a:solidFill>
                <a:latin typeface="Arial" panose="020B0604020202020204" pitchFamily="34" charset="0"/>
                <a:cs typeface="Arial" panose="020B0604020202020204" pitchFamily="34" charset="0"/>
              </a:rPr>
              <a:t>more favorable dynamic and thermodynamic environments for development </a:t>
            </a:r>
            <a:r>
              <a:rPr lang="en-US" sz="1800" dirty="0" smtClean="0">
                <a:solidFill>
                  <a:srgbClr val="000000"/>
                </a:solidFill>
                <a:latin typeface="Arial" panose="020B0604020202020204" pitchFamily="34" charset="0"/>
                <a:cs typeface="Arial" panose="020B0604020202020204" pitchFamily="34" charset="0"/>
              </a:rPr>
              <a:t>and intensification</a:t>
            </a:r>
            <a:r>
              <a:rPr lang="en-US" sz="1800" dirty="0">
                <a:solidFill>
                  <a:srgbClr val="000000"/>
                </a:solidFill>
                <a:latin typeface="Arial" panose="020B0604020202020204" pitchFamily="34" charset="0"/>
                <a:cs typeface="Arial" panose="020B0604020202020204" pitchFamily="34" charset="0"/>
              </a:rPr>
              <a:t> </a:t>
            </a:r>
            <a:r>
              <a:rPr lang="en-US" sz="1800" dirty="0" smtClean="0">
                <a:solidFill>
                  <a:srgbClr val="000000"/>
                </a:solidFill>
                <a:latin typeface="Arial" panose="020B0604020202020204" pitchFamily="34" charset="0"/>
                <a:cs typeface="Arial" panose="020B0604020202020204" pitchFamily="34" charset="0"/>
              </a:rPr>
              <a:t>during </a:t>
            </a:r>
            <a:r>
              <a:rPr lang="en-US" sz="1800" dirty="0">
                <a:solidFill>
                  <a:srgbClr val="000000"/>
                </a:solidFill>
                <a:latin typeface="Arial" panose="020B0604020202020204" pitchFamily="34" charset="0"/>
                <a:cs typeface="Arial" panose="020B0604020202020204" pitchFamily="34" charset="0"/>
              </a:rPr>
              <a:t>low-</a:t>
            </a:r>
            <a:r>
              <a:rPr lang="en-US" sz="1800" dirty="0" smtClean="0">
                <a:solidFill>
                  <a:srgbClr val="000000"/>
                </a:solidFill>
                <a:latin typeface="Arial" panose="020B0604020202020204" pitchFamily="34" charset="0"/>
                <a:cs typeface="Arial" panose="020B0604020202020204" pitchFamily="34" charset="0"/>
              </a:rPr>
              <a:t>skill periods </a:t>
            </a:r>
            <a:r>
              <a:rPr lang="en-US" sz="1800" dirty="0">
                <a:solidFill>
                  <a:srgbClr val="000000"/>
                </a:solidFill>
                <a:latin typeface="Arial" panose="020B0604020202020204" pitchFamily="34" charset="0"/>
                <a:cs typeface="Arial" panose="020B0604020202020204" pitchFamily="34" charset="0"/>
              </a:rPr>
              <a:t>compared to high-skill periods</a:t>
            </a:r>
            <a:r>
              <a:rPr lang="en-US" sz="1800" dirty="0" smtClean="0">
                <a:solidFill>
                  <a:srgbClr val="000000"/>
                </a:solidFill>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7263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3"/>
            </a:pPr>
            <a:r>
              <a:rPr lang="en-US" sz="1800" dirty="0" smtClean="0">
                <a:solidFill>
                  <a:srgbClr val="000000"/>
                </a:solidFill>
                <a:latin typeface="Arial" panose="020B0604020202020204" pitchFamily="34" charset="0"/>
                <a:cs typeface="Arial" panose="020B0604020202020204" pitchFamily="34" charset="0"/>
              </a:rPr>
              <a:t>TPVs</a:t>
            </a:r>
            <a:r>
              <a:rPr lang="en-US" sz="1800" dirty="0">
                <a:solidFill>
                  <a:srgbClr val="000000"/>
                </a:solidFill>
                <a:latin typeface="Arial" panose="020B0604020202020204" pitchFamily="34" charset="0"/>
                <a:cs typeface="Arial" panose="020B0604020202020204" pitchFamily="34" charset="0"/>
              </a:rPr>
              <a:t>, baroclinic zones, and WCBs, and TPV–AC interactions, baroclinic processes, </a:t>
            </a:r>
            <a:r>
              <a:rPr lang="en-US" sz="1800" dirty="0" smtClean="0">
                <a:solidFill>
                  <a:srgbClr val="000000"/>
                </a:solidFill>
                <a:latin typeface="Arial" panose="020B0604020202020204" pitchFamily="34" charset="0"/>
                <a:cs typeface="Arial" panose="020B0604020202020204" pitchFamily="34" charset="0"/>
              </a:rPr>
              <a:t>and latent </a:t>
            </a:r>
            <a:r>
              <a:rPr lang="en-US" sz="1800" dirty="0">
                <a:solidFill>
                  <a:srgbClr val="000000"/>
                </a:solidFill>
                <a:latin typeface="Arial" panose="020B0604020202020204" pitchFamily="34" charset="0"/>
                <a:cs typeface="Arial" panose="020B0604020202020204" pitchFamily="34" charset="0"/>
              </a:rPr>
              <a:t>heating, influence the evolution of strong low-skill ACs during low-skill </a:t>
            </a:r>
            <a:r>
              <a:rPr lang="en-US" sz="1800" dirty="0" smtClean="0">
                <a:solidFill>
                  <a:srgbClr val="000000"/>
                </a:solidFill>
                <a:latin typeface="Arial" panose="020B0604020202020204" pitchFamily="34" charset="0"/>
                <a:cs typeface="Arial" panose="020B0604020202020204" pitchFamily="34" charset="0"/>
              </a:rPr>
              <a:t>periods.</a:t>
            </a:r>
            <a:endParaRPr lang="en-US" sz="1800" dirty="0">
              <a:solidFill>
                <a:srgbClr val="000000"/>
              </a:solidFill>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3246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3"/>
            </a:pPr>
            <a:r>
              <a:rPr lang="en-US" sz="1800" dirty="0">
                <a:solidFill>
                  <a:srgbClr val="000000"/>
                </a:solidFill>
                <a:latin typeface="Arial" panose="020B0604020202020204" pitchFamily="34" charset="0"/>
                <a:cs typeface="Arial" panose="020B0604020202020204" pitchFamily="34" charset="0"/>
              </a:rPr>
              <a:t>TPVs, baroclinic zones, and WCBs, and TPV–AC interactions, baroclinic processes, and latent heating, influence the evolution of strong low-skill ACs during low-skill periods.</a:t>
            </a:r>
          </a:p>
          <a:p>
            <a:pPr marL="0" indent="0">
              <a:buNone/>
            </a:pPr>
            <a:endParaRPr lang="en-US" sz="1800" dirty="0">
              <a:solidFill>
                <a:srgbClr val="000000"/>
              </a:solidFill>
              <a:latin typeface="Arial" panose="020B0604020202020204" pitchFamily="34" charset="0"/>
              <a:cs typeface="Arial" panose="020B0604020202020204" pitchFamily="34" charset="0"/>
            </a:endParaRPr>
          </a:p>
          <a:p>
            <a:pPr>
              <a:buFont typeface="+mj-lt"/>
              <a:buAutoNum type="arabicParenR" startAt="4"/>
            </a:pPr>
            <a:r>
              <a:rPr lang="en-US" sz="1800" dirty="0">
                <a:solidFill>
                  <a:srgbClr val="000000"/>
                </a:solidFill>
                <a:latin typeface="Arial" panose="020B0604020202020204" pitchFamily="34" charset="0"/>
                <a:cs typeface="Arial" panose="020B0604020202020204" pitchFamily="34" charset="0"/>
              </a:rPr>
              <a:t>Forecast errors in TPVs, baroclinic zones, and WCBs, and forecast errors in TPV–</a:t>
            </a:r>
            <a:r>
              <a:rPr lang="en-US" sz="1800" dirty="0" smtClean="0">
                <a:solidFill>
                  <a:srgbClr val="000000"/>
                </a:solidFill>
                <a:latin typeface="Arial" panose="020B0604020202020204" pitchFamily="34" charset="0"/>
                <a:cs typeface="Arial" panose="020B0604020202020204" pitchFamily="34" charset="0"/>
              </a:rPr>
              <a:t>AC interactions</a:t>
            </a:r>
            <a:r>
              <a:rPr lang="en-US" sz="1800" dirty="0">
                <a:solidFill>
                  <a:srgbClr val="000000"/>
                </a:solidFill>
                <a:latin typeface="Arial" panose="020B0604020202020204" pitchFamily="34" charset="0"/>
                <a:cs typeface="Arial" panose="020B0604020202020204" pitchFamily="34" charset="0"/>
              </a:rPr>
              <a:t>, baroclinic processes, and latent heating, contribute to forecast errors </a:t>
            </a:r>
            <a:r>
              <a:rPr lang="en-US" sz="1800" dirty="0" smtClean="0">
                <a:solidFill>
                  <a:srgbClr val="000000"/>
                </a:solidFill>
                <a:latin typeface="Arial" panose="020B0604020202020204" pitchFamily="34" charset="0"/>
                <a:cs typeface="Arial" panose="020B0604020202020204" pitchFamily="34" charset="0"/>
              </a:rPr>
              <a:t>in strong </a:t>
            </a:r>
            <a:r>
              <a:rPr lang="en-US" sz="1800" dirty="0">
                <a:solidFill>
                  <a:srgbClr val="000000"/>
                </a:solidFill>
                <a:latin typeface="Arial" panose="020B0604020202020204" pitchFamily="34" charset="0"/>
                <a:cs typeface="Arial" panose="020B0604020202020204" pitchFamily="34" charset="0"/>
              </a:rPr>
              <a:t>low-skill ACs during low-skill periods.</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045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Arctic environment is rapidly changing in response to enhanced near-</a:t>
            </a:r>
            <a:r>
              <a:rPr lang="en-US" sz="1800" dirty="0" smtClean="0">
                <a:latin typeface="Arial" panose="020B0604020202020204" pitchFamily="34" charset="0"/>
                <a:cs typeface="Arial" panose="020B0604020202020204" pitchFamily="34" charset="0"/>
              </a:rPr>
              <a:t>surface warming </a:t>
            </a:r>
            <a:r>
              <a:rPr lang="en-US" sz="1800" dirty="0">
                <a:latin typeface="Arial" panose="020B0604020202020204" pitchFamily="34" charset="0"/>
                <a:cs typeface="Arial" panose="020B0604020202020204" pitchFamily="34" charset="0"/>
              </a:rPr>
              <a:t>relative to the rest of the globe, referred to as Arctic amplification, and diminishing </a:t>
            </a:r>
            <a:r>
              <a:rPr lang="en-US" sz="1800" dirty="0" smtClean="0">
                <a:latin typeface="Arial" panose="020B0604020202020204" pitchFamily="34" charset="0"/>
                <a:cs typeface="Arial" panose="020B0604020202020204" pitchFamily="34" charset="0"/>
              </a:rPr>
              <a:t>sea ice </a:t>
            </a:r>
            <a:r>
              <a:rPr lang="en-US" sz="1800" dirty="0">
                <a:latin typeface="Arial" panose="020B0604020202020204" pitchFamily="34" charset="0"/>
                <a:cs typeface="Arial" panose="020B0604020202020204" pitchFamily="34" charset="0"/>
              </a:rPr>
              <a:t>(e.g., </a:t>
            </a:r>
            <a:r>
              <a:rPr lang="en-US" sz="1800" dirty="0" err="1">
                <a:latin typeface="Arial" panose="020B0604020202020204" pitchFamily="34" charset="0"/>
                <a:cs typeface="Arial" panose="020B0604020202020204" pitchFamily="34" charset="0"/>
              </a:rPr>
              <a:t>Stroeve</a:t>
            </a:r>
            <a:r>
              <a:rPr lang="en-US" sz="1800" dirty="0">
                <a:latin typeface="Arial" panose="020B0604020202020204" pitchFamily="34" charset="0"/>
                <a:cs typeface="Arial" panose="020B0604020202020204" pitchFamily="34" charset="0"/>
              </a:rPr>
              <a:t> et al. 2007; Screen and Simmonds </a:t>
            </a:r>
            <a:r>
              <a:rPr lang="en-US" sz="1800" dirty="0" smtClean="0">
                <a:latin typeface="Arial" panose="020B0604020202020204" pitchFamily="34" charset="0"/>
                <a:cs typeface="Arial" panose="020B0604020202020204" pitchFamily="34" charset="0"/>
              </a:rPr>
              <a:t>2010).</a:t>
            </a:r>
          </a:p>
          <a:p>
            <a:endParaRPr lang="en-US" sz="1800" dirty="0" smtClean="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As the </a:t>
            </a:r>
            <a:r>
              <a:rPr lang="en-US" sz="1800" dirty="0" smtClean="0">
                <a:latin typeface="Arial" panose="020B0604020202020204" pitchFamily="34" charset="0"/>
                <a:cs typeface="Arial" panose="020B0604020202020204" pitchFamily="34" charset="0"/>
              </a:rPr>
              <a:t>Arctic environment </a:t>
            </a:r>
            <a:r>
              <a:rPr lang="en-US" sz="1800" dirty="0">
                <a:latin typeface="Arial" panose="020B0604020202020204" pitchFamily="34" charset="0"/>
                <a:cs typeface="Arial" panose="020B0604020202020204" pitchFamily="34" charset="0"/>
              </a:rPr>
              <a:t>rapidly changes, human activities, including shipping, tourism, and </a:t>
            </a:r>
            <a:r>
              <a:rPr lang="en-US" sz="1800" dirty="0" smtClean="0">
                <a:latin typeface="Arial" panose="020B0604020202020204" pitchFamily="34" charset="0"/>
                <a:cs typeface="Arial" panose="020B0604020202020204" pitchFamily="34" charset="0"/>
              </a:rPr>
              <a:t>military operations</a:t>
            </a:r>
            <a:r>
              <a:rPr lang="en-US" sz="1800" dirty="0">
                <a:latin typeface="Arial" panose="020B0604020202020204" pitchFamily="34" charset="0"/>
                <a:cs typeface="Arial" panose="020B0604020202020204" pitchFamily="34" charset="0"/>
              </a:rPr>
              <a:t>, are increasing in the Arctic (e.g., Hall and Saarinen 2010; </a:t>
            </a:r>
            <a:r>
              <a:rPr lang="en-US" sz="1800" dirty="0" err="1" smtClean="0">
                <a:latin typeface="Arial" panose="020B0604020202020204" pitchFamily="34" charset="0"/>
                <a:cs typeface="Arial" panose="020B0604020202020204" pitchFamily="34" charset="0"/>
              </a:rPr>
              <a:t>Melia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2016, 2017; </a:t>
            </a:r>
            <a:r>
              <a:rPr lang="en-US" sz="1800" dirty="0" smtClean="0">
                <a:latin typeface="Arial" panose="020B0604020202020204" pitchFamily="34" charset="0"/>
                <a:cs typeface="Arial" panose="020B0604020202020204" pitchFamily="34" charset="0"/>
              </a:rPr>
              <a:t>U.S</a:t>
            </a:r>
            <a:r>
              <a:rPr lang="en-US" sz="1800" dirty="0">
                <a:latin typeface="Arial" panose="020B0604020202020204" pitchFamily="34" charset="0"/>
                <a:cs typeface="Arial" panose="020B0604020202020204" pitchFamily="34" charset="0"/>
              </a:rPr>
              <a:t>. Department of the Navy 2021)</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Accurate weather </a:t>
            </a:r>
            <a:r>
              <a:rPr lang="en-US" sz="1800" dirty="0">
                <a:latin typeface="Arial" panose="020B0604020202020204" pitchFamily="34" charset="0"/>
                <a:cs typeface="Arial" panose="020B0604020202020204" pitchFamily="34" charset="0"/>
              </a:rPr>
              <a:t>prediction over the Arctic is important given that these human activities can be </a:t>
            </a:r>
            <a:r>
              <a:rPr lang="en-US" sz="1800" dirty="0" smtClean="0">
                <a:latin typeface="Arial" panose="020B0604020202020204" pitchFamily="34" charset="0"/>
                <a:cs typeface="Arial" panose="020B0604020202020204" pitchFamily="34" charset="0"/>
              </a:rPr>
              <a:t>impacted by </a:t>
            </a:r>
            <a:r>
              <a:rPr lang="en-US" sz="1800" dirty="0">
                <a:latin typeface="Arial" panose="020B0604020202020204" pitchFamily="34" charset="0"/>
                <a:cs typeface="Arial" panose="020B0604020202020204" pitchFamily="34" charset="0"/>
              </a:rPr>
              <a:t>weather conditions in the Arctic</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There </a:t>
            </a:r>
            <a:r>
              <a:rPr lang="en-US" sz="1800" dirty="0">
                <a:latin typeface="Arial" panose="020B0604020202020204" pitchFamily="34" charset="0"/>
                <a:cs typeface="Arial" panose="020B0604020202020204" pitchFamily="34" charset="0"/>
              </a:rPr>
              <a:t>has been a dearth of research </a:t>
            </a:r>
            <a:r>
              <a:rPr lang="en-US" sz="1800" dirty="0" smtClean="0">
                <a:latin typeface="Arial" panose="020B0604020202020204" pitchFamily="34" charset="0"/>
                <a:cs typeface="Arial" panose="020B0604020202020204" pitchFamily="34" charset="0"/>
              </a:rPr>
              <a:t>concerning Arctic </a:t>
            </a:r>
            <a:r>
              <a:rPr lang="en-US" sz="1800" dirty="0">
                <a:latin typeface="Arial" panose="020B0604020202020204" pitchFamily="34" charset="0"/>
                <a:cs typeface="Arial" panose="020B0604020202020204" pitchFamily="34" charset="0"/>
              </a:rPr>
              <a:t>environmental conditions associated with periods of low and high forecast skill of </a:t>
            </a:r>
            <a:r>
              <a:rPr lang="en-US" sz="1800" dirty="0" smtClean="0">
                <a:latin typeface="Arial" panose="020B0604020202020204" pitchFamily="34" charset="0"/>
                <a:cs typeface="Arial" panose="020B0604020202020204" pitchFamily="34" charset="0"/>
              </a:rPr>
              <a:t>the synoptic</a:t>
            </a:r>
            <a:r>
              <a:rPr lang="en-US" sz="1800" dirty="0">
                <a:latin typeface="Arial" panose="020B0604020202020204" pitchFamily="34" charset="0"/>
                <a:cs typeface="Arial" panose="020B0604020202020204" pitchFamily="34" charset="0"/>
              </a:rPr>
              <a:t>-scale flow over the Arctic, aside from a recent study by Yamagami and </a:t>
            </a:r>
            <a:r>
              <a:rPr lang="en-US" sz="1800" dirty="0" err="1" smtClean="0">
                <a:latin typeface="Arial" panose="020B0604020202020204" pitchFamily="34" charset="0"/>
                <a:cs typeface="Arial" panose="020B0604020202020204" pitchFamily="34" charset="0"/>
              </a:rPr>
              <a:t>Matsueda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2021).</a:t>
            </a: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0058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solidFill>
                  <a:srgbClr val="000000"/>
                </a:solidFill>
                <a:latin typeface="Arial" panose="020B0604020202020204" pitchFamily="34" charset="0"/>
                <a:cs typeface="Arial" panose="020B0604020202020204" pitchFamily="34" charset="0"/>
              </a:rPr>
              <a:t>The Arctic environment tends to be characterized by greater synoptic-scale </a:t>
            </a:r>
            <a:r>
              <a:rPr lang="en-US" sz="1800" dirty="0" smtClean="0">
                <a:solidFill>
                  <a:srgbClr val="000000"/>
                </a:solidFill>
                <a:latin typeface="Arial" panose="020B0604020202020204" pitchFamily="34" charset="0"/>
                <a:cs typeface="Arial" panose="020B0604020202020204" pitchFamily="34" charset="0"/>
              </a:rPr>
              <a:t>flow amplitude</a:t>
            </a:r>
            <a:r>
              <a:rPr lang="en-US" sz="1800" dirty="0">
                <a:solidFill>
                  <a:srgbClr val="000000"/>
                </a:solidFill>
                <a:latin typeface="Arial" panose="020B0604020202020204" pitchFamily="34" charset="0"/>
                <a:cs typeface="Arial" panose="020B0604020202020204" pitchFamily="34" charset="0"/>
              </a:rPr>
              <a:t>, greater baroclinic growth rates, and greater latent heating during low-</a:t>
            </a:r>
            <a:r>
              <a:rPr lang="en-US" sz="1800" dirty="0" smtClean="0">
                <a:solidFill>
                  <a:srgbClr val="000000"/>
                </a:solidFill>
                <a:latin typeface="Arial" panose="020B0604020202020204" pitchFamily="34" charset="0"/>
                <a:cs typeface="Arial" panose="020B0604020202020204" pitchFamily="34" charset="0"/>
              </a:rPr>
              <a:t>skill periods </a:t>
            </a:r>
            <a:r>
              <a:rPr lang="en-US" sz="1800" dirty="0">
                <a:solidFill>
                  <a:srgbClr val="000000"/>
                </a:solidFill>
                <a:latin typeface="Arial" panose="020B0604020202020204" pitchFamily="34" charset="0"/>
                <a:cs typeface="Arial" panose="020B0604020202020204" pitchFamily="34" charset="0"/>
              </a:rPr>
              <a:t>compared to high-skill periods</a:t>
            </a:r>
            <a:r>
              <a:rPr lang="en-US" sz="1800" dirty="0" smtClean="0">
                <a:solidFill>
                  <a:srgbClr val="000000"/>
                </a:solidFill>
                <a:latin typeface="Arial" panose="020B0604020202020204" pitchFamily="34" charset="0"/>
                <a:cs typeface="Arial" panose="020B0604020202020204" pitchFamily="34" charset="0"/>
              </a:rPr>
              <a:t>.</a:t>
            </a:r>
          </a:p>
          <a:p>
            <a:pPr>
              <a:buFont typeface="+mj-lt"/>
              <a:buAutoNum type="arabicParenR"/>
            </a:pPr>
            <a:endParaRPr lang="en-US" sz="1800" dirty="0">
              <a:solidFill>
                <a:srgbClr val="000000"/>
              </a:solidFill>
              <a:latin typeface="Arial" panose="020B0604020202020204" pitchFamily="34" charset="0"/>
              <a:cs typeface="Arial" panose="020B0604020202020204" pitchFamily="34" charset="0"/>
            </a:endParaRPr>
          </a:p>
          <a:p>
            <a:pPr>
              <a:buFont typeface="+mj-lt"/>
              <a:buAutoNum type="arabicParenR"/>
            </a:pPr>
            <a:r>
              <a:rPr lang="en-US" sz="1800" dirty="0">
                <a:solidFill>
                  <a:srgbClr val="000000"/>
                </a:solidFill>
                <a:latin typeface="Arial" panose="020B0604020202020204" pitchFamily="34" charset="0"/>
                <a:cs typeface="Arial" panose="020B0604020202020204" pitchFamily="34" charset="0"/>
              </a:rPr>
              <a:t>ACs occur more frequently across the Arctic, tend to be stronger</a:t>
            </a:r>
            <a:r>
              <a:rPr lang="en-US" sz="1800" dirty="0" smtClean="0">
                <a:solidFill>
                  <a:srgbClr val="000000"/>
                </a:solidFill>
                <a:latin typeface="Arial" panose="020B0604020202020204" pitchFamily="34" charset="0"/>
                <a:cs typeface="Arial" panose="020B0604020202020204" pitchFamily="34" charset="0"/>
              </a:rPr>
              <a:t>, and </a:t>
            </a:r>
            <a:r>
              <a:rPr lang="en-US" sz="1800" dirty="0">
                <a:solidFill>
                  <a:srgbClr val="000000"/>
                </a:solidFill>
                <a:latin typeface="Arial" panose="020B0604020202020204" pitchFamily="34" charset="0"/>
                <a:cs typeface="Arial" panose="020B0604020202020204" pitchFamily="34" charset="0"/>
              </a:rPr>
              <a:t>tend to be embedded </a:t>
            </a:r>
            <a:r>
              <a:rPr lang="en-US" sz="1800" dirty="0" smtClean="0">
                <a:solidFill>
                  <a:srgbClr val="000000"/>
                </a:solidFill>
                <a:latin typeface="Arial" panose="020B0604020202020204" pitchFamily="34" charset="0"/>
                <a:cs typeface="Arial" panose="020B0604020202020204" pitchFamily="34" charset="0"/>
              </a:rPr>
              <a:t>in </a:t>
            </a:r>
            <a:r>
              <a:rPr lang="en-US" sz="1800" dirty="0">
                <a:solidFill>
                  <a:srgbClr val="000000"/>
                </a:solidFill>
                <a:latin typeface="Arial" panose="020B0604020202020204" pitchFamily="34" charset="0"/>
                <a:cs typeface="Arial" panose="020B0604020202020204" pitchFamily="34" charset="0"/>
              </a:rPr>
              <a:t>more favorable dynamic and thermodynamic environments for development </a:t>
            </a:r>
            <a:r>
              <a:rPr lang="en-US" sz="1800" dirty="0" smtClean="0">
                <a:solidFill>
                  <a:srgbClr val="000000"/>
                </a:solidFill>
                <a:latin typeface="Arial" panose="020B0604020202020204" pitchFamily="34" charset="0"/>
                <a:cs typeface="Arial" panose="020B0604020202020204" pitchFamily="34" charset="0"/>
              </a:rPr>
              <a:t>and intensification</a:t>
            </a:r>
            <a:r>
              <a:rPr lang="en-US" sz="1800" dirty="0">
                <a:solidFill>
                  <a:srgbClr val="000000"/>
                </a:solidFill>
                <a:latin typeface="Arial" panose="020B0604020202020204" pitchFamily="34" charset="0"/>
                <a:cs typeface="Arial" panose="020B0604020202020204" pitchFamily="34" charset="0"/>
              </a:rPr>
              <a:t> </a:t>
            </a:r>
            <a:r>
              <a:rPr lang="en-US" sz="1800" dirty="0" smtClean="0">
                <a:solidFill>
                  <a:srgbClr val="000000"/>
                </a:solidFill>
                <a:latin typeface="Arial" panose="020B0604020202020204" pitchFamily="34" charset="0"/>
                <a:cs typeface="Arial" panose="020B0604020202020204" pitchFamily="34" charset="0"/>
              </a:rPr>
              <a:t>during </a:t>
            </a:r>
            <a:r>
              <a:rPr lang="en-US" sz="1800" dirty="0">
                <a:solidFill>
                  <a:srgbClr val="000000"/>
                </a:solidFill>
                <a:latin typeface="Arial" panose="020B0604020202020204" pitchFamily="34" charset="0"/>
                <a:cs typeface="Arial" panose="020B0604020202020204" pitchFamily="34" charset="0"/>
              </a:rPr>
              <a:t>low-</a:t>
            </a:r>
            <a:r>
              <a:rPr lang="en-US" sz="1800" dirty="0" smtClean="0">
                <a:solidFill>
                  <a:srgbClr val="000000"/>
                </a:solidFill>
                <a:latin typeface="Arial" panose="020B0604020202020204" pitchFamily="34" charset="0"/>
                <a:cs typeface="Arial" panose="020B0604020202020204" pitchFamily="34" charset="0"/>
              </a:rPr>
              <a:t>skill periods </a:t>
            </a:r>
            <a:r>
              <a:rPr lang="en-US" sz="1800" dirty="0">
                <a:solidFill>
                  <a:srgbClr val="000000"/>
                </a:solidFill>
                <a:latin typeface="Arial" panose="020B0604020202020204" pitchFamily="34" charset="0"/>
                <a:cs typeface="Arial" panose="020B0604020202020204" pitchFamily="34" charset="0"/>
              </a:rPr>
              <a:t>compared to high-skill periods</a:t>
            </a:r>
            <a:r>
              <a:rPr lang="en-US" sz="1800" dirty="0" smtClean="0">
                <a:solidFill>
                  <a:srgbClr val="000000"/>
                </a:solidFill>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23807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forecast </a:t>
            </a:r>
            <a:r>
              <a:rPr lang="en-US" sz="2200" b="1" dirty="0">
                <a:solidFill>
                  <a:srgbClr val="FF0000"/>
                </a:solidFill>
                <a:latin typeface="Arial" panose="020B0604020202020204" pitchFamily="34" charset="0"/>
                <a:cs typeface="Arial" panose="020B0604020202020204" pitchFamily="34" charset="0"/>
              </a:rPr>
              <a:t>s</a:t>
            </a:r>
            <a:r>
              <a:rPr lang="en-US" sz="2200" b="1" dirty="0" smtClean="0">
                <a:solidFill>
                  <a:srgbClr val="FF0000"/>
                </a:solidFill>
                <a:latin typeface="Arial" panose="020B0604020202020204" pitchFamily="34" charset="0"/>
                <a:cs typeface="Arial" panose="020B0604020202020204" pitchFamily="34" charset="0"/>
              </a:rPr>
              <a:t>kill </a:t>
            </a:r>
            <a:r>
              <a:rPr lang="en-US" sz="2200" b="1" dirty="0">
                <a:solidFill>
                  <a:srgbClr val="FF0000"/>
                </a:solidFill>
                <a:latin typeface="Arial" panose="020B0604020202020204" pitchFamily="34" charset="0"/>
                <a:cs typeface="Arial" panose="020B0604020202020204" pitchFamily="34" charset="0"/>
              </a:rPr>
              <a:t>e</a:t>
            </a:r>
            <a:r>
              <a:rPr lang="en-US" sz="2200" b="1" dirty="0" smtClean="0">
                <a:solidFill>
                  <a:srgbClr val="FF0000"/>
                </a:solidFill>
                <a:latin typeface="Arial" panose="020B0604020202020204" pitchFamily="34" charset="0"/>
                <a:cs typeface="Arial" panose="020B0604020202020204" pitchFamily="34" charset="0"/>
              </a:rPr>
              <a:t>valuation</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Utilize day-5 forecasts of 500-hPa geopotential height initialized at 0000 UTC during June</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August 2007–2017 from 11-member 1° NOAA GEFS reforecast dataset version 2 (Hamill et al. 2013).</a:t>
            </a:r>
          </a:p>
          <a:p>
            <a:endParaRPr lang="en-US" sz="1800" dirty="0" smtClean="0">
              <a:latin typeface="Arial"/>
              <a:cs typeface="Arial"/>
            </a:endParaRPr>
          </a:p>
          <a:p>
            <a:r>
              <a:rPr lang="en-US" sz="1800" dirty="0" smtClean="0">
                <a:latin typeface="Arial"/>
                <a:cs typeface="Arial"/>
              </a:rPr>
              <a:t>Calculate area-averaged root </a:t>
            </a:r>
            <a:r>
              <a:rPr lang="en-US" sz="1800" dirty="0">
                <a:latin typeface="Arial"/>
                <a:cs typeface="Arial"/>
              </a:rPr>
              <a:t>mean square error (RMSE) of 500-hPa geopotential height </a:t>
            </a:r>
            <a:r>
              <a:rPr lang="en-US" sz="1800" dirty="0" smtClean="0">
                <a:latin typeface="Arial"/>
                <a:cs typeface="Arial"/>
              </a:rPr>
              <a:t>over </a:t>
            </a:r>
            <a:r>
              <a:rPr lang="en-US" sz="1800" dirty="0">
                <a:latin typeface="Arial"/>
                <a:cs typeface="Arial"/>
              </a:rPr>
              <a:t>the </a:t>
            </a:r>
            <a:r>
              <a:rPr lang="en-US" sz="1800" dirty="0" smtClean="0">
                <a:latin typeface="Arial"/>
                <a:cs typeface="Arial"/>
              </a:rPr>
              <a:t>Arctic, using ERA-Interim (Dee et al. 2011) </a:t>
            </a:r>
            <a:r>
              <a:rPr lang="en-US" sz="1800" dirty="0">
                <a:latin typeface="Arial"/>
                <a:ea typeface="Times New Roman"/>
                <a:cs typeface="Arial"/>
              </a:rPr>
              <a:t>at 1° horizontal </a:t>
            </a:r>
            <a:r>
              <a:rPr lang="en-US" sz="1800" dirty="0" smtClean="0">
                <a:latin typeface="Arial"/>
                <a:ea typeface="Times New Roman"/>
                <a:cs typeface="Arial"/>
              </a:rPr>
              <a:t>resolution </a:t>
            </a:r>
            <a:r>
              <a:rPr lang="en-US" sz="1800" dirty="0" smtClean="0">
                <a:latin typeface="Arial"/>
                <a:cs typeface="Arial"/>
              </a:rPr>
              <a:t>as verification.</a:t>
            </a:r>
          </a:p>
          <a:p>
            <a:pPr marL="0" indent="0">
              <a:buNone/>
            </a:pPr>
            <a:r>
              <a:rPr lang="en-US" sz="1800" dirty="0" smtClean="0">
                <a:latin typeface="Arial"/>
                <a:cs typeface="Arial"/>
              </a:rPr>
              <a:t> </a:t>
            </a:r>
          </a:p>
          <a:p>
            <a:r>
              <a:rPr lang="en-US" sz="1800" dirty="0" smtClean="0">
                <a:latin typeface="Arial"/>
                <a:cs typeface="Arial"/>
              </a:rPr>
              <a:t>Calculate </a:t>
            </a:r>
            <a:r>
              <a:rPr lang="en-US" sz="1800" dirty="0">
                <a:latin typeface="Arial"/>
                <a:cs typeface="Arial"/>
              </a:rPr>
              <a:t>standardized </a:t>
            </a:r>
            <a:r>
              <a:rPr lang="en-US" sz="1800" dirty="0" smtClean="0">
                <a:latin typeface="Arial"/>
                <a:cs typeface="Arial"/>
              </a:rPr>
              <a:t>anomaly of </a:t>
            </a:r>
            <a:r>
              <a:rPr lang="en-US" sz="1800" dirty="0">
                <a:latin typeface="Arial"/>
                <a:cs typeface="Arial"/>
              </a:rPr>
              <a:t>area-averaged RMSE (</a:t>
            </a:r>
            <a:r>
              <a:rPr lang="en-US" sz="1800" dirty="0" err="1">
                <a:solidFill>
                  <a:srgbClr val="000000"/>
                </a:solidFill>
                <a:latin typeface="Arial"/>
                <a:cs typeface="Arial"/>
              </a:rPr>
              <a:t>σ</a:t>
            </a:r>
            <a:r>
              <a:rPr lang="en-US" sz="1800" baseline="-25000" dirty="0" err="1">
                <a:solidFill>
                  <a:srgbClr val="000000"/>
                </a:solidFill>
                <a:latin typeface="Arial"/>
                <a:cs typeface="Arial"/>
              </a:rPr>
              <a:t>RMSE</a:t>
            </a:r>
            <a:r>
              <a:rPr lang="en-US" sz="1800" dirty="0">
                <a:latin typeface="Arial"/>
                <a:cs typeface="Arial"/>
              </a:rPr>
              <a:t>) </a:t>
            </a:r>
            <a:r>
              <a:rPr lang="en-US" sz="1800" dirty="0" smtClean="0">
                <a:latin typeface="Arial"/>
                <a:cs typeface="Arial"/>
              </a:rPr>
              <a:t>by following </a:t>
            </a:r>
            <a:r>
              <a:rPr lang="en-US" sz="1800" dirty="0">
                <a:latin typeface="Arial"/>
                <a:cs typeface="Arial"/>
              </a:rPr>
              <a:t>the approach used by </a:t>
            </a:r>
            <a:r>
              <a:rPr lang="en-US" sz="1800" dirty="0" smtClean="0">
                <a:latin typeface="Arial"/>
                <a:cs typeface="Arial"/>
              </a:rPr>
              <a:t>Ben Moore [</a:t>
            </a:r>
            <a:r>
              <a:rPr lang="en-US" sz="1800" dirty="0">
                <a:latin typeface="Arial"/>
                <a:cs typeface="Arial"/>
              </a:rPr>
              <a:t>2017, section 5b(3)</a:t>
            </a:r>
            <a:r>
              <a:rPr lang="en-US" sz="1800" dirty="0" smtClean="0">
                <a:latin typeface="Arial"/>
                <a:cs typeface="Arial"/>
              </a:rPr>
              <a:t>].</a:t>
            </a: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6053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forecast </a:t>
            </a:r>
            <a:r>
              <a:rPr lang="en-US" sz="2200" b="1" dirty="0">
                <a:solidFill>
                  <a:srgbClr val="FF0000"/>
                </a:solidFill>
                <a:latin typeface="Arial" panose="020B0604020202020204" pitchFamily="34" charset="0"/>
                <a:cs typeface="Arial" panose="020B0604020202020204" pitchFamily="34" charset="0"/>
              </a:rPr>
              <a:t>s</a:t>
            </a:r>
            <a:r>
              <a:rPr lang="en-US" sz="2200" b="1" dirty="0" smtClean="0">
                <a:solidFill>
                  <a:srgbClr val="FF0000"/>
                </a:solidFill>
                <a:latin typeface="Arial" panose="020B0604020202020204" pitchFamily="34" charset="0"/>
                <a:cs typeface="Arial" panose="020B0604020202020204" pitchFamily="34" charset="0"/>
              </a:rPr>
              <a:t>kill </a:t>
            </a:r>
            <a:r>
              <a:rPr lang="en-US" sz="2200" b="1" dirty="0">
                <a:solidFill>
                  <a:srgbClr val="FF0000"/>
                </a:solidFill>
                <a:latin typeface="Arial" panose="020B0604020202020204" pitchFamily="34" charset="0"/>
                <a:cs typeface="Arial" panose="020B0604020202020204" pitchFamily="34" charset="0"/>
              </a:rPr>
              <a:t>e</a:t>
            </a:r>
            <a:r>
              <a:rPr lang="en-US" sz="2200" b="1" dirty="0" smtClean="0">
                <a:solidFill>
                  <a:srgbClr val="FF0000"/>
                </a:solidFill>
                <a:latin typeface="Arial" panose="020B0604020202020204" pitchFamily="34" charset="0"/>
                <a:cs typeface="Arial" panose="020B0604020202020204" pitchFamily="34" charset="0"/>
              </a:rPr>
              <a:t>valuation</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Refer to forecasts associated </a:t>
            </a:r>
            <a:r>
              <a:rPr lang="en-US" sz="1800" dirty="0">
                <a:latin typeface="Arial" panose="020B0604020202020204" pitchFamily="34" charset="0"/>
                <a:cs typeface="Arial" panose="020B0604020202020204" pitchFamily="34" charset="0"/>
              </a:rPr>
              <a:t>with the top and bottom 10% of </a:t>
            </a:r>
            <a:r>
              <a:rPr lang="en-US" sz="1800" dirty="0" err="1">
                <a:latin typeface="Arial" panose="020B0604020202020204" pitchFamily="34" charset="0"/>
                <a:cs typeface="Arial" panose="020B0604020202020204" pitchFamily="34" charset="0"/>
              </a:rPr>
              <a:t>σ</a:t>
            </a:r>
            <a:r>
              <a:rPr lang="en-US" sz="1800" baseline="-25000" dirty="0" err="1">
                <a:latin typeface="Arial" panose="020B0604020202020204" pitchFamily="34" charset="0"/>
                <a:cs typeface="Arial" panose="020B0604020202020204" pitchFamily="34" charset="0"/>
              </a:rPr>
              <a:t>RMSE</a:t>
            </a:r>
            <a:r>
              <a:rPr lang="en-US" sz="1800" dirty="0">
                <a:latin typeface="Arial" panose="020B0604020202020204" pitchFamily="34" charset="0"/>
                <a:cs typeface="Arial" panose="020B0604020202020204" pitchFamily="34" charset="0"/>
              </a:rPr>
              <a:t> at day 5 </a:t>
            </a:r>
            <a:r>
              <a:rPr lang="en-US" sz="1800" dirty="0" smtClean="0">
                <a:latin typeface="Arial" panose="020B0604020202020204" pitchFamily="34" charset="0"/>
                <a:cs typeface="Arial" panose="020B0604020202020204" pitchFamily="34" charset="0"/>
              </a:rPr>
              <a:t>as </a:t>
            </a:r>
            <a:r>
              <a:rPr lang="en-US" sz="1800" b="1" dirty="0" smtClean="0">
                <a:latin typeface="Arial" panose="020B0604020202020204" pitchFamily="34" charset="0"/>
                <a:cs typeface="Arial" panose="020B0604020202020204" pitchFamily="34" charset="0"/>
              </a:rPr>
              <a:t>low</a:t>
            </a:r>
            <a:r>
              <a:rPr lang="en-US" sz="1800" b="1" dirty="0">
                <a:latin typeface="Arial" panose="020B0604020202020204" pitchFamily="34" charset="0"/>
                <a:cs typeface="Arial" panose="020B0604020202020204" pitchFamily="34" charset="0"/>
              </a:rPr>
              <a:t>-skill forecasts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high-skill forecasts</a:t>
            </a:r>
            <a:r>
              <a:rPr lang="en-US" sz="1800" dirty="0">
                <a:latin typeface="Arial" panose="020B0604020202020204" pitchFamily="34" charset="0"/>
                <a:cs typeface="Arial" panose="020B0604020202020204" pitchFamily="34" charset="0"/>
              </a:rPr>
              <a:t>, respectively</a:t>
            </a:r>
            <a:r>
              <a:rPr lang="en-US" sz="1800" dirty="0" smtClean="0">
                <a:latin typeface="Arial" panose="020B0604020202020204" pitchFamily="34" charset="0"/>
                <a:cs typeface="Arial" panose="020B0604020202020204" pitchFamily="34" charset="0"/>
              </a:rPr>
              <a:t>.</a:t>
            </a:r>
          </a:p>
          <a:p>
            <a:pPr>
              <a:lnSpc>
                <a:spcPct val="50000"/>
              </a:lnSpc>
            </a:pPr>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There are 101 low-skill forecasts and 101 high-skill forecasts.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Refer to time </a:t>
            </a:r>
            <a:r>
              <a:rPr lang="en-US" sz="1800" dirty="0">
                <a:latin typeface="Arial" panose="020B0604020202020204" pitchFamily="34" charset="0"/>
                <a:cs typeface="Arial" panose="020B0604020202020204" pitchFamily="34" charset="0"/>
              </a:rPr>
              <a:t>periods extending from day 0 through day 5 that are </a:t>
            </a:r>
            <a:r>
              <a:rPr lang="en-US" sz="1800" dirty="0" smtClean="0">
                <a:latin typeface="Arial" panose="020B0604020202020204" pitchFamily="34" charset="0"/>
                <a:cs typeface="Arial" panose="020B0604020202020204" pitchFamily="34" charset="0"/>
              </a:rPr>
              <a:t>encompassed by </a:t>
            </a:r>
            <a:r>
              <a:rPr lang="en-US" sz="1800" dirty="0">
                <a:latin typeface="Arial" panose="020B0604020202020204" pitchFamily="34" charset="0"/>
                <a:cs typeface="Arial" panose="020B0604020202020204" pitchFamily="34" charset="0"/>
              </a:rPr>
              <a:t>low-skill forecasts and high-skill forecasts </a:t>
            </a:r>
            <a:r>
              <a:rPr lang="en-US" sz="1800" dirty="0" smtClean="0">
                <a:latin typeface="Arial" panose="020B0604020202020204" pitchFamily="34" charset="0"/>
                <a:cs typeface="Arial" panose="020B0604020202020204" pitchFamily="34" charset="0"/>
              </a:rPr>
              <a:t>as </a:t>
            </a:r>
            <a:r>
              <a:rPr lang="en-US" sz="1800" b="1" dirty="0">
                <a:latin typeface="Arial" panose="020B0604020202020204" pitchFamily="34" charset="0"/>
                <a:cs typeface="Arial" panose="020B0604020202020204" pitchFamily="34" charset="0"/>
              </a:rPr>
              <a:t>low-skill periods</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high-</a:t>
            </a:r>
            <a:r>
              <a:rPr lang="en-US" sz="1800" b="1" dirty="0" smtClean="0">
                <a:latin typeface="Arial" panose="020B0604020202020204" pitchFamily="34" charset="0"/>
                <a:cs typeface="Arial" panose="020B0604020202020204" pitchFamily="34" charset="0"/>
              </a:rPr>
              <a:t>skill periods</a:t>
            </a:r>
            <a:r>
              <a:rPr lang="en-US" sz="1800" dirty="0">
                <a:latin typeface="Arial" panose="020B0604020202020204" pitchFamily="34" charset="0"/>
                <a:cs typeface="Arial" panose="020B0604020202020204" pitchFamily="34" charset="0"/>
              </a:rPr>
              <a:t>, respectively</a:t>
            </a:r>
            <a:r>
              <a:rPr lang="en-US" sz="1800" dirty="0" smtClean="0">
                <a:latin typeface="Arial" panose="020B0604020202020204" pitchFamily="34" charset="0"/>
                <a:cs typeface="Arial" panose="020B0604020202020204" pitchFamily="34" charset="0"/>
              </a:rPr>
              <a:t>.</a:t>
            </a:r>
          </a:p>
          <a:p>
            <a:pPr marL="0" indent="0">
              <a:buNone/>
            </a:pPr>
            <a:endParaRPr lang="en-US" sz="1800" dirty="0">
              <a:latin typeface="Arial"/>
              <a:cs typeface="Arial"/>
            </a:endParaRPr>
          </a:p>
          <a:p>
            <a:r>
              <a:rPr lang="en-US" sz="1800" dirty="0" smtClean="0">
                <a:latin typeface="Arial"/>
                <a:cs typeface="Arial"/>
              </a:rPr>
              <a:t>If a day occurs during both a low-skill period and a high-skill period, the day is assigned to the period that occurs earlier.</a:t>
            </a: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7128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Identification of ACs</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Create a climatology of ACs occurring </a:t>
            </a:r>
            <a:r>
              <a:rPr lang="en-US" sz="1800" dirty="0">
                <a:latin typeface="Arial" panose="020B0604020202020204" pitchFamily="34" charset="0"/>
                <a:cs typeface="Arial" panose="020B0604020202020204" pitchFamily="34" charset="0"/>
              </a:rPr>
              <a:t>during </a:t>
            </a:r>
            <a:r>
              <a:rPr lang="en-US" sz="1800" dirty="0" smtClean="0">
                <a:latin typeface="Arial" panose="020B0604020202020204" pitchFamily="34" charset="0"/>
                <a:cs typeface="Arial" panose="020B0604020202020204" pitchFamily="34" charset="0"/>
              </a:rPr>
              <a:t>June–August 2007–2017 by obtaining cyclone tracks from 1° ERA-Interim cyclone climatology prepared by </a:t>
            </a:r>
            <a:r>
              <a:rPr lang="en-US" sz="1800" dirty="0" err="1" smtClean="0">
                <a:latin typeface="Arial" panose="020B0604020202020204" pitchFamily="34" charset="0"/>
                <a:cs typeface="Arial" panose="020B0604020202020204" pitchFamily="34" charset="0"/>
              </a:rPr>
              <a:t>Sprenger</a:t>
            </a:r>
            <a:r>
              <a:rPr lang="en-US" sz="1800" dirty="0" smtClean="0">
                <a:latin typeface="Arial" panose="020B0604020202020204" pitchFamily="34" charset="0"/>
                <a:cs typeface="Arial" panose="020B0604020202020204" pitchFamily="34" charset="0"/>
              </a:rPr>
              <a:t> et al. (2017).</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Deem cyclones that last ≥ 48 h and spend at </a:t>
            </a:r>
            <a:r>
              <a:rPr lang="en-US" sz="1800" dirty="0">
                <a:latin typeface="Arial" panose="020B0604020202020204" pitchFamily="34" charset="0"/>
                <a:cs typeface="Arial" panose="020B0604020202020204" pitchFamily="34" charset="0"/>
              </a:rPr>
              <a:t>least 6 h </a:t>
            </a:r>
            <a:r>
              <a:rPr lang="en-US" sz="1800" dirty="0" smtClean="0">
                <a:latin typeface="Arial" panose="020B0604020202020204" pitchFamily="34" charset="0"/>
                <a:cs typeface="Arial" panose="020B0604020202020204" pitchFamily="34" charset="0"/>
              </a:rPr>
              <a:t>poleward of 70°N as ACs.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Identify ACs that occur at any time during low-skill periods and high-skill periods.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6982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Calculate selected dynamic and thermodynamic quantities to characterize the Arctic environment and ACs using ERA-Interim at 1° horizontal resolution.</a:t>
            </a:r>
          </a:p>
          <a:p>
            <a:endParaRPr lang="en-US" sz="1800" dirty="0">
              <a:latin typeface="Arial"/>
              <a:ea typeface="Times New Roman"/>
              <a:cs typeface="Arial"/>
            </a:endParaRPr>
          </a:p>
          <a:p>
            <a:r>
              <a:rPr lang="en-US" sz="1800" dirty="0" smtClean="0">
                <a:latin typeface="Arial"/>
                <a:ea typeface="Times New Roman"/>
                <a:cs typeface="Arial"/>
              </a:rPr>
              <a:t>Area-average the selected quantities over the Arctic (≥ 70°N) to characterize the Arctic environment.</a:t>
            </a:r>
          </a:p>
          <a:p>
            <a:endParaRPr lang="en-US" sz="1800" dirty="0">
              <a:latin typeface="Arial"/>
              <a:ea typeface="Times New Roman"/>
              <a:cs typeface="Arial"/>
            </a:endParaRPr>
          </a:p>
          <a:p>
            <a:r>
              <a:rPr lang="en-US" sz="1800" dirty="0" smtClean="0">
                <a:latin typeface="Arial"/>
                <a:ea typeface="Times New Roman"/>
                <a:cs typeface="Arial"/>
              </a:rPr>
              <a:t>Area-average the selected </a:t>
            </a:r>
            <a:r>
              <a:rPr lang="en-US" sz="1800" dirty="0">
                <a:latin typeface="Arial"/>
                <a:ea typeface="Times New Roman"/>
                <a:cs typeface="Arial"/>
              </a:rPr>
              <a:t>quantities </a:t>
            </a:r>
            <a:r>
              <a:rPr lang="en-US" sz="1800" dirty="0" smtClean="0">
                <a:latin typeface="Arial"/>
                <a:ea typeface="Times New Roman"/>
                <a:cs typeface="Arial"/>
              </a:rPr>
              <a:t>within </a:t>
            </a:r>
            <a:r>
              <a:rPr lang="en-US" sz="1800" dirty="0">
                <a:latin typeface="Arial"/>
                <a:ea typeface="Times New Roman"/>
                <a:cs typeface="Arial"/>
              </a:rPr>
              <a:t>a 1000-</a:t>
            </a:r>
            <a:r>
              <a:rPr lang="en-US" sz="1800" dirty="0" smtClean="0">
                <a:latin typeface="Arial"/>
                <a:ea typeface="Times New Roman"/>
                <a:cs typeface="Arial"/>
              </a:rPr>
              <a:t>km radius </a:t>
            </a:r>
            <a:r>
              <a:rPr lang="en-US" sz="1800" dirty="0">
                <a:latin typeface="Arial"/>
                <a:ea typeface="Times New Roman"/>
                <a:cs typeface="Arial"/>
              </a:rPr>
              <a:t>from the center of each AC to characterize the environment in the vicinity of each AC.</a:t>
            </a:r>
          </a:p>
          <a:p>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Characteristics of the Arctic environment and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0314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a_egr_850_to_600hPa_mean_with_sig_0to132h_onlyNewPeriod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368" y="2813631"/>
            <a:ext cx="2822893" cy="1938528"/>
          </a:xfrm>
          <a:prstGeom prst="rect">
            <a:avLst/>
          </a:prstGeom>
        </p:spPr>
      </p:pic>
      <p:pic>
        <p:nvPicPr>
          <p:cNvPr id="17" name="Picture 16" descr="aa_thetagrad850_70to90_mean_with_sig_0to132h_onlyNewPeriod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45" y="2817377"/>
            <a:ext cx="2822893" cy="1938528"/>
          </a:xfrm>
          <a:prstGeom prst="rect">
            <a:avLst/>
          </a:prstGeom>
        </p:spPr>
      </p:pic>
      <p:sp>
        <p:nvSpPr>
          <p:cNvPr id="18" name="TextBox 17"/>
          <p:cNvSpPr txBox="1"/>
          <p:nvPr/>
        </p:nvSpPr>
        <p:spPr>
          <a:xfrm>
            <a:off x="156341" y="1967788"/>
            <a:ext cx="257129" cy="138499"/>
          </a:xfrm>
          <a:prstGeom prst="rect">
            <a:avLst/>
          </a:prstGeom>
          <a:noFill/>
        </p:spPr>
        <p:txBody>
          <a:bodyPr wrap="square" lIns="0" tIns="0" rIns="0" bIns="0" rtlCol="0">
            <a:spAutoFit/>
          </a:bodyPr>
          <a:lstStyle/>
          <a:p>
            <a:pPr algn="r"/>
            <a:r>
              <a:rPr lang="en-US" sz="900" dirty="0" smtClean="0">
                <a:latin typeface="Arial"/>
                <a:cs typeface="Arial"/>
              </a:rPr>
              <a:t>0.6</a:t>
            </a:r>
            <a:endParaRPr lang="en-US" sz="900" dirty="0">
              <a:latin typeface="Arial"/>
              <a:cs typeface="Arial"/>
            </a:endParaRPr>
          </a:p>
        </p:txBody>
      </p:sp>
      <p:sp>
        <p:nvSpPr>
          <p:cNvPr id="20" name="TextBox 19"/>
          <p:cNvSpPr txBox="1"/>
          <p:nvPr/>
        </p:nvSpPr>
        <p:spPr>
          <a:xfrm>
            <a:off x="156341" y="1547964"/>
            <a:ext cx="257129" cy="138499"/>
          </a:xfrm>
          <a:prstGeom prst="rect">
            <a:avLst/>
          </a:prstGeom>
          <a:noFill/>
        </p:spPr>
        <p:txBody>
          <a:bodyPr wrap="square" lIns="0" tIns="0" rIns="0" bIns="0" rtlCol="0">
            <a:spAutoFit/>
          </a:bodyPr>
          <a:lstStyle/>
          <a:p>
            <a:pPr algn="r"/>
            <a:r>
              <a:rPr lang="en-US" sz="900" dirty="0" smtClean="0">
                <a:latin typeface="Arial"/>
                <a:cs typeface="Arial"/>
              </a:rPr>
              <a:t>0.7</a:t>
            </a:r>
            <a:endParaRPr lang="en-US" sz="900" dirty="0">
              <a:latin typeface="Arial"/>
              <a:cs typeface="Arial"/>
            </a:endParaRPr>
          </a:p>
        </p:txBody>
      </p:sp>
      <p:sp>
        <p:nvSpPr>
          <p:cNvPr id="21" name="TextBox 20"/>
          <p:cNvSpPr txBox="1"/>
          <p:nvPr/>
        </p:nvSpPr>
        <p:spPr>
          <a:xfrm>
            <a:off x="156341" y="1125282"/>
            <a:ext cx="257129" cy="138499"/>
          </a:xfrm>
          <a:prstGeom prst="rect">
            <a:avLst/>
          </a:prstGeom>
          <a:noFill/>
        </p:spPr>
        <p:txBody>
          <a:bodyPr wrap="square" lIns="0" tIns="0" rIns="0" bIns="0" rtlCol="0">
            <a:spAutoFit/>
          </a:bodyPr>
          <a:lstStyle/>
          <a:p>
            <a:pPr algn="r"/>
            <a:r>
              <a:rPr lang="en-US" sz="900" dirty="0" smtClean="0">
                <a:latin typeface="Arial"/>
                <a:cs typeface="Arial"/>
              </a:rPr>
              <a:t>0.8</a:t>
            </a:r>
            <a:endParaRPr lang="en-US" sz="900" dirty="0">
              <a:latin typeface="Arial"/>
              <a:cs typeface="Arial"/>
            </a:endParaRPr>
          </a:p>
        </p:txBody>
      </p:sp>
      <p:sp>
        <p:nvSpPr>
          <p:cNvPr id="22" name="TextBox 21"/>
          <p:cNvSpPr txBox="1"/>
          <p:nvPr/>
        </p:nvSpPr>
        <p:spPr>
          <a:xfrm>
            <a:off x="156341" y="703795"/>
            <a:ext cx="257129" cy="138499"/>
          </a:xfrm>
          <a:prstGeom prst="rect">
            <a:avLst/>
          </a:prstGeom>
          <a:noFill/>
        </p:spPr>
        <p:txBody>
          <a:bodyPr wrap="square" lIns="0" tIns="0" rIns="0" bIns="0" rtlCol="0">
            <a:spAutoFit/>
          </a:bodyPr>
          <a:lstStyle/>
          <a:p>
            <a:pPr algn="r"/>
            <a:r>
              <a:rPr lang="en-US" sz="900" dirty="0" smtClean="0">
                <a:latin typeface="Arial"/>
                <a:cs typeface="Arial"/>
              </a:rPr>
              <a:t>0.9</a:t>
            </a:r>
            <a:endParaRPr lang="en-US" sz="900" dirty="0">
              <a:latin typeface="Arial"/>
              <a:cs typeface="Arial"/>
            </a:endParaRPr>
          </a:p>
        </p:txBody>
      </p:sp>
      <p:sp>
        <p:nvSpPr>
          <p:cNvPr id="64" name="TextBox 63"/>
          <p:cNvSpPr txBox="1"/>
          <p:nvPr/>
        </p:nvSpPr>
        <p:spPr>
          <a:xfrm>
            <a:off x="455363" y="92269"/>
            <a:ext cx="2765591" cy="138499"/>
          </a:xfrm>
          <a:prstGeom prst="rect">
            <a:avLst/>
          </a:prstGeom>
          <a:noFill/>
        </p:spPr>
        <p:txBody>
          <a:bodyPr wrap="square" lIns="0" tIns="0" rIns="0" bIns="0" rtlCol="0">
            <a:spAutoFit/>
          </a:bodyPr>
          <a:lstStyle/>
          <a:p>
            <a:pPr algn="ctr"/>
            <a:r>
              <a:rPr lang="en-US" sz="900" b="1" dirty="0" smtClean="0">
                <a:latin typeface="Arial"/>
                <a:cs typeface="Arial"/>
              </a:rPr>
              <a:t>(a) </a:t>
            </a:r>
            <a:r>
              <a:rPr lang="en-US" sz="900" b="1" dirty="0">
                <a:latin typeface="Arial"/>
                <a:cs typeface="Arial"/>
              </a:rPr>
              <a:t>Abs. value of </a:t>
            </a:r>
            <a:r>
              <a:rPr lang="en-US" sz="900" b="1" dirty="0" err="1">
                <a:latin typeface="Arial"/>
                <a:cs typeface="Arial"/>
              </a:rPr>
              <a:t>stnd</a:t>
            </a:r>
            <a:r>
              <a:rPr lang="en-US" sz="900" b="1" dirty="0">
                <a:latin typeface="Arial"/>
                <a:cs typeface="Arial"/>
              </a:rPr>
              <a:t>. </a:t>
            </a:r>
            <a:r>
              <a:rPr lang="en-US" sz="900" b="1" dirty="0" err="1">
                <a:latin typeface="Arial"/>
                <a:cs typeface="Arial"/>
              </a:rPr>
              <a:t>anom</a:t>
            </a:r>
            <a:r>
              <a:rPr lang="en-US" sz="900" b="1" dirty="0">
                <a:latin typeface="Arial"/>
                <a:cs typeface="Arial"/>
              </a:rPr>
              <a:t>. of 500-hPa v wind (</a:t>
            </a:r>
            <a:r>
              <a:rPr lang="en-US" sz="900" b="1" dirty="0" err="1">
                <a:latin typeface="Arial"/>
                <a:cs typeface="Arial"/>
              </a:rPr>
              <a:t>σ</a:t>
            </a:r>
            <a:r>
              <a:rPr lang="en-US" sz="900" b="1" dirty="0">
                <a:latin typeface="Arial"/>
                <a:cs typeface="Arial"/>
              </a:rPr>
              <a:t>)</a:t>
            </a:r>
          </a:p>
        </p:txBody>
      </p:sp>
      <p:sp>
        <p:nvSpPr>
          <p:cNvPr id="96" name="TextBox 95"/>
          <p:cNvSpPr txBox="1"/>
          <p:nvPr/>
        </p:nvSpPr>
        <p:spPr>
          <a:xfrm>
            <a:off x="7258523" y="221346"/>
            <a:ext cx="1577824" cy="215444"/>
          </a:xfrm>
          <a:prstGeom prst="rect">
            <a:avLst/>
          </a:prstGeom>
          <a:noFill/>
        </p:spPr>
        <p:txBody>
          <a:bodyPr wrap="square" lIns="0" tIns="0" rIns="0" bIns="0" rtlCol="0">
            <a:spAutoFit/>
          </a:bodyPr>
          <a:lstStyle/>
          <a:p>
            <a:pPr algn="ctr"/>
            <a:r>
              <a:rPr lang="en-US" sz="1400" b="1" dirty="0" smtClean="0">
                <a:latin typeface="Arial"/>
                <a:cs typeface="Arial"/>
              </a:rPr>
              <a:t>Legend</a:t>
            </a:r>
            <a:endParaRPr lang="en-US" sz="900" b="1" dirty="0">
              <a:latin typeface="Arial"/>
              <a:cs typeface="Arial"/>
            </a:endParaRPr>
          </a:p>
        </p:txBody>
      </p:sp>
      <p:sp>
        <p:nvSpPr>
          <p:cNvPr id="103" name="TextBox 102"/>
          <p:cNvSpPr txBox="1"/>
          <p:nvPr/>
        </p:nvSpPr>
        <p:spPr>
          <a:xfrm flipH="1">
            <a:off x="7081931" y="695216"/>
            <a:ext cx="1936200" cy="553998"/>
          </a:xfrm>
          <a:prstGeom prst="rect">
            <a:avLst/>
          </a:prstGeom>
          <a:noFill/>
        </p:spPr>
        <p:txBody>
          <a:bodyPr wrap="square" lIns="0" tIns="0" rIns="0" bIns="0" rtlCol="0">
            <a:spAutoFit/>
          </a:bodyPr>
          <a:lstStyle/>
          <a:p>
            <a:pPr algn="ctr"/>
            <a:r>
              <a:rPr lang="en-US" sz="1200" dirty="0" smtClean="0">
                <a:latin typeface="Arial"/>
                <a:cs typeface="Arial"/>
              </a:rPr>
              <a:t>Distributions of quantities area-averaged over the Arctic (≥ 70°N)</a:t>
            </a:r>
            <a:endParaRPr lang="en-US" sz="1200" dirty="0">
              <a:latin typeface="Arial"/>
              <a:cs typeface="Arial"/>
            </a:endParaRPr>
          </a:p>
        </p:txBody>
      </p:sp>
      <p:cxnSp>
        <p:nvCxnSpPr>
          <p:cNvPr id="105" name="Straight Connector 104"/>
          <p:cNvCxnSpPr/>
          <p:nvPr/>
        </p:nvCxnSpPr>
        <p:spPr>
          <a:xfrm flipV="1">
            <a:off x="7229475" y="1701802"/>
            <a:ext cx="309769" cy="361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flipH="1">
            <a:off x="7597625" y="1606734"/>
            <a:ext cx="1238722" cy="184666"/>
          </a:xfrm>
          <a:prstGeom prst="rect">
            <a:avLst/>
          </a:prstGeom>
          <a:noFill/>
        </p:spPr>
        <p:txBody>
          <a:bodyPr wrap="square" lIns="0" tIns="0" rIns="0" bIns="0" rtlCol="0">
            <a:spAutoFit/>
          </a:bodyPr>
          <a:lstStyle/>
          <a:p>
            <a:r>
              <a:rPr lang="en-US" sz="1200" dirty="0" smtClean="0">
                <a:latin typeface="Arial"/>
                <a:cs typeface="Arial"/>
              </a:rPr>
              <a:t>Low-skill mean</a:t>
            </a:r>
            <a:endParaRPr lang="en-US" sz="1200" dirty="0">
              <a:latin typeface="Arial"/>
              <a:cs typeface="Arial"/>
            </a:endParaRPr>
          </a:p>
        </p:txBody>
      </p:sp>
      <p:cxnSp>
        <p:nvCxnSpPr>
          <p:cNvPr id="108" name="Straight Connector 107"/>
          <p:cNvCxnSpPr/>
          <p:nvPr/>
        </p:nvCxnSpPr>
        <p:spPr>
          <a:xfrm>
            <a:off x="7229475" y="2074672"/>
            <a:ext cx="309769" cy="0"/>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flipH="1">
            <a:off x="7597625" y="1980826"/>
            <a:ext cx="1238722" cy="184666"/>
          </a:xfrm>
          <a:prstGeom prst="rect">
            <a:avLst/>
          </a:prstGeom>
          <a:noFill/>
        </p:spPr>
        <p:txBody>
          <a:bodyPr wrap="square" lIns="0" tIns="0" rIns="0" bIns="0" rtlCol="0">
            <a:spAutoFit/>
          </a:bodyPr>
          <a:lstStyle/>
          <a:p>
            <a:r>
              <a:rPr lang="en-US" sz="1200" dirty="0" smtClean="0">
                <a:latin typeface="Arial"/>
                <a:cs typeface="Arial"/>
              </a:rPr>
              <a:t>High-skill mean</a:t>
            </a:r>
            <a:endParaRPr lang="en-US" sz="1200" dirty="0">
              <a:latin typeface="Arial"/>
              <a:cs typeface="Arial"/>
            </a:endParaRPr>
          </a:p>
        </p:txBody>
      </p:sp>
      <p:cxnSp>
        <p:nvCxnSpPr>
          <p:cNvPr id="110" name="Straight Connector 109"/>
          <p:cNvCxnSpPr/>
          <p:nvPr/>
        </p:nvCxnSpPr>
        <p:spPr>
          <a:xfrm>
            <a:off x="7229475" y="2544865"/>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flipH="1">
            <a:off x="7597621" y="2342740"/>
            <a:ext cx="1383780" cy="369332"/>
          </a:xfrm>
          <a:prstGeom prst="rect">
            <a:avLst/>
          </a:prstGeom>
          <a:noFill/>
        </p:spPr>
        <p:txBody>
          <a:bodyPr wrap="square" lIns="0" tIns="0" rIns="0" bIns="0" rtlCol="0">
            <a:spAutoFit/>
          </a:bodyPr>
          <a:lstStyle/>
          <a:p>
            <a:r>
              <a:rPr lang="en-US" sz="1200" dirty="0">
                <a:latin typeface="Arial"/>
                <a:cs typeface="Arial"/>
              </a:rPr>
              <a:t>2</a:t>
            </a:r>
            <a:r>
              <a:rPr lang="en-US" sz="1200" dirty="0" smtClean="0">
                <a:latin typeface="Arial"/>
                <a:cs typeface="Arial"/>
              </a:rPr>
              <a:t>007–2017 </a:t>
            </a:r>
          </a:p>
          <a:p>
            <a:r>
              <a:rPr lang="en-US" sz="1200" dirty="0" err="1" smtClean="0">
                <a:latin typeface="Arial"/>
                <a:cs typeface="Arial"/>
              </a:rPr>
              <a:t>climo</a:t>
            </a:r>
            <a:r>
              <a:rPr lang="en-US" sz="1200" dirty="0" smtClean="0">
                <a:latin typeface="Arial"/>
                <a:cs typeface="Arial"/>
              </a:rPr>
              <a:t> mean </a:t>
            </a:r>
            <a:endParaRPr lang="en-US" sz="1200" dirty="0">
              <a:latin typeface="Arial"/>
              <a:cs typeface="Arial"/>
            </a:endParaRPr>
          </a:p>
        </p:txBody>
      </p:sp>
      <p:sp>
        <p:nvSpPr>
          <p:cNvPr id="112" name="Oval 111"/>
          <p:cNvSpPr>
            <a:spLocks noChangeAspect="1"/>
          </p:cNvSpPr>
          <p:nvPr/>
        </p:nvSpPr>
        <p:spPr>
          <a:xfrm>
            <a:off x="7147684" y="3275794"/>
            <a:ext cx="113494"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a:off x="7147684" y="3427897"/>
            <a:ext cx="109728" cy="109728"/>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flipH="1">
            <a:off x="7329677" y="3021738"/>
            <a:ext cx="1506669" cy="738664"/>
          </a:xfrm>
          <a:prstGeom prst="rect">
            <a:avLst/>
          </a:prstGeom>
          <a:noFill/>
        </p:spPr>
        <p:txBody>
          <a:bodyPr wrap="square" lIns="0" tIns="0" rIns="0" bIns="0" rtlCol="0">
            <a:spAutoFit/>
          </a:bodyPr>
          <a:lstStyle/>
          <a:p>
            <a:r>
              <a:rPr lang="en-US" sz="1200" dirty="0" smtClean="0">
                <a:latin typeface="Arial"/>
                <a:cs typeface="Arial"/>
              </a:rPr>
              <a:t>Statistically significant differences with respect to </a:t>
            </a:r>
            <a:r>
              <a:rPr lang="en-US" sz="1200" dirty="0" err="1" smtClean="0">
                <a:latin typeface="Arial"/>
                <a:cs typeface="Arial"/>
              </a:rPr>
              <a:t>climo</a:t>
            </a:r>
            <a:r>
              <a:rPr lang="en-US" sz="1200" dirty="0" smtClean="0">
                <a:latin typeface="Arial"/>
                <a:cs typeface="Arial"/>
              </a:rPr>
              <a:t> at 95% confidence level</a:t>
            </a:r>
            <a:endParaRPr lang="en-US" sz="1200" dirty="0">
              <a:latin typeface="Arial"/>
              <a:cs typeface="Arial"/>
            </a:endParaRPr>
          </a:p>
        </p:txBody>
      </p:sp>
      <p:sp>
        <p:nvSpPr>
          <p:cNvPr id="115" name="TextBox 114"/>
          <p:cNvSpPr txBox="1"/>
          <p:nvPr/>
        </p:nvSpPr>
        <p:spPr>
          <a:xfrm flipH="1">
            <a:off x="7072009" y="4161738"/>
            <a:ext cx="1936200" cy="184666"/>
          </a:xfrm>
          <a:prstGeom prst="rect">
            <a:avLst/>
          </a:prstGeom>
          <a:noFill/>
        </p:spPr>
        <p:txBody>
          <a:bodyPr wrap="square" lIns="0" tIns="0" rIns="0" bIns="0" rtlCol="0">
            <a:spAutoFit/>
          </a:bodyPr>
          <a:lstStyle/>
          <a:p>
            <a:pPr algn="ctr"/>
            <a:r>
              <a:rPr lang="en-US" sz="1200" b="1" dirty="0" smtClean="0">
                <a:latin typeface="Arial"/>
                <a:cs typeface="Arial"/>
              </a:rPr>
              <a:t>Shading: </a:t>
            </a:r>
            <a:r>
              <a:rPr lang="en-US" sz="1200" dirty="0" smtClean="0">
                <a:latin typeface="Arial"/>
                <a:cs typeface="Arial"/>
              </a:rPr>
              <a:t>Interquartile range</a:t>
            </a:r>
            <a:endParaRPr lang="en-US" sz="1200" dirty="0">
              <a:latin typeface="Arial"/>
              <a:cs typeface="Arial"/>
            </a:endParaRPr>
          </a:p>
        </p:txBody>
      </p:sp>
      <p:sp>
        <p:nvSpPr>
          <p:cNvPr id="85" name="TextBox 84"/>
          <p:cNvSpPr txBox="1"/>
          <p:nvPr/>
        </p:nvSpPr>
        <p:spPr>
          <a:xfrm>
            <a:off x="156341" y="3344385"/>
            <a:ext cx="257129" cy="138499"/>
          </a:xfrm>
          <a:prstGeom prst="rect">
            <a:avLst/>
          </a:prstGeom>
          <a:noFill/>
        </p:spPr>
        <p:txBody>
          <a:bodyPr wrap="square" lIns="0" tIns="0" rIns="0" bIns="0" rtlCol="0">
            <a:spAutoFit/>
          </a:bodyPr>
          <a:lstStyle/>
          <a:p>
            <a:pPr algn="r"/>
            <a:r>
              <a:rPr lang="en-US" sz="900" dirty="0" smtClean="0">
                <a:latin typeface="Arial"/>
                <a:cs typeface="Arial"/>
              </a:rPr>
              <a:t>1.25</a:t>
            </a:r>
            <a:endParaRPr lang="en-US" sz="900" dirty="0">
              <a:latin typeface="Arial"/>
              <a:cs typeface="Arial"/>
            </a:endParaRPr>
          </a:p>
        </p:txBody>
      </p:sp>
      <p:sp>
        <p:nvSpPr>
          <p:cNvPr id="86" name="TextBox 85"/>
          <p:cNvSpPr txBox="1"/>
          <p:nvPr/>
        </p:nvSpPr>
        <p:spPr>
          <a:xfrm>
            <a:off x="156341" y="3658508"/>
            <a:ext cx="257129" cy="138499"/>
          </a:xfrm>
          <a:prstGeom prst="rect">
            <a:avLst/>
          </a:prstGeom>
          <a:noFill/>
        </p:spPr>
        <p:txBody>
          <a:bodyPr wrap="square" lIns="0" tIns="0" rIns="0" bIns="0" rtlCol="0">
            <a:spAutoFit/>
          </a:bodyPr>
          <a:lstStyle/>
          <a:p>
            <a:pPr algn="r"/>
            <a:r>
              <a:rPr lang="en-US" sz="900" dirty="0" smtClean="0">
                <a:latin typeface="Arial"/>
                <a:cs typeface="Arial"/>
              </a:rPr>
              <a:t>1.20</a:t>
            </a:r>
            <a:endParaRPr lang="en-US" sz="900" dirty="0">
              <a:latin typeface="Arial"/>
              <a:cs typeface="Arial"/>
            </a:endParaRPr>
          </a:p>
        </p:txBody>
      </p:sp>
      <p:sp>
        <p:nvSpPr>
          <p:cNvPr id="87" name="TextBox 86"/>
          <p:cNvSpPr txBox="1"/>
          <p:nvPr/>
        </p:nvSpPr>
        <p:spPr>
          <a:xfrm>
            <a:off x="156341" y="3971998"/>
            <a:ext cx="257129" cy="138499"/>
          </a:xfrm>
          <a:prstGeom prst="rect">
            <a:avLst/>
          </a:prstGeom>
          <a:noFill/>
        </p:spPr>
        <p:txBody>
          <a:bodyPr wrap="square" lIns="0" tIns="0" rIns="0" bIns="0" rtlCol="0">
            <a:spAutoFit/>
          </a:bodyPr>
          <a:lstStyle/>
          <a:p>
            <a:pPr algn="r"/>
            <a:r>
              <a:rPr lang="en-US" sz="900" dirty="0" smtClean="0">
                <a:latin typeface="Arial"/>
                <a:cs typeface="Arial"/>
              </a:rPr>
              <a:t>1.15</a:t>
            </a:r>
            <a:endParaRPr lang="en-US" sz="900" dirty="0">
              <a:latin typeface="Arial"/>
              <a:cs typeface="Arial"/>
            </a:endParaRPr>
          </a:p>
        </p:txBody>
      </p:sp>
      <p:sp>
        <p:nvSpPr>
          <p:cNvPr id="88" name="TextBox 87"/>
          <p:cNvSpPr txBox="1"/>
          <p:nvPr/>
        </p:nvSpPr>
        <p:spPr>
          <a:xfrm>
            <a:off x="156341" y="4287640"/>
            <a:ext cx="257129" cy="138499"/>
          </a:xfrm>
          <a:prstGeom prst="rect">
            <a:avLst/>
          </a:prstGeom>
          <a:noFill/>
        </p:spPr>
        <p:txBody>
          <a:bodyPr wrap="square" lIns="0" tIns="0" rIns="0" bIns="0" rtlCol="0">
            <a:spAutoFit/>
          </a:bodyPr>
          <a:lstStyle/>
          <a:p>
            <a:pPr algn="r"/>
            <a:r>
              <a:rPr lang="en-US" sz="900" dirty="0" smtClean="0">
                <a:latin typeface="Arial"/>
                <a:cs typeface="Arial"/>
              </a:rPr>
              <a:t>1.10</a:t>
            </a:r>
            <a:endParaRPr lang="en-US" sz="900" dirty="0">
              <a:latin typeface="Arial"/>
              <a:cs typeface="Arial"/>
            </a:endParaRPr>
          </a:p>
        </p:txBody>
      </p:sp>
      <p:sp>
        <p:nvSpPr>
          <p:cNvPr id="89" name="TextBox 88"/>
          <p:cNvSpPr txBox="1"/>
          <p:nvPr/>
        </p:nvSpPr>
        <p:spPr>
          <a:xfrm>
            <a:off x="156341" y="4604160"/>
            <a:ext cx="257129" cy="138499"/>
          </a:xfrm>
          <a:prstGeom prst="rect">
            <a:avLst/>
          </a:prstGeom>
          <a:noFill/>
        </p:spPr>
        <p:txBody>
          <a:bodyPr wrap="square" lIns="0" tIns="0" rIns="0" bIns="0" rtlCol="0">
            <a:spAutoFit/>
          </a:bodyPr>
          <a:lstStyle/>
          <a:p>
            <a:pPr algn="r"/>
            <a:r>
              <a:rPr lang="en-US" sz="900" dirty="0" smtClean="0">
                <a:latin typeface="Arial"/>
                <a:cs typeface="Arial"/>
              </a:rPr>
              <a:t>1.05</a:t>
            </a:r>
            <a:endParaRPr lang="en-US" sz="900" dirty="0">
              <a:latin typeface="Arial"/>
              <a:cs typeface="Arial"/>
            </a:endParaRPr>
          </a:p>
        </p:txBody>
      </p:sp>
      <p:sp>
        <p:nvSpPr>
          <p:cNvPr id="65" name="TextBox 64"/>
          <p:cNvSpPr txBox="1"/>
          <p:nvPr/>
        </p:nvSpPr>
        <p:spPr>
          <a:xfrm>
            <a:off x="3877254" y="2654182"/>
            <a:ext cx="2651802" cy="138499"/>
          </a:xfrm>
          <a:prstGeom prst="rect">
            <a:avLst/>
          </a:prstGeom>
          <a:noFill/>
        </p:spPr>
        <p:txBody>
          <a:bodyPr wrap="square" lIns="0" tIns="0" rIns="0" bIns="0" rtlCol="0">
            <a:spAutoFit/>
          </a:bodyPr>
          <a:lstStyle/>
          <a:p>
            <a:pPr algn="ctr"/>
            <a:r>
              <a:rPr lang="en-US" sz="900" b="1" dirty="0" smtClean="0">
                <a:latin typeface="Arial"/>
                <a:cs typeface="Arial"/>
              </a:rPr>
              <a:t>(d) 850–600-hPa </a:t>
            </a:r>
            <a:r>
              <a:rPr lang="en-US" sz="900" b="1" dirty="0" err="1" smtClean="0">
                <a:latin typeface="Arial"/>
                <a:cs typeface="Arial"/>
              </a:rPr>
              <a:t>Eady</a:t>
            </a:r>
            <a:r>
              <a:rPr lang="en-US" sz="900" b="1" dirty="0" smtClean="0">
                <a:latin typeface="Arial"/>
                <a:cs typeface="Arial"/>
              </a:rPr>
              <a:t> growth rate (day</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69" name="TextBox 68"/>
          <p:cNvSpPr txBox="1"/>
          <p:nvPr/>
        </p:nvSpPr>
        <p:spPr>
          <a:xfrm>
            <a:off x="3509545" y="2049793"/>
            <a:ext cx="257129" cy="138499"/>
          </a:xfrm>
          <a:prstGeom prst="rect">
            <a:avLst/>
          </a:prstGeom>
          <a:noFill/>
        </p:spPr>
        <p:txBody>
          <a:bodyPr wrap="square" lIns="0" tIns="0" rIns="0" bIns="0" rtlCol="0">
            <a:spAutoFit/>
          </a:bodyPr>
          <a:lstStyle/>
          <a:p>
            <a:pPr algn="r"/>
            <a:r>
              <a:rPr lang="en-US" sz="900" dirty="0" smtClean="0">
                <a:latin typeface="Arial"/>
                <a:cs typeface="Arial"/>
              </a:rPr>
              <a:t>13</a:t>
            </a:r>
            <a:endParaRPr lang="en-US" sz="900" dirty="0">
              <a:latin typeface="Arial"/>
              <a:cs typeface="Arial"/>
            </a:endParaRPr>
          </a:p>
        </p:txBody>
      </p:sp>
      <p:sp>
        <p:nvSpPr>
          <p:cNvPr id="70" name="TextBox 69"/>
          <p:cNvSpPr txBox="1"/>
          <p:nvPr/>
        </p:nvSpPr>
        <p:spPr>
          <a:xfrm>
            <a:off x="3507000" y="1794206"/>
            <a:ext cx="257129" cy="138499"/>
          </a:xfrm>
          <a:prstGeom prst="rect">
            <a:avLst/>
          </a:prstGeom>
          <a:noFill/>
        </p:spPr>
        <p:txBody>
          <a:bodyPr wrap="square" lIns="0" tIns="0" rIns="0" bIns="0" rtlCol="0">
            <a:spAutoFit/>
          </a:bodyPr>
          <a:lstStyle/>
          <a:p>
            <a:pPr algn="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3507000" y="1541614"/>
            <a:ext cx="257129"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900" dirty="0">
              <a:latin typeface="Arial"/>
              <a:cs typeface="Arial"/>
            </a:endParaRPr>
          </a:p>
        </p:txBody>
      </p:sp>
      <p:sp>
        <p:nvSpPr>
          <p:cNvPr id="73" name="TextBox 72"/>
          <p:cNvSpPr txBox="1"/>
          <p:nvPr/>
        </p:nvSpPr>
        <p:spPr>
          <a:xfrm>
            <a:off x="3509545" y="1290983"/>
            <a:ext cx="257129" cy="138499"/>
          </a:xfrm>
          <a:prstGeom prst="rect">
            <a:avLst/>
          </a:prstGeom>
          <a:noFill/>
        </p:spPr>
        <p:txBody>
          <a:bodyPr wrap="square" lIns="0" tIns="0" rIns="0" bIns="0" rtlCol="0">
            <a:spAutoFit/>
          </a:bodyPr>
          <a:lstStyle/>
          <a:p>
            <a:pPr algn="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3509545" y="1037840"/>
            <a:ext cx="257129" cy="138499"/>
          </a:xfrm>
          <a:prstGeom prst="rect">
            <a:avLst/>
          </a:prstGeom>
          <a:noFill/>
        </p:spPr>
        <p:txBody>
          <a:bodyPr wrap="square" lIns="0" tIns="0" rIns="0" bIns="0" rtlCol="0">
            <a:spAutoFit/>
          </a:bodyPr>
          <a:lstStyle/>
          <a:p>
            <a:pPr algn="r"/>
            <a:r>
              <a:rPr lang="en-US" sz="900" dirty="0" smtClean="0">
                <a:latin typeface="Arial"/>
                <a:cs typeface="Arial"/>
              </a:rPr>
              <a:t>17</a:t>
            </a:r>
            <a:endParaRPr lang="en-US" sz="900" dirty="0">
              <a:latin typeface="Arial"/>
              <a:cs typeface="Arial"/>
            </a:endParaRPr>
          </a:p>
        </p:txBody>
      </p:sp>
      <p:sp>
        <p:nvSpPr>
          <p:cNvPr id="75" name="TextBox 74"/>
          <p:cNvSpPr txBox="1"/>
          <p:nvPr/>
        </p:nvSpPr>
        <p:spPr>
          <a:xfrm>
            <a:off x="3509545" y="784714"/>
            <a:ext cx="257129" cy="138499"/>
          </a:xfrm>
          <a:prstGeom prst="rect">
            <a:avLst/>
          </a:prstGeom>
          <a:noFill/>
        </p:spPr>
        <p:txBody>
          <a:bodyPr wrap="square" lIns="0" tIns="0" rIns="0" bIns="0" rtlCol="0">
            <a:spAutoFit/>
          </a:bodyPr>
          <a:lstStyle/>
          <a:p>
            <a:pPr algn="r"/>
            <a:r>
              <a:rPr lang="en-US" sz="900" dirty="0" smtClean="0">
                <a:latin typeface="Arial"/>
                <a:cs typeface="Arial"/>
              </a:rPr>
              <a:t>18</a:t>
            </a:r>
            <a:endParaRPr lang="en-US" sz="900" dirty="0">
              <a:latin typeface="Arial"/>
              <a:cs typeface="Arial"/>
            </a:endParaRPr>
          </a:p>
        </p:txBody>
      </p:sp>
      <p:sp>
        <p:nvSpPr>
          <p:cNvPr id="76" name="TextBox 75"/>
          <p:cNvSpPr txBox="1"/>
          <p:nvPr/>
        </p:nvSpPr>
        <p:spPr>
          <a:xfrm>
            <a:off x="3510031" y="280235"/>
            <a:ext cx="257129" cy="138499"/>
          </a:xfrm>
          <a:prstGeom prst="rect">
            <a:avLst/>
          </a:prstGeom>
          <a:noFill/>
        </p:spPr>
        <p:txBody>
          <a:bodyPr wrap="square" lIns="0" tIns="0" rIns="0" bIns="0" rtlCol="0">
            <a:spAutoFit/>
          </a:bodyPr>
          <a:lstStyle/>
          <a:p>
            <a:pPr algn="r"/>
            <a:r>
              <a:rPr lang="en-US" sz="900" dirty="0" smtClean="0">
                <a:latin typeface="Arial"/>
                <a:cs typeface="Arial"/>
              </a:rPr>
              <a:t>20</a:t>
            </a:r>
            <a:endParaRPr lang="en-US" sz="900" dirty="0">
              <a:latin typeface="Arial"/>
              <a:cs typeface="Arial"/>
            </a:endParaRPr>
          </a:p>
        </p:txBody>
      </p:sp>
      <p:sp>
        <p:nvSpPr>
          <p:cNvPr id="90" name="TextBox 89"/>
          <p:cNvSpPr txBox="1"/>
          <p:nvPr/>
        </p:nvSpPr>
        <p:spPr>
          <a:xfrm>
            <a:off x="3510031" y="3313185"/>
            <a:ext cx="257129" cy="138499"/>
          </a:xfrm>
          <a:prstGeom prst="rect">
            <a:avLst/>
          </a:prstGeom>
          <a:noFill/>
        </p:spPr>
        <p:txBody>
          <a:bodyPr wrap="square" lIns="0" tIns="0" rIns="0" bIns="0" rtlCol="0">
            <a:spAutoFit/>
          </a:bodyPr>
          <a:lstStyle/>
          <a:p>
            <a:pPr algn="r"/>
            <a:r>
              <a:rPr lang="en-US" sz="900" dirty="0" smtClean="0">
                <a:latin typeface="Arial"/>
                <a:cs typeface="Arial"/>
              </a:rPr>
              <a:t>0.64</a:t>
            </a:r>
            <a:endParaRPr lang="en-US" sz="900" dirty="0">
              <a:latin typeface="Arial"/>
              <a:cs typeface="Arial"/>
            </a:endParaRPr>
          </a:p>
        </p:txBody>
      </p:sp>
      <p:sp>
        <p:nvSpPr>
          <p:cNvPr id="91" name="TextBox 90"/>
          <p:cNvSpPr txBox="1"/>
          <p:nvPr/>
        </p:nvSpPr>
        <p:spPr>
          <a:xfrm>
            <a:off x="3510031" y="3636401"/>
            <a:ext cx="257129" cy="138499"/>
          </a:xfrm>
          <a:prstGeom prst="rect">
            <a:avLst/>
          </a:prstGeom>
          <a:noFill/>
        </p:spPr>
        <p:txBody>
          <a:bodyPr wrap="square" lIns="0" tIns="0" rIns="0" bIns="0" rtlCol="0">
            <a:spAutoFit/>
          </a:bodyPr>
          <a:lstStyle/>
          <a:p>
            <a:pPr algn="r"/>
            <a:r>
              <a:rPr lang="en-US" sz="900" dirty="0" smtClean="0">
                <a:latin typeface="Arial"/>
                <a:cs typeface="Arial"/>
              </a:rPr>
              <a:t>0.60</a:t>
            </a:r>
            <a:endParaRPr lang="en-US" sz="900" dirty="0">
              <a:latin typeface="Arial"/>
              <a:cs typeface="Arial"/>
            </a:endParaRPr>
          </a:p>
        </p:txBody>
      </p:sp>
      <p:sp>
        <p:nvSpPr>
          <p:cNvPr id="93" name="TextBox 92"/>
          <p:cNvSpPr txBox="1"/>
          <p:nvPr/>
        </p:nvSpPr>
        <p:spPr>
          <a:xfrm>
            <a:off x="3510031" y="3959713"/>
            <a:ext cx="257129" cy="138499"/>
          </a:xfrm>
          <a:prstGeom prst="rect">
            <a:avLst/>
          </a:prstGeom>
          <a:noFill/>
        </p:spPr>
        <p:txBody>
          <a:bodyPr wrap="square" lIns="0" tIns="0" rIns="0" bIns="0" rtlCol="0">
            <a:spAutoFit/>
          </a:bodyPr>
          <a:lstStyle/>
          <a:p>
            <a:pPr algn="r"/>
            <a:r>
              <a:rPr lang="en-US" sz="900" dirty="0" smtClean="0">
                <a:latin typeface="Arial"/>
                <a:cs typeface="Arial"/>
              </a:rPr>
              <a:t>0.56</a:t>
            </a:r>
            <a:endParaRPr lang="en-US" sz="900" dirty="0">
              <a:latin typeface="Arial"/>
              <a:cs typeface="Arial"/>
            </a:endParaRPr>
          </a:p>
        </p:txBody>
      </p:sp>
      <p:sp>
        <p:nvSpPr>
          <p:cNvPr id="94" name="TextBox 93"/>
          <p:cNvSpPr txBox="1"/>
          <p:nvPr/>
        </p:nvSpPr>
        <p:spPr>
          <a:xfrm>
            <a:off x="3510031" y="4280558"/>
            <a:ext cx="257129" cy="138499"/>
          </a:xfrm>
          <a:prstGeom prst="rect">
            <a:avLst/>
          </a:prstGeom>
          <a:noFill/>
        </p:spPr>
        <p:txBody>
          <a:bodyPr wrap="square" lIns="0" tIns="0" rIns="0" bIns="0" rtlCol="0">
            <a:spAutoFit/>
          </a:bodyPr>
          <a:lstStyle/>
          <a:p>
            <a:pPr algn="r"/>
            <a:r>
              <a:rPr lang="en-US" sz="900" dirty="0" smtClean="0">
                <a:latin typeface="Arial"/>
                <a:cs typeface="Arial"/>
              </a:rPr>
              <a:t>0.52</a:t>
            </a:r>
            <a:endParaRPr lang="en-US" sz="900" dirty="0">
              <a:latin typeface="Arial"/>
              <a:cs typeface="Arial"/>
            </a:endParaRPr>
          </a:p>
        </p:txBody>
      </p:sp>
      <p:sp>
        <p:nvSpPr>
          <p:cNvPr id="95" name="TextBox 94"/>
          <p:cNvSpPr txBox="1"/>
          <p:nvPr/>
        </p:nvSpPr>
        <p:spPr>
          <a:xfrm>
            <a:off x="3510031" y="4599183"/>
            <a:ext cx="257129" cy="138499"/>
          </a:xfrm>
          <a:prstGeom prst="rect">
            <a:avLst/>
          </a:prstGeom>
          <a:noFill/>
        </p:spPr>
        <p:txBody>
          <a:bodyPr wrap="square" lIns="0" tIns="0" rIns="0" bIns="0" rtlCol="0">
            <a:spAutoFit/>
          </a:bodyPr>
          <a:lstStyle/>
          <a:p>
            <a:pPr algn="r"/>
            <a:r>
              <a:rPr lang="en-US" sz="900" dirty="0" smtClean="0">
                <a:latin typeface="Arial"/>
                <a:cs typeface="Arial"/>
              </a:rPr>
              <a:t>0.48</a:t>
            </a:r>
            <a:endParaRPr lang="en-US" sz="900" dirty="0">
              <a:latin typeface="Arial"/>
              <a:cs typeface="Arial"/>
            </a:endParaRPr>
          </a:p>
        </p:txBody>
      </p:sp>
      <p:pic>
        <p:nvPicPr>
          <p:cNvPr id="9" name="Picture 8" descr="v500_area_averaged_stndAnom_70to90_mean_with_sig_0to132h_onlyNewPeriod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4" y="264027"/>
            <a:ext cx="2822892" cy="1938528"/>
          </a:xfrm>
          <a:prstGeom prst="rect">
            <a:avLst/>
          </a:prstGeom>
        </p:spPr>
      </p:pic>
      <p:pic>
        <p:nvPicPr>
          <p:cNvPr id="12" name="Picture 11" descr="aa_300hPa_ws_70to90_mean_with_sig_0to132h_onlyNewPeriod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368" y="260776"/>
            <a:ext cx="2822893" cy="1938528"/>
          </a:xfrm>
          <a:prstGeom prst="rect">
            <a:avLst/>
          </a:prstGeom>
        </p:spPr>
      </p:pic>
      <p:grpSp>
        <p:nvGrpSpPr>
          <p:cNvPr id="98" name="Group 97"/>
          <p:cNvGrpSpPr/>
          <p:nvPr/>
        </p:nvGrpSpPr>
        <p:grpSpPr>
          <a:xfrm>
            <a:off x="405476" y="2185287"/>
            <a:ext cx="2872653" cy="291219"/>
            <a:chOff x="345944" y="2204241"/>
            <a:chExt cx="2872653" cy="291219"/>
          </a:xfrm>
        </p:grpSpPr>
        <p:sp>
          <p:nvSpPr>
            <p:cNvPr id="24" name="TextBox 23"/>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31" name="TextBox 30"/>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52" name="TextBox 151"/>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53" name="TextBox 152"/>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54" name="TextBox 153"/>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55" name="TextBox 154"/>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56" name="TextBox 155"/>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57" name="TextBox 156"/>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58" name="TextBox 157"/>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59" name="TextBox 158"/>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60" name="TextBox 159"/>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61" name="TextBox 160"/>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62" name="TextBox 161"/>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63" name="TextBox 162"/>
          <p:cNvSpPr txBox="1"/>
          <p:nvPr/>
        </p:nvSpPr>
        <p:spPr>
          <a:xfrm>
            <a:off x="156341" y="282429"/>
            <a:ext cx="257129"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164" name="TextBox 163"/>
          <p:cNvSpPr txBox="1"/>
          <p:nvPr/>
        </p:nvSpPr>
        <p:spPr>
          <a:xfrm>
            <a:off x="3873591" y="92269"/>
            <a:ext cx="2655465" cy="138499"/>
          </a:xfrm>
          <a:prstGeom prst="rect">
            <a:avLst/>
          </a:prstGeom>
          <a:noFill/>
        </p:spPr>
        <p:txBody>
          <a:bodyPr wrap="square" lIns="0" tIns="0" rIns="0" bIns="0" rtlCol="0">
            <a:spAutoFit/>
          </a:bodyPr>
          <a:lstStyle/>
          <a:p>
            <a:pPr algn="ctr"/>
            <a:r>
              <a:rPr lang="en-US" sz="900" b="1" dirty="0" smtClean="0">
                <a:latin typeface="Arial"/>
                <a:cs typeface="Arial"/>
              </a:rPr>
              <a:t>(b) 300-hPa wind speed (m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grpSp>
        <p:nvGrpSpPr>
          <p:cNvPr id="165" name="Group 164"/>
          <p:cNvGrpSpPr/>
          <p:nvPr/>
        </p:nvGrpSpPr>
        <p:grpSpPr>
          <a:xfrm>
            <a:off x="3766674" y="2185117"/>
            <a:ext cx="2872653" cy="291219"/>
            <a:chOff x="345944" y="2204241"/>
            <a:chExt cx="2872653" cy="291219"/>
          </a:xfrm>
        </p:grpSpPr>
        <p:sp>
          <p:nvSpPr>
            <p:cNvPr id="166" name="TextBox 165"/>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67" name="TextBox 166"/>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68" name="TextBox 167"/>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69" name="TextBox 168"/>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70" name="TextBox 169"/>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71" name="TextBox 170"/>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72" name="TextBox 171"/>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73" name="TextBox 172"/>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74" name="TextBox 173"/>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75" name="TextBox 174"/>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76" name="TextBox 175"/>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77" name="TextBox 176"/>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78" name="TextBox 177"/>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79" name="TextBox 178"/>
          <p:cNvSpPr txBox="1"/>
          <p:nvPr/>
        </p:nvSpPr>
        <p:spPr>
          <a:xfrm>
            <a:off x="3510031" y="532798"/>
            <a:ext cx="257129" cy="138499"/>
          </a:xfrm>
          <a:prstGeom prst="rect">
            <a:avLst/>
          </a:prstGeom>
          <a:noFill/>
        </p:spPr>
        <p:txBody>
          <a:bodyPr wrap="square" lIns="0" tIns="0" rIns="0" bIns="0" rtlCol="0">
            <a:spAutoFit/>
          </a:bodyPr>
          <a:lstStyle/>
          <a:p>
            <a:pPr algn="r"/>
            <a:r>
              <a:rPr lang="en-US" sz="900" dirty="0" smtClean="0">
                <a:latin typeface="Arial"/>
                <a:cs typeface="Arial"/>
              </a:rPr>
              <a:t>19</a:t>
            </a:r>
            <a:endParaRPr lang="en-US" sz="900" dirty="0">
              <a:latin typeface="Arial"/>
              <a:cs typeface="Arial"/>
            </a:endParaRPr>
          </a:p>
        </p:txBody>
      </p:sp>
      <p:grpSp>
        <p:nvGrpSpPr>
          <p:cNvPr id="180" name="Group 179"/>
          <p:cNvGrpSpPr/>
          <p:nvPr/>
        </p:nvGrpSpPr>
        <p:grpSpPr>
          <a:xfrm>
            <a:off x="405332" y="4736855"/>
            <a:ext cx="2872653" cy="291219"/>
            <a:chOff x="345944" y="2204241"/>
            <a:chExt cx="2872653" cy="291219"/>
          </a:xfrm>
        </p:grpSpPr>
        <p:sp>
          <p:nvSpPr>
            <p:cNvPr id="181" name="TextBox 180"/>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82" name="TextBox 181"/>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83" name="TextBox 182"/>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84" name="TextBox 183"/>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85" name="TextBox 184"/>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86" name="TextBox 185"/>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87" name="TextBox 186"/>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88" name="TextBox 187"/>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89" name="TextBox 188"/>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90" name="TextBox 189"/>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91" name="TextBox 190"/>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92" name="TextBox 191"/>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93" name="TextBox 192"/>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94" name="Group 193"/>
          <p:cNvGrpSpPr/>
          <p:nvPr/>
        </p:nvGrpSpPr>
        <p:grpSpPr>
          <a:xfrm>
            <a:off x="3767160" y="4739625"/>
            <a:ext cx="2872653" cy="291219"/>
            <a:chOff x="345944" y="2204241"/>
            <a:chExt cx="2872653" cy="291219"/>
          </a:xfrm>
        </p:grpSpPr>
        <p:sp>
          <p:nvSpPr>
            <p:cNvPr id="195" name="TextBox 194"/>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96" name="TextBox 195"/>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97" name="TextBox 196"/>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98" name="TextBox 197"/>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99" name="TextBox 198"/>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200" name="TextBox 199"/>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201" name="TextBox 200"/>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202" name="TextBox 201"/>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203" name="TextBox 202"/>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204" name="TextBox 203"/>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205" name="TextBox 204"/>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206" name="TextBox 205"/>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207" name="TextBox 206"/>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208" name="TextBox 207"/>
          <p:cNvSpPr txBox="1"/>
          <p:nvPr/>
        </p:nvSpPr>
        <p:spPr>
          <a:xfrm>
            <a:off x="512250" y="2654182"/>
            <a:ext cx="2652432" cy="138499"/>
          </a:xfrm>
          <a:prstGeom prst="rect">
            <a:avLst/>
          </a:prstGeom>
          <a:noFill/>
        </p:spPr>
        <p:txBody>
          <a:bodyPr wrap="square" lIns="0" tIns="0" rIns="0" bIns="0" rtlCol="0">
            <a:spAutoFit/>
          </a:bodyPr>
          <a:lstStyle/>
          <a:p>
            <a:pPr algn="ctr"/>
            <a:r>
              <a:rPr lang="en-US" sz="900" b="1" dirty="0" smtClean="0">
                <a:latin typeface="Arial"/>
                <a:cs typeface="Arial"/>
              </a:rPr>
              <a:t>(c) 850-hPa </a:t>
            </a:r>
            <a:r>
              <a:rPr lang="en-US" sz="900" b="1" dirty="0" err="1" smtClean="0">
                <a:latin typeface="Arial"/>
                <a:cs typeface="Arial"/>
              </a:rPr>
              <a:t>θ</a:t>
            </a:r>
            <a:r>
              <a:rPr lang="en-US" sz="900" b="1" dirty="0" smtClean="0">
                <a:latin typeface="Arial"/>
                <a:cs typeface="Arial"/>
              </a:rPr>
              <a:t> gradient magnitude [K (100 km)</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209" name="TextBox 208"/>
          <p:cNvSpPr txBox="1"/>
          <p:nvPr/>
        </p:nvSpPr>
        <p:spPr>
          <a:xfrm>
            <a:off x="156341" y="3027700"/>
            <a:ext cx="257129" cy="138499"/>
          </a:xfrm>
          <a:prstGeom prst="rect">
            <a:avLst/>
          </a:prstGeom>
          <a:noFill/>
        </p:spPr>
        <p:txBody>
          <a:bodyPr wrap="square" lIns="0" tIns="0" rIns="0" bIns="0" rtlCol="0">
            <a:spAutoFit/>
          </a:bodyPr>
          <a:lstStyle/>
          <a:p>
            <a:pPr algn="r"/>
            <a:r>
              <a:rPr lang="en-US" sz="900" dirty="0" smtClean="0">
                <a:latin typeface="Arial"/>
                <a:cs typeface="Arial"/>
              </a:rPr>
              <a:t>1.30</a:t>
            </a:r>
            <a:endParaRPr lang="en-US" sz="900" dirty="0">
              <a:latin typeface="Arial"/>
              <a:cs typeface="Arial"/>
            </a:endParaRPr>
          </a:p>
        </p:txBody>
      </p:sp>
      <p:sp>
        <p:nvSpPr>
          <p:cNvPr id="211" name="TextBox 210"/>
          <p:cNvSpPr txBox="1"/>
          <p:nvPr/>
        </p:nvSpPr>
        <p:spPr>
          <a:xfrm>
            <a:off x="3510031" y="2993859"/>
            <a:ext cx="257129" cy="138499"/>
          </a:xfrm>
          <a:prstGeom prst="rect">
            <a:avLst/>
          </a:prstGeom>
          <a:noFill/>
        </p:spPr>
        <p:txBody>
          <a:bodyPr wrap="square" lIns="0" tIns="0" rIns="0" bIns="0" rtlCol="0">
            <a:spAutoFit/>
          </a:bodyPr>
          <a:lstStyle/>
          <a:p>
            <a:pPr algn="r"/>
            <a:r>
              <a:rPr lang="en-US" sz="900" dirty="0" smtClean="0">
                <a:latin typeface="Arial"/>
                <a:cs typeface="Arial"/>
              </a:rPr>
              <a:t>0.68</a:t>
            </a:r>
            <a:endParaRPr lang="en-US" sz="900" dirty="0">
              <a:latin typeface="Arial"/>
              <a:cs typeface="Arial"/>
            </a:endParaRPr>
          </a:p>
        </p:txBody>
      </p:sp>
      <p:cxnSp>
        <p:nvCxnSpPr>
          <p:cNvPr id="212" name="Straight Connector 211"/>
          <p:cNvCxnSpPr/>
          <p:nvPr/>
        </p:nvCxnSpPr>
        <p:spPr>
          <a:xfrm>
            <a:off x="6901761" y="111223"/>
            <a:ext cx="0" cy="49205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4477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_div_350_to_250hPa_70to90_mean_with_sig_0to132h_onlyNewPeriod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45" y="260996"/>
            <a:ext cx="2822893" cy="1938528"/>
          </a:xfrm>
          <a:prstGeom prst="rect">
            <a:avLst/>
          </a:prstGeom>
          <a:ln w="0">
            <a:noFill/>
          </a:ln>
        </p:spPr>
      </p:pic>
      <p:pic>
        <p:nvPicPr>
          <p:cNvPr id="6" name="Picture 5" descr="aa_pos_IMFC_70to90_mean_with_sig_0to132h_onlyNewPeriod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139" y="2815216"/>
            <a:ext cx="2822892" cy="1938528"/>
          </a:xfrm>
          <a:prstGeom prst="rect">
            <a:avLst/>
          </a:prstGeom>
        </p:spPr>
      </p:pic>
      <p:pic>
        <p:nvPicPr>
          <p:cNvPr id="5" name="Picture 4" descr="aa_IVT_70to90_mean_with_sig_0to132h_onlyNewPeriod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5" y="2815216"/>
            <a:ext cx="2822892" cy="1938528"/>
          </a:xfrm>
          <a:prstGeom prst="rect">
            <a:avLst/>
          </a:prstGeom>
        </p:spPr>
      </p:pic>
      <p:pic>
        <p:nvPicPr>
          <p:cNvPr id="4" name="Picture 3" descr="aa_neg_omega_800to600hPa_70to90_mean_with_sig_0to132h_onlyNewPeriod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368" y="260996"/>
            <a:ext cx="2822893" cy="1938528"/>
          </a:xfrm>
          <a:prstGeom prst="rect">
            <a:avLst/>
          </a:prstGeom>
        </p:spPr>
      </p:pic>
      <p:sp>
        <p:nvSpPr>
          <p:cNvPr id="18" name="TextBox 17"/>
          <p:cNvSpPr txBox="1"/>
          <p:nvPr/>
        </p:nvSpPr>
        <p:spPr>
          <a:xfrm>
            <a:off x="156341" y="2046948"/>
            <a:ext cx="257129" cy="138499"/>
          </a:xfrm>
          <a:prstGeom prst="rect">
            <a:avLst/>
          </a:prstGeom>
          <a:noFill/>
        </p:spPr>
        <p:txBody>
          <a:bodyPr wrap="square" lIns="0" tIns="0" rIns="0" bIns="0" rtlCol="0">
            <a:spAutoFit/>
          </a:bodyPr>
          <a:lstStyle/>
          <a:p>
            <a:pPr algn="r"/>
            <a:r>
              <a:rPr lang="en-US" sz="900" dirty="0" smtClean="0">
                <a:latin typeface="Arial"/>
                <a:cs typeface="Arial"/>
              </a:rPr>
              <a:t>3.0</a:t>
            </a:r>
            <a:endParaRPr lang="en-US" sz="900" dirty="0">
              <a:latin typeface="Arial"/>
              <a:cs typeface="Arial"/>
            </a:endParaRPr>
          </a:p>
        </p:txBody>
      </p:sp>
      <p:sp>
        <p:nvSpPr>
          <p:cNvPr id="64" name="TextBox 63"/>
          <p:cNvSpPr txBox="1"/>
          <p:nvPr/>
        </p:nvSpPr>
        <p:spPr>
          <a:xfrm>
            <a:off x="238119" y="92269"/>
            <a:ext cx="3040010" cy="138499"/>
          </a:xfrm>
          <a:prstGeom prst="rect">
            <a:avLst/>
          </a:prstGeom>
          <a:noFill/>
        </p:spPr>
        <p:txBody>
          <a:bodyPr wrap="square" lIns="0" tIns="0" rIns="0" bIns="0" rtlCol="0">
            <a:spAutoFit/>
          </a:bodyPr>
          <a:lstStyle/>
          <a:p>
            <a:pPr algn="ctr"/>
            <a:r>
              <a:rPr lang="en-US" sz="900" b="1" dirty="0" smtClean="0">
                <a:latin typeface="Arial"/>
                <a:cs typeface="Arial"/>
              </a:rPr>
              <a:t>(a) Positive values of 350–250-hPa divergence (10</a:t>
            </a:r>
            <a:r>
              <a:rPr lang="en-US" sz="900" b="1" baseline="30000" dirty="0" smtClean="0">
                <a:latin typeface="Arial"/>
                <a:cs typeface="Arial"/>
              </a:rPr>
              <a:t>−6</a:t>
            </a:r>
            <a:r>
              <a:rPr lang="en-US" sz="900" b="1" dirty="0" smtClean="0">
                <a:latin typeface="Arial"/>
                <a:cs typeface="Arial"/>
              </a:rPr>
              <a:t>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96" name="TextBox 95"/>
          <p:cNvSpPr txBox="1"/>
          <p:nvPr/>
        </p:nvSpPr>
        <p:spPr>
          <a:xfrm>
            <a:off x="7258523" y="221346"/>
            <a:ext cx="1577824" cy="215444"/>
          </a:xfrm>
          <a:prstGeom prst="rect">
            <a:avLst/>
          </a:prstGeom>
          <a:noFill/>
        </p:spPr>
        <p:txBody>
          <a:bodyPr wrap="square" lIns="0" tIns="0" rIns="0" bIns="0" rtlCol="0">
            <a:spAutoFit/>
          </a:bodyPr>
          <a:lstStyle/>
          <a:p>
            <a:pPr algn="ctr"/>
            <a:r>
              <a:rPr lang="en-US" sz="1400" b="1" dirty="0" smtClean="0">
                <a:latin typeface="Arial"/>
                <a:cs typeface="Arial"/>
              </a:rPr>
              <a:t>Legend</a:t>
            </a:r>
            <a:endParaRPr lang="en-US" sz="900" b="1" dirty="0">
              <a:latin typeface="Arial"/>
              <a:cs typeface="Arial"/>
            </a:endParaRPr>
          </a:p>
        </p:txBody>
      </p:sp>
      <p:sp>
        <p:nvSpPr>
          <p:cNvPr id="103" name="TextBox 102"/>
          <p:cNvSpPr txBox="1"/>
          <p:nvPr/>
        </p:nvSpPr>
        <p:spPr>
          <a:xfrm flipH="1">
            <a:off x="7081931" y="695216"/>
            <a:ext cx="1936200" cy="553998"/>
          </a:xfrm>
          <a:prstGeom prst="rect">
            <a:avLst/>
          </a:prstGeom>
          <a:noFill/>
        </p:spPr>
        <p:txBody>
          <a:bodyPr wrap="square" lIns="0" tIns="0" rIns="0" bIns="0" rtlCol="0">
            <a:spAutoFit/>
          </a:bodyPr>
          <a:lstStyle/>
          <a:p>
            <a:pPr algn="ctr"/>
            <a:r>
              <a:rPr lang="en-US" sz="1200" dirty="0" smtClean="0">
                <a:latin typeface="Arial"/>
                <a:cs typeface="Arial"/>
              </a:rPr>
              <a:t>Distributions of quantities area-averaged over the Arctic (≥ 70°N)</a:t>
            </a:r>
            <a:endParaRPr lang="en-US" sz="1200" dirty="0">
              <a:latin typeface="Arial"/>
              <a:cs typeface="Arial"/>
            </a:endParaRPr>
          </a:p>
        </p:txBody>
      </p:sp>
      <p:cxnSp>
        <p:nvCxnSpPr>
          <p:cNvPr id="105" name="Straight Connector 104"/>
          <p:cNvCxnSpPr/>
          <p:nvPr/>
        </p:nvCxnSpPr>
        <p:spPr>
          <a:xfrm flipV="1">
            <a:off x="7229475" y="1701802"/>
            <a:ext cx="309769" cy="361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flipH="1">
            <a:off x="7597625" y="1606734"/>
            <a:ext cx="1238722" cy="184666"/>
          </a:xfrm>
          <a:prstGeom prst="rect">
            <a:avLst/>
          </a:prstGeom>
          <a:noFill/>
        </p:spPr>
        <p:txBody>
          <a:bodyPr wrap="square" lIns="0" tIns="0" rIns="0" bIns="0" rtlCol="0">
            <a:spAutoFit/>
          </a:bodyPr>
          <a:lstStyle/>
          <a:p>
            <a:r>
              <a:rPr lang="en-US" sz="1200" dirty="0" smtClean="0">
                <a:latin typeface="Arial"/>
                <a:cs typeface="Arial"/>
              </a:rPr>
              <a:t>Low-skill mean</a:t>
            </a:r>
            <a:endParaRPr lang="en-US" sz="1200" dirty="0">
              <a:latin typeface="Arial"/>
              <a:cs typeface="Arial"/>
            </a:endParaRPr>
          </a:p>
        </p:txBody>
      </p:sp>
      <p:cxnSp>
        <p:nvCxnSpPr>
          <p:cNvPr id="108" name="Straight Connector 107"/>
          <p:cNvCxnSpPr/>
          <p:nvPr/>
        </p:nvCxnSpPr>
        <p:spPr>
          <a:xfrm>
            <a:off x="7229475" y="2074672"/>
            <a:ext cx="309769" cy="0"/>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flipH="1">
            <a:off x="7597625" y="1980826"/>
            <a:ext cx="1238722" cy="184666"/>
          </a:xfrm>
          <a:prstGeom prst="rect">
            <a:avLst/>
          </a:prstGeom>
          <a:noFill/>
        </p:spPr>
        <p:txBody>
          <a:bodyPr wrap="square" lIns="0" tIns="0" rIns="0" bIns="0" rtlCol="0">
            <a:spAutoFit/>
          </a:bodyPr>
          <a:lstStyle/>
          <a:p>
            <a:r>
              <a:rPr lang="en-US" sz="1200" dirty="0" smtClean="0">
                <a:latin typeface="Arial"/>
                <a:cs typeface="Arial"/>
              </a:rPr>
              <a:t>High-skill mean</a:t>
            </a:r>
            <a:endParaRPr lang="en-US" sz="1200" dirty="0">
              <a:latin typeface="Arial"/>
              <a:cs typeface="Arial"/>
            </a:endParaRPr>
          </a:p>
        </p:txBody>
      </p:sp>
      <p:cxnSp>
        <p:nvCxnSpPr>
          <p:cNvPr id="110" name="Straight Connector 109"/>
          <p:cNvCxnSpPr/>
          <p:nvPr/>
        </p:nvCxnSpPr>
        <p:spPr>
          <a:xfrm>
            <a:off x="7229475" y="2544865"/>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flipH="1">
            <a:off x="7597621" y="2342740"/>
            <a:ext cx="1383780" cy="369332"/>
          </a:xfrm>
          <a:prstGeom prst="rect">
            <a:avLst/>
          </a:prstGeom>
          <a:noFill/>
        </p:spPr>
        <p:txBody>
          <a:bodyPr wrap="square" lIns="0" tIns="0" rIns="0" bIns="0" rtlCol="0">
            <a:spAutoFit/>
          </a:bodyPr>
          <a:lstStyle/>
          <a:p>
            <a:r>
              <a:rPr lang="en-US" sz="1200" dirty="0">
                <a:latin typeface="Arial"/>
                <a:cs typeface="Arial"/>
              </a:rPr>
              <a:t>2</a:t>
            </a:r>
            <a:r>
              <a:rPr lang="en-US" sz="1200" dirty="0" smtClean="0">
                <a:latin typeface="Arial"/>
                <a:cs typeface="Arial"/>
              </a:rPr>
              <a:t>007–2017 </a:t>
            </a:r>
          </a:p>
          <a:p>
            <a:r>
              <a:rPr lang="en-US" sz="1200" dirty="0" err="1" smtClean="0">
                <a:latin typeface="Arial"/>
                <a:cs typeface="Arial"/>
              </a:rPr>
              <a:t>climo</a:t>
            </a:r>
            <a:r>
              <a:rPr lang="en-US" sz="1200" dirty="0" smtClean="0">
                <a:latin typeface="Arial"/>
                <a:cs typeface="Arial"/>
              </a:rPr>
              <a:t> mean </a:t>
            </a:r>
            <a:endParaRPr lang="en-US" sz="1200" dirty="0">
              <a:latin typeface="Arial"/>
              <a:cs typeface="Arial"/>
            </a:endParaRPr>
          </a:p>
        </p:txBody>
      </p:sp>
      <p:sp>
        <p:nvSpPr>
          <p:cNvPr id="112" name="Oval 111"/>
          <p:cNvSpPr>
            <a:spLocks noChangeAspect="1"/>
          </p:cNvSpPr>
          <p:nvPr/>
        </p:nvSpPr>
        <p:spPr>
          <a:xfrm>
            <a:off x="7147684" y="3275794"/>
            <a:ext cx="113494"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a:off x="7147684" y="3427897"/>
            <a:ext cx="109728" cy="109728"/>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flipH="1">
            <a:off x="7329677" y="3021738"/>
            <a:ext cx="1506669" cy="738664"/>
          </a:xfrm>
          <a:prstGeom prst="rect">
            <a:avLst/>
          </a:prstGeom>
          <a:noFill/>
        </p:spPr>
        <p:txBody>
          <a:bodyPr wrap="square" lIns="0" tIns="0" rIns="0" bIns="0" rtlCol="0">
            <a:spAutoFit/>
          </a:bodyPr>
          <a:lstStyle/>
          <a:p>
            <a:r>
              <a:rPr lang="en-US" sz="1200" dirty="0" smtClean="0">
                <a:latin typeface="Arial"/>
                <a:cs typeface="Arial"/>
              </a:rPr>
              <a:t>Statistically significant differences with respect to </a:t>
            </a:r>
            <a:r>
              <a:rPr lang="en-US" sz="1200" dirty="0" err="1" smtClean="0">
                <a:latin typeface="Arial"/>
                <a:cs typeface="Arial"/>
              </a:rPr>
              <a:t>climo</a:t>
            </a:r>
            <a:r>
              <a:rPr lang="en-US" sz="1200" dirty="0" smtClean="0">
                <a:latin typeface="Arial"/>
                <a:cs typeface="Arial"/>
              </a:rPr>
              <a:t> at 95% confidence level</a:t>
            </a:r>
            <a:endParaRPr lang="en-US" sz="1200" dirty="0">
              <a:latin typeface="Arial"/>
              <a:cs typeface="Arial"/>
            </a:endParaRPr>
          </a:p>
        </p:txBody>
      </p:sp>
      <p:sp>
        <p:nvSpPr>
          <p:cNvPr id="115" name="TextBox 114"/>
          <p:cNvSpPr txBox="1"/>
          <p:nvPr/>
        </p:nvSpPr>
        <p:spPr>
          <a:xfrm flipH="1">
            <a:off x="7072009" y="4161738"/>
            <a:ext cx="1936200" cy="184666"/>
          </a:xfrm>
          <a:prstGeom prst="rect">
            <a:avLst/>
          </a:prstGeom>
          <a:noFill/>
        </p:spPr>
        <p:txBody>
          <a:bodyPr wrap="square" lIns="0" tIns="0" rIns="0" bIns="0" rtlCol="0">
            <a:spAutoFit/>
          </a:bodyPr>
          <a:lstStyle/>
          <a:p>
            <a:pPr algn="ctr"/>
            <a:r>
              <a:rPr lang="en-US" sz="1200" b="1" dirty="0" smtClean="0">
                <a:latin typeface="Arial"/>
                <a:cs typeface="Arial"/>
              </a:rPr>
              <a:t>Shading: </a:t>
            </a:r>
            <a:r>
              <a:rPr lang="en-US" sz="1200" dirty="0" smtClean="0">
                <a:latin typeface="Arial"/>
                <a:cs typeface="Arial"/>
              </a:rPr>
              <a:t>Interquartile range</a:t>
            </a:r>
            <a:endParaRPr lang="en-US" sz="1200" dirty="0">
              <a:latin typeface="Arial"/>
              <a:cs typeface="Arial"/>
            </a:endParaRPr>
          </a:p>
        </p:txBody>
      </p:sp>
      <p:sp>
        <p:nvSpPr>
          <p:cNvPr id="85" name="TextBox 84"/>
          <p:cNvSpPr txBox="1"/>
          <p:nvPr/>
        </p:nvSpPr>
        <p:spPr>
          <a:xfrm>
            <a:off x="156341" y="3487935"/>
            <a:ext cx="257129" cy="138499"/>
          </a:xfrm>
          <a:prstGeom prst="rect">
            <a:avLst/>
          </a:prstGeom>
          <a:noFill/>
        </p:spPr>
        <p:txBody>
          <a:bodyPr wrap="square" lIns="0" tIns="0" rIns="0" bIns="0" rtlCol="0">
            <a:spAutoFit/>
          </a:bodyPr>
          <a:lstStyle/>
          <a:p>
            <a:pPr algn="r"/>
            <a:r>
              <a:rPr lang="en-US" sz="900" dirty="0" smtClean="0">
                <a:latin typeface="Arial"/>
                <a:cs typeface="Arial"/>
              </a:rPr>
              <a:t>110</a:t>
            </a:r>
            <a:endParaRPr lang="en-US" sz="900" dirty="0">
              <a:latin typeface="Arial"/>
              <a:cs typeface="Arial"/>
            </a:endParaRPr>
          </a:p>
        </p:txBody>
      </p:sp>
      <p:sp>
        <p:nvSpPr>
          <p:cNvPr id="86" name="TextBox 85"/>
          <p:cNvSpPr txBox="1"/>
          <p:nvPr/>
        </p:nvSpPr>
        <p:spPr>
          <a:xfrm>
            <a:off x="156341" y="3814083"/>
            <a:ext cx="257129" cy="138499"/>
          </a:xfrm>
          <a:prstGeom prst="rect">
            <a:avLst/>
          </a:prstGeom>
          <a:noFill/>
        </p:spPr>
        <p:txBody>
          <a:bodyPr wrap="square" lIns="0" tIns="0" rIns="0" bIns="0" rtlCol="0">
            <a:spAutoFit/>
          </a:bodyPr>
          <a:lstStyle/>
          <a:p>
            <a:pPr algn="r"/>
            <a:r>
              <a:rPr lang="en-US" sz="900" dirty="0" smtClean="0">
                <a:latin typeface="Arial"/>
                <a:cs typeface="Arial"/>
              </a:rPr>
              <a:t>100</a:t>
            </a:r>
            <a:endParaRPr lang="en-US" sz="900" dirty="0">
              <a:latin typeface="Arial"/>
              <a:cs typeface="Arial"/>
            </a:endParaRPr>
          </a:p>
        </p:txBody>
      </p:sp>
      <p:sp>
        <p:nvSpPr>
          <p:cNvPr id="87" name="TextBox 86"/>
          <p:cNvSpPr txBox="1"/>
          <p:nvPr/>
        </p:nvSpPr>
        <p:spPr>
          <a:xfrm>
            <a:off x="156341" y="4144390"/>
            <a:ext cx="257129" cy="138499"/>
          </a:xfrm>
          <a:prstGeom prst="rect">
            <a:avLst/>
          </a:prstGeom>
          <a:noFill/>
        </p:spPr>
        <p:txBody>
          <a:bodyPr wrap="square" lIns="0" tIns="0" rIns="0" bIns="0" rtlCol="0">
            <a:spAutoFit/>
          </a:bodyPr>
          <a:lstStyle/>
          <a:p>
            <a:pPr algn="r"/>
            <a:r>
              <a:rPr lang="en-US" sz="900" dirty="0" smtClean="0">
                <a:latin typeface="Arial"/>
                <a:cs typeface="Arial"/>
              </a:rPr>
              <a:t>90</a:t>
            </a:r>
            <a:endParaRPr lang="en-US" sz="900" dirty="0">
              <a:latin typeface="Arial"/>
              <a:cs typeface="Arial"/>
            </a:endParaRPr>
          </a:p>
        </p:txBody>
      </p:sp>
      <p:sp>
        <p:nvSpPr>
          <p:cNvPr id="89" name="TextBox 88"/>
          <p:cNvSpPr txBox="1"/>
          <p:nvPr/>
        </p:nvSpPr>
        <p:spPr>
          <a:xfrm>
            <a:off x="156341" y="4471696"/>
            <a:ext cx="257129" cy="138499"/>
          </a:xfrm>
          <a:prstGeom prst="rect">
            <a:avLst/>
          </a:prstGeom>
          <a:noFill/>
        </p:spPr>
        <p:txBody>
          <a:bodyPr wrap="square" lIns="0" tIns="0" rIns="0" bIns="0" rtlCol="0">
            <a:spAutoFit/>
          </a:bodyPr>
          <a:lstStyle/>
          <a:p>
            <a:pPr algn="r"/>
            <a:r>
              <a:rPr lang="en-US" sz="900" dirty="0" smtClean="0">
                <a:latin typeface="Arial"/>
                <a:cs typeface="Arial"/>
              </a:rPr>
              <a:t>80</a:t>
            </a:r>
            <a:endParaRPr lang="en-US" sz="900" dirty="0">
              <a:latin typeface="Arial"/>
              <a:cs typeface="Arial"/>
            </a:endParaRPr>
          </a:p>
        </p:txBody>
      </p:sp>
      <p:sp>
        <p:nvSpPr>
          <p:cNvPr id="65" name="TextBox 64"/>
          <p:cNvSpPr txBox="1"/>
          <p:nvPr/>
        </p:nvSpPr>
        <p:spPr>
          <a:xfrm>
            <a:off x="3820103" y="2559412"/>
            <a:ext cx="2736008" cy="276999"/>
          </a:xfrm>
          <a:prstGeom prst="rect">
            <a:avLst/>
          </a:prstGeom>
          <a:noFill/>
        </p:spPr>
        <p:txBody>
          <a:bodyPr wrap="square" lIns="0" tIns="0" rIns="0" bIns="0" rtlCol="0">
            <a:spAutoFit/>
          </a:bodyPr>
          <a:lstStyle/>
          <a:p>
            <a:pPr algn="ctr"/>
            <a:r>
              <a:rPr lang="en-US" sz="900" b="1" dirty="0" smtClean="0">
                <a:latin typeface="Arial"/>
                <a:cs typeface="Arial"/>
              </a:rPr>
              <a:t>(d) Positive values of 1000–300-hPa integrated moisture flux convergence (IMFC) (W m</a:t>
            </a:r>
            <a:r>
              <a:rPr lang="en-US" sz="900" b="1" baseline="30000" dirty="0" smtClean="0">
                <a:latin typeface="Arial"/>
                <a:cs typeface="Arial"/>
              </a:rPr>
              <a:t>−</a:t>
            </a:r>
            <a:r>
              <a:rPr lang="en-US" sz="900" b="1" baseline="30000" dirty="0">
                <a:latin typeface="Arial"/>
                <a:cs typeface="Arial"/>
              </a:rPr>
              <a:t>2</a:t>
            </a:r>
            <a:r>
              <a:rPr lang="en-US" sz="900" b="1" dirty="0" smtClean="0">
                <a:latin typeface="Arial"/>
                <a:cs typeface="Arial"/>
              </a:rPr>
              <a:t>)</a:t>
            </a:r>
            <a:endParaRPr lang="en-US" sz="900" b="1" dirty="0">
              <a:latin typeface="Arial"/>
              <a:cs typeface="Arial"/>
            </a:endParaRPr>
          </a:p>
        </p:txBody>
      </p:sp>
      <p:sp>
        <p:nvSpPr>
          <p:cNvPr id="69" name="TextBox 68"/>
          <p:cNvSpPr txBox="1"/>
          <p:nvPr/>
        </p:nvSpPr>
        <p:spPr>
          <a:xfrm>
            <a:off x="3509545" y="2049793"/>
            <a:ext cx="257129"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90" name="TextBox 89"/>
          <p:cNvSpPr txBox="1"/>
          <p:nvPr/>
        </p:nvSpPr>
        <p:spPr>
          <a:xfrm>
            <a:off x="3510031" y="3517256"/>
            <a:ext cx="257129" cy="138499"/>
          </a:xfrm>
          <a:prstGeom prst="rect">
            <a:avLst/>
          </a:prstGeom>
          <a:noFill/>
        </p:spPr>
        <p:txBody>
          <a:bodyPr wrap="square" lIns="0" tIns="0" rIns="0" bIns="0" rtlCol="0">
            <a:spAutoFit/>
          </a:bodyPr>
          <a:lstStyle/>
          <a:p>
            <a:pPr algn="r"/>
            <a:r>
              <a:rPr lang="en-US" sz="900" dirty="0" smtClean="0">
                <a:latin typeface="Arial"/>
                <a:cs typeface="Arial"/>
              </a:rPr>
              <a:t>220</a:t>
            </a:r>
            <a:endParaRPr lang="en-US" sz="900" dirty="0">
              <a:latin typeface="Arial"/>
              <a:cs typeface="Arial"/>
            </a:endParaRPr>
          </a:p>
        </p:txBody>
      </p:sp>
      <p:sp>
        <p:nvSpPr>
          <p:cNvPr id="91" name="TextBox 90"/>
          <p:cNvSpPr txBox="1"/>
          <p:nvPr/>
        </p:nvSpPr>
        <p:spPr>
          <a:xfrm>
            <a:off x="3510031" y="3786108"/>
            <a:ext cx="257129" cy="138499"/>
          </a:xfrm>
          <a:prstGeom prst="rect">
            <a:avLst/>
          </a:prstGeom>
          <a:noFill/>
        </p:spPr>
        <p:txBody>
          <a:bodyPr wrap="square" lIns="0" tIns="0" rIns="0" bIns="0" rtlCol="0">
            <a:spAutoFit/>
          </a:bodyPr>
          <a:lstStyle/>
          <a:p>
            <a:pPr algn="r"/>
            <a:r>
              <a:rPr lang="en-US" sz="900" dirty="0" smtClean="0">
                <a:latin typeface="Arial"/>
                <a:cs typeface="Arial"/>
              </a:rPr>
              <a:t>200</a:t>
            </a:r>
            <a:endParaRPr lang="en-US" sz="900" dirty="0">
              <a:latin typeface="Arial"/>
              <a:cs typeface="Arial"/>
            </a:endParaRPr>
          </a:p>
        </p:txBody>
      </p:sp>
      <p:sp>
        <p:nvSpPr>
          <p:cNvPr id="93" name="TextBox 92"/>
          <p:cNvSpPr txBox="1"/>
          <p:nvPr/>
        </p:nvSpPr>
        <p:spPr>
          <a:xfrm>
            <a:off x="3510031" y="4058068"/>
            <a:ext cx="257129" cy="138499"/>
          </a:xfrm>
          <a:prstGeom prst="rect">
            <a:avLst/>
          </a:prstGeom>
          <a:noFill/>
        </p:spPr>
        <p:txBody>
          <a:bodyPr wrap="square" lIns="0" tIns="0" rIns="0" bIns="0" rtlCol="0">
            <a:spAutoFit/>
          </a:bodyPr>
          <a:lstStyle/>
          <a:p>
            <a:pPr algn="r"/>
            <a:r>
              <a:rPr lang="en-US" sz="900" dirty="0" smtClean="0">
                <a:latin typeface="Arial"/>
                <a:cs typeface="Arial"/>
              </a:rPr>
              <a:t>180</a:t>
            </a:r>
            <a:endParaRPr lang="en-US" sz="900" dirty="0">
              <a:latin typeface="Arial"/>
              <a:cs typeface="Arial"/>
            </a:endParaRPr>
          </a:p>
        </p:txBody>
      </p:sp>
      <p:sp>
        <p:nvSpPr>
          <p:cNvPr id="94" name="TextBox 93"/>
          <p:cNvSpPr txBox="1"/>
          <p:nvPr/>
        </p:nvSpPr>
        <p:spPr>
          <a:xfrm>
            <a:off x="3510031" y="4331358"/>
            <a:ext cx="257129" cy="138499"/>
          </a:xfrm>
          <a:prstGeom prst="rect">
            <a:avLst/>
          </a:prstGeom>
          <a:noFill/>
        </p:spPr>
        <p:txBody>
          <a:bodyPr wrap="square" lIns="0" tIns="0" rIns="0" bIns="0" rtlCol="0">
            <a:spAutoFit/>
          </a:bodyPr>
          <a:lstStyle/>
          <a:p>
            <a:pPr algn="r"/>
            <a:r>
              <a:rPr lang="en-US" sz="900" dirty="0" smtClean="0">
                <a:latin typeface="Arial"/>
                <a:cs typeface="Arial"/>
              </a:rPr>
              <a:t>160</a:t>
            </a:r>
            <a:endParaRPr lang="en-US" sz="900" dirty="0">
              <a:latin typeface="Arial"/>
              <a:cs typeface="Arial"/>
            </a:endParaRPr>
          </a:p>
        </p:txBody>
      </p:sp>
      <p:sp>
        <p:nvSpPr>
          <p:cNvPr id="95" name="TextBox 94"/>
          <p:cNvSpPr txBox="1"/>
          <p:nvPr/>
        </p:nvSpPr>
        <p:spPr>
          <a:xfrm>
            <a:off x="3510031" y="4599183"/>
            <a:ext cx="257129" cy="138499"/>
          </a:xfrm>
          <a:prstGeom prst="rect">
            <a:avLst/>
          </a:prstGeom>
          <a:noFill/>
        </p:spPr>
        <p:txBody>
          <a:bodyPr wrap="square" lIns="0" tIns="0" rIns="0" bIns="0" rtlCol="0">
            <a:spAutoFit/>
          </a:bodyPr>
          <a:lstStyle/>
          <a:p>
            <a:pPr algn="r"/>
            <a:r>
              <a:rPr lang="en-US" sz="900" dirty="0" smtClean="0">
                <a:latin typeface="Arial"/>
                <a:cs typeface="Arial"/>
              </a:rPr>
              <a:t>140</a:t>
            </a:r>
            <a:endParaRPr lang="en-US" sz="900" dirty="0">
              <a:latin typeface="Arial"/>
              <a:cs typeface="Arial"/>
            </a:endParaRPr>
          </a:p>
        </p:txBody>
      </p:sp>
      <p:grpSp>
        <p:nvGrpSpPr>
          <p:cNvPr id="98" name="Group 97"/>
          <p:cNvGrpSpPr/>
          <p:nvPr/>
        </p:nvGrpSpPr>
        <p:grpSpPr>
          <a:xfrm>
            <a:off x="405476" y="2185287"/>
            <a:ext cx="2872653" cy="291219"/>
            <a:chOff x="345944" y="2204241"/>
            <a:chExt cx="2872653" cy="291219"/>
          </a:xfrm>
        </p:grpSpPr>
        <p:sp>
          <p:nvSpPr>
            <p:cNvPr id="24" name="TextBox 23"/>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31" name="TextBox 30"/>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52" name="TextBox 151"/>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53" name="TextBox 152"/>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54" name="TextBox 153"/>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55" name="TextBox 154"/>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56" name="TextBox 155"/>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57" name="TextBox 156"/>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58" name="TextBox 157"/>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59" name="TextBox 158"/>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60" name="TextBox 159"/>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61" name="TextBox 160"/>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62" name="TextBox 161"/>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64" name="TextBox 163"/>
          <p:cNvSpPr txBox="1"/>
          <p:nvPr/>
        </p:nvSpPr>
        <p:spPr>
          <a:xfrm>
            <a:off x="3764448" y="92269"/>
            <a:ext cx="2883023" cy="138499"/>
          </a:xfrm>
          <a:prstGeom prst="rect">
            <a:avLst/>
          </a:prstGeom>
          <a:noFill/>
        </p:spPr>
        <p:txBody>
          <a:bodyPr wrap="square" lIns="0" tIns="0" rIns="0" bIns="0" rtlCol="0">
            <a:spAutoFit/>
          </a:bodyPr>
          <a:lstStyle/>
          <a:p>
            <a:pPr algn="ctr"/>
            <a:r>
              <a:rPr lang="en-US" sz="900" b="1" dirty="0" smtClean="0">
                <a:latin typeface="Arial"/>
                <a:cs typeface="Arial"/>
              </a:rPr>
              <a:t>(b) Negative values of 800–600-hPa </a:t>
            </a:r>
            <a:r>
              <a:rPr lang="en-US" sz="900" b="1" dirty="0" err="1" smtClean="0">
                <a:latin typeface="Arial"/>
                <a:cs typeface="Arial"/>
              </a:rPr>
              <a:t>ω</a:t>
            </a:r>
            <a:r>
              <a:rPr lang="en-US" sz="900" b="1" dirty="0" smtClean="0">
                <a:latin typeface="Arial"/>
                <a:cs typeface="Arial"/>
              </a:rPr>
              <a:t> (10</a:t>
            </a:r>
            <a:r>
              <a:rPr lang="en-US" sz="900" b="1" baseline="30000" dirty="0" smtClean="0">
                <a:latin typeface="Arial"/>
                <a:cs typeface="Arial"/>
              </a:rPr>
              <a:t>−3</a:t>
            </a:r>
            <a:r>
              <a:rPr lang="en-US" sz="900" b="1" dirty="0" smtClean="0">
                <a:latin typeface="Arial"/>
                <a:cs typeface="Arial"/>
              </a:rPr>
              <a:t> hPa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grpSp>
        <p:nvGrpSpPr>
          <p:cNvPr id="165" name="Group 164"/>
          <p:cNvGrpSpPr/>
          <p:nvPr/>
        </p:nvGrpSpPr>
        <p:grpSpPr>
          <a:xfrm>
            <a:off x="3766674" y="2185117"/>
            <a:ext cx="2872653" cy="291219"/>
            <a:chOff x="345944" y="2204241"/>
            <a:chExt cx="2872653" cy="291219"/>
          </a:xfrm>
        </p:grpSpPr>
        <p:sp>
          <p:nvSpPr>
            <p:cNvPr id="166" name="TextBox 165"/>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67" name="TextBox 166"/>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68" name="TextBox 167"/>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69" name="TextBox 168"/>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70" name="TextBox 169"/>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71" name="TextBox 170"/>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72" name="TextBox 171"/>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73" name="TextBox 172"/>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74" name="TextBox 173"/>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75" name="TextBox 174"/>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76" name="TextBox 175"/>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77" name="TextBox 176"/>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78" name="TextBox 177"/>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80" name="Group 179"/>
          <p:cNvGrpSpPr/>
          <p:nvPr/>
        </p:nvGrpSpPr>
        <p:grpSpPr>
          <a:xfrm>
            <a:off x="405332" y="4736855"/>
            <a:ext cx="2872653" cy="291219"/>
            <a:chOff x="345944" y="2204241"/>
            <a:chExt cx="2872653" cy="291219"/>
          </a:xfrm>
        </p:grpSpPr>
        <p:sp>
          <p:nvSpPr>
            <p:cNvPr id="181" name="TextBox 180"/>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82" name="TextBox 181"/>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83" name="TextBox 182"/>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84" name="TextBox 183"/>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85" name="TextBox 184"/>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86" name="TextBox 185"/>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87" name="TextBox 186"/>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88" name="TextBox 187"/>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89" name="TextBox 188"/>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90" name="TextBox 189"/>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91" name="TextBox 190"/>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92" name="TextBox 191"/>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93" name="TextBox 192"/>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94" name="Group 193"/>
          <p:cNvGrpSpPr/>
          <p:nvPr/>
        </p:nvGrpSpPr>
        <p:grpSpPr>
          <a:xfrm>
            <a:off x="3767160" y="4739625"/>
            <a:ext cx="2872653" cy="291219"/>
            <a:chOff x="345944" y="2204241"/>
            <a:chExt cx="2872653" cy="291219"/>
          </a:xfrm>
        </p:grpSpPr>
        <p:sp>
          <p:nvSpPr>
            <p:cNvPr id="195" name="TextBox 194"/>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96" name="TextBox 195"/>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97" name="TextBox 196"/>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98" name="TextBox 197"/>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99" name="TextBox 198"/>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200" name="TextBox 199"/>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201" name="TextBox 200"/>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202" name="TextBox 201"/>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203" name="TextBox 202"/>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204" name="TextBox 203"/>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205" name="TextBox 204"/>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206" name="TextBox 205"/>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207" name="TextBox 206"/>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208" name="TextBox 207"/>
          <p:cNvSpPr txBox="1"/>
          <p:nvPr/>
        </p:nvSpPr>
        <p:spPr>
          <a:xfrm>
            <a:off x="512250" y="2559412"/>
            <a:ext cx="2652432" cy="276999"/>
          </a:xfrm>
          <a:prstGeom prst="rect">
            <a:avLst/>
          </a:prstGeom>
          <a:noFill/>
        </p:spPr>
        <p:txBody>
          <a:bodyPr wrap="square" lIns="0" tIns="0" rIns="0" bIns="0" rtlCol="0">
            <a:spAutoFit/>
          </a:bodyPr>
          <a:lstStyle/>
          <a:p>
            <a:pPr algn="ctr"/>
            <a:r>
              <a:rPr lang="en-US" sz="900" b="1" dirty="0" smtClean="0">
                <a:latin typeface="Arial"/>
                <a:cs typeface="Arial"/>
              </a:rPr>
              <a:t>(c) 1000–300-hPa integrated water vapor transport (IVT) </a:t>
            </a:r>
            <a:r>
              <a:rPr lang="en-US" sz="900" b="1" dirty="0">
                <a:latin typeface="Arial"/>
                <a:cs typeface="Arial"/>
              </a:rPr>
              <a:t>(</a:t>
            </a:r>
            <a:r>
              <a:rPr lang="en-US" sz="900" b="1" dirty="0" smtClean="0">
                <a:latin typeface="Arial"/>
                <a:cs typeface="Arial"/>
              </a:rPr>
              <a:t>kg m</a:t>
            </a:r>
            <a:r>
              <a:rPr lang="en-US" sz="900" b="1" baseline="30000" dirty="0" smtClean="0">
                <a:latin typeface="Arial"/>
                <a:cs typeface="Arial"/>
              </a:rPr>
              <a:t>−</a:t>
            </a:r>
            <a:r>
              <a:rPr lang="en-US" sz="900" b="1" baseline="30000" dirty="0">
                <a:latin typeface="Arial"/>
                <a:cs typeface="Arial"/>
              </a:rPr>
              <a:t>1</a:t>
            </a:r>
            <a:r>
              <a:rPr lang="en-US" sz="900" b="1" dirty="0" smtClean="0">
                <a:latin typeface="Arial"/>
                <a:cs typeface="Arial"/>
              </a:rPr>
              <a:t> s</a:t>
            </a:r>
            <a:r>
              <a:rPr lang="en-US" sz="900" b="1" baseline="30000" dirty="0" smtClean="0">
                <a:latin typeface="Arial"/>
                <a:cs typeface="Arial"/>
              </a:rPr>
              <a:t>−1</a:t>
            </a:r>
            <a:r>
              <a:rPr lang="en-US" sz="900" b="1" dirty="0">
                <a:latin typeface="Arial"/>
                <a:cs typeface="Arial"/>
              </a:rPr>
              <a:t>)</a:t>
            </a:r>
          </a:p>
        </p:txBody>
      </p:sp>
      <p:sp>
        <p:nvSpPr>
          <p:cNvPr id="209" name="TextBox 208"/>
          <p:cNvSpPr txBox="1"/>
          <p:nvPr/>
        </p:nvSpPr>
        <p:spPr>
          <a:xfrm>
            <a:off x="156341" y="3160449"/>
            <a:ext cx="257129" cy="138499"/>
          </a:xfrm>
          <a:prstGeom prst="rect">
            <a:avLst/>
          </a:prstGeom>
          <a:noFill/>
        </p:spPr>
        <p:txBody>
          <a:bodyPr wrap="square" lIns="0" tIns="0" rIns="0" bIns="0" rtlCol="0">
            <a:spAutoFit/>
          </a:bodyPr>
          <a:lstStyle/>
          <a:p>
            <a:pPr algn="r"/>
            <a:r>
              <a:rPr lang="en-US" sz="900" dirty="0" smtClean="0">
                <a:latin typeface="Arial"/>
                <a:cs typeface="Arial"/>
              </a:rPr>
              <a:t>120</a:t>
            </a:r>
            <a:endParaRPr lang="en-US" sz="900" dirty="0">
              <a:latin typeface="Arial"/>
              <a:cs typeface="Arial"/>
            </a:endParaRPr>
          </a:p>
        </p:txBody>
      </p:sp>
      <p:cxnSp>
        <p:nvCxnSpPr>
          <p:cNvPr id="212" name="Straight Connector 211"/>
          <p:cNvCxnSpPr/>
          <p:nvPr/>
        </p:nvCxnSpPr>
        <p:spPr>
          <a:xfrm>
            <a:off x="6901761" y="111223"/>
            <a:ext cx="0" cy="49205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156341" y="1791532"/>
            <a:ext cx="257129" cy="138499"/>
          </a:xfrm>
          <a:prstGeom prst="rect">
            <a:avLst/>
          </a:prstGeom>
          <a:noFill/>
        </p:spPr>
        <p:txBody>
          <a:bodyPr wrap="square" lIns="0" tIns="0" rIns="0" bIns="0" rtlCol="0">
            <a:spAutoFit/>
          </a:bodyPr>
          <a:lstStyle/>
          <a:p>
            <a:pPr algn="r"/>
            <a:r>
              <a:rPr lang="en-US" sz="900" dirty="0" smtClean="0">
                <a:latin typeface="Arial"/>
                <a:cs typeface="Arial"/>
              </a:rPr>
              <a:t>3.3</a:t>
            </a:r>
            <a:endParaRPr lang="en-US" sz="900" dirty="0">
              <a:latin typeface="Arial"/>
              <a:cs typeface="Arial"/>
            </a:endParaRPr>
          </a:p>
        </p:txBody>
      </p:sp>
      <p:sp>
        <p:nvSpPr>
          <p:cNvPr id="118" name="TextBox 117"/>
          <p:cNvSpPr txBox="1"/>
          <p:nvPr/>
        </p:nvSpPr>
        <p:spPr>
          <a:xfrm>
            <a:off x="156341" y="1541244"/>
            <a:ext cx="257129" cy="138499"/>
          </a:xfrm>
          <a:prstGeom prst="rect">
            <a:avLst/>
          </a:prstGeom>
          <a:noFill/>
        </p:spPr>
        <p:txBody>
          <a:bodyPr wrap="square" lIns="0" tIns="0" rIns="0" bIns="0" rtlCol="0">
            <a:spAutoFit/>
          </a:bodyPr>
          <a:lstStyle/>
          <a:p>
            <a:pPr algn="r"/>
            <a:r>
              <a:rPr lang="en-US" sz="900" dirty="0" smtClean="0">
                <a:latin typeface="Arial"/>
                <a:cs typeface="Arial"/>
              </a:rPr>
              <a:t>3.6</a:t>
            </a:r>
            <a:endParaRPr lang="en-US" sz="900" dirty="0">
              <a:latin typeface="Arial"/>
              <a:cs typeface="Arial"/>
            </a:endParaRPr>
          </a:p>
        </p:txBody>
      </p:sp>
      <p:sp>
        <p:nvSpPr>
          <p:cNvPr id="119" name="TextBox 118"/>
          <p:cNvSpPr txBox="1"/>
          <p:nvPr/>
        </p:nvSpPr>
        <p:spPr>
          <a:xfrm>
            <a:off x="156341" y="1287623"/>
            <a:ext cx="257129" cy="138499"/>
          </a:xfrm>
          <a:prstGeom prst="rect">
            <a:avLst/>
          </a:prstGeom>
          <a:noFill/>
        </p:spPr>
        <p:txBody>
          <a:bodyPr wrap="square" lIns="0" tIns="0" rIns="0" bIns="0" rtlCol="0">
            <a:spAutoFit/>
          </a:bodyPr>
          <a:lstStyle/>
          <a:p>
            <a:pPr algn="r"/>
            <a:r>
              <a:rPr lang="en-US" sz="900" dirty="0" smtClean="0">
                <a:latin typeface="Arial"/>
                <a:cs typeface="Arial"/>
              </a:rPr>
              <a:t>3.9</a:t>
            </a:r>
            <a:endParaRPr lang="en-US" sz="900" dirty="0">
              <a:latin typeface="Arial"/>
              <a:cs typeface="Arial"/>
            </a:endParaRPr>
          </a:p>
        </p:txBody>
      </p:sp>
      <p:sp>
        <p:nvSpPr>
          <p:cNvPr id="120" name="TextBox 119"/>
          <p:cNvSpPr txBox="1"/>
          <p:nvPr/>
        </p:nvSpPr>
        <p:spPr>
          <a:xfrm>
            <a:off x="156341" y="1037840"/>
            <a:ext cx="257129" cy="138499"/>
          </a:xfrm>
          <a:prstGeom prst="rect">
            <a:avLst/>
          </a:prstGeom>
          <a:noFill/>
        </p:spPr>
        <p:txBody>
          <a:bodyPr wrap="square" lIns="0" tIns="0" rIns="0" bIns="0" rtlCol="0">
            <a:spAutoFit/>
          </a:bodyPr>
          <a:lstStyle/>
          <a:p>
            <a:pPr algn="r"/>
            <a:r>
              <a:rPr lang="en-US" sz="900" dirty="0" smtClean="0">
                <a:latin typeface="Arial"/>
                <a:cs typeface="Arial"/>
              </a:rPr>
              <a:t>4.2</a:t>
            </a:r>
            <a:endParaRPr lang="en-US" sz="900" dirty="0">
              <a:latin typeface="Arial"/>
              <a:cs typeface="Arial"/>
            </a:endParaRPr>
          </a:p>
        </p:txBody>
      </p:sp>
      <p:sp>
        <p:nvSpPr>
          <p:cNvPr id="121" name="TextBox 120"/>
          <p:cNvSpPr txBox="1"/>
          <p:nvPr/>
        </p:nvSpPr>
        <p:spPr>
          <a:xfrm>
            <a:off x="156341" y="781354"/>
            <a:ext cx="257129" cy="138499"/>
          </a:xfrm>
          <a:prstGeom prst="rect">
            <a:avLst/>
          </a:prstGeom>
          <a:noFill/>
        </p:spPr>
        <p:txBody>
          <a:bodyPr wrap="square" lIns="0" tIns="0" rIns="0" bIns="0" rtlCol="0">
            <a:spAutoFit/>
          </a:bodyPr>
          <a:lstStyle/>
          <a:p>
            <a:pPr algn="r"/>
            <a:r>
              <a:rPr lang="en-US" sz="900" dirty="0" smtClean="0">
                <a:latin typeface="Arial"/>
                <a:cs typeface="Arial"/>
              </a:rPr>
              <a:t>4.5</a:t>
            </a:r>
            <a:endParaRPr lang="en-US" sz="900" dirty="0">
              <a:latin typeface="Arial"/>
              <a:cs typeface="Arial"/>
            </a:endParaRPr>
          </a:p>
        </p:txBody>
      </p:sp>
      <p:sp>
        <p:nvSpPr>
          <p:cNvPr id="122" name="TextBox 121"/>
          <p:cNvSpPr txBox="1"/>
          <p:nvPr/>
        </p:nvSpPr>
        <p:spPr>
          <a:xfrm>
            <a:off x="156341" y="529438"/>
            <a:ext cx="257129" cy="138499"/>
          </a:xfrm>
          <a:prstGeom prst="rect">
            <a:avLst/>
          </a:prstGeom>
          <a:noFill/>
        </p:spPr>
        <p:txBody>
          <a:bodyPr wrap="square" lIns="0" tIns="0" rIns="0" bIns="0" rtlCol="0">
            <a:spAutoFit/>
          </a:bodyPr>
          <a:lstStyle/>
          <a:p>
            <a:pPr algn="r"/>
            <a:r>
              <a:rPr lang="en-US" sz="900" dirty="0" smtClean="0">
                <a:latin typeface="Arial"/>
                <a:cs typeface="Arial"/>
              </a:rPr>
              <a:t>4.8</a:t>
            </a:r>
            <a:endParaRPr lang="en-US" sz="900" dirty="0">
              <a:latin typeface="Arial"/>
              <a:cs typeface="Arial"/>
            </a:endParaRPr>
          </a:p>
        </p:txBody>
      </p:sp>
      <p:sp>
        <p:nvSpPr>
          <p:cNvPr id="123" name="TextBox 122"/>
          <p:cNvSpPr txBox="1"/>
          <p:nvPr/>
        </p:nvSpPr>
        <p:spPr>
          <a:xfrm>
            <a:off x="156341" y="276886"/>
            <a:ext cx="257129" cy="138499"/>
          </a:xfrm>
          <a:prstGeom prst="rect">
            <a:avLst/>
          </a:prstGeom>
          <a:noFill/>
        </p:spPr>
        <p:txBody>
          <a:bodyPr wrap="square" lIns="0" tIns="0" rIns="0" bIns="0" rtlCol="0">
            <a:spAutoFit/>
          </a:bodyPr>
          <a:lstStyle/>
          <a:p>
            <a:pPr algn="r"/>
            <a:r>
              <a:rPr lang="en-US" sz="900" dirty="0" smtClean="0">
                <a:latin typeface="Arial"/>
                <a:cs typeface="Arial"/>
              </a:rPr>
              <a:t>5.1</a:t>
            </a:r>
            <a:endParaRPr lang="en-US" sz="900" dirty="0">
              <a:latin typeface="Arial"/>
              <a:cs typeface="Arial"/>
            </a:endParaRPr>
          </a:p>
        </p:txBody>
      </p:sp>
      <p:sp>
        <p:nvSpPr>
          <p:cNvPr id="124" name="TextBox 123"/>
          <p:cNvSpPr txBox="1"/>
          <p:nvPr/>
        </p:nvSpPr>
        <p:spPr>
          <a:xfrm>
            <a:off x="3509545" y="1665357"/>
            <a:ext cx="257129" cy="138499"/>
          </a:xfrm>
          <a:prstGeom prst="rect">
            <a:avLst/>
          </a:prstGeom>
          <a:noFill/>
        </p:spPr>
        <p:txBody>
          <a:bodyPr wrap="square" lIns="0" tIns="0" rIns="0" bIns="0" rtlCol="0">
            <a:spAutoFit/>
          </a:bodyPr>
          <a:lstStyle/>
          <a:p>
            <a:pPr algn="r"/>
            <a:r>
              <a:rPr lang="en-US" sz="900" dirty="0" smtClean="0">
                <a:latin typeface="Arial"/>
                <a:cs typeface="Arial"/>
              </a:rPr>
              <a:t>−0.9</a:t>
            </a:r>
            <a:endParaRPr lang="en-US" sz="900" dirty="0">
              <a:latin typeface="Arial"/>
              <a:cs typeface="Arial"/>
            </a:endParaRPr>
          </a:p>
        </p:txBody>
      </p:sp>
      <p:sp>
        <p:nvSpPr>
          <p:cNvPr id="125" name="TextBox 124"/>
          <p:cNvSpPr txBox="1"/>
          <p:nvPr/>
        </p:nvSpPr>
        <p:spPr>
          <a:xfrm>
            <a:off x="3509545" y="1281059"/>
            <a:ext cx="257129" cy="138499"/>
          </a:xfrm>
          <a:prstGeom prst="rect">
            <a:avLst/>
          </a:prstGeom>
          <a:noFill/>
        </p:spPr>
        <p:txBody>
          <a:bodyPr wrap="square" lIns="0" tIns="0" rIns="0" bIns="0" rtlCol="0">
            <a:spAutoFit/>
          </a:bodyPr>
          <a:lstStyle/>
          <a:p>
            <a:pPr algn="r"/>
            <a:r>
              <a:rPr lang="en-US" sz="900" dirty="0" smtClean="0">
                <a:latin typeface="Arial"/>
                <a:cs typeface="Arial"/>
              </a:rPr>
              <a:t>−0.8</a:t>
            </a:r>
            <a:endParaRPr lang="en-US" sz="900" dirty="0">
              <a:latin typeface="Arial"/>
              <a:cs typeface="Arial"/>
            </a:endParaRPr>
          </a:p>
        </p:txBody>
      </p:sp>
      <p:sp>
        <p:nvSpPr>
          <p:cNvPr id="126" name="TextBox 125"/>
          <p:cNvSpPr txBox="1"/>
          <p:nvPr/>
        </p:nvSpPr>
        <p:spPr>
          <a:xfrm>
            <a:off x="3510031" y="892777"/>
            <a:ext cx="257129" cy="138499"/>
          </a:xfrm>
          <a:prstGeom prst="rect">
            <a:avLst/>
          </a:prstGeom>
          <a:noFill/>
        </p:spPr>
        <p:txBody>
          <a:bodyPr wrap="square" lIns="0" tIns="0" rIns="0" bIns="0" rtlCol="0">
            <a:spAutoFit/>
          </a:bodyPr>
          <a:lstStyle/>
          <a:p>
            <a:pPr algn="r"/>
            <a:r>
              <a:rPr lang="en-US" sz="900" dirty="0" smtClean="0">
                <a:latin typeface="Arial"/>
                <a:cs typeface="Arial"/>
              </a:rPr>
              <a:t>−0.7</a:t>
            </a:r>
            <a:endParaRPr lang="en-US" sz="900" dirty="0">
              <a:latin typeface="Arial"/>
              <a:cs typeface="Arial"/>
            </a:endParaRPr>
          </a:p>
        </p:txBody>
      </p:sp>
      <p:sp>
        <p:nvSpPr>
          <p:cNvPr id="127" name="TextBox 126"/>
          <p:cNvSpPr txBox="1"/>
          <p:nvPr/>
        </p:nvSpPr>
        <p:spPr>
          <a:xfrm>
            <a:off x="3509545" y="510536"/>
            <a:ext cx="257129" cy="138499"/>
          </a:xfrm>
          <a:prstGeom prst="rect">
            <a:avLst/>
          </a:prstGeom>
          <a:noFill/>
        </p:spPr>
        <p:txBody>
          <a:bodyPr wrap="square" lIns="0" tIns="0" rIns="0" bIns="0" rtlCol="0">
            <a:spAutoFit/>
          </a:bodyPr>
          <a:lstStyle/>
          <a:p>
            <a:pPr algn="r"/>
            <a:r>
              <a:rPr lang="en-US" sz="900" dirty="0" smtClean="0">
                <a:latin typeface="Arial"/>
                <a:cs typeface="Arial"/>
              </a:rPr>
              <a:t>−0.6</a:t>
            </a:r>
            <a:endParaRPr lang="en-US" sz="900" dirty="0">
              <a:latin typeface="Arial"/>
              <a:cs typeface="Arial"/>
            </a:endParaRPr>
          </a:p>
        </p:txBody>
      </p:sp>
      <p:sp>
        <p:nvSpPr>
          <p:cNvPr id="128" name="TextBox 127"/>
          <p:cNvSpPr txBox="1"/>
          <p:nvPr/>
        </p:nvSpPr>
        <p:spPr>
          <a:xfrm>
            <a:off x="156341" y="2833135"/>
            <a:ext cx="257129" cy="138499"/>
          </a:xfrm>
          <a:prstGeom prst="rect">
            <a:avLst/>
          </a:prstGeom>
          <a:noFill/>
        </p:spPr>
        <p:txBody>
          <a:bodyPr wrap="square" lIns="0" tIns="0" rIns="0" bIns="0" rtlCol="0">
            <a:spAutoFit/>
          </a:bodyPr>
          <a:lstStyle/>
          <a:p>
            <a:pPr algn="r"/>
            <a:r>
              <a:rPr lang="en-US" sz="900" dirty="0" smtClean="0">
                <a:latin typeface="Arial"/>
                <a:cs typeface="Arial"/>
              </a:rPr>
              <a:t>130</a:t>
            </a:r>
            <a:endParaRPr lang="en-US" sz="900" dirty="0">
              <a:latin typeface="Arial"/>
              <a:cs typeface="Arial"/>
            </a:endParaRPr>
          </a:p>
        </p:txBody>
      </p:sp>
      <p:sp>
        <p:nvSpPr>
          <p:cNvPr id="129" name="TextBox 128"/>
          <p:cNvSpPr txBox="1"/>
          <p:nvPr/>
        </p:nvSpPr>
        <p:spPr>
          <a:xfrm>
            <a:off x="3510031" y="3244548"/>
            <a:ext cx="257129" cy="138499"/>
          </a:xfrm>
          <a:prstGeom prst="rect">
            <a:avLst/>
          </a:prstGeom>
          <a:noFill/>
        </p:spPr>
        <p:txBody>
          <a:bodyPr wrap="square" lIns="0" tIns="0" rIns="0" bIns="0" rtlCol="0">
            <a:spAutoFit/>
          </a:bodyPr>
          <a:lstStyle/>
          <a:p>
            <a:pPr algn="r"/>
            <a:r>
              <a:rPr lang="en-US" sz="900" dirty="0" smtClean="0">
                <a:latin typeface="Arial"/>
                <a:cs typeface="Arial"/>
              </a:rPr>
              <a:t>240</a:t>
            </a:r>
            <a:endParaRPr lang="en-US" sz="900" dirty="0">
              <a:latin typeface="Arial"/>
              <a:cs typeface="Arial"/>
            </a:endParaRPr>
          </a:p>
        </p:txBody>
      </p:sp>
      <p:sp>
        <p:nvSpPr>
          <p:cNvPr id="130" name="TextBox 129"/>
          <p:cNvSpPr txBox="1"/>
          <p:nvPr/>
        </p:nvSpPr>
        <p:spPr>
          <a:xfrm>
            <a:off x="3510031" y="2970227"/>
            <a:ext cx="257129" cy="138499"/>
          </a:xfrm>
          <a:prstGeom prst="rect">
            <a:avLst/>
          </a:prstGeom>
          <a:noFill/>
        </p:spPr>
        <p:txBody>
          <a:bodyPr wrap="square" lIns="0" tIns="0" rIns="0" bIns="0" rtlCol="0">
            <a:spAutoFit/>
          </a:bodyPr>
          <a:lstStyle/>
          <a:p>
            <a:pPr algn="r"/>
            <a:r>
              <a:rPr lang="en-US" sz="900" dirty="0" smtClean="0">
                <a:latin typeface="Arial"/>
                <a:cs typeface="Arial"/>
              </a:rPr>
              <a:t>260</a:t>
            </a:r>
            <a:endParaRPr lang="en-US" sz="900" dirty="0">
              <a:latin typeface="Arial"/>
              <a:cs typeface="Arial"/>
            </a:endParaRPr>
          </a:p>
        </p:txBody>
      </p:sp>
    </p:spTree>
    <p:extLst>
      <p:ext uri="{BB962C8B-B14F-4D97-AF65-F5344CB8AC3E}">
        <p14:creationId xmlns:p14="http://schemas.microsoft.com/office/powerpoint/2010/main" val="40490940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track frequency</a:t>
            </a:r>
            <a:endParaRPr lang="en-US" sz="2200" b="1" dirty="0">
              <a:solidFill>
                <a:srgbClr val="FF0000"/>
              </a:solidFill>
              <a:latin typeface="Arial" panose="020B0604020202020204" pitchFamily="34" charset="0"/>
              <a:cs typeface="Arial" panose="020B0604020202020204" pitchFamily="34" charset="0"/>
            </a:endParaRPr>
          </a:p>
        </p:txBody>
      </p:sp>
      <p:pic>
        <p:nvPicPr>
          <p:cNvPr id="4" name="Picture 3" descr="track_frequency_ACs_low_skill_10per_aa_rmse_v2_JJA_v2_onlyDuringPeriods_noc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7" y="904523"/>
            <a:ext cx="2966560" cy="2873910"/>
          </a:xfrm>
          <a:prstGeom prst="rect">
            <a:avLst/>
          </a:prstGeom>
        </p:spPr>
      </p:pic>
      <p:pic>
        <p:nvPicPr>
          <p:cNvPr id="5" name="Picture 4" descr="track_frequency_ACs_high_skill_10per_aa_rmse_v2_JJA_v2_onlyDuringPeriods_noc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972" y="904523"/>
            <a:ext cx="2966560" cy="2873910"/>
          </a:xfrm>
          <a:prstGeom prst="rect">
            <a:avLst/>
          </a:prstGeom>
        </p:spPr>
      </p:pic>
      <p:pic>
        <p:nvPicPr>
          <p:cNvPr id="7" name="Picture 6" descr="track_frequency_differences_low_vs_high_skill_10per_aa_rmse_v2_JJA_v2_onlyDuringPeriods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127" y="904524"/>
            <a:ext cx="2966560" cy="2873910"/>
          </a:xfrm>
          <a:prstGeom prst="rect">
            <a:avLst/>
          </a:prstGeom>
        </p:spPr>
      </p:pic>
      <p:grpSp>
        <p:nvGrpSpPr>
          <p:cNvPr id="9" name="Group 8"/>
          <p:cNvGrpSpPr/>
          <p:nvPr/>
        </p:nvGrpSpPr>
        <p:grpSpPr>
          <a:xfrm>
            <a:off x="628169" y="4176348"/>
            <a:ext cx="7824197" cy="309336"/>
            <a:chOff x="801772" y="4031078"/>
            <a:chExt cx="7824197" cy="309336"/>
          </a:xfrm>
        </p:grpSpPr>
        <p:pic>
          <p:nvPicPr>
            <p:cNvPr id="48" name="Picture 47" descr="track_frequency_ACs_climo_JJA_onlyDuringPeriods_cb2.png"/>
            <p:cNvPicPr>
              <a:picLocks noChangeAspect="1"/>
            </p:cNvPicPr>
            <p:nvPr/>
          </p:nvPicPr>
          <p:blipFill rotWithShape="1">
            <a:blip r:embed="rId5">
              <a:extLst>
                <a:ext uri="{28A0092B-C50C-407E-A947-70E740481C1C}">
                  <a14:useLocalDpi xmlns:a14="http://schemas.microsoft.com/office/drawing/2010/main" val="0"/>
                </a:ext>
              </a:extLst>
            </a:blip>
            <a:srcRect l="3307" t="95562" r="8678" b="2077"/>
            <a:stretch/>
          </p:blipFill>
          <p:spPr>
            <a:xfrm>
              <a:off x="801772" y="4031078"/>
              <a:ext cx="7824197" cy="155448"/>
            </a:xfrm>
            <a:prstGeom prst="rect">
              <a:avLst/>
            </a:prstGeom>
          </p:spPr>
        </p:pic>
        <p:sp>
          <p:nvSpPr>
            <p:cNvPr id="49" name="TextBox 48"/>
            <p:cNvSpPr txBox="1"/>
            <p:nvPr/>
          </p:nvSpPr>
          <p:spPr>
            <a:xfrm>
              <a:off x="932001" y="4186526"/>
              <a:ext cx="731510"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51" name="TextBox 50"/>
            <p:cNvSpPr txBox="1"/>
            <p:nvPr/>
          </p:nvSpPr>
          <p:spPr>
            <a:xfrm>
              <a:off x="1503347"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68" name="TextBox 67"/>
            <p:cNvSpPr txBox="1"/>
            <p:nvPr/>
          </p:nvSpPr>
          <p:spPr>
            <a:xfrm>
              <a:off x="1986854"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69" name="TextBox 68"/>
            <p:cNvSpPr txBox="1"/>
            <p:nvPr/>
          </p:nvSpPr>
          <p:spPr>
            <a:xfrm>
              <a:off x="248074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70" name="TextBox 69"/>
            <p:cNvSpPr txBox="1"/>
            <p:nvPr/>
          </p:nvSpPr>
          <p:spPr>
            <a:xfrm>
              <a:off x="296867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71" name="TextBox 70"/>
            <p:cNvSpPr txBox="1"/>
            <p:nvPr/>
          </p:nvSpPr>
          <p:spPr>
            <a:xfrm>
              <a:off x="3457402"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72" name="TextBox 71"/>
            <p:cNvSpPr txBox="1"/>
            <p:nvPr/>
          </p:nvSpPr>
          <p:spPr>
            <a:xfrm>
              <a:off x="394545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73" name="TextBox 72"/>
            <p:cNvSpPr txBox="1"/>
            <p:nvPr/>
          </p:nvSpPr>
          <p:spPr>
            <a:xfrm>
              <a:off x="4428890"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00" dirty="0">
                <a:latin typeface="Arial"/>
                <a:cs typeface="Arial"/>
              </a:endParaRPr>
            </a:p>
          </p:txBody>
        </p:sp>
        <p:sp>
          <p:nvSpPr>
            <p:cNvPr id="74" name="TextBox 73"/>
            <p:cNvSpPr txBox="1"/>
            <p:nvPr/>
          </p:nvSpPr>
          <p:spPr>
            <a:xfrm>
              <a:off x="4922083"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75" name="TextBox 74"/>
            <p:cNvSpPr txBox="1"/>
            <p:nvPr/>
          </p:nvSpPr>
          <p:spPr>
            <a:xfrm>
              <a:off x="5408081"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0.09</a:t>
              </a:r>
              <a:endParaRPr lang="en-US" sz="1000" dirty="0">
                <a:latin typeface="Arial"/>
                <a:cs typeface="Arial"/>
              </a:endParaRPr>
            </a:p>
          </p:txBody>
        </p:sp>
        <p:sp>
          <p:nvSpPr>
            <p:cNvPr id="76" name="TextBox 75"/>
            <p:cNvSpPr txBox="1"/>
            <p:nvPr/>
          </p:nvSpPr>
          <p:spPr>
            <a:xfrm>
              <a:off x="5902099"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a:t>
              </a:r>
              <a:endParaRPr lang="en-US" sz="1000" dirty="0">
                <a:latin typeface="Arial"/>
                <a:cs typeface="Arial"/>
              </a:endParaRPr>
            </a:p>
          </p:txBody>
        </p:sp>
        <p:sp>
          <p:nvSpPr>
            <p:cNvPr id="77" name="TextBox 76"/>
            <p:cNvSpPr txBox="1"/>
            <p:nvPr/>
          </p:nvSpPr>
          <p:spPr>
            <a:xfrm>
              <a:off x="6381164"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0.11</a:t>
              </a:r>
              <a:endParaRPr lang="en-US" sz="1000" dirty="0">
                <a:latin typeface="Arial"/>
                <a:cs typeface="Arial"/>
              </a:endParaRPr>
            </a:p>
          </p:txBody>
        </p:sp>
        <p:sp>
          <p:nvSpPr>
            <p:cNvPr id="78" name="TextBox 77"/>
            <p:cNvSpPr txBox="1"/>
            <p:nvPr/>
          </p:nvSpPr>
          <p:spPr>
            <a:xfrm>
              <a:off x="6871149"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0.13</a:t>
              </a:r>
              <a:endParaRPr lang="en-US" sz="1000" dirty="0">
                <a:latin typeface="Arial"/>
                <a:cs typeface="Arial"/>
              </a:endParaRPr>
            </a:p>
          </p:txBody>
        </p:sp>
        <p:sp>
          <p:nvSpPr>
            <p:cNvPr id="79" name="TextBox 78"/>
            <p:cNvSpPr txBox="1"/>
            <p:nvPr/>
          </p:nvSpPr>
          <p:spPr>
            <a:xfrm>
              <a:off x="7359374"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0.15</a:t>
              </a:r>
              <a:endParaRPr lang="en-US" sz="1000" dirty="0">
                <a:latin typeface="Arial"/>
                <a:cs typeface="Arial"/>
              </a:endParaRPr>
            </a:p>
          </p:txBody>
        </p:sp>
        <p:sp>
          <p:nvSpPr>
            <p:cNvPr id="80" name="TextBox 79"/>
            <p:cNvSpPr txBox="1"/>
            <p:nvPr/>
          </p:nvSpPr>
          <p:spPr>
            <a:xfrm>
              <a:off x="7851714"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0.17</a:t>
              </a:r>
              <a:endParaRPr lang="en-US" sz="1000" dirty="0">
                <a:latin typeface="Arial"/>
                <a:cs typeface="Arial"/>
              </a:endParaRPr>
            </a:p>
          </p:txBody>
        </p:sp>
      </p:grpSp>
      <p:grpSp>
        <p:nvGrpSpPr>
          <p:cNvPr id="10" name="Group 9"/>
          <p:cNvGrpSpPr/>
          <p:nvPr/>
        </p:nvGrpSpPr>
        <p:grpSpPr>
          <a:xfrm>
            <a:off x="628169" y="4652413"/>
            <a:ext cx="7827264" cy="309336"/>
            <a:chOff x="828417" y="4658413"/>
            <a:chExt cx="7827264" cy="309336"/>
          </a:xfrm>
        </p:grpSpPr>
        <p:pic>
          <p:nvPicPr>
            <p:cNvPr id="81" name="Picture 80" descr="track_frequency_differences_low_vs_high_skill_10per_aa_rmse_v2_JJA_v2_onlyDuringPeriods.png"/>
            <p:cNvPicPr>
              <a:picLocks/>
            </p:cNvPicPr>
            <p:nvPr/>
          </p:nvPicPr>
          <p:blipFill rotWithShape="1">
            <a:blip r:embed="rId6">
              <a:extLst>
                <a:ext uri="{28A0092B-C50C-407E-A947-70E740481C1C}">
                  <a14:useLocalDpi xmlns:a14="http://schemas.microsoft.com/office/drawing/2010/main" val="0"/>
                </a:ext>
              </a:extLst>
            </a:blip>
            <a:srcRect l="3294" t="95704" r="8741" b="1981"/>
            <a:stretch/>
          </p:blipFill>
          <p:spPr>
            <a:xfrm>
              <a:off x="828417" y="4658413"/>
              <a:ext cx="7827264" cy="155448"/>
            </a:xfrm>
            <a:prstGeom prst="rect">
              <a:avLst/>
            </a:prstGeom>
          </p:spPr>
        </p:pic>
        <p:sp>
          <p:nvSpPr>
            <p:cNvPr id="82" name="TextBox 81"/>
            <p:cNvSpPr txBox="1"/>
            <p:nvPr/>
          </p:nvSpPr>
          <p:spPr>
            <a:xfrm>
              <a:off x="35990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83" name="TextBox 82"/>
            <p:cNvSpPr txBox="1"/>
            <p:nvPr/>
          </p:nvSpPr>
          <p:spPr>
            <a:xfrm>
              <a:off x="3941532" y="4813861"/>
              <a:ext cx="743445"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84" name="TextBox 83"/>
            <p:cNvSpPr txBox="1"/>
            <p:nvPr/>
          </p:nvSpPr>
          <p:spPr>
            <a:xfrm>
              <a:off x="446593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85" name="TextBox 84"/>
            <p:cNvSpPr txBox="1"/>
            <p:nvPr/>
          </p:nvSpPr>
          <p:spPr>
            <a:xfrm>
              <a:off x="48954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86" name="TextBox 85"/>
            <p:cNvSpPr txBox="1"/>
            <p:nvPr/>
          </p:nvSpPr>
          <p:spPr>
            <a:xfrm>
              <a:off x="532870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87" name="TextBox 86"/>
            <p:cNvSpPr txBox="1"/>
            <p:nvPr/>
          </p:nvSpPr>
          <p:spPr>
            <a:xfrm>
              <a:off x="576868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0.015</a:t>
              </a:r>
              <a:endParaRPr lang="en-US" sz="1000" dirty="0">
                <a:latin typeface="Arial"/>
                <a:cs typeface="Arial"/>
              </a:endParaRPr>
            </a:p>
          </p:txBody>
        </p:sp>
        <p:sp>
          <p:nvSpPr>
            <p:cNvPr id="88" name="TextBox 87"/>
            <p:cNvSpPr txBox="1"/>
            <p:nvPr/>
          </p:nvSpPr>
          <p:spPr>
            <a:xfrm>
              <a:off x="620417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89" name="TextBox 88"/>
            <p:cNvSpPr txBox="1"/>
            <p:nvPr/>
          </p:nvSpPr>
          <p:spPr>
            <a:xfrm>
              <a:off x="663611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90" name="TextBox 89"/>
            <p:cNvSpPr txBox="1"/>
            <p:nvPr/>
          </p:nvSpPr>
          <p:spPr>
            <a:xfrm>
              <a:off x="706738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91" name="TextBox 90"/>
            <p:cNvSpPr txBox="1"/>
            <p:nvPr/>
          </p:nvSpPr>
          <p:spPr>
            <a:xfrm>
              <a:off x="793661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92" name="TextBox 91"/>
            <p:cNvSpPr txBox="1"/>
            <p:nvPr/>
          </p:nvSpPr>
          <p:spPr>
            <a:xfrm>
              <a:off x="3160119"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−0.015</a:t>
              </a:r>
              <a:endParaRPr lang="en-US" sz="1000" dirty="0">
                <a:latin typeface="Arial"/>
                <a:cs typeface="Arial"/>
              </a:endParaRPr>
            </a:p>
          </p:txBody>
        </p:sp>
        <p:sp>
          <p:nvSpPr>
            <p:cNvPr id="93" name="TextBox 92"/>
            <p:cNvSpPr txBox="1"/>
            <p:nvPr/>
          </p:nvSpPr>
          <p:spPr>
            <a:xfrm>
              <a:off x="272694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94" name="TextBox 93"/>
            <p:cNvSpPr txBox="1"/>
            <p:nvPr/>
          </p:nvSpPr>
          <p:spPr>
            <a:xfrm>
              <a:off x="229241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95" name="TextBox 94"/>
            <p:cNvSpPr txBox="1"/>
            <p:nvPr/>
          </p:nvSpPr>
          <p:spPr>
            <a:xfrm>
              <a:off x="185495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96" name="TextBox 95"/>
            <p:cNvSpPr txBox="1"/>
            <p:nvPr/>
          </p:nvSpPr>
          <p:spPr>
            <a:xfrm>
              <a:off x="142933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97" name="TextBox 96"/>
            <p:cNvSpPr txBox="1"/>
            <p:nvPr/>
          </p:nvSpPr>
          <p:spPr>
            <a:xfrm>
              <a:off x="974098"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98" name="TextBox 97"/>
            <p:cNvSpPr txBox="1"/>
            <p:nvPr/>
          </p:nvSpPr>
          <p:spPr>
            <a:xfrm>
              <a:off x="750680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grpSp>
      <p:sp>
        <p:nvSpPr>
          <p:cNvPr id="99" name="TextBox 98"/>
          <p:cNvSpPr txBox="1"/>
          <p:nvPr/>
        </p:nvSpPr>
        <p:spPr>
          <a:xfrm flipH="1">
            <a:off x="43609" y="676448"/>
            <a:ext cx="2966560" cy="169277"/>
          </a:xfrm>
          <a:prstGeom prst="rect">
            <a:avLst/>
          </a:prstGeom>
          <a:noFill/>
        </p:spPr>
        <p:txBody>
          <a:bodyPr wrap="square" lIns="0" tIns="0" rIns="0" bIns="0" rtlCol="0">
            <a:spAutoFit/>
          </a:bodyPr>
          <a:lstStyle/>
          <a:p>
            <a:pPr algn="ctr"/>
            <a:r>
              <a:rPr lang="en-US" sz="1100" b="1" dirty="0" smtClean="0">
                <a:latin typeface="Arial"/>
                <a:cs typeface="Arial"/>
              </a:rPr>
              <a:t>ACs during low-skill periods (</a:t>
            </a:r>
            <a:r>
              <a:rPr lang="en-US" sz="1100" b="1" i="1" dirty="0" smtClean="0">
                <a:latin typeface="Arial"/>
                <a:cs typeface="Arial"/>
              </a:rPr>
              <a:t>N</a:t>
            </a:r>
            <a:r>
              <a:rPr lang="en-US" sz="1100" b="1" dirty="0" smtClean="0">
                <a:latin typeface="Arial"/>
                <a:cs typeface="Arial"/>
              </a:rPr>
              <a:t> = 298) </a:t>
            </a:r>
            <a:endParaRPr lang="en-US" sz="1100" b="1" dirty="0">
              <a:latin typeface="Arial"/>
              <a:cs typeface="Arial"/>
            </a:endParaRPr>
          </a:p>
        </p:txBody>
      </p:sp>
      <p:sp>
        <p:nvSpPr>
          <p:cNvPr id="100" name="TextBox 99"/>
          <p:cNvSpPr txBox="1"/>
          <p:nvPr/>
        </p:nvSpPr>
        <p:spPr>
          <a:xfrm flipH="1">
            <a:off x="3061538" y="676448"/>
            <a:ext cx="2966560" cy="169277"/>
          </a:xfrm>
          <a:prstGeom prst="rect">
            <a:avLst/>
          </a:prstGeom>
          <a:noFill/>
        </p:spPr>
        <p:txBody>
          <a:bodyPr wrap="square" lIns="0" tIns="0" rIns="0" bIns="0" rtlCol="0">
            <a:spAutoFit/>
          </a:bodyPr>
          <a:lstStyle/>
          <a:p>
            <a:pPr algn="ctr"/>
            <a:r>
              <a:rPr lang="en-US" sz="1100" b="1" dirty="0" smtClean="0">
                <a:latin typeface="Arial"/>
                <a:cs typeface="Arial"/>
              </a:rPr>
              <a:t>ACs during high-skill </a:t>
            </a:r>
            <a:r>
              <a:rPr lang="en-US" sz="1100" b="1" dirty="0">
                <a:latin typeface="Arial"/>
                <a:cs typeface="Arial"/>
              </a:rPr>
              <a:t>periods </a:t>
            </a:r>
            <a:r>
              <a:rPr lang="en-US" sz="1100" b="1" dirty="0" smtClean="0">
                <a:latin typeface="Arial"/>
                <a:cs typeface="Arial"/>
              </a:rPr>
              <a:t>(</a:t>
            </a:r>
            <a:r>
              <a:rPr lang="en-US" sz="1100" b="1" i="1" dirty="0" smtClean="0">
                <a:latin typeface="Arial"/>
                <a:cs typeface="Arial"/>
              </a:rPr>
              <a:t>N</a:t>
            </a:r>
            <a:r>
              <a:rPr lang="en-US" sz="1100" b="1" dirty="0" smtClean="0">
                <a:latin typeface="Arial"/>
                <a:cs typeface="Arial"/>
              </a:rPr>
              <a:t> = 208) </a:t>
            </a:r>
            <a:endParaRPr lang="en-US" sz="1100" b="1" dirty="0">
              <a:latin typeface="Arial"/>
              <a:cs typeface="Arial"/>
            </a:endParaRPr>
          </a:p>
        </p:txBody>
      </p:sp>
      <p:sp>
        <p:nvSpPr>
          <p:cNvPr id="101" name="TextBox 100"/>
          <p:cNvSpPr txBox="1"/>
          <p:nvPr/>
        </p:nvSpPr>
        <p:spPr>
          <a:xfrm flipH="1">
            <a:off x="6065666" y="676448"/>
            <a:ext cx="2966560" cy="169277"/>
          </a:xfrm>
          <a:prstGeom prst="rect">
            <a:avLst/>
          </a:prstGeom>
          <a:noFill/>
        </p:spPr>
        <p:txBody>
          <a:bodyPr wrap="square" lIns="0" tIns="0" rIns="0" bIns="0" rtlCol="0">
            <a:spAutoFit/>
          </a:bodyPr>
          <a:lstStyle/>
          <a:p>
            <a:pPr algn="ctr"/>
            <a:r>
              <a:rPr lang="en-US" sz="1100" b="1" dirty="0" smtClean="0">
                <a:latin typeface="Arial"/>
                <a:cs typeface="Arial"/>
              </a:rPr>
              <a:t>Low-skill periods minus high-</a:t>
            </a:r>
            <a:r>
              <a:rPr lang="en-US" sz="1100" b="1" dirty="0">
                <a:latin typeface="Arial"/>
                <a:cs typeface="Arial"/>
              </a:rPr>
              <a:t>skill </a:t>
            </a:r>
            <a:r>
              <a:rPr lang="en-US" sz="1100" b="1" dirty="0" smtClean="0">
                <a:latin typeface="Arial"/>
                <a:cs typeface="Arial"/>
              </a:rPr>
              <a:t>periods</a:t>
            </a:r>
            <a:endParaRPr lang="en-US" sz="1100" b="1" dirty="0">
              <a:latin typeface="Arial"/>
              <a:cs typeface="Arial"/>
            </a:endParaRPr>
          </a:p>
        </p:txBody>
      </p:sp>
      <p:sp>
        <p:nvSpPr>
          <p:cNvPr id="47" name="TextBox 46"/>
          <p:cNvSpPr txBox="1"/>
          <p:nvPr/>
        </p:nvSpPr>
        <p:spPr>
          <a:xfrm>
            <a:off x="422301" y="3835712"/>
            <a:ext cx="8261993" cy="261610"/>
          </a:xfrm>
          <a:prstGeom prst="rect">
            <a:avLst/>
          </a:prstGeom>
          <a:noFill/>
        </p:spPr>
        <p:txBody>
          <a:bodyPr wrap="square" rtlCol="0">
            <a:spAutoFit/>
          </a:bodyPr>
          <a:lstStyle/>
          <a:p>
            <a:pPr algn="ctr"/>
            <a:r>
              <a:rPr lang="en-US" sz="1100" b="1" dirty="0" smtClean="0">
                <a:latin typeface="Arial"/>
                <a:cs typeface="Arial"/>
              </a:rPr>
              <a:t>AC track frequency</a:t>
            </a:r>
            <a:r>
              <a:rPr lang="en-US" sz="1100" b="1" dirty="0">
                <a:latin typeface="Arial"/>
                <a:cs typeface="Arial"/>
              </a:rPr>
              <a:t>:</a:t>
            </a:r>
            <a:r>
              <a:rPr lang="en-US" sz="1100" dirty="0" smtClean="0">
                <a:latin typeface="Arial"/>
                <a:cs typeface="Arial"/>
              </a:rPr>
              <a:t> Number of ACs within 500 km of a grid point, normalized by number of days </a:t>
            </a:r>
            <a:r>
              <a:rPr lang="en-US" sz="1100" dirty="0">
                <a:latin typeface="Arial"/>
                <a:cs typeface="Arial"/>
              </a:rPr>
              <a:t>in period (number of ACs day</a:t>
            </a:r>
            <a:r>
              <a:rPr lang="en-US" sz="1100" baseline="30000" dirty="0">
                <a:latin typeface="Arial"/>
                <a:cs typeface="Arial"/>
              </a:rPr>
              <a:t>−1</a:t>
            </a:r>
            <a:r>
              <a:rPr lang="en-US" sz="1100" dirty="0">
                <a:latin typeface="Arial"/>
                <a:cs typeface="Arial"/>
              </a:rPr>
              <a:t>)</a:t>
            </a:r>
          </a:p>
        </p:txBody>
      </p:sp>
    </p:spTree>
    <p:extLst>
      <p:ext uri="{BB962C8B-B14F-4D97-AF65-F5344CB8AC3E}">
        <p14:creationId xmlns:p14="http://schemas.microsoft.com/office/powerpoint/2010/main" val="9041296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descr="boxplot_highest_aa_egr_850_to_600hPa_ACs_inArctic_v2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127" y="937781"/>
            <a:ext cx="2520499" cy="2103120"/>
          </a:xfrm>
          <a:prstGeom prst="rect">
            <a:avLst/>
          </a:prstGeom>
          <a:ln w="0">
            <a:noFill/>
          </a:ln>
        </p:spPr>
      </p:pic>
      <p:pic>
        <p:nvPicPr>
          <p:cNvPr id="124" name="Picture 123" descr="boxplot_largest_aa_thetagrad850_ACs_inArctic_v2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768" y="939335"/>
            <a:ext cx="2519721" cy="2103120"/>
          </a:xfrm>
          <a:prstGeom prst="rect">
            <a:avLst/>
          </a:prstGeom>
        </p:spPr>
      </p:pic>
      <p:pic>
        <p:nvPicPr>
          <p:cNvPr id="123" name="Picture 122" descr="boxplot_lowest_slp_ACs_during_periods_inArctic_v2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06" y="935957"/>
            <a:ext cx="2523616" cy="2103120"/>
          </a:xfrm>
          <a:prstGeom prst="rect">
            <a:avLst/>
          </a:prstGeom>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1642379" y="3386050"/>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3891649" y="3386050"/>
            <a:ext cx="1638670" cy="400110"/>
            <a:chOff x="2395245" y="3301999"/>
            <a:chExt cx="1638670" cy="400110"/>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301999"/>
              <a:ext cx="1353322" cy="400110"/>
            </a:xfrm>
            <a:prstGeom prst="rect">
              <a:avLst/>
            </a:prstGeom>
            <a:noFill/>
          </p:spPr>
          <p:txBody>
            <a:bodyPr wrap="square" rtlCol="0">
              <a:spAutoFit/>
            </a:bodyPr>
            <a:lstStyle/>
            <a:p>
              <a:r>
                <a:rPr lang="en-US" sz="1000" dirty="0" smtClean="0">
                  <a:latin typeface="Arial"/>
                  <a:cs typeface="Arial"/>
                </a:rPr>
                <a:t>ACs during low-skill periods (</a:t>
              </a:r>
              <a:r>
                <a:rPr lang="en-US" sz="1000" i="1" dirty="0" smtClean="0">
                  <a:latin typeface="Arial"/>
                  <a:cs typeface="Arial"/>
                </a:rPr>
                <a:t>N</a:t>
              </a:r>
              <a:r>
                <a:rPr lang="en-US" sz="1000" dirty="0" smtClean="0">
                  <a:latin typeface="Arial"/>
                  <a:cs typeface="Arial"/>
                </a:rPr>
                <a:t> = 298)</a:t>
              </a:r>
              <a:endParaRPr lang="en-US" sz="1000" dirty="0">
                <a:latin typeface="Arial"/>
                <a:cs typeface="Arial"/>
              </a:endParaRPr>
            </a:p>
          </p:txBody>
        </p:sp>
      </p:grpSp>
      <p:grpSp>
        <p:nvGrpSpPr>
          <p:cNvPr id="62" name="Group 61"/>
          <p:cNvGrpSpPr/>
          <p:nvPr/>
        </p:nvGrpSpPr>
        <p:grpSpPr>
          <a:xfrm>
            <a:off x="6191564" y="3386050"/>
            <a:ext cx="1759191" cy="400110"/>
            <a:chOff x="5809424" y="3301999"/>
            <a:chExt cx="1759191" cy="400110"/>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301999"/>
              <a:ext cx="1487985" cy="400110"/>
            </a:xfrm>
            <a:prstGeom prst="rect">
              <a:avLst/>
            </a:prstGeom>
            <a:noFill/>
          </p:spPr>
          <p:txBody>
            <a:bodyPr wrap="square" rtlCol="0">
              <a:spAutoFit/>
            </a:bodyPr>
            <a:lstStyle/>
            <a:p>
              <a:r>
                <a:rPr lang="en-US" sz="1000" dirty="0" smtClean="0">
                  <a:latin typeface="Arial"/>
                  <a:cs typeface="Arial"/>
                </a:rPr>
                <a:t>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208</a:t>
              </a:r>
              <a:r>
                <a:rPr lang="mr-IN" sz="1000" dirty="0" smtClean="0">
                  <a:latin typeface="Arial"/>
                  <a:cs typeface="Arial"/>
                </a:rPr>
                <a:t>)</a:t>
              </a:r>
            </a:p>
          </p:txBody>
        </p:sp>
      </p:grpSp>
      <p:grpSp>
        <p:nvGrpSpPr>
          <p:cNvPr id="64" name="Group 63"/>
          <p:cNvGrpSpPr/>
          <p:nvPr/>
        </p:nvGrpSpPr>
        <p:grpSpPr>
          <a:xfrm>
            <a:off x="26168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7234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8892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7234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8892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0" name="TextBox 79"/>
          <p:cNvSpPr txBox="1"/>
          <p:nvPr/>
        </p:nvSpPr>
        <p:spPr>
          <a:xfrm flipH="1">
            <a:off x="387240"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Distributions of most extreme value of quantities characterizing ACs when ACs are located in the Arctic during the periods of interest.</a:t>
            </a:r>
            <a:endParaRPr lang="en-US" sz="1000" dirty="0">
              <a:latin typeface="Arial"/>
              <a:cs typeface="Arial"/>
            </a:endParaRPr>
          </a:p>
        </p:txBody>
      </p:sp>
      <p:sp>
        <p:nvSpPr>
          <p:cNvPr id="81" name="5-Point Star 80"/>
          <p:cNvSpPr>
            <a:spLocks noChangeAspect="1"/>
          </p:cNvSpPr>
          <p:nvPr/>
        </p:nvSpPr>
        <p:spPr>
          <a:xfrm>
            <a:off x="471776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96641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4" name="TextBox 83"/>
          <p:cNvSpPr txBox="1"/>
          <p:nvPr/>
        </p:nvSpPr>
        <p:spPr>
          <a:xfrm flipH="1">
            <a:off x="7056316" y="4136563"/>
            <a:ext cx="1646502" cy="769441"/>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ACs during low-skill periods and ACs during high-skill periods at 95% confidence level</a:t>
            </a:r>
            <a:endParaRPr lang="en-US" sz="1000" dirty="0">
              <a:latin typeface="Arial"/>
              <a:cs typeface="Arial"/>
            </a:endParaRPr>
          </a:p>
        </p:txBody>
      </p:sp>
      <p:sp>
        <p:nvSpPr>
          <p:cNvPr id="87" name="TextBox 86"/>
          <p:cNvSpPr txBox="1"/>
          <p:nvPr/>
        </p:nvSpPr>
        <p:spPr>
          <a:xfrm>
            <a:off x="142178" y="2882731"/>
            <a:ext cx="257129" cy="153888"/>
          </a:xfrm>
          <a:prstGeom prst="rect">
            <a:avLst/>
          </a:prstGeom>
          <a:noFill/>
        </p:spPr>
        <p:txBody>
          <a:bodyPr wrap="square" lIns="0" tIns="0" rIns="0" bIns="0" rtlCol="0">
            <a:spAutoFit/>
          </a:bodyPr>
          <a:lstStyle/>
          <a:p>
            <a:pPr algn="r"/>
            <a:r>
              <a:rPr lang="en-US" sz="1000" dirty="0" smtClean="0">
                <a:latin typeface="Arial"/>
                <a:cs typeface="Arial"/>
              </a:rPr>
              <a:t>960</a:t>
            </a:r>
            <a:endParaRPr lang="en-US" sz="1000" dirty="0">
              <a:latin typeface="Arial"/>
              <a:cs typeface="Arial"/>
            </a:endParaRPr>
          </a:p>
        </p:txBody>
      </p:sp>
      <p:sp>
        <p:nvSpPr>
          <p:cNvPr id="88" name="TextBox 87"/>
          <p:cNvSpPr txBox="1"/>
          <p:nvPr/>
        </p:nvSpPr>
        <p:spPr>
          <a:xfrm>
            <a:off x="142178" y="2601379"/>
            <a:ext cx="257129" cy="153888"/>
          </a:xfrm>
          <a:prstGeom prst="rect">
            <a:avLst/>
          </a:prstGeom>
          <a:noFill/>
        </p:spPr>
        <p:txBody>
          <a:bodyPr wrap="square" lIns="0" tIns="0" rIns="0" bIns="0" rtlCol="0">
            <a:spAutoFit/>
          </a:bodyPr>
          <a:lstStyle/>
          <a:p>
            <a:pPr algn="r"/>
            <a:r>
              <a:rPr lang="en-US" sz="1000" dirty="0" smtClean="0">
                <a:latin typeface="Arial"/>
                <a:cs typeface="Arial"/>
              </a:rPr>
              <a:t>970</a:t>
            </a:r>
            <a:endParaRPr lang="en-US" sz="1000" dirty="0">
              <a:latin typeface="Arial"/>
              <a:cs typeface="Arial"/>
            </a:endParaRPr>
          </a:p>
        </p:txBody>
      </p:sp>
      <p:sp>
        <p:nvSpPr>
          <p:cNvPr id="89" name="TextBox 88"/>
          <p:cNvSpPr txBox="1"/>
          <p:nvPr/>
        </p:nvSpPr>
        <p:spPr>
          <a:xfrm>
            <a:off x="142178" y="2312210"/>
            <a:ext cx="257129" cy="153888"/>
          </a:xfrm>
          <a:prstGeom prst="rect">
            <a:avLst/>
          </a:prstGeom>
          <a:noFill/>
        </p:spPr>
        <p:txBody>
          <a:bodyPr wrap="square" lIns="0" tIns="0" rIns="0" bIns="0" rtlCol="0">
            <a:spAutoFit/>
          </a:bodyPr>
          <a:lstStyle/>
          <a:p>
            <a:pPr algn="r"/>
            <a:r>
              <a:rPr lang="en-US" sz="1000" dirty="0" smtClean="0">
                <a:latin typeface="Arial"/>
                <a:cs typeface="Arial"/>
              </a:rPr>
              <a:t>980</a:t>
            </a:r>
            <a:endParaRPr lang="en-US" sz="1000" dirty="0">
              <a:latin typeface="Arial"/>
              <a:cs typeface="Arial"/>
            </a:endParaRPr>
          </a:p>
        </p:txBody>
      </p:sp>
      <p:sp>
        <p:nvSpPr>
          <p:cNvPr id="90" name="TextBox 89"/>
          <p:cNvSpPr txBox="1"/>
          <p:nvPr/>
        </p:nvSpPr>
        <p:spPr>
          <a:xfrm>
            <a:off x="142178" y="2026952"/>
            <a:ext cx="257129" cy="153888"/>
          </a:xfrm>
          <a:prstGeom prst="rect">
            <a:avLst/>
          </a:prstGeom>
          <a:noFill/>
        </p:spPr>
        <p:txBody>
          <a:bodyPr wrap="square" lIns="0" tIns="0" rIns="0" bIns="0" rtlCol="0">
            <a:spAutoFit/>
          </a:bodyPr>
          <a:lstStyle/>
          <a:p>
            <a:pPr algn="r"/>
            <a:r>
              <a:rPr lang="en-US" sz="1000" dirty="0" smtClean="0">
                <a:latin typeface="Arial"/>
                <a:cs typeface="Arial"/>
              </a:rPr>
              <a:t>990</a:t>
            </a:r>
            <a:endParaRPr lang="en-US" sz="1000" dirty="0">
              <a:latin typeface="Arial"/>
              <a:cs typeface="Arial"/>
            </a:endParaRPr>
          </a:p>
        </p:txBody>
      </p:sp>
      <p:sp>
        <p:nvSpPr>
          <p:cNvPr id="91" name="TextBox 90"/>
          <p:cNvSpPr txBox="1"/>
          <p:nvPr/>
        </p:nvSpPr>
        <p:spPr>
          <a:xfrm>
            <a:off x="66431" y="1741691"/>
            <a:ext cx="335604" cy="153888"/>
          </a:xfrm>
          <a:prstGeom prst="rect">
            <a:avLst/>
          </a:prstGeom>
          <a:noFill/>
        </p:spPr>
        <p:txBody>
          <a:bodyPr wrap="square" lIns="0" tIns="0" rIns="0" bIns="0" rtlCol="0">
            <a:spAutoFit/>
          </a:bodyPr>
          <a:lstStyle/>
          <a:p>
            <a:pPr algn="r"/>
            <a:r>
              <a:rPr lang="en-US" sz="1000" dirty="0" smtClean="0">
                <a:latin typeface="Arial"/>
                <a:cs typeface="Arial"/>
              </a:rPr>
              <a:t>1000</a:t>
            </a:r>
            <a:endParaRPr lang="en-US" sz="1000" dirty="0">
              <a:latin typeface="Arial"/>
              <a:cs typeface="Arial"/>
            </a:endParaRPr>
          </a:p>
        </p:txBody>
      </p:sp>
      <p:sp>
        <p:nvSpPr>
          <p:cNvPr id="92" name="TextBox 91"/>
          <p:cNvSpPr txBox="1"/>
          <p:nvPr/>
        </p:nvSpPr>
        <p:spPr>
          <a:xfrm>
            <a:off x="66431" y="1456428"/>
            <a:ext cx="335604" cy="153888"/>
          </a:xfrm>
          <a:prstGeom prst="rect">
            <a:avLst/>
          </a:prstGeom>
          <a:noFill/>
        </p:spPr>
        <p:txBody>
          <a:bodyPr wrap="square" lIns="0" tIns="0" rIns="0" bIns="0" rtlCol="0">
            <a:spAutoFit/>
          </a:bodyPr>
          <a:lstStyle/>
          <a:p>
            <a:pPr algn="r"/>
            <a:r>
              <a:rPr lang="en-US" sz="1000" dirty="0" smtClean="0">
                <a:latin typeface="Arial"/>
                <a:cs typeface="Arial"/>
              </a:rPr>
              <a:t>1010</a:t>
            </a:r>
            <a:endParaRPr lang="en-US" sz="1000" dirty="0">
              <a:latin typeface="Arial"/>
              <a:cs typeface="Arial"/>
            </a:endParaRPr>
          </a:p>
        </p:txBody>
      </p:sp>
      <p:sp>
        <p:nvSpPr>
          <p:cNvPr id="93" name="TextBox 92"/>
          <p:cNvSpPr txBox="1"/>
          <p:nvPr/>
        </p:nvSpPr>
        <p:spPr>
          <a:xfrm>
            <a:off x="66431" y="1171167"/>
            <a:ext cx="335604" cy="153888"/>
          </a:xfrm>
          <a:prstGeom prst="rect">
            <a:avLst/>
          </a:prstGeom>
          <a:noFill/>
        </p:spPr>
        <p:txBody>
          <a:bodyPr wrap="square" lIns="0" tIns="0" rIns="0" bIns="0" rtlCol="0">
            <a:spAutoFit/>
          </a:bodyPr>
          <a:lstStyle/>
          <a:p>
            <a:pPr algn="r"/>
            <a:r>
              <a:rPr lang="en-US" sz="1000" dirty="0" smtClean="0">
                <a:latin typeface="Arial"/>
                <a:cs typeface="Arial"/>
              </a:rPr>
              <a:t>1020</a:t>
            </a:r>
            <a:endParaRPr lang="en-US" sz="1000" dirty="0">
              <a:latin typeface="Arial"/>
              <a:cs typeface="Arial"/>
            </a:endParaRPr>
          </a:p>
        </p:txBody>
      </p:sp>
      <p:sp>
        <p:nvSpPr>
          <p:cNvPr id="94" name="TextBox 93"/>
          <p:cNvSpPr txBox="1"/>
          <p:nvPr/>
        </p:nvSpPr>
        <p:spPr>
          <a:xfrm>
            <a:off x="66431" y="881997"/>
            <a:ext cx="335604" cy="153888"/>
          </a:xfrm>
          <a:prstGeom prst="rect">
            <a:avLst/>
          </a:prstGeom>
          <a:noFill/>
        </p:spPr>
        <p:txBody>
          <a:bodyPr wrap="square" lIns="0" tIns="0" rIns="0" bIns="0" rtlCol="0">
            <a:spAutoFit/>
          </a:bodyPr>
          <a:lstStyle/>
          <a:p>
            <a:pPr algn="r"/>
            <a:r>
              <a:rPr lang="en-US" sz="1000" dirty="0" smtClean="0">
                <a:latin typeface="Arial"/>
                <a:cs typeface="Arial"/>
              </a:rPr>
              <a:t>1030</a:t>
            </a:r>
            <a:endParaRPr lang="en-US" sz="1000" dirty="0">
              <a:latin typeface="Arial"/>
              <a:cs typeface="Arial"/>
            </a:endParaRPr>
          </a:p>
        </p:txBody>
      </p:sp>
      <p:sp>
        <p:nvSpPr>
          <p:cNvPr id="95" name="TextBox 94"/>
          <p:cNvSpPr txBox="1"/>
          <p:nvPr/>
        </p:nvSpPr>
        <p:spPr>
          <a:xfrm>
            <a:off x="482203" y="751910"/>
            <a:ext cx="2440228" cy="153888"/>
          </a:xfrm>
          <a:prstGeom prst="rect">
            <a:avLst/>
          </a:prstGeom>
          <a:noFill/>
        </p:spPr>
        <p:txBody>
          <a:bodyPr wrap="square" lIns="0" tIns="0" rIns="0" bIns="0" rtlCol="0">
            <a:spAutoFit/>
          </a:bodyPr>
          <a:lstStyle/>
          <a:p>
            <a:pPr algn="ctr"/>
            <a:r>
              <a:rPr lang="en-US" sz="1000" b="1" dirty="0" smtClean="0">
                <a:latin typeface="Arial"/>
                <a:cs typeface="Arial"/>
              </a:rPr>
              <a:t>(a) Minimum SLP (hPa) </a:t>
            </a:r>
            <a:endParaRPr lang="en-US" sz="1000" b="1" dirty="0">
              <a:latin typeface="Arial"/>
              <a:cs typeface="Arial"/>
            </a:endParaRPr>
          </a:p>
        </p:txBody>
      </p:sp>
      <p:sp>
        <p:nvSpPr>
          <p:cNvPr id="96" name="TextBox 95"/>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97" name="TextBox 96"/>
          <p:cNvSpPr txBox="1"/>
          <p:nvPr/>
        </p:nvSpPr>
        <p:spPr>
          <a:xfrm>
            <a:off x="3152313" y="2636185"/>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98" name="TextBox 97"/>
          <p:cNvSpPr txBox="1"/>
          <p:nvPr/>
        </p:nvSpPr>
        <p:spPr>
          <a:xfrm>
            <a:off x="3152313" y="2389004"/>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99" name="TextBox 98"/>
          <p:cNvSpPr txBox="1"/>
          <p:nvPr/>
        </p:nvSpPr>
        <p:spPr>
          <a:xfrm>
            <a:off x="3152313" y="2138983"/>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00" name="TextBox 99"/>
          <p:cNvSpPr txBox="1"/>
          <p:nvPr/>
        </p:nvSpPr>
        <p:spPr>
          <a:xfrm>
            <a:off x="3152313" y="1887655"/>
            <a:ext cx="257129" cy="153888"/>
          </a:xfrm>
          <a:prstGeom prst="rect">
            <a:avLst/>
          </a:prstGeom>
          <a:noFill/>
        </p:spPr>
        <p:txBody>
          <a:bodyPr wrap="square" lIns="0" tIns="0" rIns="0" bIns="0" rtlCol="0">
            <a:spAutoFit/>
          </a:bodyPr>
          <a:lstStyle/>
          <a:p>
            <a:pPr algn="r"/>
            <a:r>
              <a:rPr lang="en-US" sz="1000" dirty="0" smtClean="0">
                <a:latin typeface="Arial"/>
                <a:cs typeface="Arial"/>
              </a:rPr>
              <a:t>1.4</a:t>
            </a:r>
            <a:endParaRPr lang="en-US" sz="1000" dirty="0">
              <a:latin typeface="Arial"/>
              <a:cs typeface="Arial"/>
            </a:endParaRPr>
          </a:p>
        </p:txBody>
      </p:sp>
      <p:sp>
        <p:nvSpPr>
          <p:cNvPr id="101" name="TextBox 100"/>
          <p:cNvSpPr txBox="1"/>
          <p:nvPr/>
        </p:nvSpPr>
        <p:spPr>
          <a:xfrm>
            <a:off x="3152313" y="1640809"/>
            <a:ext cx="257129" cy="153888"/>
          </a:xfrm>
          <a:prstGeom prst="rect">
            <a:avLst/>
          </a:prstGeom>
          <a:noFill/>
        </p:spPr>
        <p:txBody>
          <a:bodyPr wrap="square" lIns="0" tIns="0" rIns="0" bIns="0" rtlCol="0">
            <a:spAutoFit/>
          </a:bodyPr>
          <a:lstStyle/>
          <a:p>
            <a:pPr algn="r"/>
            <a:r>
              <a:rPr lang="en-US" sz="1000" dirty="0" smtClean="0">
                <a:latin typeface="Arial"/>
                <a:cs typeface="Arial"/>
              </a:rPr>
              <a:t>1.6</a:t>
            </a:r>
            <a:endParaRPr lang="en-US" sz="1000" dirty="0">
              <a:latin typeface="Arial"/>
              <a:cs typeface="Arial"/>
            </a:endParaRPr>
          </a:p>
        </p:txBody>
      </p:sp>
      <p:sp>
        <p:nvSpPr>
          <p:cNvPr id="102" name="TextBox 101"/>
          <p:cNvSpPr txBox="1"/>
          <p:nvPr/>
        </p:nvSpPr>
        <p:spPr>
          <a:xfrm>
            <a:off x="3152313" y="1391168"/>
            <a:ext cx="257129" cy="153888"/>
          </a:xfrm>
          <a:prstGeom prst="rect">
            <a:avLst/>
          </a:prstGeom>
          <a:noFill/>
        </p:spPr>
        <p:txBody>
          <a:bodyPr wrap="square" lIns="0" tIns="0" rIns="0" bIns="0" rtlCol="0">
            <a:spAutoFit/>
          </a:bodyPr>
          <a:lstStyle/>
          <a:p>
            <a:pPr algn="r"/>
            <a:r>
              <a:rPr lang="en-US" sz="1000" dirty="0" smtClean="0">
                <a:latin typeface="Arial"/>
                <a:cs typeface="Arial"/>
              </a:rPr>
              <a:t>1.8</a:t>
            </a:r>
            <a:endParaRPr lang="en-US" sz="1000" dirty="0">
              <a:latin typeface="Arial"/>
              <a:cs typeface="Arial"/>
            </a:endParaRPr>
          </a:p>
        </p:txBody>
      </p:sp>
      <p:sp>
        <p:nvSpPr>
          <p:cNvPr id="103" name="TextBox 102"/>
          <p:cNvSpPr txBox="1"/>
          <p:nvPr/>
        </p:nvSpPr>
        <p:spPr>
          <a:xfrm>
            <a:off x="3152313" y="1144225"/>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104" name="TextBox 103"/>
          <p:cNvSpPr txBox="1"/>
          <p:nvPr/>
        </p:nvSpPr>
        <p:spPr>
          <a:xfrm>
            <a:off x="3152313" y="891661"/>
            <a:ext cx="257129" cy="153888"/>
          </a:xfrm>
          <a:prstGeom prst="rect">
            <a:avLst/>
          </a:prstGeom>
          <a:noFill/>
        </p:spPr>
        <p:txBody>
          <a:bodyPr wrap="square" lIns="0" tIns="0" rIns="0" bIns="0" rtlCol="0">
            <a:spAutoFit/>
          </a:bodyPr>
          <a:lstStyle/>
          <a:p>
            <a:pPr algn="r"/>
            <a:r>
              <a:rPr lang="en-US" sz="1000" dirty="0" smtClean="0">
                <a:latin typeface="Arial"/>
                <a:cs typeface="Arial"/>
              </a:rPr>
              <a:t>2.2</a:t>
            </a:r>
            <a:endParaRPr lang="en-US" sz="1000" dirty="0">
              <a:latin typeface="Arial"/>
              <a:cs typeface="Arial"/>
            </a:endParaRPr>
          </a:p>
        </p:txBody>
      </p:sp>
      <p:sp>
        <p:nvSpPr>
          <p:cNvPr id="105" name="TextBox 104"/>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0.2</a:t>
            </a:r>
            <a:endParaRPr lang="en-US" sz="1000" dirty="0">
              <a:latin typeface="Arial"/>
              <a:cs typeface="Arial"/>
            </a:endParaRPr>
          </a:p>
        </p:txBody>
      </p:sp>
      <p:sp>
        <p:nvSpPr>
          <p:cNvPr id="106" name="TextBox 105"/>
          <p:cNvSpPr txBox="1"/>
          <p:nvPr/>
        </p:nvSpPr>
        <p:spPr>
          <a:xfrm>
            <a:off x="6172373" y="2504485"/>
            <a:ext cx="257129" cy="153888"/>
          </a:xfrm>
          <a:prstGeom prst="rect">
            <a:avLst/>
          </a:prstGeom>
          <a:noFill/>
        </p:spPr>
        <p:txBody>
          <a:bodyPr wrap="square" lIns="0" tIns="0" rIns="0" bIns="0" rtlCol="0">
            <a:spAutoFit/>
          </a:bodyPr>
          <a:lstStyle/>
          <a:p>
            <a:pPr algn="r"/>
            <a:r>
              <a:rPr lang="en-US" sz="1000" dirty="0" smtClean="0">
                <a:latin typeface="Arial"/>
                <a:cs typeface="Arial"/>
              </a:rPr>
              <a:t>0.4</a:t>
            </a:r>
            <a:endParaRPr lang="en-US" sz="1000" dirty="0">
              <a:latin typeface="Arial"/>
              <a:cs typeface="Arial"/>
            </a:endParaRPr>
          </a:p>
        </p:txBody>
      </p:sp>
      <p:sp>
        <p:nvSpPr>
          <p:cNvPr id="107" name="TextBox 106"/>
          <p:cNvSpPr txBox="1"/>
          <p:nvPr/>
        </p:nvSpPr>
        <p:spPr>
          <a:xfrm>
            <a:off x="6172373" y="2127207"/>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108" name="TextBox 107"/>
          <p:cNvSpPr txBox="1"/>
          <p:nvPr/>
        </p:nvSpPr>
        <p:spPr>
          <a:xfrm>
            <a:off x="6172373" y="1743592"/>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109" name="TextBox 108"/>
          <p:cNvSpPr txBox="1"/>
          <p:nvPr/>
        </p:nvSpPr>
        <p:spPr>
          <a:xfrm>
            <a:off x="6172373" y="1361393"/>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110" name="TextBox 109"/>
          <p:cNvSpPr txBox="1"/>
          <p:nvPr/>
        </p:nvSpPr>
        <p:spPr>
          <a:xfrm>
            <a:off x="6172373" y="982413"/>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11" name="TextBox 110"/>
          <p:cNvSpPr txBox="1"/>
          <p:nvPr/>
        </p:nvSpPr>
        <p:spPr>
          <a:xfrm>
            <a:off x="3540174" y="614241"/>
            <a:ext cx="2371143" cy="307777"/>
          </a:xfrm>
          <a:prstGeom prst="rect">
            <a:avLst/>
          </a:prstGeom>
          <a:noFill/>
        </p:spPr>
        <p:txBody>
          <a:bodyPr wrap="square" lIns="0" tIns="0" rIns="0" bIns="0" rtlCol="0">
            <a:spAutoFit/>
          </a:bodyPr>
          <a:lstStyle/>
          <a:p>
            <a:pPr algn="ctr"/>
            <a:r>
              <a:rPr lang="en-US" sz="1000" b="1" dirty="0" smtClean="0">
                <a:latin typeface="Arial"/>
                <a:cs typeface="Arial"/>
              </a:rPr>
              <a:t>(b) Area-averaged 850-hPa </a:t>
            </a:r>
            <a:r>
              <a:rPr lang="en-US" sz="1000" b="1" dirty="0" err="1" smtClean="0">
                <a:latin typeface="Arial"/>
                <a:cs typeface="Arial"/>
              </a:rPr>
              <a:t>θ</a:t>
            </a:r>
            <a:r>
              <a:rPr lang="en-US" sz="1000" b="1" dirty="0" smtClean="0">
                <a:latin typeface="Arial"/>
                <a:cs typeface="Arial"/>
              </a:rPr>
              <a:t> </a:t>
            </a:r>
            <a:r>
              <a:rPr lang="en-US" sz="1000" b="1" dirty="0">
                <a:latin typeface="Arial"/>
                <a:cs typeface="Arial"/>
              </a:rPr>
              <a:t>gradient </a:t>
            </a:r>
            <a:r>
              <a:rPr lang="en-US" sz="1000" b="1" dirty="0" smtClean="0">
                <a:latin typeface="Arial"/>
                <a:cs typeface="Arial"/>
              </a:rPr>
              <a:t>           magnitude [</a:t>
            </a:r>
            <a:r>
              <a:rPr lang="en-US" sz="1000" b="1" dirty="0">
                <a:latin typeface="Arial"/>
                <a:cs typeface="Arial"/>
              </a:rPr>
              <a:t>K (100 km)</a:t>
            </a:r>
            <a:r>
              <a:rPr lang="en-US" sz="1000" b="1" baseline="30000" dirty="0" smtClean="0">
                <a:latin typeface="Arial"/>
                <a:cs typeface="Arial"/>
              </a:rPr>
              <a:t>−1</a:t>
            </a:r>
            <a:r>
              <a:rPr lang="en-US" sz="1000" b="1" dirty="0" smtClean="0">
                <a:latin typeface="Arial"/>
                <a:cs typeface="Arial"/>
              </a:rPr>
              <a:t>]</a:t>
            </a:r>
          </a:p>
        </p:txBody>
      </p:sp>
      <p:sp>
        <p:nvSpPr>
          <p:cNvPr id="112" name="TextBox 111"/>
          <p:cNvSpPr txBox="1"/>
          <p:nvPr/>
        </p:nvSpPr>
        <p:spPr>
          <a:xfrm>
            <a:off x="6512270" y="613410"/>
            <a:ext cx="2438784" cy="307777"/>
          </a:xfrm>
          <a:prstGeom prst="rect">
            <a:avLst/>
          </a:prstGeom>
          <a:noFill/>
        </p:spPr>
        <p:txBody>
          <a:bodyPr wrap="square" lIns="0" tIns="0" rIns="0" bIns="0" rtlCol="0">
            <a:spAutoFit/>
          </a:bodyPr>
          <a:lstStyle/>
          <a:p>
            <a:pPr algn="ctr"/>
            <a:r>
              <a:rPr lang="en-US" sz="1000" b="1" dirty="0" smtClean="0">
                <a:latin typeface="Arial"/>
                <a:cs typeface="Arial"/>
              </a:rPr>
              <a:t>(c) Area-averaged 850</a:t>
            </a:r>
            <a:r>
              <a:rPr lang="en-US" sz="1000" b="1" dirty="0">
                <a:latin typeface="Arial"/>
                <a:cs typeface="Arial"/>
              </a:rPr>
              <a:t>–600-hPa </a:t>
            </a:r>
            <a:r>
              <a:rPr lang="en-US" sz="1000" b="1" dirty="0" smtClean="0">
                <a:latin typeface="Arial"/>
                <a:cs typeface="Arial"/>
              </a:rPr>
              <a:t>        </a:t>
            </a:r>
            <a:r>
              <a:rPr lang="en-US" sz="1000" b="1" dirty="0" err="1" smtClean="0">
                <a:latin typeface="Arial"/>
                <a:cs typeface="Arial"/>
              </a:rPr>
              <a:t>Eady</a:t>
            </a:r>
            <a:r>
              <a:rPr lang="en-US" sz="1000" b="1" dirty="0" smtClean="0">
                <a:latin typeface="Arial"/>
                <a:cs typeface="Arial"/>
              </a:rPr>
              <a:t> </a:t>
            </a:r>
            <a:r>
              <a:rPr lang="en-US" sz="1000" b="1" dirty="0">
                <a:latin typeface="Arial"/>
                <a:cs typeface="Arial"/>
              </a:rPr>
              <a:t>growth </a:t>
            </a:r>
            <a:r>
              <a:rPr lang="en-US" sz="1000" b="1" dirty="0" smtClean="0">
                <a:latin typeface="Arial"/>
                <a:cs typeface="Arial"/>
              </a:rPr>
              <a:t>rate </a:t>
            </a:r>
            <a:r>
              <a:rPr lang="en-US" sz="1000" b="1" dirty="0">
                <a:latin typeface="Arial"/>
                <a:cs typeface="Arial"/>
              </a:rPr>
              <a:t>(day</a:t>
            </a:r>
            <a:r>
              <a:rPr lang="en-US" sz="1000" b="1" baseline="30000" dirty="0">
                <a:latin typeface="Arial"/>
                <a:cs typeface="Arial"/>
              </a:rPr>
              <a:t>−1</a:t>
            </a:r>
            <a:r>
              <a:rPr lang="en-US" sz="1000" b="1" dirty="0">
                <a:latin typeface="Arial"/>
                <a:cs typeface="Arial"/>
              </a:rPr>
              <a:t>)</a:t>
            </a:r>
          </a:p>
        </p:txBody>
      </p:sp>
      <p:sp>
        <p:nvSpPr>
          <p:cNvPr id="122" name="5-Point Star 121"/>
          <p:cNvSpPr>
            <a:spLocks noChangeAspect="1"/>
          </p:cNvSpPr>
          <p:nvPr/>
        </p:nvSpPr>
        <p:spPr>
          <a:xfrm>
            <a:off x="6780763" y="4440388"/>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5-Point Star 125"/>
          <p:cNvSpPr>
            <a:spLocks noChangeAspect="1"/>
          </p:cNvSpPr>
          <p:nvPr/>
        </p:nvSpPr>
        <p:spPr>
          <a:xfrm>
            <a:off x="2004890"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5-Point Star 126"/>
          <p:cNvSpPr>
            <a:spLocks noChangeAspect="1"/>
          </p:cNvSpPr>
          <p:nvPr/>
        </p:nvSpPr>
        <p:spPr>
          <a:xfrm>
            <a:off x="2345121"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5-Point Star 127"/>
          <p:cNvSpPr>
            <a:spLocks noChangeAspect="1"/>
          </p:cNvSpPr>
          <p:nvPr/>
        </p:nvSpPr>
        <p:spPr>
          <a:xfrm>
            <a:off x="4621498"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5-Point Star 128"/>
          <p:cNvSpPr>
            <a:spLocks noChangeAspect="1"/>
          </p:cNvSpPr>
          <p:nvPr/>
        </p:nvSpPr>
        <p:spPr>
          <a:xfrm>
            <a:off x="5007426"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5-Point Star 129"/>
          <p:cNvSpPr>
            <a:spLocks noChangeAspect="1"/>
          </p:cNvSpPr>
          <p:nvPr/>
        </p:nvSpPr>
        <p:spPr>
          <a:xfrm>
            <a:off x="535731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5-Point Star 130"/>
          <p:cNvSpPr>
            <a:spLocks noChangeAspect="1"/>
          </p:cNvSpPr>
          <p:nvPr/>
        </p:nvSpPr>
        <p:spPr>
          <a:xfrm>
            <a:off x="764222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5-Point Star 131"/>
          <p:cNvSpPr>
            <a:spLocks noChangeAspect="1"/>
          </p:cNvSpPr>
          <p:nvPr/>
        </p:nvSpPr>
        <p:spPr>
          <a:xfrm>
            <a:off x="8028153"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5-Point Star 132"/>
          <p:cNvSpPr>
            <a:spLocks noChangeAspect="1"/>
          </p:cNvSpPr>
          <p:nvPr/>
        </p:nvSpPr>
        <p:spPr>
          <a:xfrm>
            <a:off x="8378042"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7367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64" descr="boxplot_largest_aa_pos_IMFC_ACs_inArctic_Wm2_v2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998" y="936674"/>
            <a:ext cx="2521018" cy="2103120"/>
          </a:xfrm>
          <a:prstGeom prst="rect">
            <a:avLst/>
          </a:prstGeom>
        </p:spPr>
      </p:pic>
      <p:pic>
        <p:nvPicPr>
          <p:cNvPr id="163" name="Picture 162" descr="boxplot_highest_aa_IVT_ACs_inArctic_v2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690" y="933499"/>
            <a:ext cx="2521018" cy="2103120"/>
          </a:xfrm>
          <a:prstGeom prst="rect">
            <a:avLst/>
          </a:prstGeom>
        </p:spPr>
      </p:pic>
      <p:pic>
        <p:nvPicPr>
          <p:cNvPr id="162" name="Picture 161" descr="boxplot_lowest_aa_neg_w_avg_800_to_600hPa_ACs_during_low_skill_periods_inArctic_v2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63" y="934718"/>
            <a:ext cx="2529455" cy="2103120"/>
          </a:xfrm>
          <a:prstGeom prst="rect">
            <a:avLst/>
          </a:prstGeom>
          <a:ln w="9525">
            <a:noFill/>
          </a:ln>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1642379" y="3386050"/>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3891649" y="3386050"/>
            <a:ext cx="1638670" cy="400110"/>
            <a:chOff x="2395245" y="3301999"/>
            <a:chExt cx="1638670" cy="400110"/>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301999"/>
              <a:ext cx="1353322" cy="400110"/>
            </a:xfrm>
            <a:prstGeom prst="rect">
              <a:avLst/>
            </a:prstGeom>
            <a:noFill/>
          </p:spPr>
          <p:txBody>
            <a:bodyPr wrap="square" rtlCol="0">
              <a:spAutoFit/>
            </a:bodyPr>
            <a:lstStyle/>
            <a:p>
              <a:r>
                <a:rPr lang="en-US" sz="1000" dirty="0" smtClean="0">
                  <a:latin typeface="Arial"/>
                  <a:cs typeface="Arial"/>
                </a:rPr>
                <a:t>ACs during low-skill periods (</a:t>
              </a:r>
              <a:r>
                <a:rPr lang="en-US" sz="1000" i="1" dirty="0" smtClean="0">
                  <a:latin typeface="Arial"/>
                  <a:cs typeface="Arial"/>
                </a:rPr>
                <a:t>N</a:t>
              </a:r>
              <a:r>
                <a:rPr lang="en-US" sz="1000" dirty="0" smtClean="0">
                  <a:latin typeface="Arial"/>
                  <a:cs typeface="Arial"/>
                </a:rPr>
                <a:t> = 298)</a:t>
              </a:r>
              <a:endParaRPr lang="en-US" sz="1000" dirty="0">
                <a:latin typeface="Arial"/>
                <a:cs typeface="Arial"/>
              </a:endParaRPr>
            </a:p>
          </p:txBody>
        </p:sp>
      </p:grpSp>
      <p:grpSp>
        <p:nvGrpSpPr>
          <p:cNvPr id="62" name="Group 61"/>
          <p:cNvGrpSpPr/>
          <p:nvPr/>
        </p:nvGrpSpPr>
        <p:grpSpPr>
          <a:xfrm>
            <a:off x="6191564" y="3386050"/>
            <a:ext cx="1759191" cy="400110"/>
            <a:chOff x="5809424" y="3301999"/>
            <a:chExt cx="1759191" cy="400110"/>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301999"/>
              <a:ext cx="1487985" cy="400110"/>
            </a:xfrm>
            <a:prstGeom prst="rect">
              <a:avLst/>
            </a:prstGeom>
            <a:noFill/>
          </p:spPr>
          <p:txBody>
            <a:bodyPr wrap="square" rtlCol="0">
              <a:spAutoFit/>
            </a:bodyPr>
            <a:lstStyle/>
            <a:p>
              <a:r>
                <a:rPr lang="en-US" sz="1000" dirty="0" smtClean="0">
                  <a:latin typeface="Arial"/>
                  <a:cs typeface="Arial"/>
                </a:rPr>
                <a:t>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208</a:t>
              </a:r>
              <a:r>
                <a:rPr lang="mr-IN" sz="1000" dirty="0" smtClean="0">
                  <a:latin typeface="Arial"/>
                  <a:cs typeface="Arial"/>
                </a:rPr>
                <a:t>)</a:t>
              </a:r>
            </a:p>
          </p:txBody>
        </p:sp>
      </p:grpSp>
      <p:grpSp>
        <p:nvGrpSpPr>
          <p:cNvPr id="64" name="Group 63"/>
          <p:cNvGrpSpPr/>
          <p:nvPr/>
        </p:nvGrpSpPr>
        <p:grpSpPr>
          <a:xfrm>
            <a:off x="26168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7234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8892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7234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8892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1" name="5-Point Star 80"/>
          <p:cNvSpPr>
            <a:spLocks noChangeAspect="1"/>
          </p:cNvSpPr>
          <p:nvPr/>
        </p:nvSpPr>
        <p:spPr>
          <a:xfrm>
            <a:off x="471776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96641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4" name="TextBox 83"/>
          <p:cNvSpPr txBox="1"/>
          <p:nvPr/>
        </p:nvSpPr>
        <p:spPr>
          <a:xfrm flipH="1">
            <a:off x="7056316" y="4136563"/>
            <a:ext cx="1646502" cy="769441"/>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ACs during low-skill periods and ACs during high-skill periods at 95% confidence level</a:t>
            </a:r>
            <a:endParaRPr lang="en-US" sz="1000" dirty="0">
              <a:latin typeface="Arial"/>
              <a:cs typeface="Arial"/>
            </a:endParaRPr>
          </a:p>
        </p:txBody>
      </p:sp>
      <p:sp>
        <p:nvSpPr>
          <p:cNvPr id="122" name="5-Point Star 121"/>
          <p:cNvSpPr>
            <a:spLocks noChangeAspect="1"/>
          </p:cNvSpPr>
          <p:nvPr/>
        </p:nvSpPr>
        <p:spPr>
          <a:xfrm>
            <a:off x="6780763" y="4440388"/>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66432" y="2882731"/>
            <a:ext cx="332876" cy="153888"/>
          </a:xfrm>
          <a:prstGeom prst="rect">
            <a:avLst/>
          </a:prstGeom>
          <a:noFill/>
        </p:spPr>
        <p:txBody>
          <a:bodyPr wrap="square" lIns="0" tIns="0" rIns="0" bIns="0" rtlCol="0">
            <a:spAutoFit/>
          </a:bodyPr>
          <a:lstStyle/>
          <a:p>
            <a:pPr algn="r"/>
            <a:r>
              <a:rPr lang="en-US" sz="1000" dirty="0" smtClean="0">
                <a:latin typeface="Arial"/>
                <a:cs typeface="Arial"/>
              </a:rPr>
              <a:t>−3.5</a:t>
            </a:r>
            <a:endParaRPr lang="en-US" sz="1000" dirty="0">
              <a:latin typeface="Arial"/>
              <a:cs typeface="Arial"/>
            </a:endParaRPr>
          </a:p>
        </p:txBody>
      </p:sp>
      <p:sp>
        <p:nvSpPr>
          <p:cNvPr id="114" name="TextBox 113"/>
          <p:cNvSpPr txBox="1"/>
          <p:nvPr/>
        </p:nvSpPr>
        <p:spPr>
          <a:xfrm>
            <a:off x="66432" y="2598204"/>
            <a:ext cx="332876" cy="153888"/>
          </a:xfrm>
          <a:prstGeom prst="rect">
            <a:avLst/>
          </a:prstGeom>
          <a:noFill/>
        </p:spPr>
        <p:txBody>
          <a:bodyPr wrap="square" lIns="0" tIns="0" rIns="0" bIns="0" rtlCol="0">
            <a:spAutoFit/>
          </a:bodyPr>
          <a:lstStyle/>
          <a:p>
            <a:pPr algn="r"/>
            <a:r>
              <a:rPr lang="en-US" sz="1000" dirty="0" smtClean="0">
                <a:latin typeface="Arial"/>
                <a:cs typeface="Arial"/>
              </a:rPr>
              <a:t>−3.0</a:t>
            </a:r>
            <a:endParaRPr lang="en-US" sz="1000" dirty="0">
              <a:latin typeface="Arial"/>
              <a:cs typeface="Arial"/>
            </a:endParaRPr>
          </a:p>
        </p:txBody>
      </p:sp>
      <p:sp>
        <p:nvSpPr>
          <p:cNvPr id="126" name="TextBox 125"/>
          <p:cNvSpPr txBox="1"/>
          <p:nvPr/>
        </p:nvSpPr>
        <p:spPr>
          <a:xfrm>
            <a:off x="66432" y="2312210"/>
            <a:ext cx="332876" cy="153888"/>
          </a:xfrm>
          <a:prstGeom prst="rect">
            <a:avLst/>
          </a:prstGeom>
          <a:noFill/>
        </p:spPr>
        <p:txBody>
          <a:bodyPr wrap="square" lIns="0" tIns="0" rIns="0" bIns="0" rtlCol="0">
            <a:spAutoFit/>
          </a:bodyPr>
          <a:lstStyle/>
          <a:p>
            <a:pPr algn="r"/>
            <a:r>
              <a:rPr lang="en-US" sz="1000" dirty="0" smtClean="0">
                <a:latin typeface="Arial"/>
                <a:cs typeface="Arial"/>
              </a:rPr>
              <a:t>−2.5</a:t>
            </a:r>
            <a:endParaRPr lang="en-US" sz="1000" dirty="0">
              <a:latin typeface="Arial"/>
              <a:cs typeface="Arial"/>
            </a:endParaRPr>
          </a:p>
        </p:txBody>
      </p:sp>
      <p:sp>
        <p:nvSpPr>
          <p:cNvPr id="127" name="TextBox 126"/>
          <p:cNvSpPr txBox="1"/>
          <p:nvPr/>
        </p:nvSpPr>
        <p:spPr>
          <a:xfrm>
            <a:off x="142178" y="2026219"/>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128" name="TextBox 127"/>
          <p:cNvSpPr txBox="1"/>
          <p:nvPr/>
        </p:nvSpPr>
        <p:spPr>
          <a:xfrm>
            <a:off x="66431" y="1743400"/>
            <a:ext cx="335604" cy="153888"/>
          </a:xfrm>
          <a:prstGeom prst="rect">
            <a:avLst/>
          </a:prstGeom>
          <a:noFill/>
        </p:spPr>
        <p:txBody>
          <a:bodyPr wrap="square" lIns="0" tIns="0" rIns="0" bIns="0" rtlCol="0">
            <a:spAutoFit/>
          </a:bodyPr>
          <a:lstStyle/>
          <a:p>
            <a:pPr algn="r"/>
            <a:r>
              <a:rPr lang="en-US" sz="1000" dirty="0" smtClean="0">
                <a:latin typeface="Arial"/>
                <a:cs typeface="Arial"/>
              </a:rPr>
              <a:t>−1.5</a:t>
            </a:r>
            <a:endParaRPr lang="en-US" sz="1000" dirty="0">
              <a:latin typeface="Arial"/>
              <a:cs typeface="Arial"/>
            </a:endParaRPr>
          </a:p>
        </p:txBody>
      </p:sp>
      <p:sp>
        <p:nvSpPr>
          <p:cNvPr id="129" name="TextBox 128"/>
          <p:cNvSpPr txBox="1"/>
          <p:nvPr/>
        </p:nvSpPr>
        <p:spPr>
          <a:xfrm>
            <a:off x="66431" y="1454962"/>
            <a:ext cx="335604"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130" name="TextBox 129"/>
          <p:cNvSpPr txBox="1"/>
          <p:nvPr/>
        </p:nvSpPr>
        <p:spPr>
          <a:xfrm>
            <a:off x="66431" y="1169701"/>
            <a:ext cx="335604" cy="153888"/>
          </a:xfrm>
          <a:prstGeom prst="rect">
            <a:avLst/>
          </a:prstGeom>
          <a:noFill/>
        </p:spPr>
        <p:txBody>
          <a:bodyPr wrap="square" lIns="0" tIns="0" rIns="0" bIns="0" rtlCol="0">
            <a:spAutoFit/>
          </a:bodyPr>
          <a:lstStyle/>
          <a:p>
            <a:pPr algn="r"/>
            <a:r>
              <a:rPr lang="en-US" sz="1000" dirty="0" smtClean="0">
                <a:latin typeface="Arial"/>
                <a:cs typeface="Arial"/>
              </a:rPr>
              <a:t>−0.5</a:t>
            </a:r>
            <a:endParaRPr lang="en-US" sz="1000" dirty="0">
              <a:latin typeface="Arial"/>
              <a:cs typeface="Arial"/>
            </a:endParaRPr>
          </a:p>
        </p:txBody>
      </p:sp>
      <p:sp>
        <p:nvSpPr>
          <p:cNvPr id="131" name="TextBox 130"/>
          <p:cNvSpPr txBox="1"/>
          <p:nvPr/>
        </p:nvSpPr>
        <p:spPr>
          <a:xfrm>
            <a:off x="66431" y="883706"/>
            <a:ext cx="335604" cy="153888"/>
          </a:xfrm>
          <a:prstGeom prst="rect">
            <a:avLst/>
          </a:prstGeom>
          <a:noFill/>
        </p:spPr>
        <p:txBody>
          <a:bodyPr wrap="square" lIns="0" tIns="0" rIns="0" bIns="0" rtlCol="0">
            <a:spAutoFit/>
          </a:bodyPr>
          <a:lstStyle/>
          <a:p>
            <a:pPr algn="r"/>
            <a:r>
              <a:rPr lang="en-US" sz="1000" dirty="0" smtClean="0">
                <a:latin typeface="Arial"/>
                <a:cs typeface="Arial"/>
              </a:rPr>
              <a:t>0.0</a:t>
            </a:r>
            <a:endParaRPr lang="en-US" sz="1000" dirty="0">
              <a:latin typeface="Arial"/>
              <a:cs typeface="Arial"/>
            </a:endParaRPr>
          </a:p>
        </p:txBody>
      </p:sp>
      <p:sp>
        <p:nvSpPr>
          <p:cNvPr id="132" name="TextBox 131"/>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133" name="TextBox 132"/>
          <p:cNvSpPr txBox="1"/>
          <p:nvPr/>
        </p:nvSpPr>
        <p:spPr>
          <a:xfrm>
            <a:off x="3152313" y="2661511"/>
            <a:ext cx="257129" cy="153888"/>
          </a:xfrm>
          <a:prstGeom prst="rect">
            <a:avLst/>
          </a:prstGeom>
          <a:noFill/>
        </p:spPr>
        <p:txBody>
          <a:bodyPr wrap="square" lIns="0" tIns="0" rIns="0" bIns="0" rtlCol="0">
            <a:spAutoFit/>
          </a:bodyPr>
          <a:lstStyle/>
          <a:p>
            <a:pPr algn="r"/>
            <a:r>
              <a:rPr lang="en-US" sz="1000" dirty="0" smtClean="0">
                <a:latin typeface="Arial"/>
                <a:cs typeface="Arial"/>
              </a:rPr>
              <a:t>50</a:t>
            </a:r>
            <a:endParaRPr lang="en-US" sz="1000" dirty="0">
              <a:latin typeface="Arial"/>
              <a:cs typeface="Arial"/>
            </a:endParaRPr>
          </a:p>
        </p:txBody>
      </p:sp>
      <p:sp>
        <p:nvSpPr>
          <p:cNvPr id="134" name="TextBox 133"/>
          <p:cNvSpPr txBox="1"/>
          <p:nvPr/>
        </p:nvSpPr>
        <p:spPr>
          <a:xfrm>
            <a:off x="3152313" y="2440099"/>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135" name="TextBox 134"/>
          <p:cNvSpPr txBox="1"/>
          <p:nvPr/>
        </p:nvSpPr>
        <p:spPr>
          <a:xfrm>
            <a:off x="3152313" y="2215847"/>
            <a:ext cx="257129" cy="153888"/>
          </a:xfrm>
          <a:prstGeom prst="rect">
            <a:avLst/>
          </a:prstGeom>
          <a:noFill/>
        </p:spPr>
        <p:txBody>
          <a:bodyPr wrap="square" lIns="0" tIns="0" rIns="0" bIns="0" rtlCol="0">
            <a:spAutoFit/>
          </a:bodyPr>
          <a:lstStyle/>
          <a:p>
            <a:pPr algn="r"/>
            <a:r>
              <a:rPr lang="en-US" sz="1000" dirty="0" smtClean="0">
                <a:latin typeface="Arial"/>
                <a:cs typeface="Arial"/>
              </a:rPr>
              <a:t>150</a:t>
            </a:r>
            <a:endParaRPr lang="en-US" sz="1000" dirty="0">
              <a:latin typeface="Arial"/>
              <a:cs typeface="Arial"/>
            </a:endParaRPr>
          </a:p>
        </p:txBody>
      </p:sp>
      <p:sp>
        <p:nvSpPr>
          <p:cNvPr id="136" name="TextBox 135"/>
          <p:cNvSpPr txBox="1"/>
          <p:nvPr/>
        </p:nvSpPr>
        <p:spPr>
          <a:xfrm>
            <a:off x="3152313" y="1994037"/>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37" name="TextBox 136"/>
          <p:cNvSpPr txBox="1"/>
          <p:nvPr/>
        </p:nvSpPr>
        <p:spPr>
          <a:xfrm>
            <a:off x="3152313" y="1773857"/>
            <a:ext cx="257129" cy="153888"/>
          </a:xfrm>
          <a:prstGeom prst="rect">
            <a:avLst/>
          </a:prstGeom>
          <a:noFill/>
        </p:spPr>
        <p:txBody>
          <a:bodyPr wrap="square" lIns="0" tIns="0" rIns="0" bIns="0" rtlCol="0">
            <a:spAutoFit/>
          </a:bodyPr>
          <a:lstStyle/>
          <a:p>
            <a:pPr algn="r"/>
            <a:r>
              <a:rPr lang="en-US" sz="1000" dirty="0" smtClean="0">
                <a:latin typeface="Arial"/>
                <a:cs typeface="Arial"/>
              </a:rPr>
              <a:t>250</a:t>
            </a:r>
            <a:endParaRPr lang="en-US" sz="1000" dirty="0">
              <a:latin typeface="Arial"/>
              <a:cs typeface="Arial"/>
            </a:endParaRPr>
          </a:p>
        </p:txBody>
      </p:sp>
      <p:sp>
        <p:nvSpPr>
          <p:cNvPr id="138" name="TextBox 137"/>
          <p:cNvSpPr txBox="1"/>
          <p:nvPr/>
        </p:nvSpPr>
        <p:spPr>
          <a:xfrm>
            <a:off x="3152313" y="1553171"/>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39" name="TextBox 138"/>
          <p:cNvSpPr txBox="1"/>
          <p:nvPr/>
        </p:nvSpPr>
        <p:spPr>
          <a:xfrm>
            <a:off x="3152313" y="1330018"/>
            <a:ext cx="257129" cy="153888"/>
          </a:xfrm>
          <a:prstGeom prst="rect">
            <a:avLst/>
          </a:prstGeom>
          <a:noFill/>
        </p:spPr>
        <p:txBody>
          <a:bodyPr wrap="square" lIns="0" tIns="0" rIns="0" bIns="0" rtlCol="0">
            <a:spAutoFit/>
          </a:bodyPr>
          <a:lstStyle/>
          <a:p>
            <a:pPr algn="r"/>
            <a:r>
              <a:rPr lang="en-US" sz="1000" dirty="0" smtClean="0">
                <a:latin typeface="Arial"/>
                <a:cs typeface="Arial"/>
              </a:rPr>
              <a:t>350</a:t>
            </a:r>
            <a:endParaRPr lang="en-US" sz="1000" dirty="0">
              <a:latin typeface="Arial"/>
              <a:cs typeface="Arial"/>
            </a:endParaRPr>
          </a:p>
        </p:txBody>
      </p:sp>
      <p:sp>
        <p:nvSpPr>
          <p:cNvPr id="140" name="TextBox 139"/>
          <p:cNvSpPr txBox="1"/>
          <p:nvPr/>
        </p:nvSpPr>
        <p:spPr>
          <a:xfrm>
            <a:off x="3152313" y="1109415"/>
            <a:ext cx="257129" cy="153888"/>
          </a:xfrm>
          <a:prstGeom prst="rect">
            <a:avLst/>
          </a:prstGeom>
          <a:noFill/>
        </p:spPr>
        <p:txBody>
          <a:bodyPr wrap="square" lIns="0" tIns="0" rIns="0" bIns="0" rtlCol="0">
            <a:spAutoFit/>
          </a:bodyPr>
          <a:lstStyle/>
          <a:p>
            <a:pPr algn="r"/>
            <a:r>
              <a:rPr lang="en-US" sz="1000" dirty="0" smtClean="0">
                <a:latin typeface="Arial"/>
                <a:cs typeface="Arial"/>
              </a:rPr>
              <a:t>400</a:t>
            </a:r>
            <a:endParaRPr lang="en-US" sz="1000" dirty="0">
              <a:latin typeface="Arial"/>
              <a:cs typeface="Arial"/>
            </a:endParaRPr>
          </a:p>
        </p:txBody>
      </p:sp>
      <p:sp>
        <p:nvSpPr>
          <p:cNvPr id="141" name="TextBox 140"/>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142" name="TextBox 141"/>
          <p:cNvSpPr txBox="1"/>
          <p:nvPr/>
        </p:nvSpPr>
        <p:spPr>
          <a:xfrm>
            <a:off x="6172373" y="2665382"/>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143" name="TextBox 142"/>
          <p:cNvSpPr txBox="1"/>
          <p:nvPr/>
        </p:nvSpPr>
        <p:spPr>
          <a:xfrm>
            <a:off x="6172373" y="2442070"/>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44" name="TextBox 143"/>
          <p:cNvSpPr txBox="1"/>
          <p:nvPr/>
        </p:nvSpPr>
        <p:spPr>
          <a:xfrm>
            <a:off x="6172373" y="2219905"/>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45" name="TextBox 144"/>
          <p:cNvSpPr txBox="1"/>
          <p:nvPr/>
        </p:nvSpPr>
        <p:spPr>
          <a:xfrm>
            <a:off x="6172373" y="1553614"/>
            <a:ext cx="257129" cy="153888"/>
          </a:xfrm>
          <a:prstGeom prst="rect">
            <a:avLst/>
          </a:prstGeom>
          <a:noFill/>
        </p:spPr>
        <p:txBody>
          <a:bodyPr wrap="square" lIns="0" tIns="0" rIns="0" bIns="0" rtlCol="0">
            <a:spAutoFit/>
          </a:bodyPr>
          <a:lstStyle/>
          <a:p>
            <a:pPr algn="r"/>
            <a:r>
              <a:rPr lang="en-US" sz="1000" dirty="0" smtClean="0">
                <a:latin typeface="Arial"/>
                <a:cs typeface="Arial"/>
              </a:rPr>
              <a:t>600</a:t>
            </a:r>
            <a:endParaRPr lang="en-US" sz="1000" dirty="0">
              <a:latin typeface="Arial"/>
              <a:cs typeface="Arial"/>
            </a:endParaRPr>
          </a:p>
        </p:txBody>
      </p:sp>
      <p:sp>
        <p:nvSpPr>
          <p:cNvPr id="150" name="TextBox 149"/>
          <p:cNvSpPr txBox="1"/>
          <p:nvPr/>
        </p:nvSpPr>
        <p:spPr>
          <a:xfrm>
            <a:off x="3152313" y="883706"/>
            <a:ext cx="257129" cy="153888"/>
          </a:xfrm>
          <a:prstGeom prst="rect">
            <a:avLst/>
          </a:prstGeom>
          <a:noFill/>
        </p:spPr>
        <p:txBody>
          <a:bodyPr wrap="square" lIns="0" tIns="0" rIns="0" bIns="0" rtlCol="0">
            <a:spAutoFit/>
          </a:bodyPr>
          <a:lstStyle/>
          <a:p>
            <a:pPr algn="r"/>
            <a:r>
              <a:rPr lang="en-US" sz="1000" dirty="0" smtClean="0">
                <a:latin typeface="Arial"/>
                <a:cs typeface="Arial"/>
              </a:rPr>
              <a:t>450</a:t>
            </a:r>
            <a:endParaRPr lang="en-US" sz="1000" dirty="0">
              <a:latin typeface="Arial"/>
              <a:cs typeface="Arial"/>
            </a:endParaRPr>
          </a:p>
        </p:txBody>
      </p:sp>
      <p:sp>
        <p:nvSpPr>
          <p:cNvPr id="151" name="TextBox 150"/>
          <p:cNvSpPr txBox="1"/>
          <p:nvPr/>
        </p:nvSpPr>
        <p:spPr>
          <a:xfrm>
            <a:off x="6172373" y="2000387"/>
            <a:ext cx="257129" cy="153888"/>
          </a:xfrm>
          <a:prstGeom prst="rect">
            <a:avLst/>
          </a:prstGeom>
          <a:noFill/>
        </p:spPr>
        <p:txBody>
          <a:bodyPr wrap="square" lIns="0" tIns="0" rIns="0" bIns="0" rtlCol="0">
            <a:spAutoFit/>
          </a:bodyPr>
          <a:lstStyle/>
          <a:p>
            <a:pPr algn="r"/>
            <a:r>
              <a:rPr lang="en-US" sz="1000" dirty="0">
                <a:latin typeface="Arial"/>
                <a:cs typeface="Arial"/>
              </a:rPr>
              <a:t>4</a:t>
            </a:r>
            <a:r>
              <a:rPr lang="en-US" sz="1000" dirty="0" smtClean="0">
                <a:latin typeface="Arial"/>
                <a:cs typeface="Arial"/>
              </a:rPr>
              <a:t>00</a:t>
            </a:r>
            <a:endParaRPr lang="en-US" sz="1000" dirty="0">
              <a:latin typeface="Arial"/>
              <a:cs typeface="Arial"/>
            </a:endParaRPr>
          </a:p>
        </p:txBody>
      </p:sp>
      <p:sp>
        <p:nvSpPr>
          <p:cNvPr id="152" name="TextBox 151"/>
          <p:cNvSpPr txBox="1"/>
          <p:nvPr/>
        </p:nvSpPr>
        <p:spPr>
          <a:xfrm>
            <a:off x="6172373" y="1776967"/>
            <a:ext cx="257129" cy="153888"/>
          </a:xfrm>
          <a:prstGeom prst="rect">
            <a:avLst/>
          </a:prstGeom>
          <a:noFill/>
        </p:spPr>
        <p:txBody>
          <a:bodyPr wrap="square" lIns="0" tIns="0" rIns="0" bIns="0" rtlCol="0">
            <a:spAutoFit/>
          </a:bodyPr>
          <a:lstStyle/>
          <a:p>
            <a:pPr algn="r"/>
            <a:r>
              <a:rPr lang="en-US" sz="1000" dirty="0" smtClean="0">
                <a:latin typeface="Arial"/>
                <a:cs typeface="Arial"/>
              </a:rPr>
              <a:t>500</a:t>
            </a:r>
            <a:endParaRPr lang="en-US" sz="1000" dirty="0">
              <a:latin typeface="Arial"/>
              <a:cs typeface="Arial"/>
            </a:endParaRPr>
          </a:p>
        </p:txBody>
      </p:sp>
      <p:sp>
        <p:nvSpPr>
          <p:cNvPr id="153" name="TextBox 152"/>
          <p:cNvSpPr txBox="1"/>
          <p:nvPr/>
        </p:nvSpPr>
        <p:spPr>
          <a:xfrm>
            <a:off x="6171169" y="1333193"/>
            <a:ext cx="257129" cy="153888"/>
          </a:xfrm>
          <a:prstGeom prst="rect">
            <a:avLst/>
          </a:prstGeom>
          <a:noFill/>
        </p:spPr>
        <p:txBody>
          <a:bodyPr wrap="square" lIns="0" tIns="0" rIns="0" bIns="0" rtlCol="0">
            <a:spAutoFit/>
          </a:bodyPr>
          <a:lstStyle/>
          <a:p>
            <a:pPr algn="r"/>
            <a:r>
              <a:rPr lang="en-US" sz="1000" dirty="0">
                <a:latin typeface="Arial"/>
                <a:cs typeface="Arial"/>
              </a:rPr>
              <a:t>7</a:t>
            </a:r>
            <a:r>
              <a:rPr lang="en-US" sz="1000" dirty="0" smtClean="0">
                <a:latin typeface="Arial"/>
                <a:cs typeface="Arial"/>
              </a:rPr>
              <a:t>00</a:t>
            </a:r>
            <a:endParaRPr lang="en-US" sz="1000" dirty="0">
              <a:latin typeface="Arial"/>
              <a:cs typeface="Arial"/>
            </a:endParaRPr>
          </a:p>
        </p:txBody>
      </p:sp>
      <p:sp>
        <p:nvSpPr>
          <p:cNvPr id="154" name="TextBox 153"/>
          <p:cNvSpPr txBox="1"/>
          <p:nvPr/>
        </p:nvSpPr>
        <p:spPr>
          <a:xfrm>
            <a:off x="6171169" y="1112590"/>
            <a:ext cx="257129" cy="153888"/>
          </a:xfrm>
          <a:prstGeom prst="rect">
            <a:avLst/>
          </a:prstGeom>
          <a:noFill/>
        </p:spPr>
        <p:txBody>
          <a:bodyPr wrap="square" lIns="0" tIns="0" rIns="0" bIns="0" rtlCol="0">
            <a:spAutoFit/>
          </a:bodyPr>
          <a:lstStyle/>
          <a:p>
            <a:pPr algn="r"/>
            <a:r>
              <a:rPr lang="en-US" sz="1000" dirty="0" smtClean="0">
                <a:latin typeface="Arial"/>
                <a:cs typeface="Arial"/>
              </a:rPr>
              <a:t>800</a:t>
            </a:r>
            <a:endParaRPr lang="en-US" sz="1000" dirty="0">
              <a:latin typeface="Arial"/>
              <a:cs typeface="Arial"/>
            </a:endParaRPr>
          </a:p>
        </p:txBody>
      </p:sp>
      <p:sp>
        <p:nvSpPr>
          <p:cNvPr id="155" name="TextBox 154"/>
          <p:cNvSpPr txBox="1"/>
          <p:nvPr/>
        </p:nvSpPr>
        <p:spPr>
          <a:xfrm>
            <a:off x="6172373" y="890056"/>
            <a:ext cx="257129" cy="153888"/>
          </a:xfrm>
          <a:prstGeom prst="rect">
            <a:avLst/>
          </a:prstGeom>
          <a:noFill/>
        </p:spPr>
        <p:txBody>
          <a:bodyPr wrap="square" lIns="0" tIns="0" rIns="0" bIns="0" rtlCol="0">
            <a:spAutoFit/>
          </a:bodyPr>
          <a:lstStyle/>
          <a:p>
            <a:pPr algn="r"/>
            <a:r>
              <a:rPr lang="en-US" sz="1000" dirty="0" smtClean="0">
                <a:latin typeface="Arial"/>
                <a:cs typeface="Arial"/>
              </a:rPr>
              <a:t>900</a:t>
            </a:r>
            <a:endParaRPr lang="en-US" sz="1000" dirty="0">
              <a:latin typeface="Arial"/>
              <a:cs typeface="Arial"/>
            </a:endParaRPr>
          </a:p>
        </p:txBody>
      </p:sp>
      <p:sp>
        <p:nvSpPr>
          <p:cNvPr id="156" name="TextBox 155"/>
          <p:cNvSpPr txBox="1"/>
          <p:nvPr/>
        </p:nvSpPr>
        <p:spPr>
          <a:xfrm>
            <a:off x="472137" y="614241"/>
            <a:ext cx="2449993" cy="307777"/>
          </a:xfrm>
          <a:prstGeom prst="rect">
            <a:avLst/>
          </a:prstGeom>
          <a:noFill/>
        </p:spPr>
        <p:txBody>
          <a:bodyPr wrap="square" lIns="0" tIns="0" rIns="0" bIns="0" rtlCol="0">
            <a:spAutoFit/>
          </a:bodyPr>
          <a:lstStyle/>
          <a:p>
            <a:pPr algn="ctr"/>
            <a:r>
              <a:rPr lang="en-US" sz="1000" b="1" dirty="0" smtClean="0">
                <a:latin typeface="Arial"/>
                <a:cs typeface="Arial"/>
              </a:rPr>
              <a:t>(a) Area-averaged </a:t>
            </a:r>
            <a:r>
              <a:rPr lang="en-US" sz="1000" b="1" dirty="0">
                <a:latin typeface="Arial"/>
                <a:cs typeface="Arial"/>
              </a:rPr>
              <a:t>n</a:t>
            </a:r>
            <a:r>
              <a:rPr lang="en-US" sz="1000" b="1" dirty="0" smtClean="0">
                <a:latin typeface="Arial"/>
                <a:cs typeface="Arial"/>
              </a:rPr>
              <a:t>egative </a:t>
            </a:r>
            <a:r>
              <a:rPr lang="en-US" sz="1000" b="1" dirty="0">
                <a:latin typeface="Arial"/>
                <a:cs typeface="Arial"/>
              </a:rPr>
              <a:t>values of 800–600-hPa </a:t>
            </a:r>
            <a:r>
              <a:rPr lang="en-US" sz="1000" b="1" dirty="0" err="1" smtClean="0">
                <a:latin typeface="Arial"/>
                <a:cs typeface="Arial"/>
              </a:rPr>
              <a:t>ω</a:t>
            </a:r>
            <a:r>
              <a:rPr lang="en-US" sz="1000" b="1" dirty="0" smtClean="0">
                <a:latin typeface="Arial"/>
                <a:cs typeface="Arial"/>
              </a:rPr>
              <a:t> </a:t>
            </a:r>
            <a:r>
              <a:rPr lang="en-US" sz="1000" b="1" dirty="0">
                <a:latin typeface="Arial"/>
                <a:cs typeface="Arial"/>
              </a:rPr>
              <a:t>(10</a:t>
            </a:r>
            <a:r>
              <a:rPr lang="en-US" sz="1000" b="1" baseline="30000" dirty="0">
                <a:latin typeface="Arial"/>
                <a:cs typeface="Arial"/>
              </a:rPr>
              <a:t>−3</a:t>
            </a:r>
            <a:r>
              <a:rPr lang="en-US" sz="1000" b="1" dirty="0">
                <a:latin typeface="Arial"/>
                <a:cs typeface="Arial"/>
              </a:rPr>
              <a:t> hPa s</a:t>
            </a:r>
            <a:r>
              <a:rPr lang="en-US" sz="1000" b="1" baseline="30000" dirty="0">
                <a:latin typeface="Arial"/>
                <a:cs typeface="Arial"/>
              </a:rPr>
              <a:t>−1</a:t>
            </a:r>
            <a:r>
              <a:rPr lang="en-US" sz="1000" b="1" dirty="0">
                <a:latin typeface="Arial"/>
                <a:cs typeface="Arial"/>
              </a:rPr>
              <a:t>)</a:t>
            </a:r>
          </a:p>
        </p:txBody>
      </p:sp>
      <p:sp>
        <p:nvSpPr>
          <p:cNvPr id="157" name="TextBox 156"/>
          <p:cNvSpPr txBox="1"/>
          <p:nvPr/>
        </p:nvSpPr>
        <p:spPr>
          <a:xfrm>
            <a:off x="3495141" y="613410"/>
            <a:ext cx="2445293" cy="307777"/>
          </a:xfrm>
          <a:prstGeom prst="rect">
            <a:avLst/>
          </a:prstGeom>
          <a:noFill/>
        </p:spPr>
        <p:txBody>
          <a:bodyPr wrap="square" lIns="0" tIns="0" rIns="0" bIns="0" rtlCol="0">
            <a:spAutoFit/>
          </a:bodyPr>
          <a:lstStyle/>
          <a:p>
            <a:pPr algn="ctr"/>
            <a:r>
              <a:rPr lang="en-US" sz="1000" b="1" dirty="0" smtClean="0">
                <a:latin typeface="Arial"/>
                <a:cs typeface="Arial"/>
              </a:rPr>
              <a:t>(b) Area-averaged 1000–300-hPa         IVT (kg m</a:t>
            </a:r>
            <a:r>
              <a:rPr lang="en-US" sz="1000" b="1" baseline="30000" dirty="0">
                <a:latin typeface="Arial"/>
                <a:cs typeface="Arial"/>
              </a:rPr>
              <a:t>−1</a:t>
            </a:r>
            <a:r>
              <a:rPr lang="en-US" sz="1000" b="1" dirty="0" smtClean="0">
                <a:latin typeface="Arial"/>
                <a:cs typeface="Arial"/>
              </a:rPr>
              <a:t> s</a:t>
            </a:r>
            <a:r>
              <a:rPr lang="en-US" sz="1000" b="1" baseline="30000" dirty="0" smtClean="0">
                <a:latin typeface="Arial"/>
                <a:cs typeface="Arial"/>
              </a:rPr>
              <a:t>−1</a:t>
            </a:r>
            <a:r>
              <a:rPr lang="en-US" sz="1000" b="1" dirty="0" smtClean="0">
                <a:latin typeface="Arial"/>
                <a:cs typeface="Arial"/>
              </a:rPr>
              <a:t>) </a:t>
            </a:r>
            <a:endParaRPr lang="en-US" sz="1000" b="1" dirty="0">
              <a:latin typeface="Arial"/>
              <a:cs typeface="Arial"/>
            </a:endParaRPr>
          </a:p>
        </p:txBody>
      </p:sp>
      <p:sp>
        <p:nvSpPr>
          <p:cNvPr id="158" name="TextBox 157"/>
          <p:cNvSpPr txBox="1"/>
          <p:nvPr/>
        </p:nvSpPr>
        <p:spPr>
          <a:xfrm>
            <a:off x="6518275" y="614241"/>
            <a:ext cx="2432050" cy="307777"/>
          </a:xfrm>
          <a:prstGeom prst="rect">
            <a:avLst/>
          </a:prstGeom>
          <a:noFill/>
        </p:spPr>
        <p:txBody>
          <a:bodyPr wrap="square" lIns="0" tIns="0" rIns="0" bIns="0" rtlCol="0">
            <a:spAutoFit/>
          </a:bodyPr>
          <a:lstStyle/>
          <a:p>
            <a:pPr algn="ctr"/>
            <a:r>
              <a:rPr lang="en-US" sz="1000" b="1" dirty="0" smtClean="0">
                <a:latin typeface="Arial"/>
                <a:cs typeface="Arial"/>
              </a:rPr>
              <a:t>(c) Area-averaged positive values of 1000–300-hPa IMFC (W </a:t>
            </a:r>
            <a:r>
              <a:rPr lang="en-US" sz="1000" b="1" dirty="0">
                <a:latin typeface="Arial"/>
                <a:cs typeface="Arial"/>
              </a:rPr>
              <a:t>m</a:t>
            </a:r>
            <a:r>
              <a:rPr lang="en-US" sz="1000" b="1" baseline="30000" dirty="0" smtClean="0">
                <a:latin typeface="Arial"/>
                <a:cs typeface="Arial"/>
              </a:rPr>
              <a:t>−</a:t>
            </a:r>
            <a:r>
              <a:rPr lang="en-US" sz="1000" b="1" baseline="30000" dirty="0">
                <a:latin typeface="Arial"/>
                <a:cs typeface="Arial"/>
              </a:rPr>
              <a:t>2</a:t>
            </a:r>
            <a:r>
              <a:rPr lang="en-US" sz="1000" b="1" dirty="0" smtClean="0">
                <a:latin typeface="Arial"/>
                <a:cs typeface="Arial"/>
              </a:rPr>
              <a:t>) </a:t>
            </a:r>
            <a:endParaRPr lang="en-US" sz="1000" b="1" dirty="0">
              <a:latin typeface="Arial"/>
              <a:cs typeface="Arial"/>
            </a:endParaRPr>
          </a:p>
        </p:txBody>
      </p:sp>
      <p:sp>
        <p:nvSpPr>
          <p:cNvPr id="166" name="5-Point Star 165"/>
          <p:cNvSpPr>
            <a:spLocks noChangeAspect="1"/>
          </p:cNvSpPr>
          <p:nvPr/>
        </p:nvSpPr>
        <p:spPr>
          <a:xfrm>
            <a:off x="2004890"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5-Point Star 166"/>
          <p:cNvSpPr>
            <a:spLocks noChangeAspect="1"/>
          </p:cNvSpPr>
          <p:nvPr/>
        </p:nvSpPr>
        <p:spPr>
          <a:xfrm>
            <a:off x="2345121"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5-Point Star 167"/>
          <p:cNvSpPr>
            <a:spLocks noChangeAspect="1"/>
          </p:cNvSpPr>
          <p:nvPr/>
        </p:nvSpPr>
        <p:spPr>
          <a:xfrm>
            <a:off x="4621498"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5-Point Star 168"/>
          <p:cNvSpPr>
            <a:spLocks noChangeAspect="1"/>
          </p:cNvSpPr>
          <p:nvPr/>
        </p:nvSpPr>
        <p:spPr>
          <a:xfrm>
            <a:off x="5007426"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5-Point Star 169"/>
          <p:cNvSpPr>
            <a:spLocks noChangeAspect="1"/>
          </p:cNvSpPr>
          <p:nvPr/>
        </p:nvSpPr>
        <p:spPr>
          <a:xfrm>
            <a:off x="535731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5-Point Star 170"/>
          <p:cNvSpPr>
            <a:spLocks noChangeAspect="1"/>
          </p:cNvSpPr>
          <p:nvPr/>
        </p:nvSpPr>
        <p:spPr>
          <a:xfrm>
            <a:off x="8028153"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5-Point Star 171"/>
          <p:cNvSpPr>
            <a:spLocks noChangeAspect="1"/>
          </p:cNvSpPr>
          <p:nvPr/>
        </p:nvSpPr>
        <p:spPr>
          <a:xfrm>
            <a:off x="8378042"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flipH="1">
            <a:off x="387240"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Distributions of most extreme value of quantities characterizing ACs when ACs are located in the Arctic during the periods of interest.</a:t>
            </a:r>
            <a:endParaRPr lang="en-US" sz="1000" dirty="0">
              <a:latin typeface="Arial"/>
              <a:cs typeface="Arial"/>
            </a:endParaRPr>
          </a:p>
        </p:txBody>
      </p:sp>
    </p:spTree>
    <p:extLst>
      <p:ext uri="{BB962C8B-B14F-4D97-AF65-F5344CB8AC3E}">
        <p14:creationId xmlns:p14="http://schemas.microsoft.com/office/powerpoint/2010/main" val="20740945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Arctic cyclones (ACs</a:t>
            </a:r>
            <a:r>
              <a:rPr lang="en-US" sz="1800" dirty="0">
                <a:latin typeface="Arial" panose="020B0604020202020204" pitchFamily="34" charset="0"/>
                <a:cs typeface="Arial" panose="020B0604020202020204" pitchFamily="34" charset="0"/>
              </a:rPr>
              <a:t>) are </a:t>
            </a:r>
            <a:r>
              <a:rPr lang="en-US" sz="1800" dirty="0" smtClean="0">
                <a:latin typeface="Arial" panose="020B0604020202020204" pitchFamily="34" charset="0"/>
                <a:cs typeface="Arial" panose="020B0604020202020204" pitchFamily="34" charset="0"/>
              </a:rPr>
              <a:t>extratropical cyclones </a:t>
            </a:r>
            <a:r>
              <a:rPr lang="en-US" sz="1800" dirty="0">
                <a:latin typeface="Arial" panose="020B0604020202020204" pitchFamily="34" charset="0"/>
                <a:cs typeface="Arial" panose="020B0604020202020204" pitchFamily="34" charset="0"/>
              </a:rPr>
              <a:t>that may originate within </a:t>
            </a:r>
            <a:r>
              <a:rPr lang="en-US" sz="1800" dirty="0" smtClean="0">
                <a:latin typeface="Arial" panose="020B0604020202020204" pitchFamily="34" charset="0"/>
                <a:cs typeface="Arial" panose="020B0604020202020204" pitchFamily="34" charset="0"/>
              </a:rPr>
              <a:t>the Arctic </a:t>
            </a:r>
            <a:r>
              <a:rPr lang="en-US" sz="1800" dirty="0">
                <a:latin typeface="Arial" panose="020B0604020202020204" pitchFamily="34" charset="0"/>
                <a:cs typeface="Arial" panose="020B0604020202020204" pitchFamily="34" charset="0"/>
              </a:rPr>
              <a:t>or move into the Arctic from lower latitudes (e.g.,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1995; Zhang et al. 2004</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Serreze</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Barrett 2008; </a:t>
            </a:r>
            <a:r>
              <a:rPr lang="en-US" sz="1800" dirty="0" smtClean="0">
                <a:latin typeface="Arial" panose="020B0604020202020204" pitchFamily="34" charset="0"/>
                <a:cs typeface="Arial" panose="020B0604020202020204" pitchFamily="34" charset="0"/>
              </a:rPr>
              <a:t>Crawford </a:t>
            </a:r>
            <a:r>
              <a:rPr lang="en-US" sz="1800" dirty="0">
                <a:latin typeface="Arial" panose="020B0604020202020204" pitchFamily="34" charset="0"/>
                <a:cs typeface="Arial" panose="020B0604020202020204" pitchFamily="34" charset="0"/>
              </a:rPr>
              <a:t>and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2016).</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occur most frequently during summer (e.g., Zhang et al. 2004</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Serreze</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Barrett 2008) and may play important roles in influencing Arctic </a:t>
            </a:r>
            <a:r>
              <a:rPr lang="en-US" sz="1800" dirty="0" smtClean="0">
                <a:latin typeface="Arial" panose="020B0604020202020204" pitchFamily="34" charset="0"/>
                <a:cs typeface="Arial" panose="020B0604020202020204" pitchFamily="34" charset="0"/>
              </a:rPr>
              <a:t>environmental conditions </a:t>
            </a:r>
            <a:r>
              <a:rPr lang="en-US" sz="1800" dirty="0">
                <a:latin typeface="Arial" panose="020B0604020202020204" pitchFamily="34" charset="0"/>
                <a:cs typeface="Arial" panose="020B0604020202020204" pitchFamily="34" charset="0"/>
              </a:rPr>
              <a:t>and the forecast skill of the synoptic-scale flow over the Arctic (e.g., Yamagami </a:t>
            </a:r>
            <a:r>
              <a:rPr lang="en-US" sz="1800" dirty="0" smtClean="0">
                <a:latin typeface="Arial" panose="020B0604020202020204" pitchFamily="34" charset="0"/>
                <a:cs typeface="Arial" panose="020B0604020202020204" pitchFamily="34" charset="0"/>
              </a:rPr>
              <a:t>and </a:t>
            </a:r>
            <a:r>
              <a:rPr lang="en-US" sz="1800" dirty="0" err="1" smtClean="0">
                <a:latin typeface="Arial" panose="020B0604020202020204" pitchFamily="34" charset="0"/>
                <a:cs typeface="Arial" panose="020B0604020202020204" pitchFamily="34" charset="0"/>
              </a:rPr>
              <a:t>Matsueda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2021)</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may be associated with strong surface winds and high waves (e.g., </a:t>
            </a:r>
            <a:r>
              <a:rPr lang="en-US" sz="1800" dirty="0" smtClean="0">
                <a:latin typeface="Arial" panose="020B0604020202020204" pitchFamily="34" charset="0"/>
                <a:cs typeface="Arial" panose="020B0604020202020204" pitchFamily="34" charset="0"/>
              </a:rPr>
              <a:t>Zhang </a:t>
            </a:r>
            <a:r>
              <a:rPr lang="en-US" sz="1800" dirty="0">
                <a:latin typeface="Arial" panose="020B0604020202020204" pitchFamily="34" charset="0"/>
                <a:cs typeface="Arial" panose="020B0604020202020204" pitchFamily="34" charset="0"/>
              </a:rPr>
              <a:t>et al. 2013; Thomson and Rogers 2014)</a:t>
            </a:r>
            <a:r>
              <a:rPr lang="en-US" sz="1800" dirty="0" smtClean="0">
                <a:latin typeface="Arial" panose="020B0604020202020204" pitchFamily="34" charset="0"/>
                <a:cs typeface="Arial" panose="020B0604020202020204" pitchFamily="34" charset="0"/>
              </a:rPr>
              <a:t>, and </a:t>
            </a:r>
            <a:r>
              <a:rPr lang="en-US" sz="1800" dirty="0">
                <a:latin typeface="Arial" panose="020B0604020202020204" pitchFamily="34" charset="0"/>
                <a:cs typeface="Arial" panose="020B0604020202020204" pitchFamily="34" charset="0"/>
              </a:rPr>
              <a:t>may contribute to rapid sea ice loss and rapid sea ice </a:t>
            </a:r>
            <a:r>
              <a:rPr lang="en-US" sz="1800" dirty="0" smtClean="0">
                <a:latin typeface="Arial" panose="020B0604020202020204" pitchFamily="34" charset="0"/>
                <a:cs typeface="Arial" panose="020B0604020202020204" pitchFamily="34" charset="0"/>
              </a:rPr>
              <a:t>movement (</a:t>
            </a:r>
            <a:r>
              <a:rPr lang="en-US" sz="1800" dirty="0">
                <a:latin typeface="Arial" panose="020B0604020202020204" pitchFamily="34" charset="0"/>
                <a:cs typeface="Arial" panose="020B0604020202020204" pitchFamily="34" charset="0"/>
              </a:rPr>
              <a:t>e.g., </a:t>
            </a:r>
            <a:r>
              <a:rPr lang="en-US" sz="1800" dirty="0" err="1">
                <a:latin typeface="Arial" panose="020B0604020202020204" pitchFamily="34" charset="0"/>
                <a:cs typeface="Arial" panose="020B0604020202020204" pitchFamily="34" charset="0"/>
              </a:rPr>
              <a:t>Asplin</a:t>
            </a:r>
            <a:r>
              <a:rPr lang="en-US" sz="1800" dirty="0">
                <a:latin typeface="Arial" panose="020B0604020202020204" pitchFamily="34" charset="0"/>
                <a:cs typeface="Arial" panose="020B0604020202020204" pitchFamily="34" charset="0"/>
              </a:rPr>
              <a:t> et al. 2012; </a:t>
            </a:r>
            <a:r>
              <a:rPr lang="en-US" sz="1800" dirty="0" smtClean="0">
                <a:latin typeface="Arial" panose="020B0604020202020204" pitchFamily="34" charset="0"/>
                <a:cs typeface="Arial" panose="020B0604020202020204" pitchFamily="34" charset="0"/>
              </a:rPr>
              <a:t>Stern </a:t>
            </a:r>
            <a:r>
              <a:rPr lang="en-US" sz="1800" dirty="0">
                <a:latin typeface="Arial" panose="020B0604020202020204" pitchFamily="34" charset="0"/>
                <a:cs typeface="Arial" panose="020B0604020202020204" pitchFamily="34" charset="0"/>
              </a:rPr>
              <a:t>et al. </a:t>
            </a:r>
            <a:r>
              <a:rPr lang="en-US" sz="1800" dirty="0" smtClean="0">
                <a:latin typeface="Arial" panose="020B0604020202020204" pitchFamily="34" charset="0"/>
                <a:cs typeface="Arial" panose="020B0604020202020204" pitchFamily="34" charset="0"/>
              </a:rPr>
              <a:t>2020; </a:t>
            </a:r>
            <a:r>
              <a:rPr lang="en-US" sz="1800" dirty="0" err="1" smtClean="0">
                <a:latin typeface="Arial" panose="020B0604020202020204" pitchFamily="34" charset="0"/>
                <a:cs typeface="Arial" panose="020B0604020202020204" pitchFamily="34" charset="0"/>
              </a:rPr>
              <a:t>Peng</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2021).</a:t>
            </a: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56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3"/>
            </a:pPr>
            <a:r>
              <a:rPr lang="en-US" sz="1800" dirty="0" smtClean="0">
                <a:solidFill>
                  <a:srgbClr val="000000"/>
                </a:solidFill>
                <a:latin typeface="Arial" panose="020B0604020202020204" pitchFamily="34" charset="0"/>
                <a:cs typeface="Arial" panose="020B0604020202020204" pitchFamily="34" charset="0"/>
              </a:rPr>
              <a:t>TPVs</a:t>
            </a:r>
            <a:r>
              <a:rPr lang="en-US" sz="1800" dirty="0">
                <a:solidFill>
                  <a:srgbClr val="000000"/>
                </a:solidFill>
                <a:latin typeface="Arial" panose="020B0604020202020204" pitchFamily="34" charset="0"/>
                <a:cs typeface="Arial" panose="020B0604020202020204" pitchFamily="34" charset="0"/>
              </a:rPr>
              <a:t>, baroclinic zones, and WCBs, and TPV–AC interactions, baroclinic processes, </a:t>
            </a:r>
            <a:r>
              <a:rPr lang="en-US" sz="1800" dirty="0" smtClean="0">
                <a:solidFill>
                  <a:srgbClr val="000000"/>
                </a:solidFill>
                <a:latin typeface="Arial" panose="020B0604020202020204" pitchFamily="34" charset="0"/>
                <a:cs typeface="Arial" panose="020B0604020202020204" pitchFamily="34" charset="0"/>
              </a:rPr>
              <a:t>and latent </a:t>
            </a:r>
            <a:r>
              <a:rPr lang="en-US" sz="1800" dirty="0">
                <a:solidFill>
                  <a:srgbClr val="000000"/>
                </a:solidFill>
                <a:latin typeface="Arial" panose="020B0604020202020204" pitchFamily="34" charset="0"/>
                <a:cs typeface="Arial" panose="020B0604020202020204" pitchFamily="34" charset="0"/>
              </a:rPr>
              <a:t>heating, influence the evolution of strong low-skill ACs during low-skill </a:t>
            </a:r>
            <a:r>
              <a:rPr lang="en-US" sz="1800" dirty="0" smtClean="0">
                <a:solidFill>
                  <a:srgbClr val="000000"/>
                </a:solidFill>
                <a:latin typeface="Arial" panose="020B0604020202020204" pitchFamily="34" charset="0"/>
                <a:cs typeface="Arial" panose="020B0604020202020204" pitchFamily="34" charset="0"/>
              </a:rPr>
              <a:t>periods.</a:t>
            </a:r>
            <a:endParaRPr lang="en-US" sz="1800" dirty="0">
              <a:solidFill>
                <a:srgbClr val="000000"/>
              </a:solidFill>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3007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Track ACs during low-skill periods</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in </a:t>
            </a:r>
            <a:r>
              <a:rPr lang="en-US" sz="1800" dirty="0">
                <a:latin typeface="Arial" panose="020B0604020202020204" pitchFamily="34" charset="0"/>
                <a:cs typeface="Arial" panose="020B0604020202020204" pitchFamily="34" charset="0"/>
              </a:rPr>
              <a:t>forecasts from </a:t>
            </a:r>
            <a:r>
              <a:rPr lang="en-US" sz="1800" dirty="0" smtClean="0">
                <a:latin typeface="Arial" panose="020B0604020202020204" pitchFamily="34" charset="0"/>
                <a:cs typeface="Arial" panose="020B0604020202020204" pitchFamily="34" charset="0"/>
              </a:rPr>
              <a:t>NOAA GEFS </a:t>
            </a:r>
            <a:r>
              <a:rPr lang="en-US" sz="1800" dirty="0">
                <a:latin typeface="Arial" panose="020B0604020202020204" pitchFamily="34" charset="0"/>
                <a:cs typeface="Arial" panose="020B0604020202020204" pitchFamily="34" charset="0"/>
              </a:rPr>
              <a:t>reforecast dataset </a:t>
            </a:r>
            <a:r>
              <a:rPr lang="en-US" sz="1800" dirty="0" smtClean="0">
                <a:latin typeface="Arial" panose="020B0604020202020204" pitchFamily="34" charset="0"/>
                <a:cs typeface="Arial" panose="020B0604020202020204" pitchFamily="34" charset="0"/>
              </a:rPr>
              <a:t>version 2 by utilizing an objective SLP-based cyclone tracking algorithm developed by Crawford et al. (2020).</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Consider forecasts initialized 5 days </a:t>
            </a:r>
            <a:r>
              <a:rPr lang="en-US" sz="1800" dirty="0">
                <a:latin typeface="Arial" panose="020B0604020202020204" pitchFamily="34" charset="0"/>
                <a:cs typeface="Arial" panose="020B0604020202020204" pitchFamily="34" charset="0"/>
              </a:rPr>
              <a:t>prior to </a:t>
            </a:r>
            <a:r>
              <a:rPr lang="en-US" sz="1800" dirty="0" smtClean="0">
                <a:latin typeface="Arial" panose="020B0604020202020204" pitchFamily="34" charset="0"/>
                <a:cs typeface="Arial" panose="020B0604020202020204" pitchFamily="34" charset="0"/>
              </a:rPr>
              <a:t>the 0000 UTC time of lowest SLP </a:t>
            </a:r>
            <a:r>
              <a:rPr lang="en-US" sz="1800" dirty="0">
                <a:latin typeface="Arial" panose="020B0604020202020204" pitchFamily="34" charset="0"/>
                <a:cs typeface="Arial" panose="020B0604020202020204" pitchFamily="34" charset="0"/>
              </a:rPr>
              <a:t>of </a:t>
            </a:r>
            <a:r>
              <a:rPr lang="en-US" sz="1800" dirty="0" smtClean="0">
                <a:latin typeface="Arial" panose="020B0604020202020204" pitchFamily="34" charset="0"/>
                <a:cs typeface="Arial" panose="020B0604020202020204" pitchFamily="34" charset="0"/>
              </a:rPr>
              <a:t>the ACs when </a:t>
            </a:r>
            <a:r>
              <a:rPr lang="en-US" sz="1800" dirty="0">
                <a:latin typeface="Arial" panose="020B0604020202020204" pitchFamily="34" charset="0"/>
                <a:cs typeface="Arial" panose="020B0604020202020204" pitchFamily="34" charset="0"/>
              </a:rPr>
              <a:t>located in the Arctic </a:t>
            </a:r>
            <a:r>
              <a:rPr lang="en-US" sz="1800" dirty="0">
                <a:latin typeface="Arial"/>
                <a:cs typeface="Arial"/>
              </a:rPr>
              <a:t>(&gt; 70°N) </a:t>
            </a:r>
            <a:r>
              <a:rPr lang="en-US" sz="1800" dirty="0" smtClean="0">
                <a:latin typeface="Arial" panose="020B0604020202020204" pitchFamily="34" charset="0"/>
                <a:cs typeface="Arial" panose="020B0604020202020204" pitchFamily="34" charset="0"/>
              </a:rPr>
              <a:t>during </a:t>
            </a:r>
            <a:r>
              <a:rPr lang="en-US" sz="1800" dirty="0">
                <a:latin typeface="Arial" panose="020B0604020202020204" pitchFamily="34" charset="0"/>
                <a:cs typeface="Arial" panose="020B0604020202020204" pitchFamily="34" charset="0"/>
              </a:rPr>
              <a:t>low-skill </a:t>
            </a:r>
            <a:r>
              <a:rPr lang="en-US" sz="1800" dirty="0" smtClean="0">
                <a:latin typeface="Arial" panose="020B0604020202020204" pitchFamily="34" charset="0"/>
                <a:cs typeface="Arial" panose="020B0604020202020204" pitchFamily="34" charset="0"/>
              </a:rPr>
              <a:t>periods (verification time).</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Adapt methodology of </a:t>
            </a:r>
            <a:r>
              <a:rPr lang="en-US" sz="1800" dirty="0" err="1" smtClean="0">
                <a:latin typeface="Arial" panose="020B0604020202020204" pitchFamily="34" charset="0"/>
                <a:cs typeface="Arial" panose="020B0604020202020204" pitchFamily="34" charset="0"/>
              </a:rPr>
              <a:t>Korfe</a:t>
            </a:r>
            <a:r>
              <a:rPr lang="en-US" sz="1800" dirty="0" smtClean="0">
                <a:latin typeface="Arial" panose="020B0604020202020204" pitchFamily="34" charset="0"/>
                <a:cs typeface="Arial" panose="020B0604020202020204" pitchFamily="34" charset="0"/>
              </a:rPr>
              <a:t> and </a:t>
            </a:r>
            <a:r>
              <a:rPr lang="en-US" sz="1800" dirty="0" err="1" smtClean="0">
                <a:latin typeface="Arial" panose="020B0604020202020204" pitchFamily="34" charset="0"/>
                <a:cs typeface="Arial" panose="020B0604020202020204" pitchFamily="34" charset="0"/>
              </a:rPr>
              <a:t>Colle</a:t>
            </a:r>
            <a:r>
              <a:rPr lang="en-US" sz="1800" dirty="0" smtClean="0">
                <a:latin typeface="Arial" panose="020B0604020202020204" pitchFamily="34" charset="0"/>
                <a:cs typeface="Arial" panose="020B0604020202020204" pitchFamily="34" charset="0"/>
              </a:rPr>
              <a:t> (2018) to identify ACs in the forecasts that match the ACs during low-skill periods.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Determining strong low-skill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8056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Calculate day-5 intensity RMSE at the verification time, considering only ACs during low-skill periods </a:t>
            </a:r>
            <a:r>
              <a:rPr lang="en-US" sz="1800" dirty="0">
                <a:latin typeface="Arial" panose="020B0604020202020204" pitchFamily="34" charset="0"/>
                <a:cs typeface="Arial" panose="020B0604020202020204" pitchFamily="34" charset="0"/>
              </a:rPr>
              <a:t>for </a:t>
            </a:r>
            <a:r>
              <a:rPr lang="en-US" sz="1800" dirty="0" smtClean="0">
                <a:latin typeface="Arial" panose="020B0604020202020204" pitchFamily="34" charset="0"/>
                <a:cs typeface="Arial" panose="020B0604020202020204" pitchFamily="34" charset="0"/>
              </a:rPr>
              <a:t>which </a:t>
            </a:r>
            <a:r>
              <a:rPr lang="en-US" sz="1800" dirty="0">
                <a:latin typeface="Arial" panose="020B0604020202020204" pitchFamily="34" charset="0"/>
                <a:cs typeface="Arial" panose="020B0604020202020204" pitchFamily="34" charset="0"/>
              </a:rPr>
              <a:t>there are ≥ 5 </a:t>
            </a:r>
            <a:r>
              <a:rPr lang="en-US" sz="1800" dirty="0" smtClean="0">
                <a:latin typeface="Arial" panose="020B0604020202020204" pitchFamily="34" charset="0"/>
                <a:cs typeface="Arial" panose="020B0604020202020204" pitchFamily="34" charset="0"/>
              </a:rPr>
              <a:t>ensemble </a:t>
            </a:r>
            <a:r>
              <a:rPr lang="en-US" sz="1800" dirty="0">
                <a:latin typeface="Arial" panose="020B0604020202020204" pitchFamily="34" charset="0"/>
                <a:cs typeface="Arial" panose="020B0604020202020204" pitchFamily="34" charset="0"/>
              </a:rPr>
              <a:t>members with a </a:t>
            </a:r>
            <a:r>
              <a:rPr lang="en-US" sz="1800" dirty="0" smtClean="0">
                <a:latin typeface="Arial" panose="020B0604020202020204" pitchFamily="34" charset="0"/>
                <a:cs typeface="Arial" panose="020B0604020202020204" pitchFamily="34" charset="0"/>
              </a:rPr>
              <a:t>matching AC occurring at the verification time. </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efer to ACs during low-skill periods associated with the top 25% of day-5 intensity RMSE as low-skill ACs during low-skill periods.</a:t>
            </a:r>
          </a:p>
          <a:p>
            <a:pPr marL="0" indent="0">
              <a:buNone/>
            </a:pPr>
            <a:endParaRPr lang="en-US" sz="1800" dirty="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Determining strong low-skill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2298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04215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Determine </a:t>
            </a:r>
            <a:r>
              <a:rPr lang="en-US" sz="1800" dirty="0">
                <a:latin typeface="Arial"/>
                <a:cs typeface="Arial"/>
              </a:rPr>
              <a:t>top 25% strongest low-skill ACs during low-skill periods </a:t>
            </a:r>
            <a:r>
              <a:rPr lang="en-US" sz="1800" dirty="0" smtClean="0">
                <a:latin typeface="Arial"/>
                <a:cs typeface="Arial"/>
              </a:rPr>
              <a:t>based </a:t>
            </a:r>
            <a:r>
              <a:rPr lang="en-US" sz="1800" dirty="0">
                <a:latin typeface="Arial"/>
                <a:cs typeface="Arial"/>
              </a:rPr>
              <a:t>on the lowest </a:t>
            </a:r>
            <a:r>
              <a:rPr lang="en-US" sz="1800" dirty="0" smtClean="0">
                <a:latin typeface="Arial"/>
                <a:cs typeface="Arial"/>
              </a:rPr>
              <a:t>SLP attained </a:t>
            </a:r>
            <a:r>
              <a:rPr lang="en-US" sz="1800" dirty="0">
                <a:latin typeface="Arial"/>
                <a:cs typeface="Arial"/>
              </a:rPr>
              <a:t>by these ACs when located in the Arctic (&gt; 70°N) during low-skill periods</a:t>
            </a:r>
            <a:r>
              <a:rPr lang="en-US" sz="1800" dirty="0" smtClean="0">
                <a:latin typeface="Arial"/>
                <a:cs typeface="Arial"/>
              </a:rPr>
              <a:t>.</a:t>
            </a:r>
          </a:p>
          <a:p>
            <a:pPr marL="0" indent="0">
              <a:lnSpc>
                <a:spcPct val="50000"/>
              </a:lnSpc>
              <a:buNone/>
            </a:pPr>
            <a:endParaRPr lang="en-US" sz="1800" dirty="0" smtClean="0">
              <a:latin typeface="Arial"/>
              <a:cs typeface="Arial"/>
            </a:endParaRPr>
          </a:p>
          <a:p>
            <a:pPr lvl="1"/>
            <a:r>
              <a:rPr lang="en-US" sz="1800" dirty="0" smtClean="0">
                <a:latin typeface="Arial"/>
                <a:cs typeface="Arial"/>
              </a:rPr>
              <a:t>These ACs are hereafter referred to as strong low-skill ACs.</a:t>
            </a:r>
          </a:p>
          <a:p>
            <a:pPr lvl="1"/>
            <a:endParaRPr lang="en-US" sz="1800" dirty="0">
              <a:latin typeface="Arial"/>
              <a:cs typeface="Arial"/>
            </a:endParaRPr>
          </a:p>
          <a:p>
            <a:r>
              <a:rPr lang="en-US" sz="1800" dirty="0" smtClean="0">
                <a:latin typeface="Arial"/>
                <a:cs typeface="Arial"/>
              </a:rPr>
              <a:t>Track the strong low-skill ACs using ERA5 (</a:t>
            </a:r>
            <a:r>
              <a:rPr lang="en-US" sz="1800" dirty="0" err="1" smtClean="0">
                <a:latin typeface="Arial"/>
                <a:cs typeface="Arial"/>
              </a:rPr>
              <a:t>Hersbach</a:t>
            </a:r>
            <a:r>
              <a:rPr lang="en-US" sz="1800" dirty="0" smtClean="0">
                <a:latin typeface="Arial"/>
                <a:cs typeface="Arial"/>
              </a:rPr>
              <a:t> et al. 2020) at 0.25° horizontal resolution, every 6 h.</a:t>
            </a:r>
          </a:p>
          <a:p>
            <a:pPr lvl="1"/>
            <a:endParaRPr lang="en-US" sz="1800" dirty="0">
              <a:latin typeface="Arial"/>
              <a:cs typeface="Arial"/>
            </a:endParaRPr>
          </a:p>
          <a:p>
            <a:r>
              <a:rPr lang="en-US" sz="1800" dirty="0" smtClean="0">
                <a:latin typeface="Arial"/>
                <a:cs typeface="Arial"/>
              </a:rPr>
              <a:t>Construct </a:t>
            </a:r>
            <a:r>
              <a:rPr lang="en-US" sz="1800" dirty="0">
                <a:latin typeface="Arial"/>
                <a:cs typeface="Arial"/>
              </a:rPr>
              <a:t>AC-centered composites for </a:t>
            </a:r>
            <a:r>
              <a:rPr lang="en-US" sz="1800" dirty="0" smtClean="0">
                <a:latin typeface="Arial"/>
                <a:cs typeface="Arial"/>
              </a:rPr>
              <a:t>the strong low-skill ACs at various </a:t>
            </a:r>
            <a:r>
              <a:rPr lang="en-US" sz="1800" dirty="0">
                <a:latin typeface="Arial"/>
                <a:cs typeface="Arial"/>
              </a:rPr>
              <a:t>lag times relative to the time of lowest SLP of these ACs when located in the </a:t>
            </a:r>
            <a:r>
              <a:rPr lang="en-US" sz="1800" dirty="0" smtClean="0">
                <a:latin typeface="Arial"/>
                <a:cs typeface="Arial"/>
              </a:rPr>
              <a:t>Arctic (</a:t>
            </a:r>
            <a:r>
              <a:rPr lang="en-US" sz="1800" dirty="0" err="1">
                <a:latin typeface="Arial"/>
                <a:cs typeface="Arial"/>
              </a:rPr>
              <a:t>t</a:t>
            </a:r>
            <a:r>
              <a:rPr lang="en-US" sz="1800" baseline="-25000" dirty="0" err="1">
                <a:latin typeface="Arial"/>
                <a:cs typeface="Arial"/>
              </a:rPr>
              <a:t>low</a:t>
            </a:r>
            <a:r>
              <a:rPr lang="en-US" sz="1800" dirty="0" smtClean="0">
                <a:latin typeface="Arial"/>
                <a:cs typeface="Arial"/>
              </a:rPr>
              <a:t>) using ERA5 </a:t>
            </a:r>
            <a:r>
              <a:rPr lang="en-US" sz="1800" dirty="0">
                <a:latin typeface="Arial"/>
                <a:cs typeface="Arial"/>
              </a:rPr>
              <a:t>at 0.25° horizontal resolution.</a:t>
            </a:r>
            <a:endParaRPr lang="en-US" sz="1800" dirty="0" smtClean="0">
              <a:latin typeface="Arial"/>
              <a:cs typeface="Arial"/>
            </a:endParaRPr>
          </a:p>
          <a:p>
            <a:endParaRPr lang="en-US" sz="1800" dirty="0">
              <a:latin typeface="Arial"/>
              <a:cs typeface="Arial"/>
            </a:endParaRPr>
          </a:p>
          <a:p>
            <a:pPr marL="0" indent="0">
              <a:buNone/>
            </a:pPr>
            <a:endParaRPr lang="en-US" sz="1800" dirty="0">
              <a:latin typeface="Arial"/>
              <a:cs typeface="Arial"/>
            </a:endParaRPr>
          </a:p>
          <a:p>
            <a:endParaRPr lang="en-US" sz="1800" dirty="0">
              <a:latin typeface="Arial"/>
              <a:cs typeface="Arial"/>
            </a:endParaRPr>
          </a:p>
          <a:p>
            <a:pPr lvl="1"/>
            <a:endParaRPr lang="en-US" sz="1800" dirty="0">
              <a:latin typeface="Arial"/>
              <a:cs typeface="Arial"/>
            </a:endParaRPr>
          </a:p>
          <a:p>
            <a:pPr lvl="1"/>
            <a:endParaRPr lang="en-US" sz="1800" dirty="0">
              <a:latin typeface="Arial"/>
              <a:cs typeface="Arial"/>
            </a:endParaRPr>
          </a:p>
          <a:p>
            <a:pPr lvl="1"/>
            <a:endParaRPr lang="en-US" sz="1800" dirty="0" smtClean="0">
              <a:latin typeface="Arial"/>
              <a:cs typeface="Arial"/>
            </a:endParaRPr>
          </a:p>
          <a:p>
            <a:pPr lvl="1">
              <a:lnSpc>
                <a:spcPct val="60000"/>
              </a:lnSpc>
            </a:pPr>
            <a:endParaRPr lang="en-US" sz="1700" dirty="0" smtClean="0">
              <a:latin typeface="Arial"/>
              <a:cs typeface="Arial"/>
            </a:endParaRPr>
          </a:p>
          <a:p>
            <a:endParaRPr lang="en-US" sz="24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Determining strong low-skill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6075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tracks_ACs_-48_to_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43" y="722892"/>
            <a:ext cx="4333818" cy="3136392"/>
          </a:xfrm>
          <a:prstGeom prst="rect">
            <a:avLst/>
          </a:prstGeom>
          <a:ln w="9525">
            <a:solidFill>
              <a:schemeClr val="tx1"/>
            </a:solidFill>
          </a:ln>
        </p:spPr>
      </p:pic>
      <p:sp>
        <p:nvSpPr>
          <p:cNvPr id="26" name="Oval 25"/>
          <p:cNvSpPr/>
          <p:nvPr/>
        </p:nvSpPr>
        <p:spPr>
          <a:xfrm>
            <a:off x="211397" y="4307959"/>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14018" y="4283378"/>
            <a:ext cx="4161707" cy="184666"/>
          </a:xfrm>
          <a:prstGeom prst="rect">
            <a:avLst/>
          </a:prstGeom>
          <a:noFill/>
        </p:spPr>
        <p:txBody>
          <a:bodyPr wrap="square" lIns="0" tIns="0" rIns="0" bIns="0" rtlCol="0">
            <a:spAutoFit/>
          </a:bodyPr>
          <a:lstStyle/>
          <a:p>
            <a:r>
              <a:rPr lang="en-US" sz="1200" dirty="0" smtClean="0">
                <a:latin typeface="Arial"/>
                <a:cs typeface="Arial"/>
              </a:rPr>
              <a:t>AC location at </a:t>
            </a:r>
            <a:r>
              <a:rPr lang="en-US" sz="1200" dirty="0" err="1" smtClean="0">
                <a:latin typeface="Arial"/>
                <a:cs typeface="Arial"/>
              </a:rPr>
              <a:t>t</a:t>
            </a:r>
            <a:r>
              <a:rPr lang="en-US" sz="1200" baseline="-25000" dirty="0" err="1" smtClean="0">
                <a:latin typeface="Arial"/>
                <a:cs typeface="Arial"/>
              </a:rPr>
              <a:t>low</a:t>
            </a:r>
            <a:endParaRPr lang="en-US" sz="1200" dirty="0">
              <a:latin typeface="Arial"/>
              <a:cs typeface="Arial"/>
            </a:endParaRPr>
          </a:p>
        </p:txBody>
      </p:sp>
      <p:sp>
        <p:nvSpPr>
          <p:cNvPr id="28" name="TextBox 27"/>
          <p:cNvSpPr txBox="1"/>
          <p:nvPr/>
        </p:nvSpPr>
        <p:spPr>
          <a:xfrm>
            <a:off x="211403" y="4563649"/>
            <a:ext cx="4183807" cy="369332"/>
          </a:xfrm>
          <a:prstGeom prst="rect">
            <a:avLst/>
          </a:prstGeom>
          <a:noFill/>
        </p:spPr>
        <p:txBody>
          <a:bodyPr wrap="square" lIns="0" tIns="0" rIns="0" bIns="0" rtlCol="0">
            <a:spAutoFit/>
          </a:bodyPr>
          <a:lstStyle/>
          <a:p>
            <a:r>
              <a:rPr lang="en-US" sz="1200" b="1" dirty="0" smtClean="0">
                <a:solidFill>
                  <a:srgbClr val="FF0000"/>
                </a:solidFill>
                <a:latin typeface="Arial"/>
                <a:cs typeface="Arial"/>
              </a:rPr>
              <a:t>Red lines </a:t>
            </a:r>
            <a:r>
              <a:rPr lang="en-US" sz="1200" dirty="0" smtClean="0">
                <a:latin typeface="Arial"/>
                <a:cs typeface="Arial"/>
              </a:rPr>
              <a:t>show tracks of ACs during lag hours of –48 to +36 h, every 6 h, relative to t</a:t>
            </a:r>
            <a:r>
              <a:rPr lang="en-US" sz="1200" baseline="-25000" dirty="0" smtClean="0">
                <a:latin typeface="Arial"/>
                <a:cs typeface="Arial"/>
              </a:rPr>
              <a:t>low</a:t>
            </a:r>
            <a:r>
              <a:rPr lang="en-US" sz="1200" dirty="0" smtClean="0">
                <a:latin typeface="Arial"/>
                <a:cs typeface="Arial"/>
              </a:rPr>
              <a:t>, when valid</a:t>
            </a:r>
            <a:endParaRPr lang="en-US" sz="1200" dirty="0">
              <a:latin typeface="Arial"/>
              <a:cs typeface="Arial"/>
            </a:endParaRPr>
          </a:p>
        </p:txBody>
      </p:sp>
      <p:grpSp>
        <p:nvGrpSpPr>
          <p:cNvPr id="3" name="Group 2"/>
          <p:cNvGrpSpPr/>
          <p:nvPr/>
        </p:nvGrpSpPr>
        <p:grpSpPr>
          <a:xfrm>
            <a:off x="4554424" y="626503"/>
            <a:ext cx="4533616" cy="3686765"/>
            <a:chOff x="4554418" y="822317"/>
            <a:chExt cx="4533616" cy="3686765"/>
          </a:xfrm>
        </p:grpSpPr>
        <p:pic>
          <p:nvPicPr>
            <p:cNvPr id="2" name="Picture 1" descr="slp_and_mean_ACs_-48_to_36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91" y="822317"/>
              <a:ext cx="3943813" cy="3273552"/>
            </a:xfrm>
            <a:prstGeom prst="rect">
              <a:avLst/>
            </a:prstGeom>
          </p:spPr>
        </p:pic>
        <p:sp>
          <p:nvSpPr>
            <p:cNvPr id="8" name="TextBox 7"/>
            <p:cNvSpPr txBox="1"/>
            <p:nvPr/>
          </p:nvSpPr>
          <p:spPr>
            <a:xfrm>
              <a:off x="504660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−48</a:t>
              </a:r>
              <a:endParaRPr lang="en-US" sz="1200" dirty="0">
                <a:latin typeface="Arial"/>
                <a:cs typeface="Arial"/>
              </a:endParaRPr>
            </a:p>
          </p:txBody>
        </p:sp>
        <p:sp>
          <p:nvSpPr>
            <p:cNvPr id="11" name="TextBox 10"/>
            <p:cNvSpPr txBox="1"/>
            <p:nvPr/>
          </p:nvSpPr>
          <p:spPr>
            <a:xfrm>
              <a:off x="5571260"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−36</a:t>
              </a:r>
              <a:endParaRPr lang="en-US" sz="1200" dirty="0">
                <a:latin typeface="Arial"/>
                <a:cs typeface="Arial"/>
              </a:endParaRPr>
            </a:p>
          </p:txBody>
        </p:sp>
        <p:sp>
          <p:nvSpPr>
            <p:cNvPr id="12" name="TextBox 11"/>
            <p:cNvSpPr txBox="1"/>
            <p:nvPr/>
          </p:nvSpPr>
          <p:spPr>
            <a:xfrm>
              <a:off x="6099093"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−24</a:t>
              </a:r>
              <a:endParaRPr lang="en-US" sz="1200" dirty="0">
                <a:latin typeface="Arial"/>
                <a:cs typeface="Arial"/>
              </a:endParaRPr>
            </a:p>
          </p:txBody>
        </p:sp>
        <p:sp>
          <p:nvSpPr>
            <p:cNvPr id="13" name="TextBox 12"/>
            <p:cNvSpPr txBox="1"/>
            <p:nvPr/>
          </p:nvSpPr>
          <p:spPr>
            <a:xfrm>
              <a:off x="6625637"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−12</a:t>
              </a:r>
              <a:endParaRPr lang="en-US" sz="1200" dirty="0">
                <a:latin typeface="Arial"/>
                <a:cs typeface="Arial"/>
              </a:endParaRPr>
            </a:p>
          </p:txBody>
        </p:sp>
        <p:sp>
          <p:nvSpPr>
            <p:cNvPr id="14" name="TextBox 13"/>
            <p:cNvSpPr txBox="1"/>
            <p:nvPr/>
          </p:nvSpPr>
          <p:spPr>
            <a:xfrm>
              <a:off x="715123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0</a:t>
              </a:r>
              <a:endParaRPr lang="en-US" sz="1200" dirty="0">
                <a:latin typeface="Arial"/>
                <a:cs typeface="Arial"/>
              </a:endParaRPr>
            </a:p>
          </p:txBody>
        </p:sp>
        <p:sp>
          <p:nvSpPr>
            <p:cNvPr id="15" name="TextBox 14"/>
            <p:cNvSpPr txBox="1"/>
            <p:nvPr/>
          </p:nvSpPr>
          <p:spPr>
            <a:xfrm>
              <a:off x="7679006"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12</a:t>
              </a:r>
              <a:endParaRPr lang="en-US" sz="1200" dirty="0">
                <a:latin typeface="Arial"/>
                <a:cs typeface="Arial"/>
              </a:endParaRPr>
            </a:p>
          </p:txBody>
        </p:sp>
        <p:sp>
          <p:nvSpPr>
            <p:cNvPr id="16" name="TextBox 15"/>
            <p:cNvSpPr txBox="1"/>
            <p:nvPr/>
          </p:nvSpPr>
          <p:spPr>
            <a:xfrm>
              <a:off x="8203984"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24</a:t>
              </a:r>
              <a:endParaRPr lang="en-US" sz="1200" dirty="0">
                <a:latin typeface="Arial"/>
                <a:cs typeface="Arial"/>
              </a:endParaRPr>
            </a:p>
          </p:txBody>
        </p:sp>
        <p:sp>
          <p:nvSpPr>
            <p:cNvPr id="17" name="TextBox 16"/>
            <p:cNvSpPr txBox="1"/>
            <p:nvPr/>
          </p:nvSpPr>
          <p:spPr>
            <a:xfrm>
              <a:off x="873261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36</a:t>
              </a:r>
              <a:endParaRPr lang="en-US" sz="1200" dirty="0">
                <a:latin typeface="Arial"/>
                <a:cs typeface="Arial"/>
              </a:endParaRPr>
            </a:p>
          </p:txBody>
        </p:sp>
        <p:sp>
          <p:nvSpPr>
            <p:cNvPr id="18" name="TextBox 17"/>
            <p:cNvSpPr txBox="1"/>
            <p:nvPr/>
          </p:nvSpPr>
          <p:spPr>
            <a:xfrm>
              <a:off x="4608494" y="3877070"/>
              <a:ext cx="452547" cy="184666"/>
            </a:xfrm>
            <a:prstGeom prst="rect">
              <a:avLst/>
            </a:prstGeom>
            <a:noFill/>
          </p:spPr>
          <p:txBody>
            <a:bodyPr wrap="square" lIns="0" tIns="0" rIns="0" bIns="0" rtlCol="0">
              <a:spAutoFit/>
            </a:bodyPr>
            <a:lstStyle/>
            <a:p>
              <a:pPr algn="r"/>
              <a:r>
                <a:rPr lang="en-US" sz="1200" dirty="0" smtClean="0">
                  <a:latin typeface="Arial"/>
                  <a:cs typeface="Arial"/>
                </a:rPr>
                <a:t>960</a:t>
              </a:r>
              <a:endParaRPr lang="en-US" sz="1100" dirty="0">
                <a:latin typeface="Arial"/>
                <a:cs typeface="Arial"/>
              </a:endParaRPr>
            </a:p>
          </p:txBody>
        </p:sp>
        <p:sp>
          <p:nvSpPr>
            <p:cNvPr id="19" name="TextBox 18"/>
            <p:cNvSpPr txBox="1"/>
            <p:nvPr/>
          </p:nvSpPr>
          <p:spPr>
            <a:xfrm>
              <a:off x="4608494" y="3274555"/>
              <a:ext cx="452547" cy="184666"/>
            </a:xfrm>
            <a:prstGeom prst="rect">
              <a:avLst/>
            </a:prstGeom>
            <a:noFill/>
          </p:spPr>
          <p:txBody>
            <a:bodyPr wrap="square" lIns="0" tIns="0" rIns="0" bIns="0" rtlCol="0">
              <a:spAutoFit/>
            </a:bodyPr>
            <a:lstStyle/>
            <a:p>
              <a:pPr algn="r"/>
              <a:r>
                <a:rPr lang="en-US" sz="1200" dirty="0" smtClean="0">
                  <a:latin typeface="Arial"/>
                  <a:cs typeface="Arial"/>
                </a:rPr>
                <a:t>970</a:t>
              </a:r>
              <a:endParaRPr lang="en-US" sz="1200" dirty="0">
                <a:latin typeface="Arial"/>
                <a:cs typeface="Arial"/>
              </a:endParaRPr>
            </a:p>
          </p:txBody>
        </p:sp>
        <p:sp>
          <p:nvSpPr>
            <p:cNvPr id="20" name="TextBox 19"/>
            <p:cNvSpPr txBox="1"/>
            <p:nvPr/>
          </p:nvSpPr>
          <p:spPr>
            <a:xfrm>
              <a:off x="4608494" y="2672770"/>
              <a:ext cx="452547" cy="184666"/>
            </a:xfrm>
            <a:prstGeom prst="rect">
              <a:avLst/>
            </a:prstGeom>
            <a:noFill/>
          </p:spPr>
          <p:txBody>
            <a:bodyPr wrap="square" lIns="0" tIns="0" rIns="0" bIns="0" rtlCol="0">
              <a:spAutoFit/>
            </a:bodyPr>
            <a:lstStyle/>
            <a:p>
              <a:pPr algn="r"/>
              <a:r>
                <a:rPr lang="en-US" sz="1200" dirty="0" smtClean="0">
                  <a:latin typeface="Arial"/>
                  <a:cs typeface="Arial"/>
                </a:rPr>
                <a:t>980</a:t>
              </a:r>
              <a:endParaRPr lang="en-US" sz="1200" dirty="0">
                <a:latin typeface="Arial"/>
                <a:cs typeface="Arial"/>
              </a:endParaRPr>
            </a:p>
          </p:txBody>
        </p:sp>
        <p:sp>
          <p:nvSpPr>
            <p:cNvPr id="21" name="TextBox 20"/>
            <p:cNvSpPr txBox="1"/>
            <p:nvPr/>
          </p:nvSpPr>
          <p:spPr>
            <a:xfrm>
              <a:off x="4608494" y="2071614"/>
              <a:ext cx="452547" cy="184666"/>
            </a:xfrm>
            <a:prstGeom prst="rect">
              <a:avLst/>
            </a:prstGeom>
            <a:noFill/>
          </p:spPr>
          <p:txBody>
            <a:bodyPr wrap="square" lIns="0" tIns="0" rIns="0" bIns="0" rtlCol="0">
              <a:spAutoFit/>
            </a:bodyPr>
            <a:lstStyle/>
            <a:p>
              <a:pPr algn="r"/>
              <a:r>
                <a:rPr lang="en-US" sz="1200" dirty="0" smtClean="0">
                  <a:latin typeface="Arial"/>
                  <a:cs typeface="Arial"/>
                </a:rPr>
                <a:t>990</a:t>
              </a:r>
              <a:endParaRPr lang="en-US" sz="1200" dirty="0">
                <a:latin typeface="Arial"/>
                <a:cs typeface="Arial"/>
              </a:endParaRPr>
            </a:p>
          </p:txBody>
        </p:sp>
        <p:sp>
          <p:nvSpPr>
            <p:cNvPr id="22" name="TextBox 21"/>
            <p:cNvSpPr txBox="1"/>
            <p:nvPr/>
          </p:nvSpPr>
          <p:spPr>
            <a:xfrm>
              <a:off x="4608494" y="1469829"/>
              <a:ext cx="45254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200" dirty="0">
                <a:latin typeface="Arial"/>
                <a:cs typeface="Arial"/>
              </a:endParaRPr>
            </a:p>
          </p:txBody>
        </p:sp>
        <p:sp>
          <p:nvSpPr>
            <p:cNvPr id="23" name="TextBox 22"/>
            <p:cNvSpPr txBox="1"/>
            <p:nvPr/>
          </p:nvSpPr>
          <p:spPr>
            <a:xfrm>
              <a:off x="4608494" y="864131"/>
              <a:ext cx="452547" cy="184666"/>
            </a:xfrm>
            <a:prstGeom prst="rect">
              <a:avLst/>
            </a:prstGeom>
            <a:noFill/>
          </p:spPr>
          <p:txBody>
            <a:bodyPr wrap="square" lIns="0" tIns="0" rIns="0" bIns="0" rtlCol="0">
              <a:spAutoFit/>
            </a:bodyPr>
            <a:lstStyle/>
            <a:p>
              <a:pPr algn="r"/>
              <a:r>
                <a:rPr lang="en-US" sz="1200" dirty="0" smtClean="0">
                  <a:latin typeface="Arial"/>
                  <a:cs typeface="Arial"/>
                </a:rPr>
                <a:t>1010</a:t>
              </a:r>
              <a:endParaRPr lang="en-US" sz="1200" dirty="0">
                <a:latin typeface="Arial"/>
                <a:cs typeface="Arial"/>
              </a:endParaRPr>
            </a:p>
          </p:txBody>
        </p:sp>
        <p:sp>
          <p:nvSpPr>
            <p:cNvPr id="31" name="TextBox 30"/>
            <p:cNvSpPr txBox="1"/>
            <p:nvPr/>
          </p:nvSpPr>
          <p:spPr>
            <a:xfrm rot="16200000">
              <a:off x="3130945" y="2357538"/>
              <a:ext cx="3031612" cy="184666"/>
            </a:xfrm>
            <a:prstGeom prst="rect">
              <a:avLst/>
            </a:prstGeom>
            <a:noFill/>
          </p:spPr>
          <p:txBody>
            <a:bodyPr wrap="square" lIns="0" tIns="0" rIns="0" bIns="0" rtlCol="0">
              <a:spAutoFit/>
            </a:bodyPr>
            <a:lstStyle/>
            <a:p>
              <a:pPr algn="ctr"/>
              <a:r>
                <a:rPr lang="en-US" sz="1200" b="1" dirty="0" smtClean="0">
                  <a:latin typeface="Arial"/>
                  <a:cs typeface="Arial"/>
                </a:rPr>
                <a:t>Minimum SLP (hPa)</a:t>
              </a:r>
              <a:endParaRPr lang="en-US" sz="1200" b="1" dirty="0">
                <a:latin typeface="Arial"/>
                <a:cs typeface="Arial"/>
              </a:endParaRPr>
            </a:p>
          </p:txBody>
        </p:sp>
        <p:sp>
          <p:nvSpPr>
            <p:cNvPr id="32" name="TextBox 31"/>
            <p:cNvSpPr txBox="1"/>
            <p:nvPr/>
          </p:nvSpPr>
          <p:spPr>
            <a:xfrm>
              <a:off x="5216402" y="4324416"/>
              <a:ext cx="3681792" cy="184666"/>
            </a:xfrm>
            <a:prstGeom prst="rect">
              <a:avLst/>
            </a:prstGeom>
            <a:noFill/>
          </p:spPr>
          <p:txBody>
            <a:bodyPr wrap="square" lIns="0" tIns="0" rIns="0" bIns="0" rtlCol="0">
              <a:spAutoFit/>
            </a:bodyPr>
            <a:lstStyle/>
            <a:p>
              <a:pPr algn="ctr"/>
              <a:r>
                <a:rPr lang="en-US" sz="1200" b="1" dirty="0" smtClean="0">
                  <a:latin typeface="Arial"/>
                  <a:cs typeface="Arial"/>
                </a:rPr>
                <a:t>Lag hour relative to t</a:t>
              </a:r>
              <a:r>
                <a:rPr lang="en-US" sz="1200" b="1" baseline="-25000" dirty="0" smtClean="0">
                  <a:latin typeface="Arial"/>
                  <a:cs typeface="Arial"/>
                </a:rPr>
                <a:t>low</a:t>
              </a:r>
              <a:endParaRPr lang="en-US" sz="1200" b="1" dirty="0">
                <a:latin typeface="Arial"/>
                <a:cs typeface="Arial"/>
              </a:endParaRPr>
            </a:p>
          </p:txBody>
        </p:sp>
      </p:grpSp>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Strong low-skill ACs</a:t>
            </a:r>
            <a:endParaRPr lang="en-US" sz="2200" b="1" dirty="0">
              <a:solidFill>
                <a:srgbClr val="FF0000"/>
              </a:solidFill>
              <a:latin typeface="Arial" panose="020B0604020202020204" pitchFamily="34" charset="0"/>
              <a:cs typeface="Arial" panose="020B0604020202020204" pitchFamily="34" charset="0"/>
            </a:endParaRPr>
          </a:p>
        </p:txBody>
      </p:sp>
      <p:sp>
        <p:nvSpPr>
          <p:cNvPr id="35" name="TextBox 34"/>
          <p:cNvSpPr txBox="1"/>
          <p:nvPr/>
        </p:nvSpPr>
        <p:spPr>
          <a:xfrm>
            <a:off x="5067526" y="4419237"/>
            <a:ext cx="3991950" cy="553998"/>
          </a:xfrm>
          <a:prstGeom prst="rect">
            <a:avLst/>
          </a:prstGeom>
          <a:noFill/>
        </p:spPr>
        <p:txBody>
          <a:bodyPr wrap="square" lIns="0" tIns="0" rIns="0" bIns="0" rtlCol="0">
            <a:spAutoFit/>
          </a:bodyPr>
          <a:lstStyle/>
          <a:p>
            <a:r>
              <a:rPr lang="en-US" sz="1200" dirty="0" smtClean="0">
                <a:solidFill>
                  <a:srgbClr val="000000"/>
                </a:solidFill>
                <a:latin typeface="Arial"/>
                <a:cs typeface="Arial"/>
              </a:rPr>
              <a:t>Time series of minimum SLP (hPa) of ACs (red) and of mean minimum SLP (hPa) of ACs (black) during </a:t>
            </a:r>
            <a:r>
              <a:rPr lang="en-US" sz="1200" dirty="0" smtClean="0">
                <a:latin typeface="Arial"/>
                <a:cs typeface="Arial"/>
              </a:rPr>
              <a:t>lag hours of –48 to +36 h, every 6 h, relative to t</a:t>
            </a:r>
            <a:r>
              <a:rPr lang="en-US" sz="1200" baseline="-25000" dirty="0" smtClean="0">
                <a:latin typeface="Arial"/>
                <a:cs typeface="Arial"/>
              </a:rPr>
              <a:t>low</a:t>
            </a:r>
            <a:r>
              <a:rPr lang="en-US" sz="1200" dirty="0" smtClean="0">
                <a:latin typeface="Arial"/>
                <a:cs typeface="Arial"/>
              </a:rPr>
              <a:t>, when valid</a:t>
            </a:r>
            <a:endParaRPr lang="en-US" sz="1200" dirty="0">
              <a:latin typeface="Arial"/>
              <a:cs typeface="Arial"/>
            </a:endParaRPr>
          </a:p>
        </p:txBody>
      </p:sp>
      <p:sp>
        <p:nvSpPr>
          <p:cNvPr id="50" name="Rectangle 49"/>
          <p:cNvSpPr>
            <a:spLocks noChangeAspect="1"/>
          </p:cNvSpPr>
          <p:nvPr/>
        </p:nvSpPr>
        <p:spPr>
          <a:xfrm>
            <a:off x="250733" y="1550798"/>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737764" y="1711467"/>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283053" y="2110981"/>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63365" y="2917643"/>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687949" y="2462298"/>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2021754" y="2560747"/>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a:spLocks noChangeAspect="1"/>
          </p:cNvSpPr>
          <p:nvPr/>
        </p:nvSpPr>
        <p:spPr>
          <a:xfrm>
            <a:off x="1692086" y="2232466"/>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1573047" y="1880336"/>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a:spLocks noChangeAspect="1"/>
          </p:cNvSpPr>
          <p:nvPr/>
        </p:nvSpPr>
        <p:spPr>
          <a:xfrm>
            <a:off x="2979578" y="2381961"/>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a:spLocks noChangeAspect="1"/>
          </p:cNvSpPr>
          <p:nvPr/>
        </p:nvSpPr>
        <p:spPr>
          <a:xfrm>
            <a:off x="3650412" y="2142985"/>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a:spLocks noChangeAspect="1"/>
          </p:cNvSpPr>
          <p:nvPr/>
        </p:nvSpPr>
        <p:spPr>
          <a:xfrm>
            <a:off x="3318800" y="2526306"/>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2557839" y="2538102"/>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a:spLocks noChangeAspect="1"/>
          </p:cNvSpPr>
          <p:nvPr/>
        </p:nvSpPr>
        <p:spPr>
          <a:xfrm>
            <a:off x="4156199" y="3676609"/>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8321674" y="757769"/>
            <a:ext cx="587027" cy="203133"/>
          </a:xfrm>
          <a:prstGeom prst="rect">
            <a:avLst/>
          </a:prstGeom>
          <a:solidFill>
            <a:schemeClr val="bg1"/>
          </a:solidFill>
          <a:ln>
            <a:solidFill>
              <a:schemeClr val="tx1"/>
            </a:solidFill>
          </a:ln>
        </p:spPr>
        <p:txBody>
          <a:bodyPr wrap="square" lIns="0" tIns="0" rIns="0" bIns="18288" rtlCol="0">
            <a:spAutoFit/>
          </a:bodyPr>
          <a:lstStyle/>
          <a:p>
            <a:pPr algn="ctr"/>
            <a:r>
              <a:rPr lang="en-US" sz="1200" i="1" dirty="0" smtClean="0">
                <a:latin typeface="Arial"/>
                <a:cs typeface="Arial"/>
              </a:rPr>
              <a:t>N</a:t>
            </a:r>
            <a:r>
              <a:rPr lang="en-US" sz="1200" dirty="0" smtClean="0">
                <a:latin typeface="Arial"/>
                <a:cs typeface="Arial"/>
              </a:rPr>
              <a:t> = 13</a:t>
            </a:r>
            <a:endParaRPr lang="en-US" sz="1200" dirty="0">
              <a:latin typeface="Arial"/>
              <a:cs typeface="Arial"/>
            </a:endParaRPr>
          </a:p>
        </p:txBody>
      </p:sp>
      <p:sp>
        <p:nvSpPr>
          <p:cNvPr id="65" name="Rectangle 64"/>
          <p:cNvSpPr>
            <a:spLocks noChangeAspect="1"/>
          </p:cNvSpPr>
          <p:nvPr/>
        </p:nvSpPr>
        <p:spPr>
          <a:xfrm>
            <a:off x="228189" y="4011355"/>
            <a:ext cx="109728" cy="109728"/>
          </a:xfrm>
          <a:prstGeom prst="rect">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414018" y="3972967"/>
            <a:ext cx="3682769" cy="184666"/>
          </a:xfrm>
          <a:prstGeom prst="rect">
            <a:avLst/>
          </a:prstGeom>
          <a:noFill/>
        </p:spPr>
        <p:txBody>
          <a:bodyPr wrap="square" lIns="0" tIns="0" rIns="0" bIns="0" rtlCol="0">
            <a:spAutoFit/>
          </a:bodyPr>
          <a:lstStyle/>
          <a:p>
            <a:r>
              <a:rPr lang="en-US" sz="1200" dirty="0" smtClean="0">
                <a:latin typeface="Arial"/>
                <a:cs typeface="Arial"/>
              </a:rPr>
              <a:t>AC location at earliest valid lag hour</a:t>
            </a:r>
            <a:endParaRPr lang="en-US" sz="1200" dirty="0">
              <a:latin typeface="Arial"/>
              <a:cs typeface="Arial"/>
            </a:endParaRPr>
          </a:p>
        </p:txBody>
      </p:sp>
      <p:sp>
        <p:nvSpPr>
          <p:cNvPr id="67" name="TextBox 66"/>
          <p:cNvSpPr txBox="1"/>
          <p:nvPr/>
        </p:nvSpPr>
        <p:spPr>
          <a:xfrm>
            <a:off x="3862678" y="719035"/>
            <a:ext cx="587027" cy="203133"/>
          </a:xfrm>
          <a:prstGeom prst="rect">
            <a:avLst/>
          </a:prstGeom>
          <a:solidFill>
            <a:schemeClr val="bg1"/>
          </a:solidFill>
          <a:ln>
            <a:solidFill>
              <a:schemeClr val="tx1"/>
            </a:solidFill>
          </a:ln>
        </p:spPr>
        <p:txBody>
          <a:bodyPr wrap="square" lIns="0" tIns="0" rIns="0" bIns="18288" rtlCol="0">
            <a:spAutoFit/>
          </a:bodyPr>
          <a:lstStyle/>
          <a:p>
            <a:pPr algn="ctr"/>
            <a:r>
              <a:rPr lang="en-US" sz="1200" i="1" dirty="0" smtClean="0">
                <a:latin typeface="Arial"/>
                <a:cs typeface="Arial"/>
              </a:rPr>
              <a:t>N</a:t>
            </a:r>
            <a:r>
              <a:rPr lang="en-US" sz="1200" dirty="0" smtClean="0">
                <a:latin typeface="Arial"/>
                <a:cs typeface="Arial"/>
              </a:rPr>
              <a:t> = 13</a:t>
            </a:r>
            <a:endParaRPr lang="en-US" sz="1200" dirty="0">
              <a:latin typeface="Arial"/>
              <a:cs typeface="Arial"/>
            </a:endParaRPr>
          </a:p>
        </p:txBody>
      </p:sp>
    </p:spTree>
    <p:extLst>
      <p:ext uri="{BB962C8B-B14F-4D97-AF65-F5344CB8AC3E}">
        <p14:creationId xmlns:p14="http://schemas.microsoft.com/office/powerpoint/2010/main" val="13597411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g_-48h_slp_thick_jet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38" y="129358"/>
            <a:ext cx="2512369" cy="2194560"/>
          </a:xfrm>
          <a:prstGeom prst="rect">
            <a:avLst/>
          </a:prstGeom>
          <a:ln w="9525">
            <a:solidFill>
              <a:schemeClr val="tx1"/>
            </a:solidFill>
          </a:ln>
        </p:spPr>
      </p:pic>
      <p:pic>
        <p:nvPicPr>
          <p:cNvPr id="5" name="Picture 4" descr="lag_-36h_slp_thick_jet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7" y="129358"/>
            <a:ext cx="2512370" cy="2194560"/>
          </a:xfrm>
          <a:prstGeom prst="rect">
            <a:avLst/>
          </a:prstGeom>
          <a:ln w="9525">
            <a:solidFill>
              <a:schemeClr val="tx1"/>
            </a:solidFill>
          </a:ln>
        </p:spPr>
      </p:pic>
      <p:pic>
        <p:nvPicPr>
          <p:cNvPr id="6" name="Picture 5" descr="lag_-24h_slp_thick_jet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7" name="Picture 6" descr="lag_-12h_slp_thick_jet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37" y="2336751"/>
            <a:ext cx="2512370" cy="2194560"/>
          </a:xfrm>
          <a:prstGeom prst="rect">
            <a:avLst/>
          </a:prstGeom>
          <a:ln w="9525">
            <a:solidFill>
              <a:schemeClr val="tx1"/>
            </a:solidFill>
          </a:ln>
        </p:spPr>
      </p:pic>
      <p:pic>
        <p:nvPicPr>
          <p:cNvPr id="9" name="Picture 8" descr="lag_0h_slp_thick_jet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607" y="2336751"/>
            <a:ext cx="2512370" cy="2194560"/>
          </a:xfrm>
          <a:prstGeom prst="rect">
            <a:avLst/>
          </a:prstGeom>
          <a:ln w="9525">
            <a:solidFill>
              <a:schemeClr val="tx1"/>
            </a:solidFill>
          </a:ln>
        </p:spPr>
      </p:pic>
      <p:pic>
        <p:nvPicPr>
          <p:cNvPr id="10" name="Picture 9" descr="lag_12h_slp_thick_jet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677" y="2336751"/>
            <a:ext cx="2512370" cy="2194560"/>
          </a:xfrm>
          <a:prstGeom prst="rect">
            <a:avLst/>
          </a:prstGeom>
          <a:ln w="9525">
            <a:solidFill>
              <a:schemeClr val="tx1"/>
            </a:solidFill>
          </a:ln>
        </p:spPr>
      </p:pic>
      <p:grpSp>
        <p:nvGrpSpPr>
          <p:cNvPr id="25" name="Group 24"/>
          <p:cNvGrpSpPr/>
          <p:nvPr/>
        </p:nvGrpSpPr>
        <p:grpSpPr>
          <a:xfrm>
            <a:off x="8154224" y="132259"/>
            <a:ext cx="643503" cy="4389120"/>
            <a:chOff x="7820670" y="132259"/>
            <a:chExt cx="643503" cy="4389120"/>
          </a:xfrm>
        </p:grpSpPr>
        <p:grpSp>
          <p:nvGrpSpPr>
            <p:cNvPr id="24" name="Group 23"/>
            <p:cNvGrpSpPr/>
            <p:nvPr/>
          </p:nvGrpSpPr>
          <p:grpSpPr>
            <a:xfrm>
              <a:off x="8034527" y="132259"/>
              <a:ext cx="429646" cy="4389119"/>
              <a:chOff x="7867750" y="132259"/>
              <a:chExt cx="429646" cy="4389119"/>
            </a:xfrm>
          </p:grpSpPr>
          <p:pic>
            <p:nvPicPr>
              <p:cNvPr id="89" name="Picture 88" descr="jet_cb.png"/>
              <p:cNvPicPr>
                <a:picLocks/>
              </p:cNvPicPr>
              <p:nvPr/>
            </p:nvPicPr>
            <p:blipFill rotWithShape="1">
              <a:blip r:embed="rId8">
                <a:extLst>
                  <a:ext uri="{28A0092B-C50C-407E-A947-70E740481C1C}">
                    <a14:useLocalDpi xmlns:a14="http://schemas.microsoft.com/office/drawing/2010/main" val="0"/>
                  </a:ext>
                </a:extLst>
              </a:blip>
              <a:srcRect l="373" t="95138" r="3309" b="2374"/>
              <a:stretch/>
            </p:blipFill>
            <p:spPr>
              <a:xfrm rot="16200000">
                <a:off x="5737200" y="2262809"/>
                <a:ext cx="4389119" cy="128020"/>
              </a:xfrm>
              <a:prstGeom prst="rect">
                <a:avLst/>
              </a:prstGeom>
            </p:spPr>
          </p:pic>
          <p:sp>
            <p:nvSpPr>
              <p:cNvPr id="91" name="TextBox 90"/>
              <p:cNvSpPr txBox="1"/>
              <p:nvPr/>
            </p:nvSpPr>
            <p:spPr>
              <a:xfrm>
                <a:off x="8024345" y="3948381"/>
                <a:ext cx="273051" cy="169277"/>
              </a:xfrm>
              <a:prstGeom prst="rect">
                <a:avLst/>
              </a:prstGeom>
              <a:noFill/>
            </p:spPr>
            <p:txBody>
              <a:bodyPr wrap="square" lIns="0" tIns="0" rIns="0" bIns="0" rtlCol="0">
                <a:spAutoFit/>
              </a:bodyPr>
              <a:lstStyle/>
              <a:p>
                <a:r>
                  <a:rPr lang="en-US" sz="1100" dirty="0" smtClean="0">
                    <a:latin typeface="Arial"/>
                    <a:cs typeface="Arial"/>
                  </a:rPr>
                  <a:t>21</a:t>
                </a:r>
                <a:endParaRPr lang="en-US" sz="1100" dirty="0">
                  <a:latin typeface="Arial"/>
                  <a:cs typeface="Arial"/>
                </a:endParaRPr>
              </a:p>
            </p:txBody>
          </p:sp>
          <p:sp>
            <p:nvSpPr>
              <p:cNvPr id="98" name="TextBox 97"/>
              <p:cNvSpPr txBox="1"/>
              <p:nvPr/>
            </p:nvSpPr>
            <p:spPr>
              <a:xfrm>
                <a:off x="8024345" y="3462606"/>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99" name="TextBox 98"/>
              <p:cNvSpPr txBox="1"/>
              <p:nvPr/>
            </p:nvSpPr>
            <p:spPr>
              <a:xfrm>
                <a:off x="8024345" y="2973656"/>
                <a:ext cx="273051" cy="169277"/>
              </a:xfrm>
              <a:prstGeom prst="rect">
                <a:avLst/>
              </a:prstGeom>
              <a:noFill/>
            </p:spPr>
            <p:txBody>
              <a:bodyPr wrap="square" lIns="0" tIns="0" rIns="0" bIns="0" rtlCol="0">
                <a:spAutoFit/>
              </a:bodyPr>
              <a:lstStyle/>
              <a:p>
                <a:r>
                  <a:rPr lang="en-US" sz="1100" dirty="0" smtClean="0">
                    <a:latin typeface="Arial"/>
                    <a:cs typeface="Arial"/>
                  </a:rPr>
                  <a:t>27</a:t>
                </a:r>
                <a:endParaRPr lang="en-US" sz="1100" dirty="0">
                  <a:latin typeface="Arial"/>
                  <a:cs typeface="Arial"/>
                </a:endParaRPr>
              </a:p>
            </p:txBody>
          </p:sp>
          <p:sp>
            <p:nvSpPr>
              <p:cNvPr id="100" name="TextBox 99"/>
              <p:cNvSpPr txBox="1"/>
              <p:nvPr/>
            </p:nvSpPr>
            <p:spPr>
              <a:xfrm>
                <a:off x="8024345" y="2487881"/>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101" name="TextBox 100"/>
              <p:cNvSpPr txBox="1"/>
              <p:nvPr/>
            </p:nvSpPr>
            <p:spPr>
              <a:xfrm>
                <a:off x="8024345" y="2002106"/>
                <a:ext cx="273051" cy="169277"/>
              </a:xfrm>
              <a:prstGeom prst="rect">
                <a:avLst/>
              </a:prstGeom>
              <a:noFill/>
            </p:spPr>
            <p:txBody>
              <a:bodyPr wrap="square" lIns="0" tIns="0" rIns="0" bIns="0" rtlCol="0">
                <a:spAutoFit/>
              </a:bodyPr>
              <a:lstStyle/>
              <a:p>
                <a:r>
                  <a:rPr lang="en-US" sz="1100" dirty="0" smtClean="0">
                    <a:latin typeface="Arial"/>
                    <a:cs typeface="Arial"/>
                  </a:rPr>
                  <a:t>33</a:t>
                </a:r>
                <a:endParaRPr lang="en-US" sz="1100" dirty="0">
                  <a:latin typeface="Arial"/>
                  <a:cs typeface="Arial"/>
                </a:endParaRPr>
              </a:p>
            </p:txBody>
          </p:sp>
          <p:sp>
            <p:nvSpPr>
              <p:cNvPr id="102" name="TextBox 101"/>
              <p:cNvSpPr txBox="1"/>
              <p:nvPr/>
            </p:nvSpPr>
            <p:spPr>
              <a:xfrm>
                <a:off x="8024345" y="1516331"/>
                <a:ext cx="273051" cy="169277"/>
              </a:xfrm>
              <a:prstGeom prst="rect">
                <a:avLst/>
              </a:prstGeom>
              <a:noFill/>
            </p:spPr>
            <p:txBody>
              <a:bodyPr wrap="square" lIns="0" tIns="0" rIns="0" bIns="0" rtlCol="0">
                <a:spAutoFit/>
              </a:bodyPr>
              <a:lstStyle/>
              <a:p>
                <a:r>
                  <a:rPr lang="en-US" sz="1100" dirty="0" smtClean="0">
                    <a:latin typeface="Arial"/>
                    <a:cs typeface="Arial"/>
                  </a:rPr>
                  <a:t>36</a:t>
                </a:r>
                <a:endParaRPr lang="en-US" sz="1100" dirty="0">
                  <a:latin typeface="Arial"/>
                  <a:cs typeface="Arial"/>
                </a:endParaRPr>
              </a:p>
            </p:txBody>
          </p:sp>
          <p:sp>
            <p:nvSpPr>
              <p:cNvPr id="103" name="TextBox 102"/>
              <p:cNvSpPr txBox="1"/>
              <p:nvPr/>
            </p:nvSpPr>
            <p:spPr>
              <a:xfrm>
                <a:off x="8024345" y="1027381"/>
                <a:ext cx="273051" cy="169277"/>
              </a:xfrm>
              <a:prstGeom prst="rect">
                <a:avLst/>
              </a:prstGeom>
              <a:noFill/>
            </p:spPr>
            <p:txBody>
              <a:bodyPr wrap="square" lIns="0" tIns="0" rIns="0" bIns="0" rtlCol="0">
                <a:spAutoFit/>
              </a:bodyPr>
              <a:lstStyle/>
              <a:p>
                <a:r>
                  <a:rPr lang="en-US" sz="1100" dirty="0" smtClean="0">
                    <a:latin typeface="Arial"/>
                    <a:cs typeface="Arial"/>
                  </a:rPr>
                  <a:t>39</a:t>
                </a:r>
                <a:endParaRPr lang="en-US" sz="1100" dirty="0">
                  <a:latin typeface="Arial"/>
                  <a:cs typeface="Arial"/>
                </a:endParaRPr>
              </a:p>
            </p:txBody>
          </p:sp>
          <p:sp>
            <p:nvSpPr>
              <p:cNvPr id="104" name="TextBox 103"/>
              <p:cNvSpPr txBox="1"/>
              <p:nvPr/>
            </p:nvSpPr>
            <p:spPr>
              <a:xfrm>
                <a:off x="8024345" y="541606"/>
                <a:ext cx="273051" cy="169277"/>
              </a:xfrm>
              <a:prstGeom prst="rect">
                <a:avLst/>
              </a:prstGeom>
              <a:noFill/>
            </p:spPr>
            <p:txBody>
              <a:bodyPr wrap="square" lIns="0" tIns="0" rIns="0" bIns="0" rtlCol="0">
                <a:spAutoFit/>
              </a:bodyPr>
              <a:lstStyle/>
              <a:p>
                <a:r>
                  <a:rPr lang="en-US" sz="1100" dirty="0" smtClean="0">
                    <a:latin typeface="Arial"/>
                    <a:cs typeface="Arial"/>
                  </a:rPr>
                  <a:t>42</a:t>
                </a:r>
                <a:endParaRPr lang="en-US" sz="1100" dirty="0">
                  <a:latin typeface="Arial"/>
                  <a:cs typeface="Arial"/>
                </a:endParaRPr>
              </a:p>
            </p:txBody>
          </p:sp>
        </p:grpSp>
        <p:sp>
          <p:nvSpPr>
            <p:cNvPr id="105" name="TextBox 104"/>
            <p:cNvSpPr txBox="1"/>
            <p:nvPr/>
          </p:nvSpPr>
          <p:spPr>
            <a:xfrm rot="16200000">
              <a:off x="5710749"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300-hPa wind speed (m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grpSp>
        <p:nvGrpSpPr>
          <p:cNvPr id="106" name="Group 105"/>
          <p:cNvGrpSpPr/>
          <p:nvPr/>
        </p:nvGrpSpPr>
        <p:grpSpPr>
          <a:xfrm>
            <a:off x="1525855" y="4770545"/>
            <a:ext cx="1371204" cy="169277"/>
            <a:chOff x="2717172" y="4603456"/>
            <a:chExt cx="1371204" cy="169277"/>
          </a:xfrm>
        </p:grpSpPr>
        <p:cxnSp>
          <p:nvCxnSpPr>
            <p:cNvPr id="107" name="Straight Connector 106"/>
            <p:cNvCxnSpPr/>
            <p:nvPr/>
          </p:nvCxnSpPr>
          <p:spPr>
            <a:xfrm>
              <a:off x="2717172" y="4686314"/>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288666" y="4603456"/>
              <a:ext cx="799710" cy="169277"/>
            </a:xfrm>
            <a:prstGeom prst="rect">
              <a:avLst/>
            </a:prstGeom>
            <a:noFill/>
          </p:spPr>
          <p:txBody>
            <a:bodyPr wrap="square" lIns="0" tIns="0" rIns="0" bIns="0" rtlCol="0">
              <a:spAutoFit/>
            </a:bodyPr>
            <a:lstStyle/>
            <a:p>
              <a:r>
                <a:rPr lang="en-US" sz="1100" dirty="0" smtClean="0">
                  <a:latin typeface="Arial"/>
                  <a:cs typeface="Arial"/>
                </a:rPr>
                <a:t>SLP (hPa)</a:t>
              </a:r>
              <a:endParaRPr lang="en-US" sz="1100" dirty="0">
                <a:latin typeface="Arial"/>
                <a:cs typeface="Arial"/>
              </a:endParaRPr>
            </a:p>
          </p:txBody>
        </p:sp>
      </p:grpSp>
      <p:grpSp>
        <p:nvGrpSpPr>
          <p:cNvPr id="109" name="Group 108"/>
          <p:cNvGrpSpPr/>
          <p:nvPr/>
        </p:nvGrpSpPr>
        <p:grpSpPr>
          <a:xfrm>
            <a:off x="3455790" y="4687747"/>
            <a:ext cx="1667021" cy="338554"/>
            <a:chOff x="4471023" y="4520598"/>
            <a:chExt cx="1667021" cy="338554"/>
          </a:xfrm>
        </p:grpSpPr>
        <p:cxnSp>
          <p:nvCxnSpPr>
            <p:cNvPr id="110" name="Straight Connector 109"/>
            <p:cNvCxnSpPr/>
            <p:nvPr/>
          </p:nvCxnSpPr>
          <p:spPr>
            <a:xfrm>
              <a:off x="4471023" y="4633827"/>
              <a:ext cx="505420" cy="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471023" y="4738712"/>
              <a:ext cx="505420" cy="0"/>
            </a:xfrm>
            <a:prstGeom prst="line">
              <a:avLst/>
            </a:pr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039402" y="4520598"/>
              <a:ext cx="1098642" cy="338554"/>
            </a:xfrm>
            <a:prstGeom prst="rect">
              <a:avLst/>
            </a:prstGeom>
            <a:noFill/>
          </p:spPr>
          <p:txBody>
            <a:bodyPr wrap="square" lIns="0" tIns="0" rIns="0" bIns="0" rtlCol="0">
              <a:spAutoFit/>
            </a:bodyPr>
            <a:lstStyle/>
            <a:p>
              <a:r>
                <a:rPr lang="en-US" sz="1100" dirty="0" smtClean="0">
                  <a:latin typeface="Arial"/>
                  <a:cs typeface="Arial"/>
                </a:rPr>
                <a:t>1000–500-hPa thickness (dam)</a:t>
              </a:r>
              <a:endParaRPr lang="en-US" sz="1100" dirty="0">
                <a:latin typeface="Arial"/>
                <a:cs typeface="Arial"/>
              </a:endParaRPr>
            </a:p>
          </p:txBody>
        </p:sp>
      </p:grpSp>
      <p:grpSp>
        <p:nvGrpSpPr>
          <p:cNvPr id="113" name="Group 112"/>
          <p:cNvGrpSpPr/>
          <p:nvPr/>
        </p:nvGrpSpPr>
        <p:grpSpPr>
          <a:xfrm>
            <a:off x="5689784"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Tree>
    <p:extLst>
      <p:ext uri="{BB962C8B-B14F-4D97-AF65-F5344CB8AC3E}">
        <p14:creationId xmlns:p14="http://schemas.microsoft.com/office/powerpoint/2010/main" val="38238647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ag_12h_slp_egr_composite_tes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6751"/>
            <a:ext cx="2512370" cy="2194560"/>
          </a:xfrm>
          <a:prstGeom prst="rect">
            <a:avLst/>
          </a:prstGeom>
          <a:ln w="9525">
            <a:solidFill>
              <a:schemeClr val="tx1"/>
            </a:solidFill>
          </a:ln>
        </p:spPr>
      </p:pic>
      <p:pic>
        <p:nvPicPr>
          <p:cNvPr id="12" name="Picture 11" descr="lag_0h_slp_egr_composite_tes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7" y="2336751"/>
            <a:ext cx="2512370" cy="2194560"/>
          </a:xfrm>
          <a:prstGeom prst="rect">
            <a:avLst/>
          </a:prstGeom>
          <a:ln w="9525">
            <a:solidFill>
              <a:schemeClr val="tx1"/>
            </a:solidFill>
          </a:ln>
        </p:spPr>
      </p:pic>
      <p:pic>
        <p:nvPicPr>
          <p:cNvPr id="11" name="Picture 10" descr="lag_-12h_slp_egr_composite_tes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06" y="2336751"/>
            <a:ext cx="2512370" cy="2194560"/>
          </a:xfrm>
          <a:prstGeom prst="rect">
            <a:avLst/>
          </a:prstGeom>
          <a:ln w="9525">
            <a:solidFill>
              <a:schemeClr val="tx1"/>
            </a:solidFill>
          </a:ln>
        </p:spPr>
      </p:pic>
      <p:pic>
        <p:nvPicPr>
          <p:cNvPr id="8" name="Picture 7" descr="lag_-24h_slp_egr_composite_test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3" name="Picture 2" descr="lag_-36h_slp_egr_composite_test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607" y="129500"/>
            <a:ext cx="2512370" cy="2194560"/>
          </a:xfrm>
          <a:prstGeom prst="rect">
            <a:avLst/>
          </a:prstGeom>
          <a:ln w="9525">
            <a:solidFill>
              <a:schemeClr val="tx1"/>
            </a:solidFill>
          </a:ln>
        </p:spPr>
      </p:pic>
      <p:pic>
        <p:nvPicPr>
          <p:cNvPr id="2" name="Picture 1" descr="lag_-48h_slp_egr_composite_tes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906" y="129500"/>
            <a:ext cx="2512370" cy="2194560"/>
          </a:xfrm>
          <a:prstGeom prst="rect">
            <a:avLst/>
          </a:prstGeom>
          <a:ln w="9525">
            <a:solidFill>
              <a:schemeClr val="tx1"/>
            </a:solidFill>
          </a:ln>
        </p:spPr>
      </p:pic>
      <p:sp>
        <p:nvSpPr>
          <p:cNvPr id="91" name="TextBox 90"/>
          <p:cNvSpPr txBox="1"/>
          <p:nvPr/>
        </p:nvSpPr>
        <p:spPr>
          <a:xfrm>
            <a:off x="8524676" y="3948381"/>
            <a:ext cx="273051" cy="169277"/>
          </a:xfrm>
          <a:prstGeom prst="rect">
            <a:avLst/>
          </a:prstGeom>
          <a:noFill/>
        </p:spPr>
        <p:txBody>
          <a:bodyPr wrap="square" lIns="0" tIns="0" rIns="0" bIns="0" rtlCol="0">
            <a:spAutoFit/>
          </a:bodyPr>
          <a:lstStyle/>
          <a:p>
            <a:r>
              <a:rPr lang="en-US" sz="1100" dirty="0" smtClean="0">
                <a:latin typeface="Arial"/>
                <a:cs typeface="Arial"/>
              </a:rPr>
              <a:t>0.7</a:t>
            </a:r>
            <a:endParaRPr lang="en-US" sz="1100" dirty="0">
              <a:latin typeface="Arial"/>
              <a:cs typeface="Arial"/>
            </a:endParaRPr>
          </a:p>
        </p:txBody>
      </p:sp>
      <p:sp>
        <p:nvSpPr>
          <p:cNvPr id="98" name="TextBox 97"/>
          <p:cNvSpPr txBox="1"/>
          <p:nvPr/>
        </p:nvSpPr>
        <p:spPr>
          <a:xfrm>
            <a:off x="8524676" y="3462606"/>
            <a:ext cx="273051" cy="169277"/>
          </a:xfrm>
          <a:prstGeom prst="rect">
            <a:avLst/>
          </a:prstGeom>
          <a:noFill/>
        </p:spPr>
        <p:txBody>
          <a:bodyPr wrap="square" lIns="0" tIns="0" rIns="0" bIns="0" rtlCol="0">
            <a:spAutoFit/>
          </a:bodyPr>
          <a:lstStyle/>
          <a:p>
            <a:r>
              <a:rPr lang="en-US" sz="1100" dirty="0" smtClean="0">
                <a:latin typeface="Arial"/>
                <a:cs typeface="Arial"/>
              </a:rPr>
              <a:t>0.75</a:t>
            </a:r>
            <a:endParaRPr lang="en-US" sz="1100" dirty="0">
              <a:latin typeface="Arial"/>
              <a:cs typeface="Arial"/>
            </a:endParaRPr>
          </a:p>
        </p:txBody>
      </p:sp>
      <p:sp>
        <p:nvSpPr>
          <p:cNvPr id="99" name="TextBox 98"/>
          <p:cNvSpPr txBox="1"/>
          <p:nvPr/>
        </p:nvSpPr>
        <p:spPr>
          <a:xfrm>
            <a:off x="8524676" y="2973656"/>
            <a:ext cx="273051" cy="169277"/>
          </a:xfrm>
          <a:prstGeom prst="rect">
            <a:avLst/>
          </a:prstGeom>
          <a:noFill/>
        </p:spPr>
        <p:txBody>
          <a:bodyPr wrap="square" lIns="0" tIns="0" rIns="0" bIns="0" rtlCol="0">
            <a:spAutoFit/>
          </a:bodyPr>
          <a:lstStyle/>
          <a:p>
            <a:r>
              <a:rPr lang="en-US" sz="1100" dirty="0" smtClean="0">
                <a:latin typeface="Arial"/>
                <a:cs typeface="Arial"/>
              </a:rPr>
              <a:t>0.8</a:t>
            </a:r>
            <a:endParaRPr lang="en-US" sz="1100" dirty="0">
              <a:latin typeface="Arial"/>
              <a:cs typeface="Arial"/>
            </a:endParaRPr>
          </a:p>
        </p:txBody>
      </p:sp>
      <p:sp>
        <p:nvSpPr>
          <p:cNvPr id="100" name="TextBox 99"/>
          <p:cNvSpPr txBox="1"/>
          <p:nvPr/>
        </p:nvSpPr>
        <p:spPr>
          <a:xfrm>
            <a:off x="8524676" y="2487881"/>
            <a:ext cx="273051" cy="169277"/>
          </a:xfrm>
          <a:prstGeom prst="rect">
            <a:avLst/>
          </a:prstGeom>
          <a:noFill/>
        </p:spPr>
        <p:txBody>
          <a:bodyPr wrap="square" lIns="0" tIns="0" rIns="0" bIns="0" rtlCol="0">
            <a:spAutoFit/>
          </a:bodyPr>
          <a:lstStyle/>
          <a:p>
            <a:r>
              <a:rPr lang="en-US" sz="1100" dirty="0" smtClean="0">
                <a:latin typeface="Arial"/>
                <a:cs typeface="Arial"/>
              </a:rPr>
              <a:t>0.9</a:t>
            </a:r>
            <a:endParaRPr lang="en-US" sz="1100" dirty="0">
              <a:latin typeface="Arial"/>
              <a:cs typeface="Arial"/>
            </a:endParaRPr>
          </a:p>
        </p:txBody>
      </p:sp>
      <p:sp>
        <p:nvSpPr>
          <p:cNvPr id="101" name="TextBox 100"/>
          <p:cNvSpPr txBox="1"/>
          <p:nvPr/>
        </p:nvSpPr>
        <p:spPr>
          <a:xfrm>
            <a:off x="8524676" y="2002106"/>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102" name="TextBox 101"/>
          <p:cNvSpPr txBox="1"/>
          <p:nvPr/>
        </p:nvSpPr>
        <p:spPr>
          <a:xfrm>
            <a:off x="8524676" y="1516331"/>
            <a:ext cx="273051" cy="169277"/>
          </a:xfrm>
          <a:prstGeom prst="rect">
            <a:avLst/>
          </a:prstGeom>
          <a:noFill/>
        </p:spPr>
        <p:txBody>
          <a:bodyPr wrap="square" lIns="0" tIns="0" rIns="0" bIns="0" rtlCol="0">
            <a:spAutoFit/>
          </a:bodyPr>
          <a:lstStyle/>
          <a:p>
            <a:r>
              <a:rPr lang="en-US" sz="1100" dirty="0" smtClean="0">
                <a:latin typeface="Arial"/>
                <a:cs typeface="Arial"/>
              </a:rPr>
              <a:t>1.1</a:t>
            </a:r>
            <a:endParaRPr lang="en-US" sz="1100" dirty="0">
              <a:latin typeface="Arial"/>
              <a:cs typeface="Arial"/>
            </a:endParaRPr>
          </a:p>
        </p:txBody>
      </p:sp>
      <p:sp>
        <p:nvSpPr>
          <p:cNvPr id="103" name="TextBox 102"/>
          <p:cNvSpPr txBox="1"/>
          <p:nvPr/>
        </p:nvSpPr>
        <p:spPr>
          <a:xfrm>
            <a:off x="8524676" y="102738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4" name="TextBox 103"/>
          <p:cNvSpPr txBox="1"/>
          <p:nvPr/>
        </p:nvSpPr>
        <p:spPr>
          <a:xfrm>
            <a:off x="8524676" y="541606"/>
            <a:ext cx="273051" cy="169277"/>
          </a:xfrm>
          <a:prstGeom prst="rect">
            <a:avLst/>
          </a:prstGeom>
          <a:noFill/>
        </p:spPr>
        <p:txBody>
          <a:bodyPr wrap="square" lIns="0" tIns="0" rIns="0" bIns="0" rtlCol="0">
            <a:spAutoFit/>
          </a:bodyPr>
          <a:lstStyle/>
          <a:p>
            <a:r>
              <a:rPr lang="en-US" sz="1100" dirty="0" smtClean="0">
                <a:latin typeface="Arial"/>
                <a:cs typeface="Arial"/>
              </a:rPr>
              <a:t>1.3</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850–600-hPa </a:t>
            </a:r>
            <a:r>
              <a:rPr lang="en-US" sz="1100" dirty="0" err="1" smtClean="0">
                <a:latin typeface="Arial"/>
                <a:cs typeface="Arial"/>
              </a:rPr>
              <a:t>Eady</a:t>
            </a:r>
            <a:r>
              <a:rPr lang="en-US" sz="1100" dirty="0" smtClean="0">
                <a:latin typeface="Arial"/>
                <a:cs typeface="Arial"/>
              </a:rPr>
              <a:t> growth rate (day</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nvGrpSpPr>
          <p:cNvPr id="106" name="Group 105"/>
          <p:cNvGrpSpPr/>
          <p:nvPr/>
        </p:nvGrpSpPr>
        <p:grpSpPr>
          <a:xfrm>
            <a:off x="2603519" y="4770545"/>
            <a:ext cx="1371204" cy="169277"/>
            <a:chOff x="2717172" y="4603456"/>
            <a:chExt cx="1371204" cy="169277"/>
          </a:xfrm>
        </p:grpSpPr>
        <p:cxnSp>
          <p:nvCxnSpPr>
            <p:cNvPr id="107" name="Straight Connector 106"/>
            <p:cNvCxnSpPr/>
            <p:nvPr/>
          </p:nvCxnSpPr>
          <p:spPr>
            <a:xfrm>
              <a:off x="2717172" y="4686314"/>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288666" y="4603456"/>
              <a:ext cx="799710" cy="169277"/>
            </a:xfrm>
            <a:prstGeom prst="rect">
              <a:avLst/>
            </a:prstGeom>
            <a:noFill/>
          </p:spPr>
          <p:txBody>
            <a:bodyPr wrap="square" lIns="0" tIns="0" rIns="0" bIns="0" rtlCol="0">
              <a:spAutoFit/>
            </a:bodyPr>
            <a:lstStyle/>
            <a:p>
              <a:r>
                <a:rPr lang="en-US" sz="1100" dirty="0" smtClean="0">
                  <a:latin typeface="Arial"/>
                  <a:cs typeface="Arial"/>
                </a:rPr>
                <a:t>SLP (hPa)</a:t>
              </a:r>
              <a:endParaRPr lang="en-US" sz="1100" dirty="0">
                <a:latin typeface="Arial"/>
                <a:cs typeface="Arial"/>
              </a:endParaRPr>
            </a:p>
          </p:txBody>
        </p:sp>
      </p:grpSp>
      <p:grpSp>
        <p:nvGrpSpPr>
          <p:cNvPr id="113" name="Group 112"/>
          <p:cNvGrpSpPr/>
          <p:nvPr/>
        </p:nvGrpSpPr>
        <p:grpSpPr>
          <a:xfrm>
            <a:off x="4635051"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pic>
        <p:nvPicPr>
          <p:cNvPr id="42" name="Picture 41" descr="lag_-48h_slp_egr_composite.png"/>
          <p:cNvPicPr>
            <a:picLocks/>
          </p:cNvPicPr>
          <p:nvPr/>
        </p:nvPicPr>
        <p:blipFill rotWithShape="1">
          <a:blip r:embed="rId8">
            <a:extLst>
              <a:ext uri="{28A0092B-C50C-407E-A947-70E740481C1C}">
                <a14:useLocalDpi xmlns:a14="http://schemas.microsoft.com/office/drawing/2010/main" val="0"/>
              </a:ext>
            </a:extLst>
          </a:blip>
          <a:srcRect l="446" t="94570" r="418" b="2652"/>
          <a:stretch/>
        </p:blipFill>
        <p:spPr>
          <a:xfrm rot="16200000">
            <a:off x="6231438" y="2256877"/>
            <a:ext cx="4389120" cy="128016"/>
          </a:xfrm>
          <a:prstGeom prst="rect">
            <a:avLst/>
          </a:prstGeom>
        </p:spPr>
      </p:pic>
    </p:spTree>
    <p:extLst>
      <p:ext uri="{BB962C8B-B14F-4D97-AF65-F5344CB8AC3E}">
        <p14:creationId xmlns:p14="http://schemas.microsoft.com/office/powerpoint/2010/main" val="33528992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g_12h_g500_aavort500_200km_wind500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9" name="Picture 8" descr="lag_0h_g500_aavort500_200km_wind500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976" y="2336751"/>
            <a:ext cx="2512370" cy="2194560"/>
          </a:xfrm>
          <a:prstGeom prst="rect">
            <a:avLst/>
          </a:prstGeom>
          <a:ln w="9525">
            <a:solidFill>
              <a:schemeClr val="tx1"/>
            </a:solidFill>
          </a:ln>
        </p:spPr>
      </p:pic>
      <p:pic>
        <p:nvPicPr>
          <p:cNvPr id="7" name="Picture 6" descr="lag_-12h_g500_aavort500_200km_wind500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6751"/>
            <a:ext cx="2512370" cy="2194560"/>
          </a:xfrm>
          <a:prstGeom prst="rect">
            <a:avLst/>
          </a:prstGeom>
          <a:ln w="9525">
            <a:solidFill>
              <a:schemeClr val="tx1"/>
            </a:solidFill>
          </a:ln>
        </p:spPr>
      </p:pic>
      <p:pic>
        <p:nvPicPr>
          <p:cNvPr id="6" name="Picture 5" descr="lag_-24h_g500_aavort500_200km_wind500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5" name="Picture 4" descr="lag_-36h_g500_aavort500_200km_wind500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976" y="129500"/>
            <a:ext cx="2512370" cy="2194560"/>
          </a:xfrm>
          <a:prstGeom prst="rect">
            <a:avLst/>
          </a:prstGeom>
          <a:ln w="9525">
            <a:solidFill>
              <a:schemeClr val="tx1"/>
            </a:solidFill>
          </a:ln>
        </p:spPr>
      </p:pic>
      <p:pic>
        <p:nvPicPr>
          <p:cNvPr id="4" name="Picture 3" descr="lag_-48h_g500_aavort500_200km_wind500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500"/>
            <a:ext cx="2512370" cy="2194560"/>
          </a:xfrm>
          <a:prstGeom prst="rect">
            <a:avLst/>
          </a:prstGeom>
          <a:ln w="9525">
            <a:solidFill>
              <a:schemeClr val="tx1"/>
            </a:solidFill>
          </a:ln>
        </p:spPr>
      </p:pic>
      <p:sp>
        <p:nvSpPr>
          <p:cNvPr id="91" name="TextBox 90"/>
          <p:cNvSpPr txBox="1"/>
          <p:nvPr/>
        </p:nvSpPr>
        <p:spPr>
          <a:xfrm>
            <a:off x="8524676" y="4037281"/>
            <a:ext cx="27305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98" name="TextBox 97"/>
          <p:cNvSpPr txBox="1"/>
          <p:nvPr/>
        </p:nvSpPr>
        <p:spPr>
          <a:xfrm>
            <a:off x="8524676" y="3640406"/>
            <a:ext cx="273051"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99" name="TextBox 98"/>
          <p:cNvSpPr txBox="1"/>
          <p:nvPr/>
        </p:nvSpPr>
        <p:spPr>
          <a:xfrm>
            <a:off x="8524676" y="3240356"/>
            <a:ext cx="273051" cy="169277"/>
          </a:xfrm>
          <a:prstGeom prst="rect">
            <a:avLst/>
          </a:prstGeom>
          <a:noFill/>
        </p:spPr>
        <p:txBody>
          <a:bodyPr wrap="square" lIns="0" tIns="0" rIns="0" bIns="0" rtlCol="0">
            <a:spAutoFit/>
          </a:bodyPr>
          <a:lstStyle/>
          <a:p>
            <a:r>
              <a:rPr lang="en-US" sz="1100" dirty="0" smtClean="0">
                <a:latin typeface="Arial"/>
                <a:cs typeface="Arial"/>
              </a:rPr>
              <a:t>4</a:t>
            </a:r>
            <a:endParaRPr lang="en-US" sz="1100" dirty="0">
              <a:latin typeface="Arial"/>
              <a:cs typeface="Arial"/>
            </a:endParaRPr>
          </a:p>
        </p:txBody>
      </p:sp>
      <p:sp>
        <p:nvSpPr>
          <p:cNvPr id="100" name="TextBox 99"/>
          <p:cNvSpPr txBox="1"/>
          <p:nvPr/>
        </p:nvSpPr>
        <p:spPr>
          <a:xfrm>
            <a:off x="8524676" y="2843481"/>
            <a:ext cx="273051" cy="169277"/>
          </a:xfrm>
          <a:prstGeom prst="rect">
            <a:avLst/>
          </a:prstGeom>
          <a:noFill/>
        </p:spPr>
        <p:txBody>
          <a:bodyPr wrap="square" lIns="0" tIns="0" rIns="0" bIns="0" rtlCol="0">
            <a:spAutoFit/>
          </a:bodyPr>
          <a:lstStyle/>
          <a:p>
            <a:r>
              <a:rPr lang="en-US" sz="1100" dirty="0" smtClean="0">
                <a:latin typeface="Arial"/>
                <a:cs typeface="Arial"/>
              </a:rPr>
              <a:t>5</a:t>
            </a:r>
            <a:endParaRPr lang="en-US" sz="1100" dirty="0">
              <a:latin typeface="Arial"/>
              <a:cs typeface="Arial"/>
            </a:endParaRPr>
          </a:p>
        </p:txBody>
      </p:sp>
      <p:sp>
        <p:nvSpPr>
          <p:cNvPr id="101" name="TextBox 100"/>
          <p:cNvSpPr txBox="1"/>
          <p:nvPr/>
        </p:nvSpPr>
        <p:spPr>
          <a:xfrm>
            <a:off x="8524676" y="2443431"/>
            <a:ext cx="273051" cy="169277"/>
          </a:xfrm>
          <a:prstGeom prst="rect">
            <a:avLst/>
          </a:prstGeom>
          <a:noFill/>
        </p:spPr>
        <p:txBody>
          <a:bodyPr wrap="square" lIns="0" tIns="0" rIns="0" bIns="0" rtlCol="0">
            <a:spAutoFit/>
          </a:bodyPr>
          <a:lstStyle/>
          <a:p>
            <a:r>
              <a:rPr lang="en-US" sz="1100" dirty="0" smtClean="0">
                <a:latin typeface="Arial"/>
                <a:cs typeface="Arial"/>
              </a:rPr>
              <a:t>6</a:t>
            </a:r>
            <a:endParaRPr lang="en-US" sz="1100" dirty="0">
              <a:latin typeface="Arial"/>
              <a:cs typeface="Arial"/>
            </a:endParaRPr>
          </a:p>
        </p:txBody>
      </p:sp>
      <p:sp>
        <p:nvSpPr>
          <p:cNvPr id="102" name="TextBox 101"/>
          <p:cNvSpPr txBox="1"/>
          <p:nvPr/>
        </p:nvSpPr>
        <p:spPr>
          <a:xfrm>
            <a:off x="8524676" y="1646506"/>
            <a:ext cx="273051" cy="169277"/>
          </a:xfrm>
          <a:prstGeom prst="rect">
            <a:avLst/>
          </a:prstGeom>
          <a:noFill/>
        </p:spPr>
        <p:txBody>
          <a:bodyPr wrap="square" lIns="0" tIns="0" rIns="0" bIns="0" rtlCol="0">
            <a:spAutoFit/>
          </a:bodyPr>
          <a:lstStyle/>
          <a:p>
            <a:r>
              <a:rPr lang="en-US" sz="1100" dirty="0" smtClean="0">
                <a:latin typeface="Arial"/>
                <a:cs typeface="Arial"/>
              </a:rPr>
              <a:t>8</a:t>
            </a:r>
            <a:endParaRPr lang="en-US" sz="1100" dirty="0">
              <a:latin typeface="Arial"/>
              <a:cs typeface="Arial"/>
            </a:endParaRPr>
          </a:p>
        </p:txBody>
      </p:sp>
      <p:sp>
        <p:nvSpPr>
          <p:cNvPr id="103" name="TextBox 102"/>
          <p:cNvSpPr txBox="1"/>
          <p:nvPr/>
        </p:nvSpPr>
        <p:spPr>
          <a:xfrm>
            <a:off x="8524676" y="1249631"/>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104" name="TextBox 103"/>
          <p:cNvSpPr txBox="1"/>
          <p:nvPr/>
        </p:nvSpPr>
        <p:spPr>
          <a:xfrm>
            <a:off x="8524676" y="84958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200-km area-averaged 500-hPa relative vorticity (10</a:t>
            </a:r>
            <a:r>
              <a:rPr lang="en-US" sz="1100" baseline="30000" dirty="0" smtClean="0">
                <a:latin typeface="Arial"/>
                <a:cs typeface="Arial"/>
              </a:rPr>
              <a:t>−5</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nvGrpSpPr>
          <p:cNvPr id="113" name="Group 112"/>
          <p:cNvGrpSpPr/>
          <p:nvPr/>
        </p:nvGrpSpPr>
        <p:grpSpPr>
          <a:xfrm>
            <a:off x="5795539"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pic>
        <p:nvPicPr>
          <p:cNvPr id="37" name="Picture 36" descr="vort_cb.png"/>
          <p:cNvPicPr>
            <a:picLocks/>
          </p:cNvPicPr>
          <p:nvPr/>
        </p:nvPicPr>
        <p:blipFill rotWithShape="1">
          <a:blip r:embed="rId8">
            <a:extLst>
              <a:ext uri="{28A0092B-C50C-407E-A947-70E740481C1C}">
                <a14:useLocalDpi xmlns:a14="http://schemas.microsoft.com/office/drawing/2010/main" val="0"/>
              </a:ext>
            </a:extLst>
          </a:blip>
          <a:srcRect l="352" t="95082" r="360" b="2387"/>
          <a:stretch/>
        </p:blipFill>
        <p:spPr>
          <a:xfrm rot="16200000">
            <a:off x="6236706" y="2261732"/>
            <a:ext cx="4389120" cy="130175"/>
          </a:xfrm>
          <a:prstGeom prst="rect">
            <a:avLst/>
          </a:prstGeom>
        </p:spPr>
      </p:pic>
      <p:sp>
        <p:nvSpPr>
          <p:cNvPr id="38" name="TextBox 37"/>
          <p:cNvSpPr txBox="1"/>
          <p:nvPr/>
        </p:nvSpPr>
        <p:spPr>
          <a:xfrm>
            <a:off x="8524676" y="2043381"/>
            <a:ext cx="273051" cy="169277"/>
          </a:xfrm>
          <a:prstGeom prst="rect">
            <a:avLst/>
          </a:prstGeom>
          <a:noFill/>
        </p:spPr>
        <p:txBody>
          <a:bodyPr wrap="square" lIns="0" tIns="0" rIns="0" bIns="0" rtlCol="0">
            <a:spAutoFit/>
          </a:bodyPr>
          <a:lstStyle/>
          <a:p>
            <a:r>
              <a:rPr lang="en-US" sz="1100" dirty="0">
                <a:latin typeface="Arial"/>
                <a:cs typeface="Arial"/>
              </a:rPr>
              <a:t>7</a:t>
            </a:r>
          </a:p>
        </p:txBody>
      </p:sp>
      <p:sp>
        <p:nvSpPr>
          <p:cNvPr id="40" name="TextBox 39"/>
          <p:cNvSpPr txBox="1"/>
          <p:nvPr/>
        </p:nvSpPr>
        <p:spPr>
          <a:xfrm>
            <a:off x="8524676" y="452706"/>
            <a:ext cx="273051" cy="169277"/>
          </a:xfrm>
          <a:prstGeom prst="rect">
            <a:avLst/>
          </a:prstGeom>
          <a:noFill/>
        </p:spPr>
        <p:txBody>
          <a:bodyPr wrap="square" lIns="0" tIns="0" rIns="0" bIns="0" rtlCol="0">
            <a:spAutoFit/>
          </a:bodyPr>
          <a:lstStyle/>
          <a:p>
            <a:r>
              <a:rPr lang="en-US" sz="1100" dirty="0" smtClean="0">
                <a:latin typeface="Arial"/>
                <a:cs typeface="Arial"/>
              </a:rPr>
              <a:t>14</a:t>
            </a:r>
            <a:endParaRPr lang="en-US" sz="1100" dirty="0">
              <a:latin typeface="Arial"/>
              <a:cs typeface="Arial"/>
            </a:endParaRPr>
          </a:p>
        </p:txBody>
      </p:sp>
      <p:cxnSp>
        <p:nvCxnSpPr>
          <p:cNvPr id="41" name="Straight Connector 40"/>
          <p:cNvCxnSpPr/>
          <p:nvPr/>
        </p:nvCxnSpPr>
        <p:spPr>
          <a:xfrm>
            <a:off x="968427" y="4866710"/>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548067" y="4696463"/>
            <a:ext cx="1495368" cy="338554"/>
          </a:xfrm>
          <a:prstGeom prst="rect">
            <a:avLst/>
          </a:prstGeom>
          <a:noFill/>
        </p:spPr>
        <p:txBody>
          <a:bodyPr wrap="square" lIns="0" tIns="0" rIns="0" bIns="0" rtlCol="0">
            <a:spAutoFit/>
          </a:bodyPr>
          <a:lstStyle/>
          <a:p>
            <a:r>
              <a:rPr lang="en-US" sz="1100" dirty="0" smtClean="0">
                <a:latin typeface="Arial"/>
                <a:cs typeface="Arial"/>
              </a:rPr>
              <a:t>500-hPa geopotential </a:t>
            </a:r>
          </a:p>
          <a:p>
            <a:r>
              <a:rPr lang="en-US" sz="1100" dirty="0" smtClean="0">
                <a:latin typeface="Arial"/>
                <a:cs typeface="Arial"/>
              </a:rPr>
              <a:t>height (dam)</a:t>
            </a:r>
            <a:endParaRPr lang="en-US" sz="1100" dirty="0">
              <a:latin typeface="Arial"/>
              <a:cs typeface="Arial"/>
            </a:endParaRPr>
          </a:p>
        </p:txBody>
      </p:sp>
      <p:grpSp>
        <p:nvGrpSpPr>
          <p:cNvPr id="44" name="Group 43"/>
          <p:cNvGrpSpPr/>
          <p:nvPr/>
        </p:nvGrpSpPr>
        <p:grpSpPr>
          <a:xfrm>
            <a:off x="3402539" y="4758540"/>
            <a:ext cx="356076" cy="120085"/>
            <a:chOff x="6213475" y="4752975"/>
            <a:chExt cx="356076" cy="120085"/>
          </a:xfrm>
        </p:grpSpPr>
        <p:cxnSp>
          <p:nvCxnSpPr>
            <p:cNvPr id="45" name="Straight Connector 44"/>
            <p:cNvCxnSpPr/>
            <p:nvPr/>
          </p:nvCxnSpPr>
          <p:spPr>
            <a:xfrm>
              <a:off x="6243484" y="4866710"/>
              <a:ext cx="326067"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213475" y="4752975"/>
              <a:ext cx="39534" cy="120085"/>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76668" y="4752975"/>
              <a:ext cx="39534" cy="120085"/>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3825567" y="4765103"/>
            <a:ext cx="1491646" cy="169277"/>
          </a:xfrm>
          <a:prstGeom prst="rect">
            <a:avLst/>
          </a:prstGeom>
          <a:noFill/>
        </p:spPr>
        <p:txBody>
          <a:bodyPr wrap="square" lIns="0" tIns="0" rIns="0" bIns="0" rtlCol="0">
            <a:spAutoFit/>
          </a:bodyPr>
          <a:lstStyle/>
          <a:p>
            <a:r>
              <a:rPr lang="en-US" sz="1100" dirty="0" smtClean="0">
                <a:latin typeface="Arial"/>
                <a:cs typeface="Arial"/>
              </a:rPr>
              <a:t>500-hPa wind (m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Tree>
    <p:extLst>
      <p:ext uri="{BB962C8B-B14F-4D97-AF65-F5344CB8AC3E}">
        <p14:creationId xmlns:p14="http://schemas.microsoft.com/office/powerpoint/2010/main" val="20500906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ag_12h_pv_aadiv_200km_w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11" name="Picture 10" descr="lag_0h_pv_aadiv_200km_w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976" y="2337642"/>
            <a:ext cx="2512370" cy="2194560"/>
          </a:xfrm>
          <a:prstGeom prst="rect">
            <a:avLst/>
          </a:prstGeom>
          <a:ln w="9525">
            <a:solidFill>
              <a:schemeClr val="tx1"/>
            </a:solidFill>
          </a:ln>
        </p:spPr>
      </p:pic>
      <p:pic>
        <p:nvPicPr>
          <p:cNvPr id="10" name="Picture 9" descr="lag_-12h_pv_aadiv_200km_w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6484"/>
            <a:ext cx="2512370" cy="2194560"/>
          </a:xfrm>
          <a:prstGeom prst="rect">
            <a:avLst/>
          </a:prstGeom>
          <a:ln w="9525">
            <a:solidFill>
              <a:schemeClr val="tx1"/>
            </a:solidFill>
          </a:ln>
        </p:spPr>
      </p:pic>
      <p:pic>
        <p:nvPicPr>
          <p:cNvPr id="8" name="Picture 7" descr="lag_-24h_pv_aadiv_200km_w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3" name="Picture 2" descr="lag_-36h_pv_aadiv_200km_w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976" y="129500"/>
            <a:ext cx="2512370" cy="2194560"/>
          </a:xfrm>
          <a:prstGeom prst="rect">
            <a:avLst/>
          </a:prstGeom>
          <a:ln w="9525">
            <a:solidFill>
              <a:schemeClr val="tx1"/>
            </a:solidFill>
          </a:ln>
        </p:spPr>
      </p:pic>
      <p:pic>
        <p:nvPicPr>
          <p:cNvPr id="2" name="Picture 1" descr="lag_-48h_pv_aadiv_200km_w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500"/>
            <a:ext cx="2512370" cy="2194560"/>
          </a:xfrm>
          <a:prstGeom prst="rect">
            <a:avLst/>
          </a:prstGeom>
          <a:ln w="9525">
            <a:solidFill>
              <a:schemeClr val="tx1"/>
            </a:solidFill>
          </a:ln>
        </p:spPr>
      </p:pic>
      <p:sp>
        <p:nvSpPr>
          <p:cNvPr id="91" name="TextBox 90"/>
          <p:cNvSpPr txBox="1"/>
          <p:nvPr/>
        </p:nvSpPr>
        <p:spPr>
          <a:xfrm>
            <a:off x="8524676" y="3945206"/>
            <a:ext cx="27305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98" name="TextBox 97"/>
          <p:cNvSpPr txBox="1"/>
          <p:nvPr/>
        </p:nvSpPr>
        <p:spPr>
          <a:xfrm>
            <a:off x="8524676" y="3453081"/>
            <a:ext cx="273051" cy="169277"/>
          </a:xfrm>
          <a:prstGeom prst="rect">
            <a:avLst/>
          </a:prstGeom>
          <a:noFill/>
        </p:spPr>
        <p:txBody>
          <a:bodyPr wrap="square" lIns="0" tIns="0" rIns="0" bIns="0" rtlCol="0">
            <a:spAutoFit/>
          </a:bodyPr>
          <a:lstStyle/>
          <a:p>
            <a:r>
              <a:rPr lang="en-US" sz="1100" dirty="0">
                <a:latin typeface="Arial"/>
                <a:cs typeface="Arial"/>
              </a:rPr>
              <a:t>4</a:t>
            </a:r>
          </a:p>
        </p:txBody>
      </p:sp>
      <p:sp>
        <p:nvSpPr>
          <p:cNvPr id="100" name="TextBox 99"/>
          <p:cNvSpPr txBox="1"/>
          <p:nvPr/>
        </p:nvSpPr>
        <p:spPr>
          <a:xfrm>
            <a:off x="8524676" y="2970481"/>
            <a:ext cx="273051" cy="169277"/>
          </a:xfrm>
          <a:prstGeom prst="rect">
            <a:avLst/>
          </a:prstGeom>
          <a:noFill/>
        </p:spPr>
        <p:txBody>
          <a:bodyPr wrap="square" lIns="0" tIns="0" rIns="0" bIns="0" rtlCol="0">
            <a:spAutoFit/>
          </a:bodyPr>
          <a:lstStyle/>
          <a:p>
            <a:r>
              <a:rPr lang="en-US" sz="1100" dirty="0">
                <a:latin typeface="Arial"/>
                <a:cs typeface="Arial"/>
              </a:rPr>
              <a:t>6</a:t>
            </a:r>
          </a:p>
        </p:txBody>
      </p:sp>
      <p:sp>
        <p:nvSpPr>
          <p:cNvPr id="101" name="TextBox 100"/>
          <p:cNvSpPr txBox="1"/>
          <p:nvPr/>
        </p:nvSpPr>
        <p:spPr>
          <a:xfrm>
            <a:off x="8524676" y="2481531"/>
            <a:ext cx="273051" cy="169277"/>
          </a:xfrm>
          <a:prstGeom prst="rect">
            <a:avLst/>
          </a:prstGeom>
          <a:noFill/>
        </p:spPr>
        <p:txBody>
          <a:bodyPr wrap="square" lIns="0" tIns="0" rIns="0" bIns="0" rtlCol="0">
            <a:spAutoFit/>
          </a:bodyPr>
          <a:lstStyle/>
          <a:p>
            <a:r>
              <a:rPr lang="en-US" sz="1100" dirty="0">
                <a:latin typeface="Arial"/>
                <a:cs typeface="Arial"/>
              </a:rPr>
              <a:t>8</a:t>
            </a:r>
          </a:p>
        </p:txBody>
      </p:sp>
      <p:sp>
        <p:nvSpPr>
          <p:cNvPr id="102" name="TextBox 101"/>
          <p:cNvSpPr txBox="1"/>
          <p:nvPr/>
        </p:nvSpPr>
        <p:spPr>
          <a:xfrm>
            <a:off x="8524676" y="150363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4" name="TextBox 103"/>
          <p:cNvSpPr txBox="1"/>
          <p:nvPr/>
        </p:nvSpPr>
        <p:spPr>
          <a:xfrm>
            <a:off x="8524676" y="1021031"/>
            <a:ext cx="273051" cy="169277"/>
          </a:xfrm>
          <a:prstGeom prst="rect">
            <a:avLst/>
          </a:prstGeom>
          <a:noFill/>
        </p:spPr>
        <p:txBody>
          <a:bodyPr wrap="square" lIns="0" tIns="0" rIns="0" bIns="0" rtlCol="0">
            <a:spAutoFit/>
          </a:bodyPr>
          <a:lstStyle/>
          <a:p>
            <a:r>
              <a:rPr lang="en-US" sz="1100" dirty="0" smtClean="0">
                <a:latin typeface="Arial"/>
                <a:cs typeface="Arial"/>
              </a:rPr>
              <a:t>14</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200-km area-averaged 350–250-hPa divergence (10</a:t>
            </a:r>
            <a:r>
              <a:rPr lang="en-US" sz="1100" baseline="30000" dirty="0" smtClean="0">
                <a:latin typeface="Arial"/>
                <a:cs typeface="Arial"/>
              </a:rPr>
              <a:t>−</a:t>
            </a:r>
            <a:r>
              <a:rPr lang="en-US" sz="1100" baseline="30000" dirty="0">
                <a:latin typeface="Arial"/>
                <a:cs typeface="Arial"/>
              </a:rPr>
              <a:t>6</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8" name="TextBox 37"/>
          <p:cNvSpPr txBox="1"/>
          <p:nvPr/>
        </p:nvSpPr>
        <p:spPr>
          <a:xfrm>
            <a:off x="8524676" y="1992581"/>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40" name="TextBox 39"/>
          <p:cNvSpPr txBox="1"/>
          <p:nvPr/>
        </p:nvSpPr>
        <p:spPr>
          <a:xfrm>
            <a:off x="8524676" y="525731"/>
            <a:ext cx="273051" cy="169277"/>
          </a:xfrm>
          <a:prstGeom prst="rect">
            <a:avLst/>
          </a:prstGeom>
          <a:noFill/>
        </p:spPr>
        <p:txBody>
          <a:bodyPr wrap="square" lIns="0" tIns="0" rIns="0" bIns="0" rtlCol="0">
            <a:spAutoFit/>
          </a:bodyPr>
          <a:lstStyle/>
          <a:p>
            <a:r>
              <a:rPr lang="en-US" sz="1100" dirty="0" smtClean="0">
                <a:latin typeface="Arial"/>
                <a:cs typeface="Arial"/>
              </a:rPr>
              <a:t>16</a:t>
            </a:r>
            <a:endParaRPr lang="en-US" sz="1100" dirty="0">
              <a:latin typeface="Arial"/>
              <a:cs typeface="Arial"/>
            </a:endParaRPr>
          </a:p>
        </p:txBody>
      </p:sp>
      <p:pic>
        <p:nvPicPr>
          <p:cNvPr id="42" name="Picture 41" descr="div_cb.png"/>
          <p:cNvPicPr>
            <a:picLocks/>
          </p:cNvPicPr>
          <p:nvPr/>
        </p:nvPicPr>
        <p:blipFill rotWithShape="1">
          <a:blip r:embed="rId8">
            <a:extLst>
              <a:ext uri="{28A0092B-C50C-407E-A947-70E740481C1C}">
                <a14:useLocalDpi xmlns:a14="http://schemas.microsoft.com/office/drawing/2010/main" val="0"/>
              </a:ext>
            </a:extLst>
          </a:blip>
          <a:srcRect l="414" t="95146" r="3384" b="2439"/>
          <a:stretch/>
        </p:blipFill>
        <p:spPr>
          <a:xfrm rot="16200000">
            <a:off x="6234806" y="2258814"/>
            <a:ext cx="4389120" cy="124142"/>
          </a:xfrm>
          <a:prstGeom prst="rect">
            <a:avLst/>
          </a:prstGeom>
        </p:spPr>
      </p:pic>
      <p:grpSp>
        <p:nvGrpSpPr>
          <p:cNvPr id="49" name="Group 48"/>
          <p:cNvGrpSpPr/>
          <p:nvPr/>
        </p:nvGrpSpPr>
        <p:grpSpPr>
          <a:xfrm>
            <a:off x="7459974" y="4768218"/>
            <a:ext cx="1366604" cy="169277"/>
            <a:chOff x="6789374" y="4142997"/>
            <a:chExt cx="1366604" cy="169277"/>
          </a:xfrm>
        </p:grpSpPr>
        <p:sp>
          <p:nvSpPr>
            <p:cNvPr id="50" name="Oval 49"/>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cxnSp>
        <p:nvCxnSpPr>
          <p:cNvPr id="52" name="Straight Connector 51"/>
          <p:cNvCxnSpPr/>
          <p:nvPr/>
        </p:nvCxnSpPr>
        <p:spPr>
          <a:xfrm>
            <a:off x="2590897" y="4852857"/>
            <a:ext cx="505420" cy="0"/>
          </a:xfrm>
          <a:prstGeom prst="line">
            <a:avLst/>
          </a:prstGeom>
          <a:ln>
            <a:solidFill>
              <a:srgbClr val="1B1B1B"/>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162397" y="4683580"/>
            <a:ext cx="1063388" cy="338554"/>
          </a:xfrm>
          <a:prstGeom prst="rect">
            <a:avLst/>
          </a:prstGeom>
          <a:noFill/>
        </p:spPr>
        <p:txBody>
          <a:bodyPr wrap="square" lIns="0" tIns="0" rIns="0" bIns="0" rtlCol="0">
            <a:spAutoFit/>
          </a:bodyPr>
          <a:lstStyle/>
          <a:p>
            <a:r>
              <a:rPr lang="en-US" sz="1100" dirty="0" smtClean="0">
                <a:latin typeface="Arial"/>
                <a:cs typeface="Arial"/>
              </a:rPr>
              <a:t>350–250-hPa                   PV (PVU)</a:t>
            </a:r>
            <a:endParaRPr lang="en-US" sz="1100" dirty="0">
              <a:latin typeface="Arial"/>
              <a:cs typeface="Arial"/>
            </a:endParaRPr>
          </a:p>
        </p:txBody>
      </p:sp>
      <p:cxnSp>
        <p:nvCxnSpPr>
          <p:cNvPr id="54" name="Straight Connector 53"/>
          <p:cNvCxnSpPr/>
          <p:nvPr/>
        </p:nvCxnSpPr>
        <p:spPr>
          <a:xfrm>
            <a:off x="4405002" y="4853444"/>
            <a:ext cx="5054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061784" y="4684167"/>
            <a:ext cx="2174594" cy="338554"/>
          </a:xfrm>
          <a:prstGeom prst="rect">
            <a:avLst/>
          </a:prstGeom>
          <a:noFill/>
        </p:spPr>
        <p:txBody>
          <a:bodyPr wrap="square" lIns="0" tIns="0" rIns="0" bIns="0" rtlCol="0">
            <a:spAutoFit/>
          </a:bodyPr>
          <a:lstStyle/>
          <a:p>
            <a:r>
              <a:rPr lang="en-US" sz="1100" dirty="0" smtClean="0">
                <a:latin typeface="Arial"/>
                <a:cs typeface="Arial"/>
              </a:rPr>
              <a:t>Negative values of 800–600-hPa    </a:t>
            </a:r>
            <a:r>
              <a:rPr lang="en-US" sz="1100" dirty="0" err="1" smtClean="0">
                <a:latin typeface="Arial"/>
                <a:cs typeface="Arial"/>
              </a:rPr>
              <a:t>ω</a:t>
            </a:r>
            <a:r>
              <a:rPr lang="en-US" sz="1100" dirty="0" smtClean="0">
                <a:latin typeface="Arial"/>
                <a:cs typeface="Arial"/>
              </a:rPr>
              <a:t> (every 1 × 10</a:t>
            </a:r>
            <a:r>
              <a:rPr lang="en-US" sz="1100" baseline="30000" dirty="0" smtClean="0">
                <a:latin typeface="Arial"/>
                <a:cs typeface="Arial"/>
              </a:rPr>
              <a:t>−3</a:t>
            </a:r>
            <a:r>
              <a:rPr lang="en-US" sz="1100" dirty="0" smtClean="0">
                <a:latin typeface="Arial"/>
                <a:cs typeface="Arial"/>
              </a:rPr>
              <a:t> hPa s</a:t>
            </a:r>
            <a:r>
              <a:rPr lang="en-US" sz="1100" baseline="30000" dirty="0" smtClean="0">
                <a:latin typeface="Arial"/>
                <a:cs typeface="Arial"/>
              </a:rPr>
              <a:t>−1</a:t>
            </a:r>
            <a:r>
              <a:rPr lang="en-US" sz="1100" dirty="0" smtClean="0">
                <a:latin typeface="Arial"/>
                <a:cs typeface="Arial"/>
              </a:rPr>
              <a:t>) </a:t>
            </a:r>
            <a:endParaRPr lang="en-US" sz="1100" dirty="0">
              <a:latin typeface="Arial"/>
              <a:cs typeface="Arial"/>
            </a:endParaRPr>
          </a:p>
        </p:txBody>
      </p:sp>
      <p:sp>
        <p:nvSpPr>
          <p:cNvPr id="56" name="TextBox 55"/>
          <p:cNvSpPr txBox="1"/>
          <p:nvPr/>
        </p:nvSpPr>
        <p:spPr>
          <a:xfrm>
            <a:off x="756369" y="4683580"/>
            <a:ext cx="1511779" cy="338554"/>
          </a:xfrm>
          <a:prstGeom prst="rect">
            <a:avLst/>
          </a:prstGeom>
          <a:noFill/>
        </p:spPr>
        <p:txBody>
          <a:bodyPr wrap="square" lIns="0" tIns="0" rIns="0" bIns="0" rtlCol="0">
            <a:spAutoFit/>
          </a:bodyPr>
          <a:lstStyle/>
          <a:p>
            <a:r>
              <a:rPr lang="en-US" sz="1100" dirty="0" smtClean="0">
                <a:latin typeface="Arial"/>
                <a:cs typeface="Arial"/>
              </a:rPr>
              <a:t>350–250-hPa irrotational wind (m s</a:t>
            </a:r>
            <a:r>
              <a:rPr lang="en-US" sz="1100" baseline="30000" dirty="0" smtClean="0">
                <a:latin typeface="Arial"/>
                <a:cs typeface="Arial"/>
              </a:rPr>
              <a:t>−1</a:t>
            </a:r>
            <a:r>
              <a:rPr lang="en-US" sz="1100" dirty="0" smtClean="0">
                <a:latin typeface="Arial"/>
                <a:cs typeface="Arial"/>
              </a:rPr>
              <a:t>)</a:t>
            </a:r>
          </a:p>
        </p:txBody>
      </p:sp>
      <p:cxnSp>
        <p:nvCxnSpPr>
          <p:cNvPr id="57" name="Straight Arrow Connector 56"/>
          <p:cNvCxnSpPr/>
          <p:nvPr/>
        </p:nvCxnSpPr>
        <p:spPr>
          <a:xfrm>
            <a:off x="319473" y="4853444"/>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3729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g_12h_aaIMF_IVT_g700_composite_v2_La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13" name="Picture 12" descr="lag_0h_aaIMF_IVT_g700_composite_v2_L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47" y="2337642"/>
            <a:ext cx="2512370" cy="2194560"/>
          </a:xfrm>
          <a:prstGeom prst="rect">
            <a:avLst/>
          </a:prstGeom>
          <a:ln w="9525">
            <a:solidFill>
              <a:schemeClr val="tx1"/>
            </a:solidFill>
          </a:ln>
        </p:spPr>
      </p:pic>
      <p:pic>
        <p:nvPicPr>
          <p:cNvPr id="9" name="Picture 8" descr="lag_-12h_aaIMF_IVT_g700_composite_v2_La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7642"/>
            <a:ext cx="2512370" cy="2194560"/>
          </a:xfrm>
          <a:prstGeom prst="rect">
            <a:avLst/>
          </a:prstGeom>
          <a:ln w="9525">
            <a:solidFill>
              <a:schemeClr val="tx1"/>
            </a:solidFill>
          </a:ln>
        </p:spPr>
      </p:pic>
      <p:pic>
        <p:nvPicPr>
          <p:cNvPr id="7" name="Picture 6" descr="lag_-24h_aaIMF_IVT_g700_composite_v2_Lanc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6" name="Picture 5" descr="lag_-36h_aaIMF_IVT_g700_composite_v2_Lan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347" y="129500"/>
            <a:ext cx="2512370" cy="2194560"/>
          </a:xfrm>
          <a:prstGeom prst="rect">
            <a:avLst/>
          </a:prstGeom>
          <a:ln w="9525">
            <a:solidFill>
              <a:schemeClr val="tx1"/>
            </a:solidFill>
          </a:ln>
        </p:spPr>
      </p:pic>
      <p:pic>
        <p:nvPicPr>
          <p:cNvPr id="5" name="Picture 4" descr="lag_-48h_aaIMF_IVT_g700_composite_v2_Lan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22" y="129500"/>
            <a:ext cx="2512370" cy="2194560"/>
          </a:xfrm>
          <a:prstGeom prst="rect">
            <a:avLst/>
          </a:prstGeom>
          <a:ln w="9525">
            <a:solidFill>
              <a:schemeClr val="tx1"/>
            </a:solidFill>
          </a:ln>
        </p:spPr>
      </p:pic>
      <p:sp>
        <p:nvSpPr>
          <p:cNvPr id="91" name="TextBox 90"/>
          <p:cNvSpPr txBox="1"/>
          <p:nvPr/>
        </p:nvSpPr>
        <p:spPr>
          <a:xfrm>
            <a:off x="8524676" y="4072206"/>
            <a:ext cx="273051" cy="169277"/>
          </a:xfrm>
          <a:prstGeom prst="rect">
            <a:avLst/>
          </a:prstGeom>
          <a:noFill/>
        </p:spPr>
        <p:txBody>
          <a:bodyPr wrap="square" lIns="0" tIns="0" rIns="0" bIns="0" rtlCol="0">
            <a:spAutoFit/>
          </a:bodyPr>
          <a:lstStyle/>
          <a:p>
            <a:r>
              <a:rPr lang="en-US" sz="1100" dirty="0" smtClean="0">
                <a:latin typeface="Arial"/>
                <a:cs typeface="Arial"/>
              </a:rPr>
              <a:t>100</a:t>
            </a:r>
            <a:endParaRPr lang="en-US" sz="1100" dirty="0">
              <a:latin typeface="Arial"/>
              <a:cs typeface="Arial"/>
            </a:endParaRPr>
          </a:p>
        </p:txBody>
      </p:sp>
      <p:sp>
        <p:nvSpPr>
          <p:cNvPr id="98" name="TextBox 97"/>
          <p:cNvSpPr txBox="1"/>
          <p:nvPr/>
        </p:nvSpPr>
        <p:spPr>
          <a:xfrm>
            <a:off x="8524676" y="3341956"/>
            <a:ext cx="273051" cy="169277"/>
          </a:xfrm>
          <a:prstGeom prst="rect">
            <a:avLst/>
          </a:prstGeom>
          <a:noFill/>
        </p:spPr>
        <p:txBody>
          <a:bodyPr wrap="square" lIns="0" tIns="0" rIns="0" bIns="0" rtlCol="0">
            <a:spAutoFit/>
          </a:bodyPr>
          <a:lstStyle/>
          <a:p>
            <a:r>
              <a:rPr lang="en-US" sz="1100" dirty="0" smtClean="0">
                <a:latin typeface="Arial"/>
                <a:cs typeface="Arial"/>
              </a:rPr>
              <a:t>150</a:t>
            </a:r>
            <a:endParaRPr lang="en-US" sz="1100" dirty="0">
              <a:latin typeface="Arial"/>
              <a:cs typeface="Arial"/>
            </a:endParaRPr>
          </a:p>
        </p:txBody>
      </p:sp>
      <p:sp>
        <p:nvSpPr>
          <p:cNvPr id="100" name="TextBox 99"/>
          <p:cNvSpPr txBox="1"/>
          <p:nvPr/>
        </p:nvSpPr>
        <p:spPr>
          <a:xfrm>
            <a:off x="8524676" y="2976831"/>
            <a:ext cx="273051"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101" name="TextBox 100"/>
          <p:cNvSpPr txBox="1"/>
          <p:nvPr/>
        </p:nvSpPr>
        <p:spPr>
          <a:xfrm>
            <a:off x="8524676" y="2614881"/>
            <a:ext cx="273051" cy="169277"/>
          </a:xfrm>
          <a:prstGeom prst="rect">
            <a:avLst/>
          </a:prstGeom>
          <a:noFill/>
        </p:spPr>
        <p:txBody>
          <a:bodyPr wrap="square" lIns="0" tIns="0" rIns="0" bIns="0" rtlCol="0">
            <a:spAutoFit/>
          </a:bodyPr>
          <a:lstStyle/>
          <a:p>
            <a:r>
              <a:rPr lang="en-US" sz="1100" dirty="0" smtClean="0">
                <a:latin typeface="Arial"/>
                <a:cs typeface="Arial"/>
              </a:rPr>
              <a:t>200</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1000–300-hPa IVT (kg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8" name="TextBox 37"/>
          <p:cNvSpPr txBox="1"/>
          <p:nvPr/>
        </p:nvSpPr>
        <p:spPr>
          <a:xfrm>
            <a:off x="8524676" y="2245771"/>
            <a:ext cx="273051" cy="169277"/>
          </a:xfrm>
          <a:prstGeom prst="rect">
            <a:avLst/>
          </a:prstGeom>
          <a:noFill/>
        </p:spPr>
        <p:txBody>
          <a:bodyPr wrap="square" lIns="0" tIns="0" rIns="0" bIns="0" rtlCol="0">
            <a:spAutoFit/>
          </a:bodyPr>
          <a:lstStyle/>
          <a:p>
            <a:r>
              <a:rPr lang="en-US" sz="1100" dirty="0" smtClean="0">
                <a:latin typeface="Arial"/>
                <a:cs typeface="Arial"/>
              </a:rPr>
              <a:t>250</a:t>
            </a:r>
            <a:endParaRPr lang="en-US" sz="1100" dirty="0">
              <a:latin typeface="Arial"/>
              <a:cs typeface="Arial"/>
            </a:endParaRPr>
          </a:p>
        </p:txBody>
      </p:sp>
      <p:pic>
        <p:nvPicPr>
          <p:cNvPr id="41" name="Picture 40" descr="IVT_cb.png"/>
          <p:cNvPicPr>
            <a:picLocks/>
          </p:cNvPicPr>
          <p:nvPr/>
        </p:nvPicPr>
        <p:blipFill rotWithShape="1">
          <a:blip r:embed="rId8">
            <a:extLst>
              <a:ext uri="{28A0092B-C50C-407E-A947-70E740481C1C}">
                <a14:useLocalDpi xmlns:a14="http://schemas.microsoft.com/office/drawing/2010/main" val="0"/>
              </a:ext>
            </a:extLst>
          </a:blip>
          <a:srcRect l="403" t="94596" r="405" b="2503"/>
          <a:stretch/>
        </p:blipFill>
        <p:spPr>
          <a:xfrm rot="16200000">
            <a:off x="6238270" y="2267284"/>
            <a:ext cx="4389120" cy="128016"/>
          </a:xfrm>
          <a:prstGeom prst="rect">
            <a:avLst/>
          </a:prstGeom>
        </p:spPr>
      </p:pic>
      <p:sp>
        <p:nvSpPr>
          <p:cNvPr id="43" name="TextBox 42"/>
          <p:cNvSpPr txBox="1"/>
          <p:nvPr/>
        </p:nvSpPr>
        <p:spPr>
          <a:xfrm>
            <a:off x="8524676" y="3703906"/>
            <a:ext cx="273051"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44" name="TextBox 43"/>
          <p:cNvSpPr txBox="1"/>
          <p:nvPr/>
        </p:nvSpPr>
        <p:spPr>
          <a:xfrm>
            <a:off x="8524676" y="1880646"/>
            <a:ext cx="273051" cy="169277"/>
          </a:xfrm>
          <a:prstGeom prst="rect">
            <a:avLst/>
          </a:prstGeom>
          <a:noFill/>
        </p:spPr>
        <p:txBody>
          <a:bodyPr wrap="square" lIns="0" tIns="0" rIns="0" bIns="0" rtlCol="0">
            <a:spAutoFit/>
          </a:bodyPr>
          <a:lstStyle/>
          <a:p>
            <a:r>
              <a:rPr lang="en-US" sz="1100" dirty="0" smtClean="0">
                <a:latin typeface="Arial"/>
                <a:cs typeface="Arial"/>
              </a:rPr>
              <a:t>300</a:t>
            </a:r>
            <a:endParaRPr lang="en-US" sz="1100" dirty="0">
              <a:latin typeface="Arial"/>
              <a:cs typeface="Arial"/>
            </a:endParaRPr>
          </a:p>
        </p:txBody>
      </p:sp>
      <p:sp>
        <p:nvSpPr>
          <p:cNvPr id="45" name="TextBox 44"/>
          <p:cNvSpPr txBox="1"/>
          <p:nvPr/>
        </p:nvSpPr>
        <p:spPr>
          <a:xfrm>
            <a:off x="8524676" y="1518696"/>
            <a:ext cx="273051" cy="169277"/>
          </a:xfrm>
          <a:prstGeom prst="rect">
            <a:avLst/>
          </a:prstGeom>
          <a:noFill/>
        </p:spPr>
        <p:txBody>
          <a:bodyPr wrap="square" lIns="0" tIns="0" rIns="0" bIns="0" rtlCol="0">
            <a:spAutoFit/>
          </a:bodyPr>
          <a:lstStyle/>
          <a:p>
            <a:r>
              <a:rPr lang="en-US" sz="1100" dirty="0" smtClean="0">
                <a:latin typeface="Arial"/>
                <a:cs typeface="Arial"/>
              </a:rPr>
              <a:t>350</a:t>
            </a:r>
            <a:endParaRPr lang="en-US" sz="1100" dirty="0">
              <a:latin typeface="Arial"/>
              <a:cs typeface="Arial"/>
            </a:endParaRPr>
          </a:p>
        </p:txBody>
      </p:sp>
      <p:sp>
        <p:nvSpPr>
          <p:cNvPr id="46" name="TextBox 45"/>
          <p:cNvSpPr txBox="1"/>
          <p:nvPr/>
        </p:nvSpPr>
        <p:spPr>
          <a:xfrm>
            <a:off x="8524676" y="1153571"/>
            <a:ext cx="273051" cy="169277"/>
          </a:xfrm>
          <a:prstGeom prst="rect">
            <a:avLst/>
          </a:prstGeom>
          <a:noFill/>
        </p:spPr>
        <p:txBody>
          <a:bodyPr wrap="square" lIns="0" tIns="0" rIns="0" bIns="0" rtlCol="0">
            <a:spAutoFit/>
          </a:bodyPr>
          <a:lstStyle/>
          <a:p>
            <a:r>
              <a:rPr lang="en-US" sz="1100" dirty="0" smtClean="0">
                <a:latin typeface="Arial"/>
                <a:cs typeface="Arial"/>
              </a:rPr>
              <a:t>400</a:t>
            </a:r>
            <a:endParaRPr lang="en-US" sz="1100" dirty="0">
              <a:latin typeface="Arial"/>
              <a:cs typeface="Arial"/>
            </a:endParaRPr>
          </a:p>
        </p:txBody>
      </p:sp>
      <p:sp>
        <p:nvSpPr>
          <p:cNvPr id="47" name="TextBox 46"/>
          <p:cNvSpPr txBox="1"/>
          <p:nvPr/>
        </p:nvSpPr>
        <p:spPr>
          <a:xfrm>
            <a:off x="8524676" y="788446"/>
            <a:ext cx="273051" cy="169277"/>
          </a:xfrm>
          <a:prstGeom prst="rect">
            <a:avLst/>
          </a:prstGeom>
          <a:noFill/>
        </p:spPr>
        <p:txBody>
          <a:bodyPr wrap="square" lIns="0" tIns="0" rIns="0" bIns="0" rtlCol="0">
            <a:spAutoFit/>
          </a:bodyPr>
          <a:lstStyle/>
          <a:p>
            <a:r>
              <a:rPr lang="en-US" sz="1100" dirty="0" smtClean="0">
                <a:latin typeface="Arial"/>
                <a:cs typeface="Arial"/>
              </a:rPr>
              <a:t>450</a:t>
            </a:r>
            <a:endParaRPr lang="en-US" sz="1100" dirty="0">
              <a:latin typeface="Arial"/>
              <a:cs typeface="Arial"/>
            </a:endParaRPr>
          </a:p>
        </p:txBody>
      </p:sp>
      <p:sp>
        <p:nvSpPr>
          <p:cNvPr id="48" name="TextBox 47"/>
          <p:cNvSpPr txBox="1"/>
          <p:nvPr/>
        </p:nvSpPr>
        <p:spPr>
          <a:xfrm>
            <a:off x="8524676" y="423321"/>
            <a:ext cx="273051" cy="169277"/>
          </a:xfrm>
          <a:prstGeom prst="rect">
            <a:avLst/>
          </a:prstGeom>
          <a:noFill/>
        </p:spPr>
        <p:txBody>
          <a:bodyPr wrap="square" lIns="0" tIns="0" rIns="0" bIns="0" rtlCol="0">
            <a:spAutoFit/>
          </a:bodyPr>
          <a:lstStyle/>
          <a:p>
            <a:r>
              <a:rPr lang="en-US" sz="1100" dirty="0" smtClean="0">
                <a:latin typeface="Arial"/>
                <a:cs typeface="Arial"/>
              </a:rPr>
              <a:t>500</a:t>
            </a:r>
            <a:endParaRPr lang="en-US" sz="1100" dirty="0">
              <a:latin typeface="Arial"/>
              <a:cs typeface="Arial"/>
            </a:endParaRPr>
          </a:p>
        </p:txBody>
      </p:sp>
      <p:cxnSp>
        <p:nvCxnSpPr>
          <p:cNvPr id="58" name="Straight Connector 57"/>
          <p:cNvCxnSpPr/>
          <p:nvPr/>
        </p:nvCxnSpPr>
        <p:spPr>
          <a:xfrm>
            <a:off x="2179414" y="4854202"/>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759048" y="4690305"/>
            <a:ext cx="1564670" cy="338554"/>
          </a:xfrm>
          <a:prstGeom prst="rect">
            <a:avLst/>
          </a:prstGeom>
          <a:noFill/>
        </p:spPr>
        <p:txBody>
          <a:bodyPr wrap="square" lIns="0" tIns="0" rIns="0" bIns="0" rtlCol="0">
            <a:spAutoFit/>
          </a:bodyPr>
          <a:lstStyle/>
          <a:p>
            <a:r>
              <a:rPr lang="en-US" sz="1100" dirty="0" smtClean="0">
                <a:latin typeface="Arial"/>
                <a:cs typeface="Arial"/>
              </a:rPr>
              <a:t>700-hPa geopotential </a:t>
            </a:r>
          </a:p>
          <a:p>
            <a:r>
              <a:rPr lang="en-US" sz="1100" dirty="0" smtClean="0">
                <a:latin typeface="Arial"/>
                <a:cs typeface="Arial"/>
              </a:rPr>
              <a:t>height (dam)</a:t>
            </a:r>
            <a:endParaRPr lang="en-US" sz="1100" dirty="0">
              <a:latin typeface="Arial"/>
              <a:cs typeface="Arial"/>
            </a:endParaRPr>
          </a:p>
        </p:txBody>
      </p:sp>
      <p:sp>
        <p:nvSpPr>
          <p:cNvPr id="60" name="TextBox 59"/>
          <p:cNvSpPr txBox="1"/>
          <p:nvPr/>
        </p:nvSpPr>
        <p:spPr>
          <a:xfrm>
            <a:off x="700559" y="4691112"/>
            <a:ext cx="1099199" cy="338554"/>
          </a:xfrm>
          <a:prstGeom prst="rect">
            <a:avLst/>
          </a:prstGeom>
          <a:noFill/>
        </p:spPr>
        <p:txBody>
          <a:bodyPr wrap="square" lIns="0" tIns="0" rIns="0" bIns="0" rtlCol="0">
            <a:spAutoFit/>
          </a:bodyPr>
          <a:lstStyle/>
          <a:p>
            <a:r>
              <a:rPr lang="en-US" sz="1100" dirty="0" smtClean="0">
                <a:latin typeface="Arial"/>
                <a:cs typeface="Arial"/>
              </a:rPr>
              <a:t>1000–300-hPa IVT (kg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p>
        </p:txBody>
      </p:sp>
      <p:cxnSp>
        <p:nvCxnSpPr>
          <p:cNvPr id="61" name="Straight Arrow Connector 60"/>
          <p:cNvCxnSpPr/>
          <p:nvPr/>
        </p:nvCxnSpPr>
        <p:spPr>
          <a:xfrm>
            <a:off x="263668" y="4854202"/>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446453" y="4854202"/>
            <a:ext cx="50542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037704" y="4690305"/>
            <a:ext cx="2078249" cy="338554"/>
          </a:xfrm>
          <a:prstGeom prst="rect">
            <a:avLst/>
          </a:prstGeom>
          <a:noFill/>
        </p:spPr>
        <p:txBody>
          <a:bodyPr wrap="square" lIns="0" tIns="0" rIns="0" bIns="0" rtlCol="0">
            <a:spAutoFit/>
          </a:bodyPr>
          <a:lstStyle/>
          <a:p>
            <a:r>
              <a:rPr lang="en-US" sz="1100" dirty="0" smtClean="0">
                <a:latin typeface="Arial"/>
                <a:cs typeface="Arial"/>
              </a:rPr>
              <a:t>Positive values of 1000–300-hPa IMFC (every 100 W m</a:t>
            </a:r>
            <a:r>
              <a:rPr lang="en-US" sz="1100" baseline="30000" dirty="0" smtClean="0">
                <a:latin typeface="Arial"/>
                <a:cs typeface="Arial"/>
              </a:rPr>
              <a:t>−2</a:t>
            </a:r>
            <a:r>
              <a:rPr lang="en-US" sz="1100" dirty="0" smtClean="0">
                <a:latin typeface="Arial"/>
                <a:cs typeface="Arial"/>
              </a:rPr>
              <a:t>)</a:t>
            </a:r>
            <a:endParaRPr lang="en-US" sz="1100" dirty="0">
              <a:latin typeface="Arial"/>
              <a:cs typeface="Arial"/>
            </a:endParaRPr>
          </a:p>
        </p:txBody>
      </p:sp>
      <p:grpSp>
        <p:nvGrpSpPr>
          <p:cNvPr id="64" name="Group 63"/>
          <p:cNvGrpSpPr/>
          <p:nvPr/>
        </p:nvGrpSpPr>
        <p:grpSpPr>
          <a:xfrm>
            <a:off x="7558506" y="4759556"/>
            <a:ext cx="1366604" cy="169277"/>
            <a:chOff x="6789374" y="4142997"/>
            <a:chExt cx="1366604" cy="169277"/>
          </a:xfrm>
        </p:grpSpPr>
        <p:sp>
          <p:nvSpPr>
            <p:cNvPr id="65" name="Oval 64"/>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Tree>
    <p:extLst>
      <p:ext uri="{BB962C8B-B14F-4D97-AF65-F5344CB8AC3E}">
        <p14:creationId xmlns:p14="http://schemas.microsoft.com/office/powerpoint/2010/main" val="35035776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Previous </a:t>
            </a:r>
            <a:r>
              <a:rPr lang="en-US" sz="1800" dirty="0">
                <a:latin typeface="Arial" panose="020B0604020202020204" pitchFamily="34" charset="0"/>
                <a:cs typeface="Arial" panose="020B0604020202020204" pitchFamily="34" charset="0"/>
              </a:rPr>
              <a:t>studies that </a:t>
            </a:r>
            <a:r>
              <a:rPr lang="en-US" sz="1800" dirty="0" smtClean="0">
                <a:latin typeface="Arial" panose="020B0604020202020204" pitchFamily="34" charset="0"/>
                <a:cs typeface="Arial" panose="020B0604020202020204" pitchFamily="34" charset="0"/>
              </a:rPr>
              <a:t>have examined </a:t>
            </a:r>
            <a:r>
              <a:rPr lang="en-US" sz="1800" dirty="0">
                <a:latin typeface="Arial" panose="020B0604020202020204" pitchFamily="34" charset="0"/>
                <a:cs typeface="Arial" panose="020B0604020202020204" pitchFamily="34" charset="0"/>
              </a:rPr>
              <a:t>features and processes influencing the evolution of ACs have primarily </a:t>
            </a:r>
            <a:r>
              <a:rPr lang="en-US" sz="1800" dirty="0" smtClean="0">
                <a:latin typeface="Arial" panose="020B0604020202020204" pitchFamily="34" charset="0"/>
                <a:cs typeface="Arial" panose="020B0604020202020204" pitchFamily="34" charset="0"/>
              </a:rPr>
              <a:t>been conducted </a:t>
            </a:r>
            <a:r>
              <a:rPr lang="en-US" sz="1800" dirty="0">
                <a:latin typeface="Arial" panose="020B0604020202020204" pitchFamily="34" charset="0"/>
                <a:cs typeface="Arial" panose="020B0604020202020204" pitchFamily="34" charset="0"/>
              </a:rPr>
              <a:t>through case studies of selected ACs (e.g., Simmonds and </a:t>
            </a:r>
            <a:r>
              <a:rPr lang="en-US" sz="1800" dirty="0" err="1">
                <a:latin typeface="Arial" panose="020B0604020202020204" pitchFamily="34" charset="0"/>
                <a:cs typeface="Arial" panose="020B0604020202020204" pitchFamily="34" charset="0"/>
              </a:rPr>
              <a:t>Rudeva</a:t>
            </a:r>
            <a:r>
              <a:rPr lang="en-US" sz="1800" dirty="0">
                <a:latin typeface="Arial" panose="020B0604020202020204" pitchFamily="34" charset="0"/>
                <a:cs typeface="Arial" panose="020B0604020202020204" pitchFamily="34" charset="0"/>
              </a:rPr>
              <a:t> 2012; </a:t>
            </a:r>
            <a:r>
              <a:rPr lang="en-US" sz="1800" dirty="0" smtClean="0">
                <a:latin typeface="Arial" panose="020B0604020202020204" pitchFamily="34" charset="0"/>
                <a:cs typeface="Arial" panose="020B0604020202020204" pitchFamily="34" charset="0"/>
              </a:rPr>
              <a:t>Tao </a:t>
            </a:r>
            <a:r>
              <a:rPr lang="en-US" sz="1800" dirty="0">
                <a:latin typeface="Arial" panose="020B0604020202020204" pitchFamily="34" charset="0"/>
                <a:cs typeface="Arial" panose="020B0604020202020204" pitchFamily="34" charset="0"/>
              </a:rPr>
              <a:t>et al. 2017a,b; Yamagami et al. 2017)</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a:cs typeface="Arial"/>
              </a:rPr>
              <a:t>There have been </a:t>
            </a:r>
            <a:r>
              <a:rPr lang="en-US" sz="1800" dirty="0">
                <a:latin typeface="Arial"/>
                <a:cs typeface="Arial"/>
              </a:rPr>
              <a:t>a limited number of studies that have examined features and processes influencing </a:t>
            </a:r>
            <a:r>
              <a:rPr lang="en-US" sz="1800" dirty="0" smtClean="0">
                <a:latin typeface="Arial"/>
                <a:cs typeface="Arial"/>
              </a:rPr>
              <a:t>the forecast </a:t>
            </a:r>
            <a:r>
              <a:rPr lang="en-US" sz="1800" dirty="0">
                <a:latin typeface="Arial"/>
                <a:cs typeface="Arial"/>
              </a:rPr>
              <a:t>skill of ACs (e.g., Tao et al. 2017b; Yamagami et al. 2018a; Johnson and Wang 2021).</a:t>
            </a:r>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9966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4"/>
            </a:pPr>
            <a:r>
              <a:rPr lang="en-US" sz="1800" dirty="0">
                <a:solidFill>
                  <a:srgbClr val="000000"/>
                </a:solidFill>
                <a:latin typeface="Arial" panose="020B0604020202020204" pitchFamily="34" charset="0"/>
                <a:cs typeface="Arial" panose="020B0604020202020204" pitchFamily="34" charset="0"/>
              </a:rPr>
              <a:t>Forecast errors in TPVs, baroclinic zones, and WCBs, and forecast errors in TPV–AC interactions, baroclinic processes, and latent heating, contribute to forecast errors in strong low-skill ACs during low-skill periods.</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2662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Selected a strong </a:t>
            </a:r>
            <a:r>
              <a:rPr lang="en-US" sz="1800" dirty="0">
                <a:latin typeface="Arial" panose="020B0604020202020204" pitchFamily="34" charset="0"/>
                <a:cs typeface="Arial" panose="020B0604020202020204" pitchFamily="34" charset="0"/>
              </a:rPr>
              <a:t>low-skill AC that occurred during 13–19 August 2016 </a:t>
            </a:r>
            <a:r>
              <a:rPr lang="en-US" sz="1800" dirty="0" smtClean="0">
                <a:latin typeface="Arial" panose="020B0604020202020204" pitchFamily="34" charset="0"/>
                <a:cs typeface="Arial" panose="020B0604020202020204" pitchFamily="34" charset="0"/>
              </a:rPr>
              <a:t>(AC16</a:t>
            </a:r>
            <a:r>
              <a:rPr lang="en-US" sz="1800" dirty="0">
                <a:latin typeface="Arial" panose="020B0604020202020204" pitchFamily="34" charset="0"/>
                <a:cs typeface="Arial" panose="020B0604020202020204" pitchFamily="34" charset="0"/>
              </a:rPr>
              <a:t>), which is </a:t>
            </a:r>
            <a:r>
              <a:rPr lang="en-US" sz="1800" dirty="0" smtClean="0">
                <a:latin typeface="Arial" panose="020B0604020202020204" pitchFamily="34" charset="0"/>
                <a:cs typeface="Arial" panose="020B0604020202020204" pitchFamily="34" charset="0"/>
              </a:rPr>
              <a:t>a representative </a:t>
            </a:r>
            <a:r>
              <a:rPr lang="en-US" sz="1800" dirty="0">
                <a:latin typeface="Arial" panose="020B0604020202020204" pitchFamily="34" charset="0"/>
                <a:cs typeface="Arial" panose="020B0604020202020204" pitchFamily="34" charset="0"/>
              </a:rPr>
              <a:t>member of the strong low-skill </a:t>
            </a:r>
            <a:r>
              <a:rPr lang="en-US" sz="1800" dirty="0" smtClean="0">
                <a:latin typeface="Arial" panose="020B0604020202020204" pitchFamily="34" charset="0"/>
                <a:cs typeface="Arial" panose="020B0604020202020204" pitchFamily="34" charset="0"/>
              </a:rPr>
              <a:t>ACs.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Case selection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1632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1227075" y="3973069"/>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429693" y="3948487"/>
            <a:ext cx="1981844" cy="184666"/>
          </a:xfrm>
          <a:prstGeom prst="rect">
            <a:avLst/>
          </a:prstGeom>
          <a:noFill/>
        </p:spPr>
        <p:txBody>
          <a:bodyPr wrap="square" lIns="0" tIns="0" rIns="0" bIns="0" rtlCol="0">
            <a:spAutoFit/>
          </a:bodyPr>
          <a:lstStyle/>
          <a:p>
            <a:r>
              <a:rPr lang="en-US" sz="1200" dirty="0" smtClean="0">
                <a:latin typeface="Arial"/>
                <a:cs typeface="Arial"/>
              </a:rPr>
              <a:t>0000 UTC positions of AC16</a:t>
            </a:r>
            <a:endParaRPr lang="en-US" sz="1200" dirty="0">
              <a:latin typeface="Arial"/>
              <a:cs typeface="Arial"/>
            </a:endParaRPr>
          </a:p>
        </p:txBody>
      </p:sp>
      <p:sp>
        <p:nvSpPr>
          <p:cNvPr id="28" name="TextBox 27"/>
          <p:cNvSpPr txBox="1"/>
          <p:nvPr/>
        </p:nvSpPr>
        <p:spPr>
          <a:xfrm>
            <a:off x="211400" y="4269574"/>
            <a:ext cx="3846902" cy="369332"/>
          </a:xfrm>
          <a:prstGeom prst="rect">
            <a:avLst/>
          </a:prstGeom>
          <a:noFill/>
        </p:spPr>
        <p:txBody>
          <a:bodyPr wrap="square" lIns="0" tIns="0" rIns="0" bIns="0" rtlCol="0">
            <a:spAutoFit/>
          </a:bodyPr>
          <a:lstStyle/>
          <a:p>
            <a:r>
              <a:rPr lang="en-US" sz="1200" b="1" dirty="0" smtClean="0">
                <a:solidFill>
                  <a:srgbClr val="FF0000"/>
                </a:solidFill>
                <a:latin typeface="Arial"/>
                <a:cs typeface="Arial"/>
              </a:rPr>
              <a:t>Red line </a:t>
            </a:r>
            <a:r>
              <a:rPr lang="en-US" sz="1200" dirty="0" smtClean="0">
                <a:latin typeface="Arial"/>
                <a:cs typeface="Arial"/>
              </a:rPr>
              <a:t>shows track of AC16 during 13–19 Aug 2016.      Numbers represent dates of 0000 UTC positions of AC.</a:t>
            </a:r>
            <a:endParaRPr lang="en-US" sz="1200" dirty="0">
              <a:latin typeface="Arial"/>
              <a:cs typeface="Arial"/>
            </a:endParaRPr>
          </a:p>
        </p:txBody>
      </p:sp>
      <p:sp>
        <p:nvSpPr>
          <p:cNvPr id="35" name="TextBox 34"/>
          <p:cNvSpPr txBox="1"/>
          <p:nvPr/>
        </p:nvSpPr>
        <p:spPr>
          <a:xfrm>
            <a:off x="5229104" y="4489651"/>
            <a:ext cx="3669092" cy="369332"/>
          </a:xfrm>
          <a:prstGeom prst="rect">
            <a:avLst/>
          </a:prstGeom>
          <a:noFill/>
        </p:spPr>
        <p:txBody>
          <a:bodyPr wrap="square" lIns="0" tIns="0" rIns="0" bIns="0" rtlCol="0">
            <a:spAutoFit/>
          </a:bodyPr>
          <a:lstStyle/>
          <a:p>
            <a:r>
              <a:rPr lang="en-US" sz="1200" dirty="0" smtClean="0">
                <a:solidFill>
                  <a:srgbClr val="000000"/>
                </a:solidFill>
                <a:latin typeface="Arial"/>
                <a:cs typeface="Arial"/>
              </a:rPr>
              <a:t>Time series of minimum SLP (hPa) of AC16 during      13–19 Aug 2016.</a:t>
            </a:r>
            <a:endParaRPr lang="en-US" sz="1200" dirty="0">
              <a:solidFill>
                <a:srgbClr val="000000"/>
              </a:solidFill>
              <a:latin typeface="Arial"/>
              <a:cs typeface="Arial"/>
            </a:endParaRPr>
          </a:p>
        </p:txBody>
      </p:sp>
      <p:pic>
        <p:nvPicPr>
          <p:cNvPr id="5" name="Picture 4" descr="AC16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50" y="776948"/>
            <a:ext cx="3815152" cy="3068378"/>
          </a:xfrm>
          <a:prstGeom prst="rect">
            <a:avLst/>
          </a:prstGeom>
          <a:ln w="9525">
            <a:solidFill>
              <a:schemeClr val="tx1"/>
            </a:solidFill>
          </a:ln>
        </p:spPr>
      </p:pic>
      <p:sp>
        <p:nvSpPr>
          <p:cNvPr id="9" name="TextBox 8"/>
          <p:cNvSpPr txBox="1"/>
          <p:nvPr/>
        </p:nvSpPr>
        <p:spPr>
          <a:xfrm>
            <a:off x="702469" y="2472865"/>
            <a:ext cx="341312" cy="276999"/>
          </a:xfrm>
          <a:prstGeom prst="rect">
            <a:avLst/>
          </a:prstGeom>
          <a:noFill/>
        </p:spPr>
        <p:txBody>
          <a:bodyPr wrap="square" lIns="0" tIns="0" rIns="0" bIns="0" rtlCol="0">
            <a:spAutoFit/>
          </a:bodyPr>
          <a:lstStyle/>
          <a:p>
            <a:pPr algn="ctr"/>
            <a:r>
              <a:rPr lang="en-US" b="1" dirty="0" smtClean="0">
                <a:latin typeface="Arial"/>
                <a:cs typeface="Arial"/>
              </a:rPr>
              <a:t>13</a:t>
            </a:r>
            <a:endParaRPr lang="en-US" b="1" dirty="0">
              <a:latin typeface="Arial"/>
              <a:cs typeface="Arial"/>
            </a:endParaRPr>
          </a:p>
        </p:txBody>
      </p:sp>
      <p:cxnSp>
        <p:nvCxnSpPr>
          <p:cNvPr id="25" name="Straight Arrow Connector 24"/>
          <p:cNvCxnSpPr/>
          <p:nvPr/>
        </p:nvCxnSpPr>
        <p:spPr>
          <a:xfrm>
            <a:off x="879475" y="2731450"/>
            <a:ext cx="53974" cy="18546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635916" y="2353415"/>
            <a:ext cx="341312" cy="276999"/>
          </a:xfrm>
          <a:prstGeom prst="rect">
            <a:avLst/>
          </a:prstGeom>
          <a:noFill/>
        </p:spPr>
        <p:txBody>
          <a:bodyPr wrap="square" lIns="0" tIns="0" rIns="0" bIns="0" rtlCol="0">
            <a:spAutoFit/>
          </a:bodyPr>
          <a:lstStyle/>
          <a:p>
            <a:pPr algn="ctr"/>
            <a:r>
              <a:rPr lang="en-US" b="1" dirty="0" smtClean="0">
                <a:latin typeface="Arial"/>
                <a:cs typeface="Arial"/>
              </a:rPr>
              <a:t>14</a:t>
            </a:r>
            <a:endParaRPr lang="en-US" b="1" dirty="0">
              <a:latin typeface="Arial"/>
              <a:cs typeface="Arial"/>
            </a:endParaRPr>
          </a:p>
        </p:txBody>
      </p:sp>
      <p:cxnSp>
        <p:nvCxnSpPr>
          <p:cNvPr id="39" name="Straight Arrow Connector 38"/>
          <p:cNvCxnSpPr/>
          <p:nvPr/>
        </p:nvCxnSpPr>
        <p:spPr>
          <a:xfrm>
            <a:off x="1809747" y="2611364"/>
            <a:ext cx="0" cy="180411"/>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682872" y="2150426"/>
            <a:ext cx="0" cy="20298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2512216" y="2332997"/>
            <a:ext cx="341312" cy="276999"/>
          </a:xfrm>
          <a:prstGeom prst="rect">
            <a:avLst/>
          </a:prstGeom>
          <a:noFill/>
        </p:spPr>
        <p:txBody>
          <a:bodyPr wrap="square" lIns="0" tIns="0" rIns="0" bIns="0" rtlCol="0">
            <a:spAutoFit/>
          </a:bodyPr>
          <a:lstStyle/>
          <a:p>
            <a:pPr algn="ctr"/>
            <a:r>
              <a:rPr lang="en-US" b="1" dirty="0" smtClean="0">
                <a:latin typeface="Arial"/>
                <a:cs typeface="Arial"/>
              </a:rPr>
              <a:t>15</a:t>
            </a:r>
            <a:endParaRPr lang="en-US" b="1" dirty="0">
              <a:latin typeface="Arial"/>
              <a:cs typeface="Arial"/>
            </a:endParaRPr>
          </a:p>
        </p:txBody>
      </p:sp>
      <p:cxnSp>
        <p:nvCxnSpPr>
          <p:cNvPr id="49" name="Straight Arrow Connector 48"/>
          <p:cNvCxnSpPr/>
          <p:nvPr/>
        </p:nvCxnSpPr>
        <p:spPr>
          <a:xfrm flipH="1" flipV="1">
            <a:off x="2774152" y="2121853"/>
            <a:ext cx="191298" cy="7622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921000" y="2036948"/>
            <a:ext cx="341312" cy="276999"/>
          </a:xfrm>
          <a:prstGeom prst="rect">
            <a:avLst/>
          </a:prstGeom>
          <a:noFill/>
        </p:spPr>
        <p:txBody>
          <a:bodyPr wrap="square" lIns="0" tIns="0" rIns="0" bIns="0" rtlCol="0">
            <a:spAutoFit/>
          </a:bodyPr>
          <a:lstStyle/>
          <a:p>
            <a:pPr algn="ctr"/>
            <a:r>
              <a:rPr lang="en-US" b="1" dirty="0" smtClean="0">
                <a:latin typeface="Arial"/>
                <a:cs typeface="Arial"/>
              </a:rPr>
              <a:t>18</a:t>
            </a:r>
            <a:endParaRPr lang="en-US" b="1" dirty="0">
              <a:latin typeface="Arial"/>
              <a:cs typeface="Arial"/>
            </a:endParaRPr>
          </a:p>
        </p:txBody>
      </p:sp>
      <p:cxnSp>
        <p:nvCxnSpPr>
          <p:cNvPr id="53" name="Straight Arrow Connector 52"/>
          <p:cNvCxnSpPr/>
          <p:nvPr/>
        </p:nvCxnSpPr>
        <p:spPr>
          <a:xfrm>
            <a:off x="2555077" y="1373653"/>
            <a:ext cx="0" cy="1768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84421" y="1127306"/>
            <a:ext cx="341312" cy="276999"/>
          </a:xfrm>
          <a:prstGeom prst="rect">
            <a:avLst/>
          </a:prstGeom>
          <a:noFill/>
        </p:spPr>
        <p:txBody>
          <a:bodyPr wrap="square" lIns="0" tIns="0" rIns="0" bIns="0" rtlCol="0">
            <a:spAutoFit/>
          </a:bodyPr>
          <a:lstStyle/>
          <a:p>
            <a:pPr algn="ctr"/>
            <a:r>
              <a:rPr lang="en-US" b="1" dirty="0" smtClean="0">
                <a:latin typeface="Arial"/>
                <a:cs typeface="Arial"/>
              </a:rPr>
              <a:t>16</a:t>
            </a:r>
            <a:endParaRPr lang="en-US" b="1" dirty="0">
              <a:latin typeface="Arial"/>
              <a:cs typeface="Arial"/>
            </a:endParaRPr>
          </a:p>
        </p:txBody>
      </p:sp>
      <p:cxnSp>
        <p:nvCxnSpPr>
          <p:cNvPr id="57" name="Straight Arrow Connector 56"/>
          <p:cNvCxnSpPr/>
          <p:nvPr/>
        </p:nvCxnSpPr>
        <p:spPr>
          <a:xfrm>
            <a:off x="2130425" y="1910120"/>
            <a:ext cx="180177" cy="2758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1824038" y="1736906"/>
            <a:ext cx="341312" cy="276999"/>
          </a:xfrm>
          <a:prstGeom prst="rect">
            <a:avLst/>
          </a:prstGeom>
          <a:noFill/>
        </p:spPr>
        <p:txBody>
          <a:bodyPr wrap="square" lIns="0" tIns="0" rIns="0" bIns="0" rtlCol="0">
            <a:spAutoFit/>
          </a:bodyPr>
          <a:lstStyle/>
          <a:p>
            <a:pPr algn="ctr"/>
            <a:r>
              <a:rPr lang="en-US" b="1" dirty="0" smtClean="0">
                <a:latin typeface="Arial"/>
                <a:cs typeface="Arial"/>
              </a:rPr>
              <a:t>17</a:t>
            </a:r>
            <a:endParaRPr lang="en-US" b="1" dirty="0">
              <a:latin typeface="Arial"/>
              <a:cs typeface="Arial"/>
            </a:endParaRPr>
          </a:p>
        </p:txBody>
      </p:sp>
      <p:cxnSp>
        <p:nvCxnSpPr>
          <p:cNvPr id="60" name="Straight Arrow Connector 59"/>
          <p:cNvCxnSpPr/>
          <p:nvPr/>
        </p:nvCxnSpPr>
        <p:spPr>
          <a:xfrm flipH="1">
            <a:off x="2946400" y="1576457"/>
            <a:ext cx="165100" cy="10974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070225" y="1412557"/>
            <a:ext cx="341312" cy="276999"/>
          </a:xfrm>
          <a:prstGeom prst="rect">
            <a:avLst/>
          </a:prstGeom>
          <a:noFill/>
        </p:spPr>
        <p:txBody>
          <a:bodyPr wrap="square" lIns="0" tIns="0" rIns="0" bIns="0" rtlCol="0">
            <a:spAutoFit/>
          </a:bodyPr>
          <a:lstStyle/>
          <a:p>
            <a:pPr algn="ctr"/>
            <a:r>
              <a:rPr lang="en-US" b="1" dirty="0" smtClean="0">
                <a:latin typeface="Arial"/>
                <a:cs typeface="Arial"/>
              </a:rPr>
              <a:t>19</a:t>
            </a:r>
            <a:endParaRPr lang="en-US" b="1" dirty="0">
              <a:latin typeface="Arial"/>
              <a:cs typeface="Arial"/>
            </a:endParaRPr>
          </a:p>
        </p:txBody>
      </p:sp>
      <p:sp>
        <p:nvSpPr>
          <p:cNvPr id="66" name="TextBox 65"/>
          <p:cNvSpPr txBox="1"/>
          <p:nvPr/>
        </p:nvSpPr>
        <p:spPr>
          <a:xfrm>
            <a:off x="161686" y="4777405"/>
            <a:ext cx="2645945" cy="276999"/>
          </a:xfrm>
          <a:prstGeom prst="rect">
            <a:avLst/>
          </a:prstGeom>
          <a:noFill/>
        </p:spPr>
        <p:txBody>
          <a:bodyPr wrap="square" rtlCol="0">
            <a:spAutoFit/>
          </a:bodyPr>
          <a:lstStyle/>
          <a:p>
            <a:r>
              <a:rPr lang="en-US" sz="1200" b="1" dirty="0" smtClean="0">
                <a:latin typeface="Arial"/>
                <a:cs typeface="Arial"/>
              </a:rPr>
              <a:t>Data source: </a:t>
            </a:r>
            <a:r>
              <a:rPr lang="en-US" sz="1200" dirty="0" smtClean="0">
                <a:latin typeface="Arial"/>
                <a:cs typeface="Arial"/>
              </a:rPr>
              <a:t>ERA5</a:t>
            </a:r>
          </a:p>
        </p:txBody>
      </p:sp>
      <p:sp>
        <p:nvSpPr>
          <p:cNvPr id="40" name="TextBox 39"/>
          <p:cNvSpPr txBox="1"/>
          <p:nvPr/>
        </p:nvSpPr>
        <p:spPr>
          <a:xfrm>
            <a:off x="239975" y="773773"/>
            <a:ext cx="255325"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a:t>
            </a:r>
            <a:endParaRPr lang="en-US" sz="1200" dirty="0">
              <a:latin typeface="Arial"/>
              <a:cs typeface="Arial"/>
            </a:endParaRPr>
          </a:p>
        </p:txBody>
      </p:sp>
      <p:grpSp>
        <p:nvGrpSpPr>
          <p:cNvPr id="2" name="Group 1"/>
          <p:cNvGrpSpPr/>
          <p:nvPr/>
        </p:nvGrpSpPr>
        <p:grpSpPr>
          <a:xfrm>
            <a:off x="4495002" y="652680"/>
            <a:ext cx="4570809" cy="3680203"/>
            <a:chOff x="4495002" y="652680"/>
            <a:chExt cx="4570809" cy="3680203"/>
          </a:xfrm>
        </p:grpSpPr>
        <p:pic>
          <p:nvPicPr>
            <p:cNvPr id="6" name="Picture 5" descr="slp_AC16_full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814" y="652680"/>
              <a:ext cx="3921780" cy="3255264"/>
            </a:xfrm>
            <a:prstGeom prst="rect">
              <a:avLst/>
            </a:prstGeom>
          </p:spPr>
        </p:pic>
        <p:sp>
          <p:nvSpPr>
            <p:cNvPr id="8" name="TextBox 7"/>
            <p:cNvSpPr txBox="1"/>
            <p:nvPr/>
          </p:nvSpPr>
          <p:spPr>
            <a:xfrm>
              <a:off x="504660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13</a:t>
              </a:r>
              <a:endParaRPr lang="en-US" sz="1200" dirty="0">
                <a:latin typeface="Arial"/>
                <a:cs typeface="Arial"/>
              </a:endParaRPr>
            </a:p>
          </p:txBody>
        </p:sp>
        <p:sp>
          <p:nvSpPr>
            <p:cNvPr id="11" name="TextBox 10"/>
            <p:cNvSpPr txBox="1"/>
            <p:nvPr/>
          </p:nvSpPr>
          <p:spPr>
            <a:xfrm>
              <a:off x="565698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14</a:t>
              </a:r>
              <a:endParaRPr lang="en-US" sz="1200" dirty="0">
                <a:latin typeface="Arial"/>
                <a:cs typeface="Arial"/>
              </a:endParaRPr>
            </a:p>
          </p:txBody>
        </p:sp>
        <p:sp>
          <p:nvSpPr>
            <p:cNvPr id="12" name="TextBox 11"/>
            <p:cNvSpPr txBox="1"/>
            <p:nvPr/>
          </p:nvSpPr>
          <p:spPr>
            <a:xfrm>
              <a:off x="6267370"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14" name="TextBox 13"/>
            <p:cNvSpPr txBox="1"/>
            <p:nvPr/>
          </p:nvSpPr>
          <p:spPr>
            <a:xfrm>
              <a:off x="687818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16</a:t>
              </a:r>
              <a:endParaRPr lang="en-US" sz="1200" dirty="0">
                <a:latin typeface="Arial"/>
                <a:cs typeface="Arial"/>
              </a:endParaRPr>
            </a:p>
          </p:txBody>
        </p:sp>
        <p:sp>
          <p:nvSpPr>
            <p:cNvPr id="15" name="TextBox 14"/>
            <p:cNvSpPr txBox="1"/>
            <p:nvPr/>
          </p:nvSpPr>
          <p:spPr>
            <a:xfrm>
              <a:off x="748859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17</a:t>
              </a:r>
              <a:endParaRPr lang="en-US" sz="1100" dirty="0">
                <a:latin typeface="Arial"/>
                <a:cs typeface="Arial"/>
              </a:endParaRPr>
            </a:p>
          </p:txBody>
        </p:sp>
        <p:sp>
          <p:nvSpPr>
            <p:cNvPr id="16" name="TextBox 15"/>
            <p:cNvSpPr txBox="1"/>
            <p:nvPr/>
          </p:nvSpPr>
          <p:spPr>
            <a:xfrm>
              <a:off x="8097931"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18</a:t>
              </a:r>
              <a:endParaRPr lang="en-US" sz="1100" dirty="0">
                <a:latin typeface="Arial"/>
                <a:cs typeface="Arial"/>
              </a:endParaRPr>
            </a:p>
          </p:txBody>
        </p:sp>
        <p:sp>
          <p:nvSpPr>
            <p:cNvPr id="17" name="TextBox 16"/>
            <p:cNvSpPr txBox="1"/>
            <p:nvPr/>
          </p:nvSpPr>
          <p:spPr>
            <a:xfrm>
              <a:off x="8710389"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19</a:t>
              </a:r>
              <a:endParaRPr lang="en-US" sz="1200" dirty="0">
                <a:latin typeface="Arial"/>
                <a:cs typeface="Arial"/>
              </a:endParaRPr>
            </a:p>
          </p:txBody>
        </p:sp>
        <p:sp>
          <p:nvSpPr>
            <p:cNvPr id="18" name="TextBox 17"/>
            <p:cNvSpPr txBox="1"/>
            <p:nvPr/>
          </p:nvSpPr>
          <p:spPr>
            <a:xfrm>
              <a:off x="4608496" y="3687718"/>
              <a:ext cx="452547" cy="184666"/>
            </a:xfrm>
            <a:prstGeom prst="rect">
              <a:avLst/>
            </a:prstGeom>
            <a:noFill/>
          </p:spPr>
          <p:txBody>
            <a:bodyPr wrap="square" lIns="0" tIns="0" rIns="0" bIns="0" rtlCol="0">
              <a:spAutoFit/>
            </a:bodyPr>
            <a:lstStyle/>
            <a:p>
              <a:pPr algn="r"/>
              <a:r>
                <a:rPr lang="en-US" sz="1200" dirty="0" smtClean="0">
                  <a:latin typeface="Arial"/>
                  <a:cs typeface="Arial"/>
                </a:rPr>
                <a:t>960</a:t>
              </a:r>
              <a:endParaRPr lang="en-US" sz="1200" dirty="0">
                <a:latin typeface="Arial"/>
                <a:cs typeface="Arial"/>
              </a:endParaRPr>
            </a:p>
          </p:txBody>
        </p:sp>
        <p:sp>
          <p:nvSpPr>
            <p:cNvPr id="19" name="TextBox 18"/>
            <p:cNvSpPr txBox="1"/>
            <p:nvPr/>
          </p:nvSpPr>
          <p:spPr>
            <a:xfrm>
              <a:off x="4608496" y="2942317"/>
              <a:ext cx="452547" cy="184666"/>
            </a:xfrm>
            <a:prstGeom prst="rect">
              <a:avLst/>
            </a:prstGeom>
            <a:noFill/>
          </p:spPr>
          <p:txBody>
            <a:bodyPr wrap="square" lIns="0" tIns="0" rIns="0" bIns="0" rtlCol="0">
              <a:spAutoFit/>
            </a:bodyPr>
            <a:lstStyle/>
            <a:p>
              <a:pPr algn="r"/>
              <a:r>
                <a:rPr lang="en-US" sz="1200" dirty="0" smtClean="0">
                  <a:latin typeface="Arial"/>
                  <a:cs typeface="Arial"/>
                </a:rPr>
                <a:t>970</a:t>
              </a:r>
              <a:endParaRPr lang="en-US" sz="1200" dirty="0">
                <a:latin typeface="Arial"/>
                <a:cs typeface="Arial"/>
              </a:endParaRPr>
            </a:p>
          </p:txBody>
        </p:sp>
        <p:sp>
          <p:nvSpPr>
            <p:cNvPr id="20" name="TextBox 19"/>
            <p:cNvSpPr txBox="1"/>
            <p:nvPr/>
          </p:nvSpPr>
          <p:spPr>
            <a:xfrm>
              <a:off x="4608496" y="2191731"/>
              <a:ext cx="452547" cy="184666"/>
            </a:xfrm>
            <a:prstGeom prst="rect">
              <a:avLst/>
            </a:prstGeom>
            <a:noFill/>
          </p:spPr>
          <p:txBody>
            <a:bodyPr wrap="square" lIns="0" tIns="0" rIns="0" bIns="0" rtlCol="0">
              <a:spAutoFit/>
            </a:bodyPr>
            <a:lstStyle/>
            <a:p>
              <a:pPr algn="r"/>
              <a:r>
                <a:rPr lang="en-US" sz="1200" dirty="0" smtClean="0">
                  <a:latin typeface="Arial"/>
                  <a:cs typeface="Arial"/>
                </a:rPr>
                <a:t>980</a:t>
              </a:r>
              <a:endParaRPr lang="en-US" sz="1200" dirty="0">
                <a:latin typeface="Arial"/>
                <a:cs typeface="Arial"/>
              </a:endParaRPr>
            </a:p>
          </p:txBody>
        </p:sp>
        <p:sp>
          <p:nvSpPr>
            <p:cNvPr id="21" name="TextBox 20"/>
            <p:cNvSpPr txBox="1"/>
            <p:nvPr/>
          </p:nvSpPr>
          <p:spPr>
            <a:xfrm>
              <a:off x="4608496" y="1439828"/>
              <a:ext cx="452547" cy="184666"/>
            </a:xfrm>
            <a:prstGeom prst="rect">
              <a:avLst/>
            </a:prstGeom>
            <a:noFill/>
          </p:spPr>
          <p:txBody>
            <a:bodyPr wrap="square" lIns="0" tIns="0" rIns="0" bIns="0" rtlCol="0">
              <a:spAutoFit/>
            </a:bodyPr>
            <a:lstStyle/>
            <a:p>
              <a:pPr algn="r"/>
              <a:r>
                <a:rPr lang="en-US" sz="1200" dirty="0" smtClean="0">
                  <a:latin typeface="Arial"/>
                  <a:cs typeface="Arial"/>
                </a:rPr>
                <a:t>990</a:t>
              </a:r>
              <a:endParaRPr lang="en-US" sz="1200" dirty="0">
                <a:latin typeface="Arial"/>
                <a:cs typeface="Arial"/>
              </a:endParaRPr>
            </a:p>
          </p:txBody>
        </p:sp>
        <p:sp>
          <p:nvSpPr>
            <p:cNvPr id="23" name="TextBox 22"/>
            <p:cNvSpPr txBox="1"/>
            <p:nvPr/>
          </p:nvSpPr>
          <p:spPr>
            <a:xfrm>
              <a:off x="4608496" y="690622"/>
              <a:ext cx="45254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200" dirty="0">
                <a:latin typeface="Arial"/>
                <a:cs typeface="Arial"/>
              </a:endParaRPr>
            </a:p>
          </p:txBody>
        </p:sp>
        <p:sp>
          <p:nvSpPr>
            <p:cNvPr id="31" name="TextBox 30"/>
            <p:cNvSpPr txBox="1"/>
            <p:nvPr/>
          </p:nvSpPr>
          <p:spPr>
            <a:xfrm rot="16200000">
              <a:off x="3084575" y="2194385"/>
              <a:ext cx="3005520" cy="184666"/>
            </a:xfrm>
            <a:prstGeom prst="rect">
              <a:avLst/>
            </a:prstGeom>
            <a:noFill/>
          </p:spPr>
          <p:txBody>
            <a:bodyPr wrap="square" lIns="0" tIns="0" rIns="0" bIns="0" rtlCol="0">
              <a:spAutoFit/>
            </a:bodyPr>
            <a:lstStyle/>
            <a:p>
              <a:pPr algn="ctr"/>
              <a:r>
                <a:rPr lang="en-US" sz="1200" b="1" dirty="0" smtClean="0">
                  <a:latin typeface="Arial"/>
                  <a:cs typeface="Arial"/>
                </a:rPr>
                <a:t>Minimum SLP (hPa)</a:t>
              </a:r>
              <a:endParaRPr lang="en-US" sz="1200" b="1" dirty="0">
                <a:latin typeface="Arial"/>
                <a:cs typeface="Arial"/>
              </a:endParaRPr>
            </a:p>
          </p:txBody>
        </p:sp>
        <p:sp>
          <p:nvSpPr>
            <p:cNvPr id="32" name="TextBox 31"/>
            <p:cNvSpPr txBox="1"/>
            <p:nvPr/>
          </p:nvSpPr>
          <p:spPr>
            <a:xfrm>
              <a:off x="5216404" y="4148217"/>
              <a:ext cx="3681792" cy="184666"/>
            </a:xfrm>
            <a:prstGeom prst="rect">
              <a:avLst/>
            </a:prstGeom>
            <a:noFill/>
          </p:spPr>
          <p:txBody>
            <a:bodyPr wrap="square" lIns="0" tIns="0" rIns="0" bIns="0" rtlCol="0">
              <a:spAutoFit/>
            </a:bodyPr>
            <a:lstStyle/>
            <a:p>
              <a:pPr algn="ctr"/>
              <a:r>
                <a:rPr lang="en-US" sz="1200" b="1" dirty="0" smtClean="0">
                  <a:latin typeface="Arial"/>
                  <a:cs typeface="Arial"/>
                </a:rPr>
                <a:t>Day in August 2016 labeled at 0000 UTC </a:t>
              </a:r>
              <a:endParaRPr lang="en-US" sz="1200" b="1" dirty="0">
                <a:latin typeface="Arial"/>
                <a:cs typeface="Arial"/>
              </a:endParaRPr>
            </a:p>
          </p:txBody>
        </p:sp>
        <p:sp>
          <p:nvSpPr>
            <p:cNvPr id="41" name="TextBox 40"/>
            <p:cNvSpPr txBox="1"/>
            <p:nvPr/>
          </p:nvSpPr>
          <p:spPr>
            <a:xfrm>
              <a:off x="5229104" y="783958"/>
              <a:ext cx="269996"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a:t>
              </a:r>
              <a:endParaRPr lang="en-US" sz="1200" dirty="0">
                <a:latin typeface="Arial"/>
                <a:cs typeface="Arial"/>
              </a:endParaRPr>
            </a:p>
          </p:txBody>
        </p:sp>
      </p:grpSp>
      <p:cxnSp>
        <p:nvCxnSpPr>
          <p:cNvPr id="42" name="Straight Connector 4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track and intensity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501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Use ensemble forecasts from the 51-member ECMWF </a:t>
            </a:r>
            <a:r>
              <a:rPr lang="en-US" sz="1800" dirty="0" smtClean="0">
                <a:latin typeface="Arial"/>
                <a:ea typeface="Times New Roman"/>
                <a:cs typeface="Arial"/>
              </a:rPr>
              <a:t>EPS</a:t>
            </a:r>
            <a:r>
              <a:rPr lang="en-US" sz="1800" dirty="0">
                <a:latin typeface="Arial"/>
                <a:ea typeface="Times New Roman"/>
                <a:cs typeface="Arial"/>
              </a:rPr>
              <a:t> extracted from The Observing System Research and Predictability Experiment (THORPEX) Interactive Grand Global Ensemble (TIGGE) (</a:t>
            </a:r>
            <a:r>
              <a:rPr lang="en-US" sz="1800" dirty="0" err="1">
                <a:latin typeface="Arial"/>
                <a:ea typeface="Times New Roman"/>
                <a:cs typeface="Arial"/>
              </a:rPr>
              <a:t>Bougeault</a:t>
            </a:r>
            <a:r>
              <a:rPr lang="en-US" sz="1800" dirty="0">
                <a:latin typeface="Arial"/>
                <a:ea typeface="Times New Roman"/>
                <a:cs typeface="Arial"/>
              </a:rPr>
              <a:t> et al. 2010). </a:t>
            </a:r>
          </a:p>
          <a:p>
            <a:pPr marL="0" indent="0">
              <a:buNone/>
            </a:pPr>
            <a:endParaRPr lang="en-US" sz="1800" dirty="0">
              <a:latin typeface="Arial"/>
              <a:ea typeface="Times New Roman"/>
              <a:cs typeface="Arial"/>
            </a:endParaRPr>
          </a:p>
          <a:p>
            <a:r>
              <a:rPr lang="en-US" sz="1800" dirty="0">
                <a:latin typeface="Arial"/>
                <a:ea typeface="Times New Roman"/>
                <a:cs typeface="Arial"/>
              </a:rPr>
              <a:t>Use ensemble forecasts initialized at 0000 UTC 10 August and verifying at 0000 UTC 15 August (120 h)</a:t>
            </a:r>
            <a:r>
              <a:rPr lang="en-US" sz="1800" dirty="0" smtClean="0">
                <a:latin typeface="Arial"/>
                <a:ea typeface="Times New Roman"/>
                <a:cs typeface="Arial"/>
              </a:rPr>
              <a:t>.</a:t>
            </a:r>
          </a:p>
          <a:p>
            <a:endParaRPr lang="en-US" sz="1800" dirty="0">
              <a:latin typeface="Arial"/>
              <a:ea typeface="Times New Roman"/>
              <a:cs typeface="Arial"/>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in ECMWF EPS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302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Track AC16 in </a:t>
            </a:r>
            <a:r>
              <a:rPr lang="en-US" sz="1800" dirty="0">
                <a:latin typeface="Arial"/>
                <a:ea typeface="Times New Roman"/>
                <a:cs typeface="Arial"/>
              </a:rPr>
              <a:t>the ensemble forecasts </a:t>
            </a:r>
            <a:r>
              <a:rPr lang="en-US" sz="1800" dirty="0" smtClean="0">
                <a:latin typeface="Arial"/>
                <a:ea typeface="Times New Roman"/>
                <a:cs typeface="Arial"/>
              </a:rPr>
              <a:t>by utilizing the objective SLP-based cyclone tracking algorithm developed by Crawford et al. (2020).</a:t>
            </a:r>
          </a:p>
          <a:p>
            <a:pPr marL="0" indent="0">
              <a:buNone/>
            </a:pPr>
            <a:endParaRPr lang="en-US" sz="1800" dirty="0" smtClean="0">
              <a:latin typeface="Arial"/>
              <a:ea typeface="Times New Roman"/>
              <a:cs typeface="Arial"/>
            </a:endParaRPr>
          </a:p>
          <a:p>
            <a:r>
              <a:rPr lang="en-US" sz="1800" dirty="0">
                <a:latin typeface="Arial" panose="020B0604020202020204" pitchFamily="34" charset="0"/>
                <a:cs typeface="Arial" panose="020B0604020202020204" pitchFamily="34" charset="0"/>
              </a:rPr>
              <a:t>Adapt methodology of </a:t>
            </a:r>
            <a:r>
              <a:rPr lang="en-US" sz="1800" dirty="0" err="1">
                <a:latin typeface="Arial" panose="020B0604020202020204" pitchFamily="34" charset="0"/>
                <a:cs typeface="Arial" panose="020B0604020202020204" pitchFamily="34" charset="0"/>
              </a:rPr>
              <a:t>Korfe</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Colle</a:t>
            </a:r>
            <a:r>
              <a:rPr lang="en-US" sz="1800" dirty="0">
                <a:latin typeface="Arial" panose="020B0604020202020204" pitchFamily="34" charset="0"/>
                <a:cs typeface="Arial" panose="020B0604020202020204" pitchFamily="34" charset="0"/>
              </a:rPr>
              <a:t> (2018) </a:t>
            </a:r>
            <a:r>
              <a:rPr lang="en-US" sz="1800" dirty="0">
                <a:latin typeface="Arial"/>
                <a:ea typeface="Times New Roman"/>
                <a:cs typeface="Arial"/>
              </a:rPr>
              <a:t>to </a:t>
            </a:r>
            <a:r>
              <a:rPr lang="en-US" sz="1800" dirty="0" smtClean="0">
                <a:latin typeface="Arial"/>
                <a:ea typeface="Times New Roman"/>
                <a:cs typeface="Arial"/>
              </a:rPr>
              <a:t>identify </a:t>
            </a:r>
            <a:r>
              <a:rPr lang="en-US" sz="1800" dirty="0">
                <a:latin typeface="Arial"/>
                <a:ea typeface="Times New Roman"/>
                <a:cs typeface="Arial"/>
              </a:rPr>
              <a:t>the </a:t>
            </a:r>
            <a:r>
              <a:rPr lang="en-US" sz="1800" dirty="0" smtClean="0">
                <a:latin typeface="Arial"/>
                <a:ea typeface="Times New Roman"/>
                <a:cs typeface="Arial"/>
              </a:rPr>
              <a:t>AC that matches AC16 </a:t>
            </a:r>
            <a:r>
              <a:rPr lang="en-US" sz="1800" dirty="0">
                <a:latin typeface="Arial"/>
                <a:ea typeface="Times New Roman"/>
                <a:cs typeface="Arial"/>
              </a:rPr>
              <a:t>in each ensemble forecast. </a:t>
            </a:r>
          </a:p>
          <a:p>
            <a:pPr marL="0" indent="0">
              <a:buNone/>
            </a:pPr>
            <a:endParaRPr lang="en-US" sz="1800" dirty="0">
              <a:latin typeface="Arial"/>
              <a:ea typeface="Times New Roman"/>
              <a:cs typeface="Arial"/>
            </a:endParaRPr>
          </a:p>
          <a:p>
            <a:r>
              <a:rPr lang="en-US" sz="1800" dirty="0" smtClean="0">
                <a:latin typeface="Arial"/>
                <a:ea typeface="Times New Roman"/>
                <a:cs typeface="Arial"/>
              </a:rPr>
              <a:t>If </a:t>
            </a:r>
            <a:r>
              <a:rPr lang="en-US" sz="1800" dirty="0">
                <a:latin typeface="Arial"/>
                <a:ea typeface="Times New Roman"/>
                <a:cs typeface="Arial"/>
              </a:rPr>
              <a:t>no </a:t>
            </a:r>
            <a:r>
              <a:rPr lang="en-US" sz="1800" dirty="0" smtClean="0">
                <a:latin typeface="Arial"/>
                <a:ea typeface="Times New Roman"/>
                <a:cs typeface="Arial"/>
              </a:rPr>
              <a:t>AC is identified to match AC16 in </a:t>
            </a:r>
            <a:r>
              <a:rPr lang="en-US" sz="1800" dirty="0">
                <a:latin typeface="Arial"/>
                <a:ea typeface="Times New Roman"/>
                <a:cs typeface="Arial"/>
              </a:rPr>
              <a:t>an ensemble forecast</a:t>
            </a:r>
            <a:r>
              <a:rPr lang="en-US" sz="1800" dirty="0" smtClean="0">
                <a:latin typeface="Arial"/>
                <a:ea typeface="Times New Roman"/>
                <a:cs typeface="Arial"/>
              </a:rPr>
              <a:t>, AC16 </a:t>
            </a:r>
            <a:r>
              <a:rPr lang="en-US" sz="1800" dirty="0">
                <a:latin typeface="Arial"/>
                <a:ea typeface="Times New Roman"/>
                <a:cs typeface="Arial"/>
              </a:rPr>
              <a:t>is manually identified and tracked in the ensemble forecast.</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in ECMWF EPS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0746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Utilize</a:t>
            </a:r>
            <a:r>
              <a:rPr lang="en-US" sz="1800" dirty="0">
                <a:latin typeface="Arial"/>
                <a:ea typeface="Times New Roman"/>
                <a:cs typeface="Arial"/>
              </a:rPr>
              <a:t> ensemble-based sensitivity analysis (ESA) technique (e.g., Torn and Hakim 2008) to examine the sensitivity of the forecast skill of intensity and position of AC16 to selected dynamic and thermodynamic quantities at earlier forecast lead times.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Calculate the sensitivity of a forecast metric of interest </a:t>
            </a:r>
            <a:r>
              <a:rPr lang="en-US" sz="1800" i="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to a model state variable </a:t>
            </a:r>
            <a:r>
              <a:rPr lang="en-US" sz="1800" i="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at an earlier forecast lead time for an ensemble of size M </a:t>
            </a:r>
            <a:r>
              <a:rPr lang="en-US" sz="1800" dirty="0" smtClean="0">
                <a:latin typeface="Arial" panose="020B0604020202020204" pitchFamily="34" charset="0"/>
                <a:cs typeface="Arial" panose="020B0604020202020204" pitchFamily="34" charset="0"/>
              </a:rPr>
              <a:t>via</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denote the 1 × M ensemble estimates of the forecast metric and </a:t>
            </a:r>
            <a:r>
              <a:rPr lang="en-US" sz="1800" i="1" dirty="0" err="1">
                <a:latin typeface="Arial" panose="020B0604020202020204" pitchFamily="34" charset="0"/>
                <a:cs typeface="Arial" panose="020B0604020202020204" pitchFamily="34" charset="0"/>
              </a:rPr>
              <a:t>i</a:t>
            </a:r>
            <a:r>
              <a:rPr lang="en-US" sz="1800" dirty="0" err="1">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model state variable, respectively, </a:t>
            </a:r>
            <a:r>
              <a:rPr lang="en-US" sz="1800" dirty="0" err="1">
                <a:latin typeface="Arial" panose="020B0604020202020204" pitchFamily="34" charset="0"/>
                <a:cs typeface="Arial" panose="020B0604020202020204" pitchFamily="34" charset="0"/>
              </a:rPr>
              <a:t>cov</a:t>
            </a:r>
            <a:r>
              <a:rPr lang="en-US" sz="1800" dirty="0">
                <a:latin typeface="Arial" panose="020B0604020202020204" pitchFamily="34" charset="0"/>
                <a:cs typeface="Arial" panose="020B0604020202020204" pitchFamily="34" charset="0"/>
              </a:rPr>
              <a:t> denotes the covariance, and </a:t>
            </a:r>
            <a:r>
              <a:rPr lang="en-US" sz="1800" dirty="0" err="1">
                <a:latin typeface="Arial" panose="020B0604020202020204" pitchFamily="34" charset="0"/>
                <a:cs typeface="Arial" panose="020B0604020202020204" pitchFamily="34" charset="0"/>
              </a:rPr>
              <a:t>var</a:t>
            </a:r>
            <a:r>
              <a:rPr lang="en-US" sz="1800" dirty="0">
                <a:latin typeface="Arial" panose="020B0604020202020204" pitchFamily="34" charset="0"/>
                <a:cs typeface="Arial" panose="020B0604020202020204" pitchFamily="34" charset="0"/>
              </a:rPr>
              <a:t> denotes the variance (e.g., Torn and Hakim 2008).</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Ensemble-based sensitivity analysis (ESA)</a:t>
            </a:r>
            <a:endParaRPr lang="en-US" sz="2200" b="1" dirty="0">
              <a:solidFill>
                <a:srgbClr val="FF0000"/>
              </a:solidFill>
              <a:latin typeface="Arial" panose="020B0604020202020204" pitchFamily="34" charset="0"/>
              <a:cs typeface="Arial" panose="020B0604020202020204" pitchFamily="34" charset="0"/>
            </a:endParaRPr>
          </a:p>
        </p:txBody>
      </p:sp>
      <p:pic>
        <p:nvPicPr>
          <p:cNvPr id="3" name="Picture 2" descr="ESA_equ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9" y="2953283"/>
            <a:ext cx="1859642" cy="677232"/>
          </a:xfrm>
          <a:prstGeom prst="rect">
            <a:avLst/>
          </a:prstGeom>
        </p:spPr>
      </p:pic>
    </p:spTree>
    <p:extLst>
      <p:ext uri="{BB962C8B-B14F-4D97-AF65-F5344CB8AC3E}">
        <p14:creationId xmlns:p14="http://schemas.microsoft.com/office/powerpoint/2010/main" val="16799405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16_positions_20160815_0000_f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1" y="639588"/>
            <a:ext cx="4421499" cy="4416715"/>
          </a:xfrm>
          <a:prstGeom prst="rect">
            <a:avLst/>
          </a:prstGeom>
          <a:ln w="9525">
            <a:solidFill>
              <a:schemeClr val="tx1"/>
            </a:solidFill>
          </a:ln>
        </p:spPr>
      </p:pic>
      <p:sp>
        <p:nvSpPr>
          <p:cNvPr id="36" name="TextBox 35"/>
          <p:cNvSpPr txBox="1"/>
          <p:nvPr/>
        </p:nvSpPr>
        <p:spPr>
          <a:xfrm>
            <a:off x="5024808" y="3570756"/>
            <a:ext cx="1010547" cy="184666"/>
          </a:xfrm>
          <a:prstGeom prst="rect">
            <a:avLst/>
          </a:prstGeom>
          <a:noFill/>
        </p:spPr>
        <p:txBody>
          <a:bodyPr wrap="square" lIns="0" tIns="0" rIns="0" bIns="0" rtlCol="0">
            <a:spAutoFit/>
          </a:bodyPr>
          <a:lstStyle/>
          <a:p>
            <a:r>
              <a:rPr lang="en-US" sz="1200" dirty="0" smtClean="0">
                <a:latin typeface="Arial"/>
                <a:cs typeface="Arial"/>
              </a:rPr>
              <a:t>990–995</a:t>
            </a:r>
            <a:endParaRPr lang="en-US" sz="1200" dirty="0">
              <a:latin typeface="Arial"/>
              <a:cs typeface="Arial"/>
            </a:endParaRPr>
          </a:p>
        </p:txBody>
      </p:sp>
      <p:sp>
        <p:nvSpPr>
          <p:cNvPr id="37" name="TextBox 36"/>
          <p:cNvSpPr txBox="1"/>
          <p:nvPr/>
        </p:nvSpPr>
        <p:spPr>
          <a:xfrm>
            <a:off x="5024808" y="2932896"/>
            <a:ext cx="645324" cy="184666"/>
          </a:xfrm>
          <a:prstGeom prst="rect">
            <a:avLst/>
          </a:prstGeom>
          <a:noFill/>
        </p:spPr>
        <p:txBody>
          <a:bodyPr wrap="square" lIns="0" tIns="0" rIns="0" bIns="0" rtlCol="0">
            <a:spAutoFit/>
          </a:bodyPr>
          <a:lstStyle/>
          <a:p>
            <a:r>
              <a:rPr lang="en-US" sz="1200" dirty="0" smtClean="0">
                <a:latin typeface="Arial"/>
                <a:cs typeface="Arial"/>
              </a:rPr>
              <a:t>980–985</a:t>
            </a:r>
            <a:endParaRPr lang="en-US" sz="1200" dirty="0">
              <a:latin typeface="Arial"/>
              <a:cs typeface="Arial"/>
            </a:endParaRPr>
          </a:p>
        </p:txBody>
      </p:sp>
      <p:sp>
        <p:nvSpPr>
          <p:cNvPr id="38" name="Oval 37"/>
          <p:cNvSpPr>
            <a:spLocks noChangeAspect="1"/>
          </p:cNvSpPr>
          <p:nvPr/>
        </p:nvSpPr>
        <p:spPr>
          <a:xfrm>
            <a:off x="4739378" y="1092394"/>
            <a:ext cx="210312" cy="21031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760266" y="2308105"/>
            <a:ext cx="173736" cy="173736"/>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4778554" y="2630726"/>
            <a:ext cx="155448" cy="155448"/>
          </a:xfrm>
          <a:prstGeom prst="ellipse">
            <a:avLst/>
          </a:prstGeom>
          <a:solidFill>
            <a:srgbClr val="2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4796842" y="2958147"/>
            <a:ext cx="137160" cy="137160"/>
          </a:xfrm>
          <a:prstGeom prst="ellipse">
            <a:avLst/>
          </a:prstGeom>
          <a:solidFill>
            <a:srgbClr val="1FBF0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813454" y="3283246"/>
            <a:ext cx="118872" cy="118872"/>
          </a:xfrm>
          <a:prstGeom prst="ellipse">
            <a:avLst/>
          </a:prstGeom>
          <a:solidFill>
            <a:srgbClr val="FFDE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4831742" y="3611174"/>
            <a:ext cx="100584" cy="100584"/>
          </a:xfrm>
          <a:prstGeom prst="ellipse">
            <a:avLst/>
          </a:prstGeom>
          <a:solidFill>
            <a:srgbClr val="FD610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850030" y="3916074"/>
            <a:ext cx="82296" cy="8229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024614" y="1000847"/>
            <a:ext cx="1220124" cy="369332"/>
          </a:xfrm>
          <a:prstGeom prst="rect">
            <a:avLst/>
          </a:prstGeom>
          <a:noFill/>
        </p:spPr>
        <p:txBody>
          <a:bodyPr wrap="square" lIns="0" tIns="0" rIns="0" bIns="0" rtlCol="0">
            <a:spAutoFit/>
          </a:bodyPr>
          <a:lstStyle/>
          <a:p>
            <a:r>
              <a:rPr lang="en-US" sz="1200" dirty="0" smtClean="0">
                <a:latin typeface="Arial"/>
                <a:cs typeface="Arial"/>
              </a:rPr>
              <a:t>ERA5 min SLP                    (972.8 hPa)</a:t>
            </a:r>
          </a:p>
        </p:txBody>
      </p:sp>
      <p:sp>
        <p:nvSpPr>
          <p:cNvPr id="46" name="TextBox 45"/>
          <p:cNvSpPr txBox="1"/>
          <p:nvPr/>
        </p:nvSpPr>
        <p:spPr>
          <a:xfrm>
            <a:off x="5024808" y="2303525"/>
            <a:ext cx="688293" cy="184666"/>
          </a:xfrm>
          <a:prstGeom prst="rect">
            <a:avLst/>
          </a:prstGeom>
          <a:noFill/>
        </p:spPr>
        <p:txBody>
          <a:bodyPr wrap="square" lIns="0" tIns="0" rIns="0" bIns="0" rtlCol="0">
            <a:spAutoFit/>
          </a:bodyPr>
          <a:lstStyle/>
          <a:p>
            <a:r>
              <a:rPr lang="en-US" sz="1200" dirty="0" smtClean="0">
                <a:latin typeface="Arial"/>
                <a:cs typeface="Arial"/>
              </a:rPr>
              <a:t>970–975</a:t>
            </a:r>
            <a:endParaRPr lang="en-US" sz="1200" dirty="0">
              <a:latin typeface="Arial"/>
              <a:cs typeface="Arial"/>
            </a:endParaRPr>
          </a:p>
        </p:txBody>
      </p:sp>
      <p:sp>
        <p:nvSpPr>
          <p:cNvPr id="47" name="TextBox 46"/>
          <p:cNvSpPr txBox="1"/>
          <p:nvPr/>
        </p:nvSpPr>
        <p:spPr>
          <a:xfrm>
            <a:off x="5024808" y="2615124"/>
            <a:ext cx="668463" cy="189565"/>
          </a:xfrm>
          <a:prstGeom prst="rect">
            <a:avLst/>
          </a:prstGeom>
          <a:noFill/>
        </p:spPr>
        <p:txBody>
          <a:bodyPr wrap="square" lIns="0" tIns="0" rIns="0" bIns="0" rtlCol="0">
            <a:spAutoFit/>
          </a:bodyPr>
          <a:lstStyle/>
          <a:p>
            <a:r>
              <a:rPr lang="en-US" sz="1200" dirty="0" smtClean="0">
                <a:latin typeface="Arial"/>
                <a:cs typeface="Arial"/>
              </a:rPr>
              <a:t>975–980</a:t>
            </a:r>
            <a:endParaRPr lang="en-US" sz="1200" dirty="0">
              <a:latin typeface="Arial"/>
              <a:cs typeface="Arial"/>
            </a:endParaRPr>
          </a:p>
        </p:txBody>
      </p:sp>
      <p:sp>
        <p:nvSpPr>
          <p:cNvPr id="48" name="TextBox 47"/>
          <p:cNvSpPr txBox="1"/>
          <p:nvPr/>
        </p:nvSpPr>
        <p:spPr>
          <a:xfrm>
            <a:off x="5024614" y="3244503"/>
            <a:ext cx="630148" cy="184666"/>
          </a:xfrm>
          <a:prstGeom prst="rect">
            <a:avLst/>
          </a:prstGeom>
          <a:noFill/>
        </p:spPr>
        <p:txBody>
          <a:bodyPr wrap="square" lIns="0" tIns="0" rIns="0" bIns="0" rtlCol="0">
            <a:spAutoFit/>
          </a:bodyPr>
          <a:lstStyle/>
          <a:p>
            <a:r>
              <a:rPr lang="en-US" sz="1200" dirty="0" smtClean="0">
                <a:latin typeface="Arial"/>
                <a:cs typeface="Arial"/>
              </a:rPr>
              <a:t>985–990</a:t>
            </a:r>
            <a:endParaRPr lang="en-US" sz="1200" dirty="0">
              <a:latin typeface="Arial"/>
              <a:cs typeface="Arial"/>
            </a:endParaRPr>
          </a:p>
        </p:txBody>
      </p:sp>
      <p:sp>
        <p:nvSpPr>
          <p:cNvPr id="49" name="TextBox 48"/>
          <p:cNvSpPr txBox="1"/>
          <p:nvPr/>
        </p:nvSpPr>
        <p:spPr>
          <a:xfrm>
            <a:off x="5024614" y="3863508"/>
            <a:ext cx="720997" cy="184666"/>
          </a:xfrm>
          <a:prstGeom prst="rect">
            <a:avLst/>
          </a:prstGeom>
          <a:noFill/>
        </p:spPr>
        <p:txBody>
          <a:bodyPr wrap="square" lIns="0" tIns="0" rIns="0" bIns="0" rtlCol="0">
            <a:spAutoFit/>
          </a:bodyPr>
          <a:lstStyle/>
          <a:p>
            <a:r>
              <a:rPr lang="en-US" sz="1200" dirty="0" smtClean="0">
                <a:latin typeface="Arial"/>
                <a:cs typeface="Arial"/>
              </a:rPr>
              <a:t>≥ 995</a:t>
            </a:r>
            <a:endParaRPr lang="en-US" sz="1200" dirty="0">
              <a:latin typeface="Arial"/>
              <a:cs typeface="Arial"/>
            </a:endParaRPr>
          </a:p>
        </p:txBody>
      </p:sp>
      <p:sp>
        <p:nvSpPr>
          <p:cNvPr id="50" name="Oval 49"/>
          <p:cNvSpPr>
            <a:spLocks noChangeAspect="1"/>
          </p:cNvSpPr>
          <p:nvPr/>
        </p:nvSpPr>
        <p:spPr>
          <a:xfrm>
            <a:off x="4741978" y="1972630"/>
            <a:ext cx="192024" cy="192024"/>
          </a:xfrm>
          <a:prstGeom prst="ellipse">
            <a:avLst/>
          </a:prstGeom>
          <a:solidFill>
            <a:srgbClr val="92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024808" y="1969455"/>
            <a:ext cx="490647" cy="184666"/>
          </a:xfrm>
          <a:prstGeom prst="rect">
            <a:avLst/>
          </a:prstGeom>
          <a:noFill/>
        </p:spPr>
        <p:txBody>
          <a:bodyPr wrap="square" lIns="0" tIns="0" rIns="0" bIns="0" rtlCol="0">
            <a:spAutoFit/>
          </a:bodyPr>
          <a:lstStyle/>
          <a:p>
            <a:r>
              <a:rPr lang="en-US" sz="1200" dirty="0" smtClean="0">
                <a:latin typeface="Arial"/>
                <a:cs typeface="Arial"/>
              </a:rPr>
              <a:t>&lt; 970 </a:t>
            </a:r>
            <a:endParaRPr lang="en-US" sz="1200" dirty="0">
              <a:latin typeface="Arial"/>
              <a:cs typeface="Arial"/>
            </a:endParaRPr>
          </a:p>
        </p:txBody>
      </p:sp>
      <p:sp>
        <p:nvSpPr>
          <p:cNvPr id="53" name="TextBox 52"/>
          <p:cNvSpPr txBox="1"/>
          <p:nvPr/>
        </p:nvSpPr>
        <p:spPr>
          <a:xfrm>
            <a:off x="144151" y="637147"/>
            <a:ext cx="1829018"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0000 UTC 15 Aug (120 h) </a:t>
            </a:r>
            <a:endParaRPr lang="en-US" sz="1200" dirty="0">
              <a:latin typeface="Arial"/>
              <a:cs typeface="Arial"/>
            </a:endParaRPr>
          </a:p>
        </p:txBody>
      </p:sp>
      <p:sp>
        <p:nvSpPr>
          <p:cNvPr id="7" name="Oval 6"/>
          <p:cNvSpPr/>
          <p:nvPr/>
        </p:nvSpPr>
        <p:spPr>
          <a:xfrm>
            <a:off x="4771380" y="4320389"/>
            <a:ext cx="571827" cy="588563"/>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5447727" y="4240818"/>
            <a:ext cx="1251079" cy="738664"/>
          </a:xfrm>
          <a:prstGeom prst="rect">
            <a:avLst/>
          </a:prstGeom>
          <a:noFill/>
        </p:spPr>
        <p:txBody>
          <a:bodyPr wrap="square" lIns="0" tIns="0" rIns="0" bIns="0" rtlCol="0">
            <a:spAutoFit/>
          </a:bodyPr>
          <a:lstStyle/>
          <a:p>
            <a:r>
              <a:rPr lang="en-US" sz="1200" dirty="0" smtClean="0">
                <a:latin typeface="Arial"/>
                <a:cs typeface="Arial"/>
              </a:rPr>
              <a:t>700-km radius circle surrounding ERA5 location of AC16.</a:t>
            </a:r>
            <a:endParaRPr lang="en-US" sz="1200" baseline="-25000" dirty="0">
              <a:latin typeface="Arial"/>
              <a:cs typeface="Arial"/>
            </a:endParaRPr>
          </a:p>
        </p:txBody>
      </p:sp>
      <p:sp>
        <p:nvSpPr>
          <p:cNvPr id="10" name="TextBox 9"/>
          <p:cNvSpPr txBox="1"/>
          <p:nvPr/>
        </p:nvSpPr>
        <p:spPr>
          <a:xfrm>
            <a:off x="4657696" y="1466483"/>
            <a:ext cx="1587041" cy="646331"/>
          </a:xfrm>
          <a:prstGeom prst="rect">
            <a:avLst/>
          </a:prstGeom>
          <a:noFill/>
        </p:spPr>
        <p:txBody>
          <a:bodyPr wrap="square" rtlCol="0">
            <a:spAutoFit/>
          </a:bodyPr>
          <a:lstStyle/>
          <a:p>
            <a:r>
              <a:rPr lang="en-US" sz="1200" b="1" dirty="0" smtClean="0">
                <a:latin typeface="Arial"/>
                <a:cs typeface="Arial"/>
              </a:rPr>
              <a:t>Ensemble member min SLP (hPa):</a:t>
            </a:r>
          </a:p>
          <a:p>
            <a:endParaRPr lang="en-US" sz="1200" b="1" dirty="0"/>
          </a:p>
        </p:txBody>
      </p:sp>
      <p:sp>
        <p:nvSpPr>
          <p:cNvPr id="26" name="TextBox 25"/>
          <p:cNvSpPr txBox="1"/>
          <p:nvPr/>
        </p:nvSpPr>
        <p:spPr>
          <a:xfrm>
            <a:off x="6263694" y="760699"/>
            <a:ext cx="2833581" cy="3754874"/>
          </a:xfrm>
          <a:prstGeom prst="rect">
            <a:avLst/>
          </a:prstGeom>
          <a:noFill/>
        </p:spPr>
        <p:txBody>
          <a:bodyPr wrap="square" rtlCol="0">
            <a:spAutoFit/>
          </a:bodyPr>
          <a:lstStyle/>
          <a:p>
            <a:pPr marL="285750" indent="-285750">
              <a:buFont typeface="Arial"/>
              <a:buChar char="•"/>
            </a:pPr>
            <a:r>
              <a:rPr lang="en-US" sz="1400" dirty="0" smtClean="0">
                <a:latin typeface="Arial"/>
                <a:cs typeface="Arial"/>
              </a:rPr>
              <a:t>SLP </a:t>
            </a:r>
            <a:r>
              <a:rPr lang="en-US" sz="1400" dirty="0">
                <a:latin typeface="Arial"/>
                <a:cs typeface="Arial"/>
              </a:rPr>
              <a:t>within a 700-km radius circle surrounding the ERA5 position of AC16 at 0000 UTC 15 August (120 h) correlates relatively well with the intensity error and position error of AC16 at this </a:t>
            </a:r>
            <a:r>
              <a:rPr lang="en-US" sz="1400" dirty="0" smtClean="0">
                <a:latin typeface="Arial"/>
                <a:cs typeface="Arial"/>
              </a:rPr>
              <a:t>time (not shown).</a:t>
            </a:r>
          </a:p>
          <a:p>
            <a:pPr marL="285750" indent="-285750">
              <a:buFont typeface="Arial"/>
              <a:buChar char="•"/>
            </a:pPr>
            <a:endParaRPr lang="en-US" sz="1400" dirty="0">
              <a:latin typeface="Arial"/>
              <a:cs typeface="Arial"/>
            </a:endParaRPr>
          </a:p>
          <a:p>
            <a:pPr marL="285750" indent="-285750">
              <a:buFont typeface="Arial"/>
              <a:buChar char="•"/>
            </a:pPr>
            <a:r>
              <a:rPr lang="en-US" sz="1400" dirty="0">
                <a:latin typeface="Arial"/>
                <a:cs typeface="Arial"/>
              </a:rPr>
              <a:t>Use average SLP within the 700-km radius circle surrounding the ERA5 position of AC16 at 0000 UTC 15 August (120 h) as the forecast metric, which is hereafter referred to as </a:t>
            </a:r>
            <a:r>
              <a:rPr lang="en-US" sz="1400" i="1" dirty="0">
                <a:latin typeface="Arial"/>
                <a:cs typeface="Arial"/>
              </a:rPr>
              <a:t>J</a:t>
            </a:r>
            <a:r>
              <a:rPr lang="en-US" sz="1400" baseline="-25000" dirty="0">
                <a:latin typeface="Arial"/>
                <a:cs typeface="Arial"/>
              </a:rPr>
              <a:t>AC</a:t>
            </a:r>
            <a:r>
              <a:rPr lang="en-US" sz="1400" dirty="0">
                <a:latin typeface="Arial"/>
                <a:cs typeface="Arial"/>
              </a:rPr>
              <a:t>.</a:t>
            </a:r>
          </a:p>
          <a:p>
            <a:pPr marL="285750" indent="-285750">
              <a:buFont typeface="Arial"/>
              <a:buChar char="•"/>
            </a:pPr>
            <a:endParaRPr lang="en-US" sz="1400" dirty="0">
              <a:latin typeface="Arial"/>
              <a:cs typeface="Arial"/>
            </a:endParaRPr>
          </a:p>
        </p:txBody>
      </p:sp>
      <p:cxnSp>
        <p:nvCxnSpPr>
          <p:cNvPr id="31" name="Straight Connector 30"/>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a:solidFill>
                  <a:srgbClr val="FF0000"/>
                </a:solidFill>
                <a:latin typeface="Arial" panose="020B0604020202020204" pitchFamily="34" charset="0"/>
                <a:cs typeface="Arial" panose="020B0604020202020204" pitchFamily="34" charset="0"/>
              </a:rPr>
              <a:t>Ensemble-based sensitivity analysis (ESA)</a:t>
            </a:r>
          </a:p>
        </p:txBody>
      </p:sp>
      <p:cxnSp>
        <p:nvCxnSpPr>
          <p:cNvPr id="4" name="Straight Connector 3"/>
          <p:cNvCxnSpPr/>
          <p:nvPr/>
        </p:nvCxnSpPr>
        <p:spPr>
          <a:xfrm flipH="1">
            <a:off x="4640889" y="790316"/>
            <a:ext cx="29842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024808" y="686973"/>
            <a:ext cx="1220124" cy="184666"/>
          </a:xfrm>
          <a:prstGeom prst="rect">
            <a:avLst/>
          </a:prstGeom>
          <a:noFill/>
        </p:spPr>
        <p:txBody>
          <a:bodyPr wrap="square" lIns="0" tIns="0" rIns="0" bIns="0" rtlCol="0">
            <a:spAutoFit/>
          </a:bodyPr>
          <a:lstStyle/>
          <a:p>
            <a:r>
              <a:rPr lang="en-US" sz="1200" dirty="0" smtClean="0">
                <a:latin typeface="Arial"/>
                <a:cs typeface="Arial"/>
              </a:rPr>
              <a:t>ERA5 SLP (hPa)</a:t>
            </a:r>
          </a:p>
        </p:txBody>
      </p:sp>
    </p:spTree>
    <p:extLst>
      <p:ext uri="{BB962C8B-B14F-4D97-AF65-F5344CB8AC3E}">
        <p14:creationId xmlns:p14="http://schemas.microsoft.com/office/powerpoint/2010/main" val="177748397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All sensitivity values are multiplied by −1, such that a more accurate prediction of the intensity and position of AC16 at 0000 UTC 15 August (120 h) is associated with increasing the value of the </a:t>
            </a:r>
            <a:r>
              <a:rPr lang="en-US" sz="1800" dirty="0" smtClean="0">
                <a:latin typeface="Arial"/>
                <a:ea typeface="Times New Roman"/>
                <a:cs typeface="Arial"/>
              </a:rPr>
              <a:t>quantity</a:t>
            </a:r>
            <a:r>
              <a:rPr lang="en-US" sz="1800" dirty="0">
                <a:latin typeface="Arial"/>
                <a:ea typeface="Times New Roman"/>
                <a:cs typeface="Arial"/>
              </a:rPr>
              <a:t> for positive sensitivity values and with decreasing the value of the </a:t>
            </a:r>
            <a:r>
              <a:rPr lang="en-US" sz="1800" dirty="0" smtClean="0">
                <a:latin typeface="Arial"/>
                <a:ea typeface="Times New Roman"/>
                <a:cs typeface="Arial"/>
              </a:rPr>
              <a:t>quantity</a:t>
            </a:r>
            <a:r>
              <a:rPr lang="en-US" sz="1800" dirty="0">
                <a:latin typeface="Arial"/>
                <a:ea typeface="Times New Roman"/>
                <a:cs typeface="Arial"/>
              </a:rPr>
              <a:t> for negative sensitivity values.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Interpreting sensitivity values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9916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a_pv_cfd_2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358" y="2369559"/>
            <a:ext cx="2801529" cy="2304288"/>
          </a:xfrm>
          <a:prstGeom prst="rect">
            <a:avLst/>
          </a:prstGeom>
          <a:ln w="9525">
            <a:solidFill>
              <a:schemeClr val="tx1"/>
            </a:solidFill>
          </a:ln>
        </p:spPr>
      </p:pic>
      <p:pic>
        <p:nvPicPr>
          <p:cNvPr id="6" name="Picture 5" descr="aa_pv_cfd_2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241" y="2369773"/>
            <a:ext cx="2801529" cy="2304288"/>
          </a:xfrm>
          <a:prstGeom prst="rect">
            <a:avLst/>
          </a:prstGeom>
          <a:ln w="9525">
            <a:solidFill>
              <a:schemeClr val="tx1"/>
            </a:solidFill>
          </a:ln>
        </p:spPr>
      </p:pic>
      <p:pic>
        <p:nvPicPr>
          <p:cNvPr id="5" name="Picture 4" descr="aa_pv_cfd_2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559"/>
            <a:ext cx="2801529" cy="2304288"/>
          </a:xfrm>
          <a:prstGeom prst="rect">
            <a:avLst/>
          </a:prstGeom>
          <a:ln w="9525">
            <a:solidFill>
              <a:schemeClr val="tx1"/>
            </a:solidFill>
          </a:ln>
        </p:spPr>
      </p:pic>
      <p:pic>
        <p:nvPicPr>
          <p:cNvPr id="4" name="Picture 3" descr="aa_pv_cfd_2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1146"/>
            <a:ext cx="2801529" cy="2304288"/>
          </a:xfrm>
          <a:prstGeom prst="rect">
            <a:avLst/>
          </a:prstGeom>
          <a:ln w="9525">
            <a:solidFill>
              <a:schemeClr val="tx1"/>
            </a:solidFill>
          </a:ln>
        </p:spPr>
      </p:pic>
      <p:pic>
        <p:nvPicPr>
          <p:cNvPr id="3" name="Picture 2" descr="aa_pv_cfd_250hPa_200km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552" y="52571"/>
            <a:ext cx="2801529" cy="2304288"/>
          </a:xfrm>
          <a:prstGeom prst="rect">
            <a:avLst/>
          </a:prstGeom>
          <a:ln w="9525">
            <a:solidFill>
              <a:schemeClr val="tx1"/>
            </a:solidFill>
          </a:ln>
        </p:spPr>
      </p:pic>
      <p:pic>
        <p:nvPicPr>
          <p:cNvPr id="2" name="Picture 1" descr="aa_pv_cfd_250hPa_200km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1146"/>
            <a:ext cx="2801529" cy="2304288"/>
          </a:xfrm>
          <a:prstGeom prst="rect">
            <a:avLst/>
          </a:prstGeom>
          <a:ln w="9525">
            <a:solidFill>
              <a:schemeClr val="tx1"/>
            </a:solidFill>
          </a:ln>
        </p:spPr>
      </p:pic>
      <p:cxnSp>
        <p:nvCxnSpPr>
          <p:cNvPr id="37" name="Straight Connector 36"/>
          <p:cNvCxnSpPr/>
          <p:nvPr/>
        </p:nvCxnSpPr>
        <p:spPr>
          <a:xfrm>
            <a:off x="274659"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1681" y="4738155"/>
            <a:ext cx="2005388" cy="338554"/>
          </a:xfrm>
          <a:prstGeom prst="rect">
            <a:avLst/>
          </a:prstGeom>
          <a:noFill/>
        </p:spPr>
        <p:txBody>
          <a:bodyPr wrap="square" lIns="0" tIns="0" rIns="0" bIns="0" rtlCol="0">
            <a:spAutoFit/>
          </a:bodyPr>
          <a:lstStyle/>
          <a:p>
            <a:r>
              <a:rPr lang="en-US" sz="1100" dirty="0" smtClean="0">
                <a:latin typeface="Arial"/>
                <a:cs typeface="Arial"/>
              </a:rPr>
              <a:t>Ensemble mean 200-km area-averaged 250-hPa PV (PVU)</a:t>
            </a:r>
          </a:p>
        </p:txBody>
      </p:sp>
      <p:grpSp>
        <p:nvGrpSpPr>
          <p:cNvPr id="44" name="Group 43"/>
          <p:cNvGrpSpPr/>
          <p:nvPr/>
        </p:nvGrpSpPr>
        <p:grpSpPr>
          <a:xfrm>
            <a:off x="8583100" y="172896"/>
            <a:ext cx="521212" cy="4393311"/>
            <a:chOff x="8389108" y="294816"/>
            <a:chExt cx="521212" cy="4393311"/>
          </a:xfrm>
        </p:grpSpPr>
        <p:pic>
          <p:nvPicPr>
            <p:cNvPr id="43" name="Picture 42"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8" name="TextBox 47"/>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53" name="TextBox 52"/>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54" name="TextBox 53"/>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5" name="TextBox 54"/>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6" name="TextBox 55"/>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7" name="TextBox 56"/>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8" name="TextBox 57"/>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9" name="TextBox 58"/>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0" name="TextBox 59"/>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1" name="TextBox 60"/>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2" name="TextBox 61"/>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3" name="TextBox 62"/>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
        <p:nvSpPr>
          <p:cNvPr id="65" name="TextBox 64"/>
          <p:cNvSpPr txBox="1"/>
          <p:nvPr/>
        </p:nvSpPr>
        <p:spPr>
          <a:xfrm>
            <a:off x="3230183" y="4738155"/>
            <a:ext cx="2347507" cy="338554"/>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200-km area-averaged 250-hPa PV (hPa)</a:t>
            </a:r>
          </a:p>
        </p:txBody>
      </p:sp>
      <p:sp>
        <p:nvSpPr>
          <p:cNvPr id="32" name="TextBox 31"/>
          <p:cNvSpPr txBox="1"/>
          <p:nvPr/>
        </p:nvSpPr>
        <p:spPr>
          <a:xfrm>
            <a:off x="604272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41" name="TextBox 40"/>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42" name="TextBox 41"/>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45" name="TextBox 4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46" name="TextBox 4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47" name="TextBox 46"/>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49" name="TextBox 4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sp>
        <p:nvSpPr>
          <p:cNvPr id="33" name="Rectangle 32"/>
          <p:cNvSpPr/>
          <p:nvPr/>
        </p:nvSpPr>
        <p:spPr>
          <a:xfrm>
            <a:off x="100492" y="113687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4" name="Rectangle 33"/>
          <p:cNvSpPr/>
          <p:nvPr/>
        </p:nvSpPr>
        <p:spPr>
          <a:xfrm>
            <a:off x="775863" y="111543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5" name="Rectangle 34"/>
          <p:cNvSpPr/>
          <p:nvPr/>
        </p:nvSpPr>
        <p:spPr>
          <a:xfrm>
            <a:off x="1284005" y="1385530"/>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36" name="Rectangle 35"/>
          <p:cNvSpPr/>
          <p:nvPr/>
        </p:nvSpPr>
        <p:spPr>
          <a:xfrm>
            <a:off x="2968191" y="126514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8" name="Rectangle 37"/>
          <p:cNvSpPr/>
          <p:nvPr/>
        </p:nvSpPr>
        <p:spPr>
          <a:xfrm>
            <a:off x="3653484" y="109415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9" name="Rectangle 38"/>
          <p:cNvSpPr/>
          <p:nvPr/>
        </p:nvSpPr>
        <p:spPr>
          <a:xfrm>
            <a:off x="4210747" y="134584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50" name="Rectangle 49"/>
          <p:cNvSpPr/>
          <p:nvPr/>
        </p:nvSpPr>
        <p:spPr>
          <a:xfrm>
            <a:off x="5929328" y="1405374"/>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51" name="Rectangle 50"/>
          <p:cNvSpPr/>
          <p:nvPr/>
        </p:nvSpPr>
        <p:spPr>
          <a:xfrm>
            <a:off x="6594777" y="10333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52" name="Rectangle 51"/>
          <p:cNvSpPr/>
          <p:nvPr/>
        </p:nvSpPr>
        <p:spPr>
          <a:xfrm>
            <a:off x="7207411" y="1205615"/>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4" name="Rectangle 63"/>
          <p:cNvSpPr/>
          <p:nvPr/>
        </p:nvSpPr>
        <p:spPr>
          <a:xfrm>
            <a:off x="320759" y="3874420"/>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66" name="Rectangle 65"/>
          <p:cNvSpPr/>
          <p:nvPr/>
        </p:nvSpPr>
        <p:spPr>
          <a:xfrm>
            <a:off x="1077386" y="3289878"/>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7" name="Rectangle 66"/>
          <p:cNvSpPr/>
          <p:nvPr/>
        </p:nvSpPr>
        <p:spPr>
          <a:xfrm>
            <a:off x="1710788" y="3413051"/>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8" name="Rectangle 67"/>
          <p:cNvSpPr/>
          <p:nvPr/>
        </p:nvSpPr>
        <p:spPr>
          <a:xfrm>
            <a:off x="4059031" y="31976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9" name="Rectangle 68"/>
          <p:cNvSpPr/>
          <p:nvPr/>
        </p:nvSpPr>
        <p:spPr>
          <a:xfrm>
            <a:off x="4732121" y="3271166"/>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70" name="Rectangle 69"/>
          <p:cNvSpPr/>
          <p:nvPr/>
        </p:nvSpPr>
        <p:spPr>
          <a:xfrm>
            <a:off x="7056177" y="3137467"/>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71" name="Rectangle 70"/>
          <p:cNvSpPr/>
          <p:nvPr/>
        </p:nvSpPr>
        <p:spPr>
          <a:xfrm>
            <a:off x="7659813" y="312173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Tree>
    <p:extLst>
      <p:ext uri="{BB962C8B-B14F-4D97-AF65-F5344CB8AC3E}">
        <p14:creationId xmlns:p14="http://schemas.microsoft.com/office/powerpoint/2010/main" val="351449683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lp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50" y="2369773"/>
            <a:ext cx="2801529" cy="2304288"/>
          </a:xfrm>
          <a:prstGeom prst="rect">
            <a:avLst/>
          </a:prstGeom>
          <a:ln w="9525">
            <a:solidFill>
              <a:schemeClr val="tx1"/>
            </a:solidFill>
          </a:ln>
        </p:spPr>
      </p:pic>
      <p:pic>
        <p:nvPicPr>
          <p:cNvPr id="12" name="Picture 11" descr="slp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134" y="2369773"/>
            <a:ext cx="2801529" cy="2304288"/>
          </a:xfrm>
          <a:prstGeom prst="rect">
            <a:avLst/>
          </a:prstGeom>
          <a:ln w="9525">
            <a:solidFill>
              <a:schemeClr val="tx1"/>
            </a:solidFill>
          </a:ln>
        </p:spPr>
      </p:pic>
      <p:pic>
        <p:nvPicPr>
          <p:cNvPr id="11" name="Picture 10" descr="slp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773"/>
            <a:ext cx="2801529" cy="2304288"/>
          </a:xfrm>
          <a:prstGeom prst="rect">
            <a:avLst/>
          </a:prstGeom>
          <a:ln w="9525">
            <a:solidFill>
              <a:schemeClr val="tx1"/>
            </a:solidFill>
          </a:ln>
        </p:spPr>
      </p:pic>
      <p:pic>
        <p:nvPicPr>
          <p:cNvPr id="10" name="Picture 9" descr="slp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2571"/>
            <a:ext cx="2801529" cy="2304288"/>
          </a:xfrm>
          <a:prstGeom prst="rect">
            <a:avLst/>
          </a:prstGeom>
          <a:ln w="9525">
            <a:solidFill>
              <a:schemeClr val="tx1"/>
            </a:solidFill>
          </a:ln>
        </p:spPr>
      </p:pic>
      <p:pic>
        <p:nvPicPr>
          <p:cNvPr id="9" name="Picture 8" descr="slp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134" y="50604"/>
            <a:ext cx="2801529" cy="2304288"/>
          </a:xfrm>
          <a:prstGeom prst="rect">
            <a:avLst/>
          </a:prstGeom>
          <a:ln w="9525">
            <a:solidFill>
              <a:schemeClr val="tx1"/>
            </a:solidFill>
          </a:ln>
        </p:spPr>
      </p:pic>
      <p:pic>
        <p:nvPicPr>
          <p:cNvPr id="8" name="Picture 7" descr="slp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2571"/>
            <a:ext cx="2801529" cy="2304288"/>
          </a:xfrm>
          <a:prstGeom prst="rect">
            <a:avLst/>
          </a:prstGeom>
          <a:ln w="9525">
            <a:solidFill>
              <a:schemeClr val="tx1"/>
            </a:solidFill>
          </a:ln>
        </p:spPr>
      </p:pic>
      <p:cxnSp>
        <p:nvCxnSpPr>
          <p:cNvPr id="37" name="Straight Connector 36"/>
          <p:cNvCxnSpPr/>
          <p:nvPr/>
        </p:nvCxnSpPr>
        <p:spPr>
          <a:xfrm>
            <a:off x="343042"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10064" y="4836780"/>
            <a:ext cx="1866705" cy="169277"/>
          </a:xfrm>
          <a:prstGeom prst="rect">
            <a:avLst/>
          </a:prstGeom>
          <a:noFill/>
        </p:spPr>
        <p:txBody>
          <a:bodyPr wrap="square" lIns="0" tIns="0" rIns="0" bIns="0" rtlCol="0">
            <a:spAutoFit/>
          </a:bodyPr>
          <a:lstStyle/>
          <a:p>
            <a:r>
              <a:rPr lang="en-US" sz="1100" dirty="0" smtClean="0">
                <a:latin typeface="Arial"/>
                <a:cs typeface="Arial"/>
              </a:rPr>
              <a:t>Ensemble mean SLP (hPa)</a:t>
            </a:r>
          </a:p>
        </p:txBody>
      </p:sp>
      <p:sp>
        <p:nvSpPr>
          <p:cNvPr id="65" name="TextBox 64"/>
          <p:cNvSpPr txBox="1"/>
          <p:nvPr/>
        </p:nvSpPr>
        <p:spPr>
          <a:xfrm>
            <a:off x="3076787" y="4837579"/>
            <a:ext cx="2509677" cy="169277"/>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SLP (hPa)</a:t>
            </a:r>
          </a:p>
        </p:txBody>
      </p:sp>
      <p:sp>
        <p:nvSpPr>
          <p:cNvPr id="32" name="TextBox 31"/>
          <p:cNvSpPr txBox="1"/>
          <p:nvPr/>
        </p:nvSpPr>
        <p:spPr>
          <a:xfrm>
            <a:off x="604272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33" name="TextBox 32"/>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34" name="TextBox 33"/>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35" name="TextBox 3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36" name="TextBox 3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38" name="TextBox 37"/>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39" name="TextBox 3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grpSp>
        <p:nvGrpSpPr>
          <p:cNvPr id="41" name="Group 40"/>
          <p:cNvGrpSpPr/>
          <p:nvPr/>
        </p:nvGrpSpPr>
        <p:grpSpPr>
          <a:xfrm>
            <a:off x="8583100" y="172896"/>
            <a:ext cx="521212" cy="4393311"/>
            <a:chOff x="8389108" y="294816"/>
            <a:chExt cx="521212" cy="4393311"/>
          </a:xfrm>
        </p:grpSpPr>
        <p:pic>
          <p:nvPicPr>
            <p:cNvPr id="42" name="Picture 41"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5" name="TextBox 44"/>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6" name="TextBox 45"/>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7" name="TextBox 46"/>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49" name="TextBox 48"/>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0" name="TextBox 49"/>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1" name="TextBox 50"/>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2" name="TextBox 51"/>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4" name="TextBox 63"/>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9" name="TextBox 68"/>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33126744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smtClean="0">
                <a:latin typeface="Arial" panose="020B0604020202020204" pitchFamily="34" charset="0"/>
                <a:cs typeface="Arial" panose="020B0604020202020204" pitchFamily="34" charset="0"/>
              </a:rPr>
              <a:t>Examine characteristics </a:t>
            </a:r>
            <a:r>
              <a:rPr lang="en-US" sz="1800" dirty="0">
                <a:latin typeface="Arial" panose="020B0604020202020204" pitchFamily="34" charset="0"/>
                <a:cs typeface="Arial" panose="020B0604020202020204" pitchFamily="34" charset="0"/>
              </a:rPr>
              <a:t>of the Arctic </a:t>
            </a:r>
            <a:r>
              <a:rPr lang="en-US" sz="1800" dirty="0" smtClean="0">
                <a:latin typeface="Arial" panose="020B0604020202020204" pitchFamily="34" charset="0"/>
                <a:cs typeface="Arial" panose="020B0604020202020204" pitchFamily="34" charset="0"/>
              </a:rPr>
              <a:t>environment, </a:t>
            </a:r>
            <a:r>
              <a:rPr lang="en-US" sz="1800" dirty="0">
                <a:latin typeface="Arial" panose="020B0604020202020204" pitchFamily="34" charset="0"/>
                <a:cs typeface="Arial" panose="020B0604020202020204" pitchFamily="34" charset="0"/>
              </a:rPr>
              <a:t>and the frequency, characteristics, and forecast skill </a:t>
            </a:r>
            <a:r>
              <a:rPr lang="en-US" sz="1800" dirty="0" smtClean="0">
                <a:latin typeface="Arial" panose="020B0604020202020204" pitchFamily="34" charset="0"/>
                <a:cs typeface="Arial" panose="020B0604020202020204" pitchFamily="34" charset="0"/>
              </a:rPr>
              <a:t>of ACs, </a:t>
            </a:r>
            <a:r>
              <a:rPr lang="en-US" sz="1800" dirty="0">
                <a:latin typeface="Arial" panose="020B0604020202020204" pitchFamily="34" charset="0"/>
                <a:cs typeface="Arial" panose="020B0604020202020204" pitchFamily="34" charset="0"/>
              </a:rPr>
              <a:t>during periods of low and high forecast skill of the synoptic-scale flow over the </a:t>
            </a:r>
            <a:r>
              <a:rPr lang="en-US" sz="1800" dirty="0" smtClean="0">
                <a:latin typeface="Arial" panose="020B0604020202020204" pitchFamily="34" charset="0"/>
                <a:cs typeface="Arial" panose="020B0604020202020204" pitchFamily="34" charset="0"/>
              </a:rPr>
              <a:t>Arctic, hereafter referred to as low-skill periods and high-skill periods, respectively.</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smtClean="0">
                <a:latin typeface="Arial" panose="020B0604020202020204" pitchFamily="34" charset="0"/>
                <a:cs typeface="Arial" panose="020B0604020202020204" pitchFamily="34" charset="0"/>
              </a:rPr>
              <a:t>Examine </a:t>
            </a:r>
            <a:r>
              <a:rPr lang="en-US" sz="1800" dirty="0">
                <a:latin typeface="Arial" panose="020B0604020202020204" pitchFamily="34" charset="0"/>
                <a:cs typeface="Arial" panose="020B0604020202020204" pitchFamily="34" charset="0"/>
              </a:rPr>
              <a:t>features and processes influencing the evolution of strong </a:t>
            </a:r>
            <a:r>
              <a:rPr lang="en-US" sz="1800" dirty="0" smtClean="0">
                <a:latin typeface="Arial" panose="020B0604020202020204" pitchFamily="34" charset="0"/>
                <a:cs typeface="Arial" panose="020B0604020202020204" pitchFamily="34" charset="0"/>
              </a:rPr>
              <a:t>low-skill ACs during low-skill periods and </a:t>
            </a:r>
            <a:r>
              <a:rPr lang="en-US" sz="1800" dirty="0">
                <a:latin typeface="Arial" panose="020B0604020202020204" pitchFamily="34" charset="0"/>
                <a:cs typeface="Arial" panose="020B0604020202020204" pitchFamily="34" charset="0"/>
              </a:rPr>
              <a:t>strong </a:t>
            </a:r>
            <a:r>
              <a:rPr lang="en-US" sz="1800" dirty="0" smtClean="0">
                <a:latin typeface="Arial" panose="020B0604020202020204" pitchFamily="34" charset="0"/>
                <a:cs typeface="Arial" panose="020B0604020202020204" pitchFamily="34" charset="0"/>
              </a:rPr>
              <a:t>high-skill ACs during low-skill periods.</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smtClean="0">
                <a:latin typeface="Arial" panose="020B0604020202020204" pitchFamily="34" charset="0"/>
                <a:cs typeface="Arial" panose="020B0604020202020204" pitchFamily="34" charset="0"/>
              </a:rPr>
              <a:t>Examine </a:t>
            </a:r>
            <a:r>
              <a:rPr lang="en-US" sz="1800" dirty="0">
                <a:latin typeface="Arial" panose="020B0604020202020204" pitchFamily="34" charset="0"/>
                <a:cs typeface="Arial" panose="020B0604020202020204" pitchFamily="34" charset="0"/>
              </a:rPr>
              <a:t>features and </a:t>
            </a:r>
            <a:r>
              <a:rPr lang="en-US" sz="1800" dirty="0" smtClean="0">
                <a:latin typeface="Arial" panose="020B0604020202020204" pitchFamily="34" charset="0"/>
                <a:cs typeface="Arial" panose="020B0604020202020204" pitchFamily="34" charset="0"/>
              </a:rPr>
              <a:t>processes influencing </a:t>
            </a:r>
            <a:r>
              <a:rPr lang="en-US" sz="1800" dirty="0">
                <a:latin typeface="Arial" panose="020B0604020202020204" pitchFamily="34" charset="0"/>
                <a:cs typeface="Arial" panose="020B0604020202020204" pitchFamily="34" charset="0"/>
              </a:rPr>
              <a:t>the forecast skill of a selected strong </a:t>
            </a:r>
            <a:r>
              <a:rPr lang="en-US" sz="1800" dirty="0" smtClean="0">
                <a:latin typeface="Arial" panose="020B0604020202020204" pitchFamily="34" charset="0"/>
                <a:cs typeface="Arial" panose="020B0604020202020204" pitchFamily="34" charset="0"/>
              </a:rPr>
              <a:t>low-skill AC during a low-skill period.</a:t>
            </a: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Objectives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5310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VT_and_aa_IMFC_1000to8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66" y="2575056"/>
            <a:ext cx="2833524" cy="2514600"/>
          </a:xfrm>
          <a:prstGeom prst="rect">
            <a:avLst/>
          </a:prstGeom>
          <a:ln w="9525">
            <a:solidFill>
              <a:schemeClr val="tx1"/>
            </a:solidFill>
          </a:ln>
        </p:spPr>
      </p:pic>
      <p:pic>
        <p:nvPicPr>
          <p:cNvPr id="4" name="Picture 3" descr="IVT_and_aa_IMFC_1000to8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6" y="2575056"/>
            <a:ext cx="2833525" cy="2514600"/>
          </a:xfrm>
          <a:prstGeom prst="rect">
            <a:avLst/>
          </a:prstGeom>
          <a:ln w="9525">
            <a:solidFill>
              <a:schemeClr val="tx1"/>
            </a:solidFill>
          </a:ln>
        </p:spPr>
      </p:pic>
      <p:pic>
        <p:nvPicPr>
          <p:cNvPr id="3" name="Picture 2" descr="IVT_and_aa_IMFC_1000to8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666" y="47756"/>
            <a:ext cx="2833524" cy="2514600"/>
          </a:xfrm>
          <a:prstGeom prst="rect">
            <a:avLst/>
          </a:prstGeom>
          <a:ln w="9525">
            <a:solidFill>
              <a:schemeClr val="tx1"/>
            </a:solidFill>
          </a:ln>
        </p:spPr>
      </p:pic>
      <p:pic>
        <p:nvPicPr>
          <p:cNvPr id="2" name="Picture 1" descr="IVT_and_aa_IMFC_1000to8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37" y="47756"/>
            <a:ext cx="2833524" cy="2514600"/>
          </a:xfrm>
          <a:prstGeom prst="rect">
            <a:avLst/>
          </a:prstGeom>
          <a:ln w="9525">
            <a:solidFill>
              <a:schemeClr val="tx1"/>
            </a:solidFill>
          </a:ln>
        </p:spPr>
      </p:pic>
      <p:sp>
        <p:nvSpPr>
          <p:cNvPr id="34" name="TextBox 33"/>
          <p:cNvSpPr txBox="1"/>
          <p:nvPr/>
        </p:nvSpPr>
        <p:spPr>
          <a:xfrm>
            <a:off x="3566491" y="2575056"/>
            <a:ext cx="206311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(d) 1200 UTC 14 Aug (108 h) </a:t>
            </a:r>
            <a:endParaRPr lang="en-US" sz="1200" dirty="0">
              <a:latin typeface="Arial"/>
              <a:cs typeface="Arial"/>
            </a:endParaRPr>
          </a:p>
        </p:txBody>
      </p:sp>
      <p:sp>
        <p:nvSpPr>
          <p:cNvPr id="35" name="TextBox 34"/>
          <p:cNvSpPr txBox="1"/>
          <p:nvPr/>
        </p:nvSpPr>
        <p:spPr>
          <a:xfrm>
            <a:off x="726212" y="2575056"/>
            <a:ext cx="1973499"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(c) 0000 UTC 14 Aug (96 h) </a:t>
            </a:r>
            <a:endParaRPr lang="en-US" sz="1200" dirty="0">
              <a:latin typeface="Arial"/>
              <a:cs typeface="Arial"/>
            </a:endParaRPr>
          </a:p>
        </p:txBody>
      </p:sp>
      <p:sp>
        <p:nvSpPr>
          <p:cNvPr id="38" name="TextBox 37"/>
          <p:cNvSpPr txBox="1"/>
          <p:nvPr/>
        </p:nvSpPr>
        <p:spPr>
          <a:xfrm>
            <a:off x="3566491" y="49829"/>
            <a:ext cx="199145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1200 UTC 13 Aug (84 h) </a:t>
            </a:r>
            <a:endParaRPr lang="en-US" sz="1200" dirty="0">
              <a:latin typeface="Arial"/>
              <a:cs typeface="Arial"/>
            </a:endParaRPr>
          </a:p>
        </p:txBody>
      </p:sp>
      <p:sp>
        <p:nvSpPr>
          <p:cNvPr id="39" name="TextBox 38"/>
          <p:cNvSpPr txBox="1"/>
          <p:nvPr/>
        </p:nvSpPr>
        <p:spPr>
          <a:xfrm>
            <a:off x="724861" y="49829"/>
            <a:ext cx="1974850"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0000 UTC 13 Aug (72 h) </a:t>
            </a:r>
            <a:endParaRPr lang="en-US" sz="1200" dirty="0">
              <a:latin typeface="Arial"/>
              <a:cs typeface="Arial"/>
            </a:endParaRPr>
          </a:p>
        </p:txBody>
      </p:sp>
      <p:cxnSp>
        <p:nvCxnSpPr>
          <p:cNvPr id="41" name="Straight Connector 40"/>
          <p:cNvCxnSpPr/>
          <p:nvPr/>
        </p:nvCxnSpPr>
        <p:spPr>
          <a:xfrm>
            <a:off x="7807432" y="321091"/>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92581" y="432090"/>
            <a:ext cx="1621318" cy="738664"/>
          </a:xfrm>
          <a:prstGeom prst="rect">
            <a:avLst/>
          </a:prstGeom>
          <a:noFill/>
        </p:spPr>
        <p:txBody>
          <a:bodyPr wrap="square" lIns="0" tIns="0" rIns="0" bIns="0" rtlCol="0">
            <a:spAutoFit/>
          </a:bodyPr>
          <a:lstStyle/>
          <a:p>
            <a:r>
              <a:rPr lang="en-US" sz="1200" dirty="0" smtClean="0">
                <a:latin typeface="Arial"/>
                <a:cs typeface="Arial"/>
              </a:rPr>
              <a:t>Ensemble mean 200-km area-averaged 1000–850-hPa IMFC (every 80 W m</a:t>
            </a:r>
            <a:r>
              <a:rPr lang="en-US" sz="1200" baseline="30000" dirty="0" smtClean="0">
                <a:latin typeface="Arial"/>
                <a:cs typeface="Arial"/>
              </a:rPr>
              <a:t>−</a:t>
            </a:r>
            <a:r>
              <a:rPr lang="en-US" sz="1200" baseline="30000" dirty="0">
                <a:latin typeface="Arial"/>
                <a:cs typeface="Arial"/>
              </a:rPr>
              <a:t>2</a:t>
            </a:r>
            <a:r>
              <a:rPr lang="en-US" sz="1200" dirty="0" smtClean="0">
                <a:latin typeface="Arial"/>
                <a:cs typeface="Arial"/>
              </a:rPr>
              <a:t>)</a:t>
            </a:r>
          </a:p>
        </p:txBody>
      </p:sp>
      <p:sp>
        <p:nvSpPr>
          <p:cNvPr id="45" name="TextBox 44"/>
          <p:cNvSpPr txBox="1"/>
          <p:nvPr/>
        </p:nvSpPr>
        <p:spPr>
          <a:xfrm>
            <a:off x="7392580" y="2772534"/>
            <a:ext cx="1621319" cy="738664"/>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Sensitivity of </a:t>
            </a:r>
            <a:r>
              <a:rPr lang="en-US" sz="1200" i="1" dirty="0" smtClean="0">
                <a:latin typeface="Arial"/>
                <a:cs typeface="Arial"/>
              </a:rPr>
              <a:t>J</a:t>
            </a:r>
            <a:r>
              <a:rPr lang="en-US" sz="1200" baseline="-25000" dirty="0" smtClean="0">
                <a:latin typeface="Arial"/>
                <a:cs typeface="Arial"/>
              </a:rPr>
              <a:t>AC</a:t>
            </a:r>
            <a:r>
              <a:rPr lang="en-US" sz="1200" dirty="0" smtClean="0">
                <a:latin typeface="Arial"/>
                <a:cs typeface="Arial"/>
              </a:rPr>
              <a:t> to </a:t>
            </a:r>
            <a:r>
              <a:rPr lang="en-US" sz="1200" dirty="0">
                <a:latin typeface="Arial"/>
                <a:cs typeface="Arial"/>
              </a:rPr>
              <a:t>200-km area-averaged 1000–850-hPa IMFC (</a:t>
            </a:r>
            <a:r>
              <a:rPr lang="en-US" sz="1200" dirty="0" smtClean="0">
                <a:latin typeface="Arial"/>
                <a:cs typeface="Arial"/>
              </a:rPr>
              <a:t>hPa)</a:t>
            </a:r>
          </a:p>
        </p:txBody>
      </p:sp>
      <p:sp>
        <p:nvSpPr>
          <p:cNvPr id="46" name="TextBox 45"/>
          <p:cNvSpPr txBox="1"/>
          <p:nvPr/>
        </p:nvSpPr>
        <p:spPr>
          <a:xfrm>
            <a:off x="7392581" y="3962672"/>
            <a:ext cx="1263608" cy="923330"/>
          </a:xfrm>
          <a:prstGeom prst="rect">
            <a:avLst/>
          </a:prstGeom>
          <a:noFill/>
        </p:spPr>
        <p:txBody>
          <a:bodyPr wrap="square" lIns="0" tIns="0" rIns="0" bIns="0" rtlCol="0">
            <a:spAutoFit/>
          </a:bodyPr>
          <a:lstStyle/>
          <a:p>
            <a:r>
              <a:rPr lang="en-US" sz="1200" b="1" dirty="0" smtClean="0">
                <a:latin typeface="Arial"/>
                <a:cs typeface="Arial"/>
              </a:rPr>
              <a:t>White stippling: </a:t>
            </a:r>
            <a:r>
              <a:rPr lang="en-US" sz="1200" dirty="0" smtClean="0">
                <a:latin typeface="Arial"/>
                <a:cs typeface="Arial"/>
              </a:rPr>
              <a:t>Sensitivity is statistically significant at 95% confidence level</a:t>
            </a:r>
          </a:p>
        </p:txBody>
      </p:sp>
      <p:sp>
        <p:nvSpPr>
          <p:cNvPr id="32" name="TextBox 31"/>
          <p:cNvSpPr txBox="1"/>
          <p:nvPr/>
        </p:nvSpPr>
        <p:spPr>
          <a:xfrm>
            <a:off x="7392581" y="1715945"/>
            <a:ext cx="1516284" cy="553998"/>
          </a:xfrm>
          <a:prstGeom prst="rect">
            <a:avLst/>
          </a:prstGeom>
          <a:noFill/>
        </p:spPr>
        <p:txBody>
          <a:bodyPr wrap="square" lIns="0" tIns="0" rIns="0" bIns="0" rtlCol="0">
            <a:spAutoFit/>
          </a:bodyPr>
          <a:lstStyle/>
          <a:p>
            <a:r>
              <a:rPr lang="en-US" sz="1200" dirty="0" smtClean="0">
                <a:latin typeface="Arial"/>
                <a:cs typeface="Arial"/>
              </a:rPr>
              <a:t>Ensemble mean 1000–850-hPa IVT (kg m</a:t>
            </a:r>
            <a:r>
              <a:rPr lang="en-US" sz="1200" baseline="30000" dirty="0" smtClean="0">
                <a:latin typeface="Arial"/>
                <a:cs typeface="Arial"/>
              </a:rPr>
              <a:t>−1</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p>
        </p:txBody>
      </p:sp>
      <p:cxnSp>
        <p:nvCxnSpPr>
          <p:cNvPr id="33" name="Straight Arrow Connector 32"/>
          <p:cNvCxnSpPr/>
          <p:nvPr/>
        </p:nvCxnSpPr>
        <p:spPr>
          <a:xfrm>
            <a:off x="7807432" y="1606778"/>
            <a:ext cx="351645"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6540985" y="464912"/>
            <a:ext cx="489823" cy="4393311"/>
            <a:chOff x="8389107" y="294816"/>
            <a:chExt cx="489823" cy="4393311"/>
          </a:xfrm>
        </p:grpSpPr>
        <p:pic>
          <p:nvPicPr>
            <p:cNvPr id="37" name="Picture 36" descr="g500_aa_slp_700km_sens_initialized_20160810_0000_f0_valid_20160810_0000.png"/>
            <p:cNvPicPr>
              <a:picLocks/>
            </p:cNvPicPr>
            <p:nvPr/>
          </p:nvPicPr>
          <p:blipFill rotWithShape="1">
            <a:blip r:embed="rId7">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0" name="TextBox 39"/>
            <p:cNvSpPr txBox="1"/>
            <p:nvPr/>
          </p:nvSpPr>
          <p:spPr>
            <a:xfrm>
              <a:off x="8574114" y="4063545"/>
              <a:ext cx="30481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7" name="TextBox 46"/>
            <p:cNvSpPr txBox="1"/>
            <p:nvPr/>
          </p:nvSpPr>
          <p:spPr>
            <a:xfrm>
              <a:off x="8574114" y="3730714"/>
              <a:ext cx="30481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9" name="TextBox 48"/>
            <p:cNvSpPr txBox="1"/>
            <p:nvPr/>
          </p:nvSpPr>
          <p:spPr>
            <a:xfrm>
              <a:off x="8574114" y="3369750"/>
              <a:ext cx="30481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0" name="TextBox 49"/>
            <p:cNvSpPr txBox="1"/>
            <p:nvPr/>
          </p:nvSpPr>
          <p:spPr>
            <a:xfrm>
              <a:off x="8574114" y="3016517"/>
              <a:ext cx="30481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1" name="TextBox 50"/>
            <p:cNvSpPr txBox="1"/>
            <p:nvPr/>
          </p:nvSpPr>
          <p:spPr>
            <a:xfrm>
              <a:off x="8574114" y="2667916"/>
              <a:ext cx="30481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2" name="TextBox 51"/>
            <p:cNvSpPr txBox="1"/>
            <p:nvPr/>
          </p:nvSpPr>
          <p:spPr>
            <a:xfrm>
              <a:off x="8574114" y="2314988"/>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64" name="TextBox 63"/>
            <p:cNvSpPr txBox="1"/>
            <p:nvPr/>
          </p:nvSpPr>
          <p:spPr>
            <a:xfrm>
              <a:off x="8574114" y="1966386"/>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5" name="TextBox 64"/>
            <p:cNvSpPr txBox="1"/>
            <p:nvPr/>
          </p:nvSpPr>
          <p:spPr>
            <a:xfrm>
              <a:off x="8574114" y="162119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68263"/>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19663"/>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4775"/>
              <a:ext cx="273051" cy="161583"/>
            </a:xfrm>
            <a:prstGeom prst="rect">
              <a:avLst/>
            </a:prstGeom>
            <a:noFill/>
          </p:spPr>
          <p:txBody>
            <a:bodyPr wrap="square" lIns="0" tIns="0" rIns="0" bIns="0" rtlCol="0">
              <a:spAutoFit/>
            </a:bodyPr>
            <a:lstStyle/>
            <a:p>
              <a:r>
                <a:rPr lang="en-US" sz="1050" dirty="0" smtClean="0">
                  <a:latin typeface="Arial"/>
                  <a:cs typeface="Arial"/>
                </a:rPr>
                <a:t>3.0</a:t>
              </a:r>
              <a:endParaRPr lang="en-US" sz="1050" dirty="0">
                <a:latin typeface="Arial"/>
                <a:cs typeface="Arial"/>
              </a:endParaRPr>
            </a:p>
          </p:txBody>
        </p:sp>
        <p:sp>
          <p:nvSpPr>
            <p:cNvPr id="69" name="TextBox 68"/>
            <p:cNvSpPr txBox="1"/>
            <p:nvPr/>
          </p:nvSpPr>
          <p:spPr>
            <a:xfrm flipH="1">
              <a:off x="8389107" y="4518850"/>
              <a:ext cx="369161"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184757660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a:t>
            </a:r>
            <a:r>
              <a:rPr lang="en-US" sz="1800" dirty="0" smtClean="0">
                <a:latin typeface="Arial" panose="020B0604020202020204" pitchFamily="34" charset="0"/>
                <a:cs typeface="Arial" panose="020B0604020202020204" pitchFamily="34" charset="0"/>
              </a:rPr>
              <a:t>Arctic environment </a:t>
            </a:r>
            <a:r>
              <a:rPr lang="en-US" sz="1800" dirty="0">
                <a:latin typeface="Arial" panose="020B0604020202020204" pitchFamily="34" charset="0"/>
                <a:cs typeface="Arial" panose="020B0604020202020204" pitchFamily="34" charset="0"/>
              </a:rPr>
              <a:t>tends to be characterized by greater synoptic-scale flow amplitude, greater </a:t>
            </a:r>
            <a:r>
              <a:rPr lang="en-US" sz="1800" dirty="0" smtClean="0">
                <a:latin typeface="Arial" panose="020B0604020202020204" pitchFamily="34" charset="0"/>
                <a:cs typeface="Arial" panose="020B0604020202020204" pitchFamily="34" charset="0"/>
              </a:rPr>
              <a:t>lower-to-midtropospheric </a:t>
            </a:r>
            <a:r>
              <a:rPr lang="en-US" sz="1800" dirty="0" err="1">
                <a:latin typeface="Arial" panose="020B0604020202020204" pitchFamily="34" charset="0"/>
                <a:cs typeface="Arial" panose="020B0604020202020204" pitchFamily="34" charset="0"/>
              </a:rPr>
              <a:t>Eady</a:t>
            </a:r>
            <a:r>
              <a:rPr lang="en-US" sz="1800" dirty="0">
                <a:latin typeface="Arial" panose="020B0604020202020204" pitchFamily="34" charset="0"/>
                <a:cs typeface="Arial" panose="020B0604020202020204" pitchFamily="34" charset="0"/>
              </a:rPr>
              <a:t> growth rates, </a:t>
            </a:r>
            <a:r>
              <a:rPr lang="en-US" sz="1800" dirty="0" smtClean="0">
                <a:latin typeface="Arial" panose="020B0604020202020204" pitchFamily="34" charset="0"/>
                <a:cs typeface="Arial" panose="020B0604020202020204" pitchFamily="34" charset="0"/>
              </a:rPr>
              <a:t>greater moisture transport, and </a:t>
            </a:r>
            <a:r>
              <a:rPr lang="en-US" sz="1800" dirty="0">
                <a:latin typeface="Arial" panose="020B0604020202020204" pitchFamily="34" charset="0"/>
                <a:cs typeface="Arial" panose="020B0604020202020204" pitchFamily="34" charset="0"/>
              </a:rPr>
              <a:t>greater latent </a:t>
            </a:r>
            <a:r>
              <a:rPr lang="en-US" sz="1800" dirty="0" smtClean="0">
                <a:latin typeface="Arial" panose="020B0604020202020204" pitchFamily="34" charset="0"/>
                <a:cs typeface="Arial" panose="020B0604020202020204" pitchFamily="34" charset="0"/>
              </a:rPr>
              <a:t>heating during </a:t>
            </a:r>
            <a:r>
              <a:rPr lang="en-US" sz="1800" dirty="0">
                <a:latin typeface="Arial" panose="020B0604020202020204" pitchFamily="34" charset="0"/>
                <a:cs typeface="Arial" panose="020B0604020202020204" pitchFamily="34" charset="0"/>
              </a:rPr>
              <a:t>low-skill periods compared to high-skill periods</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occur more frequently across </a:t>
            </a:r>
            <a:r>
              <a:rPr lang="en-US" sz="1800" dirty="0" smtClean="0">
                <a:latin typeface="Arial" panose="020B0604020202020204" pitchFamily="34" charset="0"/>
                <a:cs typeface="Arial" panose="020B0604020202020204" pitchFamily="34" charset="0"/>
              </a:rPr>
              <a:t>much of </a:t>
            </a:r>
            <a:r>
              <a:rPr lang="en-US" sz="1800" dirty="0">
                <a:latin typeface="Arial" panose="020B0604020202020204" pitchFamily="34" charset="0"/>
                <a:cs typeface="Arial" panose="020B0604020202020204" pitchFamily="34" charset="0"/>
              </a:rPr>
              <a:t>the </a:t>
            </a:r>
            <a:r>
              <a:rPr lang="en-US" sz="1800" dirty="0" smtClean="0">
                <a:latin typeface="Arial" panose="020B0604020202020204" pitchFamily="34" charset="0"/>
                <a:cs typeface="Arial" panose="020B0604020202020204" pitchFamily="34" charset="0"/>
              </a:rPr>
              <a:t>Arctic and </a:t>
            </a:r>
            <a:r>
              <a:rPr lang="en-US" sz="1800" dirty="0">
                <a:latin typeface="Arial" panose="020B0604020202020204" pitchFamily="34" charset="0"/>
                <a:cs typeface="Arial" panose="020B0604020202020204" pitchFamily="34" charset="0"/>
              </a:rPr>
              <a:t>tend to be </a:t>
            </a:r>
            <a:r>
              <a:rPr lang="en-US" sz="1800" dirty="0" smtClean="0">
                <a:latin typeface="Arial" panose="020B0604020202020204" pitchFamily="34" charset="0"/>
                <a:cs typeface="Arial" panose="020B0604020202020204" pitchFamily="34" charset="0"/>
              </a:rPr>
              <a:t>stronger during low-skill periods compared to high-skill periods.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ACs tend </a:t>
            </a:r>
            <a:r>
              <a:rPr lang="en-US" sz="1800" dirty="0">
                <a:latin typeface="Arial" panose="020B0604020202020204" pitchFamily="34" charset="0"/>
                <a:cs typeface="Arial" panose="020B0604020202020204" pitchFamily="34" charset="0"/>
              </a:rPr>
              <a:t>to be embedded in more favorable dynamic </a:t>
            </a:r>
            <a:r>
              <a:rPr lang="en-US" sz="1800" dirty="0" smtClean="0">
                <a:latin typeface="Arial" panose="020B0604020202020204" pitchFamily="34" charset="0"/>
                <a:cs typeface="Arial" panose="020B0604020202020204" pitchFamily="34" charset="0"/>
              </a:rPr>
              <a:t>and thermodynamic </a:t>
            </a:r>
            <a:r>
              <a:rPr lang="en-US" sz="1800" dirty="0">
                <a:latin typeface="Arial" panose="020B0604020202020204" pitchFamily="34" charset="0"/>
                <a:cs typeface="Arial" panose="020B0604020202020204" pitchFamily="34" charset="0"/>
              </a:rPr>
              <a:t>environments for development and intensification during low-skill </a:t>
            </a:r>
            <a:r>
              <a:rPr lang="en-US" sz="1800" dirty="0" smtClean="0">
                <a:latin typeface="Arial" panose="020B0604020202020204" pitchFamily="34" charset="0"/>
                <a:cs typeface="Arial" panose="020B0604020202020204" pitchFamily="34" charset="0"/>
              </a:rPr>
              <a:t>periods compared </a:t>
            </a:r>
            <a:r>
              <a:rPr lang="en-US" sz="1800" dirty="0">
                <a:latin typeface="Arial" panose="020B0604020202020204" pitchFamily="34" charset="0"/>
                <a:cs typeface="Arial" panose="020B0604020202020204" pitchFamily="34" charset="0"/>
              </a:rPr>
              <a:t>to high-skill periods</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Summary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6452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AC-centered </a:t>
            </a:r>
            <a:r>
              <a:rPr lang="en-US" sz="1800" dirty="0" smtClean="0">
                <a:latin typeface="Arial" panose="020B0604020202020204" pitchFamily="34" charset="0"/>
                <a:cs typeface="Arial" panose="020B0604020202020204" pitchFamily="34" charset="0"/>
              </a:rPr>
              <a:t>composites for strong </a:t>
            </a:r>
            <a:r>
              <a:rPr lang="en-US" sz="1800" dirty="0">
                <a:latin typeface="Arial" panose="020B0604020202020204" pitchFamily="34" charset="0"/>
                <a:cs typeface="Arial" panose="020B0604020202020204" pitchFamily="34" charset="0"/>
              </a:rPr>
              <a:t>low-skill </a:t>
            </a:r>
            <a:r>
              <a:rPr lang="en-US" sz="1800" dirty="0" smtClean="0">
                <a:latin typeface="Arial" panose="020B0604020202020204" pitchFamily="34" charset="0"/>
                <a:cs typeface="Arial" panose="020B0604020202020204" pitchFamily="34" charset="0"/>
              </a:rPr>
              <a:t>ACs suggest the following:</a:t>
            </a:r>
          </a:p>
          <a:p>
            <a:pPr>
              <a:lnSpc>
                <a:spcPct val="50000"/>
              </a:lnSpc>
            </a:pPr>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Strong low-skill ACs </a:t>
            </a:r>
            <a:r>
              <a:rPr lang="en-US" sz="1800" dirty="0">
                <a:latin typeface="Arial" panose="020B0604020202020204" pitchFamily="34" charset="0"/>
                <a:cs typeface="Arial" panose="020B0604020202020204" pitchFamily="34" charset="0"/>
              </a:rPr>
              <a:t>interact with </a:t>
            </a:r>
            <a:r>
              <a:rPr lang="en-US" sz="1800" dirty="0" smtClean="0">
                <a:latin typeface="Arial" panose="020B0604020202020204" pitchFamily="34" charset="0"/>
                <a:cs typeface="Arial" panose="020B0604020202020204" pitchFamily="34" charset="0"/>
              </a:rPr>
              <a:t>TPVs in </a:t>
            </a:r>
            <a:r>
              <a:rPr lang="en-US" sz="1800" dirty="0">
                <a:latin typeface="Arial" panose="020B0604020202020204" pitchFamily="34" charset="0"/>
                <a:cs typeface="Arial" panose="020B0604020202020204" pitchFamily="34" charset="0"/>
              </a:rPr>
              <a:t>a region of strong lower-</a:t>
            </a:r>
            <a:r>
              <a:rPr lang="en-US" sz="1800" dirty="0" smtClean="0">
                <a:latin typeface="Arial" panose="020B0604020202020204" pitchFamily="34" charset="0"/>
                <a:cs typeface="Arial" panose="020B0604020202020204" pitchFamily="34" charset="0"/>
              </a:rPr>
              <a:t>to-midtropospheric baroclinicity </a:t>
            </a:r>
            <a:r>
              <a:rPr lang="en-US" sz="1800" dirty="0">
                <a:latin typeface="Arial" panose="020B0604020202020204" pitchFamily="34" charset="0"/>
                <a:cs typeface="Arial" panose="020B0604020202020204" pitchFamily="34" charset="0"/>
              </a:rPr>
              <a:t>and relatively large lower-to-midtropospheric </a:t>
            </a:r>
            <a:r>
              <a:rPr lang="en-US" sz="1800" dirty="0" err="1">
                <a:latin typeface="Arial" panose="020B0604020202020204" pitchFamily="34" charset="0"/>
                <a:cs typeface="Arial" panose="020B0604020202020204" pitchFamily="34" charset="0"/>
              </a:rPr>
              <a:t>Eady</a:t>
            </a:r>
            <a:r>
              <a:rPr lang="en-US" sz="1800" dirty="0">
                <a:latin typeface="Arial" panose="020B0604020202020204" pitchFamily="34" charset="0"/>
                <a:cs typeface="Arial" panose="020B0604020202020204" pitchFamily="34" charset="0"/>
              </a:rPr>
              <a:t> growth </a:t>
            </a:r>
            <a:r>
              <a:rPr lang="en-US" sz="1800" dirty="0" smtClean="0">
                <a:latin typeface="Arial" panose="020B0604020202020204" pitchFamily="34" charset="0"/>
                <a:cs typeface="Arial" panose="020B0604020202020204" pitchFamily="34" charset="0"/>
              </a:rPr>
              <a:t>rates.</a:t>
            </a:r>
          </a:p>
          <a:p>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a:t>
            </a:r>
            <a:r>
              <a:rPr lang="en-US" sz="1800" dirty="0" smtClean="0">
                <a:latin typeface="Arial" panose="020B0604020202020204" pitchFamily="34" charset="0"/>
                <a:cs typeface="Arial" panose="020B0604020202020204" pitchFamily="34" charset="0"/>
              </a:rPr>
              <a:t>trong low-skill ACs are associated </a:t>
            </a:r>
            <a:r>
              <a:rPr lang="en-US" sz="1800" dirty="0">
                <a:latin typeface="Arial" panose="020B0604020202020204" pitchFamily="34" charset="0"/>
                <a:cs typeface="Arial" panose="020B0604020202020204" pitchFamily="34" charset="0"/>
              </a:rPr>
              <a:t>with a </a:t>
            </a:r>
            <a:r>
              <a:rPr lang="en-US" sz="1800" dirty="0" smtClean="0">
                <a:latin typeface="Arial" panose="020B0604020202020204" pitchFamily="34" charset="0"/>
                <a:cs typeface="Arial" panose="020B0604020202020204" pitchFamily="34" charset="0"/>
              </a:rPr>
              <a:t>well-defined corridor of IVT and </a:t>
            </a:r>
            <a:r>
              <a:rPr lang="en-US" sz="1800" dirty="0">
                <a:latin typeface="Arial" panose="020B0604020202020204" pitchFamily="34" charset="0"/>
                <a:cs typeface="Arial" panose="020B0604020202020204" pitchFamily="34" charset="0"/>
              </a:rPr>
              <a:t>well-defined </a:t>
            </a:r>
            <a:r>
              <a:rPr lang="en-US" sz="1800" dirty="0" smtClean="0">
                <a:latin typeface="Arial" panose="020B0604020202020204" pitchFamily="34" charset="0"/>
                <a:cs typeface="Arial" panose="020B0604020202020204" pitchFamily="34" charset="0"/>
              </a:rPr>
              <a:t>regions of </a:t>
            </a:r>
            <a:r>
              <a:rPr lang="en-US" sz="1800" dirty="0">
                <a:latin typeface="Arial" panose="020B0604020202020204" pitchFamily="34" charset="0"/>
                <a:cs typeface="Arial" panose="020B0604020202020204" pitchFamily="34" charset="0"/>
              </a:rPr>
              <a:t>latent heating</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A combination </a:t>
            </a:r>
            <a:r>
              <a:rPr lang="en-US" sz="1800" dirty="0">
                <a:latin typeface="Arial" panose="020B0604020202020204" pitchFamily="34" charset="0"/>
                <a:cs typeface="Arial" panose="020B0604020202020204" pitchFamily="34" charset="0"/>
              </a:rPr>
              <a:t>of TPV</a:t>
            </a:r>
            <a:r>
              <a:rPr lang="en-US" sz="1800" dirty="0" smtClean="0">
                <a:latin typeface="Arial" panose="020B0604020202020204" pitchFamily="34" charset="0"/>
                <a:cs typeface="Arial" panose="020B0604020202020204" pitchFamily="34" charset="0"/>
              </a:rPr>
              <a:t>–AC </a:t>
            </a:r>
            <a:r>
              <a:rPr lang="en-US" sz="1800" dirty="0">
                <a:latin typeface="Arial" panose="020B0604020202020204" pitchFamily="34" charset="0"/>
                <a:cs typeface="Arial" panose="020B0604020202020204" pitchFamily="34" charset="0"/>
              </a:rPr>
              <a:t>interactions, baroclinic processes, and latent heating likely </a:t>
            </a:r>
            <a:r>
              <a:rPr lang="en-US" sz="1800" dirty="0" smtClean="0">
                <a:latin typeface="Arial" panose="020B0604020202020204" pitchFamily="34" charset="0"/>
                <a:cs typeface="Arial" panose="020B0604020202020204" pitchFamily="34" charset="0"/>
              </a:rPr>
              <a:t>contributes </a:t>
            </a:r>
            <a:r>
              <a:rPr lang="en-US" sz="1800" dirty="0">
                <a:latin typeface="Arial" panose="020B0604020202020204" pitchFamily="34" charset="0"/>
                <a:cs typeface="Arial" panose="020B0604020202020204" pitchFamily="34" charset="0"/>
              </a:rPr>
              <a:t>to the development </a:t>
            </a:r>
            <a:r>
              <a:rPr lang="en-US" sz="1800" dirty="0" smtClean="0">
                <a:latin typeface="Arial" panose="020B0604020202020204" pitchFamily="34" charset="0"/>
                <a:cs typeface="Arial" panose="020B0604020202020204" pitchFamily="34" charset="0"/>
              </a:rPr>
              <a:t>and intensification </a:t>
            </a:r>
            <a:r>
              <a:rPr lang="en-US" sz="1800" dirty="0">
                <a:latin typeface="Arial" panose="020B0604020202020204" pitchFamily="34" charset="0"/>
                <a:cs typeface="Arial" panose="020B0604020202020204" pitchFamily="34" charset="0"/>
              </a:rPr>
              <a:t>of </a:t>
            </a:r>
            <a:r>
              <a:rPr lang="en-US" sz="1800" dirty="0" smtClean="0">
                <a:latin typeface="Arial" panose="020B0604020202020204" pitchFamily="34" charset="0"/>
                <a:cs typeface="Arial" panose="020B0604020202020204" pitchFamily="34" charset="0"/>
              </a:rPr>
              <a:t>strong low-skill ACs.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Summary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4981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ESA </a:t>
            </a:r>
            <a:r>
              <a:rPr lang="en-US" sz="1800" dirty="0" smtClean="0">
                <a:latin typeface="Arial" panose="020B0604020202020204" pitchFamily="34" charset="0"/>
                <a:cs typeface="Arial" panose="020B0604020202020204" pitchFamily="34" charset="0"/>
              </a:rPr>
              <a:t>of AC16 suggests </a:t>
            </a:r>
            <a:r>
              <a:rPr lang="en-US" sz="1800" dirty="0">
                <a:latin typeface="Arial" panose="020B0604020202020204" pitchFamily="34" charset="0"/>
                <a:cs typeface="Arial" panose="020B0604020202020204" pitchFamily="34" charset="0"/>
              </a:rPr>
              <a:t>that the predictability of AC16 is sensitive to the </a:t>
            </a:r>
            <a:r>
              <a:rPr lang="en-US" sz="1800" dirty="0" smtClean="0">
                <a:latin typeface="Arial" panose="020B0604020202020204" pitchFamily="34" charset="0"/>
                <a:cs typeface="Arial" panose="020B0604020202020204" pitchFamily="34" charset="0"/>
              </a:rPr>
              <a:t>amplitude and </a:t>
            </a:r>
            <a:r>
              <a:rPr lang="en-US" sz="1800" dirty="0">
                <a:latin typeface="Arial" panose="020B0604020202020204" pitchFamily="34" charset="0"/>
                <a:cs typeface="Arial" panose="020B0604020202020204" pitchFamily="34" charset="0"/>
              </a:rPr>
              <a:t>strength of an upper-tropospheric trough, and to the strength of an embedded TPV, </a:t>
            </a:r>
            <a:r>
              <a:rPr lang="en-US" sz="1800" dirty="0" smtClean="0">
                <a:latin typeface="Arial" panose="020B0604020202020204" pitchFamily="34" charset="0"/>
                <a:cs typeface="Arial" panose="020B0604020202020204" pitchFamily="34" charset="0"/>
              </a:rPr>
              <a:t>upstream of </a:t>
            </a:r>
            <a:r>
              <a:rPr lang="en-US" sz="1800" dirty="0">
                <a:latin typeface="Arial" panose="020B0604020202020204" pitchFamily="34" charset="0"/>
                <a:cs typeface="Arial" panose="020B0604020202020204" pitchFamily="34" charset="0"/>
              </a:rPr>
              <a:t>AC16</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It is speculated from the ESA </a:t>
            </a:r>
            <a:r>
              <a:rPr lang="en-US" sz="1800" dirty="0" smtClean="0">
                <a:latin typeface="Arial" panose="020B0604020202020204" pitchFamily="34" charset="0"/>
                <a:cs typeface="Arial" panose="020B0604020202020204" pitchFamily="34" charset="0"/>
              </a:rPr>
              <a:t>of AC16 </a:t>
            </a:r>
            <a:r>
              <a:rPr lang="en-US" sz="1800" dirty="0">
                <a:latin typeface="Arial" panose="020B0604020202020204" pitchFamily="34" charset="0"/>
                <a:cs typeface="Arial" panose="020B0604020202020204" pitchFamily="34" charset="0"/>
              </a:rPr>
              <a:t>that a more amplified and stronger upper-tropospheric trough, and </a:t>
            </a:r>
            <a:r>
              <a:rPr lang="en-US" sz="1800" dirty="0" smtClean="0">
                <a:latin typeface="Arial" panose="020B0604020202020204" pitchFamily="34" charset="0"/>
                <a:cs typeface="Arial" panose="020B0604020202020204" pitchFamily="34" charset="0"/>
              </a:rPr>
              <a:t>a stronger </a:t>
            </a:r>
            <a:r>
              <a:rPr lang="en-US" sz="1800" dirty="0">
                <a:latin typeface="Arial" panose="020B0604020202020204" pitchFamily="34" charset="0"/>
                <a:cs typeface="Arial" panose="020B0604020202020204" pitchFamily="34" charset="0"/>
              </a:rPr>
              <a:t>embedded TPV, upstream of AC16 are associated with greater downstream </a:t>
            </a:r>
            <a:r>
              <a:rPr lang="en-US" sz="1800" dirty="0" smtClean="0">
                <a:latin typeface="Arial" panose="020B0604020202020204" pitchFamily="34" charset="0"/>
                <a:cs typeface="Arial" panose="020B0604020202020204" pitchFamily="34" charset="0"/>
              </a:rPr>
              <a:t>upper-tropospheric flow </a:t>
            </a:r>
            <a:r>
              <a:rPr lang="en-US" sz="1800" dirty="0">
                <a:latin typeface="Arial" panose="020B0604020202020204" pitchFamily="34" charset="0"/>
                <a:cs typeface="Arial" panose="020B0604020202020204" pitchFamily="34" charset="0"/>
              </a:rPr>
              <a:t>amplification and greater intensification of AC16</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It is also speculated </a:t>
            </a:r>
            <a:r>
              <a:rPr lang="en-US" sz="1800" dirty="0" smtClean="0">
                <a:latin typeface="Arial" panose="020B0604020202020204" pitchFamily="34" charset="0"/>
                <a:cs typeface="Arial" panose="020B0604020202020204" pitchFamily="34" charset="0"/>
              </a:rPr>
              <a:t>from the </a:t>
            </a:r>
            <a:r>
              <a:rPr lang="en-US" sz="1800" dirty="0">
                <a:latin typeface="Arial" panose="020B0604020202020204" pitchFamily="34" charset="0"/>
                <a:cs typeface="Arial" panose="020B0604020202020204" pitchFamily="34" charset="0"/>
              </a:rPr>
              <a:t>ESA </a:t>
            </a:r>
            <a:r>
              <a:rPr lang="en-US" sz="1800" dirty="0" smtClean="0">
                <a:latin typeface="Arial" panose="020B0604020202020204" pitchFamily="34" charset="0"/>
                <a:cs typeface="Arial" panose="020B0604020202020204" pitchFamily="34" charset="0"/>
              </a:rPr>
              <a:t>of AC16 that the position </a:t>
            </a:r>
            <a:r>
              <a:rPr lang="en-US" sz="1800" dirty="0">
                <a:latin typeface="Arial" panose="020B0604020202020204" pitchFamily="34" charset="0"/>
                <a:cs typeface="Arial" panose="020B0604020202020204" pitchFamily="34" charset="0"/>
              </a:rPr>
              <a:t>of a </a:t>
            </a:r>
            <a:r>
              <a:rPr lang="en-US" sz="1800" dirty="0" smtClean="0">
                <a:latin typeface="Arial" panose="020B0604020202020204" pitchFamily="34" charset="0"/>
                <a:cs typeface="Arial" panose="020B0604020202020204" pitchFamily="34" charset="0"/>
              </a:rPr>
              <a:t>region </a:t>
            </a:r>
            <a:r>
              <a:rPr lang="en-US" sz="1800" dirty="0">
                <a:latin typeface="Arial" panose="020B0604020202020204" pitchFamily="34" charset="0"/>
                <a:cs typeface="Arial" panose="020B0604020202020204" pitchFamily="34" charset="0"/>
              </a:rPr>
              <a:t>of latent heating associated with AC16 may </a:t>
            </a:r>
            <a:r>
              <a:rPr lang="en-US" sz="1800" dirty="0" smtClean="0">
                <a:latin typeface="Arial" panose="020B0604020202020204" pitchFamily="34" charset="0"/>
                <a:cs typeface="Arial" panose="020B0604020202020204" pitchFamily="34" charset="0"/>
              </a:rPr>
              <a:t>matter more </a:t>
            </a:r>
            <a:r>
              <a:rPr lang="en-US" sz="1800" dirty="0">
                <a:latin typeface="Arial" panose="020B0604020202020204" pitchFamily="34" charset="0"/>
                <a:cs typeface="Arial" panose="020B0604020202020204" pitchFamily="34" charset="0"/>
              </a:rPr>
              <a:t>to the predictability of AC16 than </a:t>
            </a:r>
            <a:r>
              <a:rPr lang="en-US" sz="1800" dirty="0" smtClean="0">
                <a:latin typeface="Arial" panose="020B0604020202020204" pitchFamily="34" charset="0"/>
                <a:cs typeface="Arial" panose="020B0604020202020204" pitchFamily="34" charset="0"/>
              </a:rPr>
              <a:t>the magnitude </a:t>
            </a:r>
            <a:r>
              <a:rPr lang="en-US" sz="1800" dirty="0">
                <a:latin typeface="Arial" panose="020B0604020202020204" pitchFamily="34" charset="0"/>
                <a:cs typeface="Arial" panose="020B0604020202020204" pitchFamily="34" charset="0"/>
              </a:rPr>
              <a:t>of latent heating.</a:t>
            </a:r>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Summary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0922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Lance and Dan</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Steven, Andrea, and Ryan</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Faculty and staff</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Friends and fellow graduate students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Family</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Acknowledgments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19425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Questions?</a:t>
            </a:r>
            <a:endParaRPr lang="en-US" sz="4400" b="1" dirty="0">
              <a:solidFill>
                <a:srgbClr val="FF0000"/>
              </a:solidFill>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76331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Extra Slides</a:t>
            </a:r>
            <a:endParaRPr lang="en-US" sz="4400" b="1" dirty="0">
              <a:solidFill>
                <a:srgbClr val="FF0000"/>
              </a:solidFill>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81210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AC-centered composites</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04215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For each lag time:</a:t>
            </a:r>
          </a:p>
          <a:p>
            <a:pPr>
              <a:lnSpc>
                <a:spcPct val="50000"/>
              </a:lnSpc>
            </a:pPr>
            <a:endParaRPr lang="en-US" sz="800" dirty="0">
              <a:latin typeface="Arial"/>
              <a:cs typeface="Arial"/>
            </a:endParaRPr>
          </a:p>
          <a:p>
            <a:pPr lvl="1"/>
            <a:r>
              <a:rPr lang="en-US" sz="1800" dirty="0" smtClean="0">
                <a:latin typeface="Arial"/>
                <a:cs typeface="Arial"/>
              </a:rPr>
              <a:t>Determine the mean latitude and mean longitude of the ACs.</a:t>
            </a:r>
          </a:p>
          <a:p>
            <a:pPr marL="457200" lvl="1" indent="0">
              <a:buNone/>
            </a:pPr>
            <a:endParaRPr lang="en-US" sz="1800" dirty="0">
              <a:latin typeface="Arial"/>
              <a:cs typeface="Arial"/>
            </a:endParaRPr>
          </a:p>
          <a:p>
            <a:pPr lvl="1"/>
            <a:r>
              <a:rPr lang="en-US" sz="1800" dirty="0" smtClean="0">
                <a:latin typeface="Arial"/>
                <a:cs typeface="Arial"/>
              </a:rPr>
              <a:t>Rotate and project each ERA5 grid onto </a:t>
            </a:r>
            <a:r>
              <a:rPr lang="en-US" sz="1800" dirty="0">
                <a:latin typeface="Arial"/>
                <a:cs typeface="Arial"/>
              </a:rPr>
              <a:t>a </a:t>
            </a:r>
            <a:r>
              <a:rPr lang="en-US" sz="1800" dirty="0" smtClean="0">
                <a:latin typeface="Arial"/>
                <a:cs typeface="Arial"/>
              </a:rPr>
              <a:t>25-km polar Equal</a:t>
            </a:r>
            <a:r>
              <a:rPr lang="en-US" sz="1800" dirty="0">
                <a:latin typeface="Arial"/>
                <a:cs typeface="Arial"/>
              </a:rPr>
              <a:t>-Area Scalable Earth 2.0 (EASE2</a:t>
            </a:r>
            <a:r>
              <a:rPr lang="en-US" sz="1800" dirty="0" smtClean="0">
                <a:latin typeface="Arial"/>
                <a:cs typeface="Arial"/>
              </a:rPr>
              <a:t>) grid (</a:t>
            </a:r>
            <a:r>
              <a:rPr lang="en-US" sz="1800" dirty="0" err="1">
                <a:latin typeface="Arial"/>
                <a:cs typeface="Arial"/>
              </a:rPr>
              <a:t>Brodzik</a:t>
            </a:r>
            <a:r>
              <a:rPr lang="en-US" sz="1800" dirty="0">
                <a:latin typeface="Arial"/>
                <a:cs typeface="Arial"/>
              </a:rPr>
              <a:t> et al. 2012), </a:t>
            </a:r>
            <a:r>
              <a:rPr lang="en-US" sz="1800" dirty="0" smtClean="0">
                <a:latin typeface="Arial"/>
                <a:cs typeface="Arial"/>
              </a:rPr>
              <a:t>such that the AC center is located a </a:t>
            </a:r>
            <a:r>
              <a:rPr lang="en-US" sz="1800" dirty="0">
                <a:latin typeface="Arial"/>
                <a:cs typeface="Arial"/>
              </a:rPr>
              <a:t>0</a:t>
            </a:r>
            <a:r>
              <a:rPr lang="en-US" sz="1800" dirty="0" smtClean="0">
                <a:latin typeface="Arial"/>
                <a:cs typeface="Arial"/>
              </a:rPr>
              <a:t>°E, which corresponds to the y-axis of the EASE2 grid.</a:t>
            </a:r>
          </a:p>
          <a:p>
            <a:pPr lvl="1"/>
            <a:endParaRPr lang="en-US" sz="1800" dirty="0">
              <a:latin typeface="Arial"/>
              <a:cs typeface="Arial"/>
            </a:endParaRPr>
          </a:p>
          <a:p>
            <a:pPr lvl="1"/>
            <a:r>
              <a:rPr lang="en-US" sz="1800" dirty="0">
                <a:latin typeface="Arial"/>
                <a:cs typeface="Arial"/>
              </a:rPr>
              <a:t>Shift </a:t>
            </a:r>
            <a:r>
              <a:rPr lang="en-US" sz="1800" dirty="0" smtClean="0">
                <a:latin typeface="Arial"/>
                <a:cs typeface="Arial"/>
              </a:rPr>
              <a:t>each EASE2 grid north or south along the y-axis, such that the AC center is located at the grid point closest to the mean </a:t>
            </a:r>
            <a:r>
              <a:rPr lang="en-US" sz="1800" dirty="0">
                <a:latin typeface="Arial"/>
                <a:cs typeface="Arial"/>
              </a:rPr>
              <a:t>latitude </a:t>
            </a:r>
            <a:r>
              <a:rPr lang="en-US" sz="1800" dirty="0" smtClean="0">
                <a:latin typeface="Arial"/>
                <a:cs typeface="Arial"/>
              </a:rPr>
              <a:t>of the ACs.</a:t>
            </a:r>
          </a:p>
          <a:p>
            <a:pPr lvl="1"/>
            <a:endParaRPr lang="en-US" sz="1800" dirty="0">
              <a:latin typeface="Arial"/>
              <a:cs typeface="Arial"/>
            </a:endParaRPr>
          </a:p>
          <a:p>
            <a:pPr lvl="1"/>
            <a:r>
              <a:rPr lang="en-US" sz="1800" dirty="0" smtClean="0">
                <a:latin typeface="Arial"/>
                <a:cs typeface="Arial"/>
              </a:rPr>
              <a:t>Project each shifted EASE2 grid onto a 0.25° latitude–longitude grid and then rotate each grid such that the AC center is located at mean longitude of the ACs.</a:t>
            </a:r>
          </a:p>
          <a:p>
            <a:pPr marL="457200" lvl="1" indent="0">
              <a:buNone/>
            </a:pPr>
            <a:endParaRPr lang="en-US" sz="1800" dirty="0">
              <a:latin typeface="Arial"/>
              <a:cs typeface="Arial"/>
            </a:endParaRPr>
          </a:p>
          <a:p>
            <a:pPr lvl="1"/>
            <a:endParaRPr lang="en-US" sz="1800" dirty="0" smtClean="0">
              <a:latin typeface="Arial"/>
              <a:cs typeface="Arial"/>
            </a:endParaRPr>
          </a:p>
          <a:p>
            <a:pPr lvl="1">
              <a:lnSpc>
                <a:spcPct val="60000"/>
              </a:lnSpc>
            </a:pPr>
            <a:endParaRPr lang="en-US" sz="1700" dirty="0" smtClean="0">
              <a:latin typeface="Arial"/>
              <a:cs typeface="Arial"/>
            </a:endParaRPr>
          </a:p>
          <a:p>
            <a:endParaRPr lang="en-US" sz="24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3271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Yamagami </a:t>
            </a:r>
            <a:r>
              <a:rPr lang="en-US" sz="1800" dirty="0">
                <a:latin typeface="Arial"/>
                <a:ea typeface="Times New Roman"/>
                <a:cs typeface="Arial"/>
              </a:rPr>
              <a:t>and </a:t>
            </a:r>
            <a:r>
              <a:rPr lang="en-US" sz="1800" dirty="0" err="1">
                <a:latin typeface="Arial"/>
                <a:ea typeface="Times New Roman"/>
                <a:cs typeface="Arial"/>
              </a:rPr>
              <a:t>Matsueda</a:t>
            </a:r>
            <a:r>
              <a:rPr lang="en-US" sz="1800" dirty="0">
                <a:latin typeface="Arial"/>
                <a:ea typeface="Times New Roman"/>
                <a:cs typeface="Arial"/>
              </a:rPr>
              <a:t> (2021) identify forecast busts over the Arctic based on </a:t>
            </a:r>
            <a:r>
              <a:rPr lang="en-US" sz="1800" dirty="0" smtClean="0">
                <a:latin typeface="Arial"/>
                <a:ea typeface="Times New Roman"/>
                <a:cs typeface="Arial"/>
              </a:rPr>
              <a:t>day</a:t>
            </a:r>
            <a:r>
              <a:rPr lang="en-US" sz="1800" dirty="0">
                <a:latin typeface="Arial"/>
                <a:ea typeface="Times New Roman"/>
                <a:cs typeface="Arial"/>
              </a:rPr>
              <a:t>-6 forecasts of 500-hPa geopotential height over the Arctic </a:t>
            </a:r>
            <a:r>
              <a:rPr lang="en-US" sz="1800" dirty="0" smtClean="0">
                <a:latin typeface="Arial"/>
                <a:ea typeface="Times New Roman"/>
                <a:cs typeface="Arial"/>
              </a:rPr>
              <a:t>for five </a:t>
            </a:r>
            <a:r>
              <a:rPr lang="en-US" sz="1800" dirty="0">
                <a:latin typeface="Arial"/>
                <a:ea typeface="Times New Roman"/>
                <a:cs typeface="Arial"/>
              </a:rPr>
              <a:t>different </a:t>
            </a:r>
            <a:r>
              <a:rPr lang="en-US" sz="1800" dirty="0" smtClean="0">
                <a:latin typeface="Arial"/>
                <a:ea typeface="Times New Roman"/>
                <a:cs typeface="Arial"/>
              </a:rPr>
              <a:t>ensemble prediction systems (EPSs) </a:t>
            </a:r>
            <a:r>
              <a:rPr lang="en-US" sz="1800" dirty="0">
                <a:latin typeface="Arial"/>
                <a:ea typeface="Times New Roman"/>
                <a:cs typeface="Arial"/>
              </a:rPr>
              <a:t>during 2008–2019</a:t>
            </a:r>
            <a:r>
              <a:rPr lang="en-US" sz="1800" dirty="0" smtClean="0">
                <a:latin typeface="Arial"/>
                <a:ea typeface="Times New Roman"/>
                <a:cs typeface="Arial"/>
              </a:rPr>
              <a:t>.</a:t>
            </a:r>
          </a:p>
          <a:p>
            <a:pPr marL="0"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They </a:t>
            </a:r>
            <a:r>
              <a:rPr lang="en-US" sz="1800" dirty="0" smtClean="0">
                <a:latin typeface="Arial" panose="020B0604020202020204" pitchFamily="34" charset="0"/>
                <a:cs typeface="Arial" panose="020B0604020202020204" pitchFamily="34" charset="0"/>
              </a:rPr>
              <a:t>find that one of the most frequent </a:t>
            </a:r>
            <a:r>
              <a:rPr lang="en-US" sz="1800" dirty="0">
                <a:latin typeface="Arial" panose="020B0604020202020204" pitchFamily="34" charset="0"/>
                <a:cs typeface="Arial" panose="020B0604020202020204" pitchFamily="34" charset="0"/>
              </a:rPr>
              <a:t>Arctic weather patterns associated with forecast busts during summer at forecast </a:t>
            </a:r>
            <a:r>
              <a:rPr lang="en-US" sz="1800" dirty="0" smtClean="0">
                <a:latin typeface="Arial" panose="020B0604020202020204" pitchFamily="34" charset="0"/>
                <a:cs typeface="Arial" panose="020B0604020202020204" pitchFamily="34" charset="0"/>
              </a:rPr>
              <a:t>initialization is the </a:t>
            </a:r>
            <a:r>
              <a:rPr lang="en-US" sz="1800" dirty="0">
                <a:latin typeface="Arial" panose="020B0604020202020204" pitchFamily="34" charset="0"/>
                <a:cs typeface="Arial" panose="020B0604020202020204" pitchFamily="34" charset="0"/>
              </a:rPr>
              <a:t>“Arctic C</a:t>
            </a:r>
            <a:r>
              <a:rPr lang="en-US" sz="1800" dirty="0" smtClean="0">
                <a:latin typeface="Arial" panose="020B0604020202020204" pitchFamily="34" charset="0"/>
                <a:cs typeface="Arial" panose="020B0604020202020204" pitchFamily="34" charset="0"/>
              </a:rPr>
              <a:t>yclone</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pattern</a:t>
            </a:r>
            <a:r>
              <a:rPr lang="en-US" sz="1800" dirty="0">
                <a:latin typeface="Arial" panose="020B0604020202020204" pitchFamily="34" charset="0"/>
                <a:cs typeface="Arial" panose="020B0604020202020204" pitchFamily="34" charset="0"/>
              </a:rPr>
              <a:t>.</a:t>
            </a: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Forecast skill over the Arctic</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6589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ロゴ, 会社名&#10;&#10;自動的に生成された説明">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5="http://schemas.microsoft.com/office/word/2012/wordml" xmlns:w16cid="http://schemas.microsoft.com/office/word/2016/wordml/cid"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6B6A94F6-0404-FD4C-BD5C-2E751CE26E23}"/>
              </a:ext>
            </a:extLst>
          </p:cNvPr>
          <p:cNvPicPr/>
          <p:nvPr/>
        </p:nvPicPr>
        <p:blipFill rotWithShape="1">
          <a:blip r:embed="rId2"/>
          <a:srcRect l="39749" t="51875" r="39749" b="5847"/>
          <a:stretch/>
        </p:blipFill>
        <p:spPr>
          <a:xfrm>
            <a:off x="2765647" y="642657"/>
            <a:ext cx="2966358" cy="2889504"/>
          </a:xfrm>
          <a:prstGeom prst="rect">
            <a:avLst/>
          </a:prstGeom>
        </p:spPr>
      </p:pic>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Forecast skill over the Arctic</a:t>
            </a:r>
            <a:endParaRPr lang="en-US" sz="2200" b="1" dirty="0">
              <a:solidFill>
                <a:srgbClr val="FF0000"/>
              </a:solidFill>
              <a:latin typeface="Arial" panose="020B0604020202020204" pitchFamily="34" charset="0"/>
              <a:cs typeface="Arial" panose="020B0604020202020204" pitchFamily="34" charset="0"/>
            </a:endParaRPr>
          </a:p>
        </p:txBody>
      </p:sp>
      <p:pic>
        <p:nvPicPr>
          <p:cNvPr id="6" name="図 6" descr="ロゴ, 会社名&#10;&#10;自動的に生成された説明">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5="http://schemas.microsoft.com/office/word/2012/wordml" xmlns:w16cid="http://schemas.microsoft.com/office/word/2016/wordml/cid"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6B6A94F6-0404-FD4C-BD5C-2E751CE26E23}"/>
              </a:ext>
            </a:extLst>
          </p:cNvPr>
          <p:cNvPicPr/>
          <p:nvPr/>
        </p:nvPicPr>
        <p:blipFill rotWithShape="1">
          <a:blip r:embed="rId2"/>
          <a:srcRect l="39749" t="8917" r="39749" b="48124"/>
          <a:stretch/>
        </p:blipFill>
        <p:spPr>
          <a:xfrm>
            <a:off x="6" y="678941"/>
            <a:ext cx="2883564" cy="2930074"/>
          </a:xfrm>
          <a:prstGeom prst="rect">
            <a:avLst/>
          </a:prstGeom>
        </p:spPr>
      </p:pic>
      <p:pic>
        <p:nvPicPr>
          <p:cNvPr id="8" name="図 6" descr="ロゴ, 会社名&#10;&#10;自動的に生成された説明">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5="http://schemas.microsoft.com/office/word/2012/wordml" xmlns:w16cid="http://schemas.microsoft.com/office/word/2016/wordml/cid"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6B6A94F6-0404-FD4C-BD5C-2E751CE26E23}"/>
              </a:ext>
            </a:extLst>
          </p:cNvPr>
          <p:cNvPicPr/>
          <p:nvPr/>
        </p:nvPicPr>
        <p:blipFill rotWithShape="1">
          <a:blip r:embed="rId2"/>
          <a:srcRect l="20849" t="94172" r="16915" b="-2313"/>
          <a:stretch/>
        </p:blipFill>
        <p:spPr>
          <a:xfrm>
            <a:off x="107981" y="3635065"/>
            <a:ext cx="5452705" cy="345866"/>
          </a:xfrm>
          <a:prstGeom prst="rect">
            <a:avLst/>
          </a:prstGeom>
        </p:spPr>
      </p:pic>
      <p:sp>
        <p:nvSpPr>
          <p:cNvPr id="9" name="TextBox 8"/>
          <p:cNvSpPr txBox="1"/>
          <p:nvPr/>
        </p:nvSpPr>
        <p:spPr>
          <a:xfrm>
            <a:off x="157301" y="3962520"/>
            <a:ext cx="2837239" cy="523220"/>
          </a:xfrm>
          <a:prstGeom prst="rect">
            <a:avLst/>
          </a:prstGeom>
          <a:noFill/>
        </p:spPr>
        <p:txBody>
          <a:bodyPr wrap="square" rtlCol="0">
            <a:spAutoFit/>
          </a:bodyPr>
          <a:lstStyle/>
          <a:p>
            <a:r>
              <a:rPr lang="en-US" sz="1400" b="1" dirty="0" smtClean="0">
                <a:latin typeface="Arial"/>
                <a:cs typeface="Arial"/>
              </a:rPr>
              <a:t>Contours: </a:t>
            </a:r>
            <a:r>
              <a:rPr lang="en-US" sz="1400" dirty="0" smtClean="0">
                <a:latin typeface="Arial"/>
                <a:cs typeface="Arial"/>
              </a:rPr>
              <a:t>500-hPa geopotential </a:t>
            </a:r>
          </a:p>
          <a:p>
            <a:r>
              <a:rPr lang="en-US" sz="1400" dirty="0" smtClean="0">
                <a:latin typeface="Arial"/>
                <a:cs typeface="Arial"/>
              </a:rPr>
              <a:t>height anomalies</a:t>
            </a:r>
            <a:endParaRPr lang="en-US" sz="1400" dirty="0">
              <a:latin typeface="Arial"/>
              <a:cs typeface="Arial"/>
            </a:endParaRPr>
          </a:p>
        </p:txBody>
      </p:sp>
      <p:sp>
        <p:nvSpPr>
          <p:cNvPr id="10" name="TextBox 9"/>
          <p:cNvSpPr txBox="1"/>
          <p:nvPr/>
        </p:nvSpPr>
        <p:spPr>
          <a:xfrm>
            <a:off x="157300" y="4490143"/>
            <a:ext cx="2706987" cy="523220"/>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8</a:t>
            </a:r>
            <a:r>
              <a:rPr lang="en-US" sz="1400" dirty="0">
                <a:latin typeface="Arial"/>
                <a:cs typeface="Arial"/>
              </a:rPr>
              <a:t>5</a:t>
            </a:r>
            <a:r>
              <a:rPr lang="en-US" sz="1400" dirty="0" smtClean="0">
                <a:latin typeface="Arial"/>
                <a:cs typeface="Arial"/>
              </a:rPr>
              <a:t>0-hPa temperature</a:t>
            </a:r>
          </a:p>
          <a:p>
            <a:r>
              <a:rPr lang="en-US" sz="1400" dirty="0" smtClean="0">
                <a:latin typeface="Arial"/>
                <a:cs typeface="Arial"/>
              </a:rPr>
              <a:t>anomalies</a:t>
            </a:r>
            <a:endParaRPr lang="en-US" sz="1400" dirty="0">
              <a:latin typeface="Arial"/>
              <a:cs typeface="Arial"/>
            </a:endParaRPr>
          </a:p>
        </p:txBody>
      </p:sp>
      <p:sp>
        <p:nvSpPr>
          <p:cNvPr id="14" name="TextBox 13"/>
          <p:cNvSpPr txBox="1"/>
          <p:nvPr/>
        </p:nvSpPr>
        <p:spPr>
          <a:xfrm>
            <a:off x="3068520" y="3962520"/>
            <a:ext cx="2492165" cy="523220"/>
          </a:xfrm>
          <a:prstGeom prst="rect">
            <a:avLst/>
          </a:prstGeom>
          <a:noFill/>
        </p:spPr>
        <p:txBody>
          <a:bodyPr wrap="square" rtlCol="0">
            <a:spAutoFit/>
          </a:bodyPr>
          <a:lstStyle/>
          <a:p>
            <a:r>
              <a:rPr lang="en-US" sz="1400" b="1" dirty="0" smtClean="0">
                <a:latin typeface="Arial"/>
                <a:cs typeface="Arial"/>
              </a:rPr>
              <a:t>Contours: </a:t>
            </a:r>
            <a:r>
              <a:rPr lang="en-US" sz="1400" dirty="0" smtClean="0">
                <a:latin typeface="Arial"/>
                <a:cs typeface="Arial"/>
              </a:rPr>
              <a:t>Sea level pressure (SLP) anomalies</a:t>
            </a:r>
            <a:endParaRPr lang="en-US" sz="1400" dirty="0">
              <a:latin typeface="Arial"/>
              <a:cs typeface="Arial"/>
            </a:endParaRPr>
          </a:p>
        </p:txBody>
      </p:sp>
      <p:sp>
        <p:nvSpPr>
          <p:cNvPr id="15" name="TextBox 14"/>
          <p:cNvSpPr txBox="1"/>
          <p:nvPr/>
        </p:nvSpPr>
        <p:spPr>
          <a:xfrm>
            <a:off x="3068521" y="4490143"/>
            <a:ext cx="2492165" cy="523220"/>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2-m temperature</a:t>
            </a:r>
          </a:p>
          <a:p>
            <a:r>
              <a:rPr lang="en-US" sz="1400" dirty="0" smtClean="0">
                <a:latin typeface="Arial"/>
                <a:cs typeface="Arial"/>
              </a:rPr>
              <a:t>anomalies</a:t>
            </a:r>
            <a:endParaRPr lang="en-US" sz="1400" dirty="0">
              <a:latin typeface="Arial"/>
              <a:cs typeface="Arial"/>
            </a:endParaRPr>
          </a:p>
        </p:txBody>
      </p:sp>
      <p:sp>
        <p:nvSpPr>
          <p:cNvPr id="16" name="TextBox 15"/>
          <p:cNvSpPr txBox="1"/>
          <p:nvPr/>
        </p:nvSpPr>
        <p:spPr>
          <a:xfrm>
            <a:off x="5732005" y="813835"/>
            <a:ext cx="3231674" cy="954107"/>
          </a:xfrm>
          <a:prstGeom prst="rect">
            <a:avLst/>
          </a:prstGeom>
          <a:noFill/>
        </p:spPr>
        <p:txBody>
          <a:bodyPr wrap="square" rtlCol="0">
            <a:spAutoFit/>
          </a:bodyPr>
          <a:lstStyle/>
          <a:p>
            <a:r>
              <a:rPr lang="en-US" sz="1400" dirty="0" smtClean="0">
                <a:latin typeface="Arial"/>
                <a:cs typeface="Arial"/>
              </a:rPr>
              <a:t>Composites for “Arctic cyclone” pattern during June–September 1979–2019. Figure S2 adapted from Yamagami and </a:t>
            </a:r>
            <a:r>
              <a:rPr lang="en-US" sz="1400" dirty="0" err="1" smtClean="0">
                <a:latin typeface="Arial"/>
                <a:cs typeface="Arial"/>
              </a:rPr>
              <a:t>Matsueda</a:t>
            </a:r>
            <a:r>
              <a:rPr lang="en-US" sz="1400" dirty="0" smtClean="0">
                <a:latin typeface="Arial"/>
                <a:cs typeface="Arial"/>
              </a:rPr>
              <a:t> (2021). </a:t>
            </a:r>
            <a:endParaRPr lang="en-US" sz="1400" dirty="0">
              <a:latin typeface="Arial"/>
              <a:cs typeface="Arial"/>
            </a:endParaRPr>
          </a:p>
        </p:txBody>
      </p:sp>
      <p:sp>
        <p:nvSpPr>
          <p:cNvPr id="18" name="TextBox 17"/>
          <p:cNvSpPr txBox="1"/>
          <p:nvPr/>
        </p:nvSpPr>
        <p:spPr>
          <a:xfrm>
            <a:off x="5732005" y="2281881"/>
            <a:ext cx="3231674" cy="2031325"/>
          </a:xfrm>
          <a:prstGeom prst="rect">
            <a:avLst/>
          </a:prstGeom>
          <a:noFill/>
        </p:spPr>
        <p:txBody>
          <a:bodyPr wrap="square" rtlCol="0">
            <a:spAutoFit/>
          </a:bodyPr>
          <a:lstStyle/>
          <a:p>
            <a:pPr marL="285750" indent="-285750">
              <a:buFont typeface="Arial"/>
              <a:buChar char="•"/>
            </a:pPr>
            <a:r>
              <a:rPr lang="en-US" dirty="0">
                <a:latin typeface="Arial"/>
                <a:cs typeface="Arial"/>
              </a:rPr>
              <a:t>Yamagami </a:t>
            </a:r>
            <a:r>
              <a:rPr lang="en-US" dirty="0" smtClean="0">
                <a:latin typeface="Arial"/>
                <a:cs typeface="Arial"/>
              </a:rPr>
              <a:t>and </a:t>
            </a:r>
            <a:r>
              <a:rPr lang="en-US" dirty="0" err="1" smtClean="0">
                <a:latin typeface="Arial"/>
                <a:cs typeface="Arial"/>
              </a:rPr>
              <a:t>Matsueda</a:t>
            </a:r>
            <a:r>
              <a:rPr lang="en-US" dirty="0" smtClean="0">
                <a:latin typeface="Arial"/>
                <a:cs typeface="Arial"/>
              </a:rPr>
              <a:t> </a:t>
            </a:r>
            <a:r>
              <a:rPr lang="en-US" dirty="0">
                <a:latin typeface="Arial"/>
                <a:cs typeface="Arial"/>
              </a:rPr>
              <a:t>(2021) suggest that forecast busts over the Arctic during summer may be linked </a:t>
            </a:r>
            <a:r>
              <a:rPr lang="en-US" dirty="0" smtClean="0">
                <a:latin typeface="Arial"/>
                <a:cs typeface="Arial"/>
              </a:rPr>
              <a:t>to forecast </a:t>
            </a:r>
            <a:r>
              <a:rPr lang="en-US" dirty="0">
                <a:latin typeface="Arial"/>
                <a:cs typeface="Arial"/>
              </a:rPr>
              <a:t>errors in synoptic-scale systems such as ACs.</a:t>
            </a:r>
          </a:p>
        </p:txBody>
      </p:sp>
      <p:sp>
        <p:nvSpPr>
          <p:cNvPr id="3" name="TextBox 2"/>
          <p:cNvSpPr txBox="1"/>
          <p:nvPr/>
        </p:nvSpPr>
        <p:spPr>
          <a:xfrm rot="4755812">
            <a:off x="75830" y="2030637"/>
            <a:ext cx="834073" cy="307777"/>
          </a:xfrm>
          <a:prstGeom prst="rect">
            <a:avLst/>
          </a:prstGeom>
          <a:noFill/>
        </p:spPr>
        <p:txBody>
          <a:bodyPr wrap="square" rtlCol="0">
            <a:spAutoFit/>
          </a:bodyPr>
          <a:lstStyle/>
          <a:p>
            <a:r>
              <a:rPr lang="en-US" sz="1400" b="1" dirty="0" smtClean="0">
                <a:latin typeface="Arial"/>
                <a:cs typeface="Arial"/>
              </a:rPr>
              <a:t>Eurasia</a:t>
            </a:r>
            <a:endParaRPr lang="en-US" sz="1400" b="1" dirty="0">
              <a:latin typeface="Arial"/>
              <a:cs typeface="Arial"/>
            </a:endParaRPr>
          </a:p>
        </p:txBody>
      </p:sp>
      <p:sp>
        <p:nvSpPr>
          <p:cNvPr id="17" name="TextBox 16"/>
          <p:cNvSpPr txBox="1"/>
          <p:nvPr/>
        </p:nvSpPr>
        <p:spPr>
          <a:xfrm rot="4755812">
            <a:off x="2881786" y="2030638"/>
            <a:ext cx="834073" cy="307777"/>
          </a:xfrm>
          <a:prstGeom prst="rect">
            <a:avLst/>
          </a:prstGeom>
          <a:noFill/>
        </p:spPr>
        <p:txBody>
          <a:bodyPr wrap="square" rtlCol="0">
            <a:spAutoFit/>
          </a:bodyPr>
          <a:lstStyle/>
          <a:p>
            <a:r>
              <a:rPr lang="en-US" sz="1400" b="1" dirty="0" smtClean="0">
                <a:latin typeface="Arial"/>
                <a:cs typeface="Arial"/>
              </a:rPr>
              <a:t>Eurasia</a:t>
            </a:r>
            <a:endParaRPr lang="en-US" sz="1400" b="1" dirty="0">
              <a:latin typeface="Arial"/>
              <a:cs typeface="Arial"/>
            </a:endParaRPr>
          </a:p>
        </p:txBody>
      </p:sp>
      <p:sp>
        <p:nvSpPr>
          <p:cNvPr id="19" name="TextBox 18"/>
          <p:cNvSpPr txBox="1"/>
          <p:nvPr/>
        </p:nvSpPr>
        <p:spPr>
          <a:xfrm rot="17157634">
            <a:off x="1965106" y="2275235"/>
            <a:ext cx="975563" cy="523220"/>
          </a:xfrm>
          <a:prstGeom prst="rect">
            <a:avLst/>
          </a:prstGeom>
          <a:noFill/>
        </p:spPr>
        <p:txBody>
          <a:bodyPr wrap="square" rtlCol="0">
            <a:spAutoFit/>
          </a:bodyPr>
          <a:lstStyle/>
          <a:p>
            <a:pPr algn="ctr"/>
            <a:r>
              <a:rPr lang="en-US" sz="1400" b="1" dirty="0" smtClean="0">
                <a:latin typeface="Arial"/>
                <a:cs typeface="Arial"/>
              </a:rPr>
              <a:t>North America</a:t>
            </a:r>
            <a:endParaRPr lang="en-US" sz="1400" b="1" dirty="0">
              <a:latin typeface="Arial"/>
              <a:cs typeface="Arial"/>
            </a:endParaRPr>
          </a:p>
        </p:txBody>
      </p:sp>
      <p:sp>
        <p:nvSpPr>
          <p:cNvPr id="20" name="TextBox 19"/>
          <p:cNvSpPr txBox="1"/>
          <p:nvPr/>
        </p:nvSpPr>
        <p:spPr>
          <a:xfrm rot="17157634">
            <a:off x="4809286" y="2275237"/>
            <a:ext cx="975563" cy="523220"/>
          </a:xfrm>
          <a:prstGeom prst="rect">
            <a:avLst/>
          </a:prstGeom>
          <a:noFill/>
        </p:spPr>
        <p:txBody>
          <a:bodyPr wrap="square" rtlCol="0">
            <a:spAutoFit/>
          </a:bodyPr>
          <a:lstStyle/>
          <a:p>
            <a:pPr algn="ctr"/>
            <a:r>
              <a:rPr lang="en-US" sz="1400" b="1" dirty="0" smtClean="0">
                <a:latin typeface="Arial"/>
                <a:cs typeface="Arial"/>
              </a:rPr>
              <a:t>North America</a:t>
            </a:r>
            <a:endParaRPr lang="en-US" sz="1400" b="1" dirty="0">
              <a:latin typeface="Arial"/>
              <a:cs typeface="Arial"/>
            </a:endParaRPr>
          </a:p>
        </p:txBody>
      </p:sp>
    </p:spTree>
    <p:extLst>
      <p:ext uri="{BB962C8B-B14F-4D97-AF65-F5344CB8AC3E}">
        <p14:creationId xmlns:p14="http://schemas.microsoft.com/office/powerpoint/2010/main" val="16967566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Forecast errors propagating along upper-tropospheric waveguides and associated with features embedded within upper-tropospheric waveguides (e.g., </a:t>
            </a:r>
            <a:r>
              <a:rPr lang="en-US" sz="1800" dirty="0">
                <a:latin typeface="Arial"/>
                <a:ea typeface="Times New Roman"/>
                <a:cs typeface="Arial"/>
              </a:rPr>
              <a:t>Langland et al. 2002; Davies </a:t>
            </a:r>
            <a:r>
              <a:rPr lang="en-US" sz="1800" dirty="0" smtClean="0">
                <a:latin typeface="Arial"/>
                <a:ea typeface="Times New Roman"/>
                <a:cs typeface="Arial"/>
              </a:rPr>
              <a:t>and </a:t>
            </a:r>
            <a:r>
              <a:rPr lang="en-US" sz="1800" dirty="0" err="1" smtClean="0">
                <a:latin typeface="Arial"/>
                <a:ea typeface="Times New Roman"/>
                <a:cs typeface="Arial"/>
              </a:rPr>
              <a:t>Didione</a:t>
            </a:r>
            <a:r>
              <a:rPr lang="en-US" sz="1800" dirty="0" smtClean="0">
                <a:latin typeface="Arial"/>
                <a:ea typeface="Times New Roman"/>
                <a:cs typeface="Arial"/>
              </a:rPr>
              <a:t> 2013; </a:t>
            </a:r>
            <a:r>
              <a:rPr lang="en-US" sz="1800" dirty="0" err="1">
                <a:latin typeface="Arial"/>
                <a:ea typeface="Times New Roman"/>
                <a:cs typeface="Arial"/>
              </a:rPr>
              <a:t>Baumgart</a:t>
            </a:r>
            <a:r>
              <a:rPr lang="en-US" sz="1800" dirty="0">
                <a:latin typeface="Arial"/>
                <a:ea typeface="Times New Roman"/>
                <a:cs typeface="Arial"/>
              </a:rPr>
              <a:t> et al. </a:t>
            </a:r>
            <a:r>
              <a:rPr lang="en-US" sz="1800" dirty="0" smtClean="0">
                <a:latin typeface="Arial"/>
                <a:ea typeface="Times New Roman"/>
                <a:cs typeface="Arial"/>
              </a:rPr>
              <a:t>2018) have been shown to contribute to forecast errors in the synoptic-scale flow over the middle latitudes.</a:t>
            </a:r>
          </a:p>
          <a:p>
            <a:endParaRPr lang="en-US" sz="1800" dirty="0">
              <a:latin typeface="Arial"/>
              <a:ea typeface="Times New Roman"/>
              <a:cs typeface="Arial"/>
            </a:endParaRPr>
          </a:p>
          <a:p>
            <a:r>
              <a:rPr lang="en-US" sz="1800" dirty="0" smtClean="0">
                <a:latin typeface="Arial"/>
                <a:ea typeface="Times New Roman"/>
                <a:cs typeface="Arial"/>
              </a:rPr>
              <a:t>Forecast </a:t>
            </a:r>
            <a:r>
              <a:rPr lang="en-US" sz="1800" dirty="0">
                <a:latin typeface="Arial"/>
                <a:ea typeface="Times New Roman"/>
                <a:cs typeface="Arial"/>
              </a:rPr>
              <a:t>errors related to baroclinic processes (e.g.</a:t>
            </a:r>
            <a:r>
              <a:rPr lang="en-US" sz="1800" dirty="0" smtClean="0">
                <a:latin typeface="Arial"/>
                <a:ea typeface="Times New Roman"/>
                <a:cs typeface="Arial"/>
              </a:rPr>
              <a:t>,</a:t>
            </a:r>
            <a:r>
              <a:rPr lang="en-US" sz="1800" dirty="0" err="1" smtClean="0">
                <a:latin typeface="Arial"/>
                <a:ea typeface="Times New Roman"/>
                <a:cs typeface="Arial"/>
              </a:rPr>
              <a:t>Tribbia</a:t>
            </a:r>
            <a:r>
              <a:rPr lang="en-US" sz="1800" dirty="0" smtClean="0">
                <a:latin typeface="Arial"/>
                <a:ea typeface="Times New Roman"/>
                <a:cs typeface="Arial"/>
              </a:rPr>
              <a:t> </a:t>
            </a:r>
            <a:r>
              <a:rPr lang="en-US" sz="1800" dirty="0">
                <a:latin typeface="Arial"/>
                <a:ea typeface="Times New Roman"/>
                <a:cs typeface="Arial"/>
              </a:rPr>
              <a:t>and </a:t>
            </a:r>
            <a:r>
              <a:rPr lang="en-US" sz="1800" dirty="0" err="1">
                <a:latin typeface="Arial"/>
                <a:ea typeface="Times New Roman"/>
                <a:cs typeface="Arial"/>
              </a:rPr>
              <a:t>Baumhefner</a:t>
            </a:r>
            <a:r>
              <a:rPr lang="en-US" sz="1800" dirty="0">
                <a:latin typeface="Arial"/>
                <a:ea typeface="Times New Roman"/>
                <a:cs typeface="Arial"/>
              </a:rPr>
              <a:t> 2004; Davies and </a:t>
            </a:r>
            <a:r>
              <a:rPr lang="en-US" sz="1800" dirty="0" err="1">
                <a:latin typeface="Arial"/>
                <a:ea typeface="Times New Roman"/>
                <a:cs typeface="Arial"/>
              </a:rPr>
              <a:t>Didone</a:t>
            </a:r>
            <a:r>
              <a:rPr lang="en-US" sz="1800" dirty="0">
                <a:latin typeface="Arial"/>
                <a:ea typeface="Times New Roman"/>
                <a:cs typeface="Arial"/>
              </a:rPr>
              <a:t> </a:t>
            </a:r>
            <a:r>
              <a:rPr lang="en-US" sz="1800" dirty="0" smtClean="0">
                <a:latin typeface="Arial"/>
                <a:ea typeface="Times New Roman"/>
                <a:cs typeface="Arial"/>
              </a:rPr>
              <a:t>2013) and latent heating (e.g., </a:t>
            </a:r>
            <a:r>
              <a:rPr lang="en-US" sz="1800" dirty="0" err="1" smtClean="0">
                <a:latin typeface="Arial"/>
                <a:ea typeface="Times New Roman"/>
                <a:cs typeface="Arial"/>
              </a:rPr>
              <a:t>Rodwell</a:t>
            </a:r>
            <a:r>
              <a:rPr lang="en-US" sz="1800" dirty="0" smtClean="0">
                <a:latin typeface="Arial"/>
                <a:ea typeface="Times New Roman"/>
                <a:cs typeface="Arial"/>
              </a:rPr>
              <a:t> et al. 2013</a:t>
            </a:r>
            <a:r>
              <a:rPr lang="en-US" sz="1800" dirty="0">
                <a:latin typeface="Arial"/>
                <a:ea typeface="Times New Roman"/>
                <a:cs typeface="Arial"/>
              </a:rPr>
              <a:t>; </a:t>
            </a:r>
            <a:r>
              <a:rPr lang="en-US" sz="1800" dirty="0" err="1" smtClean="0">
                <a:latin typeface="Arial"/>
                <a:ea typeface="Times New Roman"/>
                <a:cs typeface="Arial"/>
              </a:rPr>
              <a:t>Martínez</a:t>
            </a:r>
            <a:r>
              <a:rPr lang="en-US" sz="1800" dirty="0">
                <a:latin typeface="Arial"/>
                <a:ea typeface="Times New Roman"/>
                <a:cs typeface="Arial"/>
              </a:rPr>
              <a:t>-Alvarado et al. </a:t>
            </a:r>
            <a:r>
              <a:rPr lang="en-US" sz="1800" dirty="0" smtClean="0">
                <a:latin typeface="Arial"/>
                <a:ea typeface="Times New Roman"/>
                <a:cs typeface="Arial"/>
              </a:rPr>
              <a:t>2016) have been shown to </a:t>
            </a:r>
            <a:r>
              <a:rPr lang="en-US" sz="1800" dirty="0">
                <a:latin typeface="Arial"/>
                <a:ea typeface="Times New Roman"/>
                <a:cs typeface="Arial"/>
              </a:rPr>
              <a:t>contribute to forecast errors in the synoptic-scale flow </a:t>
            </a:r>
            <a:r>
              <a:rPr lang="en-US" sz="1800" dirty="0" smtClean="0">
                <a:latin typeface="Arial"/>
                <a:ea typeface="Times New Roman"/>
                <a:cs typeface="Arial"/>
              </a:rPr>
              <a:t>over the </a:t>
            </a:r>
            <a:r>
              <a:rPr lang="en-US" sz="1800" dirty="0">
                <a:latin typeface="Arial"/>
                <a:ea typeface="Times New Roman"/>
                <a:cs typeface="Arial"/>
              </a:rPr>
              <a:t>middle latitudes</a:t>
            </a:r>
            <a:r>
              <a:rPr lang="en-US" sz="1800" dirty="0" smtClean="0">
                <a:latin typeface="Arial"/>
                <a:ea typeface="Times New Roman"/>
                <a:cs typeface="Arial"/>
              </a:rPr>
              <a:t>.</a:t>
            </a:r>
          </a:p>
          <a:p>
            <a:endParaRPr lang="en-US" sz="1800" dirty="0">
              <a:latin typeface="Arial"/>
              <a:ea typeface="Times New Roman"/>
              <a:cs typeface="Arial"/>
            </a:endParaRPr>
          </a:p>
          <a:p>
            <a:r>
              <a:rPr lang="en-US" sz="1800" dirty="0" smtClean="0">
                <a:latin typeface="Arial"/>
                <a:ea typeface="Times New Roman"/>
                <a:cs typeface="Arial"/>
              </a:rPr>
              <a:t>Anticipate that the aforementioned forecast errors may contribute to forecast errors in the synoptic-scale flow over the Arctic.</a:t>
            </a:r>
          </a:p>
          <a:p>
            <a:endParaRPr lang="en-US" sz="1800" dirty="0">
              <a:latin typeface="Arial"/>
              <a:ea typeface="Times New Roman"/>
              <a:cs typeface="Arial"/>
            </a:endParaRPr>
          </a:p>
          <a:p>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Forecast skill over the Arctic</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758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12131" y="642393"/>
            <a:ext cx="4192181" cy="4426395"/>
            <a:chOff x="-9765" y="341591"/>
            <a:chExt cx="4192181" cy="4426395"/>
          </a:xfrm>
        </p:grpSpPr>
        <p:sp>
          <p:nvSpPr>
            <p:cNvPr id="3" name="TextBox 2"/>
            <p:cNvSpPr txBox="1"/>
            <p:nvPr/>
          </p:nvSpPr>
          <p:spPr>
            <a:xfrm>
              <a:off x="18676" y="341591"/>
              <a:ext cx="1822450"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Winter</a:t>
              </a:r>
              <a:endParaRPr lang="en-US" sz="1400" b="1" dirty="0">
                <a:latin typeface="Arial"/>
                <a:cs typeface="Arial"/>
              </a:endParaRPr>
            </a:p>
          </p:txBody>
        </p:sp>
        <p:sp>
          <p:nvSpPr>
            <p:cNvPr id="4" name="TextBox 3"/>
            <p:cNvSpPr txBox="1"/>
            <p:nvPr/>
          </p:nvSpPr>
          <p:spPr>
            <a:xfrm>
              <a:off x="2027533" y="341591"/>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Summer</a:t>
              </a:r>
              <a:endParaRPr lang="en-US" sz="1400" b="1" dirty="0">
                <a:latin typeface="Arial"/>
                <a:cs typeface="Arial"/>
              </a:endParaRPr>
            </a:p>
          </p:txBody>
        </p:sp>
        <p:sp>
          <p:nvSpPr>
            <p:cNvPr id="5" name="TextBox 4"/>
            <p:cNvSpPr txBox="1"/>
            <p:nvPr/>
          </p:nvSpPr>
          <p:spPr>
            <a:xfrm rot="5400000">
              <a:off x="3159615" y="1410635"/>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Track Density</a:t>
              </a:r>
              <a:endParaRPr lang="en-US" sz="1400" b="1" dirty="0">
                <a:latin typeface="Arial"/>
                <a:cs typeface="Arial"/>
              </a:endParaRPr>
            </a:p>
          </p:txBody>
        </p:sp>
        <p:sp>
          <p:nvSpPr>
            <p:cNvPr id="6" name="TextBox 5"/>
            <p:cNvSpPr txBox="1"/>
            <p:nvPr/>
          </p:nvSpPr>
          <p:spPr>
            <a:xfrm rot="5400000">
              <a:off x="3159616" y="3389254"/>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Genesis Frequency</a:t>
              </a:r>
              <a:endParaRPr lang="en-US" sz="1400" b="1" dirty="0">
                <a:latin typeface="Arial"/>
                <a:cs typeface="Arial"/>
              </a:endParaRPr>
            </a:p>
          </p:txBody>
        </p:sp>
        <p:grpSp>
          <p:nvGrpSpPr>
            <p:cNvPr id="15" name="Group 14"/>
            <p:cNvGrpSpPr/>
            <p:nvPr/>
          </p:nvGrpSpPr>
          <p:grpSpPr>
            <a:xfrm>
              <a:off x="-9765" y="557035"/>
              <a:ext cx="3886679" cy="4210951"/>
              <a:chOff x="4705480" y="-638367"/>
              <a:chExt cx="3886679" cy="4210951"/>
            </a:xfrm>
          </p:grpSpPr>
          <p:pic>
            <p:nvPicPr>
              <p:cNvPr id="12" name="Picture 11" descr="Screen Shot 2018-09-08 at 1.49.48 PM.png"/>
              <p:cNvPicPr>
                <a:picLocks noChangeAspect="1"/>
              </p:cNvPicPr>
              <p:nvPr/>
            </p:nvPicPr>
            <p:blipFill rotWithShape="1">
              <a:blip r:embed="rId2">
                <a:extLst>
                  <a:ext uri="{28A0092B-C50C-407E-A947-70E740481C1C}">
                    <a14:useLocalDpi xmlns:a14="http://schemas.microsoft.com/office/drawing/2010/main" val="0"/>
                  </a:ext>
                </a:extLst>
              </a:blip>
              <a:srcRect t="-1" b="28562"/>
              <a:stretch/>
            </p:blipFill>
            <p:spPr>
              <a:xfrm>
                <a:off x="4705480" y="-638367"/>
                <a:ext cx="3886679" cy="4200717"/>
              </a:xfrm>
              <a:prstGeom prst="rect">
                <a:avLst/>
              </a:prstGeom>
            </p:spPr>
          </p:pic>
          <p:sp>
            <p:nvSpPr>
              <p:cNvPr id="13" name="Rectangle 12"/>
              <p:cNvSpPr/>
              <p:nvPr/>
            </p:nvSpPr>
            <p:spPr>
              <a:xfrm>
                <a:off x="4715005" y="3278018"/>
                <a:ext cx="1448103" cy="284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24830" y="3288252"/>
                <a:ext cx="1448103" cy="284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7" name="Straight Connector 1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 AC climatology</a:t>
            </a:r>
            <a:endParaRPr lang="en-US" sz="22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4920999" y="680396"/>
            <a:ext cx="4089938" cy="4524316"/>
          </a:xfrm>
          <a:prstGeom prst="rect">
            <a:avLst/>
          </a:prstGeom>
          <a:noFill/>
        </p:spPr>
        <p:txBody>
          <a:bodyPr wrap="square" rtlCol="0">
            <a:spAutoFit/>
          </a:bodyPr>
          <a:lstStyle/>
          <a:p>
            <a:pPr marL="285750" indent="-285750">
              <a:buFont typeface="Arial"/>
              <a:buChar char="•"/>
            </a:pPr>
            <a:r>
              <a:rPr lang="en-US" dirty="0">
                <a:latin typeface="Arial"/>
                <a:cs typeface="Arial"/>
              </a:rPr>
              <a:t>ACs track most frequently over the North Atlantic and adjacent seas during winter.</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ACs track most frequently over Eurasia and adjacent seas, and the Arctic Ocean, during summer.</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AC genesis is most frequent over the North Atlantic and adjacent seas during winter</a:t>
            </a:r>
            <a:r>
              <a:rPr lang="en-US" dirty="0" smtClean="0">
                <a:latin typeface="Arial"/>
                <a:cs typeface="Arial"/>
              </a:rPr>
              <a:t>.</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AC genesis is most frequent over Eurasia during summer</a:t>
            </a:r>
            <a:r>
              <a:rPr lang="en-US" dirty="0" smtClean="0">
                <a:latin typeface="Arial"/>
                <a:cs typeface="Arial"/>
              </a:rPr>
              <a:t>.</a:t>
            </a:r>
            <a:endParaRPr lang="en-US" dirty="0">
              <a:latin typeface="Arial"/>
              <a:cs typeface="Arial"/>
            </a:endParaRPr>
          </a:p>
          <a:p>
            <a:pPr marL="285750" indent="-285750">
              <a:buFont typeface="Arial"/>
              <a:buChar char="•"/>
            </a:pPr>
            <a:endParaRPr lang="en-US" dirty="0">
              <a:latin typeface="Arial"/>
              <a:cs typeface="Arial"/>
            </a:endParaRPr>
          </a:p>
          <a:p>
            <a:pPr marL="285750" indent="-285750">
              <a:buFont typeface="Arial"/>
              <a:buChar char="•"/>
            </a:pPr>
            <a:endParaRPr lang="en-US" dirty="0">
              <a:latin typeface="Arial"/>
              <a:cs typeface="Arial"/>
            </a:endParaRPr>
          </a:p>
        </p:txBody>
      </p:sp>
      <p:sp>
        <p:nvSpPr>
          <p:cNvPr id="20" name="TextBox 19"/>
          <p:cNvSpPr txBox="1"/>
          <p:nvPr/>
        </p:nvSpPr>
        <p:spPr>
          <a:xfrm flipH="1">
            <a:off x="2941862" y="4865168"/>
            <a:ext cx="6075231" cy="215444"/>
          </a:xfrm>
          <a:prstGeom prst="rect">
            <a:avLst/>
          </a:prstGeom>
          <a:noFill/>
        </p:spPr>
        <p:txBody>
          <a:bodyPr wrap="square" lIns="0" tIns="0" rIns="0" bIns="0" rtlCol="0">
            <a:spAutoFit/>
          </a:bodyPr>
          <a:lstStyle/>
          <a:p>
            <a:pPr algn="r"/>
            <a:r>
              <a:rPr lang="en-US" sz="1400" dirty="0">
                <a:latin typeface="Arial"/>
                <a:cs typeface="Arial"/>
              </a:rPr>
              <a:t>Figure </a:t>
            </a:r>
            <a:r>
              <a:rPr lang="en-US" sz="1400" dirty="0" smtClean="0">
                <a:latin typeface="Arial"/>
                <a:cs typeface="Arial"/>
              </a:rPr>
              <a:t>3 adapted from Crawford et </a:t>
            </a:r>
            <a:r>
              <a:rPr lang="en-US" sz="1400" dirty="0">
                <a:latin typeface="Arial"/>
                <a:cs typeface="Arial"/>
              </a:rPr>
              <a:t>al. (</a:t>
            </a:r>
            <a:r>
              <a:rPr lang="en-US" sz="1400" dirty="0" smtClean="0">
                <a:latin typeface="Arial"/>
                <a:cs typeface="Arial"/>
              </a:rPr>
              <a:t>2016).</a:t>
            </a:r>
            <a:endParaRPr lang="en-US" sz="1400" dirty="0">
              <a:latin typeface="Arial"/>
              <a:cs typeface="Arial"/>
            </a:endParaRPr>
          </a:p>
        </p:txBody>
      </p:sp>
    </p:spTree>
    <p:extLst>
      <p:ext uri="{BB962C8B-B14F-4D97-AF65-F5344CB8AC3E}">
        <p14:creationId xmlns:p14="http://schemas.microsoft.com/office/powerpoint/2010/main" val="32805334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3889</TotalTime>
  <Words>5520</Words>
  <Application>Microsoft Macintosh PowerPoint</Application>
  <PresentationFormat>On-screen Show (16:9)</PresentationFormat>
  <Paragraphs>1119</Paragraphs>
  <Slides>57</Slides>
  <Notes>4</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An Examination of the Arctic Environment and Arctic Cyclones During Periods of Low and High Forecast Skill of the Synoptic-Scale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Biernat</dc:creator>
  <cp:lastModifiedBy>Kevin Biernat</cp:lastModifiedBy>
  <cp:revision>163</cp:revision>
  <dcterms:created xsi:type="dcterms:W3CDTF">2021-12-11T00:09:44Z</dcterms:created>
  <dcterms:modified xsi:type="dcterms:W3CDTF">2021-12-15T03:02:18Z</dcterms:modified>
</cp:coreProperties>
</file>