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489" r:id="rId3"/>
    <p:sldId id="376" r:id="rId4"/>
    <p:sldId id="378" r:id="rId5"/>
    <p:sldId id="377" r:id="rId6"/>
    <p:sldId id="379" r:id="rId7"/>
    <p:sldId id="380" r:id="rId8"/>
    <p:sldId id="450" r:id="rId9"/>
    <p:sldId id="476" r:id="rId10"/>
    <p:sldId id="477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85" r:id="rId19"/>
    <p:sldId id="486" r:id="rId20"/>
    <p:sldId id="487" r:id="rId21"/>
    <p:sldId id="488" r:id="rId22"/>
    <p:sldId id="490" r:id="rId23"/>
    <p:sldId id="49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0D3"/>
    <a:srgbClr val="0095FF"/>
    <a:srgbClr val="00349E"/>
    <a:srgbClr val="9A151A"/>
    <a:srgbClr val="800000"/>
    <a:srgbClr val="005BF7"/>
    <a:srgbClr val="2701B8"/>
    <a:srgbClr val="4000D5"/>
    <a:srgbClr val="FF1800"/>
    <a:srgbClr val="39D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24" autoAdjust="0"/>
  </p:normalViewPr>
  <p:slideViewPr>
    <p:cSldViewPr snapToGrid="0" snapToObjects="1">
      <p:cViewPr varScale="1">
        <p:scale>
          <a:sx n="127" d="100"/>
          <a:sy n="127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50679-1690-184E-94AD-C102108EF4EB}" type="datetimeFigureOut">
              <a:rPr lang="en-US" smtClean="0"/>
              <a:t>2/17/19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B0D6-3A32-4344-947C-280B6712D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Adapted from Fig. 21 in Hoskins et al. (1985).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B12F-A8F2-D047-B854-3EF81BFB967F}" type="datetimeFigureOut">
              <a:rPr lang="en-US" smtClean="0"/>
              <a:t>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0168"/>
            <a:ext cx="9135245" cy="204510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Coherent Tropopause Disturbance and the Presidents’ Day Storm of 1979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 401/501 Presidents’ Day Lecture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19 February 2019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7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mslp_19790217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58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056640" y="1910080"/>
            <a:ext cx="784539" cy="784539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7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17_18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6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448705" y="1770483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1687787" y="2345694"/>
            <a:ext cx="252773" cy="266054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790218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thick_mslp_197902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56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649147" y="1879615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1888229" y="2454826"/>
            <a:ext cx="252773" cy="266054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47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8_0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thick_mslp_19790218_06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01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841963" y="2083727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081045" y="2658938"/>
            <a:ext cx="252773" cy="266054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1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79021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18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6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991971" y="2220450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2231053" y="2795661"/>
            <a:ext cx="252773" cy="266054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5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8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thick_mslp_19790218_18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56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1892620" y="2316307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455787" y="2887057"/>
            <a:ext cx="0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254780" y="2992401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9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790219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1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88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2235725" y="2336149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798892" y="2906899"/>
            <a:ext cx="0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965954" y="3229524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366564" y="2868711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7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9_0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thick_mslp_19790219_06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42" y="1029069"/>
            <a:ext cx="4542959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2289314" y="2349858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909390" y="2906899"/>
            <a:ext cx="151614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8036035" y="3051724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471094" y="2735361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2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790219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19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76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2530992" y="2210529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151068" y="2767570"/>
            <a:ext cx="151614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067034" y="2876359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2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9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thick_mslp_19790219_18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94" y="1029069"/>
            <a:ext cx="4542959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2802459" y="2290331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422535" y="2847372"/>
            <a:ext cx="151614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182666" y="2701770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5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671312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919910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 and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353500" cy="4170529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Coherent tropopause disturbances (CTDs)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-based vortices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material features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(e.g., Pyle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2004)</a:t>
            </a:r>
          </a:p>
          <a:p>
            <a:pPr>
              <a:lnSpc>
                <a:spcPct val="5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 Polar Vortices (TPVs) are CTDs originating at high latitudes (e.g.,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Hakim 2009, 2010, 2012, 2013)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1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T_theta_197902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2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50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3180180" y="2160924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800256" y="2717965"/>
            <a:ext cx="151614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410461" y="2625114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3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20_0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thick_mslp_19790220_06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35" y="1029069"/>
            <a:ext cx="4542959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Rectangle 84"/>
          <p:cNvSpPr/>
          <p:nvPr/>
        </p:nvSpPr>
        <p:spPr>
          <a:xfrm>
            <a:off x="3461797" y="2049740"/>
            <a:ext cx="11334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CTD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4081873" y="2606781"/>
            <a:ext cx="151614" cy="339803"/>
          </a:xfrm>
          <a:prstGeom prst="straightConnector1">
            <a:avLst/>
          </a:prstGeom>
          <a:ln w="57150">
            <a:solidFill>
              <a:schemeClr val="tx1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674673" y="2512838"/>
            <a:ext cx="488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5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7-01-30 at 10.22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8367" r="51362"/>
          <a:stretch/>
        </p:blipFill>
        <p:spPr>
          <a:xfrm>
            <a:off x="416224" y="809082"/>
            <a:ext cx="3565860" cy="26628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Screen Shot 2017-01-30 at 10.23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9" y="3621746"/>
            <a:ext cx="7565483" cy="313323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077780" y="809082"/>
            <a:ext cx="5027961" cy="2903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Isentropic analysis for 312 K surface for 0000 UTC 19 Feb 1979, including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ontgomery streamfunction (solid,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100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3.100 ×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isotachs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(dot dashed, m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5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1985.</a:t>
            </a:r>
          </a:p>
          <a:p>
            <a:pPr marL="0" indent="0" algn="ctr">
              <a:buNone/>
            </a:pPr>
            <a:endParaRPr lang="en-US" sz="14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cross sections for 0000 UTC 19 Feb 1979.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wind speed (solid,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Isentropes (solid, K), geostrophic wind (dashed,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(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solid where 10 = 10 ×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−6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mb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Fig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1985.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7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4609437"/>
            <a:ext cx="9143999" cy="21488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vapor infrared imagery from the Temperature-Humidity Infrared Radiometer (THIR) on Nimbus 7 for 1637 GMT 19 Feb 1979.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 position of ozone maximum measured by the Total Ozone Mapping Spectrometer (TOMS). L indicates estimated position of surface low for 1500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GMT. Fig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(1985).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ozone distribution measured by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TOMS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1637 GMT 19 Feb 1979. Analysis in Dobson units (1 DU = 10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-cm) where contour interval is as follows: 5 to 6 (325–339 DU); 6 to 7 (340–354 DU); 7 to 8 (355–369 DU); 8 to 9 (370–384 DU); 9 to 10 (385–400 DU). Location marked with “x” denotes position of maximum potential vorticity on 292 K surface at 1200 UTC 19 Feb 1979.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(1985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Shot 2017-01-30 at 10.48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" y="1379681"/>
            <a:ext cx="5285146" cy="3138778"/>
          </a:xfrm>
          <a:prstGeom prst="rect">
            <a:avLst/>
          </a:prstGeom>
        </p:spPr>
      </p:pic>
      <p:pic>
        <p:nvPicPr>
          <p:cNvPr id="4" name="Picture 3" descr="Screen Shot 2017-01-30 at 10.48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5" y="728116"/>
            <a:ext cx="3813549" cy="380640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Uccellini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4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671503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458292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CTDs/TPVs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9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10"/>
          <a:stretch/>
        </p:blipFill>
        <p:spPr>
          <a:xfrm>
            <a:off x="12700" y="1671503"/>
            <a:ext cx="5121722" cy="400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4491" y="4350212"/>
            <a:ext cx="797186" cy="824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CTDs/TPVs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1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CTDs/TPVs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17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CTDs/TPVs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9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3-16 at 4.2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671503"/>
            <a:ext cx="9131300" cy="4000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080654" y="3688223"/>
            <a:ext cx="1067418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513025" y="3363620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54799" y="1657993"/>
            <a:ext cx="0" cy="661989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554276" y="1203991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21572" y="1972457"/>
            <a:ext cx="0" cy="621878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765470" y="1482181"/>
            <a:ext cx="171220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PV Advection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823376" y="2647955"/>
            <a:ext cx="355077" cy="1594177"/>
          </a:xfrm>
          <a:prstGeom prst="line">
            <a:avLst/>
          </a:prstGeom>
          <a:ln w="539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621572" y="3651903"/>
            <a:ext cx="364377" cy="0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3264" y="3426707"/>
            <a:ext cx="204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“Phase Locking”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700" y="177183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747127" y="4323010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191965" y="4350214"/>
            <a:ext cx="698831" cy="83761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7310228" y="5256620"/>
            <a:ext cx="1601059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Cyclonic PV Anomaly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084565" y="5807467"/>
            <a:ext cx="743952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296515" y="5807103"/>
            <a:ext cx="1270093" cy="351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t</a:t>
            </a:r>
            <a:r>
              <a:rPr lang="en-US" sz="1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endParaRPr lang="en-US"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CTDs/TPVs and Cyclogenesis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Hoskins et al. (1985)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1060" y="6421740"/>
            <a:ext cx="9060139" cy="44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21 adapted from Hoskins et al. (1985, section 6e). 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2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T_theta_197902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" y="1029979"/>
            <a:ext cx="4535424" cy="391272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mslp_19790217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69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5" name="Oval 84"/>
          <p:cNvSpPr/>
          <p:nvPr/>
        </p:nvSpPr>
        <p:spPr>
          <a:xfrm>
            <a:off x="520955" y="1781105"/>
            <a:ext cx="784539" cy="784539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7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88954" y="6463861"/>
            <a:ext cx="797186" cy="229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15" name="Picture 14" descr="DT_theta_na_0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6845368" y="70033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52716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17 Feb 1979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25910" y="5357253"/>
            <a:ext cx="3192602" cy="323538"/>
            <a:chOff x="1325910" y="5334973"/>
            <a:chExt cx="3192602" cy="323538"/>
          </a:xfrm>
        </p:grpSpPr>
        <p:pic>
          <p:nvPicPr>
            <p:cNvPr id="65" name="Picture 6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1325910" y="5386868"/>
              <a:ext cx="2743200" cy="155448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20680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861499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8083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535648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79624" y="5518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12745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46207" y="5520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026408" y="5334973"/>
              <a:ext cx="4921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733894" y="5357253"/>
            <a:ext cx="3306095" cy="345842"/>
            <a:chOff x="4867109" y="5334973"/>
            <a:chExt cx="3306095" cy="345842"/>
          </a:xfrm>
        </p:grpSpPr>
        <p:pic>
          <p:nvPicPr>
            <p:cNvPr id="75" name="Picture 7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4867109" y="5386868"/>
              <a:ext cx="2743200" cy="15544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028125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42301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44480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54283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253854" y="554121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38623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846182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40217" y="55423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539136" y="5334973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871924" y="2807255"/>
            <a:ext cx="746449" cy="746449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DT_theta_19790217_0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" y="1029069"/>
            <a:ext cx="4536478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19790217_06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30" y="1029069"/>
            <a:ext cx="4542960" cy="39136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6" name="Oval 85"/>
          <p:cNvSpPr/>
          <p:nvPr/>
        </p:nvSpPr>
        <p:spPr>
          <a:xfrm>
            <a:off x="785086" y="1900159"/>
            <a:ext cx="784539" cy="784539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Presidents’ Day Storm of 1979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3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103511</TotalTime>
  <Words>3008</Words>
  <Application>Microsoft Macintosh PowerPoint</Application>
  <PresentationFormat>On-screen Show (4:3)</PresentationFormat>
  <Paragraphs>793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Linkages between a Coherent Tropopause Disturbance and the Presidents’ Day Storm of 1979</vt:lpstr>
      <vt:lpstr>CTDs and TPVs</vt:lpstr>
      <vt:lpstr>CTDs/TPVs and Cyclogenesis</vt:lpstr>
      <vt:lpstr>CTDs/TPVs and Cyclogenesis</vt:lpstr>
      <vt:lpstr>CTDs/TPVs and Cyclogenesis</vt:lpstr>
      <vt:lpstr>CTDs/TPVs and Cyclogenesis</vt:lpstr>
      <vt:lpstr>CTDs/TPVs and Cyclogenesis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  <vt:lpstr>Presidents’ Day Storm of 1979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Originating from Tropopause Polar Vortex Interactions with the North Atlantic Jet Stream</dc:title>
  <dc:creator>Kevin Biernat</dc:creator>
  <cp:lastModifiedBy>Kevin Biernat</cp:lastModifiedBy>
  <cp:revision>1067</cp:revision>
  <dcterms:created xsi:type="dcterms:W3CDTF">2015-06-02T14:46:59Z</dcterms:created>
  <dcterms:modified xsi:type="dcterms:W3CDTF">2019-02-19T19:24:22Z</dcterms:modified>
</cp:coreProperties>
</file>