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7" r:id="rId2"/>
    <p:sldId id="259" r:id="rId3"/>
    <p:sldId id="446" r:id="rId4"/>
    <p:sldId id="448" r:id="rId5"/>
    <p:sldId id="260" r:id="rId6"/>
    <p:sldId id="319" r:id="rId7"/>
    <p:sldId id="325" r:id="rId8"/>
    <p:sldId id="453" r:id="rId9"/>
    <p:sldId id="316" r:id="rId10"/>
    <p:sldId id="427" r:id="rId11"/>
    <p:sldId id="428" r:id="rId12"/>
    <p:sldId id="350" r:id="rId13"/>
    <p:sldId id="351" r:id="rId14"/>
    <p:sldId id="352" r:id="rId15"/>
    <p:sldId id="353" r:id="rId16"/>
    <p:sldId id="354" r:id="rId17"/>
    <p:sldId id="355" r:id="rId18"/>
    <p:sldId id="356" r:id="rId19"/>
    <p:sldId id="461" r:id="rId20"/>
    <p:sldId id="463" r:id="rId21"/>
    <p:sldId id="403" r:id="rId22"/>
    <p:sldId id="404" r:id="rId23"/>
    <p:sldId id="405" r:id="rId24"/>
    <p:sldId id="406" r:id="rId25"/>
    <p:sldId id="408" r:id="rId26"/>
    <p:sldId id="429" r:id="rId27"/>
    <p:sldId id="425" r:id="rId28"/>
    <p:sldId id="390" r:id="rId29"/>
    <p:sldId id="457" r:id="rId30"/>
    <p:sldId id="464" r:id="rId31"/>
    <p:sldId id="432" r:id="rId32"/>
    <p:sldId id="433" r:id="rId33"/>
    <p:sldId id="441" r:id="rId34"/>
    <p:sldId id="442" r:id="rId35"/>
    <p:sldId id="443" r:id="rId36"/>
    <p:sldId id="444" r:id="rId37"/>
    <p:sldId id="454" r:id="rId38"/>
    <p:sldId id="459" r:id="rId39"/>
    <p:sldId id="434" r:id="rId40"/>
    <p:sldId id="435" r:id="rId41"/>
    <p:sldId id="437" r:id="rId42"/>
    <p:sldId id="439" r:id="rId43"/>
    <p:sldId id="438"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B8487"/>
    <a:srgbClr val="22CFFF"/>
    <a:srgbClr val="38EC30"/>
    <a:srgbClr val="33DB2D"/>
    <a:srgbClr val="2BFFFF"/>
    <a:srgbClr val="DC00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05" autoAdjust="0"/>
  </p:normalViewPr>
  <p:slideViewPr>
    <p:cSldViewPr snapToGrid="0" snapToObjects="1">
      <p:cViewPr varScale="1">
        <p:scale>
          <a:sx n="111" d="100"/>
          <a:sy n="111" d="100"/>
        </p:scale>
        <p:origin x="-49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4C3BEE-20BD-7A45-8E4B-8F4C2E1FFC4F}" type="datetimeFigureOut">
              <a:rPr lang="en-US" smtClean="0"/>
              <a:t>6/2/18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37A230-956B-6645-A968-A4EE0A5C506E}" type="slidenum">
              <a:rPr lang="en-US" smtClean="0"/>
              <a:t>‹#›</a:t>
            </a:fld>
            <a:endParaRPr lang="en-US"/>
          </a:p>
        </p:txBody>
      </p:sp>
    </p:spTree>
    <p:extLst>
      <p:ext uri="{BB962C8B-B14F-4D97-AF65-F5344CB8AC3E}">
        <p14:creationId xmlns:p14="http://schemas.microsoft.com/office/powerpoint/2010/main" val="25964688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19</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20</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22</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23</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24</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25</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28</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29</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30</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40</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5</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12</a:t>
            </a:fld>
            <a:endParaRPr lang="en-US"/>
          </a:p>
        </p:txBody>
      </p:sp>
    </p:spTree>
    <p:extLst>
      <p:ext uri="{BB962C8B-B14F-4D97-AF65-F5344CB8AC3E}">
        <p14:creationId xmlns:p14="http://schemas.microsoft.com/office/powerpoint/2010/main" val="2380738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6/2/18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396905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6/2/18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580181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6/2/18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0859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6/2/18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89165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00D6F1-54CA-1A4F-8C66-2DFE7378633E}" type="datetimeFigureOut">
              <a:rPr lang="en-US" smtClean="0"/>
              <a:t>6/2/18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407508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00D6F1-54CA-1A4F-8C66-2DFE7378633E}" type="datetimeFigureOut">
              <a:rPr lang="en-US" smtClean="0"/>
              <a:t>6/2/18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917569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00D6F1-54CA-1A4F-8C66-2DFE7378633E}" type="datetimeFigureOut">
              <a:rPr lang="en-US" smtClean="0"/>
              <a:t>6/2/18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92064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00D6F1-54CA-1A4F-8C66-2DFE7378633E}" type="datetimeFigureOut">
              <a:rPr lang="en-US" smtClean="0"/>
              <a:t>6/2/18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884149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00D6F1-54CA-1A4F-8C66-2DFE7378633E}" type="datetimeFigureOut">
              <a:rPr lang="en-US" smtClean="0"/>
              <a:t>6/2/18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567438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6/2/18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24780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6/2/18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4245198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0D6F1-54CA-1A4F-8C66-2DFE7378633E}" type="datetimeFigureOut">
              <a:rPr lang="en-US" smtClean="0"/>
              <a:t>6/2/18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4B3B2-FB0E-4B41-A793-6CF3F50B11A1}" type="slidenum">
              <a:rPr lang="en-US" smtClean="0"/>
              <a:t>‹#›</a:t>
            </a:fld>
            <a:endParaRPr lang="en-US"/>
          </a:p>
        </p:txBody>
      </p:sp>
    </p:spTree>
    <p:extLst>
      <p:ext uri="{BB962C8B-B14F-4D97-AF65-F5344CB8AC3E}">
        <p14:creationId xmlns:p14="http://schemas.microsoft.com/office/powerpoint/2010/main" val="3998819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hyperlink" Target="http://polarlow.met.no/stars-dat/"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13.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8.png"/><Relationship Id="rId5" Type="http://schemas.openxmlformats.org/officeDocument/2006/relationships/image" Target="../media/image17.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8.png"/><Relationship Id="rId5" Type="http://schemas.openxmlformats.org/officeDocument/2006/relationships/image" Target="../media/image21.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8.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8.png"/><Relationship Id="rId5" Type="http://schemas.openxmlformats.org/officeDocument/2006/relationships/image" Target="../media/image30.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8.png"/><Relationship Id="rId5" Type="http://schemas.openxmlformats.org/officeDocument/2006/relationships/image" Target="../media/image30.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8.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8.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8.png"/><Relationship Id="rId7" Type="http://schemas.openxmlformats.org/officeDocument/2006/relationships/image" Target="../media/image47.png"/><Relationship Id="rId8"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olarlow.met.no/stars-da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ithub.com/nickszap/tpvTrack"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5225"/>
            <a:ext cx="9135245" cy="1470025"/>
          </a:xfrm>
        </p:spPr>
        <p:txBody>
          <a:bodyPr>
            <a:noAutofit/>
          </a:bodyPr>
          <a:lstStyle/>
          <a:p>
            <a:r>
              <a:rPr lang="en-US" sz="3600" b="1" dirty="0">
                <a:solidFill>
                  <a:srgbClr val="FF0000"/>
                </a:solidFill>
                <a:latin typeface="Arial"/>
                <a:cs typeface="Arial"/>
              </a:rPr>
              <a:t>A Multiscale Analysis and Predictability Study of a Polar Low Linked to a </a:t>
            </a:r>
            <a:r>
              <a:rPr lang="en-US" sz="3600" b="1" dirty="0" smtClean="0">
                <a:solidFill>
                  <a:srgbClr val="FF0000"/>
                </a:solidFill>
                <a:latin typeface="Arial"/>
                <a:cs typeface="Arial"/>
              </a:rPr>
              <a:t>                   Tropopause Polar </a:t>
            </a:r>
            <a:r>
              <a:rPr lang="en-US" sz="3600" b="1" dirty="0">
                <a:solidFill>
                  <a:srgbClr val="FF0000"/>
                </a:solidFill>
                <a:latin typeface="Arial"/>
                <a:cs typeface="Arial"/>
              </a:rPr>
              <a:t>Vortex </a:t>
            </a:r>
            <a:endParaRPr lang="en-US" sz="3600" dirty="0">
              <a:solidFill>
                <a:srgbClr val="FF0000"/>
              </a:solidFill>
              <a:latin typeface="Arial"/>
              <a:cs typeface="Arial"/>
            </a:endParaRPr>
          </a:p>
        </p:txBody>
      </p:sp>
      <p:sp>
        <p:nvSpPr>
          <p:cNvPr id="3" name="Subtitle 2"/>
          <p:cNvSpPr>
            <a:spLocks noGrp="1"/>
          </p:cNvSpPr>
          <p:nvPr>
            <p:ph type="subTitle" idx="1"/>
          </p:nvPr>
        </p:nvSpPr>
        <p:spPr>
          <a:xfrm>
            <a:off x="-1" y="3006619"/>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Kevin A. Biernat, Daniel Keyser, and Lance F. Bosart</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SUNY</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a:solidFill>
                  <a:srgbClr val="0000FF"/>
                </a:solidFill>
                <a:latin typeface="Arial" panose="020B0604020202020204" pitchFamily="34" charset="0"/>
                <a:cs typeface="Arial" panose="020B0604020202020204" pitchFamily="34" charset="0"/>
              </a:rPr>
              <a:t>29th AMS Conference on Weather Analysis and Forecasting</a:t>
            </a:r>
          </a:p>
          <a:p>
            <a:r>
              <a:rPr lang="en-US" sz="2400" dirty="0" smtClean="0">
                <a:solidFill>
                  <a:srgbClr val="0000FF"/>
                </a:solidFill>
                <a:latin typeface="Arial" panose="020B0604020202020204" pitchFamily="34" charset="0"/>
                <a:cs typeface="Arial" panose="020B0604020202020204" pitchFamily="34" charset="0"/>
              </a:rPr>
              <a:t>Tuesday 5 June 2018</a:t>
            </a:r>
          </a:p>
          <a:p>
            <a:endParaRPr lang="en-US" sz="2400" dirty="0" smtClean="0">
              <a:solidFill>
                <a:srgbClr val="0000FF"/>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Research </a:t>
            </a:r>
            <a:r>
              <a:rPr lang="en-US" sz="2000" dirty="0" smtClean="0">
                <a:solidFill>
                  <a:schemeClr val="tx1"/>
                </a:solidFill>
                <a:latin typeface="Arial" panose="020B0604020202020204" pitchFamily="34" charset="0"/>
                <a:cs typeface="Arial" panose="020B0604020202020204" pitchFamily="34" charset="0"/>
              </a:rPr>
              <a:t>Supported by </a:t>
            </a:r>
            <a:r>
              <a:rPr lang="en-US" sz="2000" dirty="0">
                <a:solidFill>
                  <a:schemeClr val="tx1"/>
                </a:solidFill>
                <a:latin typeface="Arial" panose="020B0604020202020204" pitchFamily="34" charset="0"/>
                <a:cs typeface="Arial" panose="020B0604020202020204" pitchFamily="34" charset="0"/>
              </a:rPr>
              <a:t>NSF Grant AGS-</a:t>
            </a:r>
            <a:r>
              <a:rPr lang="en-US" sz="2000" dirty="0" smtClean="0">
                <a:solidFill>
                  <a:schemeClr val="tx1"/>
                </a:solidFill>
                <a:latin typeface="Arial" panose="020B0604020202020204" pitchFamily="34" charset="0"/>
                <a:cs typeface="Arial" panose="020B0604020202020204" pitchFamily="34" charset="0"/>
              </a:rPr>
              <a:t>1355960                                          and ONR Grant </a:t>
            </a:r>
            <a:r>
              <a:rPr lang="en-US" sz="2000" dirty="0">
                <a:solidFill>
                  <a:schemeClr val="tx1"/>
                </a:solidFill>
                <a:latin typeface="Arial"/>
                <a:cs typeface="Arial"/>
              </a:rPr>
              <a:t>N00014-18-1-2200</a:t>
            </a: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390168"/>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435272"/>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12413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1253" y="4919593"/>
            <a:ext cx="4575996" cy="1815882"/>
          </a:xfrm>
          <a:prstGeom prst="rect">
            <a:avLst/>
          </a:prstGeom>
        </p:spPr>
        <p:txBody>
          <a:bodyPr wrap="square">
            <a:spAutoFit/>
          </a:bodyPr>
          <a:lstStyle/>
          <a:p>
            <a:r>
              <a:rPr lang="en-US" sz="1400" dirty="0" smtClean="0">
                <a:latin typeface="Arial"/>
                <a:cs typeface="Arial"/>
              </a:rPr>
              <a:t>(a) Track of polar </a:t>
            </a:r>
            <a:r>
              <a:rPr lang="en-US" sz="1400" dirty="0">
                <a:latin typeface="Arial"/>
                <a:cs typeface="Arial"/>
              </a:rPr>
              <a:t>low (red</a:t>
            </a:r>
            <a:r>
              <a:rPr lang="en-US" sz="1400" dirty="0" smtClean="0">
                <a:latin typeface="Arial"/>
                <a:cs typeface="Arial"/>
              </a:rPr>
              <a:t>) and 10–11 Feb 2011 time mean 850-</a:t>
            </a:r>
            <a:r>
              <a:rPr lang="en-US" sz="1400" dirty="0">
                <a:latin typeface="Arial"/>
                <a:cs typeface="Arial"/>
              </a:rPr>
              <a:t>hPa </a:t>
            </a:r>
            <a:r>
              <a:rPr lang="en-US" sz="1400" dirty="0" smtClean="0">
                <a:latin typeface="Arial"/>
                <a:cs typeface="Arial"/>
              </a:rPr>
              <a:t>temperature (K) </a:t>
            </a:r>
            <a:r>
              <a:rPr lang="en-US" sz="1400" dirty="0">
                <a:latin typeface="Arial"/>
                <a:cs typeface="Arial"/>
              </a:rPr>
              <a:t>and standardized anomaly </a:t>
            </a:r>
            <a:r>
              <a:rPr lang="en-US" sz="1400" dirty="0" smtClean="0">
                <a:latin typeface="Arial"/>
                <a:cs typeface="Arial"/>
              </a:rPr>
              <a:t>of 850-</a:t>
            </a:r>
            <a:r>
              <a:rPr lang="en-US" sz="1400" dirty="0">
                <a:latin typeface="Arial"/>
                <a:cs typeface="Arial"/>
              </a:rPr>
              <a:t>hPa </a:t>
            </a:r>
            <a:r>
              <a:rPr lang="en-US" sz="1400" dirty="0" smtClean="0">
                <a:latin typeface="Arial"/>
                <a:cs typeface="Arial"/>
              </a:rPr>
              <a:t>temperature (</a:t>
            </a:r>
            <a:r>
              <a:rPr lang="en-US" sz="1400" dirty="0" err="1">
                <a:latin typeface="Arial"/>
                <a:cs typeface="Arial"/>
              </a:rPr>
              <a:t>σ</a:t>
            </a:r>
            <a:r>
              <a:rPr lang="en-US" sz="1400" dirty="0">
                <a:latin typeface="Arial"/>
                <a:cs typeface="Arial"/>
              </a:rPr>
              <a:t>, shaded</a:t>
            </a:r>
            <a:r>
              <a:rPr lang="en-US" sz="1400" dirty="0" smtClean="0">
                <a:latin typeface="Arial"/>
                <a:cs typeface="Arial"/>
              </a:rPr>
              <a:t>). </a:t>
            </a:r>
          </a:p>
          <a:p>
            <a:endParaRPr lang="en-US" sz="1400" dirty="0" smtClean="0">
              <a:latin typeface="Arial"/>
              <a:cs typeface="Arial"/>
            </a:endParaRPr>
          </a:p>
          <a:p>
            <a:r>
              <a:rPr lang="en-US" sz="1400" dirty="0" smtClean="0">
                <a:latin typeface="Arial"/>
                <a:cs typeface="Arial"/>
              </a:rPr>
              <a:t>(b)</a:t>
            </a:r>
            <a:r>
              <a:rPr lang="en-US" sz="1400" dirty="0">
                <a:solidFill>
                  <a:srgbClr val="000000"/>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NOAA Advanced </a:t>
            </a:r>
            <a:r>
              <a:rPr lang="en-US" sz="1400" dirty="0">
                <a:solidFill>
                  <a:srgbClr val="000000"/>
                </a:solidFill>
                <a:latin typeface="Arial" panose="020B0604020202020204" pitchFamily="34" charset="0"/>
                <a:cs typeface="Arial" panose="020B0604020202020204" pitchFamily="34" charset="0"/>
              </a:rPr>
              <a:t>Very High Resolution Radiometer </a:t>
            </a:r>
            <a:r>
              <a:rPr lang="en-US" sz="1400" dirty="0" smtClean="0">
                <a:solidFill>
                  <a:srgbClr val="000000"/>
                </a:solidFill>
                <a:latin typeface="Arial" panose="020B0604020202020204" pitchFamily="34" charset="0"/>
                <a:cs typeface="Arial" panose="020B0604020202020204" pitchFamily="34" charset="0"/>
              </a:rPr>
              <a:t>IR satellite </a:t>
            </a:r>
            <a:r>
              <a:rPr lang="en-US" sz="1400" dirty="0">
                <a:solidFill>
                  <a:srgbClr val="000000"/>
                </a:solidFill>
                <a:latin typeface="Arial" panose="020B0604020202020204" pitchFamily="34" charset="0"/>
                <a:cs typeface="Arial" panose="020B0604020202020204" pitchFamily="34" charset="0"/>
              </a:rPr>
              <a:t>image </a:t>
            </a:r>
            <a:r>
              <a:rPr lang="en-US" sz="1400" dirty="0" smtClean="0">
                <a:solidFill>
                  <a:srgbClr val="000000"/>
                </a:solidFill>
                <a:latin typeface="Arial" panose="020B0604020202020204" pitchFamily="34" charset="0"/>
                <a:cs typeface="Arial" panose="020B0604020202020204" pitchFamily="34" charset="0"/>
              </a:rPr>
              <a:t>valid at 0015 UTC 11 Feb 2011. Image </a:t>
            </a:r>
            <a:r>
              <a:rPr lang="en-US" sz="1400" dirty="0">
                <a:solidFill>
                  <a:srgbClr val="000000"/>
                </a:solidFill>
                <a:latin typeface="Arial" panose="020B0604020202020204" pitchFamily="34" charset="0"/>
                <a:cs typeface="Arial" panose="020B0604020202020204" pitchFamily="34" charset="0"/>
              </a:rPr>
              <a:t>obtained from the STARS </a:t>
            </a:r>
            <a:r>
              <a:rPr lang="en-US" sz="1400" dirty="0" smtClean="0">
                <a:solidFill>
                  <a:srgbClr val="000000"/>
                </a:solidFill>
                <a:latin typeface="Arial" panose="020B0604020202020204" pitchFamily="34" charset="0"/>
                <a:cs typeface="Arial" panose="020B0604020202020204" pitchFamily="34" charset="0"/>
              </a:rPr>
              <a:t>database.</a:t>
            </a:r>
            <a:endParaRPr lang="en-US" sz="1400" baseline="30000" dirty="0">
              <a:solidFill>
                <a:srgbClr val="000000"/>
              </a:solidFill>
              <a:latin typeface="Arial" panose="020B0604020202020204" pitchFamily="34" charset="0"/>
              <a:cs typeface="Arial" panose="020B0604020202020204" pitchFamily="34" charset="0"/>
            </a:endParaRPr>
          </a:p>
          <a:p>
            <a:endParaRPr lang="en-US" sz="1400" dirty="0">
              <a:latin typeface="Arial"/>
              <a:cs typeface="Arial"/>
            </a:endParaRPr>
          </a:p>
        </p:txBody>
      </p:sp>
      <p:cxnSp>
        <p:nvCxnSpPr>
          <p:cNvPr id="54" name="Straight Connector 5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The Polar Low</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20990" y="888205"/>
            <a:ext cx="4441407" cy="3815654"/>
            <a:chOff x="20990" y="943131"/>
            <a:chExt cx="4441407" cy="3815654"/>
          </a:xfrm>
        </p:grpSpPr>
        <p:pic>
          <p:nvPicPr>
            <p:cNvPr id="43" name="Picture 42" descr="mean_850T_and_PL_track_10-11_Feb_2011_zoomedx2.png"/>
            <p:cNvPicPr>
              <a:picLocks noChangeAspect="1"/>
            </p:cNvPicPr>
            <p:nvPr/>
          </p:nvPicPr>
          <p:blipFill rotWithShape="1">
            <a:blip r:embed="rId3">
              <a:extLst>
                <a:ext uri="{28A0092B-C50C-407E-A947-70E740481C1C}">
                  <a14:useLocalDpi xmlns:a14="http://schemas.microsoft.com/office/drawing/2010/main" val="0"/>
                </a:ext>
              </a:extLst>
            </a:blip>
            <a:srcRect l="11314" t="5957" b="9832"/>
            <a:stretch/>
          </p:blipFill>
          <p:spPr>
            <a:xfrm>
              <a:off x="20990" y="943131"/>
              <a:ext cx="4441407" cy="3815654"/>
            </a:xfrm>
            <a:prstGeom prst="rect">
              <a:avLst/>
            </a:prstGeom>
            <a:ln w="9525">
              <a:solidFill>
                <a:schemeClr val="tx1"/>
              </a:solidFill>
            </a:ln>
          </p:spPr>
        </p:pic>
        <p:sp>
          <p:nvSpPr>
            <p:cNvPr id="44" name="5-Point Star 43"/>
            <p:cNvSpPr>
              <a:spLocks noChangeAspect="1"/>
            </p:cNvSpPr>
            <p:nvPr/>
          </p:nvSpPr>
          <p:spPr>
            <a:xfrm rot="10580098" flipV="1">
              <a:off x="2166231" y="288744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Multiply 44"/>
            <p:cNvSpPr>
              <a:spLocks/>
            </p:cNvSpPr>
            <p:nvPr/>
          </p:nvSpPr>
          <p:spPr>
            <a:xfrm>
              <a:off x="2623883" y="3208856"/>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0990" y="943131"/>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grpSp>
      <p:grpSp>
        <p:nvGrpSpPr>
          <p:cNvPr id="13" name="Group 12"/>
          <p:cNvGrpSpPr/>
          <p:nvPr/>
        </p:nvGrpSpPr>
        <p:grpSpPr>
          <a:xfrm>
            <a:off x="221392" y="5076828"/>
            <a:ext cx="4226677" cy="414101"/>
            <a:chOff x="4987007" y="4882085"/>
            <a:chExt cx="4226677" cy="414101"/>
          </a:xfrm>
        </p:grpSpPr>
        <p:pic>
          <p:nvPicPr>
            <p:cNvPr id="17" name="Picture 16" descr="mean_300Z_and_track_nov_2013.png"/>
            <p:cNvPicPr>
              <a:picLocks/>
            </p:cNvPicPr>
            <p:nvPr/>
          </p:nvPicPr>
          <p:blipFill rotWithShape="1">
            <a:blip r:embed="rId4">
              <a:extLst>
                <a:ext uri="{28A0092B-C50C-407E-A947-70E740481C1C}">
                  <a14:useLocalDpi xmlns:a14="http://schemas.microsoft.com/office/drawing/2010/main" val="0"/>
                </a:ext>
              </a:extLst>
            </a:blip>
            <a:srcRect l="92908" t="12365" r="4545" b="15690"/>
            <a:stretch/>
          </p:blipFill>
          <p:spPr>
            <a:xfrm rot="5400000">
              <a:off x="6876337" y="3080641"/>
              <a:ext cx="146305" cy="3924966"/>
            </a:xfrm>
            <a:prstGeom prst="rect">
              <a:avLst/>
            </a:prstGeom>
          </p:spPr>
        </p:pic>
        <p:sp>
          <p:nvSpPr>
            <p:cNvPr id="18" name="TextBox 17"/>
            <p:cNvSpPr txBox="1"/>
            <p:nvPr/>
          </p:nvSpPr>
          <p:spPr>
            <a:xfrm>
              <a:off x="8834741" y="4882085"/>
              <a:ext cx="378943" cy="276999"/>
            </a:xfrm>
            <a:prstGeom prst="rect">
              <a:avLst/>
            </a:prstGeom>
            <a:noFill/>
          </p:spPr>
          <p:txBody>
            <a:bodyPr wrap="square" rtlCol="0">
              <a:spAutoFit/>
            </a:bodyPr>
            <a:lstStyle/>
            <a:p>
              <a:pPr algn="ctr"/>
              <a:r>
                <a:rPr lang="en-US" sz="1200" dirty="0" smtClean="0">
                  <a:latin typeface="Arial"/>
                  <a:cs typeface="Arial"/>
                </a:rPr>
                <a:t>(</a:t>
              </a:r>
              <a:r>
                <a:rPr lang="en-US" sz="1200" dirty="0">
                  <a:solidFill>
                    <a:srgbClr val="000000"/>
                  </a:solidFill>
                  <a:latin typeface="Arial" panose="020B0604020202020204" pitchFamily="34" charset="0"/>
                  <a:cs typeface="Arial" panose="020B0604020202020204" pitchFamily="34" charset="0"/>
                </a:rPr>
                <a:t>σ</a:t>
              </a:r>
              <a:r>
                <a:rPr lang="en-US" sz="1200" dirty="0" smtClean="0">
                  <a:latin typeface="Arial"/>
                  <a:cs typeface="Arial"/>
                </a:rPr>
                <a:t>)</a:t>
              </a:r>
              <a:endParaRPr lang="en-US" sz="1200" dirty="0">
                <a:latin typeface="Arial"/>
                <a:cs typeface="Arial"/>
              </a:endParaRPr>
            </a:p>
          </p:txBody>
        </p:sp>
        <p:sp>
          <p:nvSpPr>
            <p:cNvPr id="19" name="TextBox 18"/>
            <p:cNvSpPr txBox="1"/>
            <p:nvPr/>
          </p:nvSpPr>
          <p:spPr>
            <a:xfrm>
              <a:off x="679815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a:t>
              </a:r>
            </a:p>
          </p:txBody>
        </p:sp>
        <p:sp>
          <p:nvSpPr>
            <p:cNvPr id="20" name="TextBox 19"/>
            <p:cNvSpPr txBox="1"/>
            <p:nvPr/>
          </p:nvSpPr>
          <p:spPr>
            <a:xfrm>
              <a:off x="7185356"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0.5</a:t>
              </a:r>
            </a:p>
          </p:txBody>
        </p:sp>
        <p:sp>
          <p:nvSpPr>
            <p:cNvPr id="21" name="TextBox 20"/>
            <p:cNvSpPr txBox="1"/>
            <p:nvPr/>
          </p:nvSpPr>
          <p:spPr>
            <a:xfrm>
              <a:off x="7577536" y="5111520"/>
              <a:ext cx="300556" cy="184666"/>
            </a:xfrm>
            <a:prstGeom prst="rect">
              <a:avLst/>
            </a:prstGeom>
            <a:noFill/>
          </p:spPr>
          <p:txBody>
            <a:bodyPr wrap="square" lIns="0" tIns="0" rIns="0" bIns="0" rtlCol="0">
              <a:spAutoFit/>
            </a:bodyPr>
            <a:lstStyle/>
            <a:p>
              <a:pPr algn="ctr"/>
              <a:r>
                <a:rPr lang="en-US" sz="1200" dirty="0">
                  <a:latin typeface="Arial"/>
                  <a:cs typeface="Arial"/>
                </a:rPr>
                <a:t>1</a:t>
              </a:r>
              <a:endParaRPr lang="en-US" sz="1200" dirty="0" smtClean="0">
                <a:latin typeface="Arial"/>
                <a:cs typeface="Arial"/>
              </a:endParaRPr>
            </a:p>
          </p:txBody>
        </p:sp>
        <p:sp>
          <p:nvSpPr>
            <p:cNvPr id="22" name="TextBox 21"/>
            <p:cNvSpPr txBox="1"/>
            <p:nvPr/>
          </p:nvSpPr>
          <p:spPr>
            <a:xfrm>
              <a:off x="796529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3" name="TextBox 22"/>
            <p:cNvSpPr txBox="1"/>
            <p:nvPr/>
          </p:nvSpPr>
          <p:spPr>
            <a:xfrm>
              <a:off x="8359487" y="5111520"/>
              <a:ext cx="300556" cy="184666"/>
            </a:xfrm>
            <a:prstGeom prst="rect">
              <a:avLst/>
            </a:prstGeom>
            <a:noFill/>
          </p:spPr>
          <p:txBody>
            <a:bodyPr wrap="square" lIns="0" tIns="0" rIns="0" bIns="0" rtlCol="0">
              <a:spAutoFit/>
            </a:bodyPr>
            <a:lstStyle/>
            <a:p>
              <a:pPr algn="ctr"/>
              <a:r>
                <a:rPr lang="en-US" sz="1200" dirty="0">
                  <a:latin typeface="Arial"/>
                  <a:cs typeface="Arial"/>
                </a:rPr>
                <a:t>2</a:t>
              </a:r>
              <a:endParaRPr lang="en-US" sz="1200" dirty="0" smtClean="0">
                <a:latin typeface="Arial"/>
                <a:cs typeface="Arial"/>
              </a:endParaRPr>
            </a:p>
          </p:txBody>
        </p:sp>
        <p:sp>
          <p:nvSpPr>
            <p:cNvPr id="24" name="TextBox 23"/>
            <p:cNvSpPr txBox="1"/>
            <p:nvPr/>
          </p:nvSpPr>
          <p:spPr>
            <a:xfrm>
              <a:off x="6407438" y="5111520"/>
              <a:ext cx="300556" cy="184666"/>
            </a:xfrm>
            <a:prstGeom prst="rect">
              <a:avLst/>
            </a:prstGeom>
            <a:noFill/>
          </p:spPr>
          <p:txBody>
            <a:bodyPr wrap="square" lIns="0" tIns="0" rIns="0" bIns="0" rtlCol="0">
              <a:spAutoFit/>
            </a:bodyPr>
            <a:lstStyle/>
            <a:p>
              <a:pPr algn="ctr"/>
              <a:r>
                <a:rPr lang="en-US" sz="1200" dirty="0">
                  <a:latin typeface="Arial"/>
                  <a:cs typeface="Arial"/>
                </a:rPr>
                <a:t>-</a:t>
              </a:r>
              <a:r>
                <a:rPr lang="en-US" sz="1200" dirty="0" smtClean="0">
                  <a:latin typeface="Arial"/>
                  <a:cs typeface="Arial"/>
                </a:rPr>
                <a:t>0.5</a:t>
              </a:r>
            </a:p>
          </p:txBody>
        </p:sp>
        <p:sp>
          <p:nvSpPr>
            <p:cNvPr id="25" name="TextBox 24"/>
            <p:cNvSpPr txBox="1"/>
            <p:nvPr/>
          </p:nvSpPr>
          <p:spPr>
            <a:xfrm>
              <a:off x="6013865"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a:t>
              </a:r>
            </a:p>
          </p:txBody>
        </p:sp>
        <p:sp>
          <p:nvSpPr>
            <p:cNvPr id="26" name="TextBox 25"/>
            <p:cNvSpPr txBox="1"/>
            <p:nvPr/>
          </p:nvSpPr>
          <p:spPr>
            <a:xfrm>
              <a:off x="562550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7" name="TextBox 26"/>
            <p:cNvSpPr txBox="1"/>
            <p:nvPr/>
          </p:nvSpPr>
          <p:spPr>
            <a:xfrm>
              <a:off x="523329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-2</a:t>
              </a:r>
            </a:p>
          </p:txBody>
        </p:sp>
      </p:grpSp>
      <p:pic>
        <p:nvPicPr>
          <p:cNvPr id="47" name="Picture 46"/>
          <p:cNvPicPr>
            <a:picLocks noChangeAspect="1"/>
          </p:cNvPicPr>
          <p:nvPr/>
        </p:nvPicPr>
        <p:blipFill>
          <a:blip r:embed="rId5"/>
          <a:stretch>
            <a:fillRect/>
          </a:stretch>
        </p:blipFill>
        <p:spPr>
          <a:xfrm>
            <a:off x="4522872" y="890528"/>
            <a:ext cx="4575996" cy="3813331"/>
          </a:xfrm>
          <a:prstGeom prst="rect">
            <a:avLst/>
          </a:prstGeom>
          <a:ln w="9525">
            <a:solidFill>
              <a:schemeClr val="tx1"/>
            </a:solidFill>
          </a:ln>
        </p:spPr>
      </p:pic>
      <p:sp>
        <p:nvSpPr>
          <p:cNvPr id="48" name="Oval 47"/>
          <p:cNvSpPr/>
          <p:nvPr/>
        </p:nvSpPr>
        <p:spPr>
          <a:xfrm>
            <a:off x="6361719" y="2289160"/>
            <a:ext cx="1372922" cy="1403056"/>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9" name="Table 48"/>
          <p:cNvGraphicFramePr>
            <a:graphicFrameLocks noGrp="1"/>
          </p:cNvGraphicFramePr>
          <p:nvPr>
            <p:extLst>
              <p:ext uri="{D42A27DB-BD31-4B8C-83A1-F6EECF244321}">
                <p14:modId xmlns:p14="http://schemas.microsoft.com/office/powerpoint/2010/main" val="4014226053"/>
              </p:ext>
            </p:extLst>
          </p:nvPr>
        </p:nvGraphicFramePr>
        <p:xfrm>
          <a:off x="90363" y="5609330"/>
          <a:ext cx="4141287" cy="935629"/>
        </p:xfrm>
        <a:graphic>
          <a:graphicData uri="http://schemas.openxmlformats.org/drawingml/2006/table">
            <a:tbl>
              <a:tblPr firstRow="1" bandRow="1">
                <a:tableStyleId>{5C22544A-7EE6-4342-B048-85BDC9FD1C3A}</a:tableStyleId>
              </a:tblPr>
              <a:tblGrid>
                <a:gridCol w="1563314"/>
                <a:gridCol w="1519704"/>
                <a:gridCol w="1058269"/>
              </a:tblGrid>
              <a:tr h="417470">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417470">
                <a:tc>
                  <a:txBody>
                    <a:bodyPr/>
                    <a:lstStyle/>
                    <a:p>
                      <a:pPr algn="ctr"/>
                      <a:r>
                        <a:rPr lang="en-US" sz="1400" dirty="0" smtClean="0">
                          <a:solidFill>
                            <a:srgbClr val="000000"/>
                          </a:solidFill>
                          <a:latin typeface="Arial"/>
                          <a:cs typeface="Arial"/>
                        </a:rPr>
                        <a:t>1800</a:t>
                      </a:r>
                      <a:r>
                        <a:rPr lang="en-US" sz="1400" baseline="0" dirty="0" smtClean="0">
                          <a:solidFill>
                            <a:srgbClr val="000000"/>
                          </a:solidFill>
                          <a:latin typeface="Arial"/>
                          <a:cs typeface="Arial"/>
                        </a:rPr>
                        <a:t> UTC 10 Feb 2011</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1200 UTC 11 Feb 2011</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 h</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sp>
        <p:nvSpPr>
          <p:cNvPr id="50" name="Content Placeholder 2"/>
          <p:cNvSpPr txBox="1">
            <a:spLocks/>
          </p:cNvSpPr>
          <p:nvPr/>
        </p:nvSpPr>
        <p:spPr>
          <a:xfrm>
            <a:off x="3825782" y="6544959"/>
            <a:ext cx="5264981" cy="379061"/>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200" dirty="0" smtClean="0">
                <a:solidFill>
                  <a:srgbClr val="000000"/>
                </a:solidFill>
                <a:latin typeface="Arial" panose="020B0604020202020204" pitchFamily="34" charset="0"/>
                <a:cs typeface="Arial" panose="020B0604020202020204" pitchFamily="34" charset="0"/>
              </a:rPr>
              <a:t>Link </a:t>
            </a:r>
            <a:r>
              <a:rPr lang="en-US" sz="1200" dirty="0" smtClean="0">
                <a:solidFill>
                  <a:srgbClr val="000000"/>
                </a:solidFill>
                <a:latin typeface="Arial" panose="020B0604020202020204" pitchFamily="34" charset="0"/>
                <a:cs typeface="Arial" panose="020B0604020202020204" pitchFamily="34" charset="0"/>
              </a:rPr>
              <a:t>for</a:t>
            </a:r>
            <a:r>
              <a:rPr lang="en-US" sz="1200" dirty="0" smtClean="0">
                <a:solidFill>
                  <a:srgbClr val="000000"/>
                </a:solidFill>
                <a:latin typeface="Arial" panose="020B0604020202020204" pitchFamily="34" charset="0"/>
                <a:cs typeface="Arial" panose="020B0604020202020204" pitchFamily="34" charset="0"/>
              </a:rPr>
              <a:t> </a:t>
            </a:r>
            <a:r>
              <a:rPr lang="en-US" sz="1200" dirty="0" smtClean="0">
                <a:solidFill>
                  <a:srgbClr val="000000"/>
                </a:solidFill>
                <a:latin typeface="Arial" panose="020B0604020202020204" pitchFamily="34" charset="0"/>
                <a:cs typeface="Arial" panose="020B0604020202020204" pitchFamily="34" charset="0"/>
              </a:rPr>
              <a:t>STARS Database: </a:t>
            </a:r>
            <a:r>
              <a:rPr lang="en-US" sz="1200" dirty="0">
                <a:solidFill>
                  <a:srgbClr val="000000"/>
                </a:solidFill>
                <a:latin typeface="Arial" panose="020B0604020202020204" pitchFamily="34" charset="0"/>
                <a:cs typeface="Arial" panose="020B0604020202020204" pitchFamily="34" charset="0"/>
                <a:hlinkClick r:id="rId6"/>
              </a:rPr>
              <a:t>http://polarlow.met.no/stars-dat</a:t>
            </a:r>
            <a:r>
              <a:rPr lang="en-US" sz="1200" dirty="0" smtClean="0">
                <a:solidFill>
                  <a:srgbClr val="000000"/>
                </a:solidFill>
                <a:latin typeface="Arial" panose="020B0604020202020204" pitchFamily="34" charset="0"/>
                <a:cs typeface="Arial" panose="020B0604020202020204" pitchFamily="34" charset="0"/>
                <a:hlinkClick r:id="rId6"/>
              </a:rPr>
              <a:t>/</a:t>
            </a:r>
            <a:endParaRPr lang="en-US" sz="1200" dirty="0" smtClean="0">
              <a:solidFill>
                <a:srgbClr val="000000"/>
              </a:solidFill>
              <a:latin typeface="Arial" panose="020B0604020202020204" pitchFamily="34" charset="0"/>
              <a:cs typeface="Arial" panose="020B0604020202020204" pitchFamily="34" charset="0"/>
            </a:endParaRPr>
          </a:p>
        </p:txBody>
      </p:sp>
      <p:sp>
        <p:nvSpPr>
          <p:cNvPr id="51" name="TextBox 50"/>
          <p:cNvSpPr txBox="1"/>
          <p:nvPr/>
        </p:nvSpPr>
        <p:spPr>
          <a:xfrm>
            <a:off x="1326428" y="4778565"/>
            <a:ext cx="1038704" cy="307777"/>
          </a:xfrm>
          <a:prstGeom prst="rect">
            <a:avLst/>
          </a:prstGeom>
          <a:noFill/>
        </p:spPr>
        <p:txBody>
          <a:bodyPr wrap="square" rtlCol="0">
            <a:spAutoFit/>
          </a:bodyPr>
          <a:lstStyle/>
          <a:p>
            <a:r>
              <a:rPr lang="en-US" sz="1400" dirty="0" smtClean="0">
                <a:latin typeface="Arial"/>
                <a:cs typeface="Arial"/>
              </a:rPr>
              <a:t>Genesis</a:t>
            </a:r>
            <a:endParaRPr lang="en-US" sz="1600" dirty="0">
              <a:latin typeface="Arial"/>
              <a:cs typeface="Arial"/>
            </a:endParaRPr>
          </a:p>
        </p:txBody>
      </p:sp>
      <p:sp>
        <p:nvSpPr>
          <p:cNvPr id="52" name="TextBox 51"/>
          <p:cNvSpPr txBox="1"/>
          <p:nvPr/>
        </p:nvSpPr>
        <p:spPr>
          <a:xfrm>
            <a:off x="2564238" y="4769051"/>
            <a:ext cx="667929" cy="307777"/>
          </a:xfrm>
          <a:prstGeom prst="rect">
            <a:avLst/>
          </a:prstGeom>
          <a:noFill/>
        </p:spPr>
        <p:txBody>
          <a:bodyPr wrap="square" rtlCol="0">
            <a:spAutoFit/>
          </a:bodyPr>
          <a:lstStyle/>
          <a:p>
            <a:r>
              <a:rPr lang="en-US" sz="1400" dirty="0" err="1" smtClean="0">
                <a:latin typeface="Arial"/>
                <a:cs typeface="Arial"/>
              </a:rPr>
              <a:t>Lysis</a:t>
            </a:r>
            <a:endParaRPr lang="en-US" sz="1600" dirty="0">
              <a:latin typeface="Arial"/>
              <a:cs typeface="Arial"/>
            </a:endParaRPr>
          </a:p>
        </p:txBody>
      </p:sp>
      <p:sp>
        <p:nvSpPr>
          <p:cNvPr id="53" name="5-Point Star 52"/>
          <p:cNvSpPr>
            <a:spLocks noChangeAspect="1"/>
          </p:cNvSpPr>
          <p:nvPr/>
        </p:nvSpPr>
        <p:spPr>
          <a:xfrm rot="10580098" flipV="1">
            <a:off x="1083128" y="4785166"/>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Multiply 54"/>
          <p:cNvSpPr>
            <a:spLocks/>
          </p:cNvSpPr>
          <p:nvPr/>
        </p:nvSpPr>
        <p:spPr>
          <a:xfrm>
            <a:off x="2337222" y="4795296"/>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8780778" y="891684"/>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Tree>
    <p:extLst>
      <p:ext uri="{BB962C8B-B14F-4D97-AF65-F5344CB8AC3E}">
        <p14:creationId xmlns:p14="http://schemas.microsoft.com/office/powerpoint/2010/main" val="1531557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5442" y="5463598"/>
            <a:ext cx="5232057" cy="1384995"/>
          </a:xfrm>
          <a:prstGeom prst="rect">
            <a:avLst/>
          </a:prstGeom>
        </p:spPr>
        <p:txBody>
          <a:bodyPr wrap="square">
            <a:spAutoFit/>
          </a:bodyPr>
          <a:lstStyle/>
          <a:p>
            <a:r>
              <a:rPr lang="en-US" sz="1400" dirty="0" smtClean="0">
                <a:latin typeface="Arial"/>
                <a:cs typeface="Arial"/>
              </a:rPr>
              <a:t>Track </a:t>
            </a:r>
            <a:r>
              <a:rPr lang="en-US" sz="1400" dirty="0">
                <a:latin typeface="Arial"/>
                <a:cs typeface="Arial"/>
              </a:rPr>
              <a:t>of (a) polar low (red) </a:t>
            </a:r>
            <a:r>
              <a:rPr lang="en-US" sz="1400" dirty="0" smtClean="0">
                <a:latin typeface="Arial"/>
                <a:cs typeface="Arial"/>
              </a:rPr>
              <a:t>and </a:t>
            </a:r>
            <a:r>
              <a:rPr lang="en-US" sz="1400" dirty="0">
                <a:latin typeface="Arial"/>
                <a:cs typeface="Arial"/>
              </a:rPr>
              <a:t>(b) the TPV linked to the polar low (yellow</a:t>
            </a:r>
            <a:r>
              <a:rPr lang="en-US" sz="1400" dirty="0" smtClean="0">
                <a:latin typeface="Arial"/>
                <a:cs typeface="Arial"/>
              </a:rPr>
              <a:t>). </a:t>
            </a:r>
            <a:r>
              <a:rPr lang="en-US" sz="1400" dirty="0">
                <a:latin typeface="Arial"/>
                <a:cs typeface="Arial"/>
              </a:rPr>
              <a:t>Also, the 10–11 </a:t>
            </a:r>
            <a:r>
              <a:rPr lang="en-US" sz="1400" dirty="0" smtClean="0">
                <a:latin typeface="Arial"/>
                <a:cs typeface="Arial"/>
              </a:rPr>
              <a:t>Feb </a:t>
            </a:r>
            <a:r>
              <a:rPr lang="en-US" sz="1400" dirty="0">
                <a:latin typeface="Arial"/>
                <a:cs typeface="Arial"/>
              </a:rPr>
              <a:t>2011 time-mean (a) 850-hPa temperature (K, black) and standardized anomaly of 850-hPa temperature (</a:t>
            </a:r>
            <a:r>
              <a:rPr lang="en-US" sz="1400" dirty="0" err="1">
                <a:latin typeface="Arial"/>
                <a:cs typeface="Arial"/>
              </a:rPr>
              <a:t>σ</a:t>
            </a:r>
            <a:r>
              <a:rPr lang="en-US" sz="1400" dirty="0">
                <a:latin typeface="Arial"/>
                <a:cs typeface="Arial"/>
              </a:rPr>
              <a:t>, shaded), and (b) 300-hPa geopotential height (dam) and standardized anomaly of 300-hPa geopotential height (</a:t>
            </a:r>
            <a:r>
              <a:rPr lang="en-US" sz="1400" dirty="0" err="1">
                <a:latin typeface="Arial"/>
                <a:cs typeface="Arial"/>
              </a:rPr>
              <a:t>σ</a:t>
            </a:r>
            <a:r>
              <a:rPr lang="en-US" sz="1400" dirty="0">
                <a:latin typeface="Arial"/>
                <a:cs typeface="Arial"/>
              </a:rPr>
              <a:t>, shaded). </a:t>
            </a:r>
          </a:p>
        </p:txBody>
      </p:sp>
      <p:cxnSp>
        <p:nvCxnSpPr>
          <p:cNvPr id="54" name="Straight Connector 5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The Polar Low and TPV</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71" name="Table 70"/>
          <p:cNvGraphicFramePr>
            <a:graphicFrameLocks noGrp="1"/>
          </p:cNvGraphicFramePr>
          <p:nvPr>
            <p:extLst>
              <p:ext uri="{D42A27DB-BD31-4B8C-83A1-F6EECF244321}">
                <p14:modId xmlns:p14="http://schemas.microsoft.com/office/powerpoint/2010/main" val="3884475271"/>
              </p:ext>
            </p:extLst>
          </p:nvPr>
        </p:nvGraphicFramePr>
        <p:xfrm>
          <a:off x="74939" y="5662293"/>
          <a:ext cx="3824560" cy="914399"/>
        </p:xfrm>
        <a:graphic>
          <a:graphicData uri="http://schemas.openxmlformats.org/drawingml/2006/table">
            <a:tbl>
              <a:tblPr firstRow="1" bandRow="1">
                <a:tableStyleId>{5C22544A-7EE6-4342-B048-85BDC9FD1C3A}</a:tableStyleId>
              </a:tblPr>
              <a:tblGrid>
                <a:gridCol w="956140"/>
                <a:gridCol w="956140"/>
                <a:gridCol w="956140"/>
                <a:gridCol w="956140"/>
              </a:tblGrid>
              <a:tr h="260066">
                <a:tc>
                  <a:txBody>
                    <a:bodyPr/>
                    <a:lstStyle/>
                    <a:p>
                      <a:pPr algn="ctr"/>
                      <a:r>
                        <a:rPr lang="en-US" sz="1400" dirty="0" smtClean="0">
                          <a:solidFill>
                            <a:srgbClr val="000000"/>
                          </a:solidFill>
                          <a:latin typeface="Arial"/>
                          <a:cs typeface="Arial"/>
                        </a:rPr>
                        <a:t>Feature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PL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11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a:t>
                      </a:r>
                      <a:r>
                        <a:rPr lang="en-US" sz="1400" baseline="0" dirty="0" smtClean="0">
                          <a:solidFill>
                            <a:srgbClr val="000000"/>
                          </a:solidFill>
                          <a:latin typeface="Arial"/>
                          <a:cs typeface="Arial"/>
                        </a:rPr>
                        <a:t> h</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31 Jan</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grpSp>
        <p:nvGrpSpPr>
          <p:cNvPr id="8" name="Group 7"/>
          <p:cNvGrpSpPr/>
          <p:nvPr/>
        </p:nvGrpSpPr>
        <p:grpSpPr>
          <a:xfrm>
            <a:off x="20990" y="888205"/>
            <a:ext cx="4441407" cy="3815654"/>
            <a:chOff x="20990" y="943131"/>
            <a:chExt cx="4441407" cy="3815654"/>
          </a:xfrm>
        </p:grpSpPr>
        <p:pic>
          <p:nvPicPr>
            <p:cNvPr id="43" name="Picture 42" descr="mean_850T_and_PL_track_10-11_Feb_2011_zoomedx2.png"/>
            <p:cNvPicPr>
              <a:picLocks noChangeAspect="1"/>
            </p:cNvPicPr>
            <p:nvPr/>
          </p:nvPicPr>
          <p:blipFill rotWithShape="1">
            <a:blip r:embed="rId3">
              <a:extLst>
                <a:ext uri="{28A0092B-C50C-407E-A947-70E740481C1C}">
                  <a14:useLocalDpi xmlns:a14="http://schemas.microsoft.com/office/drawing/2010/main" val="0"/>
                </a:ext>
              </a:extLst>
            </a:blip>
            <a:srcRect l="11314" t="5957" b="9832"/>
            <a:stretch/>
          </p:blipFill>
          <p:spPr>
            <a:xfrm>
              <a:off x="20990" y="943131"/>
              <a:ext cx="4441407" cy="3815654"/>
            </a:xfrm>
            <a:prstGeom prst="rect">
              <a:avLst/>
            </a:prstGeom>
            <a:ln w="9525">
              <a:solidFill>
                <a:schemeClr val="tx1"/>
              </a:solidFill>
            </a:ln>
          </p:spPr>
        </p:pic>
        <p:sp>
          <p:nvSpPr>
            <p:cNvPr id="44" name="5-Point Star 43"/>
            <p:cNvSpPr>
              <a:spLocks noChangeAspect="1"/>
            </p:cNvSpPr>
            <p:nvPr/>
          </p:nvSpPr>
          <p:spPr>
            <a:xfrm rot="10580098" flipV="1">
              <a:off x="2166231" y="288744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Multiply 44"/>
            <p:cNvSpPr>
              <a:spLocks/>
            </p:cNvSpPr>
            <p:nvPr/>
          </p:nvSpPr>
          <p:spPr>
            <a:xfrm>
              <a:off x="2623883" y="3208856"/>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0990" y="945454"/>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grpSp>
      <p:sp>
        <p:nvSpPr>
          <p:cNvPr id="9" name="TextBox 8"/>
          <p:cNvSpPr txBox="1"/>
          <p:nvPr/>
        </p:nvSpPr>
        <p:spPr>
          <a:xfrm>
            <a:off x="5100795" y="5030707"/>
            <a:ext cx="1038704" cy="307777"/>
          </a:xfrm>
          <a:prstGeom prst="rect">
            <a:avLst/>
          </a:prstGeom>
          <a:noFill/>
        </p:spPr>
        <p:txBody>
          <a:bodyPr wrap="square" rtlCol="0">
            <a:spAutoFit/>
          </a:bodyPr>
          <a:lstStyle/>
          <a:p>
            <a:r>
              <a:rPr lang="en-US" sz="1400" dirty="0" smtClean="0">
                <a:latin typeface="Arial"/>
                <a:cs typeface="Arial"/>
              </a:rPr>
              <a:t>Genesis</a:t>
            </a:r>
            <a:endParaRPr lang="en-US" sz="1600" dirty="0">
              <a:latin typeface="Arial"/>
              <a:cs typeface="Arial"/>
            </a:endParaRPr>
          </a:p>
        </p:txBody>
      </p:sp>
      <p:sp>
        <p:nvSpPr>
          <p:cNvPr id="10" name="TextBox 9"/>
          <p:cNvSpPr txBox="1"/>
          <p:nvPr/>
        </p:nvSpPr>
        <p:spPr>
          <a:xfrm>
            <a:off x="6338605" y="5021193"/>
            <a:ext cx="667929" cy="307777"/>
          </a:xfrm>
          <a:prstGeom prst="rect">
            <a:avLst/>
          </a:prstGeom>
          <a:noFill/>
        </p:spPr>
        <p:txBody>
          <a:bodyPr wrap="square" rtlCol="0">
            <a:spAutoFit/>
          </a:bodyPr>
          <a:lstStyle/>
          <a:p>
            <a:r>
              <a:rPr lang="en-US" sz="1400" dirty="0" err="1" smtClean="0">
                <a:latin typeface="Arial"/>
                <a:cs typeface="Arial"/>
              </a:rPr>
              <a:t>Lysis</a:t>
            </a:r>
            <a:endParaRPr lang="en-US" sz="1600" dirty="0">
              <a:latin typeface="Arial"/>
              <a:cs typeface="Arial"/>
            </a:endParaRPr>
          </a:p>
        </p:txBody>
      </p:sp>
      <p:sp>
        <p:nvSpPr>
          <p:cNvPr id="11" name="Oval 10"/>
          <p:cNvSpPr>
            <a:spLocks noChangeAspect="1"/>
          </p:cNvSpPr>
          <p:nvPr/>
        </p:nvSpPr>
        <p:spPr>
          <a:xfrm>
            <a:off x="7170974" y="512508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4514289" y="721547"/>
            <a:ext cx="4601752" cy="4287900"/>
            <a:chOff x="4514289" y="709452"/>
            <a:chExt cx="4601752" cy="4287900"/>
          </a:xfrm>
        </p:grpSpPr>
        <p:grpSp>
          <p:nvGrpSpPr>
            <p:cNvPr id="28" name="Group 27"/>
            <p:cNvGrpSpPr/>
            <p:nvPr/>
          </p:nvGrpSpPr>
          <p:grpSpPr>
            <a:xfrm>
              <a:off x="4514289" y="709452"/>
              <a:ext cx="4601752" cy="4287900"/>
              <a:chOff x="4514289" y="776473"/>
              <a:chExt cx="4601752" cy="4287900"/>
            </a:xfrm>
          </p:grpSpPr>
          <p:pic>
            <p:nvPicPr>
              <p:cNvPr id="30" name="Picture 29" descr="mean_300Z_and_TPV_track_10-11_Feb_2011_48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289" y="776473"/>
                <a:ext cx="4601752" cy="4287900"/>
              </a:xfrm>
              <a:prstGeom prst="rect">
                <a:avLst/>
              </a:prstGeom>
            </p:spPr>
          </p:pic>
          <p:sp>
            <p:nvSpPr>
              <p:cNvPr id="31" name="TextBox 30"/>
              <p:cNvSpPr txBox="1"/>
              <p:nvPr/>
            </p:nvSpPr>
            <p:spPr>
              <a:xfrm>
                <a:off x="7121836" y="1805819"/>
                <a:ext cx="667929" cy="523220"/>
              </a:xfrm>
              <a:prstGeom prst="rect">
                <a:avLst/>
              </a:prstGeom>
              <a:noFill/>
            </p:spPr>
            <p:txBody>
              <a:bodyPr wrap="square" rtlCol="0">
                <a:spAutoFit/>
              </a:bodyPr>
              <a:lstStyle/>
              <a:p>
                <a:r>
                  <a:rPr lang="en-US" sz="2800" b="1" dirty="0" smtClean="0">
                    <a:latin typeface="Arial"/>
                    <a:cs typeface="Arial"/>
                  </a:rPr>
                  <a:t>1</a:t>
                </a:r>
                <a:endParaRPr lang="en-US" sz="3200" b="1" dirty="0">
                  <a:latin typeface="Arial"/>
                  <a:cs typeface="Arial"/>
                </a:endParaRPr>
              </a:p>
            </p:txBody>
          </p:sp>
          <p:sp>
            <p:nvSpPr>
              <p:cNvPr id="32" name="TextBox 31"/>
              <p:cNvSpPr txBox="1"/>
              <p:nvPr/>
            </p:nvSpPr>
            <p:spPr>
              <a:xfrm>
                <a:off x="6940874" y="2382594"/>
                <a:ext cx="667929" cy="523220"/>
              </a:xfrm>
              <a:prstGeom prst="rect">
                <a:avLst/>
              </a:prstGeom>
              <a:noFill/>
            </p:spPr>
            <p:txBody>
              <a:bodyPr wrap="square" rtlCol="0">
                <a:spAutoFit/>
              </a:bodyPr>
              <a:lstStyle/>
              <a:p>
                <a:r>
                  <a:rPr lang="en-US" sz="2800" b="1" dirty="0">
                    <a:latin typeface="Arial"/>
                    <a:cs typeface="Arial"/>
                  </a:rPr>
                  <a:t>3</a:t>
                </a:r>
                <a:endParaRPr lang="en-US" sz="3200" b="1" dirty="0">
                  <a:latin typeface="Arial"/>
                  <a:cs typeface="Arial"/>
                </a:endParaRPr>
              </a:p>
            </p:txBody>
          </p:sp>
          <p:sp>
            <p:nvSpPr>
              <p:cNvPr id="33" name="TextBox 32"/>
              <p:cNvSpPr txBox="1"/>
              <p:nvPr/>
            </p:nvSpPr>
            <p:spPr>
              <a:xfrm>
                <a:off x="7016674" y="2904384"/>
                <a:ext cx="667929" cy="523220"/>
              </a:xfrm>
              <a:prstGeom prst="rect">
                <a:avLst/>
              </a:prstGeom>
              <a:noFill/>
            </p:spPr>
            <p:txBody>
              <a:bodyPr wrap="square" rtlCol="0">
                <a:spAutoFit/>
              </a:bodyPr>
              <a:lstStyle/>
              <a:p>
                <a:r>
                  <a:rPr lang="en-US" sz="2800" b="1" dirty="0" smtClean="0">
                    <a:latin typeface="Arial"/>
                    <a:cs typeface="Arial"/>
                  </a:rPr>
                  <a:t>5</a:t>
                </a:r>
                <a:endParaRPr lang="en-US" sz="3200" b="1" dirty="0">
                  <a:latin typeface="Arial"/>
                  <a:cs typeface="Arial"/>
                </a:endParaRPr>
              </a:p>
            </p:txBody>
          </p:sp>
          <p:sp>
            <p:nvSpPr>
              <p:cNvPr id="34" name="TextBox 33"/>
              <p:cNvSpPr txBox="1"/>
              <p:nvPr/>
            </p:nvSpPr>
            <p:spPr>
              <a:xfrm>
                <a:off x="7055327" y="3476824"/>
                <a:ext cx="667929" cy="523220"/>
              </a:xfrm>
              <a:prstGeom prst="rect">
                <a:avLst/>
              </a:prstGeom>
              <a:noFill/>
            </p:spPr>
            <p:txBody>
              <a:bodyPr wrap="square" rtlCol="0">
                <a:spAutoFit/>
              </a:bodyPr>
              <a:lstStyle/>
              <a:p>
                <a:r>
                  <a:rPr lang="en-US" sz="2800" b="1" dirty="0" smtClean="0">
                    <a:latin typeface="Arial"/>
                    <a:cs typeface="Arial"/>
                  </a:rPr>
                  <a:t>7</a:t>
                </a:r>
                <a:endParaRPr lang="en-US" sz="3200" b="1" dirty="0">
                  <a:latin typeface="Arial"/>
                  <a:cs typeface="Arial"/>
                </a:endParaRPr>
              </a:p>
            </p:txBody>
          </p:sp>
          <p:sp>
            <p:nvSpPr>
              <p:cNvPr id="35" name="TextBox 34"/>
              <p:cNvSpPr txBox="1"/>
              <p:nvPr/>
            </p:nvSpPr>
            <p:spPr>
              <a:xfrm>
                <a:off x="6663022" y="3050586"/>
                <a:ext cx="392306" cy="523220"/>
              </a:xfrm>
              <a:prstGeom prst="rect">
                <a:avLst/>
              </a:prstGeom>
              <a:noFill/>
            </p:spPr>
            <p:txBody>
              <a:bodyPr wrap="square" rtlCol="0">
                <a:spAutoFit/>
              </a:bodyPr>
              <a:lstStyle/>
              <a:p>
                <a:r>
                  <a:rPr lang="en-US" sz="2800" b="1" dirty="0">
                    <a:latin typeface="Arial"/>
                    <a:cs typeface="Arial"/>
                  </a:rPr>
                  <a:t>9</a:t>
                </a:r>
                <a:endParaRPr lang="en-US" sz="3200" b="1" dirty="0">
                  <a:latin typeface="Arial"/>
                  <a:cs typeface="Arial"/>
                </a:endParaRPr>
              </a:p>
            </p:txBody>
          </p:sp>
          <p:sp>
            <p:nvSpPr>
              <p:cNvPr id="36" name="TextBox 35"/>
              <p:cNvSpPr txBox="1"/>
              <p:nvPr/>
            </p:nvSpPr>
            <p:spPr>
              <a:xfrm>
                <a:off x="6434446" y="3363618"/>
                <a:ext cx="667929" cy="523220"/>
              </a:xfrm>
              <a:prstGeom prst="rect">
                <a:avLst/>
              </a:prstGeom>
              <a:noFill/>
            </p:spPr>
            <p:txBody>
              <a:bodyPr wrap="square" rtlCol="0">
                <a:spAutoFit/>
              </a:bodyPr>
              <a:lstStyle/>
              <a:p>
                <a:r>
                  <a:rPr lang="en-US" sz="2800" b="1" dirty="0" smtClean="0">
                    <a:latin typeface="Arial"/>
                    <a:cs typeface="Arial"/>
                  </a:rPr>
                  <a:t>11</a:t>
                </a:r>
                <a:endParaRPr lang="en-US" sz="3200" b="1" dirty="0">
                  <a:latin typeface="Arial"/>
                  <a:cs typeface="Arial"/>
                </a:endParaRPr>
              </a:p>
            </p:txBody>
          </p:sp>
          <p:sp>
            <p:nvSpPr>
              <p:cNvPr id="37" name="TextBox 36"/>
              <p:cNvSpPr txBox="1"/>
              <p:nvPr/>
            </p:nvSpPr>
            <p:spPr>
              <a:xfrm>
                <a:off x="6659408" y="4426317"/>
                <a:ext cx="667929" cy="523220"/>
              </a:xfrm>
              <a:prstGeom prst="rect">
                <a:avLst/>
              </a:prstGeom>
              <a:noFill/>
            </p:spPr>
            <p:txBody>
              <a:bodyPr wrap="square" rtlCol="0">
                <a:spAutoFit/>
              </a:bodyPr>
              <a:lstStyle/>
              <a:p>
                <a:r>
                  <a:rPr lang="en-US" sz="2800" b="1" dirty="0" smtClean="0">
                    <a:latin typeface="Arial"/>
                    <a:cs typeface="Arial"/>
                  </a:rPr>
                  <a:t>13</a:t>
                </a:r>
                <a:endParaRPr lang="en-US" sz="3200" b="1" dirty="0">
                  <a:latin typeface="Arial"/>
                  <a:cs typeface="Arial"/>
                </a:endParaRPr>
              </a:p>
            </p:txBody>
          </p:sp>
          <p:sp>
            <p:nvSpPr>
              <p:cNvPr id="38" name="TextBox 37"/>
              <p:cNvSpPr txBox="1"/>
              <p:nvPr/>
            </p:nvSpPr>
            <p:spPr>
              <a:xfrm>
                <a:off x="7754605" y="3751392"/>
                <a:ext cx="667929" cy="523220"/>
              </a:xfrm>
              <a:prstGeom prst="rect">
                <a:avLst/>
              </a:prstGeom>
              <a:noFill/>
            </p:spPr>
            <p:txBody>
              <a:bodyPr wrap="square" rtlCol="0">
                <a:spAutoFit/>
              </a:bodyPr>
              <a:lstStyle/>
              <a:p>
                <a:r>
                  <a:rPr lang="en-US" sz="2800" b="1" dirty="0" smtClean="0">
                    <a:latin typeface="Arial"/>
                    <a:cs typeface="Arial"/>
                  </a:rPr>
                  <a:t>15</a:t>
                </a:r>
                <a:endParaRPr lang="en-US" sz="3200" b="1" dirty="0">
                  <a:latin typeface="Arial"/>
                  <a:cs typeface="Arial"/>
                </a:endParaRPr>
              </a:p>
            </p:txBody>
          </p:sp>
          <p:sp>
            <p:nvSpPr>
              <p:cNvPr id="39" name="TextBox 38"/>
              <p:cNvSpPr txBox="1"/>
              <p:nvPr/>
            </p:nvSpPr>
            <p:spPr>
              <a:xfrm>
                <a:off x="7755903" y="3153036"/>
                <a:ext cx="667929" cy="523220"/>
              </a:xfrm>
              <a:prstGeom prst="rect">
                <a:avLst/>
              </a:prstGeom>
              <a:noFill/>
            </p:spPr>
            <p:txBody>
              <a:bodyPr wrap="square" rtlCol="0">
                <a:spAutoFit/>
              </a:bodyPr>
              <a:lstStyle/>
              <a:p>
                <a:r>
                  <a:rPr lang="en-US" sz="2800" b="1" dirty="0" smtClean="0">
                    <a:latin typeface="Arial"/>
                    <a:cs typeface="Arial"/>
                  </a:rPr>
                  <a:t>17</a:t>
                </a:r>
                <a:endParaRPr lang="en-US" sz="3200" b="1" dirty="0">
                  <a:latin typeface="Arial"/>
                  <a:cs typeface="Arial"/>
                </a:endParaRPr>
              </a:p>
            </p:txBody>
          </p:sp>
          <p:sp>
            <p:nvSpPr>
              <p:cNvPr id="40" name="5-Point Star 39"/>
              <p:cNvSpPr>
                <a:spLocks noChangeAspect="1"/>
              </p:cNvSpPr>
              <p:nvPr/>
            </p:nvSpPr>
            <p:spPr>
              <a:xfrm rot="10580098" flipV="1">
                <a:off x="7303309" y="2133196"/>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Multiply 40"/>
              <p:cNvSpPr>
                <a:spLocks/>
              </p:cNvSpPr>
              <p:nvPr/>
            </p:nvSpPr>
            <p:spPr>
              <a:xfrm>
                <a:off x="7789765" y="1505504"/>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577842" y="879203"/>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grpSp>
        <p:sp>
          <p:nvSpPr>
            <p:cNvPr id="29" name="TextBox 28"/>
            <p:cNvSpPr txBox="1"/>
            <p:nvPr/>
          </p:nvSpPr>
          <p:spPr>
            <a:xfrm>
              <a:off x="8335734" y="2308914"/>
              <a:ext cx="667929" cy="523220"/>
            </a:xfrm>
            <a:prstGeom prst="rect">
              <a:avLst/>
            </a:prstGeom>
            <a:noFill/>
          </p:spPr>
          <p:txBody>
            <a:bodyPr wrap="square" rtlCol="0">
              <a:spAutoFit/>
            </a:bodyPr>
            <a:lstStyle/>
            <a:p>
              <a:r>
                <a:rPr lang="en-US" sz="2800" b="1" dirty="0" smtClean="0">
                  <a:latin typeface="Arial"/>
                  <a:cs typeface="Arial"/>
                </a:rPr>
                <a:t>19</a:t>
              </a:r>
              <a:endParaRPr lang="en-US" sz="3200" b="1" dirty="0">
                <a:latin typeface="Arial"/>
                <a:cs typeface="Arial"/>
              </a:endParaRPr>
            </a:p>
          </p:txBody>
        </p:sp>
      </p:grpSp>
      <p:grpSp>
        <p:nvGrpSpPr>
          <p:cNvPr id="13" name="Group 12"/>
          <p:cNvGrpSpPr/>
          <p:nvPr/>
        </p:nvGrpSpPr>
        <p:grpSpPr>
          <a:xfrm>
            <a:off x="223028" y="4949473"/>
            <a:ext cx="4226677" cy="414101"/>
            <a:chOff x="4987007" y="4882085"/>
            <a:chExt cx="4226677" cy="414101"/>
          </a:xfrm>
        </p:grpSpPr>
        <p:pic>
          <p:nvPicPr>
            <p:cNvPr id="17" name="Picture 16" descr="mean_300Z_and_track_nov_2013.png"/>
            <p:cNvPicPr>
              <a:picLocks/>
            </p:cNvPicPr>
            <p:nvPr/>
          </p:nvPicPr>
          <p:blipFill rotWithShape="1">
            <a:blip r:embed="rId5">
              <a:extLst>
                <a:ext uri="{28A0092B-C50C-407E-A947-70E740481C1C}">
                  <a14:useLocalDpi xmlns:a14="http://schemas.microsoft.com/office/drawing/2010/main" val="0"/>
                </a:ext>
              </a:extLst>
            </a:blip>
            <a:srcRect l="92908" t="12365" r="4545" b="15690"/>
            <a:stretch/>
          </p:blipFill>
          <p:spPr>
            <a:xfrm rot="5400000">
              <a:off x="6876337" y="3080641"/>
              <a:ext cx="146305" cy="3924966"/>
            </a:xfrm>
            <a:prstGeom prst="rect">
              <a:avLst/>
            </a:prstGeom>
          </p:spPr>
        </p:pic>
        <p:sp>
          <p:nvSpPr>
            <p:cNvPr id="18" name="TextBox 17"/>
            <p:cNvSpPr txBox="1"/>
            <p:nvPr/>
          </p:nvSpPr>
          <p:spPr>
            <a:xfrm>
              <a:off x="8834741" y="4882085"/>
              <a:ext cx="378943" cy="276999"/>
            </a:xfrm>
            <a:prstGeom prst="rect">
              <a:avLst/>
            </a:prstGeom>
            <a:noFill/>
          </p:spPr>
          <p:txBody>
            <a:bodyPr wrap="square" rtlCol="0">
              <a:spAutoFit/>
            </a:bodyPr>
            <a:lstStyle/>
            <a:p>
              <a:pPr algn="ctr"/>
              <a:r>
                <a:rPr lang="en-US" sz="1200" dirty="0" smtClean="0">
                  <a:latin typeface="Arial"/>
                  <a:cs typeface="Arial"/>
                </a:rPr>
                <a:t>(</a:t>
              </a:r>
              <a:r>
                <a:rPr lang="en-US" sz="1200" dirty="0">
                  <a:solidFill>
                    <a:srgbClr val="000000"/>
                  </a:solidFill>
                  <a:latin typeface="Arial" panose="020B0604020202020204" pitchFamily="34" charset="0"/>
                  <a:cs typeface="Arial" panose="020B0604020202020204" pitchFamily="34" charset="0"/>
                </a:rPr>
                <a:t>σ</a:t>
              </a:r>
              <a:r>
                <a:rPr lang="en-US" sz="1200" dirty="0" smtClean="0">
                  <a:latin typeface="Arial"/>
                  <a:cs typeface="Arial"/>
                </a:rPr>
                <a:t>)</a:t>
              </a:r>
              <a:endParaRPr lang="en-US" sz="1200" dirty="0">
                <a:latin typeface="Arial"/>
                <a:cs typeface="Arial"/>
              </a:endParaRPr>
            </a:p>
          </p:txBody>
        </p:sp>
        <p:sp>
          <p:nvSpPr>
            <p:cNvPr id="19" name="TextBox 18"/>
            <p:cNvSpPr txBox="1"/>
            <p:nvPr/>
          </p:nvSpPr>
          <p:spPr>
            <a:xfrm>
              <a:off x="679815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a:t>
              </a:r>
            </a:p>
          </p:txBody>
        </p:sp>
        <p:sp>
          <p:nvSpPr>
            <p:cNvPr id="20" name="TextBox 19"/>
            <p:cNvSpPr txBox="1"/>
            <p:nvPr/>
          </p:nvSpPr>
          <p:spPr>
            <a:xfrm>
              <a:off x="7185356"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0.5</a:t>
              </a:r>
            </a:p>
          </p:txBody>
        </p:sp>
        <p:sp>
          <p:nvSpPr>
            <p:cNvPr id="21" name="TextBox 20"/>
            <p:cNvSpPr txBox="1"/>
            <p:nvPr/>
          </p:nvSpPr>
          <p:spPr>
            <a:xfrm>
              <a:off x="7577536" y="5111520"/>
              <a:ext cx="300556" cy="184666"/>
            </a:xfrm>
            <a:prstGeom prst="rect">
              <a:avLst/>
            </a:prstGeom>
            <a:noFill/>
          </p:spPr>
          <p:txBody>
            <a:bodyPr wrap="square" lIns="0" tIns="0" rIns="0" bIns="0" rtlCol="0">
              <a:spAutoFit/>
            </a:bodyPr>
            <a:lstStyle/>
            <a:p>
              <a:pPr algn="ctr"/>
              <a:r>
                <a:rPr lang="en-US" sz="1200" dirty="0">
                  <a:latin typeface="Arial"/>
                  <a:cs typeface="Arial"/>
                </a:rPr>
                <a:t>1</a:t>
              </a:r>
              <a:endParaRPr lang="en-US" sz="1200" dirty="0" smtClean="0">
                <a:latin typeface="Arial"/>
                <a:cs typeface="Arial"/>
              </a:endParaRPr>
            </a:p>
          </p:txBody>
        </p:sp>
        <p:sp>
          <p:nvSpPr>
            <p:cNvPr id="22" name="TextBox 21"/>
            <p:cNvSpPr txBox="1"/>
            <p:nvPr/>
          </p:nvSpPr>
          <p:spPr>
            <a:xfrm>
              <a:off x="796529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3" name="TextBox 22"/>
            <p:cNvSpPr txBox="1"/>
            <p:nvPr/>
          </p:nvSpPr>
          <p:spPr>
            <a:xfrm>
              <a:off x="8359487" y="5111520"/>
              <a:ext cx="300556" cy="184666"/>
            </a:xfrm>
            <a:prstGeom prst="rect">
              <a:avLst/>
            </a:prstGeom>
            <a:noFill/>
          </p:spPr>
          <p:txBody>
            <a:bodyPr wrap="square" lIns="0" tIns="0" rIns="0" bIns="0" rtlCol="0">
              <a:spAutoFit/>
            </a:bodyPr>
            <a:lstStyle/>
            <a:p>
              <a:pPr algn="ctr"/>
              <a:r>
                <a:rPr lang="en-US" sz="1200" dirty="0">
                  <a:latin typeface="Arial"/>
                  <a:cs typeface="Arial"/>
                </a:rPr>
                <a:t>2</a:t>
              </a:r>
              <a:endParaRPr lang="en-US" sz="1200" dirty="0" smtClean="0">
                <a:latin typeface="Arial"/>
                <a:cs typeface="Arial"/>
              </a:endParaRPr>
            </a:p>
          </p:txBody>
        </p:sp>
        <p:sp>
          <p:nvSpPr>
            <p:cNvPr id="24" name="TextBox 23"/>
            <p:cNvSpPr txBox="1"/>
            <p:nvPr/>
          </p:nvSpPr>
          <p:spPr>
            <a:xfrm>
              <a:off x="6407438" y="5111520"/>
              <a:ext cx="300556" cy="184666"/>
            </a:xfrm>
            <a:prstGeom prst="rect">
              <a:avLst/>
            </a:prstGeom>
            <a:noFill/>
          </p:spPr>
          <p:txBody>
            <a:bodyPr wrap="square" lIns="0" tIns="0" rIns="0" bIns="0" rtlCol="0">
              <a:spAutoFit/>
            </a:bodyPr>
            <a:lstStyle/>
            <a:p>
              <a:pPr algn="ctr"/>
              <a:r>
                <a:rPr lang="en-US" sz="1200" dirty="0">
                  <a:latin typeface="Arial"/>
                  <a:cs typeface="Arial"/>
                </a:rPr>
                <a:t>-</a:t>
              </a:r>
              <a:r>
                <a:rPr lang="en-US" sz="1200" dirty="0" smtClean="0">
                  <a:latin typeface="Arial"/>
                  <a:cs typeface="Arial"/>
                </a:rPr>
                <a:t>0.5</a:t>
              </a:r>
            </a:p>
          </p:txBody>
        </p:sp>
        <p:sp>
          <p:nvSpPr>
            <p:cNvPr id="25" name="TextBox 24"/>
            <p:cNvSpPr txBox="1"/>
            <p:nvPr/>
          </p:nvSpPr>
          <p:spPr>
            <a:xfrm>
              <a:off x="6013865"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a:t>
              </a:r>
            </a:p>
          </p:txBody>
        </p:sp>
        <p:sp>
          <p:nvSpPr>
            <p:cNvPr id="26" name="TextBox 25"/>
            <p:cNvSpPr txBox="1"/>
            <p:nvPr/>
          </p:nvSpPr>
          <p:spPr>
            <a:xfrm>
              <a:off x="562550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7" name="TextBox 26"/>
            <p:cNvSpPr txBox="1"/>
            <p:nvPr/>
          </p:nvSpPr>
          <p:spPr>
            <a:xfrm>
              <a:off x="523329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-2</a:t>
              </a:r>
            </a:p>
          </p:txBody>
        </p:sp>
      </p:grpSp>
      <p:sp>
        <p:nvSpPr>
          <p:cNvPr id="14" name="5-Point Star 13"/>
          <p:cNvSpPr>
            <a:spLocks noChangeAspect="1"/>
          </p:cNvSpPr>
          <p:nvPr/>
        </p:nvSpPr>
        <p:spPr>
          <a:xfrm rot="10580098" flipV="1">
            <a:off x="4857495" y="503730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Multiply 14"/>
          <p:cNvSpPr>
            <a:spLocks/>
          </p:cNvSpPr>
          <p:nvPr/>
        </p:nvSpPr>
        <p:spPr>
          <a:xfrm>
            <a:off x="6111589" y="5047438"/>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293863" y="4905094"/>
            <a:ext cx="1766358" cy="523220"/>
          </a:xfrm>
          <a:prstGeom prst="rect">
            <a:avLst/>
          </a:prstGeom>
          <a:noFill/>
        </p:spPr>
        <p:txBody>
          <a:bodyPr wrap="square" rtlCol="0">
            <a:spAutoFit/>
          </a:bodyPr>
          <a:lstStyle/>
          <a:p>
            <a:r>
              <a:rPr lang="en-US" sz="1400" dirty="0" smtClean="0">
                <a:latin typeface="Arial"/>
                <a:cs typeface="Arial"/>
              </a:rPr>
              <a:t>0000 UTC positions </a:t>
            </a:r>
          </a:p>
          <a:p>
            <a:r>
              <a:rPr lang="en-US" sz="1400" dirty="0" smtClean="0">
                <a:latin typeface="Arial"/>
                <a:cs typeface="Arial"/>
              </a:rPr>
              <a:t>(every 48 h)</a:t>
            </a:r>
            <a:endParaRPr lang="en-US" sz="1600" dirty="0">
              <a:latin typeface="Arial"/>
              <a:cs typeface="Arial"/>
            </a:endParaRPr>
          </a:p>
        </p:txBody>
      </p:sp>
    </p:spTree>
    <p:extLst>
      <p:ext uri="{BB962C8B-B14F-4D97-AF65-F5344CB8AC3E}">
        <p14:creationId xmlns:p14="http://schemas.microsoft.com/office/powerpoint/2010/main" val="1322684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DT_theta_TPVs_era5_20110210_18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10" y="748757"/>
            <a:ext cx="4525649" cy="4251960"/>
          </a:xfrm>
          <a:prstGeom prst="rect">
            <a:avLst/>
          </a:prstGeom>
          <a:ln w="9525">
            <a:solidFill>
              <a:schemeClr val="tx1"/>
            </a:solidFill>
          </a:ln>
        </p:spPr>
      </p:pic>
      <p:sp>
        <p:nvSpPr>
          <p:cNvPr id="63" name="Rectangle 62"/>
          <p:cNvSpPr/>
          <p:nvPr/>
        </p:nvSpPr>
        <p:spPr>
          <a:xfrm>
            <a:off x="2308155" y="110045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64" name="Picture 63" descr="mslp_vort_cyclone_era5_20110210_18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083" y="748757"/>
            <a:ext cx="4536734" cy="4251960"/>
          </a:xfrm>
          <a:prstGeom prst="rect">
            <a:avLst/>
          </a:prstGeom>
          <a:ln w="9525">
            <a:solidFill>
              <a:schemeClr val="tx1"/>
            </a:solidFill>
          </a:ln>
        </p:spPr>
      </p:pic>
      <p:grpSp>
        <p:nvGrpSpPr>
          <p:cNvPr id="65" name="Group 64"/>
          <p:cNvGrpSpPr/>
          <p:nvPr/>
        </p:nvGrpSpPr>
        <p:grpSpPr>
          <a:xfrm>
            <a:off x="4574454" y="4730863"/>
            <a:ext cx="571548" cy="307777"/>
            <a:chOff x="4583628" y="4484262"/>
            <a:chExt cx="571548" cy="307777"/>
          </a:xfrm>
        </p:grpSpPr>
        <p:sp>
          <p:nvSpPr>
            <p:cNvPr id="66" name="Rectangle 6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8" name="Oval 6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129823" y="5459365"/>
            <a:ext cx="8593895" cy="270060"/>
            <a:chOff x="97258" y="5459365"/>
            <a:chExt cx="8593895" cy="270060"/>
          </a:xfrm>
        </p:grpSpPr>
        <p:sp>
          <p:nvSpPr>
            <p:cNvPr id="70" name="TextBox 69"/>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1" name="Picture 70"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2" name="TextBox 71"/>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3" name="TextBox 72"/>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4" name="TextBox 73"/>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09" name="TextBox 108"/>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0" name="TextBox 109"/>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1" name="TextBox 110"/>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2" name="TextBox 111"/>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3" name="TextBox 11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6" name="TextBox 115"/>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8" name="TextBox 117"/>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9" name="TextBox 118"/>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11471893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slp_vort_cyclone_era5_20110210_21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377"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2100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descr="DT_theta_TPVs_era5_20110210_21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80" y="750791"/>
            <a:ext cx="4525649" cy="4251960"/>
          </a:xfrm>
          <a:prstGeom prst="rect">
            <a:avLst/>
          </a:prstGeom>
          <a:ln w="9525">
            <a:solidFill>
              <a:schemeClr val="tx1"/>
            </a:solidFill>
          </a:ln>
        </p:spPr>
      </p:pic>
      <p:sp>
        <p:nvSpPr>
          <p:cNvPr id="63" name="Rectangle 62"/>
          <p:cNvSpPr/>
          <p:nvPr/>
        </p:nvSpPr>
        <p:spPr>
          <a:xfrm>
            <a:off x="2282947" y="1323249"/>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grpSp>
        <p:nvGrpSpPr>
          <p:cNvPr id="65" name="Group 64"/>
          <p:cNvGrpSpPr/>
          <p:nvPr/>
        </p:nvGrpSpPr>
        <p:grpSpPr>
          <a:xfrm>
            <a:off x="129823" y="5459365"/>
            <a:ext cx="8593895" cy="270060"/>
            <a:chOff x="97258" y="5459365"/>
            <a:chExt cx="8593895" cy="270060"/>
          </a:xfrm>
        </p:grpSpPr>
        <p:sp>
          <p:nvSpPr>
            <p:cNvPr id="66" name="TextBox 65"/>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7" name="Picture 66"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8" name="TextBox 67"/>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9" name="TextBox 68"/>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0" name="TextBox 69"/>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1" name="TextBox 70"/>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2" name="TextBox 71"/>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3" name="TextBox 72"/>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4" name="TextBox 73"/>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83" name="TextBox 8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09" name="TextBox 10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0" name="TextBox 10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1" name="TextBox 11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2" name="TextBox 111"/>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244287767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7" y="750791"/>
            <a:ext cx="4525649" cy="4251960"/>
          </a:xfrm>
          <a:prstGeom prst="rect">
            <a:avLst/>
          </a:prstGeom>
          <a:ln w="9525">
            <a:solidFill>
              <a:schemeClr val="tx1"/>
            </a:solidFill>
          </a:ln>
        </p:spPr>
      </p:pic>
      <p:sp>
        <p:nvSpPr>
          <p:cNvPr id="63" name="Rectangle 62"/>
          <p:cNvSpPr/>
          <p:nvPr/>
        </p:nvSpPr>
        <p:spPr>
          <a:xfrm>
            <a:off x="2297014" y="1587032"/>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0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994" y="750791"/>
            <a:ext cx="4536733" cy="4251960"/>
          </a:xfrm>
          <a:prstGeom prst="rect">
            <a:avLst/>
          </a:prstGeom>
          <a:ln w="9525">
            <a:solidFill>
              <a:schemeClr val="tx1"/>
            </a:solidFill>
          </a:ln>
        </p:spPr>
      </p:pic>
      <p:grpSp>
        <p:nvGrpSpPr>
          <p:cNvPr id="66" name="Group 65"/>
          <p:cNvGrpSpPr/>
          <p:nvPr/>
        </p:nvGrpSpPr>
        <p:grpSpPr>
          <a:xfrm>
            <a:off x="4574454" y="4730863"/>
            <a:ext cx="571548" cy="307777"/>
            <a:chOff x="4583628" y="4484262"/>
            <a:chExt cx="571548" cy="307777"/>
          </a:xfrm>
        </p:grpSpPr>
        <p:sp>
          <p:nvSpPr>
            <p:cNvPr id="67" name="Rectangle 66"/>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9" name="Oval 68"/>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18761280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lp_vort_cyclone_era5_20110211_0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629"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DT_theta_TPVs_era5_20110211_03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11" y="750791"/>
            <a:ext cx="4525649" cy="4251960"/>
          </a:xfrm>
          <a:prstGeom prst="rect">
            <a:avLst/>
          </a:prstGeom>
          <a:ln w="9525">
            <a:solidFill>
              <a:schemeClr val="tx1"/>
            </a:solidFill>
          </a:ln>
        </p:spPr>
      </p:pic>
      <p:sp>
        <p:nvSpPr>
          <p:cNvPr id="63" name="Rectangle 62"/>
          <p:cNvSpPr/>
          <p:nvPr/>
        </p:nvSpPr>
        <p:spPr>
          <a:xfrm>
            <a:off x="2282947" y="1846823"/>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grpSp>
        <p:nvGrpSpPr>
          <p:cNvPr id="65" name="Group 64"/>
          <p:cNvGrpSpPr/>
          <p:nvPr/>
        </p:nvGrpSpPr>
        <p:grpSpPr>
          <a:xfrm>
            <a:off x="129823" y="5459365"/>
            <a:ext cx="8593895" cy="270060"/>
            <a:chOff x="97258" y="5459365"/>
            <a:chExt cx="8593895" cy="270060"/>
          </a:xfrm>
        </p:grpSpPr>
        <p:sp>
          <p:nvSpPr>
            <p:cNvPr id="66" name="TextBox 65"/>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7" name="Picture 66"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8" name="TextBox 67"/>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9" name="TextBox 68"/>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0" name="TextBox 69"/>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1" name="TextBox 70"/>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2" name="TextBox 71"/>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3" name="TextBox 72"/>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4" name="TextBox 73"/>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83" name="TextBox 8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09" name="TextBox 10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0" name="TextBox 10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1" name="TextBox 11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2" name="TextBox 111"/>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367689825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DT_theta_TPVs_era5_20110211_06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5" y="750791"/>
            <a:ext cx="4525649" cy="4251960"/>
          </a:xfrm>
          <a:prstGeom prst="rect">
            <a:avLst/>
          </a:prstGeom>
          <a:ln w="9525">
            <a:solidFill>
              <a:schemeClr val="tx1"/>
            </a:solidFill>
          </a:ln>
        </p:spPr>
      </p:pic>
      <p:sp>
        <p:nvSpPr>
          <p:cNvPr id="63" name="Rectangle 62"/>
          <p:cNvSpPr/>
          <p:nvPr/>
        </p:nvSpPr>
        <p:spPr>
          <a:xfrm>
            <a:off x="2260665" y="216988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06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769" y="750791"/>
            <a:ext cx="4536734" cy="4251960"/>
          </a:xfrm>
          <a:prstGeom prst="rect">
            <a:avLst/>
          </a:prstGeom>
          <a:ln w="9525">
            <a:solidFill>
              <a:schemeClr val="tx1"/>
            </a:solidFill>
          </a:ln>
        </p:spPr>
      </p:pic>
      <p:grpSp>
        <p:nvGrpSpPr>
          <p:cNvPr id="66" name="Group 65"/>
          <p:cNvGrpSpPr/>
          <p:nvPr/>
        </p:nvGrpSpPr>
        <p:grpSpPr>
          <a:xfrm>
            <a:off x="4574454" y="4730863"/>
            <a:ext cx="571548" cy="307777"/>
            <a:chOff x="4583628" y="4484262"/>
            <a:chExt cx="571548" cy="307777"/>
          </a:xfrm>
        </p:grpSpPr>
        <p:sp>
          <p:nvSpPr>
            <p:cNvPr id="67" name="Rectangle 66"/>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9" name="Oval 68"/>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27217878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lp_vort_cyclone_era5_20110211_09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459"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0900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DT_theta_TPVs_era5_20110211_09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40" y="750791"/>
            <a:ext cx="4525649" cy="4251960"/>
          </a:xfrm>
          <a:prstGeom prst="rect">
            <a:avLst/>
          </a:prstGeom>
          <a:ln w="9525">
            <a:solidFill>
              <a:schemeClr val="tx1"/>
            </a:solidFill>
          </a:ln>
        </p:spPr>
      </p:pic>
      <p:sp>
        <p:nvSpPr>
          <p:cNvPr id="63" name="Rectangle 62"/>
          <p:cNvSpPr/>
          <p:nvPr/>
        </p:nvSpPr>
        <p:spPr>
          <a:xfrm>
            <a:off x="2222277" y="2570916"/>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grpSp>
        <p:nvGrpSpPr>
          <p:cNvPr id="65" name="Group 64"/>
          <p:cNvGrpSpPr/>
          <p:nvPr/>
        </p:nvGrpSpPr>
        <p:grpSpPr>
          <a:xfrm>
            <a:off x="129823" y="5459365"/>
            <a:ext cx="8593895" cy="270060"/>
            <a:chOff x="97258" y="5459365"/>
            <a:chExt cx="8593895" cy="270060"/>
          </a:xfrm>
        </p:grpSpPr>
        <p:sp>
          <p:nvSpPr>
            <p:cNvPr id="66" name="TextBox 65"/>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7" name="Picture 66"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8" name="TextBox 67"/>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9" name="TextBox 68"/>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0" name="TextBox 69"/>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1" name="TextBox 70"/>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2" name="TextBox 71"/>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3" name="TextBox 72"/>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4" name="TextBox 73"/>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83" name="TextBox 8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09" name="TextBox 10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0" name="TextBox 10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1" name="TextBox 11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2" name="TextBox 111"/>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41864017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DT_theta_TPVs_era5_20110211_12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15" y="750791"/>
            <a:ext cx="4525648" cy="4251960"/>
          </a:xfrm>
          <a:prstGeom prst="rect">
            <a:avLst/>
          </a:prstGeom>
          <a:ln w="9525">
            <a:solidFill>
              <a:schemeClr val="tx1"/>
            </a:solidFill>
          </a:ln>
        </p:spPr>
      </p:pic>
      <p:sp>
        <p:nvSpPr>
          <p:cNvPr id="63" name="Rectangle 62"/>
          <p:cNvSpPr/>
          <p:nvPr/>
        </p:nvSpPr>
        <p:spPr>
          <a:xfrm>
            <a:off x="2130178" y="2838275"/>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285" y="750791"/>
            <a:ext cx="4536734" cy="4251960"/>
          </a:xfrm>
          <a:prstGeom prst="rect">
            <a:avLst/>
          </a:prstGeom>
          <a:ln w="9525">
            <a:solidFill>
              <a:schemeClr val="tx1"/>
            </a:solidFill>
          </a:ln>
        </p:spPr>
      </p:pic>
      <p:grpSp>
        <p:nvGrpSpPr>
          <p:cNvPr id="66" name="Group 65"/>
          <p:cNvGrpSpPr/>
          <p:nvPr/>
        </p:nvGrpSpPr>
        <p:grpSpPr>
          <a:xfrm>
            <a:off x="4574454" y="4730863"/>
            <a:ext cx="571548" cy="307777"/>
            <a:chOff x="4583628" y="4484262"/>
            <a:chExt cx="571548" cy="307777"/>
          </a:xfrm>
        </p:grpSpPr>
        <p:sp>
          <p:nvSpPr>
            <p:cNvPr id="67" name="Rectangle 66"/>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9" name="Oval 68"/>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33315785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a:latin typeface="Arial"/>
                <a:cs typeface="Arial"/>
              </a:rPr>
              <a:t>The </a:t>
            </a:r>
            <a:r>
              <a:rPr lang="en-US" sz="2400" dirty="0" smtClean="0">
                <a:latin typeface="Arial"/>
                <a:cs typeface="Arial"/>
              </a:rPr>
              <a:t>evolution </a:t>
            </a:r>
            <a:r>
              <a:rPr lang="en-US" sz="2400" dirty="0">
                <a:latin typeface="Arial"/>
                <a:cs typeface="Arial"/>
              </a:rPr>
              <a:t>of the polar low </a:t>
            </a:r>
            <a:r>
              <a:rPr lang="en-US" sz="2400" dirty="0" smtClean="0">
                <a:latin typeface="Arial"/>
                <a:cs typeface="Arial"/>
              </a:rPr>
              <a:t>appears </a:t>
            </a:r>
            <a:r>
              <a:rPr lang="en-US" sz="2400" dirty="0">
                <a:latin typeface="Arial"/>
                <a:cs typeface="Arial"/>
              </a:rPr>
              <a:t>to </a:t>
            </a:r>
            <a:r>
              <a:rPr lang="en-US" sz="2400" dirty="0" smtClean="0">
                <a:latin typeface="Arial"/>
                <a:cs typeface="Arial"/>
              </a:rPr>
              <a:t>be related </a:t>
            </a:r>
            <a:r>
              <a:rPr lang="en-US" sz="2400" dirty="0">
                <a:latin typeface="Arial"/>
                <a:cs typeface="Arial"/>
              </a:rPr>
              <a:t>to </a:t>
            </a:r>
            <a:r>
              <a:rPr lang="en-US" sz="2400" dirty="0" smtClean="0">
                <a:latin typeface="Arial"/>
                <a:cs typeface="Arial"/>
              </a:rPr>
              <a:t>  the interaction between the TPV and a </a:t>
            </a:r>
            <a:r>
              <a:rPr lang="en-US" sz="2400" dirty="0">
                <a:latin typeface="Arial"/>
                <a:cs typeface="Arial"/>
              </a:rPr>
              <a:t>tropospheric-deep baroclinic zone </a:t>
            </a:r>
            <a:endParaRPr lang="en-US" sz="2400" dirty="0" smtClean="0">
              <a:solidFill>
                <a:srgbClr val="000000"/>
              </a:solidFill>
              <a:latin typeface="Arial"/>
              <a:cs typeface="Arial"/>
            </a:endParaRPr>
          </a:p>
          <a:p>
            <a:endParaRPr lang="en-US" sz="2400" dirty="0">
              <a:solidFill>
                <a:srgbClr val="000000"/>
              </a:solidFill>
              <a:latin typeface="Arial"/>
              <a:cs typeface="Arial"/>
            </a:endParaRPr>
          </a:p>
          <a:p>
            <a:r>
              <a:rPr lang="en-US" sz="2400" dirty="0" smtClean="0">
                <a:solidFill>
                  <a:srgbClr val="000000"/>
                </a:solidFill>
                <a:latin typeface="Arial"/>
                <a:cs typeface="Arial"/>
              </a:rPr>
              <a:t>Forcing for ascent associated with the TPV </a:t>
            </a:r>
            <a:r>
              <a:rPr lang="en-US" sz="2400" dirty="0">
                <a:solidFill>
                  <a:srgbClr val="000000"/>
                </a:solidFill>
                <a:latin typeface="Arial"/>
                <a:cs typeface="Arial"/>
              </a:rPr>
              <a:t>and a </a:t>
            </a:r>
            <a:r>
              <a:rPr lang="en-US" sz="2400" dirty="0" smtClean="0">
                <a:solidFill>
                  <a:srgbClr val="000000"/>
                </a:solidFill>
                <a:latin typeface="Arial"/>
                <a:cs typeface="Arial"/>
              </a:rPr>
              <a:t>favorable </a:t>
            </a:r>
            <a:r>
              <a:rPr lang="en-US" sz="2400" dirty="0">
                <a:solidFill>
                  <a:srgbClr val="000000"/>
                </a:solidFill>
                <a:latin typeface="Arial"/>
                <a:cs typeface="Arial"/>
              </a:rPr>
              <a:t>thermodynamic environment likely </a:t>
            </a:r>
            <a:r>
              <a:rPr lang="en-US" sz="2400" dirty="0" smtClean="0">
                <a:solidFill>
                  <a:srgbClr val="000000"/>
                </a:solidFill>
                <a:latin typeface="Arial"/>
                <a:cs typeface="Arial"/>
              </a:rPr>
              <a:t>play an important role </a:t>
            </a:r>
            <a:r>
              <a:rPr lang="en-US" sz="2400" dirty="0">
                <a:solidFill>
                  <a:srgbClr val="000000"/>
                </a:solidFill>
                <a:latin typeface="Arial"/>
                <a:cs typeface="Arial"/>
              </a:rPr>
              <a:t>in supporting </a:t>
            </a:r>
            <a:endParaRPr lang="en-US" sz="2400" dirty="0" smtClean="0">
              <a:solidFill>
                <a:srgbClr val="000000"/>
              </a:solidFill>
              <a:latin typeface="Arial"/>
              <a:cs typeface="Arial"/>
            </a:endParaRPr>
          </a:p>
          <a:p>
            <a:pPr marL="457200" lvl="1" indent="0">
              <a:buNone/>
            </a:pPr>
            <a:endParaRPr lang="en-US" sz="2200" dirty="0" smtClean="0">
              <a:solidFill>
                <a:srgbClr val="0000FF"/>
              </a:solidFill>
              <a:latin typeface="Arial"/>
              <a:cs typeface="Arial"/>
            </a:endParaRPr>
          </a:p>
          <a:p>
            <a:pPr lvl="1"/>
            <a:r>
              <a:rPr lang="en-US" sz="2200" dirty="0">
                <a:solidFill>
                  <a:srgbClr val="0000FF"/>
                </a:solidFill>
                <a:latin typeface="Arial"/>
                <a:cs typeface="Arial"/>
              </a:rPr>
              <a:t>t</a:t>
            </a:r>
            <a:r>
              <a:rPr lang="en-US" sz="2200" dirty="0" smtClean="0">
                <a:solidFill>
                  <a:srgbClr val="0000FF"/>
                </a:solidFill>
                <a:latin typeface="Arial"/>
                <a:cs typeface="Arial"/>
              </a:rPr>
              <a:t>he relatively strong lower-to-midtropospheric ascent associated with the polar low </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t</a:t>
            </a:r>
            <a:r>
              <a:rPr lang="en-US" sz="2200" dirty="0" smtClean="0">
                <a:solidFill>
                  <a:srgbClr val="0000FF"/>
                </a:solidFill>
                <a:latin typeface="Arial"/>
                <a:cs typeface="Arial"/>
              </a:rPr>
              <a:t>he intensification of the polar low</a:t>
            </a:r>
          </a:p>
          <a:p>
            <a:pPr lvl="1"/>
            <a:endParaRPr lang="en-US" sz="2000" dirty="0">
              <a:latin typeface="Arial"/>
              <a:cs typeface="Arial"/>
            </a:endParaRPr>
          </a:p>
          <a:p>
            <a:pPr>
              <a:lnSpc>
                <a:spcPct val="50000"/>
              </a:lnSpc>
            </a:pPr>
            <a:endParaRPr lang="en-US" sz="2400" dirty="0" smtClean="0">
              <a:latin typeface="Arial"/>
              <a:cs typeface="Arial"/>
            </a:endParaRPr>
          </a:p>
          <a:p>
            <a:pPr lvl="1"/>
            <a:endParaRPr lang="en-US" sz="2000" dirty="0">
              <a:latin typeface="Arial"/>
              <a:cs typeface="Arial"/>
            </a:endParaRP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38648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042829"/>
          </a:xfrm>
        </p:spPr>
        <p:txBody>
          <a:bodyPr>
            <a:normAutofit/>
          </a:bodyPr>
          <a:lstStyle/>
          <a:p>
            <a:r>
              <a:rPr lang="en-US" sz="2400" dirty="0" smtClean="0">
                <a:latin typeface="Arial" panose="020B0604020202020204" pitchFamily="34" charset="0"/>
                <a:cs typeface="Arial" panose="020B0604020202020204" pitchFamily="34" charset="0"/>
              </a:rPr>
              <a:t>TPVs </a:t>
            </a:r>
            <a:r>
              <a:rPr lang="en-US" sz="2400" dirty="0">
                <a:latin typeface="Arial" panose="020B0604020202020204" pitchFamily="34" charset="0"/>
                <a:cs typeface="Arial" panose="020B0604020202020204" pitchFamily="34" charset="0"/>
              </a:rPr>
              <a:t>are defined </a:t>
            </a:r>
            <a:r>
              <a:rPr lang="en-US" sz="2400" dirty="0" smtClean="0">
                <a:latin typeface="Arial" panose="020B0604020202020204" pitchFamily="34" charset="0"/>
                <a:cs typeface="Arial" panose="020B0604020202020204" pitchFamily="34" charset="0"/>
              </a:rPr>
              <a:t>as tropopause</a:t>
            </a:r>
            <a:r>
              <a:rPr lang="en-US" sz="2400" dirty="0">
                <a:latin typeface="Arial" panose="020B0604020202020204" pitchFamily="34" charset="0"/>
                <a:cs typeface="Arial" panose="020B0604020202020204" pitchFamily="34" charset="0"/>
              </a:rPr>
              <a:t>-based vortices of high-latitude origin and are material </a:t>
            </a:r>
            <a:r>
              <a:rPr lang="en-US" sz="2400" dirty="0" smtClean="0">
                <a:latin typeface="Arial" panose="020B0604020202020204" pitchFamily="34" charset="0"/>
                <a:cs typeface="Arial" panose="020B0604020202020204" pitchFamily="34" charset="0"/>
              </a:rPr>
              <a:t>features (Pyle et al. 2004; Cavallo and Hakim 2009, 2010, 2012, 2013)</a:t>
            </a:r>
            <a:endParaRPr lang="en-US" sz="24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332453" y="2413366"/>
            <a:ext cx="8478247" cy="3200400"/>
            <a:chOff x="332453" y="2432043"/>
            <a:chExt cx="8478247" cy="3200400"/>
          </a:xfrm>
        </p:grpSpPr>
        <p:pic>
          <p:nvPicPr>
            <p:cNvPr id="8" name="Picture 7" descr="Screen Shot 2015-06-24 at 3.35.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189" y="2432043"/>
              <a:ext cx="4159511" cy="3200400"/>
            </a:xfrm>
            <a:prstGeom prst="rect">
              <a:avLst/>
            </a:prstGeom>
          </p:spPr>
        </p:pic>
        <p:pic>
          <p:nvPicPr>
            <p:cNvPr id="9" name="Picture 8" descr="Screen Shot 2015-06-24 at 3.36.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53" y="2432043"/>
              <a:ext cx="4134897" cy="3200400"/>
            </a:xfrm>
            <a:prstGeom prst="rect">
              <a:avLst/>
            </a:prstGeom>
          </p:spPr>
        </p:pic>
        <p:sp>
          <p:nvSpPr>
            <p:cNvPr id="10" name="Rectangle 9"/>
            <p:cNvSpPr/>
            <p:nvPr/>
          </p:nvSpPr>
          <p:spPr>
            <a:xfrm>
              <a:off x="2533942" y="3307484"/>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1" name="Straight Arrow Connector 10"/>
            <p:cNvCxnSpPr/>
            <p:nvPr/>
          </p:nvCxnSpPr>
          <p:spPr>
            <a:xfrm flipH="1">
              <a:off x="2210586" y="3617775"/>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901603" y="3322425"/>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3" name="Straight Arrow Connector 12"/>
            <p:cNvCxnSpPr/>
            <p:nvPr/>
          </p:nvCxnSpPr>
          <p:spPr>
            <a:xfrm flipH="1">
              <a:off x="6578247" y="3647657"/>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4" name="Content Placeholder 2"/>
          <p:cNvSpPr txBox="1">
            <a:spLocks/>
          </p:cNvSpPr>
          <p:nvPr/>
        </p:nvSpPr>
        <p:spPr>
          <a:xfrm>
            <a:off x="51060" y="5681806"/>
            <a:ext cx="9060139" cy="950731"/>
          </a:xfrm>
          <a:prstGeom prst="rect">
            <a:avLst/>
          </a:prstGeom>
        </p:spPr>
        <p:txBody>
          <a:bodyPr vert="horz" lIns="91440" tIns="45720" rIns="91440" bIns="45720" rtlCol="0" anchor="ct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00"/>
                </a:solidFill>
                <a:latin typeface="Arial" panose="020B0604020202020204" pitchFamily="34" charset="0"/>
                <a:cs typeface="Arial" panose="020B0604020202020204" pitchFamily="34" charset="0"/>
              </a:rPr>
              <a:t>(left) </a:t>
            </a:r>
            <a:r>
              <a:rPr lang="en-US" sz="1500" dirty="0" smtClean="0">
                <a:solidFill>
                  <a:srgbClr val="000000"/>
                </a:solidFill>
                <a:latin typeface="Arial" panose="020B0604020202020204" pitchFamily="34" charset="0"/>
                <a:cs typeface="Arial" panose="020B0604020202020204" pitchFamily="34" charset="0"/>
              </a:rPr>
              <a:t>Dynamic tropopause (DT)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wind speed (every 15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thick contours) and                          DT </a:t>
            </a:r>
            <a:r>
              <a:rPr lang="en-US" sz="1500" dirty="0">
                <a:solidFill>
                  <a:srgbClr val="000000"/>
                </a:solidFill>
                <a:latin typeface="Arial" panose="020B0604020202020204" pitchFamily="34" charset="0"/>
                <a:cs typeface="Arial" panose="020B0604020202020204" pitchFamily="34" charset="0"/>
              </a:rPr>
              <a:t>p</a:t>
            </a:r>
            <a:r>
              <a:rPr lang="en-US" sz="1500" dirty="0" smtClean="0">
                <a:solidFill>
                  <a:srgbClr val="000000"/>
                </a:solidFill>
                <a:latin typeface="Arial" panose="020B0604020202020204" pitchFamily="34" charset="0"/>
                <a:cs typeface="Arial" panose="020B0604020202020204" pitchFamily="34" charset="0"/>
              </a:rPr>
              <a:t>otential temperature (K, thin contours and shading) </a:t>
            </a:r>
            <a:r>
              <a:rPr lang="en-US" sz="1500" dirty="0">
                <a:solidFill>
                  <a:srgbClr val="000000"/>
                </a:solidFill>
                <a:latin typeface="Arial" panose="020B0604020202020204" pitchFamily="34" charset="0"/>
                <a:cs typeface="Arial" panose="020B0604020202020204" pitchFamily="34" charset="0"/>
              </a:rPr>
              <a:t>on 1.5-PVU </a:t>
            </a:r>
            <a:r>
              <a:rPr lang="en-US" sz="1500" dirty="0" smtClean="0">
                <a:solidFill>
                  <a:srgbClr val="000000"/>
                </a:solidFill>
                <a:latin typeface="Arial" panose="020B0604020202020204" pitchFamily="34" charset="0"/>
                <a:cs typeface="Arial" panose="020B0604020202020204" pitchFamily="34" charset="0"/>
              </a:rPr>
              <a:t>surface valid at </a:t>
            </a:r>
            <a:r>
              <a:rPr lang="en-US" sz="1500" dirty="0">
                <a:solidFill>
                  <a:srgbClr val="000000"/>
                </a:solidFill>
                <a:latin typeface="Arial" panose="020B0604020202020204" pitchFamily="34" charset="0"/>
                <a:cs typeface="Arial" panose="020B0604020202020204" pitchFamily="34" charset="0"/>
              </a:rPr>
              <a:t>0000 UTC 1 Dec </a:t>
            </a:r>
            <a:r>
              <a:rPr lang="en-US" sz="1500" dirty="0" smtClean="0">
                <a:solidFill>
                  <a:srgbClr val="000000"/>
                </a:solidFill>
                <a:latin typeface="Arial" panose="020B0604020202020204" pitchFamily="34" charset="0"/>
                <a:cs typeface="Arial" panose="020B0604020202020204" pitchFamily="34" charset="0"/>
              </a:rPr>
              <a:t>1991; </a:t>
            </a:r>
            <a:r>
              <a:rPr lang="en-US" sz="1500" b="1" dirty="0" smtClean="0">
                <a:solidFill>
                  <a:srgbClr val="000000"/>
                </a:solidFill>
                <a:latin typeface="Arial" panose="020B0604020202020204" pitchFamily="34" charset="0"/>
                <a:cs typeface="Arial" panose="020B0604020202020204" pitchFamily="34" charset="0"/>
              </a:rPr>
              <a:t>(right) </a:t>
            </a:r>
            <a:r>
              <a:rPr lang="en-US" sz="1500" dirty="0" smtClean="0">
                <a:solidFill>
                  <a:srgbClr val="000000"/>
                </a:solidFill>
                <a:latin typeface="Arial" panose="020B0604020202020204" pitchFamily="34" charset="0"/>
                <a:cs typeface="Arial" panose="020B0604020202020204" pitchFamily="34" charset="0"/>
              </a:rPr>
              <a:t>same as left except DT pressure (hPa, thin contours and shading).                                          Adapted from Fig. 11 in Pyle et al. (2004).</a:t>
            </a:r>
            <a:endParaRPr lang="en-US" sz="1500" dirty="0">
              <a:solidFill>
                <a:srgbClr val="000000"/>
              </a:solidFill>
              <a:latin typeface="Arial" panose="020B0604020202020204" pitchFamily="34" charset="0"/>
              <a:cs typeface="Arial" panose="020B0604020202020204" pitchFamily="34" charset="0"/>
            </a:endParaRPr>
          </a:p>
        </p:txBody>
      </p:sp>
      <p:sp>
        <p:nvSpPr>
          <p:cNvPr id="15"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Tropopause Polar Vortices (TPVs)?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95454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a:latin typeface="Arial"/>
                <a:cs typeface="Arial"/>
              </a:rPr>
              <a:t>A</a:t>
            </a:r>
            <a:r>
              <a:rPr lang="en-US" sz="2400" dirty="0" smtClean="0">
                <a:latin typeface="Arial"/>
                <a:cs typeface="Arial"/>
              </a:rPr>
              <a:t>nalyze </a:t>
            </a:r>
            <a:r>
              <a:rPr lang="en-US" sz="2400" dirty="0">
                <a:latin typeface="Arial"/>
                <a:cs typeface="Arial"/>
              </a:rPr>
              <a:t>the evolution of a polar low that is linked to a </a:t>
            </a:r>
            <a:r>
              <a:rPr lang="en-US" sz="2400" dirty="0" smtClean="0">
                <a:latin typeface="Arial"/>
                <a:cs typeface="Arial"/>
              </a:rPr>
              <a:t>TPV</a:t>
            </a:r>
            <a:endParaRPr lang="en-US" sz="2400" dirty="0">
              <a:latin typeface="Arial"/>
              <a:cs typeface="Arial"/>
            </a:endParaRPr>
          </a:p>
          <a:p>
            <a:endParaRPr lang="en-US" sz="2400" dirty="0" smtClean="0">
              <a:latin typeface="Arial"/>
              <a:cs typeface="Arial"/>
            </a:endParaRPr>
          </a:p>
          <a:p>
            <a:r>
              <a:rPr lang="en-US" sz="2400" b="1" dirty="0">
                <a:solidFill>
                  <a:srgbClr val="0000FF"/>
                </a:solidFill>
                <a:latin typeface="Arial"/>
                <a:cs typeface="Arial"/>
              </a:rPr>
              <a:t>I</a:t>
            </a:r>
            <a:r>
              <a:rPr lang="en-US" sz="2400" b="1" dirty="0" smtClean="0">
                <a:solidFill>
                  <a:srgbClr val="0000FF"/>
                </a:solidFill>
                <a:latin typeface="Arial"/>
                <a:cs typeface="Arial"/>
              </a:rPr>
              <a:t>nvestigate </a:t>
            </a:r>
            <a:r>
              <a:rPr lang="en-US" sz="2400" b="1" dirty="0">
                <a:solidFill>
                  <a:srgbClr val="0000FF"/>
                </a:solidFill>
                <a:latin typeface="Arial"/>
                <a:cs typeface="Arial"/>
              </a:rPr>
              <a:t>factors influencing the predictability of the evolution of the polar </a:t>
            </a:r>
            <a:r>
              <a:rPr lang="en-US" sz="2400" b="1" dirty="0" smtClean="0">
                <a:solidFill>
                  <a:srgbClr val="0000FF"/>
                </a:solidFill>
                <a:latin typeface="Arial"/>
                <a:cs typeface="Arial"/>
              </a:rPr>
              <a:t>low</a:t>
            </a: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Outline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77376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solidFill>
                  <a:srgbClr val="000000"/>
                </a:solidFill>
                <a:latin typeface="Arial" panose="020B0604020202020204" pitchFamily="34" charset="0"/>
                <a:cs typeface="Arial" panose="020B0604020202020204" pitchFamily="34" charset="0"/>
              </a:rPr>
              <a:t>Use ECMWF </a:t>
            </a:r>
            <a:r>
              <a:rPr lang="en-US" sz="2400" dirty="0" smtClean="0">
                <a:latin typeface="Arial" panose="020B0604020202020204" pitchFamily="34" charset="0"/>
                <a:cs typeface="Arial" panose="020B0604020202020204" pitchFamily="34" charset="0"/>
              </a:rPr>
              <a:t>Ensemble Prediction System </a:t>
            </a:r>
            <a:r>
              <a:rPr lang="en-US" sz="2400" dirty="0" smtClean="0">
                <a:latin typeface="Arial"/>
                <a:cs typeface="Arial"/>
              </a:rPr>
              <a:t>(EPS; </a:t>
            </a:r>
            <a:r>
              <a:rPr lang="en-US" sz="2400" dirty="0" err="1" smtClean="0">
                <a:latin typeface="Arial"/>
                <a:cs typeface="Arial"/>
              </a:rPr>
              <a:t>Buizza</a:t>
            </a:r>
            <a:r>
              <a:rPr lang="en-US" sz="2400" dirty="0" smtClean="0">
                <a:latin typeface="Arial"/>
                <a:cs typeface="Arial"/>
              </a:rPr>
              <a:t> </a:t>
            </a:r>
            <a:r>
              <a:rPr lang="en-US" sz="2400" dirty="0">
                <a:latin typeface="Arial"/>
                <a:cs typeface="Arial"/>
              </a:rPr>
              <a:t>et al. 2007) from TIGGE (</a:t>
            </a:r>
            <a:r>
              <a:rPr lang="en-US" sz="2400" dirty="0" err="1">
                <a:latin typeface="Arial"/>
                <a:cs typeface="Arial"/>
              </a:rPr>
              <a:t>Bougeault</a:t>
            </a:r>
            <a:r>
              <a:rPr lang="en-US" sz="2400" dirty="0">
                <a:latin typeface="Arial"/>
                <a:cs typeface="Arial"/>
              </a:rPr>
              <a:t> et al. 2010) </a:t>
            </a:r>
            <a:r>
              <a:rPr lang="en-US" sz="2400" dirty="0" smtClean="0">
                <a:solidFill>
                  <a:srgbClr val="000000"/>
                </a:solidFill>
                <a:latin typeface="Arial" panose="020B0604020202020204" pitchFamily="34" charset="0"/>
                <a:cs typeface="Arial" panose="020B0604020202020204" pitchFamily="34" charset="0"/>
              </a:rPr>
              <a:t>initialized at 1200 UTC 9 February 2011</a:t>
            </a:r>
          </a:p>
          <a:p>
            <a:pPr marL="457200" lvl="1" indent="0">
              <a:lnSpc>
                <a:spcPct val="50000"/>
              </a:lnSpc>
              <a:buNone/>
            </a:pPr>
            <a:endParaRPr lang="en-US" sz="2400" dirty="0" smtClean="0">
              <a:solidFill>
                <a:srgbClr val="0000FF"/>
              </a:solidFill>
              <a:latin typeface="Arial" panose="020B0604020202020204" pitchFamily="34" charset="0"/>
              <a:cs typeface="Arial" panose="020B0604020202020204" pitchFamily="34" charset="0"/>
            </a:endParaRPr>
          </a:p>
          <a:p>
            <a:pPr lvl="1"/>
            <a:r>
              <a:rPr lang="en-US" sz="2200" dirty="0" smtClean="0">
                <a:solidFill>
                  <a:srgbClr val="0000FF"/>
                </a:solidFill>
                <a:latin typeface="Arial" panose="020B0604020202020204" pitchFamily="34" charset="0"/>
                <a:cs typeface="Arial" panose="020B0604020202020204" pitchFamily="34" charset="0"/>
              </a:rPr>
              <a:t>30 h prior to genesis of polar low</a:t>
            </a:r>
          </a:p>
          <a:p>
            <a:pPr lvl="1"/>
            <a:endParaRPr lang="en-US" sz="2200" dirty="0">
              <a:solidFill>
                <a:srgbClr val="0000FF"/>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0.5° horizontal resolution </a:t>
            </a:r>
            <a:endParaRPr lang="en-US" sz="2200" dirty="0" smtClean="0">
              <a:solidFill>
                <a:srgbClr val="0000FF"/>
              </a:solidFill>
              <a:latin typeface="Arial" panose="020B0604020202020204" pitchFamily="34" charset="0"/>
              <a:cs typeface="Arial" panose="020B0604020202020204" pitchFamily="34" charset="0"/>
            </a:endParaRPr>
          </a:p>
          <a:p>
            <a:pPr marL="0"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a:solidFill>
                  <a:srgbClr val="000000"/>
                </a:solidFill>
                <a:latin typeface="Arial" panose="020B0604020202020204" pitchFamily="34" charset="0"/>
                <a:cs typeface="Arial" panose="020B0604020202020204" pitchFamily="34" charset="0"/>
              </a:rPr>
              <a:t>Use ERA5 </a:t>
            </a:r>
            <a:r>
              <a:rPr lang="en-US" sz="2400" dirty="0" err="1">
                <a:solidFill>
                  <a:srgbClr val="000000"/>
                </a:solidFill>
                <a:latin typeface="Arial" panose="020B0604020202020204" pitchFamily="34" charset="0"/>
                <a:cs typeface="Arial" panose="020B0604020202020204" pitchFamily="34" charset="0"/>
              </a:rPr>
              <a:t>regridded</a:t>
            </a:r>
            <a:r>
              <a:rPr lang="en-US" sz="2400" dirty="0">
                <a:solidFill>
                  <a:srgbClr val="000000"/>
                </a:solidFill>
                <a:latin typeface="Arial" panose="020B0604020202020204" pitchFamily="34" charset="0"/>
                <a:cs typeface="Arial" panose="020B0604020202020204" pitchFamily="34" charset="0"/>
              </a:rPr>
              <a:t> to 0.5° horizontal resolution as verification</a:t>
            </a:r>
          </a:p>
          <a:p>
            <a:pPr marL="0" indent="0">
              <a:buNone/>
            </a:pPr>
            <a:endParaRPr lang="en-US" sz="22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67332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latin typeface="Arial" panose="020B0604020202020204" pitchFamily="34" charset="0"/>
                <a:cs typeface="Arial" panose="020B0604020202020204" pitchFamily="34" charset="0"/>
              </a:rPr>
              <a:t>Assess forecast skill of polar low in </a:t>
            </a:r>
            <a:r>
              <a:rPr lang="en-US" sz="2400" dirty="0">
                <a:latin typeface="Arial" panose="020B0604020202020204" pitchFamily="34" charset="0"/>
                <a:cs typeface="Arial" panose="020B0604020202020204" pitchFamily="34" charset="0"/>
              </a:rPr>
              <a:t>terms of a metric combining </a:t>
            </a:r>
            <a:r>
              <a:rPr lang="en-US" sz="2400" dirty="0" smtClean="0">
                <a:latin typeface="Arial" panose="020B0604020202020204" pitchFamily="34" charset="0"/>
                <a:cs typeface="Arial" panose="020B0604020202020204" pitchFamily="34" charset="0"/>
              </a:rPr>
              <a:t>track error </a:t>
            </a:r>
            <a:r>
              <a:rPr lang="en-US" sz="2400" dirty="0">
                <a:latin typeface="Arial" panose="020B0604020202020204" pitchFamily="34" charset="0"/>
                <a:cs typeface="Arial" panose="020B0604020202020204" pitchFamily="34" charset="0"/>
              </a:rPr>
              <a:t>and intensity error of </a:t>
            </a:r>
            <a:r>
              <a:rPr lang="en-US" sz="2400" dirty="0" smtClean="0">
                <a:latin typeface="Arial" panose="020B0604020202020204" pitchFamily="34" charset="0"/>
                <a:cs typeface="Arial" panose="020B0604020202020204" pitchFamily="34" charset="0"/>
              </a:rPr>
              <a:t>polar low</a:t>
            </a:r>
            <a:endParaRPr lang="en-US" sz="2400" dirty="0">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metric by </a:t>
            </a:r>
            <a:r>
              <a:rPr lang="en-US" sz="2400" dirty="0">
                <a:solidFill>
                  <a:srgbClr val="000000"/>
                </a:solidFill>
                <a:latin typeface="Arial" panose="020B0604020202020204" pitchFamily="34" charset="0"/>
                <a:cs typeface="Arial" panose="020B0604020202020204" pitchFamily="34" charset="0"/>
              </a:rPr>
              <a:t>adapting methodology </a:t>
            </a:r>
            <a:r>
              <a:rPr lang="en-US" sz="2400" dirty="0" smtClean="0">
                <a:solidFill>
                  <a:srgbClr val="000000"/>
                </a:solidFill>
                <a:latin typeface="Arial" panose="020B0604020202020204" pitchFamily="34" charset="0"/>
                <a:cs typeface="Arial" panose="020B0604020202020204" pitchFamily="34" charset="0"/>
              </a:rPr>
              <a:t>used by </a:t>
            </a:r>
            <a:r>
              <a:rPr lang="en-US" sz="2400" dirty="0" err="1">
                <a:solidFill>
                  <a:srgbClr val="000000"/>
                </a:solidFill>
                <a:latin typeface="Arial" panose="020B0604020202020204" pitchFamily="34" charset="0"/>
                <a:cs typeface="Arial" panose="020B0604020202020204" pitchFamily="34" charset="0"/>
              </a:rPr>
              <a:t>Lamberson</a:t>
            </a:r>
            <a:r>
              <a:rPr lang="en-US" sz="2400" dirty="0">
                <a:solidFill>
                  <a:srgbClr val="000000"/>
                </a:solidFill>
                <a:latin typeface="Arial" panose="020B0604020202020204" pitchFamily="34" charset="0"/>
                <a:cs typeface="Arial" panose="020B0604020202020204" pitchFamily="34" charset="0"/>
              </a:rPr>
              <a:t> et al. (2016) </a:t>
            </a:r>
            <a:r>
              <a:rPr lang="en-US" sz="2400" dirty="0" smtClean="0">
                <a:solidFill>
                  <a:srgbClr val="000000"/>
                </a:solidFill>
                <a:latin typeface="Arial" panose="020B0604020202020204" pitchFamily="34" charset="0"/>
                <a:cs typeface="Arial" panose="020B0604020202020204" pitchFamily="34" charset="0"/>
              </a:rPr>
              <a:t>to evaluate forecast skill of a strong extratropical cyclone</a:t>
            </a:r>
            <a:endParaRPr lang="en-US" sz="2400"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track error </a:t>
            </a:r>
            <a:r>
              <a:rPr lang="en-US" sz="2400" dirty="0">
                <a:solidFill>
                  <a:srgbClr val="000000"/>
                </a:solidFill>
                <a:latin typeface="Arial" panose="020B0604020202020204" pitchFamily="34" charset="0"/>
                <a:cs typeface="Arial" panose="020B0604020202020204" pitchFamily="34" charset="0"/>
              </a:rPr>
              <a:t>and intensity </a:t>
            </a:r>
            <a:r>
              <a:rPr lang="en-US" sz="2400" dirty="0" smtClean="0">
                <a:solidFill>
                  <a:srgbClr val="000000"/>
                </a:solidFill>
                <a:latin typeface="Arial" panose="020B0604020202020204" pitchFamily="34" charset="0"/>
                <a:cs typeface="Arial" panose="020B0604020202020204" pitchFamily="34" charset="0"/>
              </a:rPr>
              <a:t>error every </a:t>
            </a:r>
            <a:r>
              <a:rPr lang="en-US" sz="2400" dirty="0">
                <a:solidFill>
                  <a:srgbClr val="000000"/>
                </a:solidFill>
                <a:latin typeface="Arial" panose="020B0604020202020204" pitchFamily="34" charset="0"/>
                <a:cs typeface="Arial" panose="020B0604020202020204" pitchFamily="34" charset="0"/>
              </a:rPr>
              <a:t>6</a:t>
            </a:r>
            <a:r>
              <a:rPr lang="en-US" sz="2400" dirty="0" smtClean="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h from </a:t>
            </a:r>
            <a:r>
              <a:rPr lang="en-US" sz="2400" dirty="0" smtClean="0">
                <a:solidFill>
                  <a:srgbClr val="000000"/>
                </a:solidFill>
                <a:latin typeface="Arial" panose="020B0604020202020204" pitchFamily="34" charset="0"/>
                <a:cs typeface="Arial" panose="020B0604020202020204" pitchFamily="34" charset="0"/>
              </a:rPr>
              <a:t>1800 </a:t>
            </a:r>
            <a:r>
              <a:rPr lang="en-US" sz="2400" dirty="0">
                <a:solidFill>
                  <a:srgbClr val="000000"/>
                </a:solidFill>
                <a:latin typeface="Arial" panose="020B0604020202020204" pitchFamily="34" charset="0"/>
                <a:cs typeface="Arial" panose="020B0604020202020204" pitchFamily="34" charset="0"/>
              </a:rPr>
              <a:t>UTC </a:t>
            </a:r>
            <a:r>
              <a:rPr lang="en-US" sz="2400" dirty="0" smtClean="0">
                <a:solidFill>
                  <a:srgbClr val="000000"/>
                </a:solidFill>
                <a:latin typeface="Arial" panose="020B0604020202020204" pitchFamily="34" charset="0"/>
                <a:cs typeface="Arial" panose="020B0604020202020204" pitchFamily="34" charset="0"/>
              </a:rPr>
              <a:t>10 Feb 2011 </a:t>
            </a:r>
            <a:r>
              <a:rPr lang="en-US" sz="2400" dirty="0">
                <a:solidFill>
                  <a:srgbClr val="000000"/>
                </a:solidFill>
                <a:latin typeface="Arial" panose="020B0604020202020204" pitchFamily="34" charset="0"/>
                <a:cs typeface="Arial" panose="020B0604020202020204" pitchFamily="34" charset="0"/>
              </a:rPr>
              <a:t>to </a:t>
            </a:r>
            <a:r>
              <a:rPr lang="en-US" sz="2400" dirty="0" smtClean="0">
                <a:solidFill>
                  <a:srgbClr val="000000"/>
                </a:solidFill>
                <a:latin typeface="Arial" panose="020B0604020202020204" pitchFamily="34" charset="0"/>
                <a:cs typeface="Arial" panose="020B0604020202020204" pitchFamily="34" charset="0"/>
              </a:rPr>
              <a:t>1200 </a:t>
            </a:r>
            <a:r>
              <a:rPr lang="en-US" sz="2400" dirty="0">
                <a:solidFill>
                  <a:srgbClr val="000000"/>
                </a:solidFill>
                <a:latin typeface="Arial" panose="020B0604020202020204" pitchFamily="34" charset="0"/>
                <a:cs typeface="Arial" panose="020B0604020202020204" pitchFamily="34" charset="0"/>
              </a:rPr>
              <a:t>UTC </a:t>
            </a:r>
            <a:r>
              <a:rPr lang="en-US" sz="2400" dirty="0" smtClean="0">
                <a:solidFill>
                  <a:srgbClr val="000000"/>
                </a:solidFill>
                <a:latin typeface="Arial" panose="020B0604020202020204" pitchFamily="34" charset="0"/>
                <a:cs typeface="Arial" panose="020B0604020202020204" pitchFamily="34" charset="0"/>
              </a:rPr>
              <a:t>11 Feb 2011 </a:t>
            </a:r>
            <a:r>
              <a:rPr lang="en-US" sz="2400" dirty="0">
                <a:solidFill>
                  <a:srgbClr val="000000"/>
                </a:solidFill>
                <a:latin typeface="Arial" panose="020B0604020202020204" pitchFamily="34" charset="0"/>
                <a:cs typeface="Arial" panose="020B0604020202020204" pitchFamily="34" charset="0"/>
              </a:rPr>
              <a:t>for </a:t>
            </a:r>
            <a:r>
              <a:rPr lang="en-US" sz="2400" dirty="0" smtClean="0">
                <a:solidFill>
                  <a:srgbClr val="000000"/>
                </a:solidFill>
                <a:latin typeface="Arial" panose="020B0604020202020204" pitchFamily="34" charset="0"/>
                <a:cs typeface="Arial" panose="020B0604020202020204" pitchFamily="34" charset="0"/>
              </a:rPr>
              <a:t>each member</a:t>
            </a: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34440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solidFill>
                  <a:srgbClr val="000000"/>
                </a:solidFill>
                <a:latin typeface="Arial" panose="020B0604020202020204" pitchFamily="34" charset="0"/>
                <a:cs typeface="Arial" panose="020B0604020202020204" pitchFamily="34" charset="0"/>
              </a:rPr>
              <a:t>Calculate track error as </a:t>
            </a:r>
            <a:r>
              <a:rPr lang="en-US" sz="2400" dirty="0">
                <a:solidFill>
                  <a:srgbClr val="000000"/>
                </a:solidFill>
                <a:latin typeface="Arial" panose="020B0604020202020204" pitchFamily="34" charset="0"/>
                <a:cs typeface="Arial" panose="020B0604020202020204" pitchFamily="34" charset="0"/>
              </a:rPr>
              <a:t>the </a:t>
            </a:r>
            <a:r>
              <a:rPr lang="en-US" sz="2400" dirty="0" smtClean="0">
                <a:solidFill>
                  <a:srgbClr val="000000"/>
                </a:solidFill>
                <a:latin typeface="Arial" panose="020B0604020202020204" pitchFamily="34" charset="0"/>
                <a:cs typeface="Arial" panose="020B0604020202020204" pitchFamily="34" charset="0"/>
              </a:rPr>
              <a:t>distance between the </a:t>
            </a:r>
            <a:r>
              <a:rPr lang="en-US" sz="2400" dirty="0">
                <a:solidFill>
                  <a:srgbClr val="000000"/>
                </a:solidFill>
                <a:latin typeface="Arial" panose="020B0604020202020204" pitchFamily="34" charset="0"/>
                <a:cs typeface="Arial" panose="020B0604020202020204" pitchFamily="34" charset="0"/>
              </a:rPr>
              <a:t>location of </a:t>
            </a:r>
            <a:r>
              <a:rPr lang="en-US" sz="2400" dirty="0" smtClean="0">
                <a:solidFill>
                  <a:srgbClr val="000000"/>
                </a:solidFill>
                <a:latin typeface="Arial" panose="020B0604020202020204" pitchFamily="34" charset="0"/>
                <a:cs typeface="Arial" panose="020B0604020202020204" pitchFamily="34" charset="0"/>
              </a:rPr>
              <a:t>the polar low </a:t>
            </a:r>
            <a:r>
              <a:rPr lang="en-US" sz="2400" dirty="0">
                <a:solidFill>
                  <a:srgbClr val="000000"/>
                </a:solidFill>
                <a:latin typeface="Arial" panose="020B0604020202020204" pitchFamily="34" charset="0"/>
                <a:cs typeface="Arial" panose="020B0604020202020204" pitchFamily="34" charset="0"/>
              </a:rPr>
              <a:t>in </a:t>
            </a:r>
            <a:r>
              <a:rPr lang="en-US" sz="2400" dirty="0" smtClean="0">
                <a:solidFill>
                  <a:srgbClr val="000000"/>
                </a:solidFill>
                <a:latin typeface="Arial" panose="020B0604020202020204" pitchFamily="34" charset="0"/>
                <a:cs typeface="Arial" panose="020B0604020202020204" pitchFamily="34" charset="0"/>
              </a:rPr>
              <a:t>ERA</a:t>
            </a:r>
            <a:r>
              <a:rPr lang="en-US" sz="2400" dirty="0">
                <a:solidFill>
                  <a:srgbClr val="000000"/>
                </a:solidFill>
                <a:latin typeface="Arial" panose="020B0604020202020204" pitchFamily="34" charset="0"/>
                <a:cs typeface="Arial" panose="020B0604020202020204" pitchFamily="34" charset="0"/>
              </a:rPr>
              <a:t>5</a:t>
            </a:r>
            <a:r>
              <a:rPr lang="en-US" sz="2400" dirty="0" smtClean="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and in each </a:t>
            </a:r>
            <a:r>
              <a:rPr lang="en-US" sz="2400" dirty="0" smtClean="0">
                <a:solidFill>
                  <a:srgbClr val="000000"/>
                </a:solidFill>
                <a:latin typeface="Arial" panose="020B0604020202020204" pitchFamily="34" charset="0"/>
                <a:cs typeface="Arial" panose="020B0604020202020204" pitchFamily="34" charset="0"/>
              </a:rPr>
              <a:t>member</a:t>
            </a:r>
            <a:endParaRPr lang="en-US" sz="2400" dirty="0">
              <a:solidFill>
                <a:srgbClr val="000000"/>
              </a:solidFill>
              <a:latin typeface="Arial" panose="020B0604020202020204" pitchFamily="34" charset="0"/>
              <a:cs typeface="Arial" panose="020B0604020202020204" pitchFamily="34" charset="0"/>
            </a:endParaRP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Location of </a:t>
            </a:r>
            <a:r>
              <a:rPr lang="en-US" sz="2200" dirty="0" smtClean="0">
                <a:solidFill>
                  <a:srgbClr val="0000FF"/>
                </a:solidFill>
                <a:latin typeface="Arial" panose="020B0604020202020204" pitchFamily="34" charset="0"/>
                <a:cs typeface="Arial" panose="020B0604020202020204" pitchFamily="34" charset="0"/>
              </a:rPr>
              <a:t>the polar low corresponds </a:t>
            </a:r>
            <a:r>
              <a:rPr lang="en-US" sz="2200" dirty="0">
                <a:solidFill>
                  <a:srgbClr val="0000FF"/>
                </a:solidFill>
                <a:latin typeface="Arial" panose="020B0604020202020204" pitchFamily="34" charset="0"/>
                <a:cs typeface="Arial" panose="020B0604020202020204" pitchFamily="34" charset="0"/>
              </a:rPr>
              <a:t>to location of </a:t>
            </a:r>
            <a:r>
              <a:rPr lang="en-US" sz="2200" dirty="0" smtClean="0">
                <a:solidFill>
                  <a:srgbClr val="0000FF"/>
                </a:solidFill>
                <a:latin typeface="Arial" panose="020B0604020202020204" pitchFamily="34" charset="0"/>
                <a:cs typeface="Arial" panose="020B0604020202020204" pitchFamily="34" charset="0"/>
              </a:rPr>
              <a:t>the maximum value of 850-hPa relative vorticity of the polar low</a:t>
            </a:r>
          </a:p>
          <a:p>
            <a:pPr marL="457200" lvl="1"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intensity error as </a:t>
            </a:r>
            <a:r>
              <a:rPr lang="en-US" sz="2400" dirty="0">
                <a:solidFill>
                  <a:srgbClr val="000000"/>
                </a:solidFill>
                <a:latin typeface="Arial" panose="020B0604020202020204" pitchFamily="34" charset="0"/>
                <a:cs typeface="Arial" panose="020B0604020202020204" pitchFamily="34" charset="0"/>
              </a:rPr>
              <a:t>the absolute difference in intensity </a:t>
            </a:r>
            <a:r>
              <a:rPr lang="en-US" sz="2400" dirty="0" smtClean="0">
                <a:solidFill>
                  <a:srgbClr val="000000"/>
                </a:solidFill>
                <a:latin typeface="Arial" panose="020B0604020202020204" pitchFamily="34" charset="0"/>
                <a:cs typeface="Arial" panose="020B0604020202020204" pitchFamily="34" charset="0"/>
              </a:rPr>
              <a:t>of the polar low </a:t>
            </a:r>
            <a:r>
              <a:rPr lang="en-US" sz="2400" dirty="0">
                <a:solidFill>
                  <a:srgbClr val="000000"/>
                </a:solidFill>
                <a:latin typeface="Arial" panose="020B0604020202020204" pitchFamily="34" charset="0"/>
                <a:cs typeface="Arial" panose="020B0604020202020204" pitchFamily="34" charset="0"/>
              </a:rPr>
              <a:t>in </a:t>
            </a:r>
            <a:r>
              <a:rPr lang="en-US" sz="2400" dirty="0" smtClean="0">
                <a:solidFill>
                  <a:srgbClr val="000000"/>
                </a:solidFill>
                <a:latin typeface="Arial" panose="020B0604020202020204" pitchFamily="34" charset="0"/>
                <a:cs typeface="Arial" panose="020B0604020202020204" pitchFamily="34" charset="0"/>
              </a:rPr>
              <a:t>ERA5 and </a:t>
            </a:r>
            <a:r>
              <a:rPr lang="en-US" sz="2400" dirty="0">
                <a:solidFill>
                  <a:srgbClr val="000000"/>
                </a:solidFill>
                <a:latin typeface="Arial" panose="020B0604020202020204" pitchFamily="34" charset="0"/>
                <a:cs typeface="Arial" panose="020B0604020202020204" pitchFamily="34" charset="0"/>
              </a:rPr>
              <a:t>in each </a:t>
            </a:r>
            <a:r>
              <a:rPr lang="en-US" sz="2400" dirty="0" smtClean="0">
                <a:solidFill>
                  <a:srgbClr val="000000"/>
                </a:solidFill>
                <a:latin typeface="Arial" panose="020B0604020202020204" pitchFamily="34" charset="0"/>
                <a:cs typeface="Arial" panose="020B0604020202020204" pitchFamily="34" charset="0"/>
              </a:rPr>
              <a:t>member</a:t>
            </a:r>
            <a:endParaRPr lang="en-US" sz="2400" dirty="0">
              <a:solidFill>
                <a:srgbClr val="000000"/>
              </a:solidFill>
              <a:latin typeface="Arial" panose="020B0604020202020204" pitchFamily="34" charset="0"/>
              <a:cs typeface="Arial" panose="020B0604020202020204" pitchFamily="34" charset="0"/>
            </a:endParaRP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Intensity of </a:t>
            </a:r>
            <a:r>
              <a:rPr lang="en-US" sz="2200" dirty="0" smtClean="0">
                <a:solidFill>
                  <a:srgbClr val="0000FF"/>
                </a:solidFill>
                <a:latin typeface="Arial" panose="020B0604020202020204" pitchFamily="34" charset="0"/>
                <a:cs typeface="Arial" panose="020B0604020202020204" pitchFamily="34" charset="0"/>
              </a:rPr>
              <a:t>the polar low corresponds to the maximum value of 850-hPa relative vorticity of the polar low</a:t>
            </a:r>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38678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200" y="873980"/>
            <a:ext cx="8229600" cy="5245074"/>
          </a:xfrm>
        </p:spPr>
        <p:txBody>
          <a:bodyPr>
            <a:normAutofit/>
          </a:bodyPr>
          <a:lstStyle/>
          <a:p>
            <a:r>
              <a:rPr lang="en-US" sz="2400" dirty="0" smtClean="0">
                <a:latin typeface="Arial"/>
                <a:cs typeface="Arial"/>
              </a:rPr>
              <a:t>Average errors over </a:t>
            </a:r>
            <a:r>
              <a:rPr lang="en-US" sz="2400" dirty="0">
                <a:latin typeface="Arial"/>
                <a:cs typeface="Arial"/>
              </a:rPr>
              <a:t>time and </a:t>
            </a:r>
            <a:r>
              <a:rPr lang="en-US" sz="2400" dirty="0" smtClean="0">
                <a:latin typeface="Arial"/>
                <a:cs typeface="Arial"/>
              </a:rPr>
              <a:t>rank members 1</a:t>
            </a:r>
            <a:r>
              <a:rPr lang="en-US" sz="2400" dirty="0">
                <a:latin typeface="Arial"/>
                <a:cs typeface="Arial"/>
              </a:rPr>
              <a:t>–51 for both track and intensity, with 1 corresponding to </a:t>
            </a:r>
            <a:r>
              <a:rPr lang="en-US" sz="2400" dirty="0" smtClean="0">
                <a:latin typeface="Arial"/>
                <a:cs typeface="Arial"/>
              </a:rPr>
              <a:t>member </a:t>
            </a:r>
            <a:r>
              <a:rPr lang="en-US" sz="2400" dirty="0">
                <a:latin typeface="Arial"/>
                <a:cs typeface="Arial"/>
              </a:rPr>
              <a:t>with lowest average error </a:t>
            </a:r>
            <a:endParaRPr lang="en-US" sz="2400" dirty="0" smtClean="0">
              <a:latin typeface="Arial"/>
              <a:cs typeface="Arial"/>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latin typeface="Arial"/>
                <a:cs typeface="Arial"/>
              </a:rPr>
              <a:t>Add track </a:t>
            </a:r>
            <a:r>
              <a:rPr lang="en-US" sz="2400" dirty="0">
                <a:latin typeface="Arial"/>
                <a:cs typeface="Arial"/>
              </a:rPr>
              <a:t>error rank </a:t>
            </a:r>
            <a:r>
              <a:rPr lang="en-US" sz="2400" dirty="0" smtClean="0">
                <a:latin typeface="Arial"/>
                <a:cs typeface="Arial"/>
              </a:rPr>
              <a:t>to intensity </a:t>
            </a:r>
            <a:r>
              <a:rPr lang="en-US" sz="2400" dirty="0">
                <a:latin typeface="Arial"/>
                <a:cs typeface="Arial"/>
              </a:rPr>
              <a:t>error rank to determine a combined track and intensity error rank for each </a:t>
            </a:r>
            <a:r>
              <a:rPr lang="en-US" sz="2400" dirty="0" smtClean="0">
                <a:latin typeface="Arial"/>
                <a:cs typeface="Arial"/>
              </a:rPr>
              <a:t>member</a:t>
            </a:r>
            <a:endParaRPr lang="en-US" sz="2400" dirty="0">
              <a:latin typeface="Arial"/>
              <a:cs typeface="Arial"/>
            </a:endParaRPr>
          </a:p>
          <a:p>
            <a:endParaRPr lang="en-US" sz="2400" dirty="0" smtClean="0">
              <a:solidFill>
                <a:srgbClr val="000000"/>
              </a:solidFill>
              <a:latin typeface="Arial" panose="020B0604020202020204" pitchFamily="34" charset="0"/>
              <a:cs typeface="Arial" panose="020B0604020202020204" pitchFamily="34" charset="0"/>
            </a:endParaRPr>
          </a:p>
          <a:p>
            <a:r>
              <a:rPr lang="en-US" sz="2400" dirty="0" smtClean="0">
                <a:latin typeface="Arial"/>
                <a:cs typeface="Arial"/>
              </a:rPr>
              <a:t>Subdivide members into </a:t>
            </a:r>
            <a:r>
              <a:rPr lang="en-US" sz="2400" dirty="0">
                <a:latin typeface="Arial"/>
                <a:cs typeface="Arial"/>
              </a:rPr>
              <a:t>two groups: one containing the eight most accurate </a:t>
            </a:r>
            <a:r>
              <a:rPr lang="en-US" sz="2400" dirty="0" smtClean="0">
                <a:latin typeface="Arial"/>
                <a:cs typeface="Arial"/>
              </a:rPr>
              <a:t>members and </a:t>
            </a:r>
            <a:r>
              <a:rPr lang="en-US" sz="2400" dirty="0">
                <a:latin typeface="Arial"/>
                <a:cs typeface="Arial"/>
              </a:rPr>
              <a:t>one containing the eight least accurate members in terms of </a:t>
            </a:r>
            <a:r>
              <a:rPr lang="en-US" sz="2400" dirty="0" smtClean="0">
                <a:latin typeface="Arial"/>
                <a:cs typeface="Arial"/>
              </a:rPr>
              <a:t>combined </a:t>
            </a:r>
            <a:r>
              <a:rPr lang="en-US" sz="2400" dirty="0">
                <a:latin typeface="Arial"/>
                <a:cs typeface="Arial"/>
              </a:rPr>
              <a:t>track and intensity error rank</a:t>
            </a:r>
          </a:p>
          <a:p>
            <a:endParaRPr lang="en-US" sz="2400" dirty="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9"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41242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199" y="873980"/>
            <a:ext cx="8504995" cy="5245074"/>
          </a:xfrm>
        </p:spPr>
        <p:txBody>
          <a:bodyPr>
            <a:normAutofit/>
          </a:bodyPr>
          <a:lstStyle/>
          <a:p>
            <a:r>
              <a:rPr lang="en-US" sz="2400" dirty="0" smtClean="0">
                <a:latin typeface="Arial"/>
                <a:cs typeface="Arial"/>
              </a:rPr>
              <a:t>Calculate normalized </a:t>
            </a:r>
            <a:r>
              <a:rPr lang="en-US" sz="2400" dirty="0">
                <a:latin typeface="Arial"/>
                <a:cs typeface="Arial"/>
              </a:rPr>
              <a:t>composite differences </a:t>
            </a:r>
            <a:r>
              <a:rPr lang="en-US" sz="2400" dirty="0" smtClean="0">
                <a:latin typeface="Arial"/>
                <a:cs typeface="Arial"/>
              </a:rPr>
              <a:t>between the most accurate and least accurate groups for </a:t>
            </a:r>
            <a:r>
              <a:rPr lang="en-US" sz="2400" dirty="0">
                <a:latin typeface="Arial"/>
                <a:cs typeface="Arial"/>
              </a:rPr>
              <a:t>selected </a:t>
            </a:r>
            <a:r>
              <a:rPr lang="en-US" sz="2400" dirty="0" smtClean="0">
                <a:latin typeface="Arial"/>
                <a:cs typeface="Arial"/>
              </a:rPr>
              <a:t>quantities following </a:t>
            </a:r>
            <a:r>
              <a:rPr lang="en-US" sz="2400" dirty="0" err="1" smtClean="0">
                <a:latin typeface="Arial"/>
                <a:cs typeface="Arial"/>
              </a:rPr>
              <a:t>Lamberson</a:t>
            </a:r>
            <a:r>
              <a:rPr lang="en-US" sz="2400" dirty="0" smtClean="0">
                <a:latin typeface="Arial"/>
                <a:cs typeface="Arial"/>
              </a:rPr>
              <a:t> et al. (2016)</a:t>
            </a:r>
            <a:endParaRPr lang="en-US" sz="2400" dirty="0" smtClean="0">
              <a:solidFill>
                <a:srgbClr val="000000"/>
              </a:solidFill>
              <a:latin typeface="Arial"/>
              <a:cs typeface="Arial"/>
            </a:endParaRPr>
          </a:p>
        </p:txBody>
      </p:sp>
      <p:sp>
        <p:nvSpPr>
          <p:cNvPr id="6" name="Title 1"/>
          <p:cNvSpPr>
            <a:spLocks noGrp="1"/>
          </p:cNvSpPr>
          <p:nvPr>
            <p:ph type="title"/>
          </p:nvPr>
        </p:nvSpPr>
        <p:spPr>
          <a:xfrm>
            <a:off x="80293" y="-33716"/>
            <a:ext cx="824648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Calculating Normalized Composite Differences</a:t>
            </a:r>
            <a:endParaRPr lang="en-US" sz="2800" b="1" dirty="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2558060" y="4704758"/>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mean of the </a:t>
            </a:r>
            <a:r>
              <a:rPr lang="en-US" sz="1600" i="1" dirty="0" err="1" smtClean="0">
                <a:latin typeface="Arial"/>
                <a:cs typeface="Arial"/>
              </a:rPr>
              <a:t>i</a:t>
            </a:r>
            <a:r>
              <a:rPr lang="en-US" sz="1600" dirty="0" err="1" smtClean="0">
                <a:latin typeface="Arial"/>
                <a:cs typeface="Arial"/>
              </a:rPr>
              <a:t>th</a:t>
            </a:r>
            <a:r>
              <a:rPr lang="en-US" sz="1600" dirty="0" smtClean="0">
                <a:latin typeface="Arial"/>
                <a:cs typeface="Arial"/>
              </a:rPr>
              <a:t> state variable for most accurate members </a:t>
            </a:r>
            <a:endParaRPr lang="en-US" sz="1600" dirty="0">
              <a:latin typeface="Arial"/>
              <a:cs typeface="Arial"/>
            </a:endParaRPr>
          </a:p>
        </p:txBody>
      </p:sp>
      <p:sp>
        <p:nvSpPr>
          <p:cNvPr id="15" name="TextBox 14"/>
          <p:cNvSpPr txBox="1"/>
          <p:nvPr/>
        </p:nvSpPr>
        <p:spPr>
          <a:xfrm>
            <a:off x="2558060" y="5202064"/>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mean of the </a:t>
            </a:r>
            <a:r>
              <a:rPr lang="en-US" sz="1600" i="1" dirty="0" err="1" smtClean="0">
                <a:latin typeface="Arial"/>
                <a:cs typeface="Arial"/>
              </a:rPr>
              <a:t>i</a:t>
            </a:r>
            <a:r>
              <a:rPr lang="en-US" sz="1600" dirty="0" err="1" smtClean="0">
                <a:latin typeface="Arial"/>
                <a:cs typeface="Arial"/>
              </a:rPr>
              <a:t>th</a:t>
            </a:r>
            <a:r>
              <a:rPr lang="en-US" sz="1600" dirty="0" smtClean="0">
                <a:latin typeface="Arial"/>
                <a:cs typeface="Arial"/>
              </a:rPr>
              <a:t> state variable for least accurate members </a:t>
            </a:r>
            <a:endParaRPr lang="en-US" sz="1600" dirty="0">
              <a:latin typeface="Arial"/>
              <a:cs typeface="Arial"/>
            </a:endParaRPr>
          </a:p>
        </p:txBody>
      </p:sp>
      <p:sp>
        <p:nvSpPr>
          <p:cNvPr id="16" name="TextBox 15"/>
          <p:cNvSpPr txBox="1"/>
          <p:nvPr/>
        </p:nvSpPr>
        <p:spPr>
          <a:xfrm>
            <a:off x="2558060" y="5705771"/>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ensemble standard deviation of </a:t>
            </a:r>
            <a:r>
              <a:rPr lang="en-US" sz="1600" b="1" dirty="0" smtClean="0">
                <a:latin typeface="Cambria Math"/>
                <a:cs typeface="Cambria Math"/>
              </a:rPr>
              <a:t>x</a:t>
            </a:r>
            <a:r>
              <a:rPr lang="en-US" sz="1600" i="1" baseline="-25000" dirty="0" smtClean="0">
                <a:latin typeface="Cambria Math"/>
                <a:cs typeface="Cambria Math"/>
              </a:rPr>
              <a:t>i</a:t>
            </a:r>
            <a:r>
              <a:rPr lang="en-US" sz="1600" dirty="0" smtClean="0">
                <a:latin typeface="Cambria Math"/>
                <a:cs typeface="Cambria Math"/>
              </a:rPr>
              <a:t>  </a:t>
            </a:r>
            <a:r>
              <a:rPr lang="en-US" sz="1600" dirty="0" smtClean="0">
                <a:latin typeface="Arial"/>
                <a:cs typeface="Arial"/>
              </a:rPr>
              <a:t>computed for all members   </a:t>
            </a:r>
            <a:endParaRPr lang="en-US" sz="1600" dirty="0">
              <a:latin typeface="Arial"/>
              <a:cs typeface="Arial"/>
            </a:endParaRPr>
          </a:p>
        </p:txBody>
      </p:sp>
      <p:pic>
        <p:nvPicPr>
          <p:cNvPr id="19" name="Picture 18" descr="Screen Shot 2018-03-26 at 4.01.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209" y="2898950"/>
            <a:ext cx="6032225" cy="1206445"/>
          </a:xfrm>
          <a:prstGeom prst="rect">
            <a:avLst/>
          </a:prstGeom>
        </p:spPr>
      </p:pic>
      <p:pic>
        <p:nvPicPr>
          <p:cNvPr id="18" name="Picture 17"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4436" b="74991"/>
          <a:stretch/>
        </p:blipFill>
        <p:spPr>
          <a:xfrm>
            <a:off x="621088" y="4700230"/>
            <a:ext cx="1885803" cy="411480"/>
          </a:xfrm>
          <a:prstGeom prst="rect">
            <a:avLst/>
          </a:prstGeom>
        </p:spPr>
      </p:pic>
      <p:pic>
        <p:nvPicPr>
          <p:cNvPr id="20" name="Picture 19"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41779" b="37487"/>
          <a:stretch/>
        </p:blipFill>
        <p:spPr>
          <a:xfrm>
            <a:off x="621088" y="5160577"/>
            <a:ext cx="1871051" cy="411480"/>
          </a:xfrm>
          <a:prstGeom prst="rect">
            <a:avLst/>
          </a:prstGeom>
        </p:spPr>
      </p:pic>
      <p:pic>
        <p:nvPicPr>
          <p:cNvPr id="21" name="Picture 20"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84172" r="77829" b="869"/>
          <a:stretch/>
        </p:blipFill>
        <p:spPr>
          <a:xfrm>
            <a:off x="1984509" y="5720779"/>
            <a:ext cx="507630" cy="363266"/>
          </a:xfrm>
          <a:prstGeom prst="rect">
            <a:avLst/>
          </a:prstGeom>
        </p:spPr>
      </p:pic>
    </p:spTree>
    <p:extLst>
      <p:ext uri="{BB962C8B-B14F-4D97-AF65-F5344CB8AC3E}">
        <p14:creationId xmlns:p14="http://schemas.microsoft.com/office/powerpoint/2010/main" val="412324089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603" y="5822282"/>
            <a:ext cx="8997066" cy="738664"/>
          </a:xfrm>
          <a:prstGeom prst="rect">
            <a:avLst/>
          </a:prstGeom>
          <a:noFill/>
        </p:spPr>
        <p:txBody>
          <a:bodyPr wrap="square" rtlCol="0">
            <a:spAutoFit/>
          </a:bodyPr>
          <a:lstStyle/>
          <a:p>
            <a:pPr algn="ctr"/>
            <a:r>
              <a:rPr lang="en-US" sz="1400" dirty="0" smtClean="0">
                <a:latin typeface="Arial"/>
                <a:cs typeface="Arial"/>
              </a:rPr>
              <a:t>(a) Track and (</a:t>
            </a:r>
            <a:r>
              <a:rPr lang="en-US" sz="1400" dirty="0">
                <a:latin typeface="Arial"/>
                <a:cs typeface="Arial"/>
              </a:rPr>
              <a:t>b) intensity </a:t>
            </a:r>
            <a:r>
              <a:rPr lang="en-US" sz="1400" dirty="0" smtClean="0">
                <a:latin typeface="Arial"/>
                <a:cs typeface="Arial"/>
              </a:rPr>
              <a:t>of 850</a:t>
            </a:r>
            <a:r>
              <a:rPr lang="en-US" sz="1400" dirty="0">
                <a:latin typeface="Arial"/>
                <a:cs typeface="Arial"/>
              </a:rPr>
              <a:t>-hPa relative vorticity </a:t>
            </a:r>
            <a:r>
              <a:rPr lang="en-US" sz="1400" dirty="0" smtClean="0">
                <a:latin typeface="Arial"/>
                <a:cs typeface="Arial"/>
              </a:rPr>
              <a:t>maximum (10</a:t>
            </a:r>
            <a:r>
              <a:rPr lang="en-US" sz="1400" baseline="30000" dirty="0" smtClean="0">
                <a:latin typeface="Arial"/>
                <a:cs typeface="Arial"/>
              </a:rPr>
              <a:t>−5</a:t>
            </a:r>
            <a:r>
              <a:rPr lang="en-US" sz="1400" dirty="0" smtClean="0">
                <a:latin typeface="Arial"/>
                <a:cs typeface="Arial"/>
              </a:rPr>
              <a:t> s</a:t>
            </a:r>
            <a:r>
              <a:rPr lang="en-US" sz="1400" baseline="30000" dirty="0" smtClean="0">
                <a:latin typeface="Arial"/>
                <a:cs typeface="Arial"/>
              </a:rPr>
              <a:t>−1</a:t>
            </a:r>
            <a:r>
              <a:rPr lang="en-US" sz="1400" dirty="0" smtClean="0">
                <a:latin typeface="Arial"/>
                <a:cs typeface="Arial"/>
              </a:rPr>
              <a:t>) associated with polar low, </a:t>
            </a:r>
            <a:r>
              <a:rPr lang="en-US" sz="1400" dirty="0">
                <a:latin typeface="Arial"/>
                <a:cs typeface="Arial"/>
              </a:rPr>
              <a:t>every 6 </a:t>
            </a:r>
            <a:r>
              <a:rPr lang="en-US" sz="1400" dirty="0" smtClean="0">
                <a:latin typeface="Arial"/>
                <a:cs typeface="Arial"/>
              </a:rPr>
              <a:t>h during </a:t>
            </a:r>
            <a:r>
              <a:rPr lang="en-US" sz="1400" dirty="0">
                <a:latin typeface="Arial"/>
                <a:cs typeface="Arial"/>
              </a:rPr>
              <a:t>1800 UTC </a:t>
            </a:r>
            <a:r>
              <a:rPr lang="en-US" sz="1400" dirty="0" smtClean="0">
                <a:latin typeface="Arial"/>
                <a:cs typeface="Arial"/>
              </a:rPr>
              <a:t>10–</a:t>
            </a:r>
            <a:r>
              <a:rPr lang="en-US" sz="1400" dirty="0">
                <a:latin typeface="Arial"/>
                <a:cs typeface="Arial"/>
              </a:rPr>
              <a:t>1200 UTC 11 </a:t>
            </a:r>
            <a:r>
              <a:rPr lang="en-US" sz="1400" dirty="0" smtClean="0">
                <a:latin typeface="Arial"/>
                <a:cs typeface="Arial"/>
              </a:rPr>
              <a:t>February </a:t>
            </a:r>
            <a:r>
              <a:rPr lang="en-US" sz="1400" dirty="0">
                <a:latin typeface="Arial"/>
                <a:cs typeface="Arial"/>
              </a:rPr>
              <a:t>2011 </a:t>
            </a:r>
            <a:r>
              <a:rPr lang="en-US" sz="1400" dirty="0" smtClean="0">
                <a:latin typeface="Arial"/>
                <a:cs typeface="Arial"/>
              </a:rPr>
              <a:t>for ERA5 (black), most accurate members (blue), least accurate members (red), and all other ECMWF EPS members (gray)</a:t>
            </a:r>
            <a:endParaRPr lang="en-US" sz="1400" b="1" dirty="0">
              <a:latin typeface="Arial"/>
              <a:cs typeface="Arial"/>
            </a:endParaRPr>
          </a:p>
        </p:txBody>
      </p:sp>
      <p:sp>
        <p:nvSpPr>
          <p:cNvPr id="2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Track and Intensity</a:t>
            </a:r>
            <a:endParaRPr lang="en-US" sz="2800" b="1" dirty="0">
              <a:solidFill>
                <a:srgbClr val="FF0000"/>
              </a:solidFill>
              <a:latin typeface="Arial" panose="020B0604020202020204" pitchFamily="34" charset="0"/>
              <a:cs typeface="Arial" panose="020B0604020202020204" pitchFamily="34" charset="0"/>
            </a:endParaRPr>
          </a:p>
        </p:txBody>
      </p:sp>
      <p:pic>
        <p:nvPicPr>
          <p:cNvPr id="18" name="Picture 17" descr="atm631_fig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9" y="791196"/>
            <a:ext cx="9083040" cy="4791456"/>
          </a:xfrm>
          <a:prstGeom prst="rect">
            <a:avLst/>
          </a:prstGeom>
        </p:spPr>
      </p:pic>
      <p:sp>
        <p:nvSpPr>
          <p:cNvPr id="6" name="TextBox 5"/>
          <p:cNvSpPr txBox="1"/>
          <p:nvPr/>
        </p:nvSpPr>
        <p:spPr>
          <a:xfrm>
            <a:off x="57645" y="914502"/>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7" name="TextBox 6"/>
          <p:cNvSpPr txBox="1"/>
          <p:nvPr/>
        </p:nvSpPr>
        <p:spPr>
          <a:xfrm>
            <a:off x="5000937" y="997846"/>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Tree>
    <p:extLst>
      <p:ext uri="{BB962C8B-B14F-4D97-AF65-F5344CB8AC3E}">
        <p14:creationId xmlns:p14="http://schemas.microsoft.com/office/powerpoint/2010/main" val="100526325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Composite Differences</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fig_9_arctic_present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696" y="728483"/>
            <a:ext cx="6521639" cy="6044850"/>
          </a:xfrm>
          <a:prstGeom prst="rect">
            <a:avLst/>
          </a:prstGeom>
        </p:spPr>
      </p:pic>
      <p:cxnSp>
        <p:nvCxnSpPr>
          <p:cNvPr id="9" name="Straight Connector 8"/>
          <p:cNvCxnSpPr/>
          <p:nvPr/>
        </p:nvCxnSpPr>
        <p:spPr>
          <a:xfrm flipV="1">
            <a:off x="81478" y="1245035"/>
            <a:ext cx="312304" cy="1"/>
          </a:xfrm>
          <a:prstGeom prst="line">
            <a:avLst/>
          </a:prstGeom>
          <a:ln w="317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93782" y="1091146"/>
            <a:ext cx="1716205" cy="307777"/>
          </a:xfrm>
          <a:prstGeom prst="rect">
            <a:avLst/>
          </a:prstGeom>
          <a:noFill/>
        </p:spPr>
        <p:txBody>
          <a:bodyPr wrap="square" rtlCol="0">
            <a:spAutoFit/>
          </a:bodyPr>
          <a:lstStyle/>
          <a:p>
            <a:r>
              <a:rPr lang="en-US" sz="1400" dirty="0" smtClean="0">
                <a:latin typeface="Arial"/>
                <a:cs typeface="Arial"/>
              </a:rPr>
              <a:t>Ensemble mean</a:t>
            </a:r>
            <a:endParaRPr lang="en-US" sz="1400" dirty="0">
              <a:latin typeface="Arial"/>
              <a:cs typeface="Arial"/>
            </a:endParaRPr>
          </a:p>
        </p:txBody>
      </p:sp>
      <p:sp>
        <p:nvSpPr>
          <p:cNvPr id="11" name="Oval 10"/>
          <p:cNvSpPr>
            <a:spLocks noChangeAspect="1"/>
          </p:cNvSpPr>
          <p:nvPr/>
        </p:nvSpPr>
        <p:spPr>
          <a:xfrm>
            <a:off x="198876" y="4496248"/>
            <a:ext cx="137708" cy="137708"/>
          </a:xfrm>
          <a:prstGeom prst="ellipse">
            <a:avLst/>
          </a:prstGeom>
          <a:solidFill>
            <a:srgbClr val="22CF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198876" y="5131134"/>
            <a:ext cx="137708" cy="137708"/>
          </a:xfrm>
          <a:prstGeom prst="ellipse">
            <a:avLst/>
          </a:prstGeom>
          <a:solidFill>
            <a:srgbClr val="FB8487"/>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93782" y="4305562"/>
            <a:ext cx="1958200" cy="523220"/>
          </a:xfrm>
          <a:prstGeom prst="rect">
            <a:avLst/>
          </a:prstGeom>
          <a:noFill/>
        </p:spPr>
        <p:txBody>
          <a:bodyPr wrap="square" rtlCol="0">
            <a:spAutoFit/>
          </a:bodyPr>
          <a:lstStyle/>
          <a:p>
            <a:r>
              <a:rPr lang="en-US" sz="1400" dirty="0" smtClean="0">
                <a:latin typeface="Arial"/>
                <a:cs typeface="Arial"/>
              </a:rPr>
              <a:t>Mean position of PL in most accurate group*</a:t>
            </a:r>
            <a:endParaRPr lang="en-US" sz="1400" dirty="0">
              <a:latin typeface="Arial"/>
              <a:cs typeface="Arial"/>
            </a:endParaRPr>
          </a:p>
        </p:txBody>
      </p:sp>
      <p:sp>
        <p:nvSpPr>
          <p:cNvPr id="15" name="TextBox 14"/>
          <p:cNvSpPr txBox="1"/>
          <p:nvPr/>
        </p:nvSpPr>
        <p:spPr>
          <a:xfrm>
            <a:off x="393782" y="4928480"/>
            <a:ext cx="1958200" cy="523220"/>
          </a:xfrm>
          <a:prstGeom prst="rect">
            <a:avLst/>
          </a:prstGeom>
          <a:noFill/>
        </p:spPr>
        <p:txBody>
          <a:bodyPr wrap="square" rtlCol="0">
            <a:spAutoFit/>
          </a:bodyPr>
          <a:lstStyle/>
          <a:p>
            <a:r>
              <a:rPr lang="en-US" sz="1400" dirty="0" smtClean="0">
                <a:latin typeface="Arial"/>
                <a:cs typeface="Arial"/>
              </a:rPr>
              <a:t>Mean position of PL in least accurate group*</a:t>
            </a:r>
            <a:endParaRPr lang="en-US" sz="1400" dirty="0">
              <a:latin typeface="Arial"/>
              <a:cs typeface="Arial"/>
            </a:endParaRPr>
          </a:p>
        </p:txBody>
      </p:sp>
      <p:sp>
        <p:nvSpPr>
          <p:cNvPr id="16" name="TextBox 15"/>
          <p:cNvSpPr txBox="1"/>
          <p:nvPr/>
        </p:nvSpPr>
        <p:spPr>
          <a:xfrm>
            <a:off x="393782" y="5573720"/>
            <a:ext cx="2190674" cy="954107"/>
          </a:xfrm>
          <a:prstGeom prst="rect">
            <a:avLst/>
          </a:prstGeom>
          <a:noFill/>
        </p:spPr>
        <p:txBody>
          <a:bodyPr wrap="square" rtlCol="0">
            <a:spAutoFit/>
          </a:bodyPr>
          <a:lstStyle/>
          <a:p>
            <a:r>
              <a:rPr lang="en-US" sz="1400" dirty="0" smtClean="0">
                <a:latin typeface="Arial"/>
                <a:cs typeface="Arial"/>
              </a:rPr>
              <a:t>*Corresponding line shows mean track of PL from 1800 UTC 10 to 1200 UTC 11 Feb 2011</a:t>
            </a:r>
            <a:endParaRPr lang="en-US" sz="1400" dirty="0">
              <a:latin typeface="Arial"/>
              <a:cs typeface="Arial"/>
            </a:endParaRPr>
          </a:p>
        </p:txBody>
      </p:sp>
      <p:sp>
        <p:nvSpPr>
          <p:cNvPr id="17" name="TextBox 16"/>
          <p:cNvSpPr txBox="1"/>
          <p:nvPr/>
        </p:nvSpPr>
        <p:spPr>
          <a:xfrm>
            <a:off x="393782" y="1500964"/>
            <a:ext cx="2033958" cy="1169551"/>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normalized composite differences (most accurate minus least accurate; units:</a:t>
            </a:r>
          </a:p>
          <a:p>
            <a:r>
              <a:rPr lang="en-US" sz="1400" dirty="0" smtClean="0">
                <a:latin typeface="Arial"/>
                <a:cs typeface="Arial"/>
              </a:rPr>
              <a:t>standardized anomaly)</a:t>
            </a:r>
            <a:endParaRPr lang="en-US" sz="1400" dirty="0">
              <a:latin typeface="Arial"/>
              <a:cs typeface="Arial"/>
            </a:endParaRPr>
          </a:p>
        </p:txBody>
      </p:sp>
      <p:sp>
        <p:nvSpPr>
          <p:cNvPr id="18" name="TextBox 17"/>
          <p:cNvSpPr txBox="1"/>
          <p:nvPr/>
        </p:nvSpPr>
        <p:spPr>
          <a:xfrm>
            <a:off x="393782" y="2753850"/>
            <a:ext cx="2033958" cy="1384995"/>
          </a:xfrm>
          <a:prstGeom prst="rect">
            <a:avLst/>
          </a:prstGeom>
          <a:noFill/>
        </p:spPr>
        <p:txBody>
          <a:bodyPr wrap="square" rtlCol="0">
            <a:spAutoFit/>
          </a:bodyPr>
          <a:lstStyle/>
          <a:p>
            <a:r>
              <a:rPr lang="en-US" sz="1400" b="1" dirty="0" smtClean="0">
                <a:latin typeface="Arial"/>
                <a:cs typeface="Arial"/>
              </a:rPr>
              <a:t>stippling: </a:t>
            </a:r>
            <a:r>
              <a:rPr lang="en-US" sz="1400" dirty="0" smtClean="0">
                <a:latin typeface="Arial"/>
                <a:cs typeface="Arial"/>
              </a:rPr>
              <a:t>statistically significant </a:t>
            </a:r>
            <a:r>
              <a:rPr lang="en-US" sz="1400" dirty="0" smtClean="0">
                <a:latin typeface="Arial"/>
                <a:cs typeface="Arial"/>
              </a:rPr>
              <a:t>differences between </a:t>
            </a:r>
            <a:r>
              <a:rPr lang="en-US" sz="1400" dirty="0" smtClean="0">
                <a:latin typeface="Arial"/>
                <a:cs typeface="Arial"/>
              </a:rPr>
              <a:t>groups at 95% confidence level according to a two-sided Student’s </a:t>
            </a:r>
            <a:r>
              <a:rPr lang="en-US" sz="1400" i="1" dirty="0" smtClean="0">
                <a:latin typeface="Arial"/>
                <a:cs typeface="Arial"/>
              </a:rPr>
              <a:t>t</a:t>
            </a:r>
            <a:r>
              <a:rPr lang="en-US" sz="1400" dirty="0" smtClean="0">
                <a:latin typeface="Arial"/>
                <a:cs typeface="Arial"/>
              </a:rPr>
              <a:t> test</a:t>
            </a:r>
            <a:endParaRPr lang="en-US" sz="1400" dirty="0">
              <a:latin typeface="Arial"/>
              <a:cs typeface="Arial"/>
            </a:endParaRPr>
          </a:p>
        </p:txBody>
      </p:sp>
      <p:sp>
        <p:nvSpPr>
          <p:cNvPr id="19" name="Title 1"/>
          <p:cNvSpPr txBox="1">
            <a:spLocks/>
          </p:cNvSpPr>
          <p:nvPr/>
        </p:nvSpPr>
        <p:spPr>
          <a:xfrm>
            <a:off x="4740320" y="-13048"/>
            <a:ext cx="4304461" cy="7222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 (30 h)</a:t>
            </a:r>
            <a:endParaRPr lang="en-US" sz="2400" dirty="0">
              <a:latin typeface="Arial" panose="020B0604020202020204" pitchFamily="34" charset="0"/>
              <a:cs typeface="Arial" panose="020B0604020202020204" pitchFamily="34" charset="0"/>
            </a:endParaRPr>
          </a:p>
        </p:txBody>
      </p:sp>
      <p:sp>
        <p:nvSpPr>
          <p:cNvPr id="20" name="Oval 19"/>
          <p:cNvSpPr/>
          <p:nvPr/>
        </p:nvSpPr>
        <p:spPr>
          <a:xfrm rot="20009889">
            <a:off x="3998028" y="4581573"/>
            <a:ext cx="454935" cy="973374"/>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rot="20009889">
            <a:off x="7259990" y="4581573"/>
            <a:ext cx="454935" cy="973374"/>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8197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smtClean="0">
                <a:latin typeface="Arial"/>
                <a:cs typeface="Arial"/>
              </a:rPr>
              <a:t>Composite </a:t>
            </a:r>
            <a:r>
              <a:rPr lang="en-US" sz="2400" dirty="0">
                <a:latin typeface="Arial"/>
                <a:cs typeface="Arial"/>
              </a:rPr>
              <a:t>differences between the </a:t>
            </a:r>
            <a:r>
              <a:rPr lang="en-US" sz="2400" dirty="0" smtClean="0">
                <a:latin typeface="Arial"/>
                <a:cs typeface="Arial"/>
              </a:rPr>
              <a:t>most accurate </a:t>
            </a:r>
            <a:r>
              <a:rPr lang="en-US" sz="2400" dirty="0">
                <a:latin typeface="Arial"/>
                <a:cs typeface="Arial"/>
              </a:rPr>
              <a:t>and least accurate groups suggest that the TPV is positioned farther northward and the tropospheric-deep baroclinic zone farther eastward in the most accurate </a:t>
            </a:r>
            <a:r>
              <a:rPr lang="en-US" sz="2400" dirty="0" smtClean="0">
                <a:latin typeface="Arial"/>
                <a:cs typeface="Arial"/>
              </a:rPr>
              <a:t>group</a:t>
            </a:r>
            <a:endParaRPr lang="en-US" sz="2400" dirty="0">
              <a:latin typeface="Arial"/>
              <a:cs typeface="Arial"/>
            </a:endParaRPr>
          </a:p>
          <a:p>
            <a:pPr marL="457200" lvl="1" indent="0">
              <a:lnSpc>
                <a:spcPct val="50000"/>
              </a:lnSpc>
              <a:buNone/>
            </a:pPr>
            <a:endParaRPr lang="en-US" sz="2400" dirty="0">
              <a:solidFill>
                <a:srgbClr val="0000FF"/>
              </a:solidFill>
              <a:latin typeface="Arial"/>
              <a:cs typeface="Arial"/>
            </a:endParaRPr>
          </a:p>
          <a:p>
            <a:pPr lvl="1"/>
            <a:r>
              <a:rPr lang="en-US" sz="2200" dirty="0">
                <a:solidFill>
                  <a:srgbClr val="0000FF"/>
                </a:solidFill>
                <a:latin typeface="Arial"/>
                <a:cs typeface="Arial"/>
              </a:rPr>
              <a:t>The differences in position of the TPV and baroclinic zone likely contribute to </a:t>
            </a:r>
            <a:r>
              <a:rPr lang="en-US" sz="2200" dirty="0" smtClean="0">
                <a:solidFill>
                  <a:srgbClr val="0000FF"/>
                </a:solidFill>
                <a:latin typeface="Arial"/>
                <a:cs typeface="Arial"/>
              </a:rPr>
              <a:t>the </a:t>
            </a:r>
            <a:r>
              <a:rPr lang="en-US" sz="2200" dirty="0">
                <a:solidFill>
                  <a:srgbClr val="0000FF"/>
                </a:solidFill>
                <a:latin typeface="Arial"/>
                <a:cs typeface="Arial"/>
              </a:rPr>
              <a:t>farther northward and eastward track of the polar low in the most accurate </a:t>
            </a:r>
            <a:r>
              <a:rPr lang="en-US" sz="2200" dirty="0" smtClean="0">
                <a:solidFill>
                  <a:srgbClr val="0000FF"/>
                </a:solidFill>
                <a:latin typeface="Arial"/>
                <a:cs typeface="Arial"/>
              </a:rPr>
              <a:t>group </a:t>
            </a:r>
            <a:endParaRPr lang="en-US" sz="2200" dirty="0">
              <a:solidFill>
                <a:srgbClr val="0000FF"/>
              </a:solidFill>
              <a:latin typeface="Arial"/>
              <a:cs typeface="Arial"/>
            </a:endParaRPr>
          </a:p>
          <a:p>
            <a:pPr marL="457200" lvl="1" indent="0">
              <a:buNone/>
            </a:pPr>
            <a:endParaRPr lang="en-US" sz="2400" dirty="0">
              <a:latin typeface="Arial"/>
              <a:cs typeface="Arial"/>
            </a:endParaRPr>
          </a:p>
          <a:p>
            <a:r>
              <a:rPr lang="en-US" sz="2400" dirty="0">
                <a:solidFill>
                  <a:srgbClr val="000000"/>
                </a:solidFill>
                <a:latin typeface="Arial"/>
                <a:cs typeface="Arial"/>
              </a:rPr>
              <a:t>The more conducive thermodynamic environment for polar low development in the most accurate group may contribute to the polar low being stronger in the most accurate group</a:t>
            </a: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56906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smtClean="0">
                <a:solidFill>
                  <a:srgbClr val="000000"/>
                </a:solidFill>
                <a:latin typeface="Arial"/>
                <a:cs typeface="Arial"/>
              </a:rPr>
              <a:t>The results of this study show that</a:t>
            </a:r>
          </a:p>
          <a:p>
            <a:pPr>
              <a:lnSpc>
                <a:spcPct val="50000"/>
              </a:lnSpc>
            </a:pPr>
            <a:endParaRPr lang="en-US" sz="2400" dirty="0" smtClean="0">
              <a:solidFill>
                <a:srgbClr val="000000"/>
              </a:solidFill>
              <a:latin typeface="Arial"/>
              <a:cs typeface="Arial"/>
            </a:endParaRPr>
          </a:p>
          <a:p>
            <a:pPr lvl="1"/>
            <a:r>
              <a:rPr lang="en-US" sz="2200" dirty="0" smtClean="0">
                <a:solidFill>
                  <a:srgbClr val="0000FF"/>
                </a:solidFill>
                <a:latin typeface="Arial"/>
                <a:cs typeface="Arial"/>
              </a:rPr>
              <a:t>The interaction between a TPV and a tropospheric-deep baroclinic zone is shown to play an important </a:t>
            </a:r>
            <a:r>
              <a:rPr lang="en-US" sz="2200" dirty="0">
                <a:solidFill>
                  <a:srgbClr val="0000FF"/>
                </a:solidFill>
                <a:latin typeface="Arial"/>
                <a:cs typeface="Arial"/>
              </a:rPr>
              <a:t>role in the evolution of </a:t>
            </a:r>
            <a:r>
              <a:rPr lang="en-US" sz="2200" dirty="0" smtClean="0">
                <a:solidFill>
                  <a:srgbClr val="0000FF"/>
                </a:solidFill>
                <a:latin typeface="Arial"/>
                <a:cs typeface="Arial"/>
              </a:rPr>
              <a:t>a polar low</a:t>
            </a:r>
          </a:p>
          <a:p>
            <a:pPr marL="457200" lvl="1"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F</a:t>
            </a:r>
            <a:r>
              <a:rPr lang="en-US" sz="2200" dirty="0" smtClean="0">
                <a:solidFill>
                  <a:srgbClr val="0000FF"/>
                </a:solidFill>
                <a:latin typeface="Arial"/>
                <a:cs typeface="Arial"/>
              </a:rPr>
              <a:t>orecast differences in the positions of the TPV and the baroclinic zone are shown to contribute to significant forecast differences in the track and intensity of the polar low</a:t>
            </a:r>
          </a:p>
          <a:p>
            <a:pPr marL="0" indent="0">
              <a:lnSpc>
                <a:spcPct val="50000"/>
              </a:lnSpc>
              <a:buNone/>
            </a:pPr>
            <a:endParaRPr lang="en-US" sz="2400" dirty="0" smtClean="0">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Conclusions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93077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panose="020B0604020202020204" pitchFamily="34" charset="0"/>
                <a:cs typeface="Arial" panose="020B0604020202020204" pitchFamily="34" charset="0"/>
              </a:rPr>
              <a:t>Polar lows are small, intense cyclones characterized by horizontal scales from 10s to 100s of km, short lifetimes, and rapid evolution </a:t>
            </a:r>
            <a:r>
              <a:rPr lang="en-US" sz="2400" dirty="0">
                <a:latin typeface="Arial" panose="020B0604020202020204" pitchFamily="34" charset="0"/>
                <a:cs typeface="Arial" panose="020B0604020202020204" pitchFamily="34" charset="0"/>
              </a:rPr>
              <a:t>(e.g., Rasmussen and Turner </a:t>
            </a:r>
            <a:r>
              <a:rPr lang="en-US" sz="2400" dirty="0" smtClean="0">
                <a:latin typeface="Arial" panose="020B0604020202020204" pitchFamily="34" charset="0"/>
                <a:cs typeface="Arial" panose="020B0604020202020204" pitchFamily="34" charset="0"/>
              </a:rPr>
              <a:t>2003)</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a:cs typeface="Arial"/>
              </a:rPr>
              <a:t>Polar lows </a:t>
            </a:r>
            <a:r>
              <a:rPr lang="en-US" sz="2400" dirty="0" smtClean="0">
                <a:latin typeface="Arial"/>
                <a:cs typeface="Arial"/>
              </a:rPr>
              <a:t>often </a:t>
            </a:r>
            <a:r>
              <a:rPr lang="en-US" sz="2400" dirty="0">
                <a:latin typeface="Arial"/>
                <a:cs typeface="Arial"/>
              </a:rPr>
              <a:t>form within a cold air mass or along an Arctic front at </a:t>
            </a:r>
            <a:r>
              <a:rPr lang="en-US" sz="2400" dirty="0" smtClean="0">
                <a:latin typeface="Arial"/>
                <a:cs typeface="Arial"/>
              </a:rPr>
              <a:t>the leading </a:t>
            </a:r>
            <a:r>
              <a:rPr lang="en-US" sz="2400" dirty="0">
                <a:latin typeface="Arial"/>
                <a:cs typeface="Arial"/>
              </a:rPr>
              <a:t>edge of a cold air mass moving over </a:t>
            </a:r>
            <a:r>
              <a:rPr lang="en-US" sz="2400" dirty="0" smtClean="0">
                <a:latin typeface="Arial"/>
                <a:cs typeface="Arial"/>
              </a:rPr>
              <a:t>warmer </a:t>
            </a:r>
            <a:r>
              <a:rPr lang="en-US" sz="2400" dirty="0">
                <a:latin typeface="Arial"/>
                <a:cs typeface="Arial"/>
              </a:rPr>
              <a:t>sea surfaces in high latitudes </a:t>
            </a:r>
            <a:r>
              <a:rPr lang="en-US" sz="2400" dirty="0" smtClean="0">
                <a:latin typeface="Arial" panose="020B0604020202020204" pitchFamily="34" charset="0"/>
                <a:cs typeface="Arial" panose="020B0604020202020204" pitchFamily="34" charset="0"/>
              </a:rPr>
              <a:t>(e.g., Shapiro et al. 1987)</a:t>
            </a:r>
          </a:p>
          <a:p>
            <a:pPr marL="0" indent="0">
              <a:buNone/>
            </a:pPr>
            <a:endParaRPr lang="en-US" sz="26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Polar Lows?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24762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smtClean="0">
                <a:solidFill>
                  <a:srgbClr val="000000"/>
                </a:solidFill>
                <a:latin typeface="Arial"/>
                <a:cs typeface="Arial"/>
              </a:rPr>
              <a:t>The results of this study show that</a:t>
            </a:r>
          </a:p>
          <a:p>
            <a:pPr>
              <a:lnSpc>
                <a:spcPct val="50000"/>
              </a:lnSpc>
            </a:pPr>
            <a:endParaRPr lang="en-US" sz="2400" dirty="0" smtClean="0">
              <a:solidFill>
                <a:srgbClr val="000000"/>
              </a:solidFill>
              <a:latin typeface="Arial"/>
              <a:cs typeface="Arial"/>
            </a:endParaRPr>
          </a:p>
          <a:p>
            <a:pPr lvl="1"/>
            <a:r>
              <a:rPr lang="en-US" sz="2200" dirty="0" smtClean="0">
                <a:solidFill>
                  <a:srgbClr val="0000FF"/>
                </a:solidFill>
                <a:latin typeface="Arial"/>
                <a:cs typeface="Arial"/>
              </a:rPr>
              <a:t>The interaction between a TPV and a tropospheric-deep baroclinic zone is shown to play an important </a:t>
            </a:r>
            <a:r>
              <a:rPr lang="en-US" sz="2200" dirty="0">
                <a:solidFill>
                  <a:srgbClr val="0000FF"/>
                </a:solidFill>
                <a:latin typeface="Arial"/>
                <a:cs typeface="Arial"/>
              </a:rPr>
              <a:t>role in the evolution of </a:t>
            </a:r>
            <a:r>
              <a:rPr lang="en-US" sz="2200" dirty="0" smtClean="0">
                <a:solidFill>
                  <a:srgbClr val="0000FF"/>
                </a:solidFill>
                <a:latin typeface="Arial"/>
                <a:cs typeface="Arial"/>
              </a:rPr>
              <a:t>a polar low</a:t>
            </a:r>
          </a:p>
          <a:p>
            <a:pPr marL="457200" lvl="1"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F</a:t>
            </a:r>
            <a:r>
              <a:rPr lang="en-US" sz="2200" dirty="0" smtClean="0">
                <a:solidFill>
                  <a:srgbClr val="0000FF"/>
                </a:solidFill>
                <a:latin typeface="Arial"/>
                <a:cs typeface="Arial"/>
              </a:rPr>
              <a:t>orecast differences in the positions of the TPV and the baroclinic zone are shown to contribute to significant forecast differences in the track and intensity of the polar low</a:t>
            </a:r>
          </a:p>
          <a:p>
            <a:pPr marL="0" indent="0">
              <a:lnSpc>
                <a:spcPct val="50000"/>
              </a:lnSpc>
              <a:buNone/>
            </a:pPr>
            <a:endParaRPr lang="en-US" sz="2400" dirty="0" smtClean="0">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57412" y="-33716"/>
            <a:ext cx="9063706" cy="722220"/>
          </a:xfrm>
        </p:spPr>
        <p:txBody>
          <a:bodyPr>
            <a:normAutofit/>
          </a:bodyPr>
          <a:lstStyle/>
          <a:p>
            <a:r>
              <a:rPr lang="en-US" sz="2800" b="1" dirty="0" smtClean="0">
                <a:solidFill>
                  <a:srgbClr val="FF0000"/>
                </a:solidFill>
                <a:latin typeface="Arial" panose="020B0604020202020204" pitchFamily="34" charset="0"/>
                <a:cs typeface="Arial" panose="020B0604020202020204" pitchFamily="34" charset="0"/>
              </a:rPr>
              <a:t>Questions?   </a:t>
            </a:r>
            <a:r>
              <a:rPr lang="en-US" sz="2800" b="1" i="1" dirty="0" smtClean="0">
                <a:latin typeface="Arial" panose="020B0604020202020204" pitchFamily="34" charset="0"/>
                <a:cs typeface="Arial" panose="020B0604020202020204" pitchFamily="34" charset="0"/>
              </a:rPr>
              <a:t>Email: kbiernat@albany.edu</a:t>
            </a:r>
            <a:endParaRPr lang="en-US" sz="2800" b="1" i="1" dirty="0">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609599" y="5798241"/>
            <a:ext cx="8433053" cy="853217"/>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2200" b="1" dirty="0" smtClean="0">
                <a:solidFill>
                  <a:srgbClr val="FF0000"/>
                </a:solidFill>
                <a:latin typeface="Arial"/>
                <a:cs typeface="Arial"/>
              </a:rPr>
              <a:t>Acknowledgments</a:t>
            </a:r>
          </a:p>
          <a:p>
            <a:pPr marL="0" indent="0" algn="ctr">
              <a:lnSpc>
                <a:spcPct val="80000"/>
              </a:lnSpc>
              <a:buNone/>
            </a:pPr>
            <a:r>
              <a:rPr lang="en-US" sz="2200" dirty="0" smtClean="0">
                <a:latin typeface="Arial"/>
                <a:cs typeface="Arial"/>
              </a:rPr>
              <a:t>Jeremy Berman</a:t>
            </a:r>
            <a:endParaRPr lang="en-US" sz="2200" dirty="0">
              <a:latin typeface="Arial"/>
              <a:cs typeface="Arial"/>
            </a:endParaRPr>
          </a:p>
          <a:p>
            <a:pPr marL="0" indent="0" algn="ctr">
              <a:buNone/>
            </a:pPr>
            <a:endParaRPr lang="en-US" sz="2200" b="1" dirty="0" smtClean="0">
              <a:solidFill>
                <a:srgbClr val="FF0000"/>
              </a:solidFill>
              <a:latin typeface="Arial"/>
              <a:cs typeface="Arial"/>
            </a:endParaRPr>
          </a:p>
          <a:p>
            <a:endParaRPr lang="en-US" sz="2200" dirty="0">
              <a:solidFill>
                <a:srgbClr val="0000FF"/>
              </a:solidFill>
              <a:latin typeface="Arial"/>
              <a:cs typeface="Arial"/>
            </a:endParaRPr>
          </a:p>
        </p:txBody>
      </p:sp>
    </p:spTree>
    <p:extLst>
      <p:ext uri="{BB962C8B-B14F-4D97-AF65-F5344CB8AC3E}">
        <p14:creationId xmlns:p14="http://schemas.microsoft.com/office/powerpoint/2010/main" val="73256755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lgn="ctr">
              <a:buNone/>
            </a:pPr>
            <a:r>
              <a:rPr lang="en-US" sz="4400" b="1" dirty="0" smtClean="0">
                <a:solidFill>
                  <a:srgbClr val="FF0000"/>
                </a:solidFill>
                <a:latin typeface="Arial" panose="020B0604020202020204" pitchFamily="34" charset="0"/>
                <a:cs typeface="Arial" panose="020B0604020202020204" pitchFamily="34" charset="0"/>
              </a:rPr>
              <a:t>Supplementary Figures</a:t>
            </a:r>
            <a:endParaRPr lang="en-US" sz="4400" b="1" dirty="0">
              <a:solidFill>
                <a:srgbClr val="FF0000"/>
              </a:solidFill>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03944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03552" y="5683825"/>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Lifetime </a:t>
            </a:r>
            <a:r>
              <a:rPr lang="en-US" sz="1400" dirty="0">
                <a:latin typeface="Arial"/>
                <a:cs typeface="Arial"/>
              </a:rPr>
              <a:t>distribution of polar lows </a:t>
            </a:r>
            <a:r>
              <a:rPr lang="en-US" sz="1400" dirty="0" smtClean="0">
                <a:latin typeface="Arial"/>
                <a:cs typeface="Arial"/>
              </a:rPr>
              <a:t>linked </a:t>
            </a:r>
            <a:r>
              <a:rPr lang="en-US" sz="1400" dirty="0">
                <a:latin typeface="Arial"/>
                <a:cs typeface="Arial"/>
              </a:rPr>
              <a:t>to TPVs, with lifetime in number of hours. </a:t>
            </a:r>
          </a:p>
        </p:txBody>
      </p:sp>
      <p:grpSp>
        <p:nvGrpSpPr>
          <p:cNvPr id="6" name="Group 5"/>
          <p:cNvGrpSpPr/>
          <p:nvPr/>
        </p:nvGrpSpPr>
        <p:grpSpPr>
          <a:xfrm>
            <a:off x="794448" y="863379"/>
            <a:ext cx="7556637" cy="4882896"/>
            <a:chOff x="941496" y="863379"/>
            <a:chExt cx="7556637" cy="4882896"/>
          </a:xfrm>
        </p:grpSpPr>
        <p:pic>
          <p:nvPicPr>
            <p:cNvPr id="8" name="Picture 7" descr="histogram_pl_withTPV_lifetime_correc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96" y="863379"/>
              <a:ext cx="7556637" cy="4882896"/>
            </a:xfrm>
            <a:prstGeom prst="rect">
              <a:avLst/>
            </a:prstGeom>
          </p:spPr>
        </p:pic>
        <p:sp>
          <p:nvSpPr>
            <p:cNvPr id="10" name="TextBox 9"/>
            <p:cNvSpPr txBox="1"/>
            <p:nvPr/>
          </p:nvSpPr>
          <p:spPr>
            <a:xfrm>
              <a:off x="6770088" y="1369901"/>
              <a:ext cx="1444894" cy="461665"/>
            </a:xfrm>
            <a:prstGeom prst="rect">
              <a:avLst/>
            </a:prstGeom>
            <a:noFill/>
          </p:spPr>
          <p:txBody>
            <a:bodyPr wrap="square" rtlCol="0">
              <a:spAutoFit/>
            </a:bodyPr>
            <a:lstStyle/>
            <a:p>
              <a:pPr algn="r"/>
              <a:r>
                <a:rPr lang="en-US" sz="2400" kern="1200" dirty="0" smtClean="0">
                  <a:latin typeface="Arial"/>
                  <a:cs typeface="Arial"/>
                </a:rPr>
                <a:t>N = 104</a:t>
              </a:r>
              <a:endParaRPr lang="en-US" sz="2400" kern="1200" dirty="0">
                <a:latin typeface="Arial"/>
                <a:cs typeface="Arial"/>
              </a:endParaRPr>
            </a:p>
          </p:txBody>
        </p:sp>
        <p:sp>
          <p:nvSpPr>
            <p:cNvPr id="11" name="TextBox 10"/>
            <p:cNvSpPr txBox="1"/>
            <p:nvPr/>
          </p:nvSpPr>
          <p:spPr>
            <a:xfrm>
              <a:off x="5393145" y="1713035"/>
              <a:ext cx="2825765" cy="646331"/>
            </a:xfrm>
            <a:prstGeom prst="rect">
              <a:avLst/>
            </a:prstGeom>
            <a:noFill/>
          </p:spPr>
          <p:txBody>
            <a:bodyPr wrap="square" rtlCol="0">
              <a:spAutoFit/>
            </a:bodyPr>
            <a:lstStyle/>
            <a:p>
              <a:pPr algn="r"/>
              <a:r>
                <a:rPr lang="en-US" dirty="0" smtClean="0">
                  <a:solidFill>
                    <a:srgbClr val="0000FF"/>
                  </a:solidFill>
                  <a:latin typeface="Arial"/>
                  <a:cs typeface="Arial"/>
                </a:rPr>
                <a:t>Mean: 12.9 h</a:t>
              </a:r>
            </a:p>
            <a:p>
              <a:pPr algn="r"/>
              <a:r>
                <a:rPr lang="en-US" dirty="0" smtClean="0">
                  <a:solidFill>
                    <a:srgbClr val="0000FF"/>
                  </a:solidFill>
                  <a:latin typeface="Arial"/>
                  <a:cs typeface="Arial"/>
                </a:rPr>
                <a:t>Median: </a:t>
              </a:r>
              <a:r>
                <a:rPr lang="en-US" dirty="0">
                  <a:solidFill>
                    <a:srgbClr val="0000FF"/>
                  </a:solidFill>
                  <a:latin typeface="Arial"/>
                  <a:cs typeface="Arial"/>
                </a:rPr>
                <a:t>9</a:t>
              </a:r>
              <a:r>
                <a:rPr lang="en-US" dirty="0" smtClean="0">
                  <a:solidFill>
                    <a:srgbClr val="0000FF"/>
                  </a:solidFill>
                  <a:latin typeface="Arial"/>
                  <a:cs typeface="Arial"/>
                </a:rPr>
                <a:t> h</a:t>
              </a:r>
              <a:endParaRPr lang="en-US" dirty="0">
                <a:solidFill>
                  <a:srgbClr val="0000FF"/>
                </a:solidFill>
                <a:latin typeface="Arial"/>
                <a:cs typeface="Arial"/>
              </a:endParaRPr>
            </a:p>
          </p:txBody>
        </p:sp>
      </p:grpSp>
      <p:cxnSp>
        <p:nvCxnSpPr>
          <p:cNvPr id="12" name="Straight Connector 11"/>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63094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8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 y="810068"/>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26604" y="4722927"/>
            <a:ext cx="969630" cy="307777"/>
            <a:chOff x="16081" y="4780343"/>
            <a:chExt cx="969630" cy="307777"/>
          </a:xfrm>
        </p:grpSpPr>
        <p:sp>
          <p:nvSpPr>
            <p:cNvPr id="77" name="Rectangle 76"/>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
        <p:nvSpPr>
          <p:cNvPr id="62" name="Rectangle 61"/>
          <p:cNvSpPr/>
          <p:nvPr/>
        </p:nvSpPr>
        <p:spPr>
          <a:xfrm>
            <a:off x="159721" y="2549054"/>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7" name="Picture 6" descr="mslp_cyclones_era5_20110208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326" y="810068"/>
            <a:ext cx="4535424" cy="4191832"/>
          </a:xfrm>
          <a:prstGeom prst="rect">
            <a:avLst/>
          </a:prstGeom>
          <a:ln w="9525">
            <a:solidFill>
              <a:schemeClr val="tx1"/>
            </a:solidFill>
          </a:ln>
        </p:spPr>
      </p:pic>
    </p:spTree>
    <p:extLst>
      <p:ext uri="{BB962C8B-B14F-4D97-AF65-F5344CB8AC3E}">
        <p14:creationId xmlns:p14="http://schemas.microsoft.com/office/powerpoint/2010/main" val="310861906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9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4" y="804987"/>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62" name="Rectangle 61"/>
          <p:cNvSpPr/>
          <p:nvPr/>
        </p:nvSpPr>
        <p:spPr>
          <a:xfrm>
            <a:off x="856636" y="170600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5" name="Group 74"/>
          <p:cNvGrpSpPr/>
          <p:nvPr/>
        </p:nvGrpSpPr>
        <p:grpSpPr>
          <a:xfrm>
            <a:off x="26604" y="4722927"/>
            <a:ext cx="969630" cy="307777"/>
            <a:chOff x="16081" y="4780343"/>
            <a:chExt cx="969630" cy="307777"/>
          </a:xfrm>
        </p:grpSpPr>
        <p:sp>
          <p:nvSpPr>
            <p:cNvPr id="76" name="Rectangle 75"/>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7" name="Picture 6" descr="mslp_cyclones_era5_20110209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983" y="808031"/>
            <a:ext cx="4535424" cy="4191832"/>
          </a:xfrm>
          <a:prstGeom prst="rect">
            <a:avLst/>
          </a:prstGeom>
          <a:ln w="9525">
            <a:solidFill>
              <a:schemeClr val="tx1"/>
            </a:solidFill>
          </a:ln>
        </p:spPr>
      </p:pic>
      <p:sp>
        <p:nvSpPr>
          <p:cNvPr id="115" name="Rectangle 114"/>
          <p:cNvSpPr/>
          <p:nvPr/>
        </p:nvSpPr>
        <p:spPr>
          <a:xfrm>
            <a:off x="3861069" y="1747808"/>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49289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T_theta_TPVs_era5_20110210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8" y="806584"/>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62" name="Rectangle 61"/>
          <p:cNvSpPr/>
          <p:nvPr/>
        </p:nvSpPr>
        <p:spPr>
          <a:xfrm>
            <a:off x="1534548" y="1607469"/>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3726767" y="134469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6" name="Group 75"/>
          <p:cNvGrpSpPr/>
          <p:nvPr/>
        </p:nvGrpSpPr>
        <p:grpSpPr>
          <a:xfrm>
            <a:off x="26604" y="4722927"/>
            <a:ext cx="969630" cy="307777"/>
            <a:chOff x="16081" y="4780343"/>
            <a:chExt cx="969630" cy="307777"/>
          </a:xfrm>
        </p:grpSpPr>
        <p:sp>
          <p:nvSpPr>
            <p:cNvPr id="80" name="Rectangle 79"/>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8" name="Picture 7" descr="mslp_cyclones_era5_20110210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9636" y="806584"/>
            <a:ext cx="4535424" cy="4191832"/>
          </a:xfrm>
          <a:prstGeom prst="rect">
            <a:avLst/>
          </a:prstGeom>
          <a:ln w="9525">
            <a:solidFill>
              <a:schemeClr val="tx1"/>
            </a:solidFill>
          </a:ln>
        </p:spPr>
      </p:pic>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41868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355" y="807290"/>
            <a:ext cx="4535424" cy="4191831"/>
          </a:xfrm>
          <a:prstGeom prst="rect">
            <a:avLst/>
          </a:prstGeom>
          <a:ln w="9525">
            <a:solidFill>
              <a:schemeClr val="tx1"/>
            </a:solidFill>
          </a:ln>
        </p:spPr>
      </p:pic>
      <p:pic>
        <p:nvPicPr>
          <p:cNvPr id="6" name="Picture 5"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1"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75" name="Rectangle 74"/>
          <p:cNvSpPr/>
          <p:nvPr/>
        </p:nvSpPr>
        <p:spPr>
          <a:xfrm>
            <a:off x="1898544" y="204542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5" name="Rectangle 114"/>
          <p:cNvSpPr/>
          <p:nvPr/>
        </p:nvSpPr>
        <p:spPr>
          <a:xfrm>
            <a:off x="3188678" y="125408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21" name="Group 120"/>
          <p:cNvGrpSpPr/>
          <p:nvPr/>
        </p:nvGrpSpPr>
        <p:grpSpPr>
          <a:xfrm>
            <a:off x="26604" y="4722927"/>
            <a:ext cx="969630" cy="307777"/>
            <a:chOff x="16081" y="4780343"/>
            <a:chExt cx="969630" cy="307777"/>
          </a:xfrm>
        </p:grpSpPr>
        <p:sp>
          <p:nvSpPr>
            <p:cNvPr id="122" name="Rectangle 121"/>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grpSp>
        <p:nvGrpSpPr>
          <p:cNvPr id="125" name="Group 124"/>
          <p:cNvGrpSpPr/>
          <p:nvPr/>
        </p:nvGrpSpPr>
        <p:grpSpPr>
          <a:xfrm>
            <a:off x="4587355" y="4729135"/>
            <a:ext cx="571548" cy="307777"/>
            <a:chOff x="4583628" y="4484262"/>
            <a:chExt cx="571548" cy="307777"/>
          </a:xfrm>
        </p:grpSpPr>
        <p:sp>
          <p:nvSpPr>
            <p:cNvPr id="126" name="Rectangle 12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extBox 12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128" name="Oval 127"/>
            <p:cNvSpPr>
              <a:spLocks noChangeAspect="1"/>
            </p:cNvSpPr>
            <p:nvPr/>
          </p:nvSpPr>
          <p:spPr>
            <a:xfrm>
              <a:off x="4636842" y="4592812"/>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34904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_stab_900_600_20110211_0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011" y="766510"/>
            <a:ext cx="4551695" cy="418795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41577" y="5790071"/>
            <a:ext cx="4669361" cy="956727"/>
          </a:xfrm>
        </p:spPr>
        <p:txBody>
          <a:bodyPr anchor="ctr">
            <a:noAutofit/>
          </a:bodyPr>
          <a:lstStyle/>
          <a:p>
            <a:pPr marL="0" indent="0" algn="ctr">
              <a:lnSpc>
                <a:spcPct val="90000"/>
              </a:lnSpc>
              <a:buNone/>
            </a:pPr>
            <a:r>
              <a:rPr lang="en-US" sz="1500" dirty="0" smtClean="0">
                <a:latin typeface="Arial"/>
                <a:cs typeface="Arial"/>
              </a:rPr>
              <a:t>SLP (hPa, blue); 600</a:t>
            </a:r>
            <a:r>
              <a:rPr lang="en-US" sz="1500" dirty="0">
                <a:latin typeface="Arial"/>
                <a:cs typeface="Arial"/>
              </a:rPr>
              <a:t>–400-hPa </a:t>
            </a:r>
            <a:r>
              <a:rPr lang="en-US" sz="1500" b="1" dirty="0" smtClean="0">
                <a:latin typeface="Arial"/>
                <a:cs typeface="Arial"/>
              </a:rPr>
              <a:t>Q</a:t>
            </a:r>
            <a:r>
              <a:rPr lang="en-US" sz="1500" dirty="0" smtClean="0">
                <a:latin typeface="Arial"/>
                <a:cs typeface="Arial"/>
              </a:rPr>
              <a:t> </a:t>
            </a:r>
            <a:r>
              <a:rPr lang="en-US" sz="1500" dirty="0">
                <a:latin typeface="Arial"/>
                <a:cs typeface="Arial"/>
              </a:rPr>
              <a:t>(K m</a:t>
            </a:r>
            <a:r>
              <a:rPr lang="en-US" sz="1500" baseline="30000" dirty="0">
                <a:latin typeface="Arial"/>
                <a:cs typeface="Arial"/>
              </a:rPr>
              <a:t>−1</a:t>
            </a:r>
            <a:r>
              <a:rPr lang="en-US" sz="1500" dirty="0">
                <a:latin typeface="Arial"/>
                <a:cs typeface="Arial"/>
              </a:rPr>
              <a:t> s</a:t>
            </a:r>
            <a:r>
              <a:rPr lang="en-US" sz="1500" baseline="30000" dirty="0">
                <a:latin typeface="Arial"/>
                <a:cs typeface="Arial"/>
              </a:rPr>
              <a:t>−1</a:t>
            </a:r>
            <a:r>
              <a:rPr lang="en-US" sz="1500" dirty="0">
                <a:latin typeface="Arial"/>
                <a:cs typeface="Arial"/>
              </a:rPr>
              <a:t>, vectors</a:t>
            </a:r>
            <a:r>
              <a:rPr lang="en-US" sz="1500" dirty="0" smtClean="0">
                <a:latin typeface="Arial"/>
                <a:cs typeface="Arial"/>
              </a:rPr>
              <a:t>), </a:t>
            </a:r>
            <a:r>
              <a:rPr lang="en-US" sz="1500" b="1" dirty="0" smtClean="0">
                <a:latin typeface="Arial"/>
                <a:cs typeface="Arial"/>
              </a:rPr>
              <a:t>Q</a:t>
            </a:r>
            <a:r>
              <a:rPr lang="en-US" sz="1500" dirty="0" smtClean="0">
                <a:latin typeface="Arial"/>
                <a:cs typeface="Arial"/>
              </a:rPr>
              <a:t> </a:t>
            </a:r>
            <a:r>
              <a:rPr lang="en-US" sz="1500" dirty="0">
                <a:latin typeface="Arial"/>
                <a:cs typeface="Arial"/>
              </a:rPr>
              <a:t>forcing for vertical </a:t>
            </a:r>
            <a:r>
              <a:rPr lang="en-US" sz="1500" dirty="0" smtClean="0">
                <a:latin typeface="Arial"/>
                <a:cs typeface="Arial"/>
              </a:rPr>
              <a:t>motion (</a:t>
            </a:r>
            <a:r>
              <a:rPr lang="en-US" sz="1500" dirty="0">
                <a:latin typeface="Arial"/>
                <a:cs typeface="Arial"/>
              </a:rPr>
              <a:t>10</a:t>
            </a:r>
            <a:r>
              <a:rPr lang="en-US" sz="1500" baseline="30000" dirty="0">
                <a:latin typeface="Arial"/>
                <a:cs typeface="Arial"/>
              </a:rPr>
              <a:t>−17</a:t>
            </a:r>
            <a:r>
              <a:rPr lang="en-US" sz="1500" dirty="0">
                <a:latin typeface="Arial"/>
                <a:cs typeface="Arial"/>
              </a:rPr>
              <a:t> Pa</a:t>
            </a:r>
            <a:r>
              <a:rPr lang="en-US" sz="1500" baseline="30000" dirty="0">
                <a:latin typeface="Arial"/>
                <a:cs typeface="Arial"/>
              </a:rPr>
              <a:t>−1 </a:t>
            </a:r>
            <a:r>
              <a:rPr lang="en-US" sz="1500" dirty="0">
                <a:latin typeface="Arial"/>
                <a:cs typeface="Arial"/>
              </a:rPr>
              <a:t>s</a:t>
            </a:r>
            <a:r>
              <a:rPr lang="en-US" sz="1500" baseline="30000" dirty="0">
                <a:latin typeface="Arial"/>
                <a:cs typeface="Arial"/>
              </a:rPr>
              <a:t>−3</a:t>
            </a:r>
            <a:r>
              <a:rPr lang="en-US" sz="1500" dirty="0">
                <a:latin typeface="Arial"/>
                <a:cs typeface="Arial"/>
              </a:rPr>
              <a:t>, shaded</a:t>
            </a:r>
            <a:r>
              <a:rPr lang="en-US" sz="1500" dirty="0" smtClean="0">
                <a:latin typeface="Arial"/>
                <a:cs typeface="Arial"/>
              </a:rPr>
              <a:t>), </a:t>
            </a:r>
            <a:r>
              <a:rPr lang="en-US" sz="1500" dirty="0" err="1" smtClean="0">
                <a:latin typeface="Arial"/>
                <a:cs typeface="Arial"/>
              </a:rPr>
              <a:t>θ</a:t>
            </a:r>
            <a:r>
              <a:rPr lang="en-US" sz="1500" dirty="0" smtClean="0">
                <a:latin typeface="Arial"/>
                <a:cs typeface="Arial"/>
              </a:rPr>
              <a:t> (°C, red), and geopotential                height (dam, black)</a:t>
            </a:r>
            <a:endParaRPr lang="en-US" sz="1500" dirty="0">
              <a:latin typeface="Arial"/>
              <a:cs typeface="Arial"/>
            </a:endParaRPr>
          </a:p>
        </p:txBody>
      </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panose="020B0604020202020204" pitchFamily="34" charset="0"/>
                <a:cs typeface="Arial" panose="020B0604020202020204" pitchFamily="34" charset="0"/>
              </a:rPr>
              <a:t>900–600-hPa static stability [K (100 hPa)</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shaded], SLP (hPa, black), </a:t>
            </a:r>
            <a:r>
              <a:rPr lang="en-US" sz="1600" dirty="0">
                <a:latin typeface="Arial"/>
                <a:cs typeface="Arial"/>
              </a:rPr>
              <a:t>SST (°C, purple), and 20% contour of sea-ice </a:t>
            </a:r>
            <a:r>
              <a:rPr lang="en-US" sz="1600" dirty="0" smtClean="0">
                <a:latin typeface="Arial"/>
                <a:cs typeface="Arial"/>
              </a:rPr>
              <a:t>concentration </a:t>
            </a:r>
            <a:r>
              <a:rPr lang="en-US" sz="1600" dirty="0">
                <a:latin typeface="Arial"/>
                <a:cs typeface="Arial"/>
              </a:rPr>
              <a:t>(thick blue)</a:t>
            </a: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2836" y="4682574"/>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Q_600_400_slp_20110211_03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3" y="768177"/>
            <a:ext cx="4541864" cy="4187952"/>
          </a:xfrm>
          <a:prstGeom prst="rect">
            <a:avLst/>
          </a:prstGeom>
          <a:ln w="9525">
            <a:solidFill>
              <a:schemeClr val="tx1"/>
            </a:solidFill>
          </a:ln>
        </p:spPr>
      </p:pic>
      <p:grpSp>
        <p:nvGrpSpPr>
          <p:cNvPr id="63" name="Group 62"/>
          <p:cNvGrpSpPr/>
          <p:nvPr/>
        </p:nvGrpSpPr>
        <p:grpSpPr>
          <a:xfrm>
            <a:off x="13843" y="4682991"/>
            <a:ext cx="571548" cy="307777"/>
            <a:chOff x="4583628" y="4484262"/>
            <a:chExt cx="571548" cy="307777"/>
          </a:xfrm>
        </p:grpSpPr>
        <p:sp>
          <p:nvSpPr>
            <p:cNvPr id="64" name="Rectangle 63"/>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6" name="Oval 65"/>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93848" y="5049521"/>
            <a:ext cx="8595360" cy="291048"/>
            <a:chOff x="193848" y="5038381"/>
            <a:chExt cx="8595360" cy="291048"/>
          </a:xfrm>
        </p:grpSpPr>
        <p:sp>
          <p:nvSpPr>
            <p:cNvPr id="86" name="TextBox 85"/>
            <p:cNvSpPr txBox="1"/>
            <p:nvPr/>
          </p:nvSpPr>
          <p:spPr>
            <a:xfrm>
              <a:off x="1960338" y="5175541"/>
              <a:ext cx="300556"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87" name="TextBox 86"/>
            <p:cNvSpPr txBox="1"/>
            <p:nvPr/>
          </p:nvSpPr>
          <p:spPr>
            <a:xfrm>
              <a:off x="243667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88" name="TextBox 87"/>
            <p:cNvSpPr txBox="1"/>
            <p:nvPr/>
          </p:nvSpPr>
          <p:spPr>
            <a:xfrm>
              <a:off x="2908638"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89" name="TextBox 88"/>
            <p:cNvSpPr txBox="1"/>
            <p:nvPr/>
          </p:nvSpPr>
          <p:spPr>
            <a:xfrm>
              <a:off x="3383099"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90" name="TextBox 89"/>
            <p:cNvSpPr txBox="1"/>
            <p:nvPr/>
          </p:nvSpPr>
          <p:spPr>
            <a:xfrm>
              <a:off x="38674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91" name="TextBox 90"/>
            <p:cNvSpPr txBox="1"/>
            <p:nvPr/>
          </p:nvSpPr>
          <p:spPr>
            <a:xfrm>
              <a:off x="4338219"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92" name="TextBox 91"/>
            <p:cNvSpPr txBox="1"/>
            <p:nvPr/>
          </p:nvSpPr>
          <p:spPr>
            <a:xfrm>
              <a:off x="4813102"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93" name="TextBox 92"/>
            <p:cNvSpPr txBox="1"/>
            <p:nvPr/>
          </p:nvSpPr>
          <p:spPr>
            <a:xfrm>
              <a:off x="529557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94" name="TextBox 93"/>
            <p:cNvSpPr txBox="1"/>
            <p:nvPr/>
          </p:nvSpPr>
          <p:spPr>
            <a:xfrm>
              <a:off x="577219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p>
          </p:txBody>
        </p:sp>
        <p:sp>
          <p:nvSpPr>
            <p:cNvPr id="95" name="TextBox 94"/>
            <p:cNvSpPr txBox="1"/>
            <p:nvPr/>
          </p:nvSpPr>
          <p:spPr>
            <a:xfrm>
              <a:off x="62484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96" name="TextBox 95"/>
            <p:cNvSpPr txBox="1"/>
            <p:nvPr/>
          </p:nvSpPr>
          <p:spPr>
            <a:xfrm>
              <a:off x="672028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97" name="TextBox 96"/>
            <p:cNvSpPr txBox="1"/>
            <p:nvPr/>
          </p:nvSpPr>
          <p:spPr>
            <a:xfrm>
              <a:off x="7199810" y="5175541"/>
              <a:ext cx="300556" cy="153888"/>
            </a:xfrm>
            <a:prstGeom prst="rect">
              <a:avLst/>
            </a:prstGeom>
            <a:noFill/>
          </p:spPr>
          <p:txBody>
            <a:bodyPr wrap="square" lIns="0" tIns="0" rIns="0" bIns="0" rtlCol="0">
              <a:spAutoFit/>
            </a:bodyPr>
            <a:lstStyle/>
            <a:p>
              <a:pPr algn="ctr"/>
              <a:r>
                <a:rPr lang="en-US" sz="1000" dirty="0">
                  <a:latin typeface="Arial"/>
                  <a:cs typeface="Arial"/>
                </a:rPr>
                <a:t>5</a:t>
              </a:r>
            </a:p>
          </p:txBody>
        </p:sp>
        <p:sp>
          <p:nvSpPr>
            <p:cNvPr id="98" name="TextBox 97"/>
            <p:cNvSpPr txBox="1"/>
            <p:nvPr/>
          </p:nvSpPr>
          <p:spPr>
            <a:xfrm>
              <a:off x="7676631" y="5175541"/>
              <a:ext cx="300556" cy="153888"/>
            </a:xfrm>
            <a:prstGeom prst="rect">
              <a:avLst/>
            </a:prstGeom>
            <a:noFill/>
          </p:spPr>
          <p:txBody>
            <a:bodyPr wrap="square" lIns="0" tIns="0" rIns="0" bIns="0" rtlCol="0">
              <a:spAutoFit/>
            </a:bodyPr>
            <a:lstStyle/>
            <a:p>
              <a:pPr algn="ctr"/>
              <a:r>
                <a:rPr lang="en-US" sz="1000" dirty="0">
                  <a:latin typeface="Arial"/>
                  <a:cs typeface="Arial"/>
                </a:rPr>
                <a:t>7</a:t>
              </a:r>
              <a:r>
                <a:rPr lang="en-US" sz="1000" dirty="0" smtClean="0">
                  <a:latin typeface="Arial"/>
                  <a:cs typeface="Arial"/>
                </a:rPr>
                <a:t>.5</a:t>
              </a:r>
              <a:endParaRPr lang="en-US" sz="900" dirty="0">
                <a:latin typeface="Arial"/>
                <a:cs typeface="Arial"/>
              </a:endParaRPr>
            </a:p>
          </p:txBody>
        </p:sp>
        <p:sp>
          <p:nvSpPr>
            <p:cNvPr id="99" name="TextBox 98"/>
            <p:cNvSpPr txBox="1"/>
            <p:nvPr/>
          </p:nvSpPr>
          <p:spPr>
            <a:xfrm>
              <a:off x="8152594"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10</a:t>
              </a:r>
              <a:endParaRPr lang="en-US" sz="1000" dirty="0">
                <a:latin typeface="Arial"/>
                <a:cs typeface="Arial"/>
              </a:endParaRPr>
            </a:p>
          </p:txBody>
        </p:sp>
        <p:sp>
          <p:nvSpPr>
            <p:cNvPr id="105" name="TextBox 104"/>
            <p:cNvSpPr txBox="1"/>
            <p:nvPr/>
          </p:nvSpPr>
          <p:spPr>
            <a:xfrm>
              <a:off x="14841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106" name="TextBox 105"/>
            <p:cNvSpPr txBox="1"/>
            <p:nvPr/>
          </p:nvSpPr>
          <p:spPr>
            <a:xfrm>
              <a:off x="1001857"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-7.5</a:t>
              </a:r>
              <a:endParaRPr lang="en-US" sz="1000" dirty="0">
                <a:latin typeface="Arial"/>
                <a:cs typeface="Arial"/>
              </a:endParaRPr>
            </a:p>
          </p:txBody>
        </p:sp>
        <p:sp>
          <p:nvSpPr>
            <p:cNvPr id="107" name="TextBox 106"/>
            <p:cNvSpPr txBox="1"/>
            <p:nvPr/>
          </p:nvSpPr>
          <p:spPr>
            <a:xfrm>
              <a:off x="530167"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-10</a:t>
              </a:r>
              <a:endParaRPr lang="en-US" sz="1000" dirty="0">
                <a:latin typeface="Arial"/>
                <a:cs typeface="Arial"/>
              </a:endParaRPr>
            </a:p>
          </p:txBody>
        </p:sp>
        <p:pic>
          <p:nvPicPr>
            <p:cNvPr id="8" name="Picture 7" descr="Q_800_600_slp_20110211_0400.png"/>
            <p:cNvPicPr>
              <a:picLocks/>
            </p:cNvPicPr>
            <p:nvPr/>
          </p:nvPicPr>
          <p:blipFill rotWithShape="1">
            <a:blip r:embed="rId5">
              <a:extLst>
                <a:ext uri="{28A0092B-C50C-407E-A947-70E740481C1C}">
                  <a14:useLocalDpi xmlns:a14="http://schemas.microsoft.com/office/drawing/2010/main" val="0"/>
                </a:ext>
              </a:extLst>
            </a:blip>
            <a:srcRect l="465" t="94509" r="463" b="2524"/>
            <a:stretch/>
          </p:blipFill>
          <p:spPr>
            <a:xfrm>
              <a:off x="193848" y="5038381"/>
              <a:ext cx="8595360" cy="137160"/>
            </a:xfrm>
            <a:prstGeom prst="rect">
              <a:avLst/>
            </a:prstGeom>
          </p:spPr>
        </p:pic>
      </p:grpSp>
      <p:grpSp>
        <p:nvGrpSpPr>
          <p:cNvPr id="11" name="Group 10"/>
          <p:cNvGrpSpPr/>
          <p:nvPr/>
        </p:nvGrpSpPr>
        <p:grpSpPr>
          <a:xfrm>
            <a:off x="193848" y="5429181"/>
            <a:ext cx="8595360" cy="287872"/>
            <a:chOff x="193848" y="5429181"/>
            <a:chExt cx="8595360" cy="287872"/>
          </a:xfrm>
        </p:grpSpPr>
        <p:pic>
          <p:nvPicPr>
            <p:cNvPr id="9" name="Picture 8" descr="stat_stab_900_600_20110211_0600.png"/>
            <p:cNvPicPr>
              <a:picLocks/>
            </p:cNvPicPr>
            <p:nvPr/>
          </p:nvPicPr>
          <p:blipFill rotWithShape="1">
            <a:blip r:embed="rId6">
              <a:extLst>
                <a:ext uri="{28A0092B-C50C-407E-A947-70E740481C1C}">
                  <a14:useLocalDpi xmlns:a14="http://schemas.microsoft.com/office/drawing/2010/main" val="0"/>
                </a:ext>
              </a:extLst>
            </a:blip>
            <a:srcRect l="555" t="94677" r="602" b="2453"/>
            <a:stretch/>
          </p:blipFill>
          <p:spPr>
            <a:xfrm>
              <a:off x="193848" y="5429181"/>
              <a:ext cx="8595360" cy="137160"/>
            </a:xfrm>
            <a:prstGeom prst="rect">
              <a:avLst/>
            </a:prstGeom>
          </p:spPr>
        </p:pic>
        <p:sp>
          <p:nvSpPr>
            <p:cNvPr id="67" name="TextBox 66"/>
            <p:cNvSpPr txBox="1"/>
            <p:nvPr/>
          </p:nvSpPr>
          <p:spPr>
            <a:xfrm>
              <a:off x="269595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68" name="TextBox 67"/>
            <p:cNvSpPr txBox="1"/>
            <p:nvPr/>
          </p:nvSpPr>
          <p:spPr>
            <a:xfrm>
              <a:off x="335452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2.5</a:t>
              </a:r>
              <a:endParaRPr lang="en-US" sz="1000" dirty="0">
                <a:latin typeface="Arial"/>
                <a:cs typeface="Arial"/>
              </a:endParaRPr>
            </a:p>
          </p:txBody>
        </p:sp>
        <p:sp>
          <p:nvSpPr>
            <p:cNvPr id="69" name="TextBox 68"/>
            <p:cNvSpPr txBox="1"/>
            <p:nvPr/>
          </p:nvSpPr>
          <p:spPr>
            <a:xfrm>
              <a:off x="4011373"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70" name="TextBox 69"/>
            <p:cNvSpPr txBox="1"/>
            <p:nvPr/>
          </p:nvSpPr>
          <p:spPr>
            <a:xfrm>
              <a:off x="4672349"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3.5</a:t>
              </a:r>
              <a:endParaRPr lang="en-US" sz="1000" dirty="0">
                <a:latin typeface="Arial"/>
                <a:cs typeface="Arial"/>
              </a:endParaRPr>
            </a:p>
          </p:txBody>
        </p:sp>
        <p:sp>
          <p:nvSpPr>
            <p:cNvPr id="71" name="TextBox 70"/>
            <p:cNvSpPr txBox="1"/>
            <p:nvPr/>
          </p:nvSpPr>
          <p:spPr>
            <a:xfrm>
              <a:off x="5334352"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72" name="TextBox 71"/>
            <p:cNvSpPr txBox="1"/>
            <p:nvPr/>
          </p:nvSpPr>
          <p:spPr>
            <a:xfrm>
              <a:off x="5992288"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73" name="TextBox 72"/>
            <p:cNvSpPr txBox="1"/>
            <p:nvPr/>
          </p:nvSpPr>
          <p:spPr>
            <a:xfrm>
              <a:off x="6651673"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6</a:t>
              </a:r>
              <a:endParaRPr lang="en-US" sz="1000" dirty="0">
                <a:latin typeface="Arial"/>
                <a:cs typeface="Arial"/>
              </a:endParaRPr>
            </a:p>
          </p:txBody>
        </p:sp>
        <p:sp>
          <p:nvSpPr>
            <p:cNvPr id="74" name="TextBox 73"/>
            <p:cNvSpPr txBox="1"/>
            <p:nvPr/>
          </p:nvSpPr>
          <p:spPr>
            <a:xfrm>
              <a:off x="7311755" y="5563165"/>
              <a:ext cx="300556" cy="153888"/>
            </a:xfrm>
            <a:prstGeom prst="rect">
              <a:avLst/>
            </a:prstGeom>
            <a:noFill/>
          </p:spPr>
          <p:txBody>
            <a:bodyPr wrap="square" lIns="0" tIns="0" rIns="0" bIns="0" rtlCol="0">
              <a:spAutoFit/>
            </a:bodyPr>
            <a:lstStyle/>
            <a:p>
              <a:pPr algn="ctr"/>
              <a:r>
                <a:rPr lang="en-US" sz="1000" dirty="0" smtClean="0">
                  <a:latin typeface="Arial"/>
                  <a:cs typeface="Arial"/>
                </a:rPr>
                <a:t>7</a:t>
              </a:r>
              <a:endParaRPr lang="en-US" sz="1000" dirty="0">
                <a:latin typeface="Arial"/>
                <a:cs typeface="Arial"/>
              </a:endParaRPr>
            </a:p>
          </p:txBody>
        </p:sp>
        <p:sp>
          <p:nvSpPr>
            <p:cNvPr id="83" name="TextBox 82"/>
            <p:cNvSpPr txBox="1"/>
            <p:nvPr/>
          </p:nvSpPr>
          <p:spPr>
            <a:xfrm>
              <a:off x="7977187" y="5563165"/>
              <a:ext cx="300556" cy="153888"/>
            </a:xfrm>
            <a:prstGeom prst="rect">
              <a:avLst/>
            </a:prstGeom>
            <a:noFill/>
          </p:spPr>
          <p:txBody>
            <a:bodyPr wrap="square" lIns="0" tIns="0" rIns="0" bIns="0" rtlCol="0">
              <a:spAutoFit/>
            </a:bodyPr>
            <a:lstStyle/>
            <a:p>
              <a:pPr algn="ctr"/>
              <a:r>
                <a:rPr lang="en-US" sz="1000" dirty="0" smtClean="0">
                  <a:latin typeface="Arial"/>
                  <a:cs typeface="Arial"/>
                </a:rPr>
                <a:t>8</a:t>
              </a:r>
            </a:p>
          </p:txBody>
        </p:sp>
        <p:sp>
          <p:nvSpPr>
            <p:cNvPr id="109" name="TextBox 108"/>
            <p:cNvSpPr txBox="1"/>
            <p:nvPr/>
          </p:nvSpPr>
          <p:spPr>
            <a:xfrm>
              <a:off x="2030970"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1.5</a:t>
              </a:r>
              <a:endParaRPr lang="en-US" sz="1000" dirty="0">
                <a:latin typeface="Arial"/>
                <a:cs typeface="Arial"/>
              </a:endParaRPr>
            </a:p>
          </p:txBody>
        </p:sp>
        <p:sp>
          <p:nvSpPr>
            <p:cNvPr id="110" name="TextBox 109"/>
            <p:cNvSpPr txBox="1"/>
            <p:nvPr/>
          </p:nvSpPr>
          <p:spPr>
            <a:xfrm>
              <a:off x="1373389"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111" name="TextBox 110"/>
            <p:cNvSpPr txBox="1"/>
            <p:nvPr/>
          </p:nvSpPr>
          <p:spPr>
            <a:xfrm>
              <a:off x="710826"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grpSp>
      <p:sp>
        <p:nvSpPr>
          <p:cNvPr id="112" name="Rectangle 111"/>
          <p:cNvSpPr/>
          <p:nvPr/>
        </p:nvSpPr>
        <p:spPr>
          <a:xfrm>
            <a:off x="1752229" y="2284773"/>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3" name="Rectangle 112"/>
          <p:cNvSpPr/>
          <p:nvPr/>
        </p:nvSpPr>
        <p:spPr>
          <a:xfrm>
            <a:off x="6328285" y="2284773"/>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313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cst_latent_heat_flux_20110211_0300.png"/>
          <p:cNvPicPr>
            <a:picLocks noChangeAspect="1"/>
          </p:cNvPicPr>
          <p:nvPr/>
        </p:nvPicPr>
        <p:blipFill rotWithShape="1">
          <a:blip r:embed="rId3">
            <a:extLst>
              <a:ext uri="{28A0092B-C50C-407E-A947-70E740481C1C}">
                <a14:useLocalDpi xmlns:a14="http://schemas.microsoft.com/office/drawing/2010/main" val="0"/>
              </a:ext>
            </a:extLst>
          </a:blip>
          <a:srcRect b="8043"/>
          <a:stretch/>
        </p:blipFill>
        <p:spPr>
          <a:xfrm>
            <a:off x="4578836" y="766510"/>
            <a:ext cx="4554216" cy="4187952"/>
          </a:xfrm>
          <a:prstGeom prst="rect">
            <a:avLst/>
          </a:prstGeom>
          <a:ln w="9525">
            <a:solidFill>
              <a:schemeClr val="tx1"/>
            </a:solidFill>
          </a:ln>
        </p:spPr>
      </p:pic>
      <p:pic>
        <p:nvPicPr>
          <p:cNvPr id="5" name="Picture 4" descr="fcst_sens_heat_flux_20110211_0300.png"/>
          <p:cNvPicPr>
            <a:picLocks noChangeAspect="1"/>
          </p:cNvPicPr>
          <p:nvPr/>
        </p:nvPicPr>
        <p:blipFill rotWithShape="1">
          <a:blip r:embed="rId4">
            <a:extLst>
              <a:ext uri="{28A0092B-C50C-407E-A947-70E740481C1C}">
                <a14:useLocalDpi xmlns:a14="http://schemas.microsoft.com/office/drawing/2010/main" val="0"/>
              </a:ext>
            </a:extLst>
          </a:blip>
          <a:srcRect b="8043"/>
          <a:stretch/>
        </p:blipFill>
        <p:spPr>
          <a:xfrm>
            <a:off x="9715" y="766510"/>
            <a:ext cx="4554216" cy="418795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41577" y="5790071"/>
            <a:ext cx="4669361" cy="956727"/>
          </a:xfrm>
        </p:spPr>
        <p:txBody>
          <a:bodyPr anchor="ctr">
            <a:noAutofit/>
          </a:bodyPr>
          <a:lstStyle/>
          <a:p>
            <a:pPr marL="0" indent="0" algn="ctr">
              <a:lnSpc>
                <a:spcPct val="90000"/>
              </a:lnSpc>
              <a:buNone/>
            </a:pPr>
            <a:r>
              <a:rPr lang="en-US" sz="1500" dirty="0" smtClean="0">
                <a:latin typeface="Arial" panose="020B0604020202020204" pitchFamily="34" charset="0"/>
                <a:cs typeface="Arial" panose="020B0604020202020204" pitchFamily="34" charset="0"/>
              </a:rPr>
              <a:t>Sensible </a:t>
            </a:r>
            <a:r>
              <a:rPr lang="en-US" sz="1500" dirty="0">
                <a:latin typeface="Arial" panose="020B0604020202020204" pitchFamily="34" charset="0"/>
                <a:cs typeface="Arial" panose="020B0604020202020204" pitchFamily="34" charset="0"/>
              </a:rPr>
              <a:t>heat flux [W m</a:t>
            </a:r>
            <a:r>
              <a:rPr lang="en-US" sz="1500" baseline="30000" dirty="0">
                <a:latin typeface="Arial" panose="020B0604020202020204" pitchFamily="34" charset="0"/>
                <a:cs typeface="Arial" panose="020B0604020202020204" pitchFamily="34" charset="0"/>
              </a:rPr>
              <a:t>−2</a:t>
            </a:r>
            <a:r>
              <a:rPr lang="en-US" sz="1500" dirty="0">
                <a:latin typeface="Arial" panose="020B0604020202020204" pitchFamily="34" charset="0"/>
                <a:cs typeface="Arial" panose="020B0604020202020204" pitchFamily="34" charset="0"/>
              </a:rPr>
              <a:t>, shaded], </a:t>
            </a:r>
          </a:p>
          <a:p>
            <a:pPr marL="0" indent="0" algn="ctr">
              <a:lnSpc>
                <a:spcPct val="90000"/>
              </a:lnSpc>
              <a:buNone/>
            </a:pPr>
            <a:r>
              <a:rPr lang="en-US" sz="1500" dirty="0">
                <a:latin typeface="Arial" panose="020B0604020202020204" pitchFamily="34" charset="0"/>
                <a:cs typeface="Arial" panose="020B0604020202020204" pitchFamily="34" charset="0"/>
              </a:rPr>
              <a:t>SLP (hPa, black</a:t>
            </a:r>
            <a:r>
              <a:rPr lang="en-US" sz="1500" dirty="0" smtClean="0">
                <a:latin typeface="Arial" panose="020B0604020202020204" pitchFamily="34" charset="0"/>
                <a:cs typeface="Arial" panose="020B0604020202020204" pitchFamily="34" charset="0"/>
              </a:rPr>
              <a:t>), and </a:t>
            </a:r>
            <a:r>
              <a:rPr lang="en-US" sz="1500" dirty="0">
                <a:latin typeface="Arial" panose="020B0604020202020204" pitchFamily="34" charset="0"/>
                <a:cs typeface="Arial" panose="020B0604020202020204" pitchFamily="34" charset="0"/>
              </a:rPr>
              <a:t>10-m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r>
              <a:rPr lang="en-US" sz="1500" dirty="0" smtClean="0">
                <a:latin typeface="Arial" panose="020B0604020202020204" pitchFamily="34" charset="0"/>
                <a:cs typeface="Arial" panose="020B0604020202020204" pitchFamily="34" charset="0"/>
              </a:rPr>
              <a:t>)</a:t>
            </a:r>
            <a:endParaRPr lang="en-US" sz="1500" baseline="30000" dirty="0">
              <a:latin typeface="Arial" panose="020B0604020202020204" pitchFamily="34" charset="0"/>
              <a:cs typeface="Arial" panose="020B0604020202020204" pitchFamily="34" charset="0"/>
            </a:endParaRPr>
          </a:p>
        </p:txBody>
      </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panose="020B0604020202020204" pitchFamily="34" charset="0"/>
                <a:cs typeface="Arial" panose="020B0604020202020204" pitchFamily="34" charset="0"/>
              </a:rPr>
              <a:t>Latent heat flux [W m</a:t>
            </a:r>
            <a:r>
              <a:rPr lang="en-US" sz="1500" baseline="30000" dirty="0" smtClean="0">
                <a:latin typeface="Arial" panose="020B0604020202020204" pitchFamily="34" charset="0"/>
                <a:cs typeface="Arial" panose="020B0604020202020204" pitchFamily="34" charset="0"/>
              </a:rPr>
              <a:t>−</a:t>
            </a:r>
            <a:r>
              <a:rPr lang="en-US" sz="1500" baseline="30000" dirty="0">
                <a:latin typeface="Arial" panose="020B0604020202020204" pitchFamily="34" charset="0"/>
                <a:cs typeface="Arial" panose="020B0604020202020204" pitchFamily="34" charset="0"/>
              </a:rPr>
              <a:t>2</a:t>
            </a:r>
            <a:r>
              <a:rPr lang="en-US" sz="1500" dirty="0" smtClean="0">
                <a:latin typeface="Arial" panose="020B0604020202020204" pitchFamily="34" charset="0"/>
                <a:cs typeface="Arial" panose="020B0604020202020204" pitchFamily="34" charset="0"/>
              </a:rPr>
              <a:t>, shaded], </a:t>
            </a:r>
          </a:p>
          <a:p>
            <a:pPr marL="0" indent="0" algn="ctr">
              <a:lnSpc>
                <a:spcPct val="90000"/>
              </a:lnSpc>
              <a:buNone/>
            </a:pPr>
            <a:r>
              <a:rPr lang="en-US" sz="1500" dirty="0" smtClean="0">
                <a:latin typeface="Arial" panose="020B0604020202020204" pitchFamily="34" charset="0"/>
                <a:cs typeface="Arial" panose="020B0604020202020204" pitchFamily="34" charset="0"/>
              </a:rPr>
              <a:t>SLP (hPa, black), </a:t>
            </a:r>
            <a:r>
              <a:rPr lang="en-US" sz="1500" dirty="0">
                <a:latin typeface="Arial" panose="020B0604020202020204" pitchFamily="34" charset="0"/>
                <a:cs typeface="Arial" panose="020B0604020202020204" pitchFamily="34" charset="0"/>
              </a:rPr>
              <a:t>and 10-m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r>
              <a:rPr lang="en-US" sz="1500" dirty="0" smtClean="0">
                <a:latin typeface="Arial" panose="020B0604020202020204" pitchFamily="34" charset="0"/>
                <a:cs typeface="Arial" panose="020B0604020202020204" pitchFamily="34" charset="0"/>
              </a:rPr>
              <a:t>)</a:t>
            </a:r>
            <a:endParaRPr lang="en-US" sz="15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2836" y="4682574"/>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13843" y="4682991"/>
            <a:ext cx="571548" cy="307777"/>
            <a:chOff x="4583628" y="4484262"/>
            <a:chExt cx="571548" cy="307777"/>
          </a:xfrm>
        </p:grpSpPr>
        <p:sp>
          <p:nvSpPr>
            <p:cNvPr id="64" name="Rectangle 63"/>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6" name="Oval 65"/>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6049" y="5261770"/>
            <a:ext cx="8595360" cy="290756"/>
            <a:chOff x="236049" y="5426005"/>
            <a:chExt cx="8595360" cy="290756"/>
          </a:xfrm>
        </p:grpSpPr>
        <p:sp>
          <p:nvSpPr>
            <p:cNvPr id="67" name="TextBox 66"/>
            <p:cNvSpPr txBox="1"/>
            <p:nvPr/>
          </p:nvSpPr>
          <p:spPr>
            <a:xfrm>
              <a:off x="202214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-100</a:t>
              </a:r>
              <a:endParaRPr lang="en-US" sz="1000" dirty="0">
                <a:latin typeface="Arial"/>
                <a:cs typeface="Arial"/>
              </a:endParaRPr>
            </a:p>
          </p:txBody>
        </p:sp>
        <p:sp>
          <p:nvSpPr>
            <p:cNvPr id="68" name="TextBox 67"/>
            <p:cNvSpPr txBox="1"/>
            <p:nvPr/>
          </p:nvSpPr>
          <p:spPr>
            <a:xfrm>
              <a:off x="2500800"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-80</a:t>
              </a:r>
              <a:endParaRPr lang="en-US" sz="1000" dirty="0">
                <a:latin typeface="Arial"/>
                <a:cs typeface="Arial"/>
              </a:endParaRPr>
            </a:p>
          </p:txBody>
        </p:sp>
        <p:sp>
          <p:nvSpPr>
            <p:cNvPr id="69" name="TextBox 68"/>
            <p:cNvSpPr txBox="1"/>
            <p:nvPr/>
          </p:nvSpPr>
          <p:spPr>
            <a:xfrm>
              <a:off x="2970678"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-60</a:t>
              </a:r>
              <a:endParaRPr lang="en-US" sz="1000" dirty="0">
                <a:latin typeface="Arial"/>
                <a:cs typeface="Arial"/>
              </a:endParaRPr>
            </a:p>
          </p:txBody>
        </p:sp>
        <p:sp>
          <p:nvSpPr>
            <p:cNvPr id="70" name="TextBox 69"/>
            <p:cNvSpPr txBox="1"/>
            <p:nvPr/>
          </p:nvSpPr>
          <p:spPr>
            <a:xfrm>
              <a:off x="343954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-40</a:t>
              </a:r>
              <a:endParaRPr lang="en-US" sz="1000" dirty="0">
                <a:latin typeface="Arial"/>
                <a:cs typeface="Arial"/>
              </a:endParaRPr>
            </a:p>
          </p:txBody>
        </p:sp>
        <p:sp>
          <p:nvSpPr>
            <p:cNvPr id="71" name="TextBox 70"/>
            <p:cNvSpPr txBox="1"/>
            <p:nvPr/>
          </p:nvSpPr>
          <p:spPr>
            <a:xfrm>
              <a:off x="3920365"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72" name="TextBox 71"/>
            <p:cNvSpPr txBox="1"/>
            <p:nvPr/>
          </p:nvSpPr>
          <p:spPr>
            <a:xfrm>
              <a:off x="439050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73" name="TextBox 72"/>
            <p:cNvSpPr txBox="1"/>
            <p:nvPr/>
          </p:nvSpPr>
          <p:spPr>
            <a:xfrm>
              <a:off x="486661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74" name="TextBox 73"/>
            <p:cNvSpPr txBox="1"/>
            <p:nvPr/>
          </p:nvSpPr>
          <p:spPr>
            <a:xfrm>
              <a:off x="534143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40</a:t>
              </a:r>
              <a:endParaRPr lang="en-US" sz="1000" dirty="0">
                <a:latin typeface="Arial"/>
                <a:cs typeface="Arial"/>
              </a:endParaRPr>
            </a:p>
          </p:txBody>
        </p:sp>
        <p:sp>
          <p:nvSpPr>
            <p:cNvPr id="83" name="TextBox 82"/>
            <p:cNvSpPr txBox="1"/>
            <p:nvPr/>
          </p:nvSpPr>
          <p:spPr>
            <a:xfrm>
              <a:off x="5818055"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60</a:t>
              </a:r>
            </a:p>
          </p:txBody>
        </p:sp>
        <p:sp>
          <p:nvSpPr>
            <p:cNvPr id="109" name="TextBox 108"/>
            <p:cNvSpPr txBox="1"/>
            <p:nvPr/>
          </p:nvSpPr>
          <p:spPr>
            <a:xfrm>
              <a:off x="1541975"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-120</a:t>
              </a:r>
              <a:endParaRPr lang="en-US" sz="1000" dirty="0">
                <a:latin typeface="Arial"/>
                <a:cs typeface="Arial"/>
              </a:endParaRPr>
            </a:p>
          </p:txBody>
        </p:sp>
        <p:sp>
          <p:nvSpPr>
            <p:cNvPr id="110" name="TextBox 109"/>
            <p:cNvSpPr txBox="1"/>
            <p:nvPr/>
          </p:nvSpPr>
          <p:spPr>
            <a:xfrm>
              <a:off x="1072833"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-140</a:t>
              </a:r>
              <a:endParaRPr lang="en-US" sz="1000" dirty="0">
                <a:latin typeface="Arial"/>
                <a:cs typeface="Arial"/>
              </a:endParaRPr>
            </a:p>
          </p:txBody>
        </p:sp>
        <p:sp>
          <p:nvSpPr>
            <p:cNvPr id="111" name="TextBox 110"/>
            <p:cNvSpPr txBox="1"/>
            <p:nvPr/>
          </p:nvSpPr>
          <p:spPr>
            <a:xfrm>
              <a:off x="592447"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-160</a:t>
              </a:r>
              <a:endParaRPr lang="en-US" sz="1000" dirty="0">
                <a:latin typeface="Arial"/>
                <a:cs typeface="Arial"/>
              </a:endParaRPr>
            </a:p>
          </p:txBody>
        </p:sp>
        <p:pic>
          <p:nvPicPr>
            <p:cNvPr id="2" name="Picture 1" descr="fcst_latent_heat_flux_20110201_1800.png"/>
            <p:cNvPicPr>
              <a:picLocks/>
            </p:cNvPicPr>
            <p:nvPr/>
          </p:nvPicPr>
          <p:blipFill rotWithShape="1">
            <a:blip r:embed="rId5">
              <a:extLst>
                <a:ext uri="{28A0092B-C50C-407E-A947-70E740481C1C}">
                  <a14:useLocalDpi xmlns:a14="http://schemas.microsoft.com/office/drawing/2010/main" val="0"/>
                </a:ext>
              </a:extLst>
            </a:blip>
            <a:srcRect l="218" t="94754" r="458" b="2363"/>
            <a:stretch/>
          </p:blipFill>
          <p:spPr>
            <a:xfrm>
              <a:off x="236049" y="5426005"/>
              <a:ext cx="8595360" cy="137160"/>
            </a:xfrm>
            <a:prstGeom prst="rect">
              <a:avLst/>
            </a:prstGeom>
          </p:spPr>
        </p:pic>
        <p:sp>
          <p:nvSpPr>
            <p:cNvPr id="59" name="TextBox 58"/>
            <p:cNvSpPr txBox="1"/>
            <p:nvPr/>
          </p:nvSpPr>
          <p:spPr>
            <a:xfrm>
              <a:off x="6290781" y="5562873"/>
              <a:ext cx="300556" cy="153888"/>
            </a:xfrm>
            <a:prstGeom prst="rect">
              <a:avLst/>
            </a:prstGeom>
            <a:noFill/>
          </p:spPr>
          <p:txBody>
            <a:bodyPr wrap="square" lIns="0" tIns="0" rIns="0" bIns="0" rtlCol="0">
              <a:spAutoFit/>
            </a:bodyPr>
            <a:lstStyle/>
            <a:p>
              <a:pPr algn="ctr"/>
              <a:r>
                <a:rPr lang="en-US" sz="1000" dirty="0">
                  <a:latin typeface="Arial"/>
                  <a:cs typeface="Arial"/>
                </a:rPr>
                <a:t>8</a:t>
              </a:r>
              <a:r>
                <a:rPr lang="en-US" sz="1000" dirty="0" smtClean="0">
                  <a:latin typeface="Arial"/>
                  <a:cs typeface="Arial"/>
                </a:rPr>
                <a:t>0</a:t>
              </a:r>
            </a:p>
          </p:txBody>
        </p:sp>
        <p:sp>
          <p:nvSpPr>
            <p:cNvPr id="60" name="TextBox 59"/>
            <p:cNvSpPr txBox="1"/>
            <p:nvPr/>
          </p:nvSpPr>
          <p:spPr>
            <a:xfrm>
              <a:off x="676614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100</a:t>
              </a:r>
            </a:p>
          </p:txBody>
        </p:sp>
        <p:sp>
          <p:nvSpPr>
            <p:cNvPr id="61" name="TextBox 60"/>
            <p:cNvSpPr txBox="1"/>
            <p:nvPr/>
          </p:nvSpPr>
          <p:spPr>
            <a:xfrm>
              <a:off x="7243799"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120</a:t>
              </a:r>
            </a:p>
          </p:txBody>
        </p:sp>
        <p:sp>
          <p:nvSpPr>
            <p:cNvPr id="62" name="TextBox 61"/>
            <p:cNvSpPr txBox="1"/>
            <p:nvPr/>
          </p:nvSpPr>
          <p:spPr>
            <a:xfrm>
              <a:off x="7710867" y="5559537"/>
              <a:ext cx="300556" cy="153888"/>
            </a:xfrm>
            <a:prstGeom prst="rect">
              <a:avLst/>
            </a:prstGeom>
            <a:noFill/>
          </p:spPr>
          <p:txBody>
            <a:bodyPr wrap="square" lIns="0" tIns="0" rIns="0" bIns="0" rtlCol="0">
              <a:spAutoFit/>
            </a:bodyPr>
            <a:lstStyle/>
            <a:p>
              <a:pPr algn="ctr"/>
              <a:r>
                <a:rPr lang="en-US" sz="1000" dirty="0" smtClean="0">
                  <a:latin typeface="Arial"/>
                  <a:cs typeface="Arial"/>
                </a:rPr>
                <a:t>140</a:t>
              </a:r>
            </a:p>
          </p:txBody>
        </p:sp>
        <p:sp>
          <p:nvSpPr>
            <p:cNvPr id="75" name="TextBox 74"/>
            <p:cNvSpPr txBox="1"/>
            <p:nvPr/>
          </p:nvSpPr>
          <p:spPr>
            <a:xfrm>
              <a:off x="819204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160</a:t>
              </a:r>
            </a:p>
          </p:txBody>
        </p:sp>
      </p:grpSp>
    </p:spTree>
    <p:extLst>
      <p:ext uri="{BB962C8B-B14F-4D97-AF65-F5344CB8AC3E}">
        <p14:creationId xmlns:p14="http://schemas.microsoft.com/office/powerpoint/2010/main" val="6708049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T_theta_crossline_66N34.5E_78N34.5E_20110211_0300.png"/>
          <p:cNvPicPr>
            <a:picLocks noChangeAspect="1"/>
          </p:cNvPicPr>
          <p:nvPr/>
        </p:nvPicPr>
        <p:blipFill rotWithShape="1">
          <a:blip r:embed="rId3">
            <a:extLst>
              <a:ext uri="{28A0092B-C50C-407E-A947-70E740481C1C}">
                <a14:useLocalDpi xmlns:a14="http://schemas.microsoft.com/office/drawing/2010/main" val="0"/>
              </a:ext>
            </a:extLst>
          </a:blip>
          <a:srcRect t="-70" b="14225"/>
          <a:stretch/>
        </p:blipFill>
        <p:spPr>
          <a:xfrm>
            <a:off x="5491652" y="837160"/>
            <a:ext cx="2633472" cy="2280425"/>
          </a:xfrm>
          <a:prstGeom prst="rect">
            <a:avLst/>
          </a:prstGeom>
          <a:ln w="3175">
            <a:solidFill>
              <a:schemeClr val="tx1"/>
            </a:solidFill>
          </a:ln>
        </p:spPr>
      </p:pic>
      <p:pic>
        <p:nvPicPr>
          <p:cNvPr id="44" name="Picture 43" descr="vort_crossline_66N34.5E_78N34.5E_20110211_0300.png"/>
          <p:cNvPicPr>
            <a:picLocks noChangeAspect="1"/>
          </p:cNvPicPr>
          <p:nvPr/>
        </p:nvPicPr>
        <p:blipFill rotWithShape="1">
          <a:blip r:embed="rId4">
            <a:extLst>
              <a:ext uri="{28A0092B-C50C-407E-A947-70E740481C1C}">
                <a14:useLocalDpi xmlns:a14="http://schemas.microsoft.com/office/drawing/2010/main" val="0"/>
              </a:ext>
            </a:extLst>
          </a:blip>
          <a:srcRect t="210" b="13779"/>
          <a:stretch/>
        </p:blipFill>
        <p:spPr>
          <a:xfrm>
            <a:off x="5494195" y="3167981"/>
            <a:ext cx="2634800" cy="2286000"/>
          </a:xfrm>
          <a:prstGeom prst="rect">
            <a:avLst/>
          </a:prstGeom>
          <a:ln w="3175">
            <a:solidFill>
              <a:schemeClr val="tx1"/>
            </a:solidFill>
          </a:ln>
        </p:spPr>
      </p:pic>
      <p:pic>
        <p:nvPicPr>
          <p:cNvPr id="3" name="Picture 2" descr="era5_pv_cross_cfd_66N34.5E_78N34.5E_20110211_0300.png"/>
          <p:cNvPicPr>
            <a:picLocks noChangeAspect="1"/>
          </p:cNvPicPr>
          <p:nvPr/>
        </p:nvPicPr>
        <p:blipFill rotWithShape="1">
          <a:blip r:embed="rId5">
            <a:extLst>
              <a:ext uri="{28A0092B-C50C-407E-A947-70E740481C1C}">
                <a14:useLocalDpi xmlns:a14="http://schemas.microsoft.com/office/drawing/2010/main" val="0"/>
              </a:ext>
            </a:extLst>
          </a:blip>
          <a:srcRect t="2001" b="10814"/>
          <a:stretch/>
        </p:blipFill>
        <p:spPr>
          <a:xfrm>
            <a:off x="449244" y="693560"/>
            <a:ext cx="5008773" cy="4663440"/>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75.0°N, 34.5°</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72.0°N, 34.5°E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69.0°N, 34.5°</a:t>
            </a:r>
            <a:r>
              <a:rPr lang="en-US" sz="1000" dirty="0">
                <a:latin typeface="Arial"/>
                <a:cs typeface="Arial"/>
              </a:rPr>
              <a:t>E</a:t>
            </a:r>
          </a:p>
        </p:txBody>
      </p:sp>
      <p:sp>
        <p:nvSpPr>
          <p:cNvPr id="114"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a:cs typeface="Arial"/>
              </a:rPr>
              <a:t>(a) PV </a:t>
            </a:r>
            <a:r>
              <a:rPr lang="en-US" sz="1500" dirty="0">
                <a:latin typeface="Arial"/>
                <a:cs typeface="Arial"/>
              </a:rPr>
              <a:t>(PVU, </a:t>
            </a:r>
            <a:r>
              <a:rPr lang="en-US" sz="1500" dirty="0" smtClean="0">
                <a:latin typeface="Arial"/>
                <a:cs typeface="Arial"/>
              </a:rPr>
              <a:t>shaded)</a:t>
            </a:r>
            <a:r>
              <a:rPr lang="en-US" sz="1500" dirty="0">
                <a:latin typeface="Arial"/>
                <a:cs typeface="Arial"/>
              </a:rPr>
              <a:t>, </a:t>
            </a:r>
            <a:r>
              <a:rPr lang="en-US" sz="1500" dirty="0" smtClean="0">
                <a:latin typeface="Arial"/>
                <a:cs typeface="Arial"/>
              </a:rPr>
              <a:t>θ (K, black), ascent </a:t>
            </a:r>
            <a:r>
              <a:rPr lang="en-US" sz="1500" dirty="0" smtClean="0">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red, every </a:t>
            </a:r>
            <a:r>
              <a:rPr lang="en-US" sz="1500" dirty="0" smtClean="0">
                <a:latin typeface="Arial" panose="020B0604020202020204" pitchFamily="34" charset="0"/>
                <a:cs typeface="Arial" panose="020B0604020202020204" pitchFamily="34" charset="0"/>
              </a:rPr>
              <a:t>2.5 </a:t>
            </a:r>
            <a:r>
              <a:rPr lang="en-US" sz="1500" dirty="0">
                <a:latin typeface="Arial" panose="020B0604020202020204" pitchFamily="34" charset="0"/>
                <a:cs typeface="Arial" panose="020B0604020202020204" pitchFamily="34" charset="0"/>
              </a:rPr>
              <a:t>× 10</a:t>
            </a:r>
            <a:r>
              <a:rPr lang="en-US" sz="1500" baseline="30000" dirty="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hPa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and wind speed </a:t>
            </a:r>
            <a:r>
              <a:rPr lang="en-US" sz="1500" dirty="0" smtClean="0">
                <a:latin typeface="Arial"/>
                <a:cs typeface="Arial"/>
              </a:rPr>
              <a:t>(white, every    10 m </a:t>
            </a:r>
            <a:r>
              <a:rPr lang="en-US" sz="1500" dirty="0">
                <a:latin typeface="Arial"/>
                <a:cs typeface="Arial"/>
              </a:rPr>
              <a:t>s</a:t>
            </a:r>
            <a:r>
              <a:rPr lang="en-US" sz="1500" baseline="30000" dirty="0">
                <a:latin typeface="Arial"/>
                <a:cs typeface="Arial"/>
              </a:rPr>
              <a:t>−</a:t>
            </a:r>
            <a:r>
              <a:rPr lang="en-US" sz="1500" baseline="30000" dirty="0" smtClean="0">
                <a:latin typeface="Arial"/>
                <a:cs typeface="Arial"/>
              </a:rPr>
              <a:t>1 </a:t>
            </a:r>
            <a:r>
              <a:rPr lang="en-US" sz="1500" dirty="0" smtClean="0">
                <a:latin typeface="Arial"/>
                <a:cs typeface="Arial"/>
              </a:rPr>
              <a:t>starting at 30 m </a:t>
            </a:r>
            <a:r>
              <a:rPr lang="en-US" sz="1500" dirty="0">
                <a:latin typeface="Arial"/>
                <a:cs typeface="Arial"/>
              </a:rPr>
              <a:t>s</a:t>
            </a:r>
            <a:r>
              <a:rPr lang="en-US" sz="1500" baseline="30000" dirty="0">
                <a:latin typeface="Arial"/>
                <a:cs typeface="Arial"/>
              </a:rPr>
              <a:t>−</a:t>
            </a:r>
            <a:r>
              <a:rPr lang="en-US" sz="1500" baseline="30000" dirty="0" smtClean="0">
                <a:latin typeface="Arial"/>
                <a:cs typeface="Arial"/>
              </a:rPr>
              <a:t>1</a:t>
            </a:r>
            <a:r>
              <a:rPr lang="en-US" sz="1500" dirty="0" smtClean="0">
                <a:latin typeface="Arial"/>
                <a:cs typeface="Arial"/>
              </a:rPr>
              <a:t>)</a:t>
            </a:r>
            <a:r>
              <a:rPr lang="en-US" sz="1500" dirty="0">
                <a:latin typeface="Arial"/>
                <a:cs typeface="Arial"/>
              </a:rPr>
              <a:t>; </a:t>
            </a:r>
            <a:r>
              <a:rPr lang="en-US" sz="1500" dirty="0" smtClean="0">
                <a:latin typeface="Arial"/>
                <a:cs typeface="Arial"/>
              </a:rPr>
              <a:t>(b) DT (2-PVU surface) θ (K, shaded), wind speed </a:t>
            </a:r>
            <a:r>
              <a:rPr lang="en-US" sz="1500" dirty="0">
                <a:solidFill>
                  <a:srgbClr val="000000"/>
                </a:solidFill>
                <a:latin typeface="Arial" panose="020B0604020202020204" pitchFamily="34" charset="0"/>
                <a:cs typeface="Arial" panose="020B0604020202020204" pitchFamily="34" charset="0"/>
              </a:rPr>
              <a:t>(black,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a:solidFill>
                  <a:srgbClr val="000000"/>
                </a:solidFill>
                <a:latin typeface="Arial" panose="020B0604020202020204" pitchFamily="34" charset="0"/>
                <a:cs typeface="Arial" panose="020B0604020202020204" pitchFamily="34" charset="0"/>
              </a:rPr>
              <a:t>)</a:t>
            </a:r>
            <a:r>
              <a:rPr lang="en-US" sz="1500" dirty="0" smtClean="0">
                <a:latin typeface="Arial"/>
                <a:cs typeface="Arial"/>
              </a:rPr>
              <a:t>, and wind (m s</a:t>
            </a:r>
            <a:r>
              <a:rPr lang="en-US" sz="1500" baseline="30000" dirty="0" smtClean="0">
                <a:latin typeface="Arial"/>
                <a:cs typeface="Arial"/>
              </a:rPr>
              <a:t>−1</a:t>
            </a:r>
            <a:r>
              <a:rPr lang="en-US" sz="1500" dirty="0" smtClean="0">
                <a:latin typeface="Arial"/>
                <a:cs typeface="Arial"/>
              </a:rPr>
              <a:t>, flags and barbs); (c) </a:t>
            </a:r>
            <a:r>
              <a:rPr lang="en-US" sz="1500" dirty="0">
                <a:latin typeface="Arial" panose="020B0604020202020204" pitchFamily="34" charset="0"/>
                <a:cs typeface="Arial" panose="020B0604020202020204" pitchFamily="34" charset="0"/>
              </a:rPr>
              <a:t>850-hPa relative vorticity (10</a:t>
            </a:r>
            <a:r>
              <a:rPr lang="en-US" sz="1500" baseline="30000" dirty="0">
                <a:latin typeface="Arial" panose="020B0604020202020204" pitchFamily="34" charset="0"/>
                <a:cs typeface="Arial" panose="020B0604020202020204" pitchFamily="34" charset="0"/>
              </a:rPr>
              <a:t>−5</a:t>
            </a:r>
            <a:r>
              <a:rPr lang="en-US" sz="1500" dirty="0">
                <a:latin typeface="Arial" panose="020B0604020202020204" pitchFamily="34" charset="0"/>
                <a:cs typeface="Arial" panose="020B0604020202020204" pitchFamily="34" charset="0"/>
              </a:rPr>
              <a:t>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shaded)</a:t>
            </a:r>
            <a:r>
              <a:rPr lang="en-US" sz="1500" dirty="0" smtClean="0">
                <a:latin typeface="Arial" panose="020B0604020202020204" pitchFamily="34" charset="0"/>
                <a:cs typeface="Arial" panose="020B0604020202020204" pitchFamily="34" charset="0"/>
              </a:rPr>
              <a:t>, 850</a:t>
            </a:r>
            <a:r>
              <a:rPr lang="en-US" sz="1500" dirty="0">
                <a:latin typeface="Arial" panose="020B0604020202020204" pitchFamily="34" charset="0"/>
                <a:cs typeface="Arial" panose="020B0604020202020204" pitchFamily="34" charset="0"/>
              </a:rPr>
              <a:t>–600-hPa ascent (blue, every 2.5 × 10</a:t>
            </a:r>
            <a:r>
              <a:rPr lang="en-US" sz="1500" baseline="30000" dirty="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hPa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a:t>
            </a:r>
            <a:r>
              <a:rPr lang="en-US" sz="1500" dirty="0" smtClean="0">
                <a:latin typeface="Arial" panose="020B0604020202020204" pitchFamily="34" charset="0"/>
                <a:cs typeface="Arial" panose="020B0604020202020204" pitchFamily="34" charset="0"/>
              </a:rPr>
              <a:t>, SLP </a:t>
            </a:r>
            <a:r>
              <a:rPr lang="en-US" sz="1500" dirty="0">
                <a:latin typeface="Arial" panose="020B0604020202020204" pitchFamily="34" charset="0"/>
                <a:cs typeface="Arial" panose="020B0604020202020204" pitchFamily="34" charset="0"/>
              </a:rPr>
              <a:t>(hPa, black)</a:t>
            </a:r>
            <a:r>
              <a:rPr lang="en-US" sz="1500" dirty="0" smtClean="0">
                <a:latin typeface="Arial" panose="020B0604020202020204" pitchFamily="34" charset="0"/>
                <a:cs typeface="Arial" panose="020B0604020202020204" pitchFamily="34" charset="0"/>
              </a:rPr>
              <a:t>, and 10</a:t>
            </a:r>
            <a:r>
              <a:rPr lang="en-US" sz="1500" dirty="0">
                <a:latin typeface="Arial" panose="020B0604020202020204" pitchFamily="34" charset="0"/>
                <a:cs typeface="Arial" panose="020B0604020202020204" pitchFamily="34" charset="0"/>
              </a:rPr>
              <a:t>-m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endParaRPr lang="en-US" sz="1500" baseline="300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sp>
        <p:nvSpPr>
          <p:cNvPr id="79" name="Rectangle 78"/>
          <p:cNvSpPr/>
          <p:nvPr/>
        </p:nvSpPr>
        <p:spPr>
          <a:xfrm>
            <a:off x="1592641" y="3996825"/>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0" name="Straight Arrow Connector 79"/>
          <p:cNvCxnSpPr/>
          <p:nvPr/>
        </p:nvCxnSpPr>
        <p:spPr>
          <a:xfrm flipV="1">
            <a:off x="2420475" y="3656733"/>
            <a:ext cx="536747" cy="467837"/>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3387378" y="5045819"/>
            <a:ext cx="560573"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2611935" y="4585753"/>
            <a:ext cx="905692" cy="769441"/>
          </a:xfrm>
          <a:prstGeom prst="rect">
            <a:avLst/>
          </a:prstGeom>
          <a:noFill/>
        </p:spPr>
        <p:txBody>
          <a:bodyPr wrap="none" lIns="91440" tIns="45720" rIns="91440" bIns="45720">
            <a:spAutoFit/>
          </a:bodyPr>
          <a:lstStyle/>
          <a:p>
            <a:pPr algn="ctr"/>
            <a:r>
              <a:rPr lang="en-US" sz="44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8" name="Rectangle 117"/>
          <p:cNvSpPr/>
          <p:nvPr/>
        </p:nvSpPr>
        <p:spPr>
          <a:xfrm>
            <a:off x="7032115" y="2716727"/>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19" name="Rectangle 118"/>
          <p:cNvSpPr/>
          <p:nvPr/>
        </p:nvSpPr>
        <p:spPr>
          <a:xfrm>
            <a:off x="6408821" y="723339"/>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A</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A</a:t>
            </a:r>
            <a:endParaRPr lang="en-US" sz="2400" b="1" dirty="0">
              <a:latin typeface="Arial"/>
              <a:cs typeface="Arial"/>
            </a:endParaRPr>
          </a:p>
        </p:txBody>
      </p:sp>
      <p:sp>
        <p:nvSpPr>
          <p:cNvPr id="124" name="TextBox 123"/>
          <p:cNvSpPr txBox="1"/>
          <p:nvPr/>
        </p:nvSpPr>
        <p:spPr>
          <a:xfrm>
            <a:off x="952351" y="83216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92880" y="8363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94682" y="316648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Rectangle 103"/>
          <p:cNvSpPr/>
          <p:nvPr/>
        </p:nvSpPr>
        <p:spPr>
          <a:xfrm>
            <a:off x="7035587" y="5030526"/>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07" name="Rectangle 106"/>
          <p:cNvSpPr/>
          <p:nvPr/>
        </p:nvSpPr>
        <p:spPr>
          <a:xfrm>
            <a:off x="6412293" y="3037138"/>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cxnSp>
        <p:nvCxnSpPr>
          <p:cNvPr id="113" name="Straight Arrow Connector 112"/>
          <p:cNvCxnSpPr/>
          <p:nvPr/>
        </p:nvCxnSpPr>
        <p:spPr>
          <a:xfrm flipH="1">
            <a:off x="6933642" y="1585776"/>
            <a:ext cx="254555" cy="375434"/>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a:off x="6591681" y="4425813"/>
            <a:ext cx="341961" cy="159788"/>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7" name="Rectangle 126"/>
          <p:cNvSpPr/>
          <p:nvPr/>
        </p:nvSpPr>
        <p:spPr>
          <a:xfrm>
            <a:off x="5990108" y="4076478"/>
            <a:ext cx="709048"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28" name="Rectangle 127"/>
          <p:cNvSpPr/>
          <p:nvPr/>
        </p:nvSpPr>
        <p:spPr>
          <a:xfrm>
            <a:off x="6800704" y="1098693"/>
            <a:ext cx="982761"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69" name="Group 68"/>
          <p:cNvGrpSpPr/>
          <p:nvPr/>
        </p:nvGrpSpPr>
        <p:grpSpPr>
          <a:xfrm>
            <a:off x="-69633" y="797723"/>
            <a:ext cx="491997" cy="4612815"/>
            <a:chOff x="-69633" y="797723"/>
            <a:chExt cx="491997" cy="4612815"/>
          </a:xfrm>
        </p:grpSpPr>
        <p:sp>
          <p:nvSpPr>
            <p:cNvPr id="92" name="TextBox 91"/>
            <p:cNvSpPr txBox="1"/>
            <p:nvPr/>
          </p:nvSpPr>
          <p:spPr>
            <a:xfrm>
              <a:off x="-69633" y="3713115"/>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93" name="TextBox 92"/>
            <p:cNvSpPr txBox="1"/>
            <p:nvPr/>
          </p:nvSpPr>
          <p:spPr>
            <a:xfrm>
              <a:off x="-65201" y="3343691"/>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94" name="TextBox 93"/>
            <p:cNvSpPr txBox="1"/>
            <p:nvPr/>
          </p:nvSpPr>
          <p:spPr>
            <a:xfrm>
              <a:off x="-69633" y="2972680"/>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95" name="TextBox 94"/>
            <p:cNvSpPr txBox="1"/>
            <p:nvPr/>
          </p:nvSpPr>
          <p:spPr>
            <a:xfrm>
              <a:off x="-69633" y="2599656"/>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96" name="TextBox 95"/>
            <p:cNvSpPr txBox="1"/>
            <p:nvPr/>
          </p:nvSpPr>
          <p:spPr>
            <a:xfrm>
              <a:off x="-65201" y="2227069"/>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97" name="TextBox 96"/>
            <p:cNvSpPr txBox="1"/>
            <p:nvPr/>
          </p:nvSpPr>
          <p:spPr>
            <a:xfrm>
              <a:off x="-65201" y="1858734"/>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98" name="TextBox 97"/>
            <p:cNvSpPr txBox="1"/>
            <p:nvPr/>
          </p:nvSpPr>
          <p:spPr>
            <a:xfrm>
              <a:off x="-65201" y="1109181"/>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99" name="TextBox 98"/>
            <p:cNvSpPr txBox="1"/>
            <p:nvPr/>
          </p:nvSpPr>
          <p:spPr>
            <a:xfrm>
              <a:off x="-65201" y="1481987"/>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00" name="TextBox 99"/>
            <p:cNvSpPr txBox="1"/>
            <p:nvPr/>
          </p:nvSpPr>
          <p:spPr>
            <a:xfrm>
              <a:off x="-65201" y="408262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01" name="TextBox 100"/>
            <p:cNvSpPr txBox="1"/>
            <p:nvPr/>
          </p:nvSpPr>
          <p:spPr>
            <a:xfrm>
              <a:off x="-63905" y="4454341"/>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06" name="TextBox 105"/>
            <p:cNvSpPr txBox="1"/>
            <p:nvPr/>
          </p:nvSpPr>
          <p:spPr>
            <a:xfrm>
              <a:off x="22106" y="5272039"/>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68" name="Picture 67" descr="era5_pv_cross_cfd_66N34.5E_78N34.5E_20110211_0300.png"/>
            <p:cNvPicPr>
              <a:picLocks/>
            </p:cNvPicPr>
            <p:nvPr/>
          </p:nvPicPr>
          <p:blipFill rotWithShape="1">
            <a:blip r:embed="rId5">
              <a:extLst>
                <a:ext uri="{28A0092B-C50C-407E-A947-70E740481C1C}">
                  <a14:useLocalDpi xmlns:a14="http://schemas.microsoft.com/office/drawing/2010/main" val="0"/>
                </a:ext>
              </a:extLst>
            </a:blip>
            <a:srcRect l="24412" t="95000" r="16743" b="2268"/>
            <a:stretch/>
          </p:blipFill>
          <p:spPr>
            <a:xfrm rot="16200000">
              <a:off x="-1895640" y="2951135"/>
              <a:ext cx="4471416" cy="164592"/>
            </a:xfrm>
            <a:prstGeom prst="rect">
              <a:avLst/>
            </a:prstGeom>
          </p:spPr>
        </p:pic>
        <p:sp>
          <p:nvSpPr>
            <p:cNvPr id="129" name="TextBox 128"/>
            <p:cNvSpPr txBox="1"/>
            <p:nvPr/>
          </p:nvSpPr>
          <p:spPr>
            <a:xfrm>
              <a:off x="-63905" y="4833185"/>
              <a:ext cx="3005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1000" dirty="0">
                <a:latin typeface="Arial"/>
                <a:cs typeface="Arial"/>
              </a:endParaRPr>
            </a:p>
          </p:txBody>
        </p:sp>
      </p:grpSp>
      <p:grpSp>
        <p:nvGrpSpPr>
          <p:cNvPr id="130" name="Group 129"/>
          <p:cNvGrpSpPr/>
          <p:nvPr/>
        </p:nvGrpSpPr>
        <p:grpSpPr>
          <a:xfrm>
            <a:off x="8726741" y="856350"/>
            <a:ext cx="468318" cy="4471416"/>
            <a:chOff x="8726741" y="856350"/>
            <a:chExt cx="468318" cy="4471416"/>
          </a:xfrm>
        </p:grpSpPr>
        <p:sp>
          <p:nvSpPr>
            <p:cNvPr id="131" name="TextBox 130"/>
            <p:cNvSpPr txBox="1"/>
            <p:nvPr/>
          </p:nvSpPr>
          <p:spPr>
            <a:xfrm>
              <a:off x="8892625" y="4931835"/>
              <a:ext cx="300556" cy="138499"/>
            </a:xfrm>
            <a:prstGeom prst="rect">
              <a:avLst/>
            </a:prstGeom>
            <a:noFill/>
          </p:spPr>
          <p:txBody>
            <a:bodyPr wrap="square" lIns="0" tIns="0" rIns="0" bIns="0" rtlCol="0">
              <a:spAutoFit/>
            </a:bodyPr>
            <a:lstStyle/>
            <a:p>
              <a:r>
                <a:rPr lang="en-US" sz="900" dirty="0" smtClean="0">
                  <a:latin typeface="Arial"/>
                  <a:cs typeface="Arial"/>
                </a:rPr>
                <a:t>6</a:t>
              </a:r>
              <a:endParaRPr lang="en-US" sz="900" dirty="0">
                <a:latin typeface="Arial"/>
                <a:cs typeface="Arial"/>
              </a:endParaRPr>
            </a:p>
          </p:txBody>
        </p:sp>
        <p:pic>
          <p:nvPicPr>
            <p:cNvPr id="132" name="Picture 131" descr="850rvort_20110211_0200.png"/>
            <p:cNvPicPr>
              <a:picLocks/>
            </p:cNvPicPr>
            <p:nvPr/>
          </p:nvPicPr>
          <p:blipFill rotWithShape="1">
            <a:blip r:embed="rId7">
              <a:extLst>
                <a:ext uri="{28A0092B-C50C-407E-A947-70E740481C1C}">
                  <a14:useLocalDpi xmlns:a14="http://schemas.microsoft.com/office/drawing/2010/main" val="0"/>
                </a:ext>
              </a:extLst>
            </a:blip>
            <a:srcRect l="326" t="95049" r="3332" b="2497"/>
            <a:stretch/>
          </p:blipFill>
          <p:spPr>
            <a:xfrm rot="16200000">
              <a:off x="6559613" y="3023478"/>
              <a:ext cx="4471416" cy="137160"/>
            </a:xfrm>
            <a:prstGeom prst="rect">
              <a:avLst/>
            </a:prstGeom>
          </p:spPr>
        </p:pic>
        <p:sp>
          <p:nvSpPr>
            <p:cNvPr id="133" name="TextBox 132"/>
            <p:cNvSpPr txBox="1"/>
            <p:nvPr/>
          </p:nvSpPr>
          <p:spPr>
            <a:xfrm>
              <a:off x="8892625" y="4612363"/>
              <a:ext cx="300556" cy="138499"/>
            </a:xfrm>
            <a:prstGeom prst="rect">
              <a:avLst/>
            </a:prstGeom>
            <a:noFill/>
          </p:spPr>
          <p:txBody>
            <a:bodyPr wrap="square" lIns="0" tIns="0" rIns="0" bIns="0" rtlCol="0">
              <a:spAutoFit/>
            </a:bodyPr>
            <a:lstStyle/>
            <a:p>
              <a:r>
                <a:rPr lang="en-US" sz="900" dirty="0">
                  <a:latin typeface="Arial"/>
                  <a:cs typeface="Arial"/>
                </a:rPr>
                <a:t>8</a:t>
              </a:r>
            </a:p>
          </p:txBody>
        </p:sp>
        <p:sp>
          <p:nvSpPr>
            <p:cNvPr id="134" name="TextBox 133"/>
            <p:cNvSpPr txBox="1"/>
            <p:nvPr/>
          </p:nvSpPr>
          <p:spPr>
            <a:xfrm>
              <a:off x="8892625" y="4290489"/>
              <a:ext cx="300556" cy="138499"/>
            </a:xfrm>
            <a:prstGeom prst="rect">
              <a:avLst/>
            </a:prstGeom>
            <a:noFill/>
          </p:spPr>
          <p:txBody>
            <a:bodyPr wrap="square" lIns="0" tIns="0" rIns="0" bIns="0" rtlCol="0">
              <a:spAutoFit/>
            </a:bodyPr>
            <a:lstStyle/>
            <a:p>
              <a:r>
                <a:rPr lang="en-US" sz="900" dirty="0" smtClean="0">
                  <a:latin typeface="Arial"/>
                  <a:cs typeface="Arial"/>
                </a:rPr>
                <a:t>10</a:t>
              </a:r>
              <a:endParaRPr lang="en-US" sz="900" dirty="0">
                <a:latin typeface="Arial"/>
                <a:cs typeface="Arial"/>
              </a:endParaRPr>
            </a:p>
          </p:txBody>
        </p:sp>
        <p:sp>
          <p:nvSpPr>
            <p:cNvPr id="135" name="TextBox 134"/>
            <p:cNvSpPr txBox="1"/>
            <p:nvPr/>
          </p:nvSpPr>
          <p:spPr>
            <a:xfrm>
              <a:off x="8892625" y="3979611"/>
              <a:ext cx="300556" cy="138499"/>
            </a:xfrm>
            <a:prstGeom prst="rect">
              <a:avLst/>
            </a:prstGeom>
            <a:noFill/>
          </p:spPr>
          <p:txBody>
            <a:bodyPr wrap="square" lIns="0" tIns="0" rIns="0" bIns="0" rtlCol="0">
              <a:spAutoFit/>
            </a:bodyPr>
            <a:lstStyle/>
            <a:p>
              <a:r>
                <a:rPr lang="en-US" sz="900" dirty="0" smtClean="0">
                  <a:latin typeface="Arial"/>
                  <a:cs typeface="Arial"/>
                </a:rPr>
                <a:t>12</a:t>
              </a:r>
              <a:endParaRPr lang="en-US" sz="900" dirty="0">
                <a:latin typeface="Arial"/>
                <a:cs typeface="Arial"/>
              </a:endParaRPr>
            </a:p>
          </p:txBody>
        </p:sp>
        <p:sp>
          <p:nvSpPr>
            <p:cNvPr id="136" name="TextBox 135"/>
            <p:cNvSpPr txBox="1"/>
            <p:nvPr/>
          </p:nvSpPr>
          <p:spPr>
            <a:xfrm>
              <a:off x="8894503" y="3659434"/>
              <a:ext cx="300556" cy="138499"/>
            </a:xfrm>
            <a:prstGeom prst="rect">
              <a:avLst/>
            </a:prstGeom>
            <a:noFill/>
          </p:spPr>
          <p:txBody>
            <a:bodyPr wrap="square" lIns="0" tIns="0" rIns="0" bIns="0" rtlCol="0">
              <a:spAutoFit/>
            </a:bodyPr>
            <a:lstStyle/>
            <a:p>
              <a:r>
                <a:rPr lang="en-US" sz="900" dirty="0" smtClean="0">
                  <a:latin typeface="Arial"/>
                  <a:cs typeface="Arial"/>
                </a:rPr>
                <a:t>14</a:t>
              </a:r>
              <a:endParaRPr lang="en-US" sz="900" dirty="0">
                <a:latin typeface="Arial"/>
                <a:cs typeface="Arial"/>
              </a:endParaRPr>
            </a:p>
          </p:txBody>
        </p:sp>
        <p:sp>
          <p:nvSpPr>
            <p:cNvPr id="137" name="TextBox 136"/>
            <p:cNvSpPr txBox="1"/>
            <p:nvPr/>
          </p:nvSpPr>
          <p:spPr>
            <a:xfrm>
              <a:off x="8892625" y="3339996"/>
              <a:ext cx="300556" cy="138499"/>
            </a:xfrm>
            <a:prstGeom prst="rect">
              <a:avLst/>
            </a:prstGeom>
            <a:noFill/>
          </p:spPr>
          <p:txBody>
            <a:bodyPr wrap="square" lIns="0" tIns="0" rIns="0" bIns="0" rtlCol="0">
              <a:spAutoFit/>
            </a:bodyPr>
            <a:lstStyle/>
            <a:p>
              <a:r>
                <a:rPr lang="en-US" sz="900" dirty="0" smtClean="0">
                  <a:latin typeface="Arial"/>
                  <a:cs typeface="Arial"/>
                </a:rPr>
                <a:t>16</a:t>
              </a:r>
              <a:endParaRPr lang="en-US" sz="900" dirty="0">
                <a:latin typeface="Arial"/>
                <a:cs typeface="Arial"/>
              </a:endParaRPr>
            </a:p>
          </p:txBody>
        </p:sp>
        <p:sp>
          <p:nvSpPr>
            <p:cNvPr id="138" name="TextBox 137"/>
            <p:cNvSpPr txBox="1"/>
            <p:nvPr/>
          </p:nvSpPr>
          <p:spPr>
            <a:xfrm>
              <a:off x="8894503" y="3018689"/>
              <a:ext cx="300556" cy="138499"/>
            </a:xfrm>
            <a:prstGeom prst="rect">
              <a:avLst/>
            </a:prstGeom>
            <a:noFill/>
          </p:spPr>
          <p:txBody>
            <a:bodyPr wrap="square" lIns="0" tIns="0" rIns="0" bIns="0" rtlCol="0">
              <a:spAutoFit/>
            </a:bodyPr>
            <a:lstStyle/>
            <a:p>
              <a:r>
                <a:rPr lang="en-US" sz="900" dirty="0" smtClean="0">
                  <a:latin typeface="Arial"/>
                  <a:cs typeface="Arial"/>
                </a:rPr>
                <a:t>18</a:t>
              </a:r>
              <a:endParaRPr lang="en-US" sz="900" dirty="0">
                <a:latin typeface="Arial"/>
                <a:cs typeface="Arial"/>
              </a:endParaRPr>
            </a:p>
          </p:txBody>
        </p:sp>
        <p:sp>
          <p:nvSpPr>
            <p:cNvPr id="139" name="TextBox 138"/>
            <p:cNvSpPr txBox="1"/>
            <p:nvPr/>
          </p:nvSpPr>
          <p:spPr>
            <a:xfrm>
              <a:off x="8892625" y="2706754"/>
              <a:ext cx="300556" cy="138499"/>
            </a:xfrm>
            <a:prstGeom prst="rect">
              <a:avLst/>
            </a:prstGeom>
            <a:noFill/>
          </p:spPr>
          <p:txBody>
            <a:bodyPr wrap="square" lIns="0" tIns="0" rIns="0" bIns="0" rtlCol="0">
              <a:spAutoFit/>
            </a:bodyPr>
            <a:lstStyle/>
            <a:p>
              <a:r>
                <a:rPr lang="en-US" sz="900" dirty="0" smtClean="0">
                  <a:latin typeface="Arial"/>
                  <a:cs typeface="Arial"/>
                </a:rPr>
                <a:t>20</a:t>
              </a:r>
              <a:endParaRPr lang="en-US" sz="900" dirty="0">
                <a:latin typeface="Arial"/>
                <a:cs typeface="Arial"/>
              </a:endParaRPr>
            </a:p>
          </p:txBody>
        </p:sp>
        <p:sp>
          <p:nvSpPr>
            <p:cNvPr id="140" name="TextBox 139"/>
            <p:cNvSpPr txBox="1"/>
            <p:nvPr/>
          </p:nvSpPr>
          <p:spPr>
            <a:xfrm>
              <a:off x="8892625" y="2384694"/>
              <a:ext cx="300556" cy="138499"/>
            </a:xfrm>
            <a:prstGeom prst="rect">
              <a:avLst/>
            </a:prstGeom>
            <a:noFill/>
          </p:spPr>
          <p:txBody>
            <a:bodyPr wrap="square" lIns="0" tIns="0" rIns="0" bIns="0" rtlCol="0">
              <a:spAutoFit/>
            </a:bodyPr>
            <a:lstStyle/>
            <a:p>
              <a:r>
                <a:rPr lang="en-US" sz="900" dirty="0" smtClean="0">
                  <a:latin typeface="Arial"/>
                  <a:cs typeface="Arial"/>
                </a:rPr>
                <a:t>22</a:t>
              </a:r>
              <a:endParaRPr lang="en-US" sz="900" dirty="0">
                <a:latin typeface="Arial"/>
                <a:cs typeface="Arial"/>
              </a:endParaRPr>
            </a:p>
          </p:txBody>
        </p:sp>
        <p:sp>
          <p:nvSpPr>
            <p:cNvPr id="141" name="TextBox 140"/>
            <p:cNvSpPr txBox="1"/>
            <p:nvPr/>
          </p:nvSpPr>
          <p:spPr>
            <a:xfrm>
              <a:off x="8892625" y="2066345"/>
              <a:ext cx="300556" cy="138499"/>
            </a:xfrm>
            <a:prstGeom prst="rect">
              <a:avLst/>
            </a:prstGeom>
            <a:noFill/>
          </p:spPr>
          <p:txBody>
            <a:bodyPr wrap="square" lIns="0" tIns="0" rIns="0" bIns="0" rtlCol="0">
              <a:spAutoFit/>
            </a:bodyPr>
            <a:lstStyle/>
            <a:p>
              <a:r>
                <a:rPr lang="en-US" sz="900" dirty="0" smtClean="0">
                  <a:latin typeface="Arial"/>
                  <a:cs typeface="Arial"/>
                </a:rPr>
                <a:t>24</a:t>
              </a:r>
              <a:endParaRPr lang="en-US" sz="900" dirty="0">
                <a:latin typeface="Arial"/>
                <a:cs typeface="Arial"/>
              </a:endParaRPr>
            </a:p>
          </p:txBody>
        </p:sp>
        <p:sp>
          <p:nvSpPr>
            <p:cNvPr id="142" name="TextBox 141"/>
            <p:cNvSpPr txBox="1"/>
            <p:nvPr/>
          </p:nvSpPr>
          <p:spPr>
            <a:xfrm>
              <a:off x="8894503" y="1749988"/>
              <a:ext cx="300556" cy="138499"/>
            </a:xfrm>
            <a:prstGeom prst="rect">
              <a:avLst/>
            </a:prstGeom>
            <a:noFill/>
          </p:spPr>
          <p:txBody>
            <a:bodyPr wrap="square" lIns="0" tIns="0" rIns="0" bIns="0" rtlCol="0">
              <a:spAutoFit/>
            </a:bodyPr>
            <a:lstStyle/>
            <a:p>
              <a:r>
                <a:rPr lang="en-US" sz="900" dirty="0" smtClean="0">
                  <a:latin typeface="Arial"/>
                  <a:cs typeface="Arial"/>
                </a:rPr>
                <a:t>26</a:t>
              </a:r>
              <a:endParaRPr lang="en-US" sz="900" dirty="0">
                <a:latin typeface="Arial"/>
                <a:cs typeface="Arial"/>
              </a:endParaRPr>
            </a:p>
          </p:txBody>
        </p:sp>
        <p:sp>
          <p:nvSpPr>
            <p:cNvPr id="143" name="TextBox 142"/>
            <p:cNvSpPr txBox="1"/>
            <p:nvPr/>
          </p:nvSpPr>
          <p:spPr>
            <a:xfrm>
              <a:off x="8892625" y="1412737"/>
              <a:ext cx="300556" cy="138499"/>
            </a:xfrm>
            <a:prstGeom prst="rect">
              <a:avLst/>
            </a:prstGeom>
            <a:noFill/>
          </p:spPr>
          <p:txBody>
            <a:bodyPr wrap="square" lIns="0" tIns="0" rIns="0" bIns="0" rtlCol="0">
              <a:spAutoFit/>
            </a:bodyPr>
            <a:lstStyle/>
            <a:p>
              <a:r>
                <a:rPr lang="en-US" sz="900" dirty="0" smtClean="0">
                  <a:latin typeface="Arial"/>
                  <a:cs typeface="Arial"/>
                </a:rPr>
                <a:t>28</a:t>
              </a:r>
              <a:endParaRPr lang="en-US" sz="900" dirty="0">
                <a:latin typeface="Arial"/>
                <a:cs typeface="Arial"/>
              </a:endParaRPr>
            </a:p>
          </p:txBody>
        </p:sp>
        <p:sp>
          <p:nvSpPr>
            <p:cNvPr id="144" name="TextBox 143"/>
            <p:cNvSpPr txBox="1"/>
            <p:nvPr/>
          </p:nvSpPr>
          <p:spPr>
            <a:xfrm>
              <a:off x="8894503" y="109584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900" dirty="0">
                <a:latin typeface="Arial"/>
                <a:cs typeface="Arial"/>
              </a:endParaRPr>
            </a:p>
          </p:txBody>
        </p:sp>
      </p:grpSp>
    </p:spTree>
    <p:extLst>
      <p:ext uri="{BB962C8B-B14F-4D97-AF65-F5344CB8AC3E}">
        <p14:creationId xmlns:p14="http://schemas.microsoft.com/office/powerpoint/2010/main" val="1784045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panose="020B0604020202020204" pitchFamily="34" charset="0"/>
                <a:cs typeface="Arial" panose="020B0604020202020204" pitchFamily="34" charset="0"/>
              </a:rPr>
              <a:t>Polar lows may be associated with strong surface winds and heavy precipitation, posing hazards to ships and infrastructure (e.g.,</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Businger and Reed 1989)</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TPVs may act as precursors to the development of polar lows (e.g. </a:t>
            </a:r>
            <a:r>
              <a:rPr lang="en-US" sz="2400" dirty="0" err="1" smtClean="0">
                <a:latin typeface="Arial" panose="020B0604020202020204" pitchFamily="34" charset="0"/>
                <a:cs typeface="Arial" panose="020B0604020202020204" pitchFamily="34" charset="0"/>
              </a:rPr>
              <a:t>Kolstad</a:t>
            </a:r>
            <a:r>
              <a:rPr lang="en-US" sz="2400" dirty="0" smtClean="0">
                <a:latin typeface="Arial" panose="020B0604020202020204" pitchFamily="34" charset="0"/>
                <a:cs typeface="Arial" panose="020B0604020202020204" pitchFamily="34" charset="0"/>
              </a:rPr>
              <a:t> 2011)</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42344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descr="vort_crossline_69.9N22.5E_69.9N52.5E_20110211_0300.png"/>
          <p:cNvPicPr>
            <a:picLocks noChangeAspect="1"/>
          </p:cNvPicPr>
          <p:nvPr/>
        </p:nvPicPr>
        <p:blipFill rotWithShape="1">
          <a:blip r:embed="rId3">
            <a:extLst>
              <a:ext uri="{28A0092B-C50C-407E-A947-70E740481C1C}">
                <a14:useLocalDpi xmlns:a14="http://schemas.microsoft.com/office/drawing/2010/main" val="0"/>
              </a:ext>
            </a:extLst>
          </a:blip>
          <a:srcRect b="14215"/>
          <a:stretch/>
        </p:blipFill>
        <p:spPr>
          <a:xfrm>
            <a:off x="5496955" y="3165551"/>
            <a:ext cx="2633472" cy="2278853"/>
          </a:xfrm>
          <a:prstGeom prst="rect">
            <a:avLst/>
          </a:prstGeom>
          <a:ln w="3175">
            <a:solidFill>
              <a:schemeClr val="tx1"/>
            </a:solidFill>
          </a:ln>
        </p:spPr>
      </p:pic>
      <p:pic>
        <p:nvPicPr>
          <p:cNvPr id="113" name="Picture 112" descr="DT_theta_crossline_69.9N22.5E_69.9N52.5E_20110211_0300.png"/>
          <p:cNvPicPr>
            <a:picLocks noChangeAspect="1"/>
          </p:cNvPicPr>
          <p:nvPr/>
        </p:nvPicPr>
        <p:blipFill rotWithShape="1">
          <a:blip r:embed="rId4">
            <a:extLst>
              <a:ext uri="{28A0092B-C50C-407E-A947-70E740481C1C}">
                <a14:useLocalDpi xmlns:a14="http://schemas.microsoft.com/office/drawing/2010/main" val="0"/>
              </a:ext>
            </a:extLst>
          </a:blip>
          <a:srcRect t="-71" b="13895"/>
          <a:stretch/>
        </p:blipFill>
        <p:spPr>
          <a:xfrm>
            <a:off x="5494194" y="834109"/>
            <a:ext cx="2629799" cy="2286000"/>
          </a:xfrm>
          <a:prstGeom prst="rect">
            <a:avLst/>
          </a:prstGeom>
          <a:ln w="3175">
            <a:solidFill>
              <a:schemeClr val="tx1"/>
            </a:solidFill>
          </a:ln>
        </p:spPr>
      </p:pic>
      <p:pic>
        <p:nvPicPr>
          <p:cNvPr id="4" name="Picture 3" descr="era5_pv_cross_cfd_69.9N22.5E_69.9N52.5E_20110211_0300.png"/>
          <p:cNvPicPr>
            <a:picLocks noChangeAspect="1"/>
          </p:cNvPicPr>
          <p:nvPr/>
        </p:nvPicPr>
        <p:blipFill rotWithShape="1">
          <a:blip r:embed="rId5">
            <a:extLst>
              <a:ext uri="{28A0092B-C50C-407E-A947-70E740481C1C}">
                <a14:useLocalDpi xmlns:a14="http://schemas.microsoft.com/office/drawing/2010/main" val="0"/>
              </a:ext>
            </a:extLst>
          </a:blip>
          <a:srcRect t="2330" b="9937"/>
          <a:stretch/>
        </p:blipFill>
        <p:spPr>
          <a:xfrm>
            <a:off x="455802" y="723640"/>
            <a:ext cx="4996976" cy="4681728"/>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69.9°N, 30.0°</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69.9°N, 37.5°E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69.9°N, 45.0°</a:t>
            </a:r>
            <a:r>
              <a:rPr lang="en-US" sz="1000" dirty="0">
                <a:latin typeface="Arial"/>
                <a:cs typeface="Arial"/>
              </a:rPr>
              <a:t>E</a:t>
            </a: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B</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B</a:t>
            </a:r>
            <a:endParaRPr lang="en-US" sz="2400" b="1" dirty="0">
              <a:latin typeface="Arial"/>
              <a:cs typeface="Arial"/>
            </a:endParaRPr>
          </a:p>
        </p:txBody>
      </p:sp>
      <p:sp>
        <p:nvSpPr>
          <p:cNvPr id="124" name="TextBox 123"/>
          <p:cNvSpPr txBox="1"/>
          <p:nvPr/>
        </p:nvSpPr>
        <p:spPr>
          <a:xfrm>
            <a:off x="953585" y="833874"/>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92880" y="8363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96955" y="3169671"/>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Rectangle 103"/>
          <p:cNvSpPr/>
          <p:nvPr/>
        </p:nvSpPr>
        <p:spPr>
          <a:xfrm>
            <a:off x="3053091" y="3402896"/>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07" name="Straight Arrow Connector 106"/>
          <p:cNvCxnSpPr/>
          <p:nvPr/>
        </p:nvCxnSpPr>
        <p:spPr>
          <a:xfrm flipH="1" flipV="1">
            <a:off x="2419999" y="3563614"/>
            <a:ext cx="730788" cy="241774"/>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a:off x="2833263" y="4975282"/>
            <a:ext cx="594194"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3378609" y="4524120"/>
            <a:ext cx="905692" cy="769441"/>
          </a:xfrm>
          <a:prstGeom prst="rect">
            <a:avLst/>
          </a:prstGeom>
          <a:noFill/>
        </p:spPr>
        <p:txBody>
          <a:bodyPr wrap="none" lIns="91440" tIns="45720" rIns="91440" bIns="45720">
            <a:spAutoFit/>
          </a:bodyPr>
          <a:lstStyle/>
          <a:p>
            <a:pPr algn="ctr"/>
            <a:r>
              <a:rPr lang="en-US" sz="44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27" name="Straight Arrow Connector 126"/>
          <p:cNvCxnSpPr/>
          <p:nvPr/>
        </p:nvCxnSpPr>
        <p:spPr>
          <a:xfrm flipH="1">
            <a:off x="6933642" y="1585776"/>
            <a:ext cx="254555" cy="375434"/>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a:off x="6591681" y="4425813"/>
            <a:ext cx="341961" cy="159788"/>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9" name="Rectangle 128"/>
          <p:cNvSpPr/>
          <p:nvPr/>
        </p:nvSpPr>
        <p:spPr>
          <a:xfrm>
            <a:off x="5990108" y="4076478"/>
            <a:ext cx="709048"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0" name="Rectangle 129"/>
          <p:cNvSpPr/>
          <p:nvPr/>
        </p:nvSpPr>
        <p:spPr>
          <a:xfrm>
            <a:off x="6800704" y="1098693"/>
            <a:ext cx="982761"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1" name="Rectangle 130"/>
          <p:cNvSpPr/>
          <p:nvPr/>
        </p:nvSpPr>
        <p:spPr>
          <a:xfrm>
            <a:off x="7736464" y="1642570"/>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2" name="Rectangle 131"/>
          <p:cNvSpPr/>
          <p:nvPr/>
        </p:nvSpPr>
        <p:spPr>
          <a:xfrm>
            <a:off x="5981829" y="2114244"/>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5" name="Rectangle 134"/>
          <p:cNvSpPr/>
          <p:nvPr/>
        </p:nvSpPr>
        <p:spPr>
          <a:xfrm>
            <a:off x="7762380" y="3986011"/>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6" name="Rectangle 135"/>
          <p:cNvSpPr/>
          <p:nvPr/>
        </p:nvSpPr>
        <p:spPr>
          <a:xfrm>
            <a:off x="6001266" y="4457685"/>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grpSp>
        <p:nvGrpSpPr>
          <p:cNvPr id="137" name="Group 136"/>
          <p:cNvGrpSpPr/>
          <p:nvPr/>
        </p:nvGrpSpPr>
        <p:grpSpPr>
          <a:xfrm>
            <a:off x="-69633" y="797723"/>
            <a:ext cx="491997" cy="4612815"/>
            <a:chOff x="-69633" y="797723"/>
            <a:chExt cx="491997" cy="4612815"/>
          </a:xfrm>
        </p:grpSpPr>
        <p:sp>
          <p:nvSpPr>
            <p:cNvPr id="138" name="TextBox 137"/>
            <p:cNvSpPr txBox="1"/>
            <p:nvPr/>
          </p:nvSpPr>
          <p:spPr>
            <a:xfrm>
              <a:off x="-69633" y="3713115"/>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139" name="TextBox 138"/>
            <p:cNvSpPr txBox="1"/>
            <p:nvPr/>
          </p:nvSpPr>
          <p:spPr>
            <a:xfrm>
              <a:off x="-65201" y="3343691"/>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140" name="TextBox 139"/>
            <p:cNvSpPr txBox="1"/>
            <p:nvPr/>
          </p:nvSpPr>
          <p:spPr>
            <a:xfrm>
              <a:off x="-69633" y="2972680"/>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141" name="TextBox 140"/>
            <p:cNvSpPr txBox="1"/>
            <p:nvPr/>
          </p:nvSpPr>
          <p:spPr>
            <a:xfrm>
              <a:off x="-69633" y="2599656"/>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142" name="TextBox 141"/>
            <p:cNvSpPr txBox="1"/>
            <p:nvPr/>
          </p:nvSpPr>
          <p:spPr>
            <a:xfrm>
              <a:off x="-65201" y="2227069"/>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143" name="TextBox 142"/>
            <p:cNvSpPr txBox="1"/>
            <p:nvPr/>
          </p:nvSpPr>
          <p:spPr>
            <a:xfrm>
              <a:off x="-65201" y="1858734"/>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144" name="TextBox 143"/>
            <p:cNvSpPr txBox="1"/>
            <p:nvPr/>
          </p:nvSpPr>
          <p:spPr>
            <a:xfrm>
              <a:off x="-65201" y="1109181"/>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145" name="TextBox 144"/>
            <p:cNvSpPr txBox="1"/>
            <p:nvPr/>
          </p:nvSpPr>
          <p:spPr>
            <a:xfrm>
              <a:off x="-65201" y="1481987"/>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46" name="TextBox 145"/>
            <p:cNvSpPr txBox="1"/>
            <p:nvPr/>
          </p:nvSpPr>
          <p:spPr>
            <a:xfrm>
              <a:off x="-65201" y="408262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47" name="TextBox 146"/>
            <p:cNvSpPr txBox="1"/>
            <p:nvPr/>
          </p:nvSpPr>
          <p:spPr>
            <a:xfrm>
              <a:off x="-63905" y="4454341"/>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48" name="TextBox 147"/>
            <p:cNvSpPr txBox="1"/>
            <p:nvPr/>
          </p:nvSpPr>
          <p:spPr>
            <a:xfrm>
              <a:off x="22106" y="5272039"/>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149" name="Picture 148" descr="era5_pv_cross_cfd_66N34.5E_78N34.5E_20110211_0300.png"/>
            <p:cNvPicPr>
              <a:picLocks/>
            </p:cNvPicPr>
            <p:nvPr/>
          </p:nvPicPr>
          <p:blipFill rotWithShape="1">
            <a:blip r:embed="rId7">
              <a:extLst>
                <a:ext uri="{28A0092B-C50C-407E-A947-70E740481C1C}">
                  <a14:useLocalDpi xmlns:a14="http://schemas.microsoft.com/office/drawing/2010/main" val="0"/>
                </a:ext>
              </a:extLst>
            </a:blip>
            <a:srcRect l="24412" t="95000" r="16743" b="2268"/>
            <a:stretch/>
          </p:blipFill>
          <p:spPr>
            <a:xfrm rot="16200000">
              <a:off x="-1895640" y="2951135"/>
              <a:ext cx="4471416" cy="164592"/>
            </a:xfrm>
            <a:prstGeom prst="rect">
              <a:avLst/>
            </a:prstGeom>
          </p:spPr>
        </p:pic>
        <p:sp>
          <p:nvSpPr>
            <p:cNvPr id="150" name="TextBox 149"/>
            <p:cNvSpPr txBox="1"/>
            <p:nvPr/>
          </p:nvSpPr>
          <p:spPr>
            <a:xfrm>
              <a:off x="-63905" y="4833185"/>
              <a:ext cx="3005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1000" dirty="0">
                <a:latin typeface="Arial"/>
                <a:cs typeface="Arial"/>
              </a:endParaRPr>
            </a:p>
          </p:txBody>
        </p:sp>
      </p:grpSp>
      <p:grpSp>
        <p:nvGrpSpPr>
          <p:cNvPr id="56" name="Group 55"/>
          <p:cNvGrpSpPr/>
          <p:nvPr/>
        </p:nvGrpSpPr>
        <p:grpSpPr>
          <a:xfrm>
            <a:off x="8726741" y="856350"/>
            <a:ext cx="468318" cy="4471416"/>
            <a:chOff x="8726741" y="856350"/>
            <a:chExt cx="468318" cy="4471416"/>
          </a:xfrm>
        </p:grpSpPr>
        <p:sp>
          <p:nvSpPr>
            <p:cNvPr id="152" name="TextBox 151"/>
            <p:cNvSpPr txBox="1"/>
            <p:nvPr/>
          </p:nvSpPr>
          <p:spPr>
            <a:xfrm>
              <a:off x="8892625" y="4931835"/>
              <a:ext cx="300556" cy="138499"/>
            </a:xfrm>
            <a:prstGeom prst="rect">
              <a:avLst/>
            </a:prstGeom>
            <a:noFill/>
          </p:spPr>
          <p:txBody>
            <a:bodyPr wrap="square" lIns="0" tIns="0" rIns="0" bIns="0" rtlCol="0">
              <a:spAutoFit/>
            </a:bodyPr>
            <a:lstStyle/>
            <a:p>
              <a:r>
                <a:rPr lang="en-US" sz="900" dirty="0" smtClean="0">
                  <a:latin typeface="Arial"/>
                  <a:cs typeface="Arial"/>
                </a:rPr>
                <a:t>6</a:t>
              </a:r>
              <a:endParaRPr lang="en-US" sz="900" dirty="0">
                <a:latin typeface="Arial"/>
                <a:cs typeface="Arial"/>
              </a:endParaRPr>
            </a:p>
          </p:txBody>
        </p:sp>
        <p:pic>
          <p:nvPicPr>
            <p:cNvPr id="153" name="Picture 152" descr="850rvort_20110211_0200.png"/>
            <p:cNvPicPr>
              <a:picLocks/>
            </p:cNvPicPr>
            <p:nvPr/>
          </p:nvPicPr>
          <p:blipFill rotWithShape="1">
            <a:blip r:embed="rId8">
              <a:extLst>
                <a:ext uri="{28A0092B-C50C-407E-A947-70E740481C1C}">
                  <a14:useLocalDpi xmlns:a14="http://schemas.microsoft.com/office/drawing/2010/main" val="0"/>
                </a:ext>
              </a:extLst>
            </a:blip>
            <a:srcRect l="326" t="95049" r="3332" b="2497"/>
            <a:stretch/>
          </p:blipFill>
          <p:spPr>
            <a:xfrm rot="16200000">
              <a:off x="6559613" y="3023478"/>
              <a:ext cx="4471416" cy="137160"/>
            </a:xfrm>
            <a:prstGeom prst="rect">
              <a:avLst/>
            </a:prstGeom>
          </p:spPr>
        </p:pic>
        <p:sp>
          <p:nvSpPr>
            <p:cNvPr id="154" name="TextBox 153"/>
            <p:cNvSpPr txBox="1"/>
            <p:nvPr/>
          </p:nvSpPr>
          <p:spPr>
            <a:xfrm>
              <a:off x="8892625" y="4612363"/>
              <a:ext cx="300556" cy="138499"/>
            </a:xfrm>
            <a:prstGeom prst="rect">
              <a:avLst/>
            </a:prstGeom>
            <a:noFill/>
          </p:spPr>
          <p:txBody>
            <a:bodyPr wrap="square" lIns="0" tIns="0" rIns="0" bIns="0" rtlCol="0">
              <a:spAutoFit/>
            </a:bodyPr>
            <a:lstStyle/>
            <a:p>
              <a:r>
                <a:rPr lang="en-US" sz="900" dirty="0">
                  <a:latin typeface="Arial"/>
                  <a:cs typeface="Arial"/>
                </a:rPr>
                <a:t>8</a:t>
              </a:r>
            </a:p>
          </p:txBody>
        </p:sp>
        <p:sp>
          <p:nvSpPr>
            <p:cNvPr id="155" name="TextBox 154"/>
            <p:cNvSpPr txBox="1"/>
            <p:nvPr/>
          </p:nvSpPr>
          <p:spPr>
            <a:xfrm>
              <a:off x="8892625" y="4290489"/>
              <a:ext cx="300556" cy="138499"/>
            </a:xfrm>
            <a:prstGeom prst="rect">
              <a:avLst/>
            </a:prstGeom>
            <a:noFill/>
          </p:spPr>
          <p:txBody>
            <a:bodyPr wrap="square" lIns="0" tIns="0" rIns="0" bIns="0" rtlCol="0">
              <a:spAutoFit/>
            </a:bodyPr>
            <a:lstStyle/>
            <a:p>
              <a:r>
                <a:rPr lang="en-US" sz="900" dirty="0" smtClean="0">
                  <a:latin typeface="Arial"/>
                  <a:cs typeface="Arial"/>
                </a:rPr>
                <a:t>10</a:t>
              </a:r>
              <a:endParaRPr lang="en-US" sz="900" dirty="0">
                <a:latin typeface="Arial"/>
                <a:cs typeface="Arial"/>
              </a:endParaRPr>
            </a:p>
          </p:txBody>
        </p:sp>
        <p:sp>
          <p:nvSpPr>
            <p:cNvPr id="156" name="TextBox 155"/>
            <p:cNvSpPr txBox="1"/>
            <p:nvPr/>
          </p:nvSpPr>
          <p:spPr>
            <a:xfrm>
              <a:off x="8892625" y="3979611"/>
              <a:ext cx="300556" cy="138499"/>
            </a:xfrm>
            <a:prstGeom prst="rect">
              <a:avLst/>
            </a:prstGeom>
            <a:noFill/>
          </p:spPr>
          <p:txBody>
            <a:bodyPr wrap="square" lIns="0" tIns="0" rIns="0" bIns="0" rtlCol="0">
              <a:spAutoFit/>
            </a:bodyPr>
            <a:lstStyle/>
            <a:p>
              <a:r>
                <a:rPr lang="en-US" sz="900" dirty="0" smtClean="0">
                  <a:latin typeface="Arial"/>
                  <a:cs typeface="Arial"/>
                </a:rPr>
                <a:t>12</a:t>
              </a:r>
              <a:endParaRPr lang="en-US" sz="900" dirty="0">
                <a:latin typeface="Arial"/>
                <a:cs typeface="Arial"/>
              </a:endParaRPr>
            </a:p>
          </p:txBody>
        </p:sp>
        <p:sp>
          <p:nvSpPr>
            <p:cNvPr id="157" name="TextBox 156"/>
            <p:cNvSpPr txBox="1"/>
            <p:nvPr/>
          </p:nvSpPr>
          <p:spPr>
            <a:xfrm>
              <a:off x="8894503" y="3659434"/>
              <a:ext cx="300556" cy="138499"/>
            </a:xfrm>
            <a:prstGeom prst="rect">
              <a:avLst/>
            </a:prstGeom>
            <a:noFill/>
          </p:spPr>
          <p:txBody>
            <a:bodyPr wrap="square" lIns="0" tIns="0" rIns="0" bIns="0" rtlCol="0">
              <a:spAutoFit/>
            </a:bodyPr>
            <a:lstStyle/>
            <a:p>
              <a:r>
                <a:rPr lang="en-US" sz="900" dirty="0" smtClean="0">
                  <a:latin typeface="Arial"/>
                  <a:cs typeface="Arial"/>
                </a:rPr>
                <a:t>14</a:t>
              </a:r>
              <a:endParaRPr lang="en-US" sz="900" dirty="0">
                <a:latin typeface="Arial"/>
                <a:cs typeface="Arial"/>
              </a:endParaRPr>
            </a:p>
          </p:txBody>
        </p:sp>
        <p:sp>
          <p:nvSpPr>
            <p:cNvPr id="158" name="TextBox 157"/>
            <p:cNvSpPr txBox="1"/>
            <p:nvPr/>
          </p:nvSpPr>
          <p:spPr>
            <a:xfrm>
              <a:off x="8892625" y="3339996"/>
              <a:ext cx="300556" cy="138499"/>
            </a:xfrm>
            <a:prstGeom prst="rect">
              <a:avLst/>
            </a:prstGeom>
            <a:noFill/>
          </p:spPr>
          <p:txBody>
            <a:bodyPr wrap="square" lIns="0" tIns="0" rIns="0" bIns="0" rtlCol="0">
              <a:spAutoFit/>
            </a:bodyPr>
            <a:lstStyle/>
            <a:p>
              <a:r>
                <a:rPr lang="en-US" sz="900" dirty="0" smtClean="0">
                  <a:latin typeface="Arial"/>
                  <a:cs typeface="Arial"/>
                </a:rPr>
                <a:t>16</a:t>
              </a:r>
              <a:endParaRPr lang="en-US" sz="900" dirty="0">
                <a:latin typeface="Arial"/>
                <a:cs typeface="Arial"/>
              </a:endParaRPr>
            </a:p>
          </p:txBody>
        </p:sp>
        <p:sp>
          <p:nvSpPr>
            <p:cNvPr id="159" name="TextBox 158"/>
            <p:cNvSpPr txBox="1"/>
            <p:nvPr/>
          </p:nvSpPr>
          <p:spPr>
            <a:xfrm>
              <a:off x="8894503" y="3018689"/>
              <a:ext cx="300556" cy="138499"/>
            </a:xfrm>
            <a:prstGeom prst="rect">
              <a:avLst/>
            </a:prstGeom>
            <a:noFill/>
          </p:spPr>
          <p:txBody>
            <a:bodyPr wrap="square" lIns="0" tIns="0" rIns="0" bIns="0" rtlCol="0">
              <a:spAutoFit/>
            </a:bodyPr>
            <a:lstStyle/>
            <a:p>
              <a:r>
                <a:rPr lang="en-US" sz="900" dirty="0" smtClean="0">
                  <a:latin typeface="Arial"/>
                  <a:cs typeface="Arial"/>
                </a:rPr>
                <a:t>18</a:t>
              </a:r>
              <a:endParaRPr lang="en-US" sz="900" dirty="0">
                <a:latin typeface="Arial"/>
                <a:cs typeface="Arial"/>
              </a:endParaRPr>
            </a:p>
          </p:txBody>
        </p:sp>
        <p:sp>
          <p:nvSpPr>
            <p:cNvPr id="160" name="TextBox 159"/>
            <p:cNvSpPr txBox="1"/>
            <p:nvPr/>
          </p:nvSpPr>
          <p:spPr>
            <a:xfrm>
              <a:off x="8892625" y="2706754"/>
              <a:ext cx="300556" cy="138499"/>
            </a:xfrm>
            <a:prstGeom prst="rect">
              <a:avLst/>
            </a:prstGeom>
            <a:noFill/>
          </p:spPr>
          <p:txBody>
            <a:bodyPr wrap="square" lIns="0" tIns="0" rIns="0" bIns="0" rtlCol="0">
              <a:spAutoFit/>
            </a:bodyPr>
            <a:lstStyle/>
            <a:p>
              <a:r>
                <a:rPr lang="en-US" sz="900" dirty="0" smtClean="0">
                  <a:latin typeface="Arial"/>
                  <a:cs typeface="Arial"/>
                </a:rPr>
                <a:t>20</a:t>
              </a:r>
              <a:endParaRPr lang="en-US" sz="900" dirty="0">
                <a:latin typeface="Arial"/>
                <a:cs typeface="Arial"/>
              </a:endParaRPr>
            </a:p>
          </p:txBody>
        </p:sp>
        <p:sp>
          <p:nvSpPr>
            <p:cNvPr id="161" name="TextBox 160"/>
            <p:cNvSpPr txBox="1"/>
            <p:nvPr/>
          </p:nvSpPr>
          <p:spPr>
            <a:xfrm>
              <a:off x="8892625" y="2384694"/>
              <a:ext cx="300556" cy="138499"/>
            </a:xfrm>
            <a:prstGeom prst="rect">
              <a:avLst/>
            </a:prstGeom>
            <a:noFill/>
          </p:spPr>
          <p:txBody>
            <a:bodyPr wrap="square" lIns="0" tIns="0" rIns="0" bIns="0" rtlCol="0">
              <a:spAutoFit/>
            </a:bodyPr>
            <a:lstStyle/>
            <a:p>
              <a:r>
                <a:rPr lang="en-US" sz="900" dirty="0" smtClean="0">
                  <a:latin typeface="Arial"/>
                  <a:cs typeface="Arial"/>
                </a:rPr>
                <a:t>22</a:t>
              </a:r>
              <a:endParaRPr lang="en-US" sz="900" dirty="0">
                <a:latin typeface="Arial"/>
                <a:cs typeface="Arial"/>
              </a:endParaRPr>
            </a:p>
          </p:txBody>
        </p:sp>
        <p:sp>
          <p:nvSpPr>
            <p:cNvPr id="162" name="TextBox 161"/>
            <p:cNvSpPr txBox="1"/>
            <p:nvPr/>
          </p:nvSpPr>
          <p:spPr>
            <a:xfrm>
              <a:off x="8892625" y="2066345"/>
              <a:ext cx="300556" cy="138499"/>
            </a:xfrm>
            <a:prstGeom prst="rect">
              <a:avLst/>
            </a:prstGeom>
            <a:noFill/>
          </p:spPr>
          <p:txBody>
            <a:bodyPr wrap="square" lIns="0" tIns="0" rIns="0" bIns="0" rtlCol="0">
              <a:spAutoFit/>
            </a:bodyPr>
            <a:lstStyle/>
            <a:p>
              <a:r>
                <a:rPr lang="en-US" sz="900" dirty="0" smtClean="0">
                  <a:latin typeface="Arial"/>
                  <a:cs typeface="Arial"/>
                </a:rPr>
                <a:t>24</a:t>
              </a:r>
              <a:endParaRPr lang="en-US" sz="900" dirty="0">
                <a:latin typeface="Arial"/>
                <a:cs typeface="Arial"/>
              </a:endParaRPr>
            </a:p>
          </p:txBody>
        </p:sp>
        <p:sp>
          <p:nvSpPr>
            <p:cNvPr id="163" name="TextBox 162"/>
            <p:cNvSpPr txBox="1"/>
            <p:nvPr/>
          </p:nvSpPr>
          <p:spPr>
            <a:xfrm>
              <a:off x="8894503" y="1749988"/>
              <a:ext cx="300556" cy="138499"/>
            </a:xfrm>
            <a:prstGeom prst="rect">
              <a:avLst/>
            </a:prstGeom>
            <a:noFill/>
          </p:spPr>
          <p:txBody>
            <a:bodyPr wrap="square" lIns="0" tIns="0" rIns="0" bIns="0" rtlCol="0">
              <a:spAutoFit/>
            </a:bodyPr>
            <a:lstStyle/>
            <a:p>
              <a:r>
                <a:rPr lang="en-US" sz="900" dirty="0" smtClean="0">
                  <a:latin typeface="Arial"/>
                  <a:cs typeface="Arial"/>
                </a:rPr>
                <a:t>26</a:t>
              </a:r>
              <a:endParaRPr lang="en-US" sz="900" dirty="0">
                <a:latin typeface="Arial"/>
                <a:cs typeface="Arial"/>
              </a:endParaRPr>
            </a:p>
          </p:txBody>
        </p:sp>
        <p:sp>
          <p:nvSpPr>
            <p:cNvPr id="164" name="TextBox 163"/>
            <p:cNvSpPr txBox="1"/>
            <p:nvPr/>
          </p:nvSpPr>
          <p:spPr>
            <a:xfrm>
              <a:off x="8892625" y="1412737"/>
              <a:ext cx="300556" cy="138499"/>
            </a:xfrm>
            <a:prstGeom prst="rect">
              <a:avLst/>
            </a:prstGeom>
            <a:noFill/>
          </p:spPr>
          <p:txBody>
            <a:bodyPr wrap="square" lIns="0" tIns="0" rIns="0" bIns="0" rtlCol="0">
              <a:spAutoFit/>
            </a:bodyPr>
            <a:lstStyle/>
            <a:p>
              <a:r>
                <a:rPr lang="en-US" sz="900" dirty="0" smtClean="0">
                  <a:latin typeface="Arial"/>
                  <a:cs typeface="Arial"/>
                </a:rPr>
                <a:t>28</a:t>
              </a:r>
              <a:endParaRPr lang="en-US" sz="900" dirty="0">
                <a:latin typeface="Arial"/>
                <a:cs typeface="Arial"/>
              </a:endParaRPr>
            </a:p>
          </p:txBody>
        </p:sp>
        <p:sp>
          <p:nvSpPr>
            <p:cNvPr id="165" name="TextBox 164"/>
            <p:cNvSpPr txBox="1"/>
            <p:nvPr/>
          </p:nvSpPr>
          <p:spPr>
            <a:xfrm>
              <a:off x="8894503" y="109584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900" dirty="0">
                <a:latin typeface="Arial"/>
                <a:cs typeface="Arial"/>
              </a:endParaRPr>
            </a:p>
          </p:txBody>
        </p:sp>
      </p:grpSp>
      <p:sp>
        <p:nvSpPr>
          <p:cNvPr id="86"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a:cs typeface="Arial"/>
              </a:rPr>
              <a:t>(a) PV </a:t>
            </a:r>
            <a:r>
              <a:rPr lang="en-US" sz="1500" dirty="0">
                <a:latin typeface="Arial"/>
                <a:cs typeface="Arial"/>
              </a:rPr>
              <a:t>(PVU, </a:t>
            </a:r>
            <a:r>
              <a:rPr lang="en-US" sz="1500" dirty="0" smtClean="0">
                <a:latin typeface="Arial"/>
                <a:cs typeface="Arial"/>
              </a:rPr>
              <a:t>shaded)</a:t>
            </a:r>
            <a:r>
              <a:rPr lang="en-US" sz="1500" dirty="0">
                <a:latin typeface="Arial"/>
                <a:cs typeface="Arial"/>
              </a:rPr>
              <a:t>, </a:t>
            </a:r>
            <a:r>
              <a:rPr lang="en-US" sz="1500" dirty="0" smtClean="0">
                <a:latin typeface="Arial"/>
                <a:cs typeface="Arial"/>
              </a:rPr>
              <a:t>θ (K, black), ascent </a:t>
            </a:r>
            <a:r>
              <a:rPr lang="en-US" sz="1500" dirty="0" smtClean="0">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red, every </a:t>
            </a:r>
            <a:r>
              <a:rPr lang="en-US" sz="1500" dirty="0" smtClean="0">
                <a:latin typeface="Arial" panose="020B0604020202020204" pitchFamily="34" charset="0"/>
                <a:cs typeface="Arial" panose="020B0604020202020204" pitchFamily="34" charset="0"/>
              </a:rPr>
              <a:t>2.5 </a:t>
            </a:r>
            <a:r>
              <a:rPr lang="en-US" sz="1500" dirty="0">
                <a:latin typeface="Arial" panose="020B0604020202020204" pitchFamily="34" charset="0"/>
                <a:cs typeface="Arial" panose="020B0604020202020204" pitchFamily="34" charset="0"/>
              </a:rPr>
              <a:t>× 10</a:t>
            </a:r>
            <a:r>
              <a:rPr lang="en-US" sz="1500" baseline="30000" dirty="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hPa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and wind speed </a:t>
            </a:r>
            <a:r>
              <a:rPr lang="en-US" sz="1500" dirty="0" smtClean="0">
                <a:latin typeface="Arial"/>
                <a:cs typeface="Arial"/>
              </a:rPr>
              <a:t>(white, every    10 m </a:t>
            </a:r>
            <a:r>
              <a:rPr lang="en-US" sz="1500" dirty="0">
                <a:latin typeface="Arial"/>
                <a:cs typeface="Arial"/>
              </a:rPr>
              <a:t>s</a:t>
            </a:r>
            <a:r>
              <a:rPr lang="en-US" sz="1500" baseline="30000" dirty="0">
                <a:latin typeface="Arial"/>
                <a:cs typeface="Arial"/>
              </a:rPr>
              <a:t>−</a:t>
            </a:r>
            <a:r>
              <a:rPr lang="en-US" sz="1500" baseline="30000" dirty="0" smtClean="0">
                <a:latin typeface="Arial"/>
                <a:cs typeface="Arial"/>
              </a:rPr>
              <a:t>1 </a:t>
            </a:r>
            <a:r>
              <a:rPr lang="en-US" sz="1500" dirty="0" smtClean="0">
                <a:latin typeface="Arial"/>
                <a:cs typeface="Arial"/>
              </a:rPr>
              <a:t>starting at 30 m </a:t>
            </a:r>
            <a:r>
              <a:rPr lang="en-US" sz="1500" dirty="0">
                <a:latin typeface="Arial"/>
                <a:cs typeface="Arial"/>
              </a:rPr>
              <a:t>s</a:t>
            </a:r>
            <a:r>
              <a:rPr lang="en-US" sz="1500" baseline="30000" dirty="0">
                <a:latin typeface="Arial"/>
                <a:cs typeface="Arial"/>
              </a:rPr>
              <a:t>−</a:t>
            </a:r>
            <a:r>
              <a:rPr lang="en-US" sz="1500" baseline="30000" dirty="0" smtClean="0">
                <a:latin typeface="Arial"/>
                <a:cs typeface="Arial"/>
              </a:rPr>
              <a:t>1</a:t>
            </a:r>
            <a:r>
              <a:rPr lang="en-US" sz="1500" dirty="0" smtClean="0">
                <a:latin typeface="Arial"/>
                <a:cs typeface="Arial"/>
              </a:rPr>
              <a:t>)</a:t>
            </a:r>
            <a:r>
              <a:rPr lang="en-US" sz="1500" dirty="0">
                <a:latin typeface="Arial"/>
                <a:cs typeface="Arial"/>
              </a:rPr>
              <a:t>; </a:t>
            </a:r>
            <a:r>
              <a:rPr lang="en-US" sz="1500" dirty="0" smtClean="0">
                <a:latin typeface="Arial"/>
                <a:cs typeface="Arial"/>
              </a:rPr>
              <a:t>(b) DT (2-PVU surface) θ (K, shaded), wind speed </a:t>
            </a:r>
            <a:r>
              <a:rPr lang="en-US" sz="1500" dirty="0">
                <a:solidFill>
                  <a:srgbClr val="000000"/>
                </a:solidFill>
                <a:latin typeface="Arial" panose="020B0604020202020204" pitchFamily="34" charset="0"/>
                <a:cs typeface="Arial" panose="020B0604020202020204" pitchFamily="34" charset="0"/>
              </a:rPr>
              <a:t>(black,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a:solidFill>
                  <a:srgbClr val="000000"/>
                </a:solidFill>
                <a:latin typeface="Arial" panose="020B0604020202020204" pitchFamily="34" charset="0"/>
                <a:cs typeface="Arial" panose="020B0604020202020204" pitchFamily="34" charset="0"/>
              </a:rPr>
              <a:t>)</a:t>
            </a:r>
            <a:r>
              <a:rPr lang="en-US" sz="1500" dirty="0" smtClean="0">
                <a:latin typeface="Arial"/>
                <a:cs typeface="Arial"/>
              </a:rPr>
              <a:t>, and wind (m s</a:t>
            </a:r>
            <a:r>
              <a:rPr lang="en-US" sz="1500" baseline="30000" dirty="0" smtClean="0">
                <a:latin typeface="Arial"/>
                <a:cs typeface="Arial"/>
              </a:rPr>
              <a:t>−1</a:t>
            </a:r>
            <a:r>
              <a:rPr lang="en-US" sz="1500" dirty="0" smtClean="0">
                <a:latin typeface="Arial"/>
                <a:cs typeface="Arial"/>
              </a:rPr>
              <a:t>, flags and barbs); (c) </a:t>
            </a:r>
            <a:r>
              <a:rPr lang="en-US" sz="1500" dirty="0">
                <a:latin typeface="Arial" panose="020B0604020202020204" pitchFamily="34" charset="0"/>
                <a:cs typeface="Arial" panose="020B0604020202020204" pitchFamily="34" charset="0"/>
              </a:rPr>
              <a:t>850-hPa relative vorticity (10</a:t>
            </a:r>
            <a:r>
              <a:rPr lang="en-US" sz="1500" baseline="30000" dirty="0">
                <a:latin typeface="Arial" panose="020B0604020202020204" pitchFamily="34" charset="0"/>
                <a:cs typeface="Arial" panose="020B0604020202020204" pitchFamily="34" charset="0"/>
              </a:rPr>
              <a:t>−5</a:t>
            </a:r>
            <a:r>
              <a:rPr lang="en-US" sz="1500" dirty="0">
                <a:latin typeface="Arial" panose="020B0604020202020204" pitchFamily="34" charset="0"/>
                <a:cs typeface="Arial" panose="020B0604020202020204" pitchFamily="34" charset="0"/>
              </a:rPr>
              <a:t>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shaded)</a:t>
            </a:r>
            <a:r>
              <a:rPr lang="en-US" sz="1500" dirty="0" smtClean="0">
                <a:latin typeface="Arial" panose="020B0604020202020204" pitchFamily="34" charset="0"/>
                <a:cs typeface="Arial" panose="020B0604020202020204" pitchFamily="34" charset="0"/>
              </a:rPr>
              <a:t>, 850</a:t>
            </a:r>
            <a:r>
              <a:rPr lang="en-US" sz="1500" dirty="0">
                <a:latin typeface="Arial" panose="020B0604020202020204" pitchFamily="34" charset="0"/>
                <a:cs typeface="Arial" panose="020B0604020202020204" pitchFamily="34" charset="0"/>
              </a:rPr>
              <a:t>–600-hPa ascent (blue, every 2.5 × 10</a:t>
            </a:r>
            <a:r>
              <a:rPr lang="en-US" sz="1500" baseline="30000" dirty="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hPa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a:t>
            </a:r>
            <a:r>
              <a:rPr lang="en-US" sz="1500" dirty="0" smtClean="0">
                <a:latin typeface="Arial" panose="020B0604020202020204" pitchFamily="34" charset="0"/>
                <a:cs typeface="Arial" panose="020B0604020202020204" pitchFamily="34" charset="0"/>
              </a:rPr>
              <a:t>, SLP </a:t>
            </a:r>
            <a:r>
              <a:rPr lang="en-US" sz="1500" dirty="0">
                <a:latin typeface="Arial" panose="020B0604020202020204" pitchFamily="34" charset="0"/>
                <a:cs typeface="Arial" panose="020B0604020202020204" pitchFamily="34" charset="0"/>
              </a:rPr>
              <a:t>(hPa, black)</a:t>
            </a:r>
            <a:r>
              <a:rPr lang="en-US" sz="1500" dirty="0" smtClean="0">
                <a:latin typeface="Arial" panose="020B0604020202020204" pitchFamily="34" charset="0"/>
                <a:cs typeface="Arial" panose="020B0604020202020204" pitchFamily="34" charset="0"/>
              </a:rPr>
              <a:t>, and 10</a:t>
            </a:r>
            <a:r>
              <a:rPr lang="en-US" sz="1500" dirty="0">
                <a:latin typeface="Arial" panose="020B0604020202020204" pitchFamily="34" charset="0"/>
                <a:cs typeface="Arial" panose="020B0604020202020204" pitchFamily="34" charset="0"/>
              </a:rPr>
              <a:t>-m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endParaRPr lang="en-US" sz="15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967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5-20 at 12.3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8421"/>
            <a:ext cx="9144000" cy="3695612"/>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Most Accurate </a:t>
            </a:r>
            <a:r>
              <a:rPr lang="en-US" sz="2800" b="1" dirty="0">
                <a:solidFill>
                  <a:srgbClr val="FF0000"/>
                </a:solidFill>
                <a:latin typeface="Arial" panose="020B0604020202020204" pitchFamily="34" charset="0"/>
                <a:cs typeface="Arial" panose="020B0604020202020204" pitchFamily="34" charset="0"/>
              </a:rPr>
              <a:t>M</a:t>
            </a:r>
            <a:r>
              <a:rPr lang="en-US" sz="2800" b="1" dirty="0" smtClean="0">
                <a:solidFill>
                  <a:srgbClr val="FF0000"/>
                </a:solidFill>
                <a:latin typeface="Arial" panose="020B0604020202020204" pitchFamily="34" charset="0"/>
                <a:cs typeface="Arial" panose="020B0604020202020204" pitchFamily="34" charset="0"/>
              </a:rPr>
              <a:t>embers</a:t>
            </a:r>
            <a:endParaRPr lang="en-US" sz="2800" b="1" dirty="0">
              <a:solidFill>
                <a:srgbClr val="FF0000"/>
              </a:solidFill>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29248" y="1301410"/>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latin typeface="Arial"/>
                <a:cs typeface="Arial"/>
              </a:rPr>
              <a:t>Track error rank, intensity error rank, and combined track and intensity error rank for the eight ensemble members in the most accurate group. </a:t>
            </a:r>
          </a:p>
        </p:txBody>
      </p:sp>
    </p:spTree>
    <p:extLst>
      <p:ext uri="{BB962C8B-B14F-4D97-AF65-F5344CB8AC3E}">
        <p14:creationId xmlns:p14="http://schemas.microsoft.com/office/powerpoint/2010/main" val="375071699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Least Accurate </a:t>
            </a:r>
            <a:r>
              <a:rPr lang="en-US" sz="2800" b="1" dirty="0">
                <a:solidFill>
                  <a:srgbClr val="FF0000"/>
                </a:solidFill>
                <a:latin typeface="Arial" panose="020B0604020202020204" pitchFamily="34" charset="0"/>
                <a:cs typeface="Arial" panose="020B0604020202020204" pitchFamily="34" charset="0"/>
              </a:rPr>
              <a:t>M</a:t>
            </a:r>
            <a:r>
              <a:rPr lang="en-US" sz="2800" b="1" dirty="0" smtClean="0">
                <a:solidFill>
                  <a:srgbClr val="FF0000"/>
                </a:solidFill>
                <a:latin typeface="Arial" panose="020B0604020202020204" pitchFamily="34" charset="0"/>
                <a:cs typeface="Arial" panose="020B0604020202020204" pitchFamily="34" charset="0"/>
              </a:rPr>
              <a:t>embers</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Screen Shot 2018-05-20 at 12.36.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 y="1923147"/>
            <a:ext cx="9144000" cy="3678742"/>
          </a:xfrm>
          <a:prstGeom prst="rect">
            <a:avLst/>
          </a:prstGeom>
        </p:spPr>
      </p:pic>
      <p:sp>
        <p:nvSpPr>
          <p:cNvPr id="7" name="Content Placeholder 2"/>
          <p:cNvSpPr txBox="1">
            <a:spLocks/>
          </p:cNvSpPr>
          <p:nvPr/>
        </p:nvSpPr>
        <p:spPr>
          <a:xfrm>
            <a:off x="29248" y="1301410"/>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latin typeface="Arial"/>
                <a:cs typeface="Arial"/>
              </a:rPr>
              <a:t>Track error rank, intensity error rank, and combined track and intensity error rank for the eight ensemble members in the </a:t>
            </a:r>
            <a:r>
              <a:rPr lang="en-US" sz="1600" dirty="0" smtClean="0">
                <a:latin typeface="Arial"/>
                <a:cs typeface="Arial"/>
              </a:rPr>
              <a:t>least </a:t>
            </a:r>
            <a:r>
              <a:rPr lang="en-US" sz="1600" dirty="0">
                <a:latin typeface="Arial"/>
                <a:cs typeface="Arial"/>
              </a:rPr>
              <a:t>accurate group. </a:t>
            </a:r>
          </a:p>
        </p:txBody>
      </p:sp>
    </p:spTree>
    <p:extLst>
      <p:ext uri="{BB962C8B-B14F-4D97-AF65-F5344CB8AC3E}">
        <p14:creationId xmlns:p14="http://schemas.microsoft.com/office/powerpoint/2010/main" val="185548610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5-20 at 12.36.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54697"/>
            <a:ext cx="9144000" cy="2338917"/>
          </a:xfrm>
          <a:prstGeom prst="rect">
            <a:avLst/>
          </a:prstGeom>
        </p:spPr>
      </p:pic>
      <p:cxnSp>
        <p:nvCxnSpPr>
          <p:cNvPr id="6" name="Straight Connector 5"/>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Significant Differences</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29248" y="1301410"/>
            <a:ext cx="9072887" cy="126954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smtClean="0">
                <a:latin typeface="Arial"/>
                <a:cs typeface="Arial"/>
              </a:rPr>
              <a:t>Values of selected quantities for 1800 UTC 10 February–1200 UTC 11 February 2011 time period for ERA5, most accurate group, and least accurate group. </a:t>
            </a:r>
            <a:r>
              <a:rPr lang="en-US" sz="1600" dirty="0">
                <a:latin typeface="Arial"/>
                <a:cs typeface="Arial"/>
              </a:rPr>
              <a:t>The difference between the means of the most accurate and least accurate group for each quantity are shown as well, with confidence levels for the significance of the difference between the means of the most accurate and least accurate group for each quantity based on a two-sided Student’s </a:t>
            </a:r>
            <a:r>
              <a:rPr lang="en-US" sz="1600" i="1" dirty="0">
                <a:latin typeface="Arial"/>
                <a:cs typeface="Arial"/>
              </a:rPr>
              <a:t>t</a:t>
            </a:r>
            <a:r>
              <a:rPr lang="en-US" sz="1600" dirty="0">
                <a:latin typeface="Arial"/>
                <a:cs typeface="Arial"/>
              </a:rPr>
              <a:t> test given in parentheses. </a:t>
            </a:r>
          </a:p>
        </p:txBody>
      </p:sp>
    </p:spTree>
    <p:extLst>
      <p:ext uri="{BB962C8B-B14F-4D97-AF65-F5344CB8AC3E}">
        <p14:creationId xmlns:p14="http://schemas.microsoft.com/office/powerpoint/2010/main" val="21620207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b="1" dirty="0">
                <a:solidFill>
                  <a:srgbClr val="0000FF"/>
                </a:solidFill>
                <a:latin typeface="Arial"/>
                <a:cs typeface="Arial"/>
              </a:rPr>
              <a:t>A</a:t>
            </a:r>
            <a:r>
              <a:rPr lang="en-US" sz="2400" b="1" dirty="0" smtClean="0">
                <a:solidFill>
                  <a:srgbClr val="0000FF"/>
                </a:solidFill>
                <a:latin typeface="Arial"/>
                <a:cs typeface="Arial"/>
              </a:rPr>
              <a:t>nalyze </a:t>
            </a:r>
            <a:r>
              <a:rPr lang="en-US" sz="2400" b="1" dirty="0">
                <a:solidFill>
                  <a:srgbClr val="0000FF"/>
                </a:solidFill>
                <a:latin typeface="Arial"/>
                <a:cs typeface="Arial"/>
              </a:rPr>
              <a:t>the evolution of a polar low that is linked to a </a:t>
            </a:r>
            <a:r>
              <a:rPr lang="en-US" sz="2400" b="1" dirty="0" smtClean="0">
                <a:solidFill>
                  <a:srgbClr val="0000FF"/>
                </a:solidFill>
                <a:latin typeface="Arial"/>
                <a:cs typeface="Arial"/>
              </a:rPr>
              <a:t>TPV</a:t>
            </a:r>
            <a:endParaRPr lang="en-US" sz="2400" b="1" dirty="0">
              <a:solidFill>
                <a:srgbClr val="0000FF"/>
              </a:solidFill>
              <a:latin typeface="Arial"/>
              <a:cs typeface="Arial"/>
            </a:endParaRPr>
          </a:p>
          <a:p>
            <a:endParaRPr lang="en-US" sz="2400" dirty="0" smtClean="0">
              <a:latin typeface="Arial"/>
              <a:cs typeface="Arial"/>
            </a:endParaRPr>
          </a:p>
          <a:p>
            <a:r>
              <a:rPr lang="en-US" sz="2400" dirty="0">
                <a:latin typeface="Arial"/>
                <a:cs typeface="Arial"/>
              </a:rPr>
              <a:t>I</a:t>
            </a:r>
            <a:r>
              <a:rPr lang="en-US" sz="2400" dirty="0" smtClean="0">
                <a:latin typeface="Arial"/>
                <a:cs typeface="Arial"/>
              </a:rPr>
              <a:t>nvestigate </a:t>
            </a:r>
            <a:r>
              <a:rPr lang="en-US" sz="2400" dirty="0">
                <a:latin typeface="Arial"/>
                <a:cs typeface="Arial"/>
              </a:rPr>
              <a:t>factors influencing the predictability of the evolution of the polar </a:t>
            </a:r>
            <a:r>
              <a:rPr lang="en-US" sz="2400" dirty="0" smtClean="0">
                <a:latin typeface="Arial"/>
                <a:cs typeface="Arial"/>
              </a:rPr>
              <a:t>low</a:t>
            </a: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Outline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8381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smtClean="0">
                <a:latin typeface="Arial"/>
                <a:cs typeface="Arial"/>
              </a:rPr>
              <a:t>Obtain polar lows from Sea </a:t>
            </a:r>
            <a:r>
              <a:rPr lang="en-US" sz="2400" dirty="0">
                <a:latin typeface="Arial"/>
                <a:cs typeface="Arial"/>
              </a:rPr>
              <a:t>Surface Temperature and Altimeter Synergy for Improved Forecasting of Polar lows (STARS) database of polar lows </a:t>
            </a:r>
            <a:r>
              <a:rPr lang="en-US" sz="2400" dirty="0" smtClean="0">
                <a:latin typeface="Arial"/>
                <a:cs typeface="Arial"/>
              </a:rPr>
              <a:t>over </a:t>
            </a:r>
            <a:r>
              <a:rPr lang="en-US" sz="2400" dirty="0">
                <a:latin typeface="Arial"/>
                <a:cs typeface="Arial"/>
              </a:rPr>
              <a:t>the Norwegian Sea and Barents Sea (</a:t>
            </a:r>
            <a:r>
              <a:rPr lang="en-US" sz="2400" dirty="0" err="1">
                <a:latin typeface="Arial"/>
                <a:cs typeface="Arial"/>
              </a:rPr>
              <a:t>Sætra</a:t>
            </a:r>
            <a:r>
              <a:rPr lang="en-US" sz="2400" dirty="0">
                <a:latin typeface="Arial"/>
                <a:cs typeface="Arial"/>
              </a:rPr>
              <a:t> et al. 2010</a:t>
            </a:r>
            <a:r>
              <a:rPr lang="en-US" sz="2400" dirty="0" smtClean="0">
                <a:latin typeface="Arial"/>
                <a:cs typeface="Arial"/>
              </a:rPr>
              <a:t>)</a:t>
            </a:r>
          </a:p>
          <a:p>
            <a:pPr>
              <a:lnSpc>
                <a:spcPct val="50000"/>
              </a:lnSpc>
            </a:pPr>
            <a:endParaRPr lang="en-US" sz="2400" dirty="0" smtClean="0">
              <a:latin typeface="Arial"/>
              <a:cs typeface="Arial"/>
            </a:endParaRPr>
          </a:p>
          <a:p>
            <a:pPr lvl="1"/>
            <a:r>
              <a:rPr lang="en-US" sz="2200" dirty="0" smtClean="0">
                <a:solidFill>
                  <a:srgbClr val="0000FF"/>
                </a:solidFill>
                <a:latin typeface="Arial"/>
                <a:cs typeface="Arial"/>
              </a:rPr>
              <a:t>STARS </a:t>
            </a:r>
            <a:r>
              <a:rPr lang="en-US" sz="2200" dirty="0">
                <a:solidFill>
                  <a:srgbClr val="0000FF"/>
                </a:solidFill>
                <a:latin typeface="Arial"/>
                <a:cs typeface="Arial"/>
              </a:rPr>
              <a:t>database covers the 2002–2011 period, for a total of 140 polar lows. </a:t>
            </a:r>
            <a:endParaRPr lang="en-US" sz="2200" dirty="0" smtClean="0">
              <a:solidFill>
                <a:srgbClr val="0000FF"/>
              </a:solidFill>
              <a:latin typeface="Arial"/>
              <a:cs typeface="Arial"/>
            </a:endParaRPr>
          </a:p>
          <a:p>
            <a:pPr marL="457200" lvl="1" indent="0">
              <a:lnSpc>
                <a:spcPct val="50000"/>
              </a:lnSpc>
              <a:buNone/>
            </a:pPr>
            <a:endParaRPr lang="en-US" sz="2000" dirty="0">
              <a:solidFill>
                <a:srgbClr val="0000FF"/>
              </a:solidFill>
              <a:latin typeface="Arial"/>
              <a:cs typeface="Arial"/>
            </a:endParaRPr>
          </a:p>
          <a:p>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3825782" y="6544959"/>
            <a:ext cx="5264981" cy="379061"/>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200" dirty="0" smtClean="0">
                <a:solidFill>
                  <a:srgbClr val="000000"/>
                </a:solidFill>
                <a:latin typeface="Arial" panose="020B0604020202020204" pitchFamily="34" charset="0"/>
                <a:cs typeface="Arial" panose="020B0604020202020204" pitchFamily="34" charset="0"/>
              </a:rPr>
              <a:t>Link </a:t>
            </a:r>
            <a:r>
              <a:rPr lang="en-US" sz="1200" dirty="0" smtClean="0">
                <a:solidFill>
                  <a:srgbClr val="000000"/>
                </a:solidFill>
                <a:latin typeface="Arial" panose="020B0604020202020204" pitchFamily="34" charset="0"/>
                <a:cs typeface="Arial" panose="020B0604020202020204" pitchFamily="34" charset="0"/>
              </a:rPr>
              <a:t>for</a:t>
            </a:r>
            <a:r>
              <a:rPr lang="en-US" sz="1200" dirty="0" smtClean="0">
                <a:solidFill>
                  <a:srgbClr val="000000"/>
                </a:solidFill>
                <a:latin typeface="Arial" panose="020B0604020202020204" pitchFamily="34" charset="0"/>
                <a:cs typeface="Arial" panose="020B0604020202020204" pitchFamily="34" charset="0"/>
              </a:rPr>
              <a:t> </a:t>
            </a:r>
            <a:r>
              <a:rPr lang="en-US" sz="1200" dirty="0" smtClean="0">
                <a:solidFill>
                  <a:srgbClr val="000000"/>
                </a:solidFill>
                <a:latin typeface="Arial" panose="020B0604020202020204" pitchFamily="34" charset="0"/>
                <a:cs typeface="Arial" panose="020B0604020202020204" pitchFamily="34" charset="0"/>
              </a:rPr>
              <a:t>STARS Database: </a:t>
            </a:r>
            <a:r>
              <a:rPr lang="en-US" sz="1200" dirty="0">
                <a:solidFill>
                  <a:srgbClr val="000000"/>
                </a:solidFill>
                <a:latin typeface="Arial" panose="020B0604020202020204" pitchFamily="34" charset="0"/>
                <a:cs typeface="Arial" panose="020B0604020202020204" pitchFamily="34" charset="0"/>
                <a:hlinkClick r:id="rId2"/>
              </a:rPr>
              <a:t>http://polarlow.met.no/stars-dat</a:t>
            </a:r>
            <a:r>
              <a:rPr lang="en-US" sz="1200" dirty="0" smtClean="0">
                <a:solidFill>
                  <a:srgbClr val="000000"/>
                </a:solidFill>
                <a:latin typeface="Arial" panose="020B0604020202020204" pitchFamily="34" charset="0"/>
                <a:cs typeface="Arial" panose="020B0604020202020204" pitchFamily="34" charset="0"/>
                <a:hlinkClick r:id="rId2"/>
              </a:rPr>
              <a:t>/</a:t>
            </a:r>
            <a:endParaRPr lang="en-US" sz="1200" dirty="0"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3815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smtClean="0">
                <a:latin typeface="Arial"/>
                <a:cs typeface="Arial"/>
              </a:rPr>
              <a:t>Compare STARS database to a 1979</a:t>
            </a:r>
            <a:r>
              <a:rPr lang="en-US" sz="2400" dirty="0">
                <a:latin typeface="Arial"/>
                <a:cs typeface="Arial"/>
              </a:rPr>
              <a:t>–2015 database of TPVs constructed using the ERA-</a:t>
            </a:r>
            <a:r>
              <a:rPr lang="en-US" sz="2400" dirty="0" smtClean="0">
                <a:latin typeface="Arial"/>
                <a:cs typeface="Arial"/>
              </a:rPr>
              <a:t>Interim (Dee et al. 2011) and a TPV tracking algorithm developed by Nicholas </a:t>
            </a:r>
            <a:r>
              <a:rPr lang="en-US" sz="2400" dirty="0" err="1" smtClean="0">
                <a:latin typeface="Arial"/>
                <a:cs typeface="Arial"/>
              </a:rPr>
              <a:t>Szapiro</a:t>
            </a:r>
            <a:r>
              <a:rPr lang="en-US" sz="2400" dirty="0" smtClean="0">
                <a:latin typeface="Arial"/>
                <a:cs typeface="Arial"/>
              </a:rPr>
              <a:t> and Steven </a:t>
            </a:r>
            <a:r>
              <a:rPr lang="en-US" sz="2400" dirty="0" err="1" smtClean="0">
                <a:latin typeface="Arial"/>
                <a:cs typeface="Arial"/>
              </a:rPr>
              <a:t>Cavallo</a:t>
            </a:r>
            <a:endParaRPr lang="en-US" sz="2400" dirty="0" smtClean="0">
              <a:latin typeface="Arial"/>
              <a:cs typeface="Arial"/>
            </a:endParaRPr>
          </a:p>
          <a:p>
            <a:endParaRPr lang="en-US" sz="2400" dirty="0">
              <a:solidFill>
                <a:srgbClr val="0000FF"/>
              </a:solidFill>
              <a:latin typeface="Arial"/>
              <a:cs typeface="Arial"/>
            </a:endParaRPr>
          </a:p>
          <a:p>
            <a:r>
              <a:rPr lang="en-US" sz="2400" dirty="0" smtClean="0">
                <a:latin typeface="Arial"/>
                <a:cs typeface="Arial"/>
              </a:rPr>
              <a:t>Determine which </a:t>
            </a:r>
            <a:r>
              <a:rPr lang="en-US" sz="2400" dirty="0">
                <a:latin typeface="Arial"/>
                <a:cs typeface="Arial"/>
              </a:rPr>
              <a:t>polar lows </a:t>
            </a:r>
            <a:r>
              <a:rPr lang="en-US" sz="2400" dirty="0" smtClean="0">
                <a:latin typeface="Arial"/>
                <a:cs typeface="Arial"/>
              </a:rPr>
              <a:t>may be </a:t>
            </a:r>
            <a:r>
              <a:rPr lang="en-US" sz="2400" dirty="0">
                <a:latin typeface="Arial"/>
                <a:cs typeface="Arial"/>
              </a:rPr>
              <a:t>linked to </a:t>
            </a:r>
            <a:r>
              <a:rPr lang="en-US" sz="2400" dirty="0" smtClean="0">
                <a:latin typeface="Arial"/>
                <a:cs typeface="Arial"/>
              </a:rPr>
              <a:t>TPVs by requiring that a polar low be </a:t>
            </a:r>
            <a:r>
              <a:rPr lang="en-US" sz="2400" dirty="0">
                <a:latin typeface="Arial"/>
                <a:cs typeface="Arial"/>
              </a:rPr>
              <a:t>located </a:t>
            </a:r>
            <a:r>
              <a:rPr lang="en-US" sz="2400" dirty="0" smtClean="0">
                <a:latin typeface="Arial"/>
                <a:cs typeface="Arial"/>
              </a:rPr>
              <a:t>within 500 km of </a:t>
            </a:r>
            <a:r>
              <a:rPr lang="en-US" sz="2400" dirty="0">
                <a:latin typeface="Arial"/>
                <a:cs typeface="Arial"/>
              </a:rPr>
              <a:t>at least one TPV </a:t>
            </a:r>
            <a:r>
              <a:rPr lang="en-US" sz="2400" dirty="0" smtClean="0">
                <a:latin typeface="Arial"/>
                <a:cs typeface="Arial"/>
              </a:rPr>
              <a:t>at any point in the lifetime </a:t>
            </a:r>
            <a:r>
              <a:rPr lang="en-US" sz="2400" dirty="0">
                <a:latin typeface="Arial"/>
                <a:cs typeface="Arial"/>
              </a:rPr>
              <a:t>of </a:t>
            </a:r>
            <a:r>
              <a:rPr lang="en-US" sz="2400" dirty="0" smtClean="0">
                <a:latin typeface="Arial"/>
                <a:cs typeface="Arial"/>
              </a:rPr>
              <a:t>the </a:t>
            </a:r>
            <a:r>
              <a:rPr lang="en-US" sz="2400" dirty="0">
                <a:latin typeface="Arial"/>
                <a:cs typeface="Arial"/>
              </a:rPr>
              <a:t>polar </a:t>
            </a:r>
            <a:r>
              <a:rPr lang="en-US" sz="2400" dirty="0" smtClean="0">
                <a:latin typeface="Arial"/>
                <a:cs typeface="Arial"/>
              </a:rPr>
              <a:t>low </a:t>
            </a:r>
            <a:endParaRPr lang="en-US" sz="2400" dirty="0">
              <a:solidFill>
                <a:srgbClr val="0000FF"/>
              </a:solidFill>
              <a:latin typeface="Arial"/>
              <a:cs typeface="Arial"/>
            </a:endParaRPr>
          </a:p>
          <a:p>
            <a:pPr>
              <a:lnSpc>
                <a:spcPct val="50000"/>
              </a:lnSpc>
            </a:pPr>
            <a:endParaRPr lang="en-US" sz="2400" dirty="0" smtClean="0">
              <a:latin typeface="Arial"/>
              <a:cs typeface="Arial"/>
            </a:endParaRPr>
          </a:p>
          <a:p>
            <a:pPr marL="0" indent="0">
              <a:buNone/>
            </a:pPr>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80002" y="6392820"/>
            <a:ext cx="8944468"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Link for Tracking Algorithm: </a:t>
            </a:r>
            <a:r>
              <a:rPr lang="en-US" sz="2000" dirty="0" smtClean="0">
                <a:latin typeface="Arial" panose="020B0604020202020204" pitchFamily="34" charset="0"/>
                <a:cs typeface="Arial" panose="020B0604020202020204" pitchFamily="34" charset="0"/>
                <a:hlinkClick r:id="rId2"/>
              </a:rPr>
              <a:t>https://github.com/nickszap/tpvTrack</a:t>
            </a:r>
            <a:endParaRPr lang="en-US" sz="2000" dirty="0"/>
          </a:p>
        </p:txBody>
      </p:sp>
      <p:cxnSp>
        <p:nvCxnSpPr>
          <p:cNvPr id="8" name="Straight Connector 7"/>
          <p:cNvCxnSpPr/>
          <p:nvPr/>
        </p:nvCxnSpPr>
        <p:spPr>
          <a:xfrm>
            <a:off x="-3264" y="6382845"/>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73640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ormAutofit/>
          </a:bodyPr>
          <a:lstStyle/>
          <a:p>
            <a:r>
              <a:rPr lang="en-US" sz="2400" dirty="0" smtClean="0">
                <a:latin typeface="Arial"/>
                <a:cs typeface="Arial"/>
              </a:rPr>
              <a:t>104 </a:t>
            </a:r>
            <a:r>
              <a:rPr lang="en-US" sz="2400" dirty="0">
                <a:latin typeface="Arial"/>
                <a:cs typeface="Arial"/>
              </a:rPr>
              <a:t>out of the total 140 polar lows, or </a:t>
            </a:r>
            <a:r>
              <a:rPr lang="en-US" sz="2400" dirty="0" smtClean="0">
                <a:latin typeface="Arial"/>
                <a:cs typeface="Arial"/>
              </a:rPr>
              <a:t>74.3%</a:t>
            </a:r>
            <a:r>
              <a:rPr lang="en-US" sz="2400" dirty="0">
                <a:latin typeface="Arial"/>
                <a:cs typeface="Arial"/>
              </a:rPr>
              <a:t>, match with at least one TPV </a:t>
            </a: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113444" y="3540356"/>
            <a:ext cx="3323202" cy="956727"/>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a:latin typeface="Arial"/>
                <a:cs typeface="Arial"/>
              </a:rPr>
              <a:t>Tracks of the polar lows in the STARS database. Tracks of polar lows </a:t>
            </a:r>
            <a:r>
              <a:rPr lang="en-US" sz="1500" dirty="0" smtClean="0">
                <a:latin typeface="Arial"/>
                <a:cs typeface="Arial"/>
              </a:rPr>
              <a:t>linked </a:t>
            </a:r>
            <a:r>
              <a:rPr lang="en-US" sz="1500" dirty="0">
                <a:latin typeface="Arial"/>
                <a:cs typeface="Arial"/>
              </a:rPr>
              <a:t>to TPVs </a:t>
            </a:r>
            <a:r>
              <a:rPr lang="en-US" sz="1500" dirty="0" smtClean="0">
                <a:latin typeface="Arial"/>
                <a:cs typeface="Arial"/>
              </a:rPr>
              <a:t>(red) and </a:t>
            </a:r>
            <a:r>
              <a:rPr lang="en-US" sz="1500" dirty="0">
                <a:latin typeface="Arial"/>
                <a:cs typeface="Arial"/>
              </a:rPr>
              <a:t>tracks of polar lows </a:t>
            </a:r>
            <a:r>
              <a:rPr lang="en-US" sz="1500" dirty="0" smtClean="0">
                <a:latin typeface="Arial"/>
                <a:cs typeface="Arial"/>
              </a:rPr>
              <a:t>not </a:t>
            </a:r>
            <a:r>
              <a:rPr lang="en-US" sz="1500" dirty="0">
                <a:latin typeface="Arial"/>
                <a:cs typeface="Arial"/>
              </a:rPr>
              <a:t>linked to </a:t>
            </a:r>
            <a:r>
              <a:rPr lang="en-US" sz="1500" dirty="0" smtClean="0">
                <a:latin typeface="Arial"/>
                <a:cs typeface="Arial"/>
              </a:rPr>
              <a:t>TPVs (blue). </a:t>
            </a:r>
            <a:r>
              <a:rPr lang="en-US" sz="1500" dirty="0">
                <a:latin typeface="Arial"/>
                <a:cs typeface="Arial"/>
              </a:rPr>
              <a:t>Dots indicate the genesis locations of the polar lows. </a:t>
            </a:r>
            <a:endParaRPr lang="en-US" sz="1500" baseline="30000" dirty="0">
              <a:solidFill>
                <a:srgbClr val="000000"/>
              </a:solidFill>
              <a:latin typeface="Arial"/>
              <a:cs typeface="Arial"/>
            </a:endParaRPr>
          </a:p>
        </p:txBody>
      </p:sp>
      <p:pic>
        <p:nvPicPr>
          <p:cNvPr id="4" name="Picture 3" descr="updated_tra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237" y="1823734"/>
            <a:ext cx="5420145" cy="4882896"/>
          </a:xfrm>
          <a:prstGeom prst="rect">
            <a:avLst/>
          </a:prstGeom>
        </p:spPr>
      </p:pic>
    </p:spTree>
    <p:extLst>
      <p:ext uri="{BB962C8B-B14F-4D97-AF65-F5344CB8AC3E}">
        <p14:creationId xmlns:p14="http://schemas.microsoft.com/office/powerpoint/2010/main" val="13570083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627156"/>
          </a:xfrm>
        </p:spPr>
        <p:txBody>
          <a:bodyPr>
            <a:normAutofit/>
          </a:bodyPr>
          <a:lstStyle/>
          <a:p>
            <a:pPr>
              <a:lnSpc>
                <a:spcPct val="110000"/>
              </a:lnSpc>
            </a:pPr>
            <a:r>
              <a:rPr lang="en-US" sz="2400" dirty="0" smtClean="0">
                <a:latin typeface="Arial"/>
                <a:cs typeface="Arial"/>
              </a:rPr>
              <a:t>Use the ERA5 </a:t>
            </a:r>
            <a:r>
              <a:rPr lang="en-US" sz="2400" dirty="0">
                <a:latin typeface="Arial"/>
                <a:cs typeface="Arial"/>
              </a:rPr>
              <a:t>(</a:t>
            </a:r>
            <a:r>
              <a:rPr lang="en-US" sz="2400" dirty="0" err="1">
                <a:latin typeface="Arial"/>
                <a:cs typeface="Arial"/>
              </a:rPr>
              <a:t>Hersbach</a:t>
            </a:r>
            <a:r>
              <a:rPr lang="en-US" sz="2400" dirty="0">
                <a:latin typeface="Arial"/>
                <a:cs typeface="Arial"/>
              </a:rPr>
              <a:t> and Dee 2016) </a:t>
            </a:r>
            <a:r>
              <a:rPr lang="en-US" sz="2400" dirty="0" smtClean="0">
                <a:latin typeface="Arial"/>
                <a:cs typeface="Arial"/>
              </a:rPr>
              <a:t>for analysis of a polar low case</a:t>
            </a:r>
          </a:p>
          <a:p>
            <a:pPr>
              <a:lnSpc>
                <a:spcPct val="50000"/>
              </a:lnSpc>
            </a:pPr>
            <a:endParaRPr lang="en-US" sz="2400" dirty="0" smtClean="0">
              <a:latin typeface="Arial"/>
              <a:cs typeface="Arial"/>
            </a:endParaRPr>
          </a:p>
          <a:p>
            <a:pPr lvl="1">
              <a:lnSpc>
                <a:spcPct val="110000"/>
              </a:lnSpc>
            </a:pPr>
            <a:r>
              <a:rPr lang="en-US" sz="2200" dirty="0" smtClean="0">
                <a:solidFill>
                  <a:srgbClr val="0000FF"/>
                </a:solidFill>
                <a:latin typeface="Arial"/>
                <a:cs typeface="Arial"/>
              </a:rPr>
              <a:t>ERA5 downloaded at 0.3° horizontal resolution</a:t>
            </a:r>
          </a:p>
          <a:p>
            <a:pPr>
              <a:lnSpc>
                <a:spcPct val="110000"/>
              </a:lnSpc>
            </a:pPr>
            <a:endParaRPr lang="en-US" sz="2400" dirty="0">
              <a:solidFill>
                <a:srgbClr val="000000"/>
              </a:solidFill>
              <a:latin typeface="Arial"/>
              <a:cs typeface="Arial"/>
            </a:endParaRPr>
          </a:p>
          <a:p>
            <a:pPr>
              <a:lnSpc>
                <a:spcPct val="110000"/>
              </a:lnSpc>
            </a:pPr>
            <a:r>
              <a:rPr lang="en-US" sz="2400" dirty="0" smtClean="0">
                <a:solidFill>
                  <a:srgbClr val="000000"/>
                </a:solidFill>
                <a:latin typeface="Arial"/>
                <a:cs typeface="Arial"/>
              </a:rPr>
              <a:t>Choose a case for which </a:t>
            </a:r>
            <a:r>
              <a:rPr lang="en-US" sz="2400" dirty="0">
                <a:solidFill>
                  <a:srgbClr val="000000"/>
                </a:solidFill>
                <a:latin typeface="Arial"/>
                <a:cs typeface="Arial"/>
              </a:rPr>
              <a:t>a</a:t>
            </a:r>
            <a:r>
              <a:rPr lang="en-US" sz="2400" dirty="0" smtClean="0">
                <a:solidFill>
                  <a:srgbClr val="000000"/>
                </a:solidFill>
                <a:latin typeface="Arial"/>
                <a:cs typeface="Arial"/>
              </a:rPr>
              <a:t> polar low is capable of being tracked in the ERA5</a:t>
            </a:r>
          </a:p>
          <a:p>
            <a:pPr marL="0" indent="0">
              <a:lnSpc>
                <a:spcPct val="110000"/>
              </a:lnSpc>
              <a:buNone/>
            </a:pPr>
            <a:endParaRPr lang="en-US" sz="2400" dirty="0">
              <a:solidFill>
                <a:srgbClr val="000000"/>
              </a:solidFill>
              <a:latin typeface="Arial"/>
              <a:cs typeface="Arial"/>
            </a:endParaRPr>
          </a:p>
          <a:p>
            <a:pPr>
              <a:lnSpc>
                <a:spcPct val="110000"/>
              </a:lnSpc>
            </a:pPr>
            <a:r>
              <a:rPr lang="en-US" sz="2400" dirty="0" smtClean="0">
                <a:solidFill>
                  <a:srgbClr val="000000"/>
                </a:solidFill>
                <a:latin typeface="Arial"/>
                <a:cs typeface="Arial"/>
              </a:rPr>
              <a:t>Choose a case for which the polar low is clearly related to a single TPV</a:t>
            </a:r>
            <a:endParaRPr lang="en-US" sz="2400" dirty="0">
              <a:solidFill>
                <a:srgbClr val="000000"/>
              </a:solidFill>
              <a:latin typeface="Arial" panose="020B0604020202020204" pitchFamily="34" charset="0"/>
              <a:cs typeface="Arial" panose="020B0604020202020204" pitchFamily="34" charset="0"/>
            </a:endParaRPr>
          </a:p>
          <a:p>
            <a:pPr>
              <a:lnSpc>
                <a:spcPct val="110000"/>
              </a:lnSpc>
            </a:pPr>
            <a:endParaRPr lang="en-US" sz="2400" dirty="0">
              <a:solidFill>
                <a:srgbClr val="000000"/>
              </a:solidFill>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600" dirty="0" smtClean="0">
              <a:latin typeface="Arial" panose="020B0604020202020204" pitchFamily="34" charset="0"/>
              <a:cs typeface="Arial" panose="020B0604020202020204" pitchFamily="34" charset="0"/>
            </a:endParaRPr>
          </a:p>
          <a:p>
            <a:pPr>
              <a:lnSpc>
                <a:spcPct val="110000"/>
              </a:lnSpc>
            </a:pPr>
            <a:endParaRPr lang="en-US" sz="2400" dirty="0">
              <a:latin typeface="Arial" panose="020B0604020202020204" pitchFamily="34" charset="0"/>
              <a:cs typeface="Arial" panose="020B0604020202020204" pitchFamily="34" charset="0"/>
            </a:endParaRPr>
          </a:p>
          <a:p>
            <a:pPr lvl="1"/>
            <a:endParaRPr lang="en-US" sz="2000" dirty="0" smtClean="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Case Selection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0189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37367</TotalTime>
  <Words>4388</Words>
  <Application>Microsoft Macintosh PowerPoint</Application>
  <PresentationFormat>On-screen Show (4:3)</PresentationFormat>
  <Paragraphs>980</Paragraphs>
  <Slides>43</Slides>
  <Notes>35</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A Multiscale Analysis and Predictability Study of a Polar Low Linked to a                    Tropopause Polar Vortex </vt:lpstr>
      <vt:lpstr>What are Tropopause Polar Vortices (TPVs)?</vt:lpstr>
      <vt:lpstr>What are Polar Lows?</vt:lpstr>
      <vt:lpstr>Motivation</vt:lpstr>
      <vt:lpstr>Outline</vt:lpstr>
      <vt:lpstr>Climatology of Polar Lows</vt:lpstr>
      <vt:lpstr>Climatology of Polar Lows Linked to TPVs </vt:lpstr>
      <vt:lpstr>Climatology of Polar Lows Linked to TPVs </vt:lpstr>
      <vt:lpstr>Case Selection</vt:lpstr>
      <vt:lpstr>The Polar Low</vt:lpstr>
      <vt:lpstr>The Polar Low and TPV</vt:lpstr>
      <vt:lpstr>Mesoscale Evolution</vt:lpstr>
      <vt:lpstr>Mesoscale Evolution</vt:lpstr>
      <vt:lpstr>Mesoscale Evolution</vt:lpstr>
      <vt:lpstr>Mesoscale Evolution</vt:lpstr>
      <vt:lpstr>Mesoscale Evolution</vt:lpstr>
      <vt:lpstr>Mesoscale Evolution</vt:lpstr>
      <vt:lpstr>Mesoscale Evolution</vt:lpstr>
      <vt:lpstr>Summary</vt:lpstr>
      <vt:lpstr>Outline</vt:lpstr>
      <vt:lpstr>Evaluating Forecast Skill of the Polar Low</vt:lpstr>
      <vt:lpstr>Evaluating Forecast Skill of the Polar Low</vt:lpstr>
      <vt:lpstr>Evaluating Forecast Skill of the Polar Low</vt:lpstr>
      <vt:lpstr>Evaluating Forecast Skill of the Polar Low</vt:lpstr>
      <vt:lpstr>Calculating Normalized Composite Differences</vt:lpstr>
      <vt:lpstr>Track and Intensity</vt:lpstr>
      <vt:lpstr>PowerPoint Presentation</vt:lpstr>
      <vt:lpstr>Summary</vt:lpstr>
      <vt:lpstr>Conclusions</vt:lpstr>
      <vt:lpstr>Questions?   Email: kbiernat@albany.edu</vt:lpstr>
      <vt:lpstr>PowerPoint Presentation</vt:lpstr>
      <vt:lpstr>Climatology of Polar Lows Linked to TPVs </vt:lpstr>
      <vt:lpstr>Synoptic Evolution</vt:lpstr>
      <vt:lpstr>Synoptic Evolution</vt:lpstr>
      <vt:lpstr>Synoptic Evolution</vt:lpstr>
      <vt:lpstr>Synoptic Evolution</vt:lpstr>
      <vt:lpstr>Favorable Conditions</vt:lpstr>
      <vt:lpstr>Favorable Conditions</vt:lpstr>
      <vt:lpstr>Cross Sections</vt:lpstr>
      <vt:lpstr>Cross Sections</vt:lpstr>
      <vt:lpstr>Most Accurate Members</vt:lpstr>
      <vt:lpstr>Least Accurate Members</vt:lpstr>
      <vt:lpstr>Significant Differences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Linkages Between Tropopause Polar Vortices and the Great Arctic Cyclone of August 2012  </dc:title>
  <dc:creator>Kevin Biernat</dc:creator>
  <cp:lastModifiedBy>Kevin Biernat</cp:lastModifiedBy>
  <cp:revision>405</cp:revision>
  <dcterms:created xsi:type="dcterms:W3CDTF">2018-03-04T15:15:25Z</dcterms:created>
  <dcterms:modified xsi:type="dcterms:W3CDTF">2018-06-02T22:00:25Z</dcterms:modified>
</cp:coreProperties>
</file>