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59" r:id="rId3"/>
    <p:sldId id="446" r:id="rId4"/>
    <p:sldId id="448" r:id="rId5"/>
    <p:sldId id="260" r:id="rId6"/>
    <p:sldId id="319" r:id="rId7"/>
    <p:sldId id="325" r:id="rId8"/>
    <p:sldId id="453" r:id="rId9"/>
    <p:sldId id="316" r:id="rId10"/>
    <p:sldId id="427" r:id="rId11"/>
    <p:sldId id="428" r:id="rId12"/>
    <p:sldId id="350" r:id="rId13"/>
    <p:sldId id="351" r:id="rId14"/>
    <p:sldId id="352" r:id="rId15"/>
    <p:sldId id="353" r:id="rId16"/>
    <p:sldId id="354" r:id="rId17"/>
    <p:sldId id="355" r:id="rId18"/>
    <p:sldId id="356" r:id="rId19"/>
    <p:sldId id="461" r:id="rId20"/>
    <p:sldId id="463" r:id="rId21"/>
    <p:sldId id="403" r:id="rId22"/>
    <p:sldId id="404" r:id="rId23"/>
    <p:sldId id="405" r:id="rId24"/>
    <p:sldId id="406" r:id="rId25"/>
    <p:sldId id="408" r:id="rId26"/>
    <p:sldId id="429" r:id="rId27"/>
    <p:sldId id="425" r:id="rId28"/>
    <p:sldId id="390" r:id="rId29"/>
    <p:sldId id="457" r:id="rId30"/>
    <p:sldId id="464" r:id="rId31"/>
    <p:sldId id="432" r:id="rId32"/>
    <p:sldId id="433" r:id="rId33"/>
    <p:sldId id="441" r:id="rId34"/>
    <p:sldId id="442" r:id="rId35"/>
    <p:sldId id="443" r:id="rId36"/>
    <p:sldId id="444" r:id="rId37"/>
    <p:sldId id="454" r:id="rId38"/>
    <p:sldId id="459" r:id="rId39"/>
    <p:sldId id="434" r:id="rId40"/>
    <p:sldId id="435" r:id="rId41"/>
    <p:sldId id="437" r:id="rId42"/>
    <p:sldId id="439" r:id="rId43"/>
    <p:sldId id="43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p:scale>
          <a:sx n="106" d="100"/>
          <a:sy n="106" d="100"/>
        </p:scale>
        <p:origin x="-420"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6/1/2018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30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6/1/2018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6/1/2018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6/1/2018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6/1/2018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polarlow.met.no/STARS-DAT/browser/view_stars-dat_4tiles.php"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nickszap/tpvTrac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600" b="1" dirty="0">
                <a:solidFill>
                  <a:srgbClr val="FF0000"/>
                </a:solidFill>
                <a:latin typeface="Arial"/>
                <a:cs typeface="Arial"/>
              </a:rPr>
              <a:t>A Multiscale Analysis and Predictability Study of a Polar Low Linked to a </a:t>
            </a:r>
            <a:r>
              <a:rPr lang="en-US" sz="3600" b="1" dirty="0" smtClean="0">
                <a:solidFill>
                  <a:srgbClr val="FF0000"/>
                </a:solidFill>
                <a:latin typeface="Arial"/>
                <a:cs typeface="Arial"/>
              </a:rPr>
              <a:t>                   Tropopause Polar </a:t>
            </a:r>
            <a:r>
              <a:rPr lang="en-US" sz="3600" b="1" dirty="0">
                <a:solidFill>
                  <a:srgbClr val="FF0000"/>
                </a:solidFill>
                <a:latin typeface="Arial"/>
                <a:cs typeface="Arial"/>
              </a:rPr>
              <a:t>Vortex </a:t>
            </a:r>
            <a:endParaRPr lang="en-US" sz="36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 Daniel Keyser, and Lance F.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29th AMS Conference on Weather Analysis and Forecasting</a:t>
            </a:r>
          </a:p>
          <a:p>
            <a:r>
              <a:rPr lang="en-US" sz="2400" dirty="0" smtClean="0">
                <a:solidFill>
                  <a:srgbClr val="0000FF"/>
                </a:solidFill>
                <a:latin typeface="Arial" panose="020B0604020202020204" pitchFamily="34" charset="0"/>
                <a:cs typeface="Arial" panose="020B0604020202020204" pitchFamily="34" charset="0"/>
              </a:rPr>
              <a:t>Tuesday 5 June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a:t>
            </a:r>
            <a:r>
              <a:rPr lang="en-US" sz="2000" dirty="0">
                <a:solidFill>
                  <a:schemeClr val="tx1"/>
                </a:solidFill>
                <a:latin typeface="Arial" panose="020B0604020202020204" pitchFamily="34" charset="0"/>
                <a:cs typeface="Arial" panose="020B0604020202020204" pitchFamily="34" charset="0"/>
              </a:rPr>
              <a:t>NSF Grant AGS-</a:t>
            </a:r>
            <a:r>
              <a:rPr lang="en-US" sz="2000" dirty="0" smtClean="0">
                <a:solidFill>
                  <a:schemeClr val="tx1"/>
                </a:solidFill>
                <a:latin typeface="Arial" panose="020B0604020202020204" pitchFamily="34" charset="0"/>
                <a:cs typeface="Arial" panose="020B0604020202020204" pitchFamily="34" charset="0"/>
              </a:rPr>
              <a:t>1355960                                          and ONR Grant </a:t>
            </a:r>
            <a:r>
              <a:rPr lang="en-US" sz="2000" dirty="0">
                <a:solidFill>
                  <a:schemeClr val="tx1"/>
                </a:solidFill>
                <a:latin typeface="Arial"/>
                <a:cs typeface="Arial"/>
              </a:rPr>
              <a:t>N00014-18-1-2200</a:t>
            </a: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253" y="4919593"/>
            <a:ext cx="4575996" cy="1815882"/>
          </a:xfrm>
          <a:prstGeom prst="rect">
            <a:avLst/>
          </a:prstGeom>
        </p:spPr>
        <p:txBody>
          <a:bodyPr wrap="square">
            <a:spAutoFit/>
          </a:bodyPr>
          <a:lstStyle/>
          <a:p>
            <a:r>
              <a:rPr lang="en-US" sz="1400" dirty="0" smtClean="0">
                <a:latin typeface="Arial"/>
                <a:cs typeface="Arial"/>
              </a:rPr>
              <a:t>(a) Track of polar </a:t>
            </a:r>
            <a:r>
              <a:rPr lang="en-US" sz="1400" dirty="0">
                <a:latin typeface="Arial"/>
                <a:cs typeface="Arial"/>
              </a:rPr>
              <a:t>low (red</a:t>
            </a:r>
            <a:r>
              <a:rPr lang="en-US" sz="1400" dirty="0" smtClean="0">
                <a:latin typeface="Arial"/>
                <a:cs typeface="Arial"/>
              </a:rPr>
              <a:t>) and 10–11 Feb 2011 time mean 850-</a:t>
            </a:r>
            <a:r>
              <a:rPr lang="en-US" sz="1400" dirty="0">
                <a:latin typeface="Arial"/>
                <a:cs typeface="Arial"/>
              </a:rPr>
              <a:t>hPa </a:t>
            </a:r>
            <a:r>
              <a:rPr lang="en-US" sz="1400" dirty="0" smtClean="0">
                <a:latin typeface="Arial"/>
                <a:cs typeface="Arial"/>
              </a:rPr>
              <a:t>temperature (K) </a:t>
            </a:r>
            <a:r>
              <a:rPr lang="en-US" sz="1400" dirty="0">
                <a:latin typeface="Arial"/>
                <a:cs typeface="Arial"/>
              </a:rPr>
              <a:t>and standardized anomaly </a:t>
            </a:r>
            <a:r>
              <a:rPr lang="en-US" sz="1400" dirty="0" smtClean="0">
                <a:latin typeface="Arial"/>
                <a:cs typeface="Arial"/>
              </a:rPr>
              <a:t>of 850-</a:t>
            </a:r>
            <a:r>
              <a:rPr lang="en-US" sz="1400" dirty="0">
                <a:latin typeface="Arial"/>
                <a:cs typeface="Arial"/>
              </a:rPr>
              <a:t>hPa </a:t>
            </a:r>
            <a:r>
              <a:rPr lang="en-US" sz="1400" dirty="0" smtClean="0">
                <a:latin typeface="Arial"/>
                <a:cs typeface="Arial"/>
              </a:rPr>
              <a:t>temperature (</a:t>
            </a:r>
            <a:r>
              <a:rPr lang="en-US" sz="1400" dirty="0" err="1">
                <a:latin typeface="Arial"/>
                <a:cs typeface="Arial"/>
              </a:rPr>
              <a:t>σ</a:t>
            </a:r>
            <a:r>
              <a:rPr lang="en-US" sz="1400" dirty="0">
                <a:latin typeface="Arial"/>
                <a:cs typeface="Arial"/>
              </a:rPr>
              <a:t>, shaded</a:t>
            </a:r>
            <a:r>
              <a:rPr lang="en-US" sz="1400" dirty="0" smtClean="0">
                <a:latin typeface="Arial"/>
                <a:cs typeface="Arial"/>
              </a:rPr>
              <a:t>). </a:t>
            </a:r>
          </a:p>
          <a:p>
            <a:endParaRPr lang="en-US" sz="1400" dirty="0" smtClean="0">
              <a:latin typeface="Arial"/>
              <a:cs typeface="Arial"/>
            </a:endParaRPr>
          </a:p>
          <a:p>
            <a:r>
              <a:rPr lang="en-US" sz="1400" dirty="0" smtClean="0">
                <a:latin typeface="Arial"/>
                <a:cs typeface="Arial"/>
              </a:rPr>
              <a:t>(b)</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NOAA Advanced </a:t>
            </a:r>
            <a:r>
              <a:rPr lang="en-US" sz="1400" dirty="0">
                <a:solidFill>
                  <a:srgbClr val="000000"/>
                </a:solidFill>
                <a:latin typeface="Arial" panose="020B0604020202020204" pitchFamily="34" charset="0"/>
                <a:cs typeface="Arial" panose="020B0604020202020204" pitchFamily="34" charset="0"/>
              </a:rPr>
              <a:t>Very High Resolution Radiometer </a:t>
            </a:r>
            <a:r>
              <a:rPr lang="en-US" sz="1400" dirty="0" smtClean="0">
                <a:solidFill>
                  <a:srgbClr val="000000"/>
                </a:solidFill>
                <a:latin typeface="Arial" panose="020B0604020202020204" pitchFamily="34" charset="0"/>
                <a:cs typeface="Arial" panose="020B0604020202020204" pitchFamily="34" charset="0"/>
              </a:rPr>
              <a:t>IR satellite </a:t>
            </a:r>
            <a:r>
              <a:rPr lang="en-US" sz="1400" dirty="0">
                <a:solidFill>
                  <a:srgbClr val="000000"/>
                </a:solidFill>
                <a:latin typeface="Arial" panose="020B0604020202020204" pitchFamily="34" charset="0"/>
                <a:cs typeface="Arial" panose="020B0604020202020204" pitchFamily="34" charset="0"/>
              </a:rPr>
              <a:t>image </a:t>
            </a:r>
            <a:r>
              <a:rPr lang="en-US" sz="1400" dirty="0" smtClean="0">
                <a:solidFill>
                  <a:srgbClr val="000000"/>
                </a:solidFill>
                <a:latin typeface="Arial" panose="020B0604020202020204" pitchFamily="34" charset="0"/>
                <a:cs typeface="Arial" panose="020B0604020202020204" pitchFamily="34" charset="0"/>
              </a:rPr>
              <a:t>valid at 0015 UTC 11 Feb 2011. Image </a:t>
            </a:r>
            <a:r>
              <a:rPr lang="en-US" sz="1400" dirty="0">
                <a:solidFill>
                  <a:srgbClr val="000000"/>
                </a:solidFill>
                <a:latin typeface="Arial" panose="020B0604020202020204" pitchFamily="34" charset="0"/>
                <a:cs typeface="Arial" panose="020B0604020202020204" pitchFamily="34" charset="0"/>
              </a:rPr>
              <a:t>obtained from the STARS </a:t>
            </a:r>
            <a:r>
              <a:rPr lang="en-US" sz="1400" dirty="0" smtClean="0">
                <a:solidFill>
                  <a:srgbClr val="000000"/>
                </a:solidFill>
                <a:latin typeface="Arial" panose="020B0604020202020204" pitchFamily="34" charset="0"/>
                <a:cs typeface="Arial" panose="020B0604020202020204" pitchFamily="34" charset="0"/>
              </a:rPr>
              <a:t>database.</a:t>
            </a:r>
            <a:endParaRPr lang="en-US" sz="1400" baseline="30000" dirty="0">
              <a:solidFill>
                <a:srgbClr val="000000"/>
              </a:solidFill>
              <a:latin typeface="Arial" panose="020B0604020202020204" pitchFamily="34" charset="0"/>
              <a:cs typeface="Arial" panose="020B0604020202020204" pitchFamily="34" charset="0"/>
            </a:endParaRPr>
          </a:p>
          <a:p>
            <a:endParaRPr lang="en-US" sz="1400" dirty="0">
              <a:latin typeface="Arial"/>
              <a:cs typeface="Arial"/>
            </a:endParaRP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3131"/>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grpSp>
        <p:nvGrpSpPr>
          <p:cNvPr id="13" name="Group 12"/>
          <p:cNvGrpSpPr/>
          <p:nvPr/>
        </p:nvGrpSpPr>
        <p:grpSpPr>
          <a:xfrm>
            <a:off x="221392" y="5076828"/>
            <a:ext cx="4226677" cy="414101"/>
            <a:chOff x="4987007" y="4882085"/>
            <a:chExt cx="4226677" cy="414101"/>
          </a:xfrm>
        </p:grpSpPr>
        <p:pic>
          <p:nvPicPr>
            <p:cNvPr id="17" name="Picture 16" descr="mean_300Z_and_track_nov_2013.png"/>
            <p:cNvPicPr>
              <a:picLocks/>
            </p:cNvPicPr>
            <p:nvPr/>
          </p:nvPicPr>
          <p:blipFill rotWithShape="1">
            <a:blip r:embed="rId4">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pic>
        <p:nvPicPr>
          <p:cNvPr id="47" name="Picture 46"/>
          <p:cNvPicPr>
            <a:picLocks noChangeAspect="1"/>
          </p:cNvPicPr>
          <p:nvPr/>
        </p:nvPicPr>
        <p:blipFill>
          <a:blip r:embed="rId5"/>
          <a:stretch>
            <a:fillRect/>
          </a:stretch>
        </p:blipFill>
        <p:spPr>
          <a:xfrm>
            <a:off x="4522872" y="890528"/>
            <a:ext cx="4575996" cy="3813331"/>
          </a:xfrm>
          <a:prstGeom prst="rect">
            <a:avLst/>
          </a:prstGeom>
          <a:ln w="9525">
            <a:solidFill>
              <a:schemeClr val="tx1"/>
            </a:solidFill>
          </a:ln>
        </p:spPr>
      </p:pic>
      <p:sp>
        <p:nvSpPr>
          <p:cNvPr id="48" name="Oval 47"/>
          <p:cNvSpPr/>
          <p:nvPr/>
        </p:nvSpPr>
        <p:spPr>
          <a:xfrm>
            <a:off x="6361719" y="2289160"/>
            <a:ext cx="1372922" cy="1403056"/>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Table 48"/>
          <p:cNvGraphicFramePr>
            <a:graphicFrameLocks noGrp="1"/>
          </p:cNvGraphicFramePr>
          <p:nvPr>
            <p:extLst>
              <p:ext uri="{D42A27DB-BD31-4B8C-83A1-F6EECF244321}">
                <p14:modId xmlns:p14="http://schemas.microsoft.com/office/powerpoint/2010/main" val="4014226053"/>
              </p:ext>
            </p:extLst>
          </p:nvPr>
        </p:nvGraphicFramePr>
        <p:xfrm>
          <a:off x="90363" y="5609330"/>
          <a:ext cx="4141287" cy="935630"/>
        </p:xfrm>
        <a:graphic>
          <a:graphicData uri="http://schemas.openxmlformats.org/drawingml/2006/table">
            <a:tbl>
              <a:tblPr firstRow="1" bandRow="1">
                <a:tableStyleId>{5C22544A-7EE6-4342-B048-85BDC9FD1C3A}</a:tableStyleId>
              </a:tblPr>
              <a:tblGrid>
                <a:gridCol w="1563314"/>
                <a:gridCol w="1519704"/>
                <a:gridCol w="1058269"/>
              </a:tblGrid>
              <a:tr h="417470">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17470">
                <a:tc>
                  <a:txBody>
                    <a:bodyPr/>
                    <a:lstStyle/>
                    <a:p>
                      <a:pPr algn="ctr"/>
                      <a:r>
                        <a:rPr lang="en-US" sz="1400" dirty="0" smtClean="0">
                          <a:solidFill>
                            <a:srgbClr val="000000"/>
                          </a:solidFill>
                          <a:latin typeface="Arial"/>
                          <a:cs typeface="Arial"/>
                        </a:rPr>
                        <a:t>1800</a:t>
                      </a:r>
                      <a:r>
                        <a:rPr lang="en-US" sz="1400" baseline="0" dirty="0" smtClean="0">
                          <a:solidFill>
                            <a:srgbClr val="000000"/>
                          </a:solidFill>
                          <a:latin typeface="Arial"/>
                          <a:cs typeface="Arial"/>
                        </a:rPr>
                        <a:t> UTC 10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1200 UTC 11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 h</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0" name="Content Placeholder 2"/>
          <p:cNvSpPr txBox="1">
            <a:spLocks/>
          </p:cNvSpPr>
          <p:nvPr/>
        </p:nvSpPr>
        <p:spPr>
          <a:xfrm>
            <a:off x="-217100" y="6544959"/>
            <a:ext cx="9376509"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to STARS Database: </a:t>
            </a:r>
            <a:r>
              <a:rPr lang="en-US" sz="1200" dirty="0" smtClean="0">
                <a:solidFill>
                  <a:srgbClr val="000000"/>
                </a:solidFill>
                <a:latin typeface="Arial" panose="020B0604020202020204" pitchFamily="34" charset="0"/>
                <a:cs typeface="Arial" panose="020B0604020202020204" pitchFamily="34" charset="0"/>
                <a:hlinkClick r:id="rId6"/>
              </a:rPr>
              <a:t>http</a:t>
            </a:r>
            <a:r>
              <a:rPr lang="en-US" sz="1200" dirty="0">
                <a:solidFill>
                  <a:srgbClr val="000000"/>
                </a:solidFill>
                <a:latin typeface="Arial" panose="020B0604020202020204" pitchFamily="34" charset="0"/>
                <a:cs typeface="Arial" panose="020B0604020202020204" pitchFamily="34" charset="0"/>
                <a:hlinkClick r:id="rId6"/>
              </a:rPr>
              <a:t>://polarlow.met.no/STARS-</a:t>
            </a:r>
            <a:r>
              <a:rPr lang="en-US" sz="1200" dirty="0" smtClean="0">
                <a:solidFill>
                  <a:srgbClr val="000000"/>
                </a:solidFill>
                <a:latin typeface="Arial" panose="020B0604020202020204" pitchFamily="34" charset="0"/>
                <a:cs typeface="Arial" panose="020B0604020202020204" pitchFamily="34" charset="0"/>
                <a:hlinkClick r:id="rId6"/>
              </a:rPr>
              <a:t>DAT/browser</a:t>
            </a:r>
            <a:r>
              <a:rPr lang="en-US" sz="1200" dirty="0">
                <a:solidFill>
                  <a:srgbClr val="000000"/>
                </a:solidFill>
                <a:latin typeface="Arial" panose="020B0604020202020204" pitchFamily="34" charset="0"/>
                <a:cs typeface="Arial" panose="020B0604020202020204" pitchFamily="34" charset="0"/>
                <a:hlinkClick r:id="rId6"/>
              </a:rPr>
              <a:t>/view_stars-</a:t>
            </a:r>
            <a:r>
              <a:rPr lang="en-US" sz="1200" dirty="0" smtClean="0">
                <a:solidFill>
                  <a:srgbClr val="000000"/>
                </a:solidFill>
                <a:latin typeface="Arial" panose="020B0604020202020204" pitchFamily="34" charset="0"/>
                <a:cs typeface="Arial" panose="020B0604020202020204" pitchFamily="34" charset="0"/>
                <a:hlinkClick r:id="rId6"/>
              </a:rPr>
              <a:t>dat_4tiles.php</a:t>
            </a:r>
            <a:endParaRPr lang="en-US" sz="1200" dirty="0" smtClean="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1326428" y="4778565"/>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52" name="TextBox 51"/>
          <p:cNvSpPr txBox="1"/>
          <p:nvPr/>
        </p:nvSpPr>
        <p:spPr>
          <a:xfrm>
            <a:off x="2564238" y="4769051"/>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53" name="5-Point Star 52"/>
          <p:cNvSpPr>
            <a:spLocks noChangeAspect="1"/>
          </p:cNvSpPr>
          <p:nvPr/>
        </p:nvSpPr>
        <p:spPr>
          <a:xfrm rot="10580098" flipV="1">
            <a:off x="1083128" y="478516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p:cNvSpPr>
          <p:nvPr/>
        </p:nvSpPr>
        <p:spPr>
          <a:xfrm>
            <a:off x="2337222" y="479529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8780778" y="89168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53155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the TPV linked to the polar low (yellow</a:t>
            </a:r>
            <a:r>
              <a:rPr lang="en-US" sz="1400" dirty="0" smtClean="0">
                <a:latin typeface="Arial"/>
                <a:cs typeface="Arial"/>
              </a:rPr>
              <a:t>). </a:t>
            </a:r>
            <a:r>
              <a:rPr lang="en-US" sz="1400" dirty="0">
                <a:latin typeface="Arial"/>
                <a:cs typeface="Arial"/>
              </a:rPr>
              <a:t>Also, the 10–11 </a:t>
            </a:r>
            <a:r>
              <a:rPr lang="en-US" sz="1400" dirty="0" smtClean="0">
                <a:latin typeface="Arial"/>
                <a:cs typeface="Arial"/>
              </a:rPr>
              <a:t>Feb </a:t>
            </a:r>
            <a:r>
              <a:rPr lang="en-US" sz="1400" dirty="0">
                <a:latin typeface="Arial"/>
                <a:cs typeface="Arial"/>
              </a:rPr>
              <a:t>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DT_theta_TPVs_era5_20110210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0" y="748757"/>
            <a:ext cx="4525649" cy="4251960"/>
          </a:xfrm>
          <a:prstGeom prst="rect">
            <a:avLst/>
          </a:prstGeom>
          <a:ln w="9525">
            <a:solidFill>
              <a:schemeClr val="tx1"/>
            </a:solidFill>
          </a:ln>
        </p:spPr>
      </p:pic>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730863"/>
            <a:ext cx="571548" cy="307777"/>
            <a:chOff x="4583628" y="4484262"/>
            <a:chExt cx="571548" cy="307777"/>
          </a:xfrm>
        </p:grpSpPr>
        <p:sp>
          <p:nvSpPr>
            <p:cNvPr id="66" name="Rectangle 6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147189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vort_cyclone_era5_20110210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3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DT_theta_TPVs_era5_20110210_21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0" y="750791"/>
            <a:ext cx="4525649" cy="4251960"/>
          </a:xfrm>
          <a:prstGeom prst="rect">
            <a:avLst/>
          </a:prstGeom>
          <a:ln w="9525">
            <a:solidFill>
              <a:schemeClr val="tx1"/>
            </a:solidFill>
          </a:ln>
        </p:spPr>
      </p:pic>
      <p:sp>
        <p:nvSpPr>
          <p:cNvPr id="63" name="Rectangle 62"/>
          <p:cNvSpPr/>
          <p:nvPr/>
        </p:nvSpPr>
        <p:spPr>
          <a:xfrm>
            <a:off x="2282947" y="1323249"/>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442877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876128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2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
        <p:nvSpPr>
          <p:cNvPr id="63" name="Rectangle 62"/>
          <p:cNvSpPr/>
          <p:nvPr/>
        </p:nvSpPr>
        <p:spPr>
          <a:xfrm>
            <a:off x="2282947" y="1846823"/>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76898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721787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45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9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0" y="750791"/>
            <a:ext cx="4525649" cy="4251960"/>
          </a:xfrm>
          <a:prstGeom prst="rect">
            <a:avLst/>
          </a:prstGeom>
          <a:ln w="9525">
            <a:solidFill>
              <a:schemeClr val="tx1"/>
            </a:solidFill>
          </a:ln>
        </p:spPr>
      </p:pic>
      <p:sp>
        <p:nvSpPr>
          <p:cNvPr id="63" name="Rectangle 62"/>
          <p:cNvSpPr/>
          <p:nvPr/>
        </p:nvSpPr>
        <p:spPr>
          <a:xfrm>
            <a:off x="2222277" y="2570916"/>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4186401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331578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play an important role </a:t>
            </a:r>
            <a:r>
              <a:rPr lang="en-US" sz="2400" dirty="0">
                <a:solidFill>
                  <a:srgbClr val="000000"/>
                </a:solidFill>
                <a:latin typeface="Arial"/>
                <a:cs typeface="Arial"/>
              </a:rPr>
              <a:t>in supporting </a:t>
            </a:r>
            <a:endParaRPr lang="en-US" sz="2400" dirty="0" smtClean="0">
              <a:solidFill>
                <a:srgbClr val="000000"/>
              </a:solidFill>
              <a:latin typeface="Arial"/>
              <a:cs typeface="Arial"/>
            </a:endParaRPr>
          </a:p>
          <a:p>
            <a:pPr marL="457200" lvl="1" indent="0">
              <a:buNone/>
            </a:pPr>
            <a:endParaRPr lang="en-US" sz="2200" dirty="0" smtClean="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relatively strong lower-to-midtropospheric ascent associated with the polar low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intensification of the polar low</a:t>
            </a:r>
          </a:p>
          <a:p>
            <a:pPr lvl="1"/>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0.5°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 Track 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a:t>
            </a:r>
            <a:r>
              <a:rPr lang="en-US" sz="1400" dirty="0" smtClean="0">
                <a:latin typeface="Arial"/>
                <a:cs typeface="Arial"/>
              </a:rPr>
              <a:t>h during </a:t>
            </a:r>
            <a:r>
              <a:rPr lang="en-US" sz="1400" dirty="0">
                <a:latin typeface="Arial"/>
                <a:cs typeface="Arial"/>
              </a:rPr>
              <a:t>1800 UTC </a:t>
            </a:r>
            <a:r>
              <a:rPr lang="en-US" sz="1400" dirty="0" smtClean="0">
                <a:latin typeface="Arial"/>
                <a:cs typeface="Arial"/>
              </a:rPr>
              <a:t>10–</a:t>
            </a:r>
            <a:r>
              <a:rPr lang="en-US" sz="1400" dirty="0">
                <a:latin typeface="Arial"/>
                <a:cs typeface="Arial"/>
              </a:rPr>
              <a:t>1200 UTC 11 </a:t>
            </a:r>
            <a:r>
              <a:rPr lang="en-US" sz="1400" dirty="0" smtClean="0">
                <a:latin typeface="Arial"/>
                <a:cs typeface="Arial"/>
              </a:rPr>
              <a:t>February </a:t>
            </a:r>
            <a:r>
              <a:rPr lang="en-US" sz="1400" dirty="0">
                <a:latin typeface="Arial"/>
                <a:cs typeface="Arial"/>
              </a:rPr>
              <a:t>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96" y="728483"/>
            <a:ext cx="6521639" cy="6044850"/>
          </a:xfrm>
          <a:prstGeom prst="rect">
            <a:avLst/>
          </a:prstGeom>
        </p:spPr>
      </p:pic>
      <p:cxnSp>
        <p:nvCxnSpPr>
          <p:cNvPr id="9" name="Straight Connector 8"/>
          <p:cNvCxnSpPr/>
          <p:nvPr/>
        </p:nvCxnSpPr>
        <p:spPr>
          <a:xfrm flipV="1">
            <a:off x="81478"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3782"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198876" y="449624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98876" y="513113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3782" y="430556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393782" y="492848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393782" y="5573720"/>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393782" y="150096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 units:</a:t>
            </a:r>
          </a:p>
          <a:p>
            <a:r>
              <a:rPr lang="en-US" sz="1400" dirty="0" smtClean="0">
                <a:latin typeface="Arial"/>
                <a:cs typeface="Arial"/>
              </a:rPr>
              <a:t>standardized anomaly)</a:t>
            </a:r>
            <a:endParaRPr lang="en-US" sz="1400" dirty="0">
              <a:latin typeface="Arial"/>
              <a:cs typeface="Arial"/>
            </a:endParaRPr>
          </a:p>
        </p:txBody>
      </p:sp>
      <p:sp>
        <p:nvSpPr>
          <p:cNvPr id="18" name="TextBox 17"/>
          <p:cNvSpPr txBox="1"/>
          <p:nvPr/>
        </p:nvSpPr>
        <p:spPr>
          <a:xfrm>
            <a:off x="393782" y="2753850"/>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
        <p:nvSpPr>
          <p:cNvPr id="20" name="Oval 19"/>
          <p:cNvSpPr/>
          <p:nvPr/>
        </p:nvSpPr>
        <p:spPr>
          <a:xfrm rot="20009889">
            <a:off x="3998028"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0009889">
            <a:off x="7259990"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latin typeface="Arial"/>
                <a:cs typeface="Arial"/>
              </a:rPr>
              <a:t>Composite </a:t>
            </a:r>
            <a:r>
              <a:rPr lang="en-US" sz="2400" dirty="0">
                <a:latin typeface="Arial"/>
                <a:cs typeface="Arial"/>
              </a:rPr>
              <a:t>differences between the </a:t>
            </a:r>
            <a:r>
              <a:rPr lang="en-US" sz="2400" dirty="0" smtClean="0">
                <a:latin typeface="Arial"/>
                <a:cs typeface="Arial"/>
              </a:rPr>
              <a:t>most accurate </a:t>
            </a:r>
            <a:r>
              <a:rPr lang="en-US" sz="2400" dirty="0">
                <a:latin typeface="Arial"/>
                <a:cs typeface="Arial"/>
              </a:rPr>
              <a:t>and least accurate groups suggest that the TPV is positioned farther northward and the tropospheric-deep baroclinic zone farther eastward in the most accurate </a:t>
            </a:r>
            <a:r>
              <a:rPr lang="en-US" sz="2400" dirty="0" smtClean="0">
                <a:latin typeface="Arial"/>
                <a:cs typeface="Arial"/>
              </a:rPr>
              <a:t>group</a:t>
            </a:r>
            <a:endParaRPr lang="en-US" sz="2400" dirty="0">
              <a:latin typeface="Arial"/>
              <a:cs typeface="Arial"/>
            </a:endParaRP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 differences in position of the TPV and baroclinic zone likely contribute to </a:t>
            </a:r>
            <a:r>
              <a:rPr lang="en-US" sz="2200" dirty="0" smtClean="0">
                <a:solidFill>
                  <a:srgbClr val="0000FF"/>
                </a:solidFill>
                <a:latin typeface="Arial"/>
                <a:cs typeface="Arial"/>
              </a:rPr>
              <a:t>the </a:t>
            </a:r>
            <a:r>
              <a:rPr lang="en-US" sz="2200" dirty="0">
                <a:solidFill>
                  <a:srgbClr val="0000FF"/>
                </a:solidFill>
                <a:latin typeface="Arial"/>
                <a:cs typeface="Arial"/>
              </a:rPr>
              <a:t>farther northward and eastward track of the polar low in the most accurate </a:t>
            </a:r>
            <a:r>
              <a:rPr lang="en-US" sz="2200" dirty="0" smtClean="0">
                <a:solidFill>
                  <a:srgbClr val="0000FF"/>
                </a:solidFill>
                <a:latin typeface="Arial"/>
                <a:cs typeface="Arial"/>
              </a:rPr>
              <a:t>group </a:t>
            </a:r>
            <a:endParaRPr lang="en-US" sz="2200" dirty="0">
              <a:solidFill>
                <a:srgbClr val="0000FF"/>
              </a:solidFill>
              <a:latin typeface="Arial"/>
              <a:cs typeface="Arial"/>
            </a:endParaRPr>
          </a:p>
          <a:p>
            <a:pPr marL="457200" lvl="1" indent="0">
              <a:buNone/>
            </a:pPr>
            <a:endParaRPr lang="en-US" sz="2400" dirty="0">
              <a:latin typeface="Arial"/>
              <a:cs typeface="Arial"/>
            </a:endParaRPr>
          </a:p>
          <a:p>
            <a:r>
              <a:rPr lang="en-US" sz="2400" dirty="0">
                <a:solidFill>
                  <a:srgbClr val="000000"/>
                </a:solidFill>
                <a:latin typeface="Arial"/>
                <a:cs typeface="Arial"/>
              </a:rPr>
              <a:t>The more conducive thermodynamic environment for polar low development in the most accurate group may contribute 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69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307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horizontal scales from 10s to 100s of km, short lifetimes, and rapid evolution </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within a cold air mass or along an Arctic front at </a:t>
            </a:r>
            <a:r>
              <a:rPr lang="en-US" sz="2400" dirty="0" smtClean="0">
                <a:latin typeface="Arial"/>
                <a:cs typeface="Arial"/>
              </a:rPr>
              <a:t>the leading </a:t>
            </a:r>
            <a:r>
              <a:rPr lang="en-US" sz="2400" dirty="0">
                <a:latin typeface="Arial"/>
                <a:cs typeface="Arial"/>
              </a:rPr>
              <a:t>edge of a cold air mass moving over </a:t>
            </a:r>
            <a:r>
              <a:rPr lang="en-US" sz="2400" dirty="0" smtClean="0">
                <a:latin typeface="Arial"/>
                <a:cs typeface="Arial"/>
              </a:rPr>
              <a:t>warmer </a:t>
            </a:r>
            <a:r>
              <a:rPr lang="en-US" sz="2400" dirty="0">
                <a:latin typeface="Arial"/>
                <a:cs typeface="Arial"/>
              </a:rPr>
              <a:t>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09599" y="5798241"/>
            <a:ext cx="8433053" cy="85321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200" b="1" dirty="0" smtClean="0">
                <a:solidFill>
                  <a:srgbClr val="FF0000"/>
                </a:solidFill>
                <a:latin typeface="Arial"/>
                <a:cs typeface="Arial"/>
              </a:rPr>
              <a:t>Acknowledgments</a:t>
            </a:r>
          </a:p>
          <a:p>
            <a:pPr marL="0" indent="0" algn="ctr">
              <a:lnSpc>
                <a:spcPct val="80000"/>
              </a:lnSpc>
              <a:buNone/>
            </a:pPr>
            <a:r>
              <a:rPr lang="en-US" sz="2200" dirty="0" smtClean="0">
                <a:latin typeface="Arial"/>
                <a:cs typeface="Arial"/>
              </a:rPr>
              <a:t>Jeremy Berman</a:t>
            </a:r>
            <a:endParaRPr lang="en-US" sz="2200" dirty="0">
              <a:latin typeface="Arial"/>
              <a:cs typeface="Arial"/>
            </a:endParaRPr>
          </a:p>
          <a:p>
            <a:pPr marL="0" indent="0" algn="ctr">
              <a:buNone/>
            </a:pPr>
            <a:endParaRPr lang="en-US" sz="2200" b="1" dirty="0" smtClean="0">
              <a:solidFill>
                <a:srgbClr val="FF0000"/>
              </a:solidFill>
              <a:latin typeface="Arial"/>
              <a:cs typeface="Arial"/>
            </a:endParaRPr>
          </a:p>
          <a:p>
            <a:endParaRPr lang="en-US" sz="2200" dirty="0">
              <a:solidFill>
                <a:srgbClr val="0000FF"/>
              </a:solidFill>
              <a:latin typeface="Arial"/>
              <a:cs typeface="Arial"/>
            </a:endParaRPr>
          </a:p>
        </p:txBody>
      </p:sp>
    </p:spTree>
    <p:extLst>
      <p:ext uri="{BB962C8B-B14F-4D97-AF65-F5344CB8AC3E}">
        <p14:creationId xmlns:p14="http://schemas.microsoft.com/office/powerpoint/2010/main" val="7325675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ships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5"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20 at 12.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21"/>
            <a:ext cx="9144000" cy="36956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375071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Least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5-20 at 12.3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 y="1923147"/>
            <a:ext cx="9144000" cy="3678742"/>
          </a:xfrm>
          <a:prstGeom prst="rect">
            <a:avLst/>
          </a:prstGeom>
        </p:spPr>
      </p:pic>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185548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5-20 at 12.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4697"/>
            <a:ext cx="9144000" cy="2338917"/>
          </a:xfrm>
          <a:prstGeom prst="rect">
            <a:avLst/>
          </a:prstGeom>
        </p:spPr>
      </p:pic>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Significant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29248" y="1301410"/>
            <a:ext cx="9072887" cy="126954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Values of selected quantities for 1800 UTC 10 February–1200 UTC 11 February 2011 time period for ERA5, most accurate group, and least accurate group. </a:t>
            </a:r>
            <a:r>
              <a:rPr lang="en-US" sz="1600" dirty="0">
                <a:latin typeface="Arial"/>
                <a:cs typeface="Arial"/>
              </a:rPr>
              <a:t>The difference between the means of the most accurate and least accurate group for each quantity are shown as well, with confidence levels for the significance of the difference between the means of the most accurate and least accurate group for each quantity based on a two-sided Student’s </a:t>
            </a:r>
            <a:r>
              <a:rPr lang="en-US" sz="1600" i="1" dirty="0">
                <a:latin typeface="Arial"/>
                <a:cs typeface="Arial"/>
              </a:rPr>
              <a:t>t</a:t>
            </a:r>
            <a:r>
              <a:rPr lang="en-US" sz="1600" dirty="0">
                <a:latin typeface="Arial"/>
                <a:cs typeface="Arial"/>
              </a:rPr>
              <a:t> test given in parentheses. </a:t>
            </a:r>
          </a:p>
        </p:txBody>
      </p:sp>
    </p:spTree>
    <p:extLst>
      <p:ext uri="{BB962C8B-B14F-4D97-AF65-F5344CB8AC3E}">
        <p14:creationId xmlns:p14="http://schemas.microsoft.com/office/powerpoint/2010/main" val="216202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that is linked 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Norwegian Sea and Barents Sea (</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lows. </a:t>
            </a:r>
            <a:endParaRPr lang="en-US" sz="2200" dirty="0" smtClean="0">
              <a:solidFill>
                <a:srgbClr val="0000FF"/>
              </a:solidFill>
              <a:latin typeface="Arial"/>
              <a:cs typeface="Arial"/>
            </a:endParaRP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to a 1979</a:t>
            </a:r>
            <a:r>
              <a:rPr lang="en-US" sz="2400" dirty="0">
                <a:latin typeface="Arial"/>
                <a:cs typeface="Arial"/>
              </a:rPr>
              <a:t>–2015 database of TPVs constructed using the ERA-</a:t>
            </a:r>
            <a:r>
              <a:rPr lang="en-US" sz="2400" dirty="0" smtClean="0">
                <a:latin typeface="Arial"/>
                <a:cs typeface="Arial"/>
              </a:rPr>
              <a:t>Interim (Dee et al. 2011) and a TPV tracking algorithm developed by Nicholas </a:t>
            </a:r>
            <a:r>
              <a:rPr lang="en-US" sz="2400" dirty="0" err="1" smtClean="0">
                <a:latin typeface="Arial"/>
                <a:cs typeface="Arial"/>
              </a:rPr>
              <a:t>Szapiro</a:t>
            </a:r>
            <a:r>
              <a:rPr lang="en-US" sz="2400" dirty="0" smtClean="0">
                <a:latin typeface="Arial"/>
                <a:cs typeface="Arial"/>
              </a:rPr>
              <a:t> and Steven </a:t>
            </a:r>
            <a:r>
              <a:rPr lang="en-US" sz="2400" dirty="0" err="1" smtClean="0">
                <a:latin typeface="Arial"/>
                <a:cs typeface="Arial"/>
              </a:rPr>
              <a:t>Cavallo</a:t>
            </a:r>
            <a:endParaRPr lang="en-US" sz="2400" dirty="0" smtClean="0">
              <a:latin typeface="Arial"/>
              <a:cs typeface="Arial"/>
            </a:endParaRP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364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104 </a:t>
            </a:r>
            <a:r>
              <a:rPr lang="en-US" sz="2400" dirty="0">
                <a:latin typeface="Arial"/>
                <a:cs typeface="Arial"/>
              </a:rPr>
              <a:t>out of the total 140 polar lows, or </a:t>
            </a:r>
            <a:r>
              <a:rPr lang="en-US" sz="2400" dirty="0" smtClean="0">
                <a:latin typeface="Arial"/>
                <a:cs typeface="Arial"/>
              </a:rPr>
              <a:t>74.3%</a:t>
            </a:r>
            <a:r>
              <a:rPr lang="en-US" sz="2400" dirty="0">
                <a:latin typeface="Arial"/>
                <a:cs typeface="Arial"/>
              </a:rPr>
              <a:t>, match with at least one TPV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13444" y="3540356"/>
            <a:ext cx="3323202"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latin typeface="Arial"/>
                <a:cs typeface="Arial"/>
              </a:rPr>
              <a:t>Tracks of the polar lows in the STARS database. Tracks of polar lows </a:t>
            </a:r>
            <a:r>
              <a:rPr lang="en-US" sz="1500" dirty="0" smtClean="0">
                <a:latin typeface="Arial"/>
                <a:cs typeface="Arial"/>
              </a:rPr>
              <a:t>linked </a:t>
            </a:r>
            <a:r>
              <a:rPr lang="en-US" sz="1500" dirty="0">
                <a:latin typeface="Arial"/>
                <a:cs typeface="Arial"/>
              </a:rPr>
              <a:t>to TPVs </a:t>
            </a:r>
            <a:r>
              <a:rPr lang="en-US" sz="1500" dirty="0" smtClean="0">
                <a:latin typeface="Arial"/>
                <a:cs typeface="Arial"/>
              </a:rPr>
              <a:t>(red) and </a:t>
            </a:r>
            <a:r>
              <a:rPr lang="en-US" sz="1500" dirty="0">
                <a:latin typeface="Arial"/>
                <a:cs typeface="Arial"/>
              </a:rPr>
              <a:t>tracks of polar lows </a:t>
            </a:r>
            <a:r>
              <a:rPr lang="en-US" sz="1500" dirty="0" smtClean="0">
                <a:latin typeface="Arial"/>
                <a:cs typeface="Arial"/>
              </a:rPr>
              <a:t>not </a:t>
            </a:r>
            <a:r>
              <a:rPr lang="en-US" sz="1500" dirty="0">
                <a:latin typeface="Arial"/>
                <a:cs typeface="Arial"/>
              </a:rPr>
              <a:t>linked to </a:t>
            </a:r>
            <a:r>
              <a:rPr lang="en-US" sz="1500" dirty="0" smtClean="0">
                <a:latin typeface="Arial"/>
                <a:cs typeface="Arial"/>
              </a:rPr>
              <a:t>TPVs (blue). </a:t>
            </a:r>
            <a:r>
              <a:rPr lang="en-US" sz="1500" dirty="0">
                <a:latin typeface="Arial"/>
                <a:cs typeface="Arial"/>
              </a:rPr>
              <a:t>Dots indicate the genesis locations of the polar lows. </a:t>
            </a:r>
            <a:endParaRPr lang="en-US" sz="1500" baseline="30000" dirty="0">
              <a:solidFill>
                <a:srgbClr val="000000"/>
              </a:solidFill>
              <a:latin typeface="Arial"/>
              <a:cs typeface="Arial"/>
            </a:endParaRPr>
          </a:p>
        </p:txBody>
      </p:sp>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37" y="1823734"/>
            <a:ext cx="5420145" cy="4882896"/>
          </a:xfrm>
          <a:prstGeom prst="rect">
            <a:avLst/>
          </a:prstGeom>
        </p:spPr>
      </p:pic>
    </p:spTree>
    <p:extLst>
      <p:ext uri="{BB962C8B-B14F-4D97-AF65-F5344CB8AC3E}">
        <p14:creationId xmlns:p14="http://schemas.microsoft.com/office/powerpoint/2010/main" val="135700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for analysis of a polar low case</a:t>
            </a:r>
          </a:p>
          <a:p>
            <a:pPr>
              <a:lnSpc>
                <a:spcPct val="50000"/>
              </a:lnSpc>
            </a:pPr>
            <a:endParaRPr lang="en-US" sz="2400" dirty="0" smtClean="0">
              <a:latin typeface="Arial"/>
              <a:cs typeface="Arial"/>
            </a:endParaRPr>
          </a:p>
          <a:p>
            <a:pPr lvl="1">
              <a:lnSpc>
                <a:spcPct val="110000"/>
              </a:lnSpc>
            </a:pPr>
            <a:r>
              <a:rPr lang="en-US" sz="2200" dirty="0" smtClean="0">
                <a:solidFill>
                  <a:srgbClr val="0000FF"/>
                </a:solidFill>
                <a:latin typeface="Arial"/>
                <a:cs typeface="Arial"/>
              </a:rPr>
              <a:t>ERA5 downloaded at 0.3° horizontal resolution</a:t>
            </a:r>
          </a:p>
          <a:p>
            <a:pPr>
              <a:lnSpc>
                <a:spcPct val="110000"/>
              </a:lnSpc>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capable of being tracked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related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37034</TotalTime>
  <Words>3983</Words>
  <Application>Microsoft Office PowerPoint</Application>
  <PresentationFormat>On-screen Show (4:3)</PresentationFormat>
  <Paragraphs>979</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A Multiscale Analysis and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vt:lpstr>
      <vt:lpstr>The Polar Low and TPV</vt:lpstr>
      <vt:lpstr>Mesoscale Evolution</vt:lpstr>
      <vt:lpstr>Mesoscale Evolution</vt:lpstr>
      <vt:lpstr>Mesoscale Evolution</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Conclusions</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lpstr>Most Accurate Members</vt:lpstr>
      <vt:lpstr>Least Accurate Members</vt:lpstr>
      <vt:lpstr>Significant Differences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dc:title>
  <dc:creator>Kevin Biernat</dc:creator>
  <cp:lastModifiedBy>Biernat, Kevin A</cp:lastModifiedBy>
  <cp:revision>396</cp:revision>
  <dcterms:created xsi:type="dcterms:W3CDTF">2018-03-04T15:15:25Z</dcterms:created>
  <dcterms:modified xsi:type="dcterms:W3CDTF">2018-06-01T18:14:47Z</dcterms:modified>
</cp:coreProperties>
</file>