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7" r:id="rId2"/>
    <p:sldId id="259" r:id="rId3"/>
    <p:sldId id="446" r:id="rId4"/>
    <p:sldId id="448" r:id="rId5"/>
    <p:sldId id="260" r:id="rId6"/>
    <p:sldId id="319" r:id="rId7"/>
    <p:sldId id="325" r:id="rId8"/>
    <p:sldId id="453" r:id="rId9"/>
    <p:sldId id="316" r:id="rId10"/>
    <p:sldId id="427" r:id="rId11"/>
    <p:sldId id="428" r:id="rId12"/>
    <p:sldId id="350" r:id="rId13"/>
    <p:sldId id="351" r:id="rId14"/>
    <p:sldId id="352" r:id="rId15"/>
    <p:sldId id="353" r:id="rId16"/>
    <p:sldId id="354" r:id="rId17"/>
    <p:sldId id="355" r:id="rId18"/>
    <p:sldId id="356" r:id="rId19"/>
    <p:sldId id="461" r:id="rId20"/>
    <p:sldId id="463" r:id="rId21"/>
    <p:sldId id="403" r:id="rId22"/>
    <p:sldId id="404" r:id="rId23"/>
    <p:sldId id="405" r:id="rId24"/>
    <p:sldId id="406" r:id="rId25"/>
    <p:sldId id="408" r:id="rId26"/>
    <p:sldId id="429" r:id="rId27"/>
    <p:sldId id="425" r:id="rId28"/>
    <p:sldId id="390" r:id="rId29"/>
    <p:sldId id="457" r:id="rId30"/>
    <p:sldId id="464" r:id="rId31"/>
    <p:sldId id="432" r:id="rId32"/>
    <p:sldId id="433" r:id="rId33"/>
    <p:sldId id="441" r:id="rId34"/>
    <p:sldId id="442" r:id="rId35"/>
    <p:sldId id="443" r:id="rId36"/>
    <p:sldId id="444" r:id="rId37"/>
    <p:sldId id="454" r:id="rId38"/>
    <p:sldId id="459" r:id="rId39"/>
    <p:sldId id="434" r:id="rId40"/>
    <p:sldId id="435" r:id="rId41"/>
    <p:sldId id="437" r:id="rId42"/>
    <p:sldId id="439" r:id="rId43"/>
    <p:sldId id="43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B8487"/>
    <a:srgbClr val="22CFFF"/>
    <a:srgbClr val="38EC30"/>
    <a:srgbClr val="33DB2D"/>
    <a:srgbClr val="2BFFFF"/>
    <a:srgbClr val="DC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05" autoAdjust="0"/>
  </p:normalViewPr>
  <p:slideViewPr>
    <p:cSldViewPr snapToGrid="0" snapToObjects="1">
      <p:cViewPr varScale="1">
        <p:scale>
          <a:sx n="97" d="100"/>
          <a:sy n="97" d="100"/>
        </p:scale>
        <p:origin x="-115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C3BEE-20BD-7A45-8E4B-8F4C2E1FFC4F}" type="datetimeFigureOut">
              <a:rPr lang="en-US" smtClean="0"/>
              <a:t>5/24/18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7A230-956B-6645-A968-A4EE0A5C506E}" type="slidenum">
              <a:rPr lang="en-US" smtClean="0"/>
              <a:t>‹#›</a:t>
            </a:fld>
            <a:endParaRPr lang="en-US"/>
          </a:p>
        </p:txBody>
      </p:sp>
    </p:spTree>
    <p:extLst>
      <p:ext uri="{BB962C8B-B14F-4D97-AF65-F5344CB8AC3E}">
        <p14:creationId xmlns:p14="http://schemas.microsoft.com/office/powerpoint/2010/main" val="2596468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28</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30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23807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39690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58018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085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89165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40750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0D6F1-54CA-1A4F-8C66-2DFE7378633E}" type="datetimeFigureOut">
              <a:rPr lang="en-US" smtClean="0"/>
              <a:t>5/24/18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917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0D6F1-54CA-1A4F-8C66-2DFE7378633E}" type="datetimeFigureOut">
              <a:rPr lang="en-US" smtClean="0"/>
              <a:t>5/24/18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920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0D6F1-54CA-1A4F-8C66-2DFE7378633E}" type="datetimeFigureOut">
              <a:rPr lang="en-US" smtClean="0"/>
              <a:t>5/24/18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8841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0D6F1-54CA-1A4F-8C66-2DFE7378633E}" type="datetimeFigureOut">
              <a:rPr lang="en-US" smtClean="0"/>
              <a:t>5/24/18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5674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5/24/18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2478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5/24/18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4245198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0D6F1-54CA-1A4F-8C66-2DFE7378633E}" type="datetimeFigureOut">
              <a:rPr lang="en-US" smtClean="0"/>
              <a:t>5/24/18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4B3B2-FB0E-4B41-A793-6CF3F50B11A1}" type="slidenum">
              <a:rPr lang="en-US" smtClean="0"/>
              <a:t>‹#›</a:t>
            </a:fld>
            <a:endParaRPr lang="en-US"/>
          </a:p>
        </p:txBody>
      </p:sp>
    </p:spTree>
    <p:extLst>
      <p:ext uri="{BB962C8B-B14F-4D97-AF65-F5344CB8AC3E}">
        <p14:creationId xmlns:p14="http://schemas.microsoft.com/office/powerpoint/2010/main" val="399881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hyperlink" Target="http://polarlow.met.no/STARS-DAT/browser/view_stars-dat_4tiles.php"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8.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8.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8.png"/><Relationship Id="rId7" Type="http://schemas.openxmlformats.org/officeDocument/2006/relationships/image" Target="../media/image47.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nickszap/tpvTrac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5225"/>
            <a:ext cx="9135245" cy="1470025"/>
          </a:xfrm>
        </p:spPr>
        <p:txBody>
          <a:bodyPr>
            <a:noAutofit/>
          </a:bodyPr>
          <a:lstStyle/>
          <a:p>
            <a:r>
              <a:rPr lang="en-US" sz="3600" b="1" dirty="0">
                <a:solidFill>
                  <a:srgbClr val="FF0000"/>
                </a:solidFill>
                <a:latin typeface="Arial"/>
                <a:cs typeface="Arial"/>
              </a:rPr>
              <a:t>A Multiscale Analysis and Predictability Study of a Polar Low Linked to a </a:t>
            </a:r>
            <a:r>
              <a:rPr lang="en-US" sz="3600" b="1" dirty="0" smtClean="0">
                <a:solidFill>
                  <a:srgbClr val="FF0000"/>
                </a:solidFill>
                <a:latin typeface="Arial"/>
                <a:cs typeface="Arial"/>
              </a:rPr>
              <a:t>                   Tropopause Polar </a:t>
            </a:r>
            <a:r>
              <a:rPr lang="en-US" sz="3600" b="1" dirty="0">
                <a:solidFill>
                  <a:srgbClr val="FF0000"/>
                </a:solidFill>
                <a:latin typeface="Arial"/>
                <a:cs typeface="Arial"/>
              </a:rPr>
              <a:t>Vortex </a:t>
            </a:r>
            <a:endParaRPr lang="en-US" sz="3600" dirty="0">
              <a:solidFill>
                <a:srgbClr val="FF0000"/>
              </a:solidFill>
              <a:latin typeface="Arial"/>
              <a:cs typeface="Arial"/>
            </a:endParaRP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A. Biernat, Daniel Keyser, and Lance F. Bosart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AMS 29th Conference on Weather Analysis and Forecasting</a:t>
            </a:r>
          </a:p>
          <a:p>
            <a:r>
              <a:rPr lang="en-US" sz="2400" dirty="0" smtClean="0">
                <a:solidFill>
                  <a:srgbClr val="0000FF"/>
                </a:solidFill>
                <a:latin typeface="Arial" panose="020B0604020202020204" pitchFamily="34" charset="0"/>
                <a:cs typeface="Arial" panose="020B0604020202020204" pitchFamily="34" charset="0"/>
              </a:rPr>
              <a:t>Tuesday 5 June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a:t>
            </a:r>
            <a:r>
              <a:rPr lang="en-US" sz="2000" dirty="0">
                <a:solidFill>
                  <a:schemeClr val="tx1"/>
                </a:solidFill>
                <a:latin typeface="Arial" panose="020B0604020202020204" pitchFamily="34" charset="0"/>
                <a:cs typeface="Arial" panose="020B0604020202020204" pitchFamily="34" charset="0"/>
              </a:rPr>
              <a:t>NSF Grant AGS-</a:t>
            </a:r>
            <a:r>
              <a:rPr lang="en-US" sz="2000" dirty="0" smtClean="0">
                <a:solidFill>
                  <a:schemeClr val="tx1"/>
                </a:solidFill>
                <a:latin typeface="Arial" panose="020B0604020202020204" pitchFamily="34" charset="0"/>
                <a:cs typeface="Arial" panose="020B0604020202020204" pitchFamily="34" charset="0"/>
              </a:rPr>
              <a:t>1355960                                          and ONR Grant </a:t>
            </a:r>
            <a:r>
              <a:rPr lang="en-US" sz="2000" dirty="0">
                <a:solidFill>
                  <a:schemeClr val="tx1"/>
                </a:solidFill>
                <a:latin typeface="Arial"/>
                <a:cs typeface="Arial"/>
              </a:rPr>
              <a:t>N00014-18-1-2200</a:t>
            </a: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9016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43527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12413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1253" y="4919593"/>
            <a:ext cx="4575996" cy="1815882"/>
          </a:xfrm>
          <a:prstGeom prst="rect">
            <a:avLst/>
          </a:prstGeom>
        </p:spPr>
        <p:txBody>
          <a:bodyPr wrap="square">
            <a:spAutoFit/>
          </a:bodyPr>
          <a:lstStyle/>
          <a:p>
            <a:r>
              <a:rPr lang="en-US" sz="1400" dirty="0" smtClean="0">
                <a:latin typeface="Arial"/>
                <a:cs typeface="Arial"/>
              </a:rPr>
              <a:t>(a) Track of polar </a:t>
            </a:r>
            <a:r>
              <a:rPr lang="en-US" sz="1400" dirty="0">
                <a:latin typeface="Arial"/>
                <a:cs typeface="Arial"/>
              </a:rPr>
              <a:t>low (red</a:t>
            </a:r>
            <a:r>
              <a:rPr lang="en-US" sz="1400" dirty="0" smtClean="0">
                <a:latin typeface="Arial"/>
                <a:cs typeface="Arial"/>
              </a:rPr>
              <a:t>) and 10–11 Feb 2011 time mean 850-</a:t>
            </a:r>
            <a:r>
              <a:rPr lang="en-US" sz="1400" dirty="0">
                <a:latin typeface="Arial"/>
                <a:cs typeface="Arial"/>
              </a:rPr>
              <a:t>hPa </a:t>
            </a:r>
            <a:r>
              <a:rPr lang="en-US" sz="1400" dirty="0" smtClean="0">
                <a:latin typeface="Arial"/>
                <a:cs typeface="Arial"/>
              </a:rPr>
              <a:t>temperature (K) </a:t>
            </a:r>
            <a:r>
              <a:rPr lang="en-US" sz="1400" dirty="0">
                <a:latin typeface="Arial"/>
                <a:cs typeface="Arial"/>
              </a:rPr>
              <a:t>and standardized anomaly </a:t>
            </a:r>
            <a:r>
              <a:rPr lang="en-US" sz="1400" dirty="0" smtClean="0">
                <a:latin typeface="Arial"/>
                <a:cs typeface="Arial"/>
              </a:rPr>
              <a:t>of 850-</a:t>
            </a:r>
            <a:r>
              <a:rPr lang="en-US" sz="1400" dirty="0">
                <a:latin typeface="Arial"/>
                <a:cs typeface="Arial"/>
              </a:rPr>
              <a:t>hPa </a:t>
            </a:r>
            <a:r>
              <a:rPr lang="en-US" sz="1400" dirty="0" smtClean="0">
                <a:latin typeface="Arial"/>
                <a:cs typeface="Arial"/>
              </a:rPr>
              <a:t>temperature (</a:t>
            </a:r>
            <a:r>
              <a:rPr lang="en-US" sz="1400" dirty="0" err="1">
                <a:latin typeface="Arial"/>
                <a:cs typeface="Arial"/>
              </a:rPr>
              <a:t>σ</a:t>
            </a:r>
            <a:r>
              <a:rPr lang="en-US" sz="1400" dirty="0">
                <a:latin typeface="Arial"/>
                <a:cs typeface="Arial"/>
              </a:rPr>
              <a:t>, shaded</a:t>
            </a:r>
            <a:r>
              <a:rPr lang="en-US" sz="1400" dirty="0" smtClean="0">
                <a:latin typeface="Arial"/>
                <a:cs typeface="Arial"/>
              </a:rPr>
              <a:t>). </a:t>
            </a:r>
          </a:p>
          <a:p>
            <a:endParaRPr lang="en-US" sz="1400" dirty="0" smtClean="0">
              <a:latin typeface="Arial"/>
              <a:cs typeface="Arial"/>
            </a:endParaRPr>
          </a:p>
          <a:p>
            <a:r>
              <a:rPr lang="en-US" sz="1400" dirty="0" smtClean="0">
                <a:latin typeface="Arial"/>
                <a:cs typeface="Arial"/>
              </a:rPr>
              <a:t>(b)</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NOAA Advanced </a:t>
            </a:r>
            <a:r>
              <a:rPr lang="en-US" sz="1400" dirty="0">
                <a:solidFill>
                  <a:srgbClr val="000000"/>
                </a:solidFill>
                <a:latin typeface="Arial" panose="020B0604020202020204" pitchFamily="34" charset="0"/>
                <a:cs typeface="Arial" panose="020B0604020202020204" pitchFamily="34" charset="0"/>
              </a:rPr>
              <a:t>Very High Resolution Radiometer </a:t>
            </a:r>
            <a:r>
              <a:rPr lang="en-US" sz="1400" dirty="0" smtClean="0">
                <a:solidFill>
                  <a:srgbClr val="000000"/>
                </a:solidFill>
                <a:latin typeface="Arial" panose="020B0604020202020204" pitchFamily="34" charset="0"/>
                <a:cs typeface="Arial" panose="020B0604020202020204" pitchFamily="34" charset="0"/>
              </a:rPr>
              <a:t>IR satellite </a:t>
            </a:r>
            <a:r>
              <a:rPr lang="en-US" sz="1400" dirty="0">
                <a:solidFill>
                  <a:srgbClr val="000000"/>
                </a:solidFill>
                <a:latin typeface="Arial" panose="020B0604020202020204" pitchFamily="34" charset="0"/>
                <a:cs typeface="Arial" panose="020B0604020202020204" pitchFamily="34" charset="0"/>
              </a:rPr>
              <a:t>image </a:t>
            </a:r>
            <a:r>
              <a:rPr lang="en-US" sz="1400" dirty="0" smtClean="0">
                <a:solidFill>
                  <a:srgbClr val="000000"/>
                </a:solidFill>
                <a:latin typeface="Arial" panose="020B0604020202020204" pitchFamily="34" charset="0"/>
                <a:cs typeface="Arial" panose="020B0604020202020204" pitchFamily="34" charset="0"/>
              </a:rPr>
              <a:t>valid at 0015 UTC 11 Feb 2011. Image </a:t>
            </a:r>
            <a:r>
              <a:rPr lang="en-US" sz="1400" dirty="0">
                <a:solidFill>
                  <a:srgbClr val="000000"/>
                </a:solidFill>
                <a:latin typeface="Arial" panose="020B0604020202020204" pitchFamily="34" charset="0"/>
                <a:cs typeface="Arial" panose="020B0604020202020204" pitchFamily="34" charset="0"/>
              </a:rPr>
              <a:t>obtained from the STARS </a:t>
            </a:r>
            <a:r>
              <a:rPr lang="en-US" sz="1400" dirty="0" smtClean="0">
                <a:solidFill>
                  <a:srgbClr val="000000"/>
                </a:solidFill>
                <a:latin typeface="Arial" panose="020B0604020202020204" pitchFamily="34" charset="0"/>
                <a:cs typeface="Arial" panose="020B0604020202020204" pitchFamily="34" charset="0"/>
              </a:rPr>
              <a:t>database.</a:t>
            </a:r>
            <a:endParaRPr lang="en-US" sz="1400" baseline="30000" dirty="0">
              <a:solidFill>
                <a:srgbClr val="000000"/>
              </a:solidFill>
              <a:latin typeface="Arial" panose="020B0604020202020204" pitchFamily="34" charset="0"/>
              <a:cs typeface="Arial" panose="020B0604020202020204" pitchFamily="34" charset="0"/>
            </a:endParaRPr>
          </a:p>
          <a:p>
            <a:endParaRPr lang="en-US" sz="1400" dirty="0">
              <a:latin typeface="Arial"/>
              <a:cs typeface="Arial"/>
            </a:endParaRP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3131"/>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grpSp>
        <p:nvGrpSpPr>
          <p:cNvPr id="13" name="Group 12"/>
          <p:cNvGrpSpPr/>
          <p:nvPr/>
        </p:nvGrpSpPr>
        <p:grpSpPr>
          <a:xfrm>
            <a:off x="221392" y="5076828"/>
            <a:ext cx="4226677" cy="414101"/>
            <a:chOff x="4987007" y="4882085"/>
            <a:chExt cx="4226677" cy="414101"/>
          </a:xfrm>
        </p:grpSpPr>
        <p:pic>
          <p:nvPicPr>
            <p:cNvPr id="17" name="Picture 16" descr="mean_300Z_and_track_nov_2013.png"/>
            <p:cNvPicPr>
              <a:picLocks/>
            </p:cNvPicPr>
            <p:nvPr/>
          </p:nvPicPr>
          <p:blipFill rotWithShape="1">
            <a:blip r:embed="rId4">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pic>
        <p:nvPicPr>
          <p:cNvPr id="47" name="Picture 46"/>
          <p:cNvPicPr>
            <a:picLocks noChangeAspect="1"/>
          </p:cNvPicPr>
          <p:nvPr/>
        </p:nvPicPr>
        <p:blipFill>
          <a:blip r:embed="rId5"/>
          <a:stretch>
            <a:fillRect/>
          </a:stretch>
        </p:blipFill>
        <p:spPr>
          <a:xfrm>
            <a:off x="4522872" y="890528"/>
            <a:ext cx="4575996" cy="3813331"/>
          </a:xfrm>
          <a:prstGeom prst="rect">
            <a:avLst/>
          </a:prstGeom>
          <a:ln w="9525">
            <a:solidFill>
              <a:schemeClr val="tx1"/>
            </a:solidFill>
          </a:ln>
        </p:spPr>
      </p:pic>
      <p:sp>
        <p:nvSpPr>
          <p:cNvPr id="48" name="Oval 47"/>
          <p:cNvSpPr/>
          <p:nvPr/>
        </p:nvSpPr>
        <p:spPr>
          <a:xfrm>
            <a:off x="6361719" y="2289160"/>
            <a:ext cx="1372922" cy="1403056"/>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9" name="Table 48"/>
          <p:cNvGraphicFramePr>
            <a:graphicFrameLocks noGrp="1"/>
          </p:cNvGraphicFramePr>
          <p:nvPr>
            <p:extLst>
              <p:ext uri="{D42A27DB-BD31-4B8C-83A1-F6EECF244321}">
                <p14:modId xmlns:p14="http://schemas.microsoft.com/office/powerpoint/2010/main" val="4014226053"/>
              </p:ext>
            </p:extLst>
          </p:nvPr>
        </p:nvGraphicFramePr>
        <p:xfrm>
          <a:off x="90363" y="5609330"/>
          <a:ext cx="4141287" cy="935629"/>
        </p:xfrm>
        <a:graphic>
          <a:graphicData uri="http://schemas.openxmlformats.org/drawingml/2006/table">
            <a:tbl>
              <a:tblPr firstRow="1" bandRow="1">
                <a:tableStyleId>{5C22544A-7EE6-4342-B048-85BDC9FD1C3A}</a:tableStyleId>
              </a:tblPr>
              <a:tblGrid>
                <a:gridCol w="1563314"/>
                <a:gridCol w="1519704"/>
                <a:gridCol w="1058269"/>
              </a:tblGrid>
              <a:tr h="417470">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417470">
                <a:tc>
                  <a:txBody>
                    <a:bodyPr/>
                    <a:lstStyle/>
                    <a:p>
                      <a:pPr algn="ctr"/>
                      <a:r>
                        <a:rPr lang="en-US" sz="1400" dirty="0" smtClean="0">
                          <a:solidFill>
                            <a:srgbClr val="000000"/>
                          </a:solidFill>
                          <a:latin typeface="Arial"/>
                          <a:cs typeface="Arial"/>
                        </a:rPr>
                        <a:t>1800</a:t>
                      </a:r>
                      <a:r>
                        <a:rPr lang="en-US" sz="1400" baseline="0" dirty="0" smtClean="0">
                          <a:solidFill>
                            <a:srgbClr val="000000"/>
                          </a:solidFill>
                          <a:latin typeface="Arial"/>
                          <a:cs typeface="Arial"/>
                        </a:rPr>
                        <a:t> UTC 10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1200 UTC 11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 h</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50" name="Content Placeholder 2"/>
          <p:cNvSpPr txBox="1">
            <a:spLocks/>
          </p:cNvSpPr>
          <p:nvPr/>
        </p:nvSpPr>
        <p:spPr>
          <a:xfrm>
            <a:off x="-217100" y="6544959"/>
            <a:ext cx="9376509"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to STARS Database: </a:t>
            </a:r>
            <a:r>
              <a:rPr lang="en-US" sz="1200" dirty="0" smtClean="0">
                <a:solidFill>
                  <a:srgbClr val="000000"/>
                </a:solidFill>
                <a:latin typeface="Arial" panose="020B0604020202020204" pitchFamily="34" charset="0"/>
                <a:cs typeface="Arial" panose="020B0604020202020204" pitchFamily="34" charset="0"/>
                <a:hlinkClick r:id="rId6"/>
              </a:rPr>
              <a:t>http</a:t>
            </a:r>
            <a:r>
              <a:rPr lang="en-US" sz="1200" dirty="0">
                <a:solidFill>
                  <a:srgbClr val="000000"/>
                </a:solidFill>
                <a:latin typeface="Arial" panose="020B0604020202020204" pitchFamily="34" charset="0"/>
                <a:cs typeface="Arial" panose="020B0604020202020204" pitchFamily="34" charset="0"/>
                <a:hlinkClick r:id="rId6"/>
              </a:rPr>
              <a:t>://polarlow.met.no/STARS-</a:t>
            </a:r>
            <a:r>
              <a:rPr lang="en-US" sz="1200" dirty="0" smtClean="0">
                <a:solidFill>
                  <a:srgbClr val="000000"/>
                </a:solidFill>
                <a:latin typeface="Arial" panose="020B0604020202020204" pitchFamily="34" charset="0"/>
                <a:cs typeface="Arial" panose="020B0604020202020204" pitchFamily="34" charset="0"/>
                <a:hlinkClick r:id="rId6"/>
              </a:rPr>
              <a:t>DAT/browser</a:t>
            </a:r>
            <a:r>
              <a:rPr lang="en-US" sz="1200" dirty="0">
                <a:solidFill>
                  <a:srgbClr val="000000"/>
                </a:solidFill>
                <a:latin typeface="Arial" panose="020B0604020202020204" pitchFamily="34" charset="0"/>
                <a:cs typeface="Arial" panose="020B0604020202020204" pitchFamily="34" charset="0"/>
                <a:hlinkClick r:id="rId6"/>
              </a:rPr>
              <a:t>/view_stars-</a:t>
            </a:r>
            <a:r>
              <a:rPr lang="en-US" sz="1200" dirty="0" smtClean="0">
                <a:solidFill>
                  <a:srgbClr val="000000"/>
                </a:solidFill>
                <a:latin typeface="Arial" panose="020B0604020202020204" pitchFamily="34" charset="0"/>
                <a:cs typeface="Arial" panose="020B0604020202020204" pitchFamily="34" charset="0"/>
                <a:hlinkClick r:id="rId6"/>
              </a:rPr>
              <a:t>dat_4tiles.php</a:t>
            </a:r>
            <a:endParaRPr lang="en-US" sz="1200" dirty="0" smtClean="0">
              <a:solidFill>
                <a:srgbClr val="000000"/>
              </a:solidFill>
              <a:latin typeface="Arial" panose="020B0604020202020204" pitchFamily="34" charset="0"/>
              <a:cs typeface="Arial" panose="020B0604020202020204" pitchFamily="34" charset="0"/>
            </a:endParaRPr>
          </a:p>
        </p:txBody>
      </p:sp>
      <p:sp>
        <p:nvSpPr>
          <p:cNvPr id="51" name="TextBox 50"/>
          <p:cNvSpPr txBox="1"/>
          <p:nvPr/>
        </p:nvSpPr>
        <p:spPr>
          <a:xfrm>
            <a:off x="1326428" y="4778565"/>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52" name="TextBox 51"/>
          <p:cNvSpPr txBox="1"/>
          <p:nvPr/>
        </p:nvSpPr>
        <p:spPr>
          <a:xfrm>
            <a:off x="2564238" y="4769051"/>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53" name="5-Point Star 52"/>
          <p:cNvSpPr>
            <a:spLocks noChangeAspect="1"/>
          </p:cNvSpPr>
          <p:nvPr/>
        </p:nvSpPr>
        <p:spPr>
          <a:xfrm rot="10580098" flipV="1">
            <a:off x="1083128" y="478516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Multiply 54"/>
          <p:cNvSpPr>
            <a:spLocks/>
          </p:cNvSpPr>
          <p:nvPr/>
        </p:nvSpPr>
        <p:spPr>
          <a:xfrm>
            <a:off x="2337222" y="479529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8780778" y="89168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531557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5442"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the TPV linked to the polar low (yellow</a:t>
            </a:r>
            <a:r>
              <a:rPr lang="en-US" sz="1400" dirty="0" smtClean="0">
                <a:latin typeface="Arial"/>
                <a:cs typeface="Arial"/>
              </a:rPr>
              <a:t>). </a:t>
            </a:r>
            <a:r>
              <a:rPr lang="en-US" sz="1400" dirty="0">
                <a:latin typeface="Arial"/>
                <a:cs typeface="Arial"/>
              </a:rPr>
              <a:t>Also, the 10–11 </a:t>
            </a:r>
            <a:r>
              <a:rPr lang="en-US" sz="1400" dirty="0" smtClean="0">
                <a:latin typeface="Arial"/>
                <a:cs typeface="Arial"/>
              </a:rPr>
              <a:t>Feb </a:t>
            </a:r>
            <a:r>
              <a:rPr lang="en-US" sz="1400" dirty="0">
                <a:latin typeface="Arial"/>
                <a:cs typeface="Arial"/>
              </a:rPr>
              <a:t>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 and TPV</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884475271"/>
              </p:ext>
            </p:extLst>
          </p:nvPr>
        </p:nvGraphicFramePr>
        <p:xfrm>
          <a:off x="74939"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545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sp>
        <p:nvSpPr>
          <p:cNvPr id="9" name="TextBox 8"/>
          <p:cNvSpPr txBox="1"/>
          <p:nvPr/>
        </p:nvSpPr>
        <p:spPr>
          <a:xfrm>
            <a:off x="5100795" y="5030707"/>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10" name="TextBox 9"/>
          <p:cNvSpPr txBox="1"/>
          <p:nvPr/>
        </p:nvSpPr>
        <p:spPr>
          <a:xfrm>
            <a:off x="6338605" y="5021193"/>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11" name="Oval 10"/>
          <p:cNvSpPr>
            <a:spLocks noChangeAspect="1"/>
          </p:cNvSpPr>
          <p:nvPr/>
        </p:nvSpPr>
        <p:spPr>
          <a:xfrm>
            <a:off x="7170974" y="512508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514289" y="721547"/>
            <a:ext cx="4601752" cy="4287900"/>
            <a:chOff x="4514289" y="709452"/>
            <a:chExt cx="4601752" cy="4287900"/>
          </a:xfrm>
        </p:grpSpPr>
        <p:grpSp>
          <p:nvGrpSpPr>
            <p:cNvPr id="28" name="Group 27"/>
            <p:cNvGrpSpPr/>
            <p:nvPr/>
          </p:nvGrpSpPr>
          <p:grpSpPr>
            <a:xfrm>
              <a:off x="4514289" y="709452"/>
              <a:ext cx="4601752" cy="4287900"/>
              <a:chOff x="4514289" y="776473"/>
              <a:chExt cx="4601752" cy="4287900"/>
            </a:xfrm>
          </p:grpSpPr>
          <p:pic>
            <p:nvPicPr>
              <p:cNvPr id="30" name="Picture 29" descr="mean_300Z_and_TPV_track_10-11_Feb_2011_48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289" y="776473"/>
                <a:ext cx="4601752" cy="4287900"/>
              </a:xfrm>
              <a:prstGeom prst="rect">
                <a:avLst/>
              </a:prstGeom>
            </p:spPr>
          </p:pic>
          <p:sp>
            <p:nvSpPr>
              <p:cNvPr id="31" name="TextBox 30"/>
              <p:cNvSpPr txBox="1"/>
              <p:nvPr/>
            </p:nvSpPr>
            <p:spPr>
              <a:xfrm>
                <a:off x="7121836" y="1805819"/>
                <a:ext cx="667929" cy="523220"/>
              </a:xfrm>
              <a:prstGeom prst="rect">
                <a:avLst/>
              </a:prstGeom>
              <a:noFill/>
            </p:spPr>
            <p:txBody>
              <a:bodyPr wrap="square" rtlCol="0">
                <a:spAutoFit/>
              </a:bodyPr>
              <a:lstStyle/>
              <a:p>
                <a:r>
                  <a:rPr lang="en-US" sz="2800" b="1" dirty="0" smtClean="0">
                    <a:latin typeface="Arial"/>
                    <a:cs typeface="Arial"/>
                  </a:rPr>
                  <a:t>1</a:t>
                </a:r>
                <a:endParaRPr lang="en-US" sz="3200" b="1" dirty="0">
                  <a:latin typeface="Arial"/>
                  <a:cs typeface="Arial"/>
                </a:endParaRPr>
              </a:p>
            </p:txBody>
          </p:sp>
          <p:sp>
            <p:nvSpPr>
              <p:cNvPr id="32" name="TextBox 31"/>
              <p:cNvSpPr txBox="1"/>
              <p:nvPr/>
            </p:nvSpPr>
            <p:spPr>
              <a:xfrm>
                <a:off x="6940874" y="2382594"/>
                <a:ext cx="667929" cy="523220"/>
              </a:xfrm>
              <a:prstGeom prst="rect">
                <a:avLst/>
              </a:prstGeom>
              <a:noFill/>
            </p:spPr>
            <p:txBody>
              <a:bodyPr wrap="square" rtlCol="0">
                <a:spAutoFit/>
              </a:bodyPr>
              <a:lstStyle/>
              <a:p>
                <a:r>
                  <a:rPr lang="en-US" sz="2800" b="1" dirty="0">
                    <a:latin typeface="Arial"/>
                    <a:cs typeface="Arial"/>
                  </a:rPr>
                  <a:t>3</a:t>
                </a:r>
                <a:endParaRPr lang="en-US" sz="3200" b="1" dirty="0">
                  <a:latin typeface="Arial"/>
                  <a:cs typeface="Arial"/>
                </a:endParaRPr>
              </a:p>
            </p:txBody>
          </p:sp>
          <p:sp>
            <p:nvSpPr>
              <p:cNvPr id="33" name="TextBox 32"/>
              <p:cNvSpPr txBox="1"/>
              <p:nvPr/>
            </p:nvSpPr>
            <p:spPr>
              <a:xfrm>
                <a:off x="7016674" y="2904384"/>
                <a:ext cx="667929" cy="523220"/>
              </a:xfrm>
              <a:prstGeom prst="rect">
                <a:avLst/>
              </a:prstGeom>
              <a:noFill/>
            </p:spPr>
            <p:txBody>
              <a:bodyPr wrap="square" rtlCol="0">
                <a:spAutoFit/>
              </a:bodyPr>
              <a:lstStyle/>
              <a:p>
                <a:r>
                  <a:rPr lang="en-US" sz="2800" b="1" dirty="0" smtClean="0">
                    <a:latin typeface="Arial"/>
                    <a:cs typeface="Arial"/>
                  </a:rPr>
                  <a:t>5</a:t>
                </a:r>
                <a:endParaRPr lang="en-US" sz="3200" b="1" dirty="0">
                  <a:latin typeface="Arial"/>
                  <a:cs typeface="Arial"/>
                </a:endParaRPr>
              </a:p>
            </p:txBody>
          </p:sp>
          <p:sp>
            <p:nvSpPr>
              <p:cNvPr id="34" name="TextBox 33"/>
              <p:cNvSpPr txBox="1"/>
              <p:nvPr/>
            </p:nvSpPr>
            <p:spPr>
              <a:xfrm>
                <a:off x="7055327" y="3476824"/>
                <a:ext cx="667929" cy="523220"/>
              </a:xfrm>
              <a:prstGeom prst="rect">
                <a:avLst/>
              </a:prstGeom>
              <a:noFill/>
            </p:spPr>
            <p:txBody>
              <a:bodyPr wrap="square" rtlCol="0">
                <a:spAutoFit/>
              </a:bodyPr>
              <a:lstStyle/>
              <a:p>
                <a:r>
                  <a:rPr lang="en-US" sz="2800" b="1" dirty="0" smtClean="0">
                    <a:latin typeface="Arial"/>
                    <a:cs typeface="Arial"/>
                  </a:rPr>
                  <a:t>7</a:t>
                </a:r>
                <a:endParaRPr lang="en-US" sz="3200" b="1" dirty="0">
                  <a:latin typeface="Arial"/>
                  <a:cs typeface="Arial"/>
                </a:endParaRPr>
              </a:p>
            </p:txBody>
          </p:sp>
          <p:sp>
            <p:nvSpPr>
              <p:cNvPr id="35" name="TextBox 34"/>
              <p:cNvSpPr txBox="1"/>
              <p:nvPr/>
            </p:nvSpPr>
            <p:spPr>
              <a:xfrm>
                <a:off x="6663022" y="3050586"/>
                <a:ext cx="392306" cy="523220"/>
              </a:xfrm>
              <a:prstGeom prst="rect">
                <a:avLst/>
              </a:prstGeom>
              <a:noFill/>
            </p:spPr>
            <p:txBody>
              <a:bodyPr wrap="square" rtlCol="0">
                <a:spAutoFit/>
              </a:bodyPr>
              <a:lstStyle/>
              <a:p>
                <a:r>
                  <a:rPr lang="en-US" sz="2800" b="1" dirty="0">
                    <a:latin typeface="Arial"/>
                    <a:cs typeface="Arial"/>
                  </a:rPr>
                  <a:t>9</a:t>
                </a:r>
                <a:endParaRPr lang="en-US" sz="3200" b="1" dirty="0">
                  <a:latin typeface="Arial"/>
                  <a:cs typeface="Arial"/>
                </a:endParaRPr>
              </a:p>
            </p:txBody>
          </p:sp>
          <p:sp>
            <p:nvSpPr>
              <p:cNvPr id="36" name="TextBox 35"/>
              <p:cNvSpPr txBox="1"/>
              <p:nvPr/>
            </p:nvSpPr>
            <p:spPr>
              <a:xfrm>
                <a:off x="6434446" y="3363618"/>
                <a:ext cx="667929" cy="523220"/>
              </a:xfrm>
              <a:prstGeom prst="rect">
                <a:avLst/>
              </a:prstGeom>
              <a:noFill/>
            </p:spPr>
            <p:txBody>
              <a:bodyPr wrap="square" rtlCol="0">
                <a:spAutoFit/>
              </a:bodyPr>
              <a:lstStyle/>
              <a:p>
                <a:r>
                  <a:rPr lang="en-US" sz="2800" b="1" dirty="0" smtClean="0">
                    <a:latin typeface="Arial"/>
                    <a:cs typeface="Arial"/>
                  </a:rPr>
                  <a:t>11</a:t>
                </a:r>
                <a:endParaRPr lang="en-US" sz="3200" b="1" dirty="0">
                  <a:latin typeface="Arial"/>
                  <a:cs typeface="Arial"/>
                </a:endParaRPr>
              </a:p>
            </p:txBody>
          </p:sp>
          <p:sp>
            <p:nvSpPr>
              <p:cNvPr id="37" name="TextBox 36"/>
              <p:cNvSpPr txBox="1"/>
              <p:nvPr/>
            </p:nvSpPr>
            <p:spPr>
              <a:xfrm>
                <a:off x="6659408" y="4426317"/>
                <a:ext cx="667929" cy="523220"/>
              </a:xfrm>
              <a:prstGeom prst="rect">
                <a:avLst/>
              </a:prstGeom>
              <a:noFill/>
            </p:spPr>
            <p:txBody>
              <a:bodyPr wrap="square" rtlCol="0">
                <a:spAutoFit/>
              </a:bodyPr>
              <a:lstStyle/>
              <a:p>
                <a:r>
                  <a:rPr lang="en-US" sz="2800" b="1" dirty="0" smtClean="0">
                    <a:latin typeface="Arial"/>
                    <a:cs typeface="Arial"/>
                  </a:rPr>
                  <a:t>13</a:t>
                </a:r>
                <a:endParaRPr lang="en-US" sz="3200" b="1" dirty="0">
                  <a:latin typeface="Arial"/>
                  <a:cs typeface="Arial"/>
                </a:endParaRPr>
              </a:p>
            </p:txBody>
          </p:sp>
          <p:sp>
            <p:nvSpPr>
              <p:cNvPr id="38" name="TextBox 37"/>
              <p:cNvSpPr txBox="1"/>
              <p:nvPr/>
            </p:nvSpPr>
            <p:spPr>
              <a:xfrm>
                <a:off x="7754605" y="3751392"/>
                <a:ext cx="667929" cy="523220"/>
              </a:xfrm>
              <a:prstGeom prst="rect">
                <a:avLst/>
              </a:prstGeom>
              <a:noFill/>
            </p:spPr>
            <p:txBody>
              <a:bodyPr wrap="square" rtlCol="0">
                <a:spAutoFit/>
              </a:bodyPr>
              <a:lstStyle/>
              <a:p>
                <a:r>
                  <a:rPr lang="en-US" sz="2800" b="1" dirty="0" smtClean="0">
                    <a:latin typeface="Arial"/>
                    <a:cs typeface="Arial"/>
                  </a:rPr>
                  <a:t>15</a:t>
                </a:r>
                <a:endParaRPr lang="en-US" sz="3200" b="1" dirty="0">
                  <a:latin typeface="Arial"/>
                  <a:cs typeface="Arial"/>
                </a:endParaRPr>
              </a:p>
            </p:txBody>
          </p:sp>
          <p:sp>
            <p:nvSpPr>
              <p:cNvPr id="39" name="TextBox 38"/>
              <p:cNvSpPr txBox="1"/>
              <p:nvPr/>
            </p:nvSpPr>
            <p:spPr>
              <a:xfrm>
                <a:off x="7755903" y="3153036"/>
                <a:ext cx="667929" cy="523220"/>
              </a:xfrm>
              <a:prstGeom prst="rect">
                <a:avLst/>
              </a:prstGeom>
              <a:noFill/>
            </p:spPr>
            <p:txBody>
              <a:bodyPr wrap="square" rtlCol="0">
                <a:spAutoFit/>
              </a:bodyPr>
              <a:lstStyle/>
              <a:p>
                <a:r>
                  <a:rPr lang="en-US" sz="2800" b="1" dirty="0" smtClean="0">
                    <a:latin typeface="Arial"/>
                    <a:cs typeface="Arial"/>
                  </a:rPr>
                  <a:t>17</a:t>
                </a:r>
                <a:endParaRPr lang="en-US" sz="3200" b="1" dirty="0">
                  <a:latin typeface="Arial"/>
                  <a:cs typeface="Arial"/>
                </a:endParaRPr>
              </a:p>
            </p:txBody>
          </p:sp>
          <p:sp>
            <p:nvSpPr>
              <p:cNvPr id="40" name="5-Point Star 39"/>
              <p:cNvSpPr>
                <a:spLocks noChangeAspect="1"/>
              </p:cNvSpPr>
              <p:nvPr/>
            </p:nvSpPr>
            <p:spPr>
              <a:xfrm rot="10580098" flipV="1">
                <a:off x="7303309" y="213319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p:cNvSpPr>
                <a:spLocks/>
              </p:cNvSpPr>
              <p:nvPr/>
            </p:nvSpPr>
            <p:spPr>
              <a:xfrm>
                <a:off x="7789765" y="1505504"/>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77842" y="879203"/>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grpSp>
        <p:sp>
          <p:nvSpPr>
            <p:cNvPr id="29" name="TextBox 28"/>
            <p:cNvSpPr txBox="1"/>
            <p:nvPr/>
          </p:nvSpPr>
          <p:spPr>
            <a:xfrm>
              <a:off x="8335734" y="2308914"/>
              <a:ext cx="667929" cy="523220"/>
            </a:xfrm>
            <a:prstGeom prst="rect">
              <a:avLst/>
            </a:prstGeom>
            <a:noFill/>
          </p:spPr>
          <p:txBody>
            <a:bodyPr wrap="square" rtlCol="0">
              <a:spAutoFit/>
            </a:bodyPr>
            <a:lstStyle/>
            <a:p>
              <a:r>
                <a:rPr lang="en-US" sz="2800" b="1" dirty="0" smtClean="0">
                  <a:latin typeface="Arial"/>
                  <a:cs typeface="Arial"/>
                </a:rPr>
                <a:t>19</a:t>
              </a:r>
              <a:endParaRPr lang="en-US" sz="3200" b="1" dirty="0">
                <a:latin typeface="Arial"/>
                <a:cs typeface="Arial"/>
              </a:endParaRPr>
            </a:p>
          </p:txBody>
        </p:sp>
      </p:grpSp>
      <p:grpSp>
        <p:nvGrpSpPr>
          <p:cNvPr id="13" name="Group 12"/>
          <p:cNvGrpSpPr/>
          <p:nvPr/>
        </p:nvGrpSpPr>
        <p:grpSpPr>
          <a:xfrm>
            <a:off x="223028" y="4949473"/>
            <a:ext cx="4226677" cy="414101"/>
            <a:chOff x="4987007" y="4882085"/>
            <a:chExt cx="4226677" cy="414101"/>
          </a:xfrm>
        </p:grpSpPr>
        <p:pic>
          <p:nvPicPr>
            <p:cNvPr id="17" name="Picture 16"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sp>
        <p:nvSpPr>
          <p:cNvPr id="14" name="5-Point Star 13"/>
          <p:cNvSpPr>
            <a:spLocks noChangeAspect="1"/>
          </p:cNvSpPr>
          <p:nvPr/>
        </p:nvSpPr>
        <p:spPr>
          <a:xfrm rot="10580098" flipV="1">
            <a:off x="4857495" y="503730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ultiply 14"/>
          <p:cNvSpPr>
            <a:spLocks/>
          </p:cNvSpPr>
          <p:nvPr/>
        </p:nvSpPr>
        <p:spPr>
          <a:xfrm>
            <a:off x="6111589" y="5047438"/>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293863" y="4905094"/>
            <a:ext cx="1766358" cy="523220"/>
          </a:xfrm>
          <a:prstGeom prst="rect">
            <a:avLst/>
          </a:prstGeom>
          <a:noFill/>
        </p:spPr>
        <p:txBody>
          <a:bodyPr wrap="square" rtlCol="0">
            <a:spAutoFit/>
          </a:bodyPr>
          <a:lstStyle/>
          <a:p>
            <a:r>
              <a:rPr lang="en-US" sz="1400" dirty="0" smtClean="0">
                <a:latin typeface="Arial"/>
                <a:cs typeface="Arial"/>
              </a:rPr>
              <a:t>0000 UTC positions </a:t>
            </a:r>
          </a:p>
          <a:p>
            <a:r>
              <a:rPr lang="en-US" sz="1400" dirty="0" smtClean="0">
                <a:latin typeface="Arial"/>
                <a:cs typeface="Arial"/>
              </a:rPr>
              <a:t>(every 48 h)</a:t>
            </a:r>
            <a:endParaRPr lang="en-US" sz="1600" dirty="0">
              <a:latin typeface="Arial"/>
              <a:cs typeface="Arial"/>
            </a:endParaRPr>
          </a:p>
        </p:txBody>
      </p:sp>
    </p:spTree>
    <p:extLst>
      <p:ext uri="{BB962C8B-B14F-4D97-AF65-F5344CB8AC3E}">
        <p14:creationId xmlns:p14="http://schemas.microsoft.com/office/powerpoint/2010/main" val="132268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DT_theta_TPVs_era5_20110210_1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0" y="748757"/>
            <a:ext cx="4525649" cy="4251960"/>
          </a:xfrm>
          <a:prstGeom prst="rect">
            <a:avLst/>
          </a:prstGeom>
          <a:ln w="9525">
            <a:solidFill>
              <a:schemeClr val="tx1"/>
            </a:solidFill>
          </a:ln>
        </p:spPr>
      </p:pic>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64" name="Picture 63" descr="mslp_vort_cyclone_era5_20110210_1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grpSp>
        <p:nvGrpSpPr>
          <p:cNvPr id="65" name="Group 64"/>
          <p:cNvGrpSpPr/>
          <p:nvPr/>
        </p:nvGrpSpPr>
        <p:grpSpPr>
          <a:xfrm>
            <a:off x="4574454" y="4730863"/>
            <a:ext cx="571548" cy="307777"/>
            <a:chOff x="4583628" y="4484262"/>
            <a:chExt cx="571548" cy="307777"/>
          </a:xfrm>
        </p:grpSpPr>
        <p:sp>
          <p:nvSpPr>
            <p:cNvPr id="66" name="Rectangle 6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8" name="Oval 6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29823" y="5459365"/>
            <a:ext cx="8593895" cy="270060"/>
            <a:chOff x="97258" y="5459365"/>
            <a:chExt cx="8593895" cy="270060"/>
          </a:xfrm>
        </p:grpSpPr>
        <p:sp>
          <p:nvSpPr>
            <p:cNvPr id="70" name="TextBox 69"/>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1" name="Picture 70"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2" name="TextBox 71"/>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3" name="TextBox 72"/>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4" name="TextBox 73"/>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09" name="TextBox 108"/>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0" name="TextBox 109"/>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1" name="TextBox 110"/>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2" name="TextBox 111"/>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3" name="TextBox 11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6" name="TextBox 115"/>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8" name="TextBox 117"/>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9" name="TextBox 118"/>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11471893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lp_vort_cyclone_era5_20110210_2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377"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2100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DT_theta_TPVs_era5_20110210_21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0" y="750791"/>
            <a:ext cx="4525649" cy="4251960"/>
          </a:xfrm>
          <a:prstGeom prst="rect">
            <a:avLst/>
          </a:prstGeom>
          <a:ln w="9525">
            <a:solidFill>
              <a:schemeClr val="tx1"/>
            </a:solidFill>
          </a:ln>
        </p:spPr>
      </p:pic>
      <p:sp>
        <p:nvSpPr>
          <p:cNvPr id="63" name="Rectangle 62"/>
          <p:cNvSpPr/>
          <p:nvPr/>
        </p:nvSpPr>
        <p:spPr>
          <a:xfrm>
            <a:off x="2282947" y="1323249"/>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4428776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sp>
        <p:nvSpPr>
          <p:cNvPr id="63" name="Rectangle 62"/>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18761280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lp_vort_cyclone_era5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62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3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11" y="750791"/>
            <a:ext cx="4525649" cy="4251960"/>
          </a:xfrm>
          <a:prstGeom prst="rect">
            <a:avLst/>
          </a:prstGeom>
          <a:ln w="9525">
            <a:solidFill>
              <a:schemeClr val="tx1"/>
            </a:solidFill>
          </a:ln>
        </p:spPr>
      </p:pic>
      <p:sp>
        <p:nvSpPr>
          <p:cNvPr id="63" name="Rectangle 62"/>
          <p:cNvSpPr/>
          <p:nvPr/>
        </p:nvSpPr>
        <p:spPr>
          <a:xfrm>
            <a:off x="2282947" y="1846823"/>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6768982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0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sp>
        <p:nvSpPr>
          <p:cNvPr id="63" name="Rectangle 62"/>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69"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7217878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lp_vort_cyclone_era5_20110211_09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45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0900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9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0" y="750791"/>
            <a:ext cx="4525649" cy="4251960"/>
          </a:xfrm>
          <a:prstGeom prst="rect">
            <a:avLst/>
          </a:prstGeom>
          <a:ln w="9525">
            <a:solidFill>
              <a:schemeClr val="tx1"/>
            </a:solidFill>
          </a:ln>
        </p:spPr>
      </p:pic>
      <p:sp>
        <p:nvSpPr>
          <p:cNvPr id="63" name="Rectangle 62"/>
          <p:cNvSpPr/>
          <p:nvPr/>
        </p:nvSpPr>
        <p:spPr>
          <a:xfrm>
            <a:off x="2222277" y="2570916"/>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41864017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sp>
        <p:nvSpPr>
          <p:cNvPr id="63" name="Rectangle 62"/>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285"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3315785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a:latin typeface="Arial"/>
                <a:cs typeface="Arial"/>
              </a:rPr>
              <a:t>The </a:t>
            </a:r>
            <a:r>
              <a:rPr lang="en-US" sz="2400" dirty="0" smtClean="0">
                <a:latin typeface="Arial"/>
                <a:cs typeface="Arial"/>
              </a:rPr>
              <a:t>evolution </a:t>
            </a:r>
            <a:r>
              <a:rPr lang="en-US" sz="2400" dirty="0">
                <a:latin typeface="Arial"/>
                <a:cs typeface="Arial"/>
              </a:rPr>
              <a:t>of the polar low </a:t>
            </a:r>
            <a:r>
              <a:rPr lang="en-US" sz="2400" dirty="0" smtClean="0">
                <a:latin typeface="Arial"/>
                <a:cs typeface="Arial"/>
              </a:rPr>
              <a:t>appears </a:t>
            </a:r>
            <a:r>
              <a:rPr lang="en-US" sz="2400" dirty="0">
                <a:latin typeface="Arial"/>
                <a:cs typeface="Arial"/>
              </a:rPr>
              <a:t>to </a:t>
            </a:r>
            <a:r>
              <a:rPr lang="en-US" sz="2400" dirty="0" smtClean="0">
                <a:latin typeface="Arial"/>
                <a:cs typeface="Arial"/>
              </a:rPr>
              <a:t>be related </a:t>
            </a:r>
            <a:r>
              <a:rPr lang="en-US" sz="2400" dirty="0">
                <a:latin typeface="Arial"/>
                <a:cs typeface="Arial"/>
              </a:rPr>
              <a:t>to </a:t>
            </a:r>
            <a:r>
              <a:rPr lang="en-US" sz="2400" dirty="0" smtClean="0">
                <a:latin typeface="Arial"/>
                <a:cs typeface="Arial"/>
              </a:rPr>
              <a:t>  the interaction between the TPV and a </a:t>
            </a:r>
            <a:r>
              <a:rPr lang="en-US" sz="2400" dirty="0">
                <a:latin typeface="Arial"/>
                <a:cs typeface="Arial"/>
              </a:rPr>
              <a:t>tropospheric-deep baroclinic zone </a:t>
            </a:r>
            <a:endParaRPr lang="en-US" sz="2400" dirty="0" smtClean="0">
              <a:solidFill>
                <a:srgbClr val="000000"/>
              </a:solidFill>
              <a:latin typeface="Arial"/>
              <a:cs typeface="Arial"/>
            </a:endParaRPr>
          </a:p>
          <a:p>
            <a:endParaRPr lang="en-US" sz="2400" dirty="0">
              <a:solidFill>
                <a:srgbClr val="000000"/>
              </a:solidFill>
              <a:latin typeface="Arial"/>
              <a:cs typeface="Arial"/>
            </a:endParaRPr>
          </a:p>
          <a:p>
            <a:r>
              <a:rPr lang="en-US" sz="2400" dirty="0" smtClean="0">
                <a:solidFill>
                  <a:srgbClr val="000000"/>
                </a:solidFill>
                <a:latin typeface="Arial"/>
                <a:cs typeface="Arial"/>
              </a:rPr>
              <a:t>Forcing for ascent associated with the TPV </a:t>
            </a:r>
            <a:r>
              <a:rPr lang="en-US" sz="2400" dirty="0">
                <a:solidFill>
                  <a:srgbClr val="000000"/>
                </a:solidFill>
                <a:latin typeface="Arial"/>
                <a:cs typeface="Arial"/>
              </a:rPr>
              <a:t>and a </a:t>
            </a:r>
            <a:r>
              <a:rPr lang="en-US" sz="2400" dirty="0" smtClean="0">
                <a:solidFill>
                  <a:srgbClr val="000000"/>
                </a:solidFill>
                <a:latin typeface="Arial"/>
                <a:cs typeface="Arial"/>
              </a:rPr>
              <a:t>favorable </a:t>
            </a:r>
            <a:r>
              <a:rPr lang="en-US" sz="2400" dirty="0">
                <a:solidFill>
                  <a:srgbClr val="000000"/>
                </a:solidFill>
                <a:latin typeface="Arial"/>
                <a:cs typeface="Arial"/>
              </a:rPr>
              <a:t>thermodynamic environment likely </a:t>
            </a:r>
            <a:r>
              <a:rPr lang="en-US" sz="2400" dirty="0" smtClean="0">
                <a:solidFill>
                  <a:srgbClr val="000000"/>
                </a:solidFill>
                <a:latin typeface="Arial"/>
                <a:cs typeface="Arial"/>
              </a:rPr>
              <a:t>play an important role </a:t>
            </a:r>
            <a:r>
              <a:rPr lang="en-US" sz="2400" dirty="0">
                <a:solidFill>
                  <a:srgbClr val="000000"/>
                </a:solidFill>
                <a:latin typeface="Arial"/>
                <a:cs typeface="Arial"/>
              </a:rPr>
              <a:t>in supporting </a:t>
            </a:r>
            <a:endParaRPr lang="en-US" sz="2400" dirty="0" smtClean="0">
              <a:solidFill>
                <a:srgbClr val="000000"/>
              </a:solidFill>
              <a:latin typeface="Arial"/>
              <a:cs typeface="Arial"/>
            </a:endParaRPr>
          </a:p>
          <a:p>
            <a:pPr marL="457200" lvl="1" indent="0">
              <a:buNone/>
            </a:pPr>
            <a:endParaRPr lang="en-US" sz="2200" dirty="0" smtClean="0">
              <a:solidFill>
                <a:srgbClr val="0000FF"/>
              </a:solidFill>
              <a:latin typeface="Arial"/>
              <a:cs typeface="Arial"/>
            </a:endParaRPr>
          </a:p>
          <a:p>
            <a:pPr lvl="1"/>
            <a:r>
              <a:rPr lang="en-US" sz="2200" dirty="0">
                <a:solidFill>
                  <a:srgbClr val="0000FF"/>
                </a:solidFill>
                <a:latin typeface="Arial"/>
                <a:cs typeface="Arial"/>
              </a:rPr>
              <a:t>t</a:t>
            </a:r>
            <a:r>
              <a:rPr lang="en-US" sz="2200" dirty="0" smtClean="0">
                <a:solidFill>
                  <a:srgbClr val="0000FF"/>
                </a:solidFill>
                <a:latin typeface="Arial"/>
                <a:cs typeface="Arial"/>
              </a:rPr>
              <a:t>he relatively strong lower-to-midtropospheric ascent associated with the polar low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a:t>
            </a:r>
            <a:r>
              <a:rPr lang="en-US" sz="2200" dirty="0" smtClean="0">
                <a:solidFill>
                  <a:srgbClr val="0000FF"/>
                </a:solidFill>
                <a:latin typeface="Arial"/>
                <a:cs typeface="Arial"/>
              </a:rPr>
              <a:t>he intensification of the polar low</a:t>
            </a:r>
          </a:p>
          <a:p>
            <a:pPr lvl="1"/>
            <a:endParaRPr lang="en-US" sz="2000" dirty="0">
              <a:latin typeface="Arial"/>
              <a:cs typeface="Arial"/>
            </a:endParaRPr>
          </a:p>
          <a:p>
            <a:pPr>
              <a:lnSpc>
                <a:spcPct val="50000"/>
              </a:lnSpc>
            </a:pPr>
            <a:endParaRPr lang="en-US" sz="2400" dirty="0" smtClean="0">
              <a:latin typeface="Arial"/>
              <a:cs typeface="Arial"/>
            </a:endParaRPr>
          </a:p>
          <a:p>
            <a:pPr lvl="1"/>
            <a:endParaRPr lang="en-US" sz="2000" dirty="0">
              <a:latin typeface="Arial"/>
              <a:cs typeface="Arial"/>
            </a:endParaRP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8648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defined </a:t>
            </a:r>
            <a:r>
              <a:rPr lang="en-US" sz="2400" dirty="0" smtClean="0">
                <a:latin typeface="Arial" panose="020B0604020202020204" pitchFamily="34" charset="0"/>
                <a:cs typeface="Arial" panose="020B0604020202020204" pitchFamily="34" charset="0"/>
              </a:rPr>
              <a:t>as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Cavallo and Hakim 2009, 2010, 2012, 2013)</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32453" y="24133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6818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valid at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 </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Adapted from Fig. 11 in Pyle et al. (2004).</a:t>
            </a:r>
            <a:endParaRPr lang="en-US" sz="1500" dirty="0">
              <a:solidFill>
                <a:srgbClr val="000000"/>
              </a:solidFill>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9545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A</a:t>
            </a:r>
            <a:r>
              <a:rPr lang="en-US" sz="2400" dirty="0" smtClean="0">
                <a:latin typeface="Arial"/>
                <a:cs typeface="Arial"/>
              </a:rPr>
              <a:t>nalyze </a:t>
            </a:r>
            <a:r>
              <a:rPr lang="en-US" sz="2400" dirty="0">
                <a:latin typeface="Arial"/>
                <a:cs typeface="Arial"/>
              </a:rPr>
              <a:t>the evolution of a polar low that is linked to a </a:t>
            </a:r>
            <a:r>
              <a:rPr lang="en-US" sz="2400" dirty="0" smtClean="0">
                <a:latin typeface="Arial"/>
                <a:cs typeface="Arial"/>
              </a:rPr>
              <a:t>TPV</a:t>
            </a:r>
            <a:endParaRPr lang="en-US" sz="2400" dirty="0">
              <a:latin typeface="Arial"/>
              <a:cs typeface="Arial"/>
            </a:endParaRPr>
          </a:p>
          <a:p>
            <a:endParaRPr lang="en-US" sz="2400" dirty="0" smtClean="0">
              <a:latin typeface="Arial"/>
              <a:cs typeface="Arial"/>
            </a:endParaRPr>
          </a:p>
          <a:p>
            <a:r>
              <a:rPr lang="en-US" sz="2400" b="1" dirty="0">
                <a:solidFill>
                  <a:srgbClr val="0000FF"/>
                </a:solidFill>
                <a:latin typeface="Arial"/>
                <a:cs typeface="Arial"/>
              </a:rPr>
              <a:t>I</a:t>
            </a:r>
            <a:r>
              <a:rPr lang="en-US" sz="2400" b="1" dirty="0" smtClean="0">
                <a:solidFill>
                  <a:srgbClr val="0000FF"/>
                </a:solidFill>
                <a:latin typeface="Arial"/>
                <a:cs typeface="Arial"/>
              </a:rPr>
              <a:t>nvestigate </a:t>
            </a:r>
            <a:r>
              <a:rPr lang="en-US" sz="2400" b="1" dirty="0">
                <a:solidFill>
                  <a:srgbClr val="0000FF"/>
                </a:solidFill>
                <a:latin typeface="Arial"/>
                <a:cs typeface="Arial"/>
              </a:rPr>
              <a:t>factors influencing the predictability of the evolution of the polar </a:t>
            </a:r>
            <a:r>
              <a:rPr lang="en-US" sz="2400" b="1" dirty="0" smtClean="0">
                <a:solidFill>
                  <a:srgbClr val="0000FF"/>
                </a:solidFill>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7376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Use ECMWF </a:t>
            </a:r>
            <a:r>
              <a:rPr lang="en-US" sz="2400" dirty="0" smtClean="0">
                <a:latin typeface="Arial" panose="020B0604020202020204" pitchFamily="34" charset="0"/>
                <a:cs typeface="Arial" panose="020B0604020202020204" pitchFamily="34" charset="0"/>
              </a:rPr>
              <a:t>Ensemble Prediction System </a:t>
            </a:r>
            <a:r>
              <a:rPr lang="en-US" sz="2400" dirty="0" smtClean="0">
                <a:latin typeface="Arial"/>
                <a:cs typeface="Arial"/>
              </a:rPr>
              <a:t>(EPS; </a:t>
            </a:r>
            <a:r>
              <a:rPr lang="en-US" sz="2400" dirty="0" err="1" smtClean="0">
                <a:latin typeface="Arial"/>
                <a:cs typeface="Arial"/>
              </a:rPr>
              <a:t>Buizza</a:t>
            </a:r>
            <a:r>
              <a:rPr lang="en-US" sz="2400" dirty="0" smtClean="0">
                <a:latin typeface="Arial"/>
                <a:cs typeface="Arial"/>
              </a:rPr>
              <a:t> </a:t>
            </a:r>
            <a:r>
              <a:rPr lang="en-US" sz="2400" dirty="0">
                <a:latin typeface="Arial"/>
                <a:cs typeface="Arial"/>
              </a:rPr>
              <a:t>et al. 2007) from TIGGE (</a:t>
            </a:r>
            <a:r>
              <a:rPr lang="en-US" sz="2400" dirty="0" err="1">
                <a:latin typeface="Arial"/>
                <a:cs typeface="Arial"/>
              </a:rPr>
              <a:t>Bougeault</a:t>
            </a:r>
            <a:r>
              <a:rPr lang="en-US" sz="2400" dirty="0">
                <a:latin typeface="Arial"/>
                <a:cs typeface="Arial"/>
              </a:rPr>
              <a:t> et al. 2010) </a:t>
            </a:r>
            <a:r>
              <a:rPr lang="en-US" sz="2400" dirty="0" smtClean="0">
                <a:solidFill>
                  <a:srgbClr val="000000"/>
                </a:solidFill>
                <a:latin typeface="Arial" panose="020B0604020202020204" pitchFamily="34" charset="0"/>
                <a:cs typeface="Arial" panose="020B0604020202020204" pitchFamily="34" charset="0"/>
              </a:rPr>
              <a:t>initialized at 1200 UTC 9 February 2011</a:t>
            </a:r>
          </a:p>
          <a:p>
            <a:pPr marL="457200" lvl="1" indent="0">
              <a:lnSpc>
                <a:spcPct val="50000"/>
              </a:lnSpc>
              <a:buNone/>
            </a:pPr>
            <a:endParaRPr lang="en-US" sz="2400" dirty="0" smtClean="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30 h prior to genesis of polar low</a:t>
            </a:r>
          </a:p>
          <a:p>
            <a:pPr lvl="1"/>
            <a:endParaRPr lang="en-US" sz="2200" dirty="0">
              <a:solidFill>
                <a:srgbClr val="0000FF"/>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0.5° horizontal resolution </a:t>
            </a:r>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Use ERA5 </a:t>
            </a:r>
            <a:r>
              <a:rPr lang="en-US" sz="2400" dirty="0" err="1">
                <a:solidFill>
                  <a:srgbClr val="000000"/>
                </a:solidFill>
                <a:latin typeface="Arial" panose="020B0604020202020204" pitchFamily="34" charset="0"/>
                <a:cs typeface="Arial" panose="020B0604020202020204" pitchFamily="34" charset="0"/>
              </a:rPr>
              <a:t>regridded</a:t>
            </a:r>
            <a:r>
              <a:rPr lang="en-US" sz="2400" dirty="0">
                <a:solidFill>
                  <a:srgbClr val="000000"/>
                </a:solidFill>
                <a:latin typeface="Arial" panose="020B0604020202020204" pitchFamily="34" charset="0"/>
                <a:cs typeface="Arial" panose="020B0604020202020204" pitchFamily="34" charset="0"/>
              </a:rPr>
              <a:t> to 0.5° horizontal resolution as verification</a:t>
            </a:r>
          </a:p>
          <a:p>
            <a:pPr marL="0" indent="0">
              <a:buNone/>
            </a:pPr>
            <a:endParaRPr lang="en-US" sz="22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7332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latin typeface="Arial" panose="020B0604020202020204" pitchFamily="34" charset="0"/>
                <a:cs typeface="Arial" panose="020B0604020202020204" pitchFamily="34" charset="0"/>
              </a:rPr>
              <a:t>Assess forecast skill of polar low in </a:t>
            </a:r>
            <a:r>
              <a:rPr lang="en-US" sz="2400" dirty="0">
                <a:latin typeface="Arial" panose="020B0604020202020204" pitchFamily="34" charset="0"/>
                <a:cs typeface="Arial" panose="020B0604020202020204" pitchFamily="34" charset="0"/>
              </a:rPr>
              <a:t>terms of a metric combining </a:t>
            </a:r>
            <a:r>
              <a:rPr lang="en-US" sz="2400" dirty="0" smtClean="0">
                <a:latin typeface="Arial" panose="020B0604020202020204" pitchFamily="34" charset="0"/>
                <a:cs typeface="Arial" panose="020B0604020202020204" pitchFamily="34" charset="0"/>
              </a:rPr>
              <a:t>track error </a:t>
            </a:r>
            <a:r>
              <a:rPr lang="en-US" sz="2400" dirty="0">
                <a:latin typeface="Arial" panose="020B0604020202020204" pitchFamily="34" charset="0"/>
                <a:cs typeface="Arial" panose="020B0604020202020204" pitchFamily="34" charset="0"/>
              </a:rPr>
              <a:t>and intensity error of </a:t>
            </a:r>
            <a:r>
              <a:rPr lang="en-US" sz="2400" dirty="0" smtClean="0">
                <a:latin typeface="Arial" panose="020B0604020202020204" pitchFamily="34" charset="0"/>
                <a:cs typeface="Arial" panose="020B0604020202020204" pitchFamily="34" charset="0"/>
              </a:rPr>
              <a:t>polar low</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metric by </a:t>
            </a:r>
            <a:r>
              <a:rPr lang="en-US" sz="2400" dirty="0">
                <a:solidFill>
                  <a:srgbClr val="000000"/>
                </a:solidFill>
                <a:latin typeface="Arial" panose="020B0604020202020204" pitchFamily="34" charset="0"/>
                <a:cs typeface="Arial" panose="020B0604020202020204" pitchFamily="34" charset="0"/>
              </a:rPr>
              <a:t>adapting methodology </a:t>
            </a:r>
            <a:r>
              <a:rPr lang="en-US" sz="2400" dirty="0" smtClean="0">
                <a:solidFill>
                  <a:srgbClr val="000000"/>
                </a:solidFill>
                <a:latin typeface="Arial" panose="020B0604020202020204" pitchFamily="34" charset="0"/>
                <a:cs typeface="Arial" panose="020B0604020202020204" pitchFamily="34" charset="0"/>
              </a:rPr>
              <a:t>used by </a:t>
            </a:r>
            <a:r>
              <a:rPr lang="en-US" sz="2400" dirty="0" err="1">
                <a:solidFill>
                  <a:srgbClr val="000000"/>
                </a:solidFill>
                <a:latin typeface="Arial" panose="020B0604020202020204" pitchFamily="34" charset="0"/>
                <a:cs typeface="Arial" panose="020B0604020202020204" pitchFamily="34" charset="0"/>
              </a:rPr>
              <a:t>Lamberson</a:t>
            </a:r>
            <a:r>
              <a:rPr lang="en-US" sz="2400" dirty="0">
                <a:solidFill>
                  <a:srgbClr val="000000"/>
                </a:solidFill>
                <a:latin typeface="Arial" panose="020B0604020202020204" pitchFamily="34" charset="0"/>
                <a:cs typeface="Arial" panose="020B0604020202020204" pitchFamily="34" charset="0"/>
              </a:rPr>
              <a:t> et al. (2016) </a:t>
            </a:r>
            <a:r>
              <a:rPr lang="en-US" sz="2400" dirty="0" smtClean="0">
                <a:solidFill>
                  <a:srgbClr val="000000"/>
                </a:solidFill>
                <a:latin typeface="Arial" panose="020B0604020202020204" pitchFamily="34" charset="0"/>
                <a:cs typeface="Arial" panose="020B0604020202020204" pitchFamily="34" charset="0"/>
              </a:rPr>
              <a:t>to evaluate forecast skill of a strong extratropical cyclone</a:t>
            </a: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track error </a:t>
            </a:r>
            <a:r>
              <a:rPr lang="en-US" sz="2400" dirty="0">
                <a:solidFill>
                  <a:srgbClr val="000000"/>
                </a:solidFill>
                <a:latin typeface="Arial" panose="020B0604020202020204" pitchFamily="34" charset="0"/>
                <a:cs typeface="Arial" panose="020B0604020202020204" pitchFamily="34" charset="0"/>
              </a:rPr>
              <a:t>and intensity </a:t>
            </a:r>
            <a:r>
              <a:rPr lang="en-US" sz="2400" dirty="0" smtClean="0">
                <a:solidFill>
                  <a:srgbClr val="000000"/>
                </a:solidFill>
                <a:latin typeface="Arial" panose="020B0604020202020204" pitchFamily="34" charset="0"/>
                <a:cs typeface="Arial" panose="020B0604020202020204" pitchFamily="34" charset="0"/>
              </a:rPr>
              <a:t>error every </a:t>
            </a:r>
            <a:r>
              <a:rPr lang="en-US" sz="2400" dirty="0">
                <a:solidFill>
                  <a:srgbClr val="000000"/>
                </a:solidFill>
                <a:latin typeface="Arial" panose="020B0604020202020204" pitchFamily="34" charset="0"/>
                <a:cs typeface="Arial" panose="020B0604020202020204" pitchFamily="34" charset="0"/>
              </a:rPr>
              <a:t>6</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h from </a:t>
            </a:r>
            <a:r>
              <a:rPr lang="en-US" sz="2400" dirty="0" smtClean="0">
                <a:solidFill>
                  <a:srgbClr val="000000"/>
                </a:solidFill>
                <a:latin typeface="Arial" panose="020B0604020202020204" pitchFamily="34" charset="0"/>
                <a:cs typeface="Arial" panose="020B0604020202020204" pitchFamily="34" charset="0"/>
              </a:rPr>
              <a:t>1800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10 Feb 2011 </a:t>
            </a:r>
            <a:r>
              <a:rPr lang="en-US" sz="2400" dirty="0">
                <a:solidFill>
                  <a:srgbClr val="000000"/>
                </a:solidFill>
                <a:latin typeface="Arial" panose="020B0604020202020204" pitchFamily="34" charset="0"/>
                <a:cs typeface="Arial" panose="020B0604020202020204" pitchFamily="34" charset="0"/>
              </a:rPr>
              <a:t>to </a:t>
            </a:r>
            <a:r>
              <a:rPr lang="en-US" sz="2400" dirty="0" smtClean="0">
                <a:solidFill>
                  <a:srgbClr val="000000"/>
                </a:solidFill>
                <a:latin typeface="Arial" panose="020B0604020202020204" pitchFamily="34" charset="0"/>
                <a:cs typeface="Arial" panose="020B0604020202020204" pitchFamily="34" charset="0"/>
              </a:rPr>
              <a:t>1200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11 Feb 2011 </a:t>
            </a:r>
            <a:r>
              <a:rPr lang="en-US" sz="2400" dirty="0">
                <a:solidFill>
                  <a:srgbClr val="000000"/>
                </a:solidFill>
                <a:latin typeface="Arial" panose="020B0604020202020204" pitchFamily="34" charset="0"/>
                <a:cs typeface="Arial" panose="020B0604020202020204" pitchFamily="34" charset="0"/>
              </a:rPr>
              <a:t>for </a:t>
            </a:r>
            <a:r>
              <a:rPr lang="en-US" sz="2400" dirty="0" smtClean="0">
                <a:solidFill>
                  <a:srgbClr val="000000"/>
                </a:solidFill>
                <a:latin typeface="Arial" panose="020B0604020202020204" pitchFamily="34" charset="0"/>
                <a:cs typeface="Arial" panose="020B0604020202020204" pitchFamily="34" charset="0"/>
              </a:rPr>
              <a:t>each member</a:t>
            </a: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3444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Calculate track error as </a:t>
            </a:r>
            <a:r>
              <a:rPr lang="en-US" sz="2400" dirty="0">
                <a:solidFill>
                  <a:srgbClr val="000000"/>
                </a:solidFill>
                <a:latin typeface="Arial" panose="020B0604020202020204" pitchFamily="34" charset="0"/>
                <a:cs typeface="Arial" panose="020B0604020202020204" pitchFamily="34" charset="0"/>
              </a:rPr>
              <a:t>the </a:t>
            </a:r>
            <a:r>
              <a:rPr lang="en-US" sz="2400" dirty="0" smtClean="0">
                <a:solidFill>
                  <a:srgbClr val="000000"/>
                </a:solidFill>
                <a:latin typeface="Arial" panose="020B0604020202020204" pitchFamily="34" charset="0"/>
                <a:cs typeface="Arial" panose="020B0604020202020204" pitchFamily="34" charset="0"/>
              </a:rPr>
              <a:t>distance between the </a:t>
            </a:r>
            <a:r>
              <a:rPr lang="en-US" sz="2400" dirty="0">
                <a:solidFill>
                  <a:srgbClr val="000000"/>
                </a:solidFill>
                <a:latin typeface="Arial" panose="020B0604020202020204" pitchFamily="34" charset="0"/>
                <a:cs typeface="Arial" panose="020B0604020202020204" pitchFamily="34" charset="0"/>
              </a:rPr>
              <a:t>location of </a:t>
            </a:r>
            <a:r>
              <a:rPr lang="en-US" sz="2400" dirty="0" smtClean="0">
                <a:solidFill>
                  <a:srgbClr val="000000"/>
                </a:solidFill>
                <a:latin typeface="Arial" panose="020B0604020202020204" pitchFamily="34" charset="0"/>
                <a:cs typeface="Arial" panose="020B0604020202020204" pitchFamily="34" charset="0"/>
              </a:rPr>
              <a:t>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a:t>
            </a:r>
            <a:r>
              <a:rPr lang="en-US" sz="2400" dirty="0">
                <a:solidFill>
                  <a:srgbClr val="000000"/>
                </a:solidFill>
                <a:latin typeface="Arial" panose="020B0604020202020204" pitchFamily="34" charset="0"/>
                <a:cs typeface="Arial" panose="020B0604020202020204" pitchFamily="34" charset="0"/>
              </a:rPr>
              <a:t>5</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and 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Location of </a:t>
            </a:r>
            <a:r>
              <a:rPr lang="en-US" sz="2200" dirty="0" smtClean="0">
                <a:solidFill>
                  <a:srgbClr val="0000FF"/>
                </a:solidFill>
                <a:latin typeface="Arial" panose="020B0604020202020204" pitchFamily="34" charset="0"/>
                <a:cs typeface="Arial" panose="020B0604020202020204" pitchFamily="34" charset="0"/>
              </a:rPr>
              <a:t>the polar low corresponds </a:t>
            </a:r>
            <a:r>
              <a:rPr lang="en-US" sz="2200" dirty="0">
                <a:solidFill>
                  <a:srgbClr val="0000FF"/>
                </a:solidFill>
                <a:latin typeface="Arial" panose="020B0604020202020204" pitchFamily="34" charset="0"/>
                <a:cs typeface="Arial" panose="020B0604020202020204" pitchFamily="34" charset="0"/>
              </a:rPr>
              <a:t>to location of </a:t>
            </a:r>
            <a:r>
              <a:rPr lang="en-US" sz="2200" dirty="0" smtClean="0">
                <a:solidFill>
                  <a:srgbClr val="0000FF"/>
                </a:solidFill>
                <a:latin typeface="Arial" panose="020B0604020202020204" pitchFamily="34" charset="0"/>
                <a:cs typeface="Arial" panose="020B0604020202020204" pitchFamily="34" charset="0"/>
              </a:rPr>
              <a:t>the maximum value of 850-hPa relative vorticity of the polar low</a:t>
            </a:r>
          </a:p>
          <a:p>
            <a:pPr marL="457200" lvl="1"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intensity error as </a:t>
            </a:r>
            <a:r>
              <a:rPr lang="en-US" sz="2400" dirty="0">
                <a:solidFill>
                  <a:srgbClr val="000000"/>
                </a:solidFill>
                <a:latin typeface="Arial" panose="020B0604020202020204" pitchFamily="34" charset="0"/>
                <a:cs typeface="Arial" panose="020B0604020202020204" pitchFamily="34" charset="0"/>
              </a:rPr>
              <a:t>the absolute difference in intensity </a:t>
            </a:r>
            <a:r>
              <a:rPr lang="en-US" sz="2400" dirty="0" smtClean="0">
                <a:solidFill>
                  <a:srgbClr val="000000"/>
                </a:solidFill>
                <a:latin typeface="Arial" panose="020B0604020202020204" pitchFamily="34" charset="0"/>
                <a:cs typeface="Arial" panose="020B0604020202020204" pitchFamily="34" charset="0"/>
              </a:rPr>
              <a:t>of 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ERA5 and </a:t>
            </a:r>
            <a:r>
              <a:rPr lang="en-US" sz="2400" dirty="0">
                <a:solidFill>
                  <a:srgbClr val="000000"/>
                </a:solidFill>
                <a:latin typeface="Arial" panose="020B0604020202020204" pitchFamily="34" charset="0"/>
                <a:cs typeface="Arial" panose="020B0604020202020204" pitchFamily="34" charset="0"/>
              </a:rPr>
              <a:t>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Intensity of </a:t>
            </a:r>
            <a:r>
              <a:rPr lang="en-US" sz="2200" dirty="0" smtClean="0">
                <a:solidFill>
                  <a:srgbClr val="0000FF"/>
                </a:solidFill>
                <a:latin typeface="Arial" panose="020B0604020202020204" pitchFamily="34" charset="0"/>
                <a:cs typeface="Arial" panose="020B0604020202020204" pitchFamily="34" charset="0"/>
              </a:rPr>
              <a:t>the polar low corresponds to the maximum value of 850-hPa relative vorticity of the polar low</a:t>
            </a:r>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8678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873980"/>
            <a:ext cx="8229600" cy="5245074"/>
          </a:xfrm>
        </p:spPr>
        <p:txBody>
          <a:bodyPr>
            <a:normAutofit/>
          </a:bodyPr>
          <a:lstStyle/>
          <a:p>
            <a:r>
              <a:rPr lang="en-US" sz="2400" dirty="0" smtClean="0">
                <a:latin typeface="Arial"/>
                <a:cs typeface="Arial"/>
              </a:rPr>
              <a:t>Average errors over </a:t>
            </a:r>
            <a:r>
              <a:rPr lang="en-US" sz="2400" dirty="0">
                <a:latin typeface="Arial"/>
                <a:cs typeface="Arial"/>
              </a:rPr>
              <a:t>time and </a:t>
            </a:r>
            <a:r>
              <a:rPr lang="en-US" sz="2400" dirty="0" smtClean="0">
                <a:latin typeface="Arial"/>
                <a:cs typeface="Arial"/>
              </a:rPr>
              <a:t>rank members 1</a:t>
            </a:r>
            <a:r>
              <a:rPr lang="en-US" sz="2400" dirty="0">
                <a:latin typeface="Arial"/>
                <a:cs typeface="Arial"/>
              </a:rPr>
              <a:t>–51 for both track and intensity, with 1 corresponding to </a:t>
            </a:r>
            <a:r>
              <a:rPr lang="en-US" sz="2400" dirty="0" smtClean="0">
                <a:latin typeface="Arial"/>
                <a:cs typeface="Arial"/>
              </a:rPr>
              <a:t>member </a:t>
            </a:r>
            <a:r>
              <a:rPr lang="en-US" sz="2400" dirty="0">
                <a:latin typeface="Arial"/>
                <a:cs typeface="Arial"/>
              </a:rPr>
              <a:t>with lowest average error </a:t>
            </a:r>
            <a:endParaRPr lang="en-US" sz="2400" dirty="0" smtClean="0">
              <a:latin typeface="Arial"/>
              <a:cs typeface="Arial"/>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Add track </a:t>
            </a:r>
            <a:r>
              <a:rPr lang="en-US" sz="2400" dirty="0">
                <a:latin typeface="Arial"/>
                <a:cs typeface="Arial"/>
              </a:rPr>
              <a:t>error rank </a:t>
            </a:r>
            <a:r>
              <a:rPr lang="en-US" sz="2400" dirty="0" smtClean="0">
                <a:latin typeface="Arial"/>
                <a:cs typeface="Arial"/>
              </a:rPr>
              <a:t>to intensity </a:t>
            </a:r>
            <a:r>
              <a:rPr lang="en-US" sz="2400" dirty="0">
                <a:latin typeface="Arial"/>
                <a:cs typeface="Arial"/>
              </a:rPr>
              <a:t>error rank to determine a combined track and intensity error rank for each </a:t>
            </a:r>
            <a:r>
              <a:rPr lang="en-US" sz="2400" dirty="0" smtClean="0">
                <a:latin typeface="Arial"/>
                <a:cs typeface="Arial"/>
              </a:rPr>
              <a:t>member</a:t>
            </a:r>
            <a:endParaRPr lang="en-US" sz="2400" dirty="0">
              <a:latin typeface="Arial"/>
              <a:cs typeface="Arial"/>
            </a:endParaRPr>
          </a:p>
          <a:p>
            <a:endParaRPr lang="en-US" sz="2400" dirty="0" smtClean="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Subdivide members into </a:t>
            </a:r>
            <a:r>
              <a:rPr lang="en-US" sz="2400" dirty="0">
                <a:latin typeface="Arial"/>
                <a:cs typeface="Arial"/>
              </a:rPr>
              <a:t>two groups: one containing the eight most accurate </a:t>
            </a:r>
            <a:r>
              <a:rPr lang="en-US" sz="2400" dirty="0" smtClean="0">
                <a:latin typeface="Arial"/>
                <a:cs typeface="Arial"/>
              </a:rPr>
              <a:t>members and </a:t>
            </a:r>
            <a:r>
              <a:rPr lang="en-US" sz="2400" dirty="0">
                <a:latin typeface="Arial"/>
                <a:cs typeface="Arial"/>
              </a:rPr>
              <a:t>one containing the eight least accurate members in terms of </a:t>
            </a:r>
            <a:r>
              <a:rPr lang="en-US" sz="2400" dirty="0" smtClean="0">
                <a:latin typeface="Arial"/>
                <a:cs typeface="Arial"/>
              </a:rPr>
              <a:t>combined </a:t>
            </a:r>
            <a:r>
              <a:rPr lang="en-US" sz="2400" dirty="0">
                <a:latin typeface="Arial"/>
                <a:cs typeface="Arial"/>
              </a:rPr>
              <a:t>track and intensity error rank</a:t>
            </a:r>
          </a:p>
          <a:p>
            <a:endParaRPr lang="en-US" sz="24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1242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199" y="873980"/>
            <a:ext cx="8504995" cy="5245074"/>
          </a:xfrm>
        </p:spPr>
        <p:txBody>
          <a:bodyPr>
            <a:normAutofit/>
          </a:bodyPr>
          <a:lstStyle/>
          <a:p>
            <a:r>
              <a:rPr lang="en-US" sz="2400" dirty="0" smtClean="0">
                <a:latin typeface="Arial"/>
                <a:cs typeface="Arial"/>
              </a:rPr>
              <a:t>Calculate normalized </a:t>
            </a:r>
            <a:r>
              <a:rPr lang="en-US" sz="2400" dirty="0">
                <a:latin typeface="Arial"/>
                <a:cs typeface="Arial"/>
              </a:rPr>
              <a:t>composite differences </a:t>
            </a:r>
            <a:r>
              <a:rPr lang="en-US" sz="2400" dirty="0" smtClean="0">
                <a:latin typeface="Arial"/>
                <a:cs typeface="Arial"/>
              </a:rPr>
              <a:t>between the most accurate and least accurate groups for </a:t>
            </a:r>
            <a:r>
              <a:rPr lang="en-US" sz="2400" dirty="0">
                <a:latin typeface="Arial"/>
                <a:cs typeface="Arial"/>
              </a:rPr>
              <a:t>selected </a:t>
            </a:r>
            <a:r>
              <a:rPr lang="en-US" sz="2400" dirty="0" smtClean="0">
                <a:latin typeface="Arial"/>
                <a:cs typeface="Arial"/>
              </a:rPr>
              <a:t>quantities following </a:t>
            </a:r>
            <a:r>
              <a:rPr lang="en-US" sz="2400" dirty="0" err="1" smtClean="0">
                <a:latin typeface="Arial"/>
                <a:cs typeface="Arial"/>
              </a:rPr>
              <a:t>Lamberson</a:t>
            </a:r>
            <a:r>
              <a:rPr lang="en-US" sz="2400" dirty="0" smtClean="0">
                <a:latin typeface="Arial"/>
                <a:cs typeface="Arial"/>
              </a:rPr>
              <a:t> et al. (2016)</a:t>
            </a:r>
            <a:endParaRPr lang="en-US" sz="2400" dirty="0" smtClean="0">
              <a:solidFill>
                <a:srgbClr val="000000"/>
              </a:solidFill>
              <a:latin typeface="Arial"/>
              <a:cs typeface="Arial"/>
            </a:endParaRPr>
          </a:p>
        </p:txBody>
      </p:sp>
      <p:sp>
        <p:nvSpPr>
          <p:cNvPr id="6" name="Title 1"/>
          <p:cNvSpPr>
            <a:spLocks noGrp="1"/>
          </p:cNvSpPr>
          <p:nvPr>
            <p:ph type="title"/>
          </p:nvPr>
        </p:nvSpPr>
        <p:spPr>
          <a:xfrm>
            <a:off x="80293" y="-33716"/>
            <a:ext cx="824648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Calculating Normalized Composite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558060" y="4704758"/>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most accurate members </a:t>
            </a:r>
            <a:endParaRPr lang="en-US" sz="1600" dirty="0">
              <a:latin typeface="Arial"/>
              <a:cs typeface="Arial"/>
            </a:endParaRPr>
          </a:p>
        </p:txBody>
      </p:sp>
      <p:sp>
        <p:nvSpPr>
          <p:cNvPr id="15" name="TextBox 14"/>
          <p:cNvSpPr txBox="1"/>
          <p:nvPr/>
        </p:nvSpPr>
        <p:spPr>
          <a:xfrm>
            <a:off x="2558060" y="5202064"/>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least accurate members </a:t>
            </a:r>
            <a:endParaRPr lang="en-US" sz="1600" dirty="0">
              <a:latin typeface="Arial"/>
              <a:cs typeface="Arial"/>
            </a:endParaRPr>
          </a:p>
        </p:txBody>
      </p:sp>
      <p:sp>
        <p:nvSpPr>
          <p:cNvPr id="16" name="TextBox 15"/>
          <p:cNvSpPr txBox="1"/>
          <p:nvPr/>
        </p:nvSpPr>
        <p:spPr>
          <a:xfrm>
            <a:off x="2558060" y="5705771"/>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ensemble standard deviation of </a:t>
            </a:r>
            <a:r>
              <a:rPr lang="en-US" sz="1600" b="1" dirty="0" smtClean="0">
                <a:latin typeface="Cambria Math"/>
                <a:cs typeface="Cambria Math"/>
              </a:rPr>
              <a:t>x</a:t>
            </a:r>
            <a:r>
              <a:rPr lang="en-US" sz="1600" i="1" baseline="-25000" dirty="0" smtClean="0">
                <a:latin typeface="Cambria Math"/>
                <a:cs typeface="Cambria Math"/>
              </a:rPr>
              <a:t>i</a:t>
            </a:r>
            <a:r>
              <a:rPr lang="en-US" sz="1600" dirty="0" smtClean="0">
                <a:latin typeface="Cambria Math"/>
                <a:cs typeface="Cambria Math"/>
              </a:rPr>
              <a:t> </a:t>
            </a:r>
            <a:r>
              <a:rPr lang="en-US" sz="1600" dirty="0" smtClean="0">
                <a:latin typeface="Arial"/>
                <a:cs typeface="Arial"/>
              </a:rPr>
              <a:t>computed for all members   </a:t>
            </a:r>
            <a:endParaRPr lang="en-US" sz="1600" dirty="0">
              <a:latin typeface="Arial"/>
              <a:cs typeface="Arial"/>
            </a:endParaRPr>
          </a:p>
        </p:txBody>
      </p:sp>
      <p:pic>
        <p:nvPicPr>
          <p:cNvPr id="19" name="Picture 18" descr="Screen Shot 2018-03-26 at 4.0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209" y="2898950"/>
            <a:ext cx="6032225" cy="1206445"/>
          </a:xfrm>
          <a:prstGeom prst="rect">
            <a:avLst/>
          </a:prstGeom>
        </p:spPr>
      </p:pic>
      <p:pic>
        <p:nvPicPr>
          <p:cNvPr id="18" name="Picture 17"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436" b="74991"/>
          <a:stretch/>
        </p:blipFill>
        <p:spPr>
          <a:xfrm>
            <a:off x="621088" y="4700230"/>
            <a:ext cx="1885803" cy="411480"/>
          </a:xfrm>
          <a:prstGeom prst="rect">
            <a:avLst/>
          </a:prstGeom>
        </p:spPr>
      </p:pic>
      <p:pic>
        <p:nvPicPr>
          <p:cNvPr id="20" name="Picture 19"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1779" b="37487"/>
          <a:stretch/>
        </p:blipFill>
        <p:spPr>
          <a:xfrm>
            <a:off x="621088" y="5160577"/>
            <a:ext cx="1871051" cy="411480"/>
          </a:xfrm>
          <a:prstGeom prst="rect">
            <a:avLst/>
          </a:prstGeom>
        </p:spPr>
      </p:pic>
      <p:pic>
        <p:nvPicPr>
          <p:cNvPr id="21" name="Picture 20"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84172" r="77829" b="869"/>
          <a:stretch/>
        </p:blipFill>
        <p:spPr>
          <a:xfrm>
            <a:off x="1984509" y="5720779"/>
            <a:ext cx="507630" cy="363266"/>
          </a:xfrm>
          <a:prstGeom prst="rect">
            <a:avLst/>
          </a:prstGeom>
        </p:spPr>
      </p:pic>
    </p:spTree>
    <p:extLst>
      <p:ext uri="{BB962C8B-B14F-4D97-AF65-F5344CB8AC3E}">
        <p14:creationId xmlns:p14="http://schemas.microsoft.com/office/powerpoint/2010/main" val="41232408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 Track 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with polar low, </a:t>
            </a:r>
            <a:r>
              <a:rPr lang="en-US" sz="1400" dirty="0">
                <a:latin typeface="Arial"/>
                <a:cs typeface="Arial"/>
              </a:rPr>
              <a:t>every 6 </a:t>
            </a:r>
            <a:r>
              <a:rPr lang="en-US" sz="1400" dirty="0" smtClean="0">
                <a:latin typeface="Arial"/>
                <a:cs typeface="Arial"/>
              </a:rPr>
              <a:t>h during </a:t>
            </a:r>
            <a:r>
              <a:rPr lang="en-US" sz="1400" dirty="0">
                <a:latin typeface="Arial"/>
                <a:cs typeface="Arial"/>
              </a:rPr>
              <a:t>1800 UTC </a:t>
            </a:r>
            <a:r>
              <a:rPr lang="en-US" sz="1400" dirty="0" smtClean="0">
                <a:latin typeface="Arial"/>
                <a:cs typeface="Arial"/>
              </a:rPr>
              <a:t>10–</a:t>
            </a:r>
            <a:r>
              <a:rPr lang="en-US" sz="1400" dirty="0">
                <a:latin typeface="Arial"/>
                <a:cs typeface="Arial"/>
              </a:rPr>
              <a:t>1200 UTC 11 </a:t>
            </a:r>
            <a:r>
              <a:rPr lang="en-US" sz="1400" dirty="0" smtClean="0">
                <a:latin typeface="Arial"/>
                <a:cs typeface="Arial"/>
              </a:rPr>
              <a:t>February </a:t>
            </a:r>
            <a:r>
              <a:rPr lang="en-US" sz="1400" dirty="0">
                <a:latin typeface="Arial"/>
                <a:cs typeface="Arial"/>
              </a:rPr>
              <a:t>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Track and Intensity</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0052632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696" y="728483"/>
            <a:ext cx="6521639" cy="6044850"/>
          </a:xfrm>
          <a:prstGeom prst="rect">
            <a:avLst/>
          </a:prstGeom>
        </p:spPr>
      </p:pic>
      <p:cxnSp>
        <p:nvCxnSpPr>
          <p:cNvPr id="9" name="Straight Connector 8"/>
          <p:cNvCxnSpPr/>
          <p:nvPr/>
        </p:nvCxnSpPr>
        <p:spPr>
          <a:xfrm flipV="1">
            <a:off x="81478" y="124503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3782" y="109114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198876" y="4496248"/>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98876" y="5131134"/>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93782" y="4305562"/>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393782" y="4928480"/>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393782" y="5573720"/>
            <a:ext cx="2190674" cy="954107"/>
          </a:xfrm>
          <a:prstGeom prst="rect">
            <a:avLst/>
          </a:prstGeom>
          <a:noFill/>
        </p:spPr>
        <p:txBody>
          <a:bodyPr wrap="square" rtlCol="0">
            <a:spAutoFit/>
          </a:bodyPr>
          <a:lstStyle/>
          <a:p>
            <a:r>
              <a:rPr lang="en-US" sz="1400" dirty="0" smtClean="0">
                <a:latin typeface="Arial"/>
                <a:cs typeface="Arial"/>
              </a:rPr>
              <a:t>*Corresponding line shows mean track of PL from 1800 UTC 10 to 1200 UTC 11 Feb 2011</a:t>
            </a:r>
            <a:endParaRPr lang="en-US" sz="1400" dirty="0">
              <a:latin typeface="Arial"/>
              <a:cs typeface="Arial"/>
            </a:endParaRPr>
          </a:p>
        </p:txBody>
      </p:sp>
      <p:sp>
        <p:nvSpPr>
          <p:cNvPr id="17" name="TextBox 16"/>
          <p:cNvSpPr txBox="1"/>
          <p:nvPr/>
        </p:nvSpPr>
        <p:spPr>
          <a:xfrm>
            <a:off x="393782" y="1500964"/>
            <a:ext cx="2033958" cy="1169551"/>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 units:</a:t>
            </a:r>
          </a:p>
          <a:p>
            <a:r>
              <a:rPr lang="en-US" sz="1400" dirty="0" smtClean="0">
                <a:latin typeface="Arial"/>
                <a:cs typeface="Arial"/>
              </a:rPr>
              <a:t>standardized anomaly)</a:t>
            </a:r>
            <a:endParaRPr lang="en-US" sz="1400" dirty="0">
              <a:latin typeface="Arial"/>
              <a:cs typeface="Arial"/>
            </a:endParaRPr>
          </a:p>
        </p:txBody>
      </p:sp>
      <p:sp>
        <p:nvSpPr>
          <p:cNvPr id="18" name="TextBox 17"/>
          <p:cNvSpPr txBox="1"/>
          <p:nvPr/>
        </p:nvSpPr>
        <p:spPr>
          <a:xfrm>
            <a:off x="393782" y="2753850"/>
            <a:ext cx="2033958" cy="1384995"/>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 according to a two-sided Student’s </a:t>
            </a:r>
            <a:r>
              <a:rPr lang="en-US" sz="1400" i="1" dirty="0" smtClean="0">
                <a:latin typeface="Arial"/>
                <a:cs typeface="Arial"/>
              </a:rPr>
              <a:t>t</a:t>
            </a:r>
            <a:r>
              <a:rPr lang="en-US" sz="1400" dirty="0" smtClean="0">
                <a:latin typeface="Arial"/>
                <a:cs typeface="Arial"/>
              </a:rPr>
              <a:t> test</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
        <p:nvSpPr>
          <p:cNvPr id="20" name="Oval 19"/>
          <p:cNvSpPr/>
          <p:nvPr/>
        </p:nvSpPr>
        <p:spPr>
          <a:xfrm rot="20009889">
            <a:off x="3998028" y="4581573"/>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20009889">
            <a:off x="7259990" y="4581573"/>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8197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latin typeface="Arial"/>
                <a:cs typeface="Arial"/>
              </a:rPr>
              <a:t>Composite </a:t>
            </a:r>
            <a:r>
              <a:rPr lang="en-US" sz="2400" dirty="0">
                <a:latin typeface="Arial"/>
                <a:cs typeface="Arial"/>
              </a:rPr>
              <a:t>differences between the </a:t>
            </a:r>
            <a:r>
              <a:rPr lang="en-US" sz="2400" dirty="0" smtClean="0">
                <a:latin typeface="Arial"/>
                <a:cs typeface="Arial"/>
              </a:rPr>
              <a:t>most accurate </a:t>
            </a:r>
            <a:r>
              <a:rPr lang="en-US" sz="2400" dirty="0">
                <a:latin typeface="Arial"/>
                <a:cs typeface="Arial"/>
              </a:rPr>
              <a:t>and least accurate groups suggest that the TPV is positioned farther northward and the tropospheric-deep baroclinic zone farther eastward in the most accurate </a:t>
            </a:r>
            <a:r>
              <a:rPr lang="en-US" sz="2400" dirty="0" smtClean="0">
                <a:latin typeface="Arial"/>
                <a:cs typeface="Arial"/>
              </a:rPr>
              <a:t>group</a:t>
            </a:r>
            <a:endParaRPr lang="en-US" sz="2400" dirty="0">
              <a:latin typeface="Arial"/>
              <a:cs typeface="Arial"/>
            </a:endParaRP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The differences in position of the TPV and baroclinic zone likely contribute to </a:t>
            </a:r>
            <a:r>
              <a:rPr lang="en-US" sz="2200" dirty="0" smtClean="0">
                <a:solidFill>
                  <a:srgbClr val="0000FF"/>
                </a:solidFill>
                <a:latin typeface="Arial"/>
                <a:cs typeface="Arial"/>
              </a:rPr>
              <a:t>the </a:t>
            </a:r>
            <a:r>
              <a:rPr lang="en-US" sz="2200" dirty="0">
                <a:solidFill>
                  <a:srgbClr val="0000FF"/>
                </a:solidFill>
                <a:latin typeface="Arial"/>
                <a:cs typeface="Arial"/>
              </a:rPr>
              <a:t>farther northward and eastward track of the polar low in the most accurate </a:t>
            </a:r>
            <a:r>
              <a:rPr lang="en-US" sz="2200" dirty="0" smtClean="0">
                <a:solidFill>
                  <a:srgbClr val="0000FF"/>
                </a:solidFill>
                <a:latin typeface="Arial"/>
                <a:cs typeface="Arial"/>
              </a:rPr>
              <a:t>group </a:t>
            </a:r>
            <a:endParaRPr lang="en-US" sz="2200" dirty="0">
              <a:solidFill>
                <a:srgbClr val="0000FF"/>
              </a:solidFill>
              <a:latin typeface="Arial"/>
              <a:cs typeface="Arial"/>
            </a:endParaRPr>
          </a:p>
          <a:p>
            <a:pPr marL="457200" lvl="1" indent="0">
              <a:buNone/>
            </a:pPr>
            <a:endParaRPr lang="en-US" sz="2400" dirty="0">
              <a:latin typeface="Arial"/>
              <a:cs typeface="Arial"/>
            </a:endParaRPr>
          </a:p>
          <a:p>
            <a:r>
              <a:rPr lang="en-US" sz="2400" dirty="0">
                <a:solidFill>
                  <a:srgbClr val="000000"/>
                </a:solidFill>
                <a:latin typeface="Arial"/>
                <a:cs typeface="Arial"/>
              </a:rPr>
              <a:t>The more conducive thermodynamic environment for polar low development in the most accurate group may contribute to the polar low being stronger in the most accurate group</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5690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results of this study show that</a:t>
            </a:r>
          </a:p>
          <a:p>
            <a:pPr>
              <a:lnSpc>
                <a:spcPct val="50000"/>
              </a:lnSpc>
            </a:pPr>
            <a:endParaRPr lang="en-US" sz="2400" dirty="0" smtClean="0">
              <a:solidFill>
                <a:srgbClr val="000000"/>
              </a:solidFill>
              <a:latin typeface="Arial"/>
              <a:cs typeface="Arial"/>
            </a:endParaRPr>
          </a:p>
          <a:p>
            <a:pPr lvl="1"/>
            <a:r>
              <a:rPr lang="en-US" sz="2200" dirty="0" smtClean="0">
                <a:solidFill>
                  <a:srgbClr val="0000FF"/>
                </a:solidFill>
                <a:latin typeface="Arial"/>
                <a:cs typeface="Arial"/>
              </a:rPr>
              <a:t>The interaction between a TPV and a tropospheric-deep baroclinic zone is shown to play an important </a:t>
            </a:r>
            <a:r>
              <a:rPr lang="en-US" sz="2200" dirty="0">
                <a:solidFill>
                  <a:srgbClr val="0000FF"/>
                </a:solidFill>
                <a:latin typeface="Arial"/>
                <a:cs typeface="Arial"/>
              </a:rPr>
              <a:t>role in the evolution of </a:t>
            </a:r>
            <a:r>
              <a:rPr lang="en-US" sz="2200" dirty="0" smtClean="0">
                <a:solidFill>
                  <a:srgbClr val="0000FF"/>
                </a:solidFill>
                <a:latin typeface="Arial"/>
                <a:cs typeface="Arial"/>
              </a:rPr>
              <a:t>a polar low</a:t>
            </a: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F</a:t>
            </a:r>
            <a:r>
              <a:rPr lang="en-US" sz="2200" dirty="0" smtClean="0">
                <a:solidFill>
                  <a:srgbClr val="0000FF"/>
                </a:solidFill>
                <a:latin typeface="Arial"/>
                <a:cs typeface="Arial"/>
              </a:rPr>
              <a:t>orecast differences in the positions of the TPV and the baroclinic zone are shown to contribute to significant forecast differences in the track and intensity of the polar low</a:t>
            </a: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3077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are small, intense cyclones characterized by horizontal scales from 10s to 100s of km, short lifetimes, and rapid evolution </a:t>
            </a:r>
            <a:r>
              <a:rPr lang="en-US" sz="2400" dirty="0">
                <a:latin typeface="Arial" panose="020B0604020202020204" pitchFamily="34" charset="0"/>
                <a:cs typeface="Arial" panose="020B0604020202020204" pitchFamily="34" charset="0"/>
              </a:rPr>
              <a:t>(e.g., Rasmussen and Turner </a:t>
            </a:r>
            <a:r>
              <a:rPr lang="en-US" sz="2400" dirty="0" smtClean="0">
                <a:latin typeface="Arial" panose="020B0604020202020204" pitchFamily="34" charset="0"/>
                <a:cs typeface="Arial" panose="020B0604020202020204" pitchFamily="34" charset="0"/>
              </a:rPr>
              <a:t>2003)</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Polar lows </a:t>
            </a:r>
            <a:r>
              <a:rPr lang="en-US" sz="2400" dirty="0" smtClean="0">
                <a:latin typeface="Arial"/>
                <a:cs typeface="Arial"/>
              </a:rPr>
              <a:t>often </a:t>
            </a:r>
            <a:r>
              <a:rPr lang="en-US" sz="2400" dirty="0">
                <a:latin typeface="Arial"/>
                <a:cs typeface="Arial"/>
              </a:rPr>
              <a:t>form within a cold air mass or along an Arctic front at </a:t>
            </a:r>
            <a:r>
              <a:rPr lang="en-US" sz="2400" dirty="0" smtClean="0">
                <a:latin typeface="Arial"/>
                <a:cs typeface="Arial"/>
              </a:rPr>
              <a:t>the leading </a:t>
            </a:r>
            <a:r>
              <a:rPr lang="en-US" sz="2400" dirty="0">
                <a:latin typeface="Arial"/>
                <a:cs typeface="Arial"/>
              </a:rPr>
              <a:t>edge of a cold air mass moving over </a:t>
            </a:r>
            <a:r>
              <a:rPr lang="en-US" sz="2400" dirty="0" smtClean="0">
                <a:latin typeface="Arial"/>
                <a:cs typeface="Arial"/>
              </a:rPr>
              <a:t>warmer </a:t>
            </a:r>
            <a:r>
              <a:rPr lang="en-US" sz="2400" dirty="0">
                <a:latin typeface="Arial"/>
                <a:cs typeface="Arial"/>
              </a:rPr>
              <a:t>sea surfaces in high latitudes </a:t>
            </a:r>
            <a:r>
              <a:rPr lang="en-US" sz="2400" dirty="0" smtClean="0">
                <a:latin typeface="Arial" panose="020B0604020202020204" pitchFamily="34" charset="0"/>
                <a:cs typeface="Arial" panose="020B0604020202020204" pitchFamily="34" charset="0"/>
              </a:rPr>
              <a:t>(e.g., Shapiro et al. 1987)</a:t>
            </a:r>
          </a:p>
          <a:p>
            <a:pPr marL="0" indent="0">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476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results of this study show that</a:t>
            </a:r>
          </a:p>
          <a:p>
            <a:pPr>
              <a:lnSpc>
                <a:spcPct val="50000"/>
              </a:lnSpc>
            </a:pPr>
            <a:endParaRPr lang="en-US" sz="2400" dirty="0" smtClean="0">
              <a:solidFill>
                <a:srgbClr val="000000"/>
              </a:solidFill>
              <a:latin typeface="Arial"/>
              <a:cs typeface="Arial"/>
            </a:endParaRPr>
          </a:p>
          <a:p>
            <a:pPr lvl="1"/>
            <a:r>
              <a:rPr lang="en-US" sz="2200" dirty="0" smtClean="0">
                <a:solidFill>
                  <a:srgbClr val="0000FF"/>
                </a:solidFill>
                <a:latin typeface="Arial"/>
                <a:cs typeface="Arial"/>
              </a:rPr>
              <a:t>The interaction between a TPV and a tropospheric-deep baroclinic zone is shown to play an important </a:t>
            </a:r>
            <a:r>
              <a:rPr lang="en-US" sz="2200" dirty="0">
                <a:solidFill>
                  <a:srgbClr val="0000FF"/>
                </a:solidFill>
                <a:latin typeface="Arial"/>
                <a:cs typeface="Arial"/>
              </a:rPr>
              <a:t>role in the evolution of </a:t>
            </a:r>
            <a:r>
              <a:rPr lang="en-US" sz="2200" dirty="0" smtClean="0">
                <a:solidFill>
                  <a:srgbClr val="0000FF"/>
                </a:solidFill>
                <a:latin typeface="Arial"/>
                <a:cs typeface="Arial"/>
              </a:rPr>
              <a:t>a polar low</a:t>
            </a: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F</a:t>
            </a:r>
            <a:r>
              <a:rPr lang="en-US" sz="2200" dirty="0" smtClean="0">
                <a:solidFill>
                  <a:srgbClr val="0000FF"/>
                </a:solidFill>
                <a:latin typeface="Arial"/>
                <a:cs typeface="Arial"/>
              </a:rPr>
              <a:t>orecast differences in the positions of the TPV and the baroclinic zone are shown to contribute to significant forecast differences in the track and intensity of the polar low</a:t>
            </a: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r>
              <a:rPr lang="en-US" sz="2800" b="1" dirty="0" smtClean="0">
                <a:solidFill>
                  <a:srgbClr val="FF0000"/>
                </a:solidFill>
                <a:latin typeface="Arial" panose="020B0604020202020204" pitchFamily="34" charset="0"/>
                <a:cs typeface="Arial" panose="020B0604020202020204" pitchFamily="34" charset="0"/>
              </a:rPr>
              <a:t>Questions?   </a:t>
            </a:r>
            <a:r>
              <a:rPr lang="en-US" sz="2800" b="1" i="1" dirty="0" smtClean="0">
                <a:latin typeface="Arial" panose="020B0604020202020204" pitchFamily="34" charset="0"/>
                <a:cs typeface="Arial" panose="020B0604020202020204" pitchFamily="34" charset="0"/>
              </a:rPr>
              <a:t>Email: kbiernat@albany.edu</a:t>
            </a:r>
            <a:endParaRPr lang="en-US" sz="2800" b="1" i="1"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609599" y="5798241"/>
            <a:ext cx="8433053" cy="85321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2200" b="1" dirty="0" smtClean="0">
                <a:solidFill>
                  <a:srgbClr val="FF0000"/>
                </a:solidFill>
                <a:latin typeface="Arial"/>
                <a:cs typeface="Arial"/>
              </a:rPr>
              <a:t>Acknowledgments</a:t>
            </a:r>
          </a:p>
          <a:p>
            <a:pPr marL="0" indent="0" algn="ctr">
              <a:lnSpc>
                <a:spcPct val="80000"/>
              </a:lnSpc>
              <a:buNone/>
            </a:pPr>
            <a:r>
              <a:rPr lang="en-US" sz="2200" dirty="0" smtClean="0">
                <a:latin typeface="Arial"/>
                <a:cs typeface="Arial"/>
              </a:rPr>
              <a:t>Jeremy Berman</a:t>
            </a:r>
            <a:endParaRPr lang="en-US" sz="2200" dirty="0">
              <a:latin typeface="Arial"/>
              <a:cs typeface="Arial"/>
            </a:endParaRPr>
          </a:p>
          <a:p>
            <a:pPr marL="0" indent="0" algn="ctr">
              <a:buNone/>
            </a:pPr>
            <a:endParaRPr lang="en-US" sz="2200" b="1" dirty="0" smtClean="0">
              <a:solidFill>
                <a:srgbClr val="FF0000"/>
              </a:solidFill>
              <a:latin typeface="Arial"/>
              <a:cs typeface="Arial"/>
            </a:endParaRPr>
          </a:p>
          <a:p>
            <a:endParaRPr lang="en-US" sz="2200" dirty="0">
              <a:solidFill>
                <a:srgbClr val="0000FF"/>
              </a:solidFill>
              <a:latin typeface="Arial"/>
              <a:cs typeface="Arial"/>
            </a:endParaRPr>
          </a:p>
        </p:txBody>
      </p:sp>
    </p:spTree>
    <p:extLst>
      <p:ext uri="{BB962C8B-B14F-4D97-AF65-F5344CB8AC3E}">
        <p14:creationId xmlns:p14="http://schemas.microsoft.com/office/powerpoint/2010/main" val="7325675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0394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3094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31086190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928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4186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3490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_stab_900_600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11" y="766510"/>
            <a:ext cx="4551695"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a:cs typeface="Arial"/>
              </a:rPr>
              <a:t>SLP (hPa, blue); 600</a:t>
            </a:r>
            <a:r>
              <a:rPr lang="en-US" sz="1500" dirty="0">
                <a:latin typeface="Arial"/>
                <a:cs typeface="Arial"/>
              </a:rPr>
              <a:t>–400-hPa </a:t>
            </a:r>
            <a:r>
              <a:rPr lang="en-US" sz="1500" b="1" dirty="0" smtClean="0">
                <a:latin typeface="Arial"/>
                <a:cs typeface="Arial"/>
              </a:rPr>
              <a:t>Q</a:t>
            </a:r>
            <a:r>
              <a:rPr lang="en-US" sz="1500" dirty="0" smtClean="0">
                <a:latin typeface="Arial"/>
                <a:cs typeface="Arial"/>
              </a:rPr>
              <a:t> </a:t>
            </a:r>
            <a:r>
              <a:rPr lang="en-US" sz="1500" dirty="0">
                <a:latin typeface="Arial"/>
                <a:cs typeface="Arial"/>
              </a:rPr>
              <a:t>(K m</a:t>
            </a:r>
            <a:r>
              <a:rPr lang="en-US" sz="1500" baseline="30000" dirty="0">
                <a:latin typeface="Arial"/>
                <a:cs typeface="Arial"/>
              </a:rPr>
              <a:t>−1</a:t>
            </a:r>
            <a:r>
              <a:rPr lang="en-US" sz="1500" dirty="0">
                <a:latin typeface="Arial"/>
                <a:cs typeface="Arial"/>
              </a:rPr>
              <a:t> s</a:t>
            </a:r>
            <a:r>
              <a:rPr lang="en-US" sz="1500" baseline="30000" dirty="0">
                <a:latin typeface="Arial"/>
                <a:cs typeface="Arial"/>
              </a:rPr>
              <a:t>−1</a:t>
            </a:r>
            <a:r>
              <a:rPr lang="en-US" sz="1500" dirty="0">
                <a:latin typeface="Arial"/>
                <a:cs typeface="Arial"/>
              </a:rPr>
              <a:t>, vectors</a:t>
            </a:r>
            <a:r>
              <a:rPr lang="en-US" sz="1500" dirty="0" smtClean="0">
                <a:latin typeface="Arial"/>
                <a:cs typeface="Arial"/>
              </a:rPr>
              <a:t>), </a:t>
            </a:r>
            <a:r>
              <a:rPr lang="en-US" sz="1500" b="1" dirty="0" smtClean="0">
                <a:latin typeface="Arial"/>
                <a:cs typeface="Arial"/>
              </a:rPr>
              <a:t>Q</a:t>
            </a:r>
            <a:r>
              <a:rPr lang="en-US" sz="1500" dirty="0" smtClean="0">
                <a:latin typeface="Arial"/>
                <a:cs typeface="Arial"/>
              </a:rPr>
              <a:t> </a:t>
            </a:r>
            <a:r>
              <a:rPr lang="en-US" sz="1500" dirty="0">
                <a:latin typeface="Arial"/>
                <a:cs typeface="Arial"/>
              </a:rPr>
              <a:t>forcing for vertical </a:t>
            </a:r>
            <a:r>
              <a:rPr lang="en-US" sz="1500" dirty="0" smtClean="0">
                <a:latin typeface="Arial"/>
                <a:cs typeface="Arial"/>
              </a:rPr>
              <a:t>motion (</a:t>
            </a:r>
            <a:r>
              <a:rPr lang="en-US" sz="1500" dirty="0">
                <a:latin typeface="Arial"/>
                <a:cs typeface="Arial"/>
              </a:rPr>
              <a:t>10</a:t>
            </a:r>
            <a:r>
              <a:rPr lang="en-US" sz="1500" baseline="30000" dirty="0">
                <a:latin typeface="Arial"/>
                <a:cs typeface="Arial"/>
              </a:rPr>
              <a:t>−17</a:t>
            </a:r>
            <a:r>
              <a:rPr lang="en-US" sz="1500" dirty="0">
                <a:latin typeface="Arial"/>
                <a:cs typeface="Arial"/>
              </a:rPr>
              <a:t> Pa</a:t>
            </a:r>
            <a:r>
              <a:rPr lang="en-US" sz="1500" baseline="30000" dirty="0">
                <a:latin typeface="Arial"/>
                <a:cs typeface="Arial"/>
              </a:rPr>
              <a:t>−1 </a:t>
            </a:r>
            <a:r>
              <a:rPr lang="en-US" sz="1500" dirty="0">
                <a:latin typeface="Arial"/>
                <a:cs typeface="Arial"/>
              </a:rPr>
              <a:t>s</a:t>
            </a:r>
            <a:r>
              <a:rPr lang="en-US" sz="1500" baseline="30000" dirty="0">
                <a:latin typeface="Arial"/>
                <a:cs typeface="Arial"/>
              </a:rPr>
              <a:t>−3</a:t>
            </a:r>
            <a:r>
              <a:rPr lang="en-US" sz="1500" dirty="0">
                <a:latin typeface="Arial"/>
                <a:cs typeface="Arial"/>
              </a:rPr>
              <a:t>, shaded</a:t>
            </a:r>
            <a:r>
              <a:rPr lang="en-US" sz="1500" dirty="0" smtClean="0">
                <a:latin typeface="Arial"/>
                <a:cs typeface="Arial"/>
              </a:rPr>
              <a:t>), </a:t>
            </a:r>
            <a:r>
              <a:rPr lang="en-US" sz="1500" dirty="0" err="1" smtClean="0">
                <a:latin typeface="Arial"/>
                <a:cs typeface="Arial"/>
              </a:rPr>
              <a:t>θ</a:t>
            </a:r>
            <a:r>
              <a:rPr lang="en-US" sz="1500" dirty="0" smtClean="0">
                <a:latin typeface="Arial"/>
                <a:cs typeface="Arial"/>
              </a:rPr>
              <a:t> (°C, red), and geopotential                height (dam, black)</a:t>
            </a:r>
            <a:endParaRPr lang="en-US" sz="1500" dirty="0">
              <a:latin typeface="Arial"/>
              <a:cs typeface="Arial"/>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900–600-hPa static stability [K (100 hPa)</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shaded], SLP (hPa, black), </a:t>
            </a:r>
            <a:r>
              <a:rPr lang="en-US" sz="1600" dirty="0">
                <a:latin typeface="Arial"/>
                <a:cs typeface="Arial"/>
              </a:rPr>
              <a:t>SST (°C, purple), and 20% contour of sea-ice </a:t>
            </a:r>
            <a:r>
              <a:rPr lang="en-US" sz="1600" dirty="0" smtClean="0">
                <a:latin typeface="Arial"/>
                <a:cs typeface="Arial"/>
              </a:rPr>
              <a:t>concentration </a:t>
            </a:r>
            <a:r>
              <a:rPr lang="en-US" sz="1600" dirty="0">
                <a:latin typeface="Arial"/>
                <a:cs typeface="Arial"/>
              </a:rPr>
              <a:t>(thick blue)</a:t>
            </a: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Q_600_400_slp_20110211_0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 y="768177"/>
            <a:ext cx="4541864" cy="4187952"/>
          </a:xfrm>
          <a:prstGeom prst="rect">
            <a:avLst/>
          </a:prstGeom>
          <a:ln w="9525">
            <a:solidFill>
              <a:schemeClr val="tx1"/>
            </a:solidFill>
          </a:ln>
        </p:spPr>
      </p:pic>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93848" y="5049521"/>
            <a:ext cx="8595360" cy="291048"/>
            <a:chOff x="193848" y="5038381"/>
            <a:chExt cx="8595360" cy="291048"/>
          </a:xfrm>
        </p:grpSpPr>
        <p:sp>
          <p:nvSpPr>
            <p:cNvPr id="86" name="TextBox 85"/>
            <p:cNvSpPr txBox="1"/>
            <p:nvPr/>
          </p:nvSpPr>
          <p:spPr>
            <a:xfrm>
              <a:off x="1960338" y="5175541"/>
              <a:ext cx="300556"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87" name="TextBox 86"/>
            <p:cNvSpPr txBox="1"/>
            <p:nvPr/>
          </p:nvSpPr>
          <p:spPr>
            <a:xfrm>
              <a:off x="24366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88" name="TextBox 87"/>
            <p:cNvSpPr txBox="1"/>
            <p:nvPr/>
          </p:nvSpPr>
          <p:spPr>
            <a:xfrm>
              <a:off x="2908638"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89" name="TextBox 88"/>
            <p:cNvSpPr txBox="1"/>
            <p:nvPr/>
          </p:nvSpPr>
          <p:spPr>
            <a:xfrm>
              <a:off x="338309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0" name="TextBox 89"/>
            <p:cNvSpPr txBox="1"/>
            <p:nvPr/>
          </p:nvSpPr>
          <p:spPr>
            <a:xfrm>
              <a:off x="3867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1" name="TextBox 90"/>
            <p:cNvSpPr txBox="1"/>
            <p:nvPr/>
          </p:nvSpPr>
          <p:spPr>
            <a:xfrm>
              <a:off x="433821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92" name="TextBox 91"/>
            <p:cNvSpPr txBox="1"/>
            <p:nvPr/>
          </p:nvSpPr>
          <p:spPr>
            <a:xfrm>
              <a:off x="4813102"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3" name="TextBox 92"/>
            <p:cNvSpPr txBox="1"/>
            <p:nvPr/>
          </p:nvSpPr>
          <p:spPr>
            <a:xfrm>
              <a:off x="52955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4" name="TextBox 93"/>
            <p:cNvSpPr txBox="1"/>
            <p:nvPr/>
          </p:nvSpPr>
          <p:spPr>
            <a:xfrm>
              <a:off x="577219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p>
          </p:txBody>
        </p:sp>
        <p:sp>
          <p:nvSpPr>
            <p:cNvPr id="95" name="TextBox 94"/>
            <p:cNvSpPr txBox="1"/>
            <p:nvPr/>
          </p:nvSpPr>
          <p:spPr>
            <a:xfrm>
              <a:off x="6248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96" name="TextBox 95"/>
            <p:cNvSpPr txBox="1"/>
            <p:nvPr/>
          </p:nvSpPr>
          <p:spPr>
            <a:xfrm>
              <a:off x="672028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97" name="TextBox 96"/>
            <p:cNvSpPr txBox="1"/>
            <p:nvPr/>
          </p:nvSpPr>
          <p:spPr>
            <a:xfrm>
              <a:off x="7199810" y="5175541"/>
              <a:ext cx="300556" cy="153888"/>
            </a:xfrm>
            <a:prstGeom prst="rect">
              <a:avLst/>
            </a:prstGeom>
            <a:noFill/>
          </p:spPr>
          <p:txBody>
            <a:bodyPr wrap="square" lIns="0" tIns="0" rIns="0" bIns="0" rtlCol="0">
              <a:spAutoFit/>
            </a:bodyPr>
            <a:lstStyle/>
            <a:p>
              <a:pPr algn="ctr"/>
              <a:r>
                <a:rPr lang="en-US" sz="1000" dirty="0">
                  <a:latin typeface="Arial"/>
                  <a:cs typeface="Arial"/>
                </a:rPr>
                <a:t>5</a:t>
              </a:r>
            </a:p>
          </p:txBody>
        </p:sp>
        <p:sp>
          <p:nvSpPr>
            <p:cNvPr id="98" name="TextBox 97"/>
            <p:cNvSpPr txBox="1"/>
            <p:nvPr/>
          </p:nvSpPr>
          <p:spPr>
            <a:xfrm>
              <a:off x="7676631" y="5175541"/>
              <a:ext cx="300556" cy="153888"/>
            </a:xfrm>
            <a:prstGeom prst="rect">
              <a:avLst/>
            </a:prstGeom>
            <a:noFill/>
          </p:spPr>
          <p:txBody>
            <a:bodyPr wrap="square" lIns="0" tIns="0" rIns="0" bIns="0" rtlCol="0">
              <a:spAutoFit/>
            </a:bodyPr>
            <a:lstStyle/>
            <a:p>
              <a:pPr algn="ctr"/>
              <a:r>
                <a:rPr lang="en-US" sz="1000" dirty="0">
                  <a:latin typeface="Arial"/>
                  <a:cs typeface="Arial"/>
                </a:rPr>
                <a:t>7</a:t>
              </a:r>
              <a:r>
                <a:rPr lang="en-US" sz="1000" dirty="0" smtClean="0">
                  <a:latin typeface="Arial"/>
                  <a:cs typeface="Arial"/>
                </a:rPr>
                <a:t>.5</a:t>
              </a:r>
              <a:endParaRPr lang="en-US" sz="900" dirty="0">
                <a:latin typeface="Arial"/>
                <a:cs typeface="Arial"/>
              </a:endParaRPr>
            </a:p>
          </p:txBody>
        </p:sp>
        <p:sp>
          <p:nvSpPr>
            <p:cNvPr id="99" name="TextBox 98"/>
            <p:cNvSpPr txBox="1"/>
            <p:nvPr/>
          </p:nvSpPr>
          <p:spPr>
            <a:xfrm>
              <a:off x="8152594"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sp>
          <p:nvSpPr>
            <p:cNvPr id="105" name="TextBox 104"/>
            <p:cNvSpPr txBox="1"/>
            <p:nvPr/>
          </p:nvSpPr>
          <p:spPr>
            <a:xfrm>
              <a:off x="14841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106" name="TextBox 105"/>
            <p:cNvSpPr txBox="1"/>
            <p:nvPr/>
          </p:nvSpPr>
          <p:spPr>
            <a:xfrm>
              <a:off x="100185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-7.5</a:t>
              </a:r>
              <a:endParaRPr lang="en-US" sz="1000" dirty="0">
                <a:latin typeface="Arial"/>
                <a:cs typeface="Arial"/>
              </a:endParaRPr>
            </a:p>
          </p:txBody>
        </p:sp>
        <p:sp>
          <p:nvSpPr>
            <p:cNvPr id="107" name="TextBox 106"/>
            <p:cNvSpPr txBox="1"/>
            <p:nvPr/>
          </p:nvSpPr>
          <p:spPr>
            <a:xfrm>
              <a:off x="53016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pic>
          <p:nvPicPr>
            <p:cNvPr id="8" name="Picture 7" descr="Q_800_600_slp_20110211_0400.png"/>
            <p:cNvPicPr>
              <a:picLocks/>
            </p:cNvPicPr>
            <p:nvPr/>
          </p:nvPicPr>
          <p:blipFill rotWithShape="1">
            <a:blip r:embed="rId5">
              <a:extLst>
                <a:ext uri="{28A0092B-C50C-407E-A947-70E740481C1C}">
                  <a14:useLocalDpi xmlns:a14="http://schemas.microsoft.com/office/drawing/2010/main" val="0"/>
                </a:ext>
              </a:extLst>
            </a:blip>
            <a:srcRect l="465" t="94509" r="463" b="2524"/>
            <a:stretch/>
          </p:blipFill>
          <p:spPr>
            <a:xfrm>
              <a:off x="193848" y="5038381"/>
              <a:ext cx="8595360" cy="137160"/>
            </a:xfrm>
            <a:prstGeom prst="rect">
              <a:avLst/>
            </a:prstGeom>
          </p:spPr>
        </p:pic>
      </p:grpSp>
      <p:grpSp>
        <p:nvGrpSpPr>
          <p:cNvPr id="11" name="Group 10"/>
          <p:cNvGrpSpPr/>
          <p:nvPr/>
        </p:nvGrpSpPr>
        <p:grpSpPr>
          <a:xfrm>
            <a:off x="193848" y="5429181"/>
            <a:ext cx="8595360" cy="287872"/>
            <a:chOff x="193848" y="5429181"/>
            <a:chExt cx="8595360" cy="287872"/>
          </a:xfrm>
        </p:grpSpPr>
        <p:pic>
          <p:nvPicPr>
            <p:cNvPr id="9" name="Picture 8" descr="stat_stab_900_600_20110211_0600.png"/>
            <p:cNvPicPr>
              <a:picLocks/>
            </p:cNvPicPr>
            <p:nvPr/>
          </p:nvPicPr>
          <p:blipFill rotWithShape="1">
            <a:blip r:embed="rId6">
              <a:extLst>
                <a:ext uri="{28A0092B-C50C-407E-A947-70E740481C1C}">
                  <a14:useLocalDpi xmlns:a14="http://schemas.microsoft.com/office/drawing/2010/main" val="0"/>
                </a:ext>
              </a:extLst>
            </a:blip>
            <a:srcRect l="555" t="94677" r="602" b="2453"/>
            <a:stretch/>
          </p:blipFill>
          <p:spPr>
            <a:xfrm>
              <a:off x="193848" y="5429181"/>
              <a:ext cx="8595360" cy="137160"/>
            </a:xfrm>
            <a:prstGeom prst="rect">
              <a:avLst/>
            </a:prstGeom>
          </p:spPr>
        </p:pic>
        <p:sp>
          <p:nvSpPr>
            <p:cNvPr id="67" name="TextBox 66"/>
            <p:cNvSpPr txBox="1"/>
            <p:nvPr/>
          </p:nvSpPr>
          <p:spPr>
            <a:xfrm>
              <a:off x="269595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8" name="TextBox 67"/>
            <p:cNvSpPr txBox="1"/>
            <p:nvPr/>
          </p:nvSpPr>
          <p:spPr>
            <a:xfrm>
              <a:off x="335452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69" name="TextBox 68"/>
            <p:cNvSpPr txBox="1"/>
            <p:nvPr/>
          </p:nvSpPr>
          <p:spPr>
            <a:xfrm>
              <a:off x="401137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70" name="TextBox 69"/>
            <p:cNvSpPr txBox="1"/>
            <p:nvPr/>
          </p:nvSpPr>
          <p:spPr>
            <a:xfrm>
              <a:off x="467234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3.5</a:t>
              </a:r>
              <a:endParaRPr lang="en-US" sz="1000" dirty="0">
                <a:latin typeface="Arial"/>
                <a:cs typeface="Arial"/>
              </a:endParaRPr>
            </a:p>
          </p:txBody>
        </p:sp>
        <p:sp>
          <p:nvSpPr>
            <p:cNvPr id="71" name="TextBox 70"/>
            <p:cNvSpPr txBox="1"/>
            <p:nvPr/>
          </p:nvSpPr>
          <p:spPr>
            <a:xfrm>
              <a:off x="5334352"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72" name="TextBox 71"/>
            <p:cNvSpPr txBox="1"/>
            <p:nvPr/>
          </p:nvSpPr>
          <p:spPr>
            <a:xfrm>
              <a:off x="5992288"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6651673"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6</a:t>
              </a:r>
              <a:endParaRPr lang="en-US" sz="1000" dirty="0">
                <a:latin typeface="Arial"/>
                <a:cs typeface="Arial"/>
              </a:endParaRPr>
            </a:p>
          </p:txBody>
        </p:sp>
        <p:sp>
          <p:nvSpPr>
            <p:cNvPr id="74" name="TextBox 73"/>
            <p:cNvSpPr txBox="1"/>
            <p:nvPr/>
          </p:nvSpPr>
          <p:spPr>
            <a:xfrm>
              <a:off x="7311755"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7</a:t>
              </a:r>
              <a:endParaRPr lang="en-US" sz="1000" dirty="0">
                <a:latin typeface="Arial"/>
                <a:cs typeface="Arial"/>
              </a:endParaRPr>
            </a:p>
          </p:txBody>
        </p:sp>
        <p:sp>
          <p:nvSpPr>
            <p:cNvPr id="83" name="TextBox 82"/>
            <p:cNvSpPr txBox="1"/>
            <p:nvPr/>
          </p:nvSpPr>
          <p:spPr>
            <a:xfrm>
              <a:off x="7977187"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8</a:t>
              </a:r>
            </a:p>
          </p:txBody>
        </p:sp>
        <p:sp>
          <p:nvSpPr>
            <p:cNvPr id="109" name="TextBox 108"/>
            <p:cNvSpPr txBox="1"/>
            <p:nvPr/>
          </p:nvSpPr>
          <p:spPr>
            <a:xfrm>
              <a:off x="203097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10" name="TextBox 109"/>
            <p:cNvSpPr txBox="1"/>
            <p:nvPr/>
          </p:nvSpPr>
          <p:spPr>
            <a:xfrm>
              <a:off x="137338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1" name="TextBox 110"/>
            <p:cNvSpPr txBox="1"/>
            <p:nvPr/>
          </p:nvSpPr>
          <p:spPr>
            <a:xfrm>
              <a:off x="710826"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grpSp>
      <p:sp>
        <p:nvSpPr>
          <p:cNvPr id="112" name="Rectangle 111"/>
          <p:cNvSpPr/>
          <p:nvPr/>
        </p:nvSpPr>
        <p:spPr>
          <a:xfrm>
            <a:off x="1752229"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3" name="Rectangle 112"/>
          <p:cNvSpPr/>
          <p:nvPr/>
        </p:nvSpPr>
        <p:spPr>
          <a:xfrm>
            <a:off x="6328285"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1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st_latent_heat_flux_20110211_0300.png"/>
          <p:cNvPicPr>
            <a:picLocks noChangeAspect="1"/>
          </p:cNvPicPr>
          <p:nvPr/>
        </p:nvPicPr>
        <p:blipFill rotWithShape="1">
          <a:blip r:embed="rId3">
            <a:extLst>
              <a:ext uri="{28A0092B-C50C-407E-A947-70E740481C1C}">
                <a14:useLocalDpi xmlns:a14="http://schemas.microsoft.com/office/drawing/2010/main" val="0"/>
              </a:ext>
            </a:extLst>
          </a:blip>
          <a:srcRect b="8043"/>
          <a:stretch/>
        </p:blipFill>
        <p:spPr>
          <a:xfrm>
            <a:off x="4578836" y="766510"/>
            <a:ext cx="4554216" cy="4187952"/>
          </a:xfrm>
          <a:prstGeom prst="rect">
            <a:avLst/>
          </a:prstGeom>
          <a:ln w="9525">
            <a:solidFill>
              <a:schemeClr val="tx1"/>
            </a:solidFill>
          </a:ln>
        </p:spPr>
      </p:pic>
      <p:pic>
        <p:nvPicPr>
          <p:cNvPr id="5" name="Picture 4" descr="fcst_sens_heat_flux_20110211_0300.png"/>
          <p:cNvPicPr>
            <a:picLocks noChangeAspect="1"/>
          </p:cNvPicPr>
          <p:nvPr/>
        </p:nvPicPr>
        <p:blipFill rotWithShape="1">
          <a:blip r:embed="rId4">
            <a:extLst>
              <a:ext uri="{28A0092B-C50C-407E-A947-70E740481C1C}">
                <a14:useLocalDpi xmlns:a14="http://schemas.microsoft.com/office/drawing/2010/main" val="0"/>
              </a:ext>
            </a:extLst>
          </a:blip>
          <a:srcRect b="8043"/>
          <a:stretch/>
        </p:blipFill>
        <p:spPr>
          <a:xfrm>
            <a:off x="9715" y="766510"/>
            <a:ext cx="4554216"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panose="020B0604020202020204" pitchFamily="34" charset="0"/>
                <a:cs typeface="Arial" panose="020B0604020202020204" pitchFamily="34" charset="0"/>
              </a:rPr>
              <a:t>Sensible </a:t>
            </a:r>
            <a:r>
              <a:rPr lang="en-US" sz="1500" dirty="0">
                <a:latin typeface="Arial" panose="020B0604020202020204" pitchFamily="34" charset="0"/>
                <a:cs typeface="Arial" panose="020B0604020202020204" pitchFamily="34" charset="0"/>
              </a:rPr>
              <a:t>heat flux [W m</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shaded], </a:t>
            </a:r>
          </a:p>
          <a:p>
            <a:pPr marL="0" indent="0" algn="ctr">
              <a:lnSpc>
                <a:spcPct val="90000"/>
              </a:lnSpc>
              <a:buNone/>
            </a:pPr>
            <a:r>
              <a:rPr lang="en-US" sz="1500" dirty="0">
                <a:latin typeface="Arial" panose="020B0604020202020204" pitchFamily="34" charset="0"/>
                <a:cs typeface="Arial" panose="020B0604020202020204" pitchFamily="34" charset="0"/>
              </a:rPr>
              <a:t>SLP (hPa, black</a:t>
            </a:r>
            <a:r>
              <a:rPr lang="en-US" sz="1500" dirty="0" smtClean="0">
                <a:latin typeface="Arial" panose="020B0604020202020204" pitchFamily="34" charset="0"/>
                <a:cs typeface="Arial" panose="020B0604020202020204" pitchFamily="34" charset="0"/>
              </a:rPr>
              <a:t>), and </a:t>
            </a:r>
            <a:r>
              <a:rPr lang="en-US" sz="1500" dirty="0">
                <a:latin typeface="Arial" panose="020B0604020202020204" pitchFamily="34" charset="0"/>
                <a:cs typeface="Arial" panose="020B0604020202020204" pitchFamily="34" charset="0"/>
              </a:rPr>
              <a:t>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Latent heat flux [W m</a:t>
            </a:r>
            <a:r>
              <a:rPr lang="en-US" sz="1500" baseline="30000" dirty="0" smtClean="0">
                <a:latin typeface="Arial" panose="020B0604020202020204" pitchFamily="34" charset="0"/>
                <a:cs typeface="Arial" panose="020B0604020202020204" pitchFamily="34" charset="0"/>
              </a:rPr>
              <a:t>−</a:t>
            </a:r>
            <a:r>
              <a:rPr lang="en-US" sz="1500" baseline="30000" dirty="0">
                <a:latin typeface="Arial" panose="020B0604020202020204" pitchFamily="34" charset="0"/>
                <a:cs typeface="Arial" panose="020B0604020202020204" pitchFamily="34" charset="0"/>
              </a:rPr>
              <a:t>2</a:t>
            </a:r>
            <a:r>
              <a:rPr lang="en-US" sz="1500" dirty="0" smtClean="0">
                <a:latin typeface="Arial" panose="020B0604020202020204" pitchFamily="34" charset="0"/>
                <a:cs typeface="Arial" panose="020B0604020202020204" pitchFamily="34" charset="0"/>
              </a:rPr>
              <a:t>, shaded], </a:t>
            </a:r>
          </a:p>
          <a:p>
            <a:pPr marL="0" indent="0" algn="ctr">
              <a:lnSpc>
                <a:spcPct val="90000"/>
              </a:lnSpc>
              <a:buNone/>
            </a:pPr>
            <a:r>
              <a:rPr lang="en-US" sz="1500" dirty="0" smtClean="0">
                <a:latin typeface="Arial" panose="020B0604020202020204" pitchFamily="34" charset="0"/>
                <a:cs typeface="Arial" panose="020B0604020202020204" pitchFamily="34" charset="0"/>
              </a:rPr>
              <a:t>SLP (hPa, black), </a:t>
            </a:r>
            <a:r>
              <a:rPr lang="en-US" sz="1500" dirty="0">
                <a:latin typeface="Arial" panose="020B0604020202020204" pitchFamily="34" charset="0"/>
                <a:cs typeface="Arial" panose="020B0604020202020204" pitchFamily="34" charset="0"/>
              </a:rPr>
              <a:t>and 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6049" y="5261770"/>
            <a:ext cx="8595360" cy="290756"/>
            <a:chOff x="236049" y="5426005"/>
            <a:chExt cx="8595360" cy="290756"/>
          </a:xfrm>
        </p:grpSpPr>
        <p:sp>
          <p:nvSpPr>
            <p:cNvPr id="67" name="TextBox 66"/>
            <p:cNvSpPr txBox="1"/>
            <p:nvPr/>
          </p:nvSpPr>
          <p:spPr>
            <a:xfrm>
              <a:off x="20221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endParaRPr lang="en-US" sz="1000" dirty="0">
                <a:latin typeface="Arial"/>
                <a:cs typeface="Arial"/>
              </a:endParaRPr>
            </a:p>
          </p:txBody>
        </p:sp>
        <p:sp>
          <p:nvSpPr>
            <p:cNvPr id="68" name="TextBox 67"/>
            <p:cNvSpPr txBox="1"/>
            <p:nvPr/>
          </p:nvSpPr>
          <p:spPr>
            <a:xfrm>
              <a:off x="250080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-80</a:t>
              </a:r>
              <a:endParaRPr lang="en-US" sz="1000" dirty="0">
                <a:latin typeface="Arial"/>
                <a:cs typeface="Arial"/>
              </a:endParaRPr>
            </a:p>
          </p:txBody>
        </p:sp>
        <p:sp>
          <p:nvSpPr>
            <p:cNvPr id="69" name="TextBox 68"/>
            <p:cNvSpPr txBox="1"/>
            <p:nvPr/>
          </p:nvSpPr>
          <p:spPr>
            <a:xfrm>
              <a:off x="2970678"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endParaRPr lang="en-US" sz="1000" dirty="0">
                <a:latin typeface="Arial"/>
                <a:cs typeface="Arial"/>
              </a:endParaRPr>
            </a:p>
          </p:txBody>
        </p:sp>
        <p:sp>
          <p:nvSpPr>
            <p:cNvPr id="70" name="TextBox 69"/>
            <p:cNvSpPr txBox="1"/>
            <p:nvPr/>
          </p:nvSpPr>
          <p:spPr>
            <a:xfrm>
              <a:off x="34395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71" name="TextBox 70"/>
            <p:cNvSpPr txBox="1"/>
            <p:nvPr/>
          </p:nvSpPr>
          <p:spPr>
            <a:xfrm>
              <a:off x="392036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2" name="TextBox 71"/>
            <p:cNvSpPr txBox="1"/>
            <p:nvPr/>
          </p:nvSpPr>
          <p:spPr>
            <a:xfrm>
              <a:off x="439050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73" name="TextBox 72"/>
            <p:cNvSpPr txBox="1"/>
            <p:nvPr/>
          </p:nvSpPr>
          <p:spPr>
            <a:xfrm>
              <a:off x="486661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4" name="TextBox 73"/>
            <p:cNvSpPr txBox="1"/>
            <p:nvPr/>
          </p:nvSpPr>
          <p:spPr>
            <a:xfrm>
              <a:off x="534143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83" name="TextBox 82"/>
            <p:cNvSpPr txBox="1"/>
            <p:nvPr/>
          </p:nvSpPr>
          <p:spPr>
            <a:xfrm>
              <a:off x="5818055"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p>
          </p:txBody>
        </p:sp>
        <p:sp>
          <p:nvSpPr>
            <p:cNvPr id="109" name="TextBox 108"/>
            <p:cNvSpPr txBox="1"/>
            <p:nvPr/>
          </p:nvSpPr>
          <p:spPr>
            <a:xfrm>
              <a:off x="154197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endParaRPr lang="en-US" sz="1000" dirty="0">
                <a:latin typeface="Arial"/>
                <a:cs typeface="Arial"/>
              </a:endParaRPr>
            </a:p>
          </p:txBody>
        </p:sp>
        <p:sp>
          <p:nvSpPr>
            <p:cNvPr id="110" name="TextBox 109"/>
            <p:cNvSpPr txBox="1"/>
            <p:nvPr/>
          </p:nvSpPr>
          <p:spPr>
            <a:xfrm>
              <a:off x="107283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endParaRPr lang="en-US" sz="1000" dirty="0">
                <a:latin typeface="Arial"/>
                <a:cs typeface="Arial"/>
              </a:endParaRPr>
            </a:p>
          </p:txBody>
        </p:sp>
        <p:sp>
          <p:nvSpPr>
            <p:cNvPr id="111" name="TextBox 110"/>
            <p:cNvSpPr txBox="1"/>
            <p:nvPr/>
          </p:nvSpPr>
          <p:spPr>
            <a:xfrm>
              <a:off x="592447"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endParaRPr lang="en-US" sz="1000" dirty="0">
                <a:latin typeface="Arial"/>
                <a:cs typeface="Arial"/>
              </a:endParaRPr>
            </a:p>
          </p:txBody>
        </p:sp>
        <p:pic>
          <p:nvPicPr>
            <p:cNvPr id="2" name="Picture 1" descr="fcst_latent_heat_flux_20110201_1800.png"/>
            <p:cNvPicPr>
              <a:picLocks/>
            </p:cNvPicPr>
            <p:nvPr/>
          </p:nvPicPr>
          <p:blipFill rotWithShape="1">
            <a:blip r:embed="rId5">
              <a:extLst>
                <a:ext uri="{28A0092B-C50C-407E-A947-70E740481C1C}">
                  <a14:useLocalDpi xmlns:a14="http://schemas.microsoft.com/office/drawing/2010/main" val="0"/>
                </a:ext>
              </a:extLst>
            </a:blip>
            <a:srcRect l="218" t="94754" r="458" b="2363"/>
            <a:stretch/>
          </p:blipFill>
          <p:spPr>
            <a:xfrm>
              <a:off x="236049" y="5426005"/>
              <a:ext cx="8595360" cy="137160"/>
            </a:xfrm>
            <a:prstGeom prst="rect">
              <a:avLst/>
            </a:prstGeom>
          </p:spPr>
        </p:pic>
        <p:sp>
          <p:nvSpPr>
            <p:cNvPr id="59" name="TextBox 58"/>
            <p:cNvSpPr txBox="1"/>
            <p:nvPr/>
          </p:nvSpPr>
          <p:spPr>
            <a:xfrm>
              <a:off x="6290781" y="5562873"/>
              <a:ext cx="300556" cy="153888"/>
            </a:xfrm>
            <a:prstGeom prst="rect">
              <a:avLst/>
            </a:prstGeom>
            <a:noFill/>
          </p:spPr>
          <p:txBody>
            <a:bodyPr wrap="square" lIns="0" tIns="0" rIns="0" bIns="0" rtlCol="0">
              <a:spAutoFit/>
            </a:bodyPr>
            <a:lstStyle/>
            <a:p>
              <a:pPr algn="ctr"/>
              <a:r>
                <a:rPr lang="en-US" sz="1000" dirty="0">
                  <a:latin typeface="Arial"/>
                  <a:cs typeface="Arial"/>
                </a:rPr>
                <a:t>8</a:t>
              </a:r>
              <a:r>
                <a:rPr lang="en-US" sz="1000" dirty="0" smtClean="0">
                  <a:latin typeface="Arial"/>
                  <a:cs typeface="Arial"/>
                </a:rPr>
                <a:t>0</a:t>
              </a:r>
            </a:p>
          </p:txBody>
        </p:sp>
        <p:sp>
          <p:nvSpPr>
            <p:cNvPr id="60" name="TextBox 59"/>
            <p:cNvSpPr txBox="1"/>
            <p:nvPr/>
          </p:nvSpPr>
          <p:spPr>
            <a:xfrm>
              <a:off x="67661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p>
          </p:txBody>
        </p:sp>
        <p:sp>
          <p:nvSpPr>
            <p:cNvPr id="61" name="TextBox 60"/>
            <p:cNvSpPr txBox="1"/>
            <p:nvPr/>
          </p:nvSpPr>
          <p:spPr>
            <a:xfrm>
              <a:off x="7243799"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p>
          </p:txBody>
        </p:sp>
        <p:sp>
          <p:nvSpPr>
            <p:cNvPr id="62" name="TextBox 61"/>
            <p:cNvSpPr txBox="1"/>
            <p:nvPr/>
          </p:nvSpPr>
          <p:spPr>
            <a:xfrm>
              <a:off x="7710867" y="5559537"/>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p>
          </p:txBody>
        </p:sp>
        <p:sp>
          <p:nvSpPr>
            <p:cNvPr id="75" name="TextBox 74"/>
            <p:cNvSpPr txBox="1"/>
            <p:nvPr/>
          </p:nvSpPr>
          <p:spPr>
            <a:xfrm>
              <a:off x="81920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p>
          </p:txBody>
        </p:sp>
      </p:grpSp>
    </p:spTree>
    <p:extLst>
      <p:ext uri="{BB962C8B-B14F-4D97-AF65-F5344CB8AC3E}">
        <p14:creationId xmlns:p14="http://schemas.microsoft.com/office/powerpoint/2010/main" val="6708049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T_theta_crossline_66N34.5E_78N34.5E_20110211_0300.png"/>
          <p:cNvPicPr>
            <a:picLocks noChangeAspect="1"/>
          </p:cNvPicPr>
          <p:nvPr/>
        </p:nvPicPr>
        <p:blipFill rotWithShape="1">
          <a:blip r:embed="rId3">
            <a:extLst>
              <a:ext uri="{28A0092B-C50C-407E-A947-70E740481C1C}">
                <a14:useLocalDpi xmlns:a14="http://schemas.microsoft.com/office/drawing/2010/main" val="0"/>
              </a:ext>
            </a:extLst>
          </a:blip>
          <a:srcRect t="-70" b="14225"/>
          <a:stretch/>
        </p:blipFill>
        <p:spPr>
          <a:xfrm>
            <a:off x="5491652" y="837160"/>
            <a:ext cx="2633472" cy="2280425"/>
          </a:xfrm>
          <a:prstGeom prst="rect">
            <a:avLst/>
          </a:prstGeom>
          <a:ln w="3175">
            <a:solidFill>
              <a:schemeClr val="tx1"/>
            </a:solidFill>
          </a:ln>
        </p:spPr>
      </p:pic>
      <p:pic>
        <p:nvPicPr>
          <p:cNvPr id="44" name="Picture 43" descr="vort_crossline_66N34.5E_78N34.5E_20110211_0300.png"/>
          <p:cNvPicPr>
            <a:picLocks noChangeAspect="1"/>
          </p:cNvPicPr>
          <p:nvPr/>
        </p:nvPicPr>
        <p:blipFill rotWithShape="1">
          <a:blip r:embed="rId4">
            <a:extLst>
              <a:ext uri="{28A0092B-C50C-407E-A947-70E740481C1C}">
                <a14:useLocalDpi xmlns:a14="http://schemas.microsoft.com/office/drawing/2010/main" val="0"/>
              </a:ext>
            </a:extLst>
          </a:blip>
          <a:srcRect t="210" b="13779"/>
          <a:stretch/>
        </p:blipFill>
        <p:spPr>
          <a:xfrm>
            <a:off x="5494195" y="3167981"/>
            <a:ext cx="2634800" cy="2286000"/>
          </a:xfrm>
          <a:prstGeom prst="rect">
            <a:avLst/>
          </a:prstGeom>
          <a:ln w="3175">
            <a:solidFill>
              <a:schemeClr val="tx1"/>
            </a:solidFill>
          </a:ln>
        </p:spPr>
      </p:pic>
      <p:pic>
        <p:nvPicPr>
          <p:cNvPr id="3" name="Picture 2" descr="era5_pv_cross_cfd_66N34.5E_78N34.5E_20110211_0300.png"/>
          <p:cNvPicPr>
            <a:picLocks noChangeAspect="1"/>
          </p:cNvPicPr>
          <p:nvPr/>
        </p:nvPicPr>
        <p:blipFill rotWithShape="1">
          <a:blip r:embed="rId5">
            <a:extLst>
              <a:ext uri="{28A0092B-C50C-407E-A947-70E740481C1C}">
                <a14:useLocalDpi xmlns:a14="http://schemas.microsoft.com/office/drawing/2010/main" val="0"/>
              </a:ext>
            </a:extLst>
          </a:blip>
          <a:srcRect t="2001" b="10814"/>
          <a:stretch/>
        </p:blipFill>
        <p:spPr>
          <a:xfrm>
            <a:off x="449244" y="693560"/>
            <a:ext cx="5008773" cy="4663440"/>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75.0°N, 34.5°</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72.0°N, 34.5°E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69.0°N, 34.5°</a:t>
            </a:r>
            <a:r>
              <a:rPr lang="en-US" sz="1000" dirty="0">
                <a:latin typeface="Arial"/>
                <a:cs typeface="Arial"/>
              </a:rPr>
              <a:t>E</a:t>
            </a:r>
          </a:p>
        </p:txBody>
      </p:sp>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and wind speed </a:t>
            </a:r>
            <a:r>
              <a:rPr lang="en-US" sz="1600" dirty="0" smtClean="0">
                <a:latin typeface="Arial"/>
                <a:cs typeface="Arial"/>
              </a:rPr>
              <a:t>(</a:t>
            </a:r>
            <a:r>
              <a:rPr lang="en-US" sz="1600" dirty="0">
                <a:latin typeface="Arial"/>
                <a:cs typeface="Arial"/>
              </a:rPr>
              <a:t>m s</a:t>
            </a:r>
            <a:r>
              <a:rPr lang="en-US" sz="1600" baseline="30000" dirty="0">
                <a:latin typeface="Arial"/>
                <a:cs typeface="Arial"/>
              </a:rPr>
              <a:t>−1</a:t>
            </a:r>
            <a:r>
              <a:rPr lang="en-US" sz="1600" dirty="0">
                <a:latin typeface="Arial"/>
                <a:cs typeface="Arial"/>
              </a:rPr>
              <a:t>, </a:t>
            </a:r>
            <a:r>
              <a:rPr lang="en-US" sz="1600" dirty="0" smtClean="0">
                <a:latin typeface="Arial"/>
                <a:cs typeface="Arial"/>
              </a:rPr>
              <a:t>white)</a:t>
            </a:r>
            <a:r>
              <a:rPr lang="en-US" sz="1600" dirty="0">
                <a:latin typeface="Arial"/>
                <a:cs typeface="Arial"/>
              </a:rPr>
              <a:t>; </a:t>
            </a:r>
            <a:r>
              <a:rPr lang="en-US" sz="1600" dirty="0" smtClean="0">
                <a:latin typeface="Arial"/>
                <a:cs typeface="Arial"/>
              </a:rPr>
              <a:t>(b)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 every 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79" name="Rectangle 78"/>
          <p:cNvSpPr/>
          <p:nvPr/>
        </p:nvSpPr>
        <p:spPr>
          <a:xfrm>
            <a:off x="1592641" y="3996825"/>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2420475" y="3656733"/>
            <a:ext cx="536747" cy="46783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87378" y="5045819"/>
            <a:ext cx="560573"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2611935" y="4585753"/>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7032115" y="2716727"/>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19" name="Rectangle 118"/>
          <p:cNvSpPr/>
          <p:nvPr/>
        </p:nvSpPr>
        <p:spPr>
          <a:xfrm>
            <a:off x="6408821" y="723339"/>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952351" y="83216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4682" y="316648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7035587" y="5030526"/>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07" name="Rectangle 106"/>
          <p:cNvSpPr/>
          <p:nvPr/>
        </p:nvSpPr>
        <p:spPr>
          <a:xfrm>
            <a:off x="6412293" y="3037138"/>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cxnSp>
        <p:nvCxnSpPr>
          <p:cNvPr id="113" name="Straight Arrow Connector 112"/>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69" name="Group 68"/>
          <p:cNvGrpSpPr/>
          <p:nvPr/>
        </p:nvGrpSpPr>
        <p:grpSpPr>
          <a:xfrm>
            <a:off x="-69633" y="797723"/>
            <a:ext cx="491997" cy="4612815"/>
            <a:chOff x="-69633" y="797723"/>
            <a:chExt cx="491997" cy="4612815"/>
          </a:xfrm>
        </p:grpSpPr>
        <p:sp>
          <p:nvSpPr>
            <p:cNvPr id="92" name="TextBox 91"/>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68" name="Picture 67" descr="era5_pv_cross_cfd_66N34.5E_78N34.5E_20110211_0300.png"/>
            <p:cNvPicPr>
              <a:picLocks/>
            </p:cNvPicPr>
            <p:nvPr/>
          </p:nvPicPr>
          <p:blipFill rotWithShape="1">
            <a:blip r:embed="rId5">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29" name="TextBox 128"/>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130" name="Group 129"/>
          <p:cNvGrpSpPr/>
          <p:nvPr/>
        </p:nvGrpSpPr>
        <p:grpSpPr>
          <a:xfrm>
            <a:off x="8726741" y="856350"/>
            <a:ext cx="468318" cy="4471416"/>
            <a:chOff x="8726741" y="856350"/>
            <a:chExt cx="468318" cy="4471416"/>
          </a:xfrm>
        </p:grpSpPr>
        <p:sp>
          <p:nvSpPr>
            <p:cNvPr id="131" name="TextBox 130"/>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32" name="Picture 131" descr="850rvort_20110211_0200.png"/>
            <p:cNvPicPr>
              <a:picLocks/>
            </p:cNvPicPr>
            <p:nvPr/>
          </p:nvPicPr>
          <p:blipFill rotWithShape="1">
            <a:blip r:embed="rId7">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33" name="TextBox 132"/>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34" name="TextBox 133"/>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35" name="TextBox 134"/>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36" name="TextBox 135"/>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37" name="TextBox 136"/>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38" name="TextBox 137"/>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39" name="TextBox 138"/>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40" name="TextBox 139"/>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41" name="TextBox 140"/>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42" name="TextBox 141"/>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43" name="TextBox 142"/>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44" name="TextBox 143"/>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Tree>
    <p:extLst>
      <p:ext uri="{BB962C8B-B14F-4D97-AF65-F5344CB8AC3E}">
        <p14:creationId xmlns:p14="http://schemas.microsoft.com/office/powerpoint/2010/main" val="178404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may be associated with strong surface winds and heavy precipitation, posing hazards to shipping and infrastructure (e.g.,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Businger and Reed 1989)</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TPVs may act as precursors to the development of polar lows (e.g. </a:t>
            </a:r>
            <a:r>
              <a:rPr lang="en-US" sz="2400" dirty="0" err="1" smtClean="0">
                <a:latin typeface="Arial" panose="020B0604020202020204" pitchFamily="34" charset="0"/>
                <a:cs typeface="Arial" panose="020B0604020202020204" pitchFamily="34" charset="0"/>
              </a:rPr>
              <a:t>Kolstad</a:t>
            </a:r>
            <a:r>
              <a:rPr lang="en-US" sz="2400" dirty="0" smtClean="0">
                <a:latin typeface="Arial" panose="020B0604020202020204" pitchFamily="34" charset="0"/>
                <a:cs typeface="Arial" panose="020B0604020202020204" pitchFamily="34" charset="0"/>
              </a:rPr>
              <a:t> 2011)</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4234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descr="vort_crossline_69.9N22.5E_69.9N52.5E_20110211_0300.png"/>
          <p:cNvPicPr>
            <a:picLocks noChangeAspect="1"/>
          </p:cNvPicPr>
          <p:nvPr/>
        </p:nvPicPr>
        <p:blipFill rotWithShape="1">
          <a:blip r:embed="rId3">
            <a:extLst>
              <a:ext uri="{28A0092B-C50C-407E-A947-70E740481C1C}">
                <a14:useLocalDpi xmlns:a14="http://schemas.microsoft.com/office/drawing/2010/main" val="0"/>
              </a:ext>
            </a:extLst>
          </a:blip>
          <a:srcRect b="14215"/>
          <a:stretch/>
        </p:blipFill>
        <p:spPr>
          <a:xfrm>
            <a:off x="5496955" y="3165551"/>
            <a:ext cx="2633472" cy="2278853"/>
          </a:xfrm>
          <a:prstGeom prst="rect">
            <a:avLst/>
          </a:prstGeom>
          <a:ln w="3175">
            <a:solidFill>
              <a:schemeClr val="tx1"/>
            </a:solidFill>
          </a:ln>
        </p:spPr>
      </p:pic>
      <p:pic>
        <p:nvPicPr>
          <p:cNvPr id="113" name="Picture 112" descr="DT_theta_crossline_69.9N22.5E_69.9N52.5E_20110211_0300.png"/>
          <p:cNvPicPr>
            <a:picLocks noChangeAspect="1"/>
          </p:cNvPicPr>
          <p:nvPr/>
        </p:nvPicPr>
        <p:blipFill rotWithShape="1">
          <a:blip r:embed="rId4">
            <a:extLst>
              <a:ext uri="{28A0092B-C50C-407E-A947-70E740481C1C}">
                <a14:useLocalDpi xmlns:a14="http://schemas.microsoft.com/office/drawing/2010/main" val="0"/>
              </a:ext>
            </a:extLst>
          </a:blip>
          <a:srcRect t="-71" b="13895"/>
          <a:stretch/>
        </p:blipFill>
        <p:spPr>
          <a:xfrm>
            <a:off x="5494194" y="834109"/>
            <a:ext cx="2629799" cy="2286000"/>
          </a:xfrm>
          <a:prstGeom prst="rect">
            <a:avLst/>
          </a:prstGeom>
          <a:ln w="3175">
            <a:solidFill>
              <a:schemeClr val="tx1"/>
            </a:solidFill>
          </a:ln>
        </p:spPr>
      </p:pic>
      <p:pic>
        <p:nvPicPr>
          <p:cNvPr id="4" name="Picture 3" descr="era5_pv_cross_cfd_69.9N22.5E_69.9N52.5E_20110211_0300.png"/>
          <p:cNvPicPr>
            <a:picLocks noChangeAspect="1"/>
          </p:cNvPicPr>
          <p:nvPr/>
        </p:nvPicPr>
        <p:blipFill rotWithShape="1">
          <a:blip r:embed="rId5">
            <a:extLst>
              <a:ext uri="{28A0092B-C50C-407E-A947-70E740481C1C}">
                <a14:useLocalDpi xmlns:a14="http://schemas.microsoft.com/office/drawing/2010/main" val="0"/>
              </a:ext>
            </a:extLst>
          </a:blip>
          <a:srcRect t="2330" b="9937"/>
          <a:stretch/>
        </p:blipFill>
        <p:spPr>
          <a:xfrm>
            <a:off x="455802" y="723640"/>
            <a:ext cx="4996976" cy="4681728"/>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69.9°N, 30.0°</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69.9°N, 37.5°E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69.9°N, 45.0°</a:t>
            </a:r>
            <a:r>
              <a:rPr lang="en-US" sz="1000" dirty="0">
                <a:latin typeface="Arial"/>
                <a:cs typeface="Arial"/>
              </a:rPr>
              <a:t>E</a:t>
            </a: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124" name="TextBox 123"/>
          <p:cNvSpPr txBox="1"/>
          <p:nvPr/>
        </p:nvSpPr>
        <p:spPr>
          <a:xfrm>
            <a:off x="953585" y="833874"/>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6955" y="3169671"/>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3053091" y="3402896"/>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7" name="Straight Arrow Connector 106"/>
          <p:cNvCxnSpPr/>
          <p:nvPr/>
        </p:nvCxnSpPr>
        <p:spPr>
          <a:xfrm flipH="1" flipV="1">
            <a:off x="2419999" y="3563614"/>
            <a:ext cx="730788" cy="241774"/>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2833263" y="4975282"/>
            <a:ext cx="594194"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3378609" y="4524120"/>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27" name="Straight Arrow Connector 126"/>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0" name="Rectangle 129"/>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1" name="Rectangle 130"/>
          <p:cNvSpPr/>
          <p:nvPr/>
        </p:nvSpPr>
        <p:spPr>
          <a:xfrm>
            <a:off x="7736464" y="1642570"/>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2" name="Rectangle 131"/>
          <p:cNvSpPr/>
          <p:nvPr/>
        </p:nvSpPr>
        <p:spPr>
          <a:xfrm>
            <a:off x="5981829" y="2114244"/>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5" name="Rectangle 134"/>
          <p:cNvSpPr/>
          <p:nvPr/>
        </p:nvSpPr>
        <p:spPr>
          <a:xfrm>
            <a:off x="7762380" y="3986011"/>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6" name="Rectangle 135"/>
          <p:cNvSpPr/>
          <p:nvPr/>
        </p:nvSpPr>
        <p:spPr>
          <a:xfrm>
            <a:off x="6001266" y="4457685"/>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grpSp>
        <p:nvGrpSpPr>
          <p:cNvPr id="137" name="Group 136"/>
          <p:cNvGrpSpPr/>
          <p:nvPr/>
        </p:nvGrpSpPr>
        <p:grpSpPr>
          <a:xfrm>
            <a:off x="-69633" y="797723"/>
            <a:ext cx="491997" cy="4612815"/>
            <a:chOff x="-69633" y="797723"/>
            <a:chExt cx="491997" cy="4612815"/>
          </a:xfrm>
        </p:grpSpPr>
        <p:sp>
          <p:nvSpPr>
            <p:cNvPr id="138" name="TextBox 137"/>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139" name="TextBox 138"/>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140" name="TextBox 139"/>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141" name="TextBox 140"/>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142" name="TextBox 141"/>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143" name="TextBox 142"/>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144" name="TextBox 143"/>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145" name="TextBox 144"/>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46" name="TextBox 145"/>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47" name="TextBox 146"/>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48" name="TextBox 147"/>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149" name="Picture 148" descr="era5_pv_cross_cfd_66N34.5E_78N34.5E_20110211_0300.png"/>
            <p:cNvPicPr>
              <a:picLocks/>
            </p:cNvPicPr>
            <p:nvPr/>
          </p:nvPicPr>
          <p:blipFill rotWithShape="1">
            <a:blip r:embed="rId7">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50" name="TextBox 149"/>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56" name="Group 55"/>
          <p:cNvGrpSpPr/>
          <p:nvPr/>
        </p:nvGrpSpPr>
        <p:grpSpPr>
          <a:xfrm>
            <a:off x="8726741" y="856350"/>
            <a:ext cx="468318" cy="4471416"/>
            <a:chOff x="8726741" y="856350"/>
            <a:chExt cx="468318" cy="4471416"/>
          </a:xfrm>
        </p:grpSpPr>
        <p:sp>
          <p:nvSpPr>
            <p:cNvPr id="152" name="TextBox 151"/>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53" name="Picture 152" descr="850rvort_20110211_0200.png"/>
            <p:cNvPicPr>
              <a:picLocks/>
            </p:cNvPicPr>
            <p:nvPr/>
          </p:nvPicPr>
          <p:blipFill rotWithShape="1">
            <a:blip r:embed="rId8">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54" name="TextBox 153"/>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55" name="TextBox 154"/>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56" name="TextBox 155"/>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57" name="TextBox 156"/>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58" name="TextBox 157"/>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59" name="TextBox 158"/>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60" name="TextBox 159"/>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61" name="TextBox 160"/>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62" name="TextBox 161"/>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63" name="TextBox 162"/>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64" name="TextBox 163"/>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65" name="TextBox 164"/>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
        <p:nvSpPr>
          <p:cNvPr id="85"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and wind speed </a:t>
            </a:r>
            <a:r>
              <a:rPr lang="en-US" sz="1600" dirty="0" smtClean="0">
                <a:latin typeface="Arial"/>
                <a:cs typeface="Arial"/>
              </a:rPr>
              <a:t>(</a:t>
            </a:r>
            <a:r>
              <a:rPr lang="en-US" sz="1600" dirty="0">
                <a:latin typeface="Arial"/>
                <a:cs typeface="Arial"/>
              </a:rPr>
              <a:t>m s</a:t>
            </a:r>
            <a:r>
              <a:rPr lang="en-US" sz="1600" baseline="30000" dirty="0">
                <a:latin typeface="Arial"/>
                <a:cs typeface="Arial"/>
              </a:rPr>
              <a:t>−1</a:t>
            </a:r>
            <a:r>
              <a:rPr lang="en-US" sz="1600" dirty="0">
                <a:latin typeface="Arial"/>
                <a:cs typeface="Arial"/>
              </a:rPr>
              <a:t>, </a:t>
            </a:r>
            <a:r>
              <a:rPr lang="en-US" sz="1600" dirty="0" smtClean="0">
                <a:latin typeface="Arial"/>
                <a:cs typeface="Arial"/>
              </a:rPr>
              <a:t>white)</a:t>
            </a:r>
            <a:r>
              <a:rPr lang="en-US" sz="1600" dirty="0">
                <a:latin typeface="Arial"/>
                <a:cs typeface="Arial"/>
              </a:rPr>
              <a:t>; </a:t>
            </a:r>
            <a:r>
              <a:rPr lang="en-US" sz="1600" dirty="0" smtClean="0">
                <a:latin typeface="Arial"/>
                <a:cs typeface="Arial"/>
              </a:rPr>
              <a:t>(b)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 every 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6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5-20 at 12.3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8421"/>
            <a:ext cx="9144000" cy="3695612"/>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Most Accurate </a:t>
            </a:r>
            <a:r>
              <a:rPr lang="en-US" sz="2800" b="1" dirty="0">
                <a:solidFill>
                  <a:srgbClr val="FF0000"/>
                </a:solidFill>
                <a:latin typeface="Arial" panose="020B0604020202020204" pitchFamily="34" charset="0"/>
                <a:cs typeface="Arial" panose="020B0604020202020204" pitchFamily="34" charset="0"/>
              </a:rPr>
              <a:t>M</a:t>
            </a:r>
            <a:r>
              <a:rPr lang="en-US" sz="2800" b="1" dirty="0" smtClean="0">
                <a:solidFill>
                  <a:srgbClr val="FF0000"/>
                </a:solidFill>
                <a:latin typeface="Arial" panose="020B0604020202020204" pitchFamily="34" charset="0"/>
                <a:cs typeface="Arial" panose="020B0604020202020204" pitchFamily="34" charset="0"/>
              </a:rPr>
              <a:t>embers</a:t>
            </a:r>
            <a:endParaRPr lang="en-US" sz="2800" b="1" dirty="0">
              <a:solidFill>
                <a:srgbClr val="FF0000"/>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most accurate group. </a:t>
            </a:r>
          </a:p>
        </p:txBody>
      </p:sp>
    </p:spTree>
    <p:extLst>
      <p:ext uri="{BB962C8B-B14F-4D97-AF65-F5344CB8AC3E}">
        <p14:creationId xmlns:p14="http://schemas.microsoft.com/office/powerpoint/2010/main" val="3750716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Least Accurate </a:t>
            </a:r>
            <a:r>
              <a:rPr lang="en-US" sz="2800" b="1" dirty="0">
                <a:solidFill>
                  <a:srgbClr val="FF0000"/>
                </a:solidFill>
                <a:latin typeface="Arial" panose="020B0604020202020204" pitchFamily="34" charset="0"/>
                <a:cs typeface="Arial" panose="020B0604020202020204" pitchFamily="34" charset="0"/>
              </a:rPr>
              <a:t>M</a:t>
            </a:r>
            <a:r>
              <a:rPr lang="en-US" sz="2800" b="1" dirty="0" smtClean="0">
                <a:solidFill>
                  <a:srgbClr val="FF0000"/>
                </a:solidFill>
                <a:latin typeface="Arial" panose="020B0604020202020204" pitchFamily="34" charset="0"/>
                <a:cs typeface="Arial" panose="020B0604020202020204" pitchFamily="34" charset="0"/>
              </a:rPr>
              <a:t>embers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5-20 at 12.36.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 y="1923147"/>
            <a:ext cx="9144000" cy="3678742"/>
          </a:xfrm>
          <a:prstGeom prst="rect">
            <a:avLst/>
          </a:prstGeom>
        </p:spPr>
      </p:pic>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most accurate group. </a:t>
            </a:r>
          </a:p>
        </p:txBody>
      </p:sp>
    </p:spTree>
    <p:extLst>
      <p:ext uri="{BB962C8B-B14F-4D97-AF65-F5344CB8AC3E}">
        <p14:creationId xmlns:p14="http://schemas.microsoft.com/office/powerpoint/2010/main" val="1855486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5-20 at 12.3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4697"/>
            <a:ext cx="9144000" cy="2338917"/>
          </a:xfrm>
          <a:prstGeom prst="rect">
            <a:avLst/>
          </a:prstGeom>
        </p:spPr>
      </p:pic>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Significant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29248" y="1301410"/>
            <a:ext cx="9072887" cy="126954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Values of selected quantities for 1800 UTC 10 February–1200 UTC 11 February 2011 time period for ERA5, most accurate group, and least accurate group. </a:t>
            </a:r>
            <a:r>
              <a:rPr lang="en-US" sz="1600" dirty="0">
                <a:latin typeface="Arial"/>
                <a:cs typeface="Arial"/>
              </a:rPr>
              <a:t>The difference between the means of the most accurate and least accurate group for each quantity are shown as well, with confidence levels for the significance of the difference between the means of the most accurate and least accurate group for each quantity based on a two-sided Student’s </a:t>
            </a:r>
            <a:r>
              <a:rPr lang="en-US" sz="1600" i="1" dirty="0">
                <a:latin typeface="Arial"/>
                <a:cs typeface="Arial"/>
              </a:rPr>
              <a:t>t</a:t>
            </a:r>
            <a:r>
              <a:rPr lang="en-US" sz="1600" dirty="0">
                <a:latin typeface="Arial"/>
                <a:cs typeface="Arial"/>
              </a:rPr>
              <a:t> test given in parentheses. </a:t>
            </a:r>
          </a:p>
        </p:txBody>
      </p:sp>
    </p:spTree>
    <p:extLst>
      <p:ext uri="{BB962C8B-B14F-4D97-AF65-F5344CB8AC3E}">
        <p14:creationId xmlns:p14="http://schemas.microsoft.com/office/powerpoint/2010/main" val="2162020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b="1" dirty="0">
                <a:solidFill>
                  <a:srgbClr val="0000FF"/>
                </a:solidFill>
                <a:latin typeface="Arial"/>
                <a:cs typeface="Arial"/>
              </a:rPr>
              <a:t>A</a:t>
            </a:r>
            <a:r>
              <a:rPr lang="en-US" sz="2400" b="1" dirty="0" smtClean="0">
                <a:solidFill>
                  <a:srgbClr val="0000FF"/>
                </a:solidFill>
                <a:latin typeface="Arial"/>
                <a:cs typeface="Arial"/>
              </a:rPr>
              <a:t>nalyze </a:t>
            </a:r>
            <a:r>
              <a:rPr lang="en-US" sz="2400" b="1" dirty="0">
                <a:solidFill>
                  <a:srgbClr val="0000FF"/>
                </a:solidFill>
                <a:latin typeface="Arial"/>
                <a:cs typeface="Arial"/>
              </a:rPr>
              <a:t>the evolution of a polar low that is linked to a </a:t>
            </a:r>
            <a:r>
              <a:rPr lang="en-US" sz="2400" b="1" dirty="0" smtClean="0">
                <a:solidFill>
                  <a:srgbClr val="0000FF"/>
                </a:solidFill>
                <a:latin typeface="Arial"/>
                <a:cs typeface="Arial"/>
              </a:rPr>
              <a:t>TPV</a:t>
            </a:r>
            <a:endParaRPr lang="en-US" sz="2400" b="1" dirty="0">
              <a:solidFill>
                <a:srgbClr val="0000FF"/>
              </a:solidFill>
              <a:latin typeface="Arial"/>
              <a:cs typeface="Arial"/>
            </a:endParaRPr>
          </a:p>
          <a:p>
            <a:endParaRPr lang="en-US" sz="2400" dirty="0" smtClean="0">
              <a:latin typeface="Arial"/>
              <a:cs typeface="Arial"/>
            </a:endParaRPr>
          </a:p>
          <a:p>
            <a:r>
              <a:rPr lang="en-US" sz="2400" dirty="0">
                <a:latin typeface="Arial"/>
                <a:cs typeface="Arial"/>
              </a:rPr>
              <a:t>I</a:t>
            </a:r>
            <a:r>
              <a:rPr lang="en-US" sz="2400" dirty="0" smtClean="0">
                <a:latin typeface="Arial"/>
                <a:cs typeface="Arial"/>
              </a:rPr>
              <a:t>nvestigate </a:t>
            </a:r>
            <a:r>
              <a:rPr lang="en-US" sz="2400" dirty="0">
                <a:latin typeface="Arial"/>
                <a:cs typeface="Arial"/>
              </a:rPr>
              <a:t>factors influencing the predictability of the evolution of the polar </a:t>
            </a:r>
            <a:r>
              <a:rPr lang="en-US" sz="2400" dirty="0" smtClean="0">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8381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Obtain polar lows from Sea </a:t>
            </a:r>
            <a:r>
              <a:rPr lang="en-US" sz="2400" dirty="0">
                <a:latin typeface="Arial"/>
                <a:cs typeface="Arial"/>
              </a:rPr>
              <a:t>Surface Temperature and Altimeter Synergy for Improved Forecasting of Polar lows (STARS) database of polar lows </a:t>
            </a:r>
            <a:r>
              <a:rPr lang="en-US" sz="2400" dirty="0" smtClean="0">
                <a:latin typeface="Arial"/>
                <a:cs typeface="Arial"/>
              </a:rPr>
              <a:t>over </a:t>
            </a:r>
            <a:r>
              <a:rPr lang="en-US" sz="2400" dirty="0">
                <a:latin typeface="Arial"/>
                <a:cs typeface="Arial"/>
              </a:rPr>
              <a:t>the Norwegian Sea and Barents Sea (</a:t>
            </a:r>
            <a:r>
              <a:rPr lang="en-US" sz="2400" dirty="0" err="1">
                <a:latin typeface="Arial"/>
                <a:cs typeface="Arial"/>
              </a:rPr>
              <a:t>Sætra</a:t>
            </a:r>
            <a:r>
              <a:rPr lang="en-US" sz="2400" dirty="0">
                <a:latin typeface="Arial"/>
                <a:cs typeface="Arial"/>
              </a:rPr>
              <a:t> et al. 2010</a:t>
            </a:r>
            <a:r>
              <a:rPr lang="en-US" sz="2400" dirty="0" smtClean="0">
                <a:latin typeface="Arial"/>
                <a:cs typeface="Arial"/>
              </a:rPr>
              <a:t>)</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STARS </a:t>
            </a:r>
            <a:r>
              <a:rPr lang="en-US" sz="2200" dirty="0">
                <a:solidFill>
                  <a:srgbClr val="0000FF"/>
                </a:solidFill>
                <a:latin typeface="Arial"/>
                <a:cs typeface="Arial"/>
              </a:rPr>
              <a:t>database covers the 2002–2011 period, for a total of 140 polar lows. </a:t>
            </a:r>
            <a:endParaRPr lang="en-US" sz="2200" dirty="0" smtClean="0">
              <a:solidFill>
                <a:srgbClr val="0000FF"/>
              </a:solidFill>
              <a:latin typeface="Arial"/>
              <a:cs typeface="Arial"/>
            </a:endParaRPr>
          </a:p>
          <a:p>
            <a:pPr marL="457200" lvl="1" indent="0">
              <a:lnSpc>
                <a:spcPct val="50000"/>
              </a:lnSpc>
              <a:buNone/>
            </a:pPr>
            <a:endParaRPr lang="en-US" sz="2000" dirty="0">
              <a:solidFill>
                <a:srgbClr val="0000FF"/>
              </a:solidFill>
              <a:latin typeface="Arial"/>
              <a:cs typeface="Arial"/>
            </a:endParaRPr>
          </a:p>
          <a:p>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3815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Compare STARS database to a 1979</a:t>
            </a:r>
            <a:r>
              <a:rPr lang="en-US" sz="2400" dirty="0">
                <a:latin typeface="Arial"/>
                <a:cs typeface="Arial"/>
              </a:rPr>
              <a:t>–2015 database of TPVs constructed using the ERA-</a:t>
            </a:r>
            <a:r>
              <a:rPr lang="en-US" sz="2400" dirty="0" smtClean="0">
                <a:latin typeface="Arial"/>
                <a:cs typeface="Arial"/>
              </a:rPr>
              <a:t>Interim (Dee et al. 2011) and a TPV tracking algorithm developed by Nicholas </a:t>
            </a:r>
            <a:r>
              <a:rPr lang="en-US" sz="2400" dirty="0" err="1" smtClean="0">
                <a:latin typeface="Arial"/>
                <a:cs typeface="Arial"/>
              </a:rPr>
              <a:t>Szapiro</a:t>
            </a:r>
            <a:r>
              <a:rPr lang="en-US" sz="2400" dirty="0" smtClean="0">
                <a:latin typeface="Arial"/>
                <a:cs typeface="Arial"/>
              </a:rPr>
              <a:t> and Steven </a:t>
            </a:r>
            <a:r>
              <a:rPr lang="en-US" sz="2400" dirty="0" err="1" smtClean="0">
                <a:latin typeface="Arial"/>
                <a:cs typeface="Arial"/>
              </a:rPr>
              <a:t>Cavallo</a:t>
            </a:r>
            <a:endParaRPr lang="en-US" sz="2400" dirty="0" smtClean="0">
              <a:latin typeface="Arial"/>
              <a:cs typeface="Arial"/>
            </a:endParaRPr>
          </a:p>
          <a:p>
            <a:endParaRPr lang="en-US" sz="2400" dirty="0">
              <a:solidFill>
                <a:srgbClr val="0000FF"/>
              </a:solidFill>
              <a:latin typeface="Arial"/>
              <a:cs typeface="Arial"/>
            </a:endParaRPr>
          </a:p>
          <a:p>
            <a:r>
              <a:rPr lang="en-US" sz="2400" dirty="0" smtClean="0">
                <a:latin typeface="Arial"/>
                <a:cs typeface="Arial"/>
              </a:rPr>
              <a:t>Determine which </a:t>
            </a:r>
            <a:r>
              <a:rPr lang="en-US" sz="2400" dirty="0">
                <a:latin typeface="Arial"/>
                <a:cs typeface="Arial"/>
              </a:rPr>
              <a:t>polar lows </a:t>
            </a:r>
            <a:r>
              <a:rPr lang="en-US" sz="2400" dirty="0" smtClean="0">
                <a:latin typeface="Arial"/>
                <a:cs typeface="Arial"/>
              </a:rPr>
              <a:t>may be </a:t>
            </a:r>
            <a:r>
              <a:rPr lang="en-US" sz="2400" dirty="0">
                <a:latin typeface="Arial"/>
                <a:cs typeface="Arial"/>
              </a:rPr>
              <a:t>linked to </a:t>
            </a:r>
            <a:r>
              <a:rPr lang="en-US" sz="2400" dirty="0" smtClean="0">
                <a:latin typeface="Arial"/>
                <a:cs typeface="Arial"/>
              </a:rPr>
              <a:t>TPVs by requiring that a polar low be </a:t>
            </a:r>
            <a:r>
              <a:rPr lang="en-US" sz="2400" dirty="0">
                <a:latin typeface="Arial"/>
                <a:cs typeface="Arial"/>
              </a:rPr>
              <a:t>located </a:t>
            </a:r>
            <a:r>
              <a:rPr lang="en-US" sz="2400" dirty="0" smtClean="0">
                <a:latin typeface="Arial"/>
                <a:cs typeface="Arial"/>
              </a:rPr>
              <a:t>within 500 km of </a:t>
            </a:r>
            <a:r>
              <a:rPr lang="en-US" sz="2400" dirty="0">
                <a:latin typeface="Arial"/>
                <a:cs typeface="Arial"/>
              </a:rPr>
              <a:t>at least one TPV </a:t>
            </a:r>
            <a:r>
              <a:rPr lang="en-US" sz="2400" dirty="0" smtClean="0">
                <a:latin typeface="Arial"/>
                <a:cs typeface="Arial"/>
              </a:rPr>
              <a:t>at any point in the lifetime </a:t>
            </a:r>
            <a:r>
              <a:rPr lang="en-US" sz="2400" dirty="0">
                <a:latin typeface="Arial"/>
                <a:cs typeface="Arial"/>
              </a:rPr>
              <a:t>of </a:t>
            </a:r>
            <a:r>
              <a:rPr lang="en-US" sz="2400" dirty="0" smtClean="0">
                <a:latin typeface="Arial"/>
                <a:cs typeface="Arial"/>
              </a:rPr>
              <a:t>the </a:t>
            </a:r>
            <a:r>
              <a:rPr lang="en-US" sz="2400" dirty="0">
                <a:latin typeface="Arial"/>
                <a:cs typeface="Arial"/>
              </a:rPr>
              <a:t>polar </a:t>
            </a:r>
            <a:r>
              <a:rPr lang="en-US" sz="2400" dirty="0" smtClean="0">
                <a:latin typeface="Arial"/>
                <a:cs typeface="Arial"/>
              </a:rPr>
              <a:t>low </a:t>
            </a:r>
            <a:endParaRPr lang="en-US" sz="2400" dirty="0">
              <a:solidFill>
                <a:srgbClr val="0000FF"/>
              </a:solidFill>
              <a:latin typeface="Arial"/>
              <a:cs typeface="Arial"/>
            </a:endParaRP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80002" y="6392820"/>
            <a:ext cx="894446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Link for Tracking Algorithm: </a:t>
            </a:r>
            <a:r>
              <a:rPr lang="en-US" sz="2000" dirty="0" smtClean="0">
                <a:latin typeface="Arial" panose="020B0604020202020204" pitchFamily="34" charset="0"/>
                <a:cs typeface="Arial" panose="020B0604020202020204" pitchFamily="34" charset="0"/>
                <a:hlinkClick r:id="rId2"/>
              </a:rPr>
              <a:t>https://github.com/nickszap/tpvTrack</a:t>
            </a:r>
            <a:endParaRPr lang="en-US" sz="2000" dirty="0"/>
          </a:p>
        </p:txBody>
      </p:sp>
      <p:cxnSp>
        <p:nvCxnSpPr>
          <p:cNvPr id="8" name="Straight Connector 7"/>
          <p:cNvCxnSpPr/>
          <p:nvPr/>
        </p:nvCxnSpPr>
        <p:spPr>
          <a:xfrm>
            <a:off x="-3264" y="6382845"/>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73640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104 </a:t>
            </a:r>
            <a:r>
              <a:rPr lang="en-US" sz="2400" dirty="0">
                <a:latin typeface="Arial"/>
                <a:cs typeface="Arial"/>
              </a:rPr>
              <a:t>out of the total 140 polar lows, or </a:t>
            </a:r>
            <a:r>
              <a:rPr lang="en-US" sz="2400" dirty="0" smtClean="0">
                <a:latin typeface="Arial"/>
                <a:cs typeface="Arial"/>
              </a:rPr>
              <a:t>74.3%</a:t>
            </a:r>
            <a:r>
              <a:rPr lang="en-US" sz="2400" dirty="0">
                <a:latin typeface="Arial"/>
                <a:cs typeface="Arial"/>
              </a:rPr>
              <a:t>, match with at least one TPV </a:t>
            </a: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113444" y="3540356"/>
            <a:ext cx="3323202" cy="956727"/>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a:latin typeface="Arial"/>
                <a:cs typeface="Arial"/>
              </a:rPr>
              <a:t>Tracks of the polar lows in the STARS database. Tracks of polar lows </a:t>
            </a:r>
            <a:r>
              <a:rPr lang="en-US" sz="1500" dirty="0" smtClean="0">
                <a:latin typeface="Arial"/>
                <a:cs typeface="Arial"/>
              </a:rPr>
              <a:t>linked </a:t>
            </a:r>
            <a:r>
              <a:rPr lang="en-US" sz="1500" dirty="0">
                <a:latin typeface="Arial"/>
                <a:cs typeface="Arial"/>
              </a:rPr>
              <a:t>to TPVs </a:t>
            </a:r>
            <a:r>
              <a:rPr lang="en-US" sz="1500" dirty="0" smtClean="0">
                <a:latin typeface="Arial"/>
                <a:cs typeface="Arial"/>
              </a:rPr>
              <a:t>(red) and </a:t>
            </a:r>
            <a:r>
              <a:rPr lang="en-US" sz="1500" dirty="0">
                <a:latin typeface="Arial"/>
                <a:cs typeface="Arial"/>
              </a:rPr>
              <a:t>tracks of polar lows </a:t>
            </a:r>
            <a:r>
              <a:rPr lang="en-US" sz="1500" dirty="0" smtClean="0">
                <a:latin typeface="Arial"/>
                <a:cs typeface="Arial"/>
              </a:rPr>
              <a:t>not </a:t>
            </a:r>
            <a:r>
              <a:rPr lang="en-US" sz="1500" dirty="0">
                <a:latin typeface="Arial"/>
                <a:cs typeface="Arial"/>
              </a:rPr>
              <a:t>linked to </a:t>
            </a:r>
            <a:r>
              <a:rPr lang="en-US" sz="1500" dirty="0" smtClean="0">
                <a:latin typeface="Arial"/>
                <a:cs typeface="Arial"/>
              </a:rPr>
              <a:t>TPVs (blue). </a:t>
            </a:r>
            <a:r>
              <a:rPr lang="en-US" sz="1500" dirty="0">
                <a:latin typeface="Arial"/>
                <a:cs typeface="Arial"/>
              </a:rPr>
              <a:t>Dots indicate the genesis locations of the polar lows. </a:t>
            </a:r>
            <a:endParaRPr lang="en-US" sz="1500" baseline="30000" dirty="0">
              <a:solidFill>
                <a:srgbClr val="000000"/>
              </a:solidFill>
              <a:latin typeface="Arial"/>
              <a:cs typeface="Arial"/>
            </a:endParaRPr>
          </a:p>
        </p:txBody>
      </p:sp>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237" y="1823734"/>
            <a:ext cx="5420145" cy="4882896"/>
          </a:xfrm>
          <a:prstGeom prst="rect">
            <a:avLst/>
          </a:prstGeom>
        </p:spPr>
      </p:pic>
    </p:spTree>
    <p:extLst>
      <p:ext uri="{BB962C8B-B14F-4D97-AF65-F5344CB8AC3E}">
        <p14:creationId xmlns:p14="http://schemas.microsoft.com/office/powerpoint/2010/main" val="1357008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627156"/>
          </a:xfrm>
        </p:spPr>
        <p:txBody>
          <a:bodyPr>
            <a:normAutofit/>
          </a:bodyPr>
          <a:lstStyle/>
          <a:p>
            <a:pPr>
              <a:lnSpc>
                <a:spcPct val="110000"/>
              </a:lnSpc>
            </a:pPr>
            <a:r>
              <a:rPr lang="en-US" sz="2400" dirty="0" smtClean="0">
                <a:latin typeface="Arial"/>
                <a:cs typeface="Arial"/>
              </a:rPr>
              <a:t>Use the ERA5 </a:t>
            </a:r>
            <a:r>
              <a:rPr lang="en-US" sz="2400" dirty="0">
                <a:latin typeface="Arial"/>
                <a:cs typeface="Arial"/>
              </a:rPr>
              <a:t>(</a:t>
            </a:r>
            <a:r>
              <a:rPr lang="en-US" sz="2400" dirty="0" err="1">
                <a:latin typeface="Arial"/>
                <a:cs typeface="Arial"/>
              </a:rPr>
              <a:t>Hersbach</a:t>
            </a:r>
            <a:r>
              <a:rPr lang="en-US" sz="2400" dirty="0">
                <a:latin typeface="Arial"/>
                <a:cs typeface="Arial"/>
              </a:rPr>
              <a:t> and Dee 2016) </a:t>
            </a:r>
            <a:r>
              <a:rPr lang="en-US" sz="2400" dirty="0" smtClean="0">
                <a:latin typeface="Arial"/>
                <a:cs typeface="Arial"/>
              </a:rPr>
              <a:t>for analysis of a polar low case</a:t>
            </a:r>
          </a:p>
          <a:p>
            <a:pPr>
              <a:lnSpc>
                <a:spcPct val="50000"/>
              </a:lnSpc>
            </a:pPr>
            <a:endParaRPr lang="en-US" sz="2400" dirty="0" smtClean="0">
              <a:latin typeface="Arial"/>
              <a:cs typeface="Arial"/>
            </a:endParaRPr>
          </a:p>
          <a:p>
            <a:pPr lvl="1">
              <a:lnSpc>
                <a:spcPct val="110000"/>
              </a:lnSpc>
            </a:pPr>
            <a:r>
              <a:rPr lang="en-US" sz="2200" dirty="0" smtClean="0">
                <a:solidFill>
                  <a:srgbClr val="0000FF"/>
                </a:solidFill>
                <a:latin typeface="Arial"/>
                <a:cs typeface="Arial"/>
              </a:rPr>
              <a:t>ERA5 downloaded at 0.3° horizontal resolution</a:t>
            </a:r>
          </a:p>
          <a:p>
            <a:pPr>
              <a:lnSpc>
                <a:spcPct val="110000"/>
              </a:lnSpc>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a:t>
            </a:r>
            <a:r>
              <a:rPr lang="en-US" sz="2400" dirty="0">
                <a:solidFill>
                  <a:srgbClr val="000000"/>
                </a:solidFill>
                <a:latin typeface="Arial"/>
                <a:cs typeface="Arial"/>
              </a:rPr>
              <a:t>a</a:t>
            </a:r>
            <a:r>
              <a:rPr lang="en-US" sz="2400" dirty="0" smtClean="0">
                <a:solidFill>
                  <a:srgbClr val="000000"/>
                </a:solidFill>
                <a:latin typeface="Arial"/>
                <a:cs typeface="Arial"/>
              </a:rPr>
              <a:t> polar low is capable of being tracked in the ERA5</a:t>
            </a:r>
          </a:p>
          <a:p>
            <a:pPr marL="0" indent="0">
              <a:lnSpc>
                <a:spcPct val="110000"/>
              </a:lnSpc>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the polar low is clearly related to a single TPV</a:t>
            </a: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600" dirty="0" smtClean="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Case Selection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0189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36401</TotalTime>
  <Words>4340</Words>
  <Application>Microsoft Macintosh PowerPoint</Application>
  <PresentationFormat>On-screen Show (4:3)</PresentationFormat>
  <Paragraphs>979</Paragraphs>
  <Slides>43</Slides>
  <Notes>35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A Multiscale Analysis and Predictability Study of a Polar Low Linked to a                    Tropopause Polar Vortex </vt:lpstr>
      <vt:lpstr>What are Tropopause Polar Vortices (TPVs)?</vt:lpstr>
      <vt:lpstr>What are Polar Lows?</vt:lpstr>
      <vt:lpstr>Motivation</vt:lpstr>
      <vt:lpstr>Outline</vt:lpstr>
      <vt:lpstr>Climatology of Polar Lows</vt:lpstr>
      <vt:lpstr>Climatology of Polar Lows Linked to TPVs </vt:lpstr>
      <vt:lpstr>Climatology of Polar Lows Linked to TPVs </vt:lpstr>
      <vt:lpstr>Case Selection</vt:lpstr>
      <vt:lpstr>The Polar Low</vt:lpstr>
      <vt:lpstr>The Polar Low and TPV</vt:lpstr>
      <vt:lpstr>Mesoscale Evolution</vt:lpstr>
      <vt:lpstr>Mesoscale Evolution</vt:lpstr>
      <vt:lpstr>Mesoscale Evolution</vt:lpstr>
      <vt:lpstr>Mesoscale Evolution</vt:lpstr>
      <vt:lpstr>Mesoscale Evolution</vt:lpstr>
      <vt:lpstr>Mesoscale Evolution</vt:lpstr>
      <vt:lpstr>Mesoscale Evolution</vt:lpstr>
      <vt:lpstr>Summary</vt:lpstr>
      <vt:lpstr>Outline</vt:lpstr>
      <vt:lpstr>Evaluating Forecast Skill of the Polar Low</vt:lpstr>
      <vt:lpstr>Evaluating Forecast Skill of the Polar Low</vt:lpstr>
      <vt:lpstr>Evaluating Forecast Skill of the Polar Low</vt:lpstr>
      <vt:lpstr>Evaluating Forecast Skill of the Polar Low</vt:lpstr>
      <vt:lpstr>Calculating Normalized Composite Differences</vt:lpstr>
      <vt:lpstr>Track and Intensity</vt:lpstr>
      <vt:lpstr>PowerPoint Presentation</vt:lpstr>
      <vt:lpstr>Summary</vt:lpstr>
      <vt:lpstr>Conclusions</vt:lpstr>
      <vt:lpstr>Questions?   Email: kbiernat@albany.edu</vt:lpstr>
      <vt:lpstr>PowerPoint Presentation</vt:lpstr>
      <vt:lpstr>Climatology of Polar Lows Linked to TPVs </vt:lpstr>
      <vt:lpstr>Synoptic Evolution</vt:lpstr>
      <vt:lpstr>Synoptic Evolution</vt:lpstr>
      <vt:lpstr>Synoptic Evolution</vt:lpstr>
      <vt:lpstr>Synoptic Evolution</vt:lpstr>
      <vt:lpstr>Favorable Conditions</vt:lpstr>
      <vt:lpstr>Favorable Conditions</vt:lpstr>
      <vt:lpstr>Cross Sections</vt:lpstr>
      <vt:lpstr>Cross Sections</vt:lpstr>
      <vt:lpstr>Most Accurate Members</vt:lpstr>
      <vt:lpstr>Least Accurate Members</vt:lpstr>
      <vt:lpstr>Significant Differences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Linkages Between Tropopause Polar Vortices and the Great Arctic Cyclone of August 2012  </dc:title>
  <dc:creator>Kevin Biernat</dc:creator>
  <cp:lastModifiedBy>Kevin Biernat</cp:lastModifiedBy>
  <cp:revision>390</cp:revision>
  <dcterms:created xsi:type="dcterms:W3CDTF">2018-03-04T15:15:25Z</dcterms:created>
  <dcterms:modified xsi:type="dcterms:W3CDTF">2018-05-24T15:53:35Z</dcterms:modified>
</cp:coreProperties>
</file>