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7" r:id="rId2"/>
    <p:sldId id="325" r:id="rId3"/>
    <p:sldId id="260" r:id="rId4"/>
    <p:sldId id="319" r:id="rId5"/>
    <p:sldId id="263" r:id="rId6"/>
    <p:sldId id="326" r:id="rId7"/>
    <p:sldId id="317" r:id="rId8"/>
    <p:sldId id="304" r:id="rId9"/>
    <p:sldId id="320" r:id="rId10"/>
    <p:sldId id="269" r:id="rId11"/>
    <p:sldId id="271" r:id="rId12"/>
    <p:sldId id="273" r:id="rId13"/>
    <p:sldId id="275" r:id="rId14"/>
    <p:sldId id="277" r:id="rId15"/>
    <p:sldId id="279" r:id="rId16"/>
    <p:sldId id="280" r:id="rId17"/>
    <p:sldId id="282" r:id="rId18"/>
    <p:sldId id="285" r:id="rId19"/>
    <p:sldId id="286" r:id="rId20"/>
    <p:sldId id="288" r:id="rId21"/>
    <p:sldId id="289" r:id="rId22"/>
    <p:sldId id="321" r:id="rId23"/>
    <p:sldId id="322" r:id="rId24"/>
    <p:sldId id="308" r:id="rId25"/>
    <p:sldId id="323" r:id="rId26"/>
    <p:sldId id="310" r:id="rId27"/>
    <p:sldId id="324" r:id="rId28"/>
    <p:sldId id="295" r:id="rId29"/>
    <p:sldId id="313" r:id="rId30"/>
    <p:sldId id="314"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EC30"/>
    <a:srgbClr val="33DB2D"/>
    <a:srgbClr val="2BFFFF"/>
    <a:srgbClr val="DC000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9" d="100"/>
          <a:sy n="109" d="100"/>
        </p:scale>
        <p:origin x="-107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4C3BEE-20BD-7A45-8E4B-8F4C2E1FFC4F}" type="datetimeFigureOut">
              <a:rPr lang="en-US" smtClean="0"/>
              <a:t>5/24/18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37A230-956B-6645-A968-A4EE0A5C506E}" type="slidenum">
              <a:rPr lang="en-US" smtClean="0"/>
              <a:t>‹#›</a:t>
            </a:fld>
            <a:endParaRPr lang="en-US"/>
          </a:p>
        </p:txBody>
      </p:sp>
    </p:spTree>
    <p:extLst>
      <p:ext uri="{BB962C8B-B14F-4D97-AF65-F5344CB8AC3E}">
        <p14:creationId xmlns:p14="http://schemas.microsoft.com/office/powerpoint/2010/main" val="25964688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smtClean="0"/>
              <a:t>Start day</a:t>
            </a:r>
            <a:r>
              <a:rPr lang="en-US" baseline="0" dirty="0" smtClean="0"/>
              <a:t> of AC12: 2 Aug 2012</a:t>
            </a:r>
          </a:p>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11</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r>
              <a:rPr lang="en-US" dirty="0" smtClean="0"/>
              <a:t>Start day of TPV 2: 3 Aug 2012</a:t>
            </a: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12</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13</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r>
              <a:rPr lang="en-US" dirty="0" smtClean="0"/>
              <a:t>Start Day of TPV 3:</a:t>
            </a:r>
            <a:r>
              <a:rPr lang="en-US" baseline="0" dirty="0" smtClean="0"/>
              <a:t> 4 Aug 2012</a:t>
            </a: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14</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15</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16</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r>
              <a:rPr lang="en-US" dirty="0" smtClean="0"/>
              <a:t>End day of L1:</a:t>
            </a:r>
            <a:r>
              <a:rPr lang="en-US" baseline="0" dirty="0" smtClean="0"/>
              <a:t> 5 Aug 2012</a:t>
            </a:r>
          </a:p>
        </p:txBody>
      </p:sp>
      <p:sp>
        <p:nvSpPr>
          <p:cNvPr id="4" name="Slide Number Placeholder 3"/>
          <p:cNvSpPr>
            <a:spLocks noGrp="1"/>
          </p:cNvSpPr>
          <p:nvPr>
            <p:ph type="sldNum" sz="quarter" idx="10"/>
          </p:nvPr>
        </p:nvSpPr>
        <p:spPr/>
        <p:txBody>
          <a:bodyPr/>
          <a:lstStyle/>
          <a:p>
            <a:fld id="{764DB0D6-3A32-4344-947C-280B6712DD0E}" type="slidenum">
              <a:rPr lang="en-US" smtClean="0"/>
              <a:t>17</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18</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19</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r>
              <a:rPr lang="en-US" dirty="0" smtClean="0"/>
              <a:t>End Day of TPV 3: 6 Aug</a:t>
            </a: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20</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21</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22</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23</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24</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25</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26</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27</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Day of L1: 31 July</a:t>
            </a:r>
            <a:r>
              <a:rPr lang="en-US" baseline="0" dirty="0" smtClean="0"/>
              <a:t> 2012</a:t>
            </a:r>
          </a:p>
          <a:p>
            <a:r>
              <a:rPr lang="en-US" baseline="0" dirty="0" smtClean="0"/>
              <a:t>End Day of L1: 5 Aug 2012</a:t>
            </a:r>
          </a:p>
          <a:p>
            <a:r>
              <a:rPr lang="en-US" baseline="0" dirty="0" smtClean="0"/>
              <a:t>Start Day of AC12: 2 Aug 2012</a:t>
            </a:r>
          </a:p>
          <a:p>
            <a:endParaRPr lang="en-US" baseline="0" dirty="0" smtClean="0"/>
          </a:p>
          <a:p>
            <a:pPr marL="171450" indent="-171450">
              <a:buFont typeface="Arial"/>
              <a:buChar char="•"/>
            </a:pPr>
            <a:r>
              <a:rPr lang="en-US" baseline="0" dirty="0" smtClean="0"/>
              <a:t>AC12 </a:t>
            </a:r>
            <a:r>
              <a:rPr lang="en-US" baseline="0" smtClean="0"/>
              <a:t>is associated </a:t>
            </a:r>
            <a:r>
              <a:rPr lang="en-US" baseline="0" dirty="0" smtClean="0"/>
              <a:t>with an </a:t>
            </a:r>
            <a:r>
              <a:rPr lang="en-US" baseline="0" dirty="0" smtClean="0"/>
              <a:t>expansive field of relatively strong winds.</a:t>
            </a:r>
          </a:p>
          <a:p>
            <a:pPr marL="171450" indent="-171450">
              <a:buFont typeface="Arial"/>
              <a:buChar char="•"/>
            </a:pPr>
            <a:r>
              <a:rPr lang="en-US" baseline="0" dirty="0" smtClean="0"/>
              <a:t>The relatively strong southerly winds to the east of the center of AC12 are roughly perpendicular to the sea ice edge, likely helping to move and break up the thin sea ice.</a:t>
            </a:r>
          </a:p>
          <a:p>
            <a:pPr marL="171450" indent="-171450">
              <a:buFont typeface="Arial"/>
              <a:buChar char="•"/>
            </a:pPr>
            <a:r>
              <a:rPr lang="en-US" baseline="0" dirty="0" smtClean="0"/>
              <a:t>AC12 moves slowly over the Arctic, leading to a prolonged impact on the sea ice, as illustrated by the relatively large reductions in sea-ice concentration northeast of Siberia.</a:t>
            </a:r>
          </a:p>
        </p:txBody>
      </p:sp>
      <p:sp>
        <p:nvSpPr>
          <p:cNvPr id="4" name="Slide Number Placeholder 3"/>
          <p:cNvSpPr>
            <a:spLocks noGrp="1"/>
          </p:cNvSpPr>
          <p:nvPr>
            <p:ph type="sldNum" sz="quarter" idx="10"/>
          </p:nvPr>
        </p:nvSpPr>
        <p:spPr/>
        <p:txBody>
          <a:bodyPr/>
          <a:lstStyle/>
          <a:p>
            <a:fld id="{764DB0D6-3A32-4344-947C-280B6712DD0E}" type="slidenum">
              <a:rPr lang="en-US" smtClean="0"/>
              <a:t>28</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29</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Peak intensity defined in</a:t>
            </a:r>
            <a:r>
              <a:rPr lang="en-US" baseline="0" dirty="0" smtClean="0"/>
              <a:t> terms of</a:t>
            </a:r>
            <a:r>
              <a:rPr lang="en-US" dirty="0" smtClean="0"/>
              <a:t> minimum SLP in</a:t>
            </a:r>
            <a:r>
              <a:rPr lang="en-US" baseline="0" dirty="0" smtClean="0"/>
              <a:t> ERA5</a:t>
            </a: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30</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3</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Minimum SLP of 962.3 hPa</a:t>
            </a:r>
            <a:r>
              <a:rPr lang="en-US" baseline="0" dirty="0" smtClean="0"/>
              <a:t> occurs at 1000 UTC 6 Aug 2012 in the ERA5</a:t>
            </a:r>
            <a:endParaRPr lang="en-US" dirty="0"/>
          </a:p>
        </p:txBody>
      </p:sp>
      <p:sp>
        <p:nvSpPr>
          <p:cNvPr id="4" name="Slide Number Placeholder 3"/>
          <p:cNvSpPr>
            <a:spLocks noGrp="1"/>
          </p:cNvSpPr>
          <p:nvPr>
            <p:ph type="sldNum" sz="quarter" idx="10"/>
          </p:nvPr>
        </p:nvSpPr>
        <p:spPr/>
        <p:txBody>
          <a:bodyPr/>
          <a:lstStyle/>
          <a:p>
            <a:fld id="{B137A230-956B-6645-A968-A4EE0A5C506E}" type="slidenum">
              <a:rPr lang="en-US" smtClean="0"/>
              <a:t>4</a:t>
            </a:fld>
            <a:endParaRPr lang="en-US"/>
          </a:p>
        </p:txBody>
      </p:sp>
    </p:spTree>
    <p:extLst>
      <p:ext uri="{BB962C8B-B14F-4D97-AF65-F5344CB8AC3E}">
        <p14:creationId xmlns:p14="http://schemas.microsoft.com/office/powerpoint/2010/main" val="3032663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7</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8</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9</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r>
              <a:rPr lang="en-US" dirty="0" smtClean="0"/>
              <a:t>Start day</a:t>
            </a:r>
            <a:r>
              <a:rPr lang="en-US" baseline="0" dirty="0" smtClean="0"/>
              <a:t> of TPV 1: 23 July 2012</a:t>
            </a:r>
          </a:p>
          <a:p>
            <a:pPr marL="0" lvl="0" indent="0">
              <a:buFont typeface="Arial"/>
              <a:buNone/>
            </a:pPr>
            <a:r>
              <a:rPr lang="en-US" baseline="0" dirty="0" smtClean="0"/>
              <a:t>Start day of L1: 31 July 2012</a:t>
            </a: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10</a:t>
            </a:fld>
            <a:endParaRPr lang="en-US"/>
          </a:p>
        </p:txBody>
      </p:sp>
    </p:spTree>
    <p:extLst>
      <p:ext uri="{BB962C8B-B14F-4D97-AF65-F5344CB8AC3E}">
        <p14:creationId xmlns:p14="http://schemas.microsoft.com/office/powerpoint/2010/main" val="2380738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5/24/18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396905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5/24/18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580181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5/24/18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1085923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5/24/18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891653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00D6F1-54CA-1A4F-8C66-2DFE7378633E}" type="datetimeFigureOut">
              <a:rPr lang="en-US" smtClean="0"/>
              <a:t>5/24/18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4075085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00D6F1-54CA-1A4F-8C66-2DFE7378633E}" type="datetimeFigureOut">
              <a:rPr lang="en-US" smtClean="0"/>
              <a:t>5/24/18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2917569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00D6F1-54CA-1A4F-8C66-2DFE7378633E}" type="datetimeFigureOut">
              <a:rPr lang="en-US" smtClean="0"/>
              <a:t>5/24/18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1920642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00D6F1-54CA-1A4F-8C66-2DFE7378633E}" type="datetimeFigureOut">
              <a:rPr lang="en-US" smtClean="0"/>
              <a:t>5/24/18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884149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00D6F1-54CA-1A4F-8C66-2DFE7378633E}" type="datetimeFigureOut">
              <a:rPr lang="en-US" smtClean="0"/>
              <a:t>5/24/18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2567438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00D6F1-54CA-1A4F-8C66-2DFE7378633E}" type="datetimeFigureOut">
              <a:rPr lang="en-US" smtClean="0"/>
              <a:t>5/24/18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247806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00D6F1-54CA-1A4F-8C66-2DFE7378633E}" type="datetimeFigureOut">
              <a:rPr lang="en-US" smtClean="0"/>
              <a:t>5/24/18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4245198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00D6F1-54CA-1A4F-8C66-2DFE7378633E}" type="datetimeFigureOut">
              <a:rPr lang="en-US" smtClean="0"/>
              <a:t>5/24/18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4B3B2-FB0E-4B41-A793-6CF3F50B11A1}" type="slidenum">
              <a:rPr lang="en-US" smtClean="0"/>
              <a:t>‹#›</a:t>
            </a:fld>
            <a:endParaRPr lang="en-US"/>
          </a:p>
        </p:txBody>
      </p:sp>
    </p:spTree>
    <p:extLst>
      <p:ext uri="{BB962C8B-B14F-4D97-AF65-F5344CB8AC3E}">
        <p14:creationId xmlns:p14="http://schemas.microsoft.com/office/powerpoint/2010/main" val="3998819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8.png"/><Relationship Id="rId5" Type="http://schemas.openxmlformats.org/officeDocument/2006/relationships/image" Target="../media/image33.png"/><Relationship Id="rId6" Type="http://schemas.openxmlformats.org/officeDocument/2006/relationships/image" Target="../media/image9.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8.png"/><Relationship Id="rId7" Type="http://schemas.openxmlformats.org/officeDocument/2006/relationships/image" Target="../media/image33.png"/><Relationship Id="rId8" Type="http://schemas.openxmlformats.org/officeDocument/2006/relationships/image" Target="../media/image9.png"/><Relationship Id="rId9"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9.png"/><Relationship Id="rId6"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github.com/nickszap/tpvTrac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65225"/>
            <a:ext cx="9135245" cy="1470025"/>
          </a:xfrm>
        </p:spPr>
        <p:txBody>
          <a:bodyPr>
            <a:noAutofit/>
          </a:bodyPr>
          <a:lstStyle/>
          <a:p>
            <a:r>
              <a:rPr lang="en-US" sz="3200" b="1" dirty="0">
                <a:solidFill>
                  <a:srgbClr val="FF0000"/>
                </a:solidFill>
                <a:latin typeface="Arial"/>
                <a:cs typeface="Arial"/>
              </a:rPr>
              <a:t>Linkages Between Tropopause Polar Vortices and the Great Arctic Cyclone of August 2012  </a:t>
            </a:r>
          </a:p>
        </p:txBody>
      </p:sp>
      <p:sp>
        <p:nvSpPr>
          <p:cNvPr id="3" name="Subtitle 2"/>
          <p:cNvSpPr>
            <a:spLocks noGrp="1"/>
          </p:cNvSpPr>
          <p:nvPr>
            <p:ph type="subTitle" idx="1"/>
          </p:nvPr>
        </p:nvSpPr>
        <p:spPr>
          <a:xfrm>
            <a:off x="-1" y="3006619"/>
            <a:ext cx="9135245" cy="3620602"/>
          </a:xfrm>
        </p:spPr>
        <p:txBody>
          <a:bodyPr>
            <a:normAutofit/>
          </a:bodyPr>
          <a:lstStyle/>
          <a:p>
            <a:r>
              <a:rPr lang="en-US" sz="2400" b="1" dirty="0" smtClean="0">
                <a:solidFill>
                  <a:schemeClr val="tx1"/>
                </a:solidFill>
                <a:latin typeface="Arial" panose="020B0604020202020204" pitchFamily="34" charset="0"/>
                <a:cs typeface="Arial" panose="020B0604020202020204" pitchFamily="34" charset="0"/>
              </a:rPr>
              <a:t>Daniel Keyser, Kevin A. Biernat, and Lance F. Bosart</a:t>
            </a:r>
            <a:endParaRPr lang="en-US" sz="2400" b="1" dirty="0">
              <a:solidFill>
                <a:schemeClr val="tx1"/>
              </a:solidFill>
              <a:latin typeface="Arial" panose="020B0604020202020204" pitchFamily="34" charset="0"/>
              <a:cs typeface="Arial" panose="020B0604020202020204" pitchFamily="34" charset="0"/>
            </a:endParaRPr>
          </a:p>
          <a:p>
            <a:r>
              <a:rPr lang="en-US" sz="20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2000" i="1" dirty="0" smtClean="0">
                <a:solidFill>
                  <a:schemeClr val="tx1"/>
                </a:solidFill>
                <a:latin typeface="Arial" panose="020B0604020202020204" pitchFamily="34" charset="0"/>
                <a:cs typeface="Arial" panose="020B0604020202020204" pitchFamily="34" charset="0"/>
              </a:rPr>
              <a:t>University at Albany, SUNY</a:t>
            </a:r>
          </a:p>
          <a:p>
            <a:endParaRPr lang="en-US" sz="2000" i="1" dirty="0" smtClean="0">
              <a:solidFill>
                <a:schemeClr val="tx1"/>
              </a:solidFill>
              <a:latin typeface="Arial" panose="020B0604020202020204" pitchFamily="34" charset="0"/>
              <a:cs typeface="Arial" panose="020B0604020202020204" pitchFamily="34" charset="0"/>
            </a:endParaRPr>
          </a:p>
          <a:p>
            <a:r>
              <a:rPr lang="en-US" sz="2400" dirty="0" smtClean="0">
                <a:solidFill>
                  <a:srgbClr val="0000FF"/>
                </a:solidFill>
                <a:latin typeface="Arial" panose="020B0604020202020204" pitchFamily="34" charset="0"/>
                <a:cs typeface="Arial" panose="020B0604020202020204" pitchFamily="34" charset="0"/>
              </a:rPr>
              <a:t>29th AMS </a:t>
            </a:r>
            <a:r>
              <a:rPr lang="en-US" sz="2400" dirty="0">
                <a:solidFill>
                  <a:srgbClr val="0000FF"/>
                </a:solidFill>
                <a:latin typeface="Arial" panose="020B0604020202020204" pitchFamily="34" charset="0"/>
                <a:cs typeface="Arial" panose="020B0604020202020204" pitchFamily="34" charset="0"/>
              </a:rPr>
              <a:t>Conference on Weather Analysis and Forecasting</a:t>
            </a:r>
          </a:p>
          <a:p>
            <a:r>
              <a:rPr lang="en-US" sz="2400" dirty="0">
                <a:solidFill>
                  <a:srgbClr val="0000FF"/>
                </a:solidFill>
                <a:latin typeface="Arial" panose="020B0604020202020204" pitchFamily="34" charset="0"/>
                <a:cs typeface="Arial" panose="020B0604020202020204" pitchFamily="34" charset="0"/>
              </a:rPr>
              <a:t>Tuesday 5 June 2018</a:t>
            </a:r>
          </a:p>
          <a:p>
            <a:endParaRPr lang="en-US" sz="2400" dirty="0" smtClean="0">
              <a:solidFill>
                <a:srgbClr val="0000FF"/>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Research Supported by NSF Grant AGS-1355960                                          and ONR Grant </a:t>
            </a:r>
            <a:r>
              <a:rPr lang="en-US" sz="2000" dirty="0">
                <a:solidFill>
                  <a:schemeClr val="tx1"/>
                </a:solidFill>
                <a:latin typeface="Arial"/>
                <a:cs typeface="Arial"/>
              </a:rPr>
              <a:t>N00014-18-1-2200</a:t>
            </a: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390168"/>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2435272"/>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12413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slp_cyclones_era5_20120802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988" y="774459"/>
            <a:ext cx="4551014" cy="4206240"/>
          </a:xfrm>
          <a:prstGeom prst="rect">
            <a:avLst/>
          </a:prstGeom>
          <a:ln w="9525">
            <a:solidFill>
              <a:schemeClr val="tx1"/>
            </a:solidFill>
          </a:ln>
        </p:spPr>
      </p:pic>
      <p:pic>
        <p:nvPicPr>
          <p:cNvPr id="6" name="Picture 5" descr="DT_theta_TPVs_era5_20120802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67" y="774459"/>
            <a:ext cx="4539601" cy="420624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 Aug 2012</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55</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11" name="Group 10"/>
          <p:cNvGrpSpPr/>
          <p:nvPr/>
        </p:nvGrpSpPr>
        <p:grpSpPr>
          <a:xfrm>
            <a:off x="16081" y="4295690"/>
            <a:ext cx="973387" cy="685009"/>
            <a:chOff x="8511" y="4331584"/>
            <a:chExt cx="973387" cy="685009"/>
          </a:xfrm>
        </p:grpSpPr>
        <p:sp>
          <p:nvSpPr>
            <p:cNvPr id="77" name="Rectangle 76"/>
            <p:cNvSpPr/>
            <p:nvPr/>
          </p:nvSpPr>
          <p:spPr>
            <a:xfrm>
              <a:off x="8511" y="4363647"/>
              <a:ext cx="776630" cy="65294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71250" y="4439073"/>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147140" y="4331584"/>
              <a:ext cx="834758" cy="307777"/>
            </a:xfrm>
            <a:prstGeom prst="rect">
              <a:avLst/>
            </a:prstGeom>
            <a:noFill/>
          </p:spPr>
          <p:txBody>
            <a:bodyPr wrap="square" rtlCol="0">
              <a:spAutoFit/>
            </a:bodyPr>
            <a:lstStyle/>
            <a:p>
              <a:r>
                <a:rPr lang="en-US" sz="1400" b="1" dirty="0" smtClean="0">
                  <a:latin typeface="Arial"/>
                  <a:cs typeface="Arial"/>
                </a:rPr>
                <a:t>TPV 1</a:t>
              </a:r>
              <a:endParaRPr lang="en-US" sz="1400" b="1" dirty="0">
                <a:latin typeface="Arial"/>
                <a:cs typeface="Arial"/>
              </a:endParaRPr>
            </a:p>
          </p:txBody>
        </p:sp>
      </p:grpSp>
      <p:grpSp>
        <p:nvGrpSpPr>
          <p:cNvPr id="10" name="Group 9"/>
          <p:cNvGrpSpPr/>
          <p:nvPr/>
        </p:nvGrpSpPr>
        <p:grpSpPr>
          <a:xfrm>
            <a:off x="4574103" y="4487437"/>
            <a:ext cx="973387" cy="497300"/>
            <a:chOff x="4573976" y="4518937"/>
            <a:chExt cx="973387" cy="497300"/>
          </a:xfrm>
        </p:grpSpPr>
        <p:sp>
          <p:nvSpPr>
            <p:cNvPr id="124" name="Rectangle 123"/>
            <p:cNvSpPr/>
            <p:nvPr/>
          </p:nvSpPr>
          <p:spPr>
            <a:xfrm>
              <a:off x="4573976" y="4559037"/>
              <a:ext cx="749808" cy="457200"/>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TextBox 125"/>
            <p:cNvSpPr txBox="1"/>
            <p:nvPr/>
          </p:nvSpPr>
          <p:spPr>
            <a:xfrm>
              <a:off x="4712605" y="4518937"/>
              <a:ext cx="834758" cy="307777"/>
            </a:xfrm>
            <a:prstGeom prst="rect">
              <a:avLst/>
            </a:prstGeom>
            <a:noFill/>
          </p:spPr>
          <p:txBody>
            <a:bodyPr wrap="square" rtlCol="0">
              <a:spAutoFit/>
            </a:bodyPr>
            <a:lstStyle/>
            <a:p>
              <a:r>
                <a:rPr lang="en-US" sz="1400" b="1" dirty="0" smtClean="0">
                  <a:latin typeface="Arial"/>
                  <a:cs typeface="Arial"/>
                </a:rPr>
                <a:t>L1</a:t>
              </a:r>
              <a:endParaRPr lang="en-US" sz="1400" b="1" dirty="0">
                <a:latin typeface="Arial"/>
                <a:cs typeface="Arial"/>
              </a:endParaRPr>
            </a:p>
          </p:txBody>
        </p:sp>
        <p:sp>
          <p:nvSpPr>
            <p:cNvPr id="127" name="Oval 126"/>
            <p:cNvSpPr>
              <a:spLocks noChangeAspect="1"/>
            </p:cNvSpPr>
            <p:nvPr/>
          </p:nvSpPr>
          <p:spPr>
            <a:xfrm>
              <a:off x="4636715" y="4627487"/>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4636664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slp_cyclones_era5_20120802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4103" y="778497"/>
            <a:ext cx="4551014" cy="4206240"/>
          </a:xfrm>
          <a:prstGeom prst="rect">
            <a:avLst/>
          </a:prstGeom>
          <a:ln w="9525">
            <a:solidFill>
              <a:schemeClr val="tx1"/>
            </a:solidFill>
          </a:ln>
        </p:spPr>
      </p:pic>
      <p:pic>
        <p:nvPicPr>
          <p:cNvPr id="6" name="Picture 5" descr="DT_theta_TPVs_era5_20120802_12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98" y="774459"/>
            <a:ext cx="4539601" cy="420624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a:t>
            </a:r>
            <a:r>
              <a:rPr lang="en-US" sz="2400" dirty="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 Aug 2012</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55</a:t>
              </a:r>
              <a:endParaRPr lang="en-US" sz="900" dirty="0">
                <a:latin typeface="Arial"/>
                <a:cs typeface="Arial"/>
              </a:endParaRP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11" name="Group 10"/>
          <p:cNvGrpSpPr/>
          <p:nvPr/>
        </p:nvGrpSpPr>
        <p:grpSpPr>
          <a:xfrm>
            <a:off x="16081" y="4295690"/>
            <a:ext cx="973387" cy="685009"/>
            <a:chOff x="8511" y="4331584"/>
            <a:chExt cx="973387" cy="685009"/>
          </a:xfrm>
        </p:grpSpPr>
        <p:sp>
          <p:nvSpPr>
            <p:cNvPr id="77" name="Rectangle 76"/>
            <p:cNvSpPr/>
            <p:nvPr/>
          </p:nvSpPr>
          <p:spPr>
            <a:xfrm>
              <a:off x="8511" y="4363647"/>
              <a:ext cx="776630" cy="65294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71250" y="4439073"/>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147140" y="4331584"/>
              <a:ext cx="834758" cy="307777"/>
            </a:xfrm>
            <a:prstGeom prst="rect">
              <a:avLst/>
            </a:prstGeom>
            <a:noFill/>
          </p:spPr>
          <p:txBody>
            <a:bodyPr wrap="square" rtlCol="0">
              <a:spAutoFit/>
            </a:bodyPr>
            <a:lstStyle/>
            <a:p>
              <a:r>
                <a:rPr lang="en-US" sz="1400" b="1" dirty="0" smtClean="0">
                  <a:latin typeface="Arial"/>
                  <a:cs typeface="Arial"/>
                </a:rPr>
                <a:t>TPV 1</a:t>
              </a:r>
              <a:endParaRPr lang="en-US" sz="1400" b="1" dirty="0">
                <a:latin typeface="Arial"/>
                <a:cs typeface="Arial"/>
              </a:endParaRPr>
            </a:p>
          </p:txBody>
        </p:sp>
      </p:grpSp>
      <p:grpSp>
        <p:nvGrpSpPr>
          <p:cNvPr id="10" name="Group 9"/>
          <p:cNvGrpSpPr/>
          <p:nvPr/>
        </p:nvGrpSpPr>
        <p:grpSpPr>
          <a:xfrm>
            <a:off x="4574103" y="4487437"/>
            <a:ext cx="973387" cy="519343"/>
            <a:chOff x="4573976" y="4518937"/>
            <a:chExt cx="973387" cy="519343"/>
          </a:xfrm>
        </p:grpSpPr>
        <p:sp>
          <p:nvSpPr>
            <p:cNvPr id="124" name="Rectangle 123"/>
            <p:cNvSpPr/>
            <p:nvPr/>
          </p:nvSpPr>
          <p:spPr>
            <a:xfrm>
              <a:off x="4573976" y="4559037"/>
              <a:ext cx="749808" cy="457200"/>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a:spLocks noChangeAspect="1"/>
            </p:cNvSpPr>
            <p:nvPr/>
          </p:nvSpPr>
          <p:spPr>
            <a:xfrm>
              <a:off x="4636715" y="4830236"/>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TextBox 125"/>
            <p:cNvSpPr txBox="1"/>
            <p:nvPr/>
          </p:nvSpPr>
          <p:spPr>
            <a:xfrm>
              <a:off x="4712605" y="4518937"/>
              <a:ext cx="834758" cy="307777"/>
            </a:xfrm>
            <a:prstGeom prst="rect">
              <a:avLst/>
            </a:prstGeom>
            <a:noFill/>
          </p:spPr>
          <p:txBody>
            <a:bodyPr wrap="square" rtlCol="0">
              <a:spAutoFit/>
            </a:bodyPr>
            <a:lstStyle/>
            <a:p>
              <a:r>
                <a:rPr lang="en-US" sz="1400" b="1" dirty="0" smtClean="0">
                  <a:latin typeface="Arial"/>
                  <a:cs typeface="Arial"/>
                </a:rPr>
                <a:t>L1</a:t>
              </a:r>
              <a:endParaRPr lang="en-US" sz="1400" b="1" dirty="0">
                <a:latin typeface="Arial"/>
                <a:cs typeface="Arial"/>
              </a:endParaRPr>
            </a:p>
          </p:txBody>
        </p:sp>
        <p:sp>
          <p:nvSpPr>
            <p:cNvPr id="127" name="Oval 126"/>
            <p:cNvSpPr>
              <a:spLocks noChangeAspect="1"/>
            </p:cNvSpPr>
            <p:nvPr/>
          </p:nvSpPr>
          <p:spPr>
            <a:xfrm>
              <a:off x="4636715" y="4627487"/>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TextBox 128"/>
            <p:cNvSpPr txBox="1"/>
            <p:nvPr/>
          </p:nvSpPr>
          <p:spPr>
            <a:xfrm>
              <a:off x="4712605" y="4730503"/>
              <a:ext cx="834758" cy="307777"/>
            </a:xfrm>
            <a:prstGeom prst="rect">
              <a:avLst/>
            </a:prstGeom>
            <a:noFill/>
          </p:spPr>
          <p:txBody>
            <a:bodyPr wrap="square" rtlCol="0">
              <a:spAutoFit/>
            </a:bodyPr>
            <a:lstStyle/>
            <a:p>
              <a:r>
                <a:rPr lang="en-US" sz="1400" b="1" dirty="0" smtClean="0">
                  <a:latin typeface="Arial"/>
                  <a:cs typeface="Arial"/>
                </a:rPr>
                <a:t>AC12</a:t>
              </a:r>
              <a:endParaRPr lang="en-US" sz="1400" b="1" dirty="0">
                <a:latin typeface="Arial"/>
                <a:cs typeface="Arial"/>
              </a:endParaRPr>
            </a:p>
          </p:txBody>
        </p:sp>
      </p:grpSp>
      <p:sp>
        <p:nvSpPr>
          <p:cNvPr id="75"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3579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slp_cyclones_era5_20120803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507" y="778497"/>
            <a:ext cx="4551013" cy="4206240"/>
          </a:xfrm>
          <a:prstGeom prst="rect">
            <a:avLst/>
          </a:prstGeom>
          <a:ln w="9525">
            <a:solidFill>
              <a:schemeClr val="tx1"/>
            </a:solidFill>
          </a:ln>
        </p:spPr>
      </p:pic>
      <p:pic>
        <p:nvPicPr>
          <p:cNvPr id="6" name="Picture 5" descr="DT_theta_TPVs_era5_20120803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26" y="777145"/>
            <a:ext cx="4539601" cy="420624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3</a:t>
            </a:r>
            <a:r>
              <a:rPr lang="en-US" sz="2400" dirty="0" smtClean="0">
                <a:latin typeface="Arial" panose="020B0604020202020204" pitchFamily="34" charset="0"/>
                <a:cs typeface="Arial" panose="020B0604020202020204" pitchFamily="34" charset="0"/>
              </a:rPr>
              <a:t> Aug 2012</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55</a:t>
              </a:r>
              <a:endParaRPr lang="en-US" sz="900" dirty="0">
                <a:latin typeface="Arial"/>
                <a:cs typeface="Arial"/>
              </a:endParaRP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11" name="Group 10"/>
          <p:cNvGrpSpPr/>
          <p:nvPr/>
        </p:nvGrpSpPr>
        <p:grpSpPr>
          <a:xfrm>
            <a:off x="16081" y="4295690"/>
            <a:ext cx="973387" cy="685009"/>
            <a:chOff x="8511" y="4331584"/>
            <a:chExt cx="973387" cy="685009"/>
          </a:xfrm>
        </p:grpSpPr>
        <p:sp>
          <p:nvSpPr>
            <p:cNvPr id="77" name="Rectangle 76"/>
            <p:cNvSpPr/>
            <p:nvPr/>
          </p:nvSpPr>
          <p:spPr>
            <a:xfrm>
              <a:off x="8511" y="4363647"/>
              <a:ext cx="776630" cy="65294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71250" y="4439073"/>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147140" y="4331584"/>
              <a:ext cx="834758" cy="307777"/>
            </a:xfrm>
            <a:prstGeom prst="rect">
              <a:avLst/>
            </a:prstGeom>
            <a:noFill/>
          </p:spPr>
          <p:txBody>
            <a:bodyPr wrap="square" rtlCol="0">
              <a:spAutoFit/>
            </a:bodyPr>
            <a:lstStyle/>
            <a:p>
              <a:r>
                <a:rPr lang="en-US" sz="1400" b="1" dirty="0" smtClean="0">
                  <a:latin typeface="Arial"/>
                  <a:cs typeface="Arial"/>
                </a:rPr>
                <a:t>TPV 1</a:t>
              </a:r>
              <a:endParaRPr lang="en-US" sz="1400" b="1" dirty="0">
                <a:latin typeface="Arial"/>
                <a:cs typeface="Arial"/>
              </a:endParaRPr>
            </a:p>
          </p:txBody>
        </p:sp>
        <p:sp>
          <p:nvSpPr>
            <p:cNvPr id="118" name="Oval 117"/>
            <p:cNvSpPr>
              <a:spLocks noChangeAspect="1"/>
            </p:cNvSpPr>
            <p:nvPr/>
          </p:nvSpPr>
          <p:spPr>
            <a:xfrm>
              <a:off x="71250" y="4642536"/>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TextBox 121"/>
            <p:cNvSpPr txBox="1"/>
            <p:nvPr/>
          </p:nvSpPr>
          <p:spPr>
            <a:xfrm>
              <a:off x="147140" y="4535113"/>
              <a:ext cx="834758" cy="307777"/>
            </a:xfrm>
            <a:prstGeom prst="rect">
              <a:avLst/>
            </a:prstGeom>
            <a:noFill/>
          </p:spPr>
          <p:txBody>
            <a:bodyPr wrap="square" rtlCol="0">
              <a:spAutoFit/>
            </a:bodyPr>
            <a:lstStyle/>
            <a:p>
              <a:r>
                <a:rPr lang="en-US" sz="1400" b="1" dirty="0" smtClean="0">
                  <a:latin typeface="Arial"/>
                  <a:cs typeface="Arial"/>
                </a:rPr>
                <a:t>TPV 2</a:t>
              </a:r>
              <a:endParaRPr lang="en-US" sz="1400" b="1" dirty="0">
                <a:latin typeface="Arial"/>
                <a:cs typeface="Arial"/>
              </a:endParaRPr>
            </a:p>
          </p:txBody>
        </p:sp>
      </p:grpSp>
      <p:grpSp>
        <p:nvGrpSpPr>
          <p:cNvPr id="10" name="Group 9"/>
          <p:cNvGrpSpPr/>
          <p:nvPr/>
        </p:nvGrpSpPr>
        <p:grpSpPr>
          <a:xfrm>
            <a:off x="4574103" y="4487437"/>
            <a:ext cx="973387" cy="519343"/>
            <a:chOff x="4573976" y="4518937"/>
            <a:chExt cx="973387" cy="519343"/>
          </a:xfrm>
        </p:grpSpPr>
        <p:sp>
          <p:nvSpPr>
            <p:cNvPr id="124" name="Rectangle 123"/>
            <p:cNvSpPr/>
            <p:nvPr/>
          </p:nvSpPr>
          <p:spPr>
            <a:xfrm>
              <a:off x="4573976" y="4559037"/>
              <a:ext cx="749808" cy="457200"/>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a:spLocks noChangeAspect="1"/>
            </p:cNvSpPr>
            <p:nvPr/>
          </p:nvSpPr>
          <p:spPr>
            <a:xfrm>
              <a:off x="4636715" y="4830236"/>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TextBox 125"/>
            <p:cNvSpPr txBox="1"/>
            <p:nvPr/>
          </p:nvSpPr>
          <p:spPr>
            <a:xfrm>
              <a:off x="4712605" y="4518937"/>
              <a:ext cx="834758" cy="307777"/>
            </a:xfrm>
            <a:prstGeom prst="rect">
              <a:avLst/>
            </a:prstGeom>
            <a:noFill/>
          </p:spPr>
          <p:txBody>
            <a:bodyPr wrap="square" rtlCol="0">
              <a:spAutoFit/>
            </a:bodyPr>
            <a:lstStyle/>
            <a:p>
              <a:r>
                <a:rPr lang="en-US" sz="1400" b="1" dirty="0" smtClean="0">
                  <a:latin typeface="Arial"/>
                  <a:cs typeface="Arial"/>
                </a:rPr>
                <a:t>L1</a:t>
              </a:r>
              <a:endParaRPr lang="en-US" sz="1400" b="1" dirty="0">
                <a:latin typeface="Arial"/>
                <a:cs typeface="Arial"/>
              </a:endParaRPr>
            </a:p>
          </p:txBody>
        </p:sp>
        <p:sp>
          <p:nvSpPr>
            <p:cNvPr id="127" name="Oval 126"/>
            <p:cNvSpPr>
              <a:spLocks noChangeAspect="1"/>
            </p:cNvSpPr>
            <p:nvPr/>
          </p:nvSpPr>
          <p:spPr>
            <a:xfrm>
              <a:off x="4636715" y="4627487"/>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TextBox 128"/>
            <p:cNvSpPr txBox="1"/>
            <p:nvPr/>
          </p:nvSpPr>
          <p:spPr>
            <a:xfrm>
              <a:off x="4712605" y="4730503"/>
              <a:ext cx="834758" cy="307777"/>
            </a:xfrm>
            <a:prstGeom prst="rect">
              <a:avLst/>
            </a:prstGeom>
            <a:noFill/>
          </p:spPr>
          <p:txBody>
            <a:bodyPr wrap="square" rtlCol="0">
              <a:spAutoFit/>
            </a:bodyPr>
            <a:lstStyle/>
            <a:p>
              <a:r>
                <a:rPr lang="en-US" sz="1400" b="1" dirty="0" smtClean="0">
                  <a:latin typeface="Arial"/>
                  <a:cs typeface="Arial"/>
                </a:rPr>
                <a:t>AC12</a:t>
              </a:r>
              <a:endParaRPr lang="en-US" sz="1400" b="1" dirty="0">
                <a:latin typeface="Arial"/>
                <a:cs typeface="Arial"/>
              </a:endParaRPr>
            </a:p>
          </p:txBody>
        </p:sp>
      </p:grpSp>
      <p:sp>
        <p:nvSpPr>
          <p:cNvPr id="75"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496075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slp_cyclones_era5_20120803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35" y="778497"/>
            <a:ext cx="4551013" cy="4206240"/>
          </a:xfrm>
          <a:prstGeom prst="rect">
            <a:avLst/>
          </a:prstGeom>
          <a:ln w="9525">
            <a:solidFill>
              <a:schemeClr val="tx1"/>
            </a:solidFill>
          </a:ln>
        </p:spPr>
      </p:pic>
      <p:pic>
        <p:nvPicPr>
          <p:cNvPr id="6" name="Picture 5" descr="DT_theta_TPVs_era5_20120803_12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17" y="778497"/>
            <a:ext cx="4539601" cy="420624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a:t>
            </a:r>
            <a:r>
              <a:rPr lang="en-US" sz="2400" dirty="0">
                <a:latin typeface="Arial" panose="020B0604020202020204" pitchFamily="34" charset="0"/>
                <a:cs typeface="Arial" panose="020B0604020202020204" pitchFamily="34" charset="0"/>
              </a:rPr>
              <a:t>3</a:t>
            </a:r>
            <a:r>
              <a:rPr lang="en-US" sz="2400" dirty="0" smtClean="0">
                <a:latin typeface="Arial" panose="020B0604020202020204" pitchFamily="34" charset="0"/>
                <a:cs typeface="Arial" panose="020B0604020202020204" pitchFamily="34" charset="0"/>
              </a:rPr>
              <a:t> Aug 2012</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55</a:t>
              </a:r>
              <a:endParaRPr lang="en-US" sz="900" dirty="0">
                <a:latin typeface="Arial"/>
                <a:cs typeface="Arial"/>
              </a:endParaRP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11" name="Group 10"/>
          <p:cNvGrpSpPr/>
          <p:nvPr/>
        </p:nvGrpSpPr>
        <p:grpSpPr>
          <a:xfrm>
            <a:off x="16081" y="4295690"/>
            <a:ext cx="973387" cy="685009"/>
            <a:chOff x="8511" y="4331584"/>
            <a:chExt cx="973387" cy="685009"/>
          </a:xfrm>
        </p:grpSpPr>
        <p:sp>
          <p:nvSpPr>
            <p:cNvPr id="77" name="Rectangle 76"/>
            <p:cNvSpPr/>
            <p:nvPr/>
          </p:nvSpPr>
          <p:spPr>
            <a:xfrm>
              <a:off x="8511" y="4363647"/>
              <a:ext cx="776630" cy="65294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71250" y="4439073"/>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147140" y="4331584"/>
              <a:ext cx="834758" cy="307777"/>
            </a:xfrm>
            <a:prstGeom prst="rect">
              <a:avLst/>
            </a:prstGeom>
            <a:noFill/>
          </p:spPr>
          <p:txBody>
            <a:bodyPr wrap="square" rtlCol="0">
              <a:spAutoFit/>
            </a:bodyPr>
            <a:lstStyle/>
            <a:p>
              <a:r>
                <a:rPr lang="en-US" sz="1400" b="1" dirty="0" smtClean="0">
                  <a:latin typeface="Arial"/>
                  <a:cs typeface="Arial"/>
                </a:rPr>
                <a:t>TPV 1</a:t>
              </a:r>
              <a:endParaRPr lang="en-US" sz="1400" b="1" dirty="0">
                <a:latin typeface="Arial"/>
                <a:cs typeface="Arial"/>
              </a:endParaRPr>
            </a:p>
          </p:txBody>
        </p:sp>
        <p:sp>
          <p:nvSpPr>
            <p:cNvPr id="118" name="Oval 117"/>
            <p:cNvSpPr>
              <a:spLocks noChangeAspect="1"/>
            </p:cNvSpPr>
            <p:nvPr/>
          </p:nvSpPr>
          <p:spPr>
            <a:xfrm>
              <a:off x="71250" y="4642536"/>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TextBox 121"/>
            <p:cNvSpPr txBox="1"/>
            <p:nvPr/>
          </p:nvSpPr>
          <p:spPr>
            <a:xfrm>
              <a:off x="147140" y="4535113"/>
              <a:ext cx="834758" cy="307777"/>
            </a:xfrm>
            <a:prstGeom prst="rect">
              <a:avLst/>
            </a:prstGeom>
            <a:noFill/>
          </p:spPr>
          <p:txBody>
            <a:bodyPr wrap="square" rtlCol="0">
              <a:spAutoFit/>
            </a:bodyPr>
            <a:lstStyle/>
            <a:p>
              <a:r>
                <a:rPr lang="en-US" sz="1400" b="1" dirty="0" smtClean="0">
                  <a:latin typeface="Arial"/>
                  <a:cs typeface="Arial"/>
                </a:rPr>
                <a:t>TPV 2</a:t>
              </a:r>
              <a:endParaRPr lang="en-US" sz="1400" b="1" dirty="0">
                <a:latin typeface="Arial"/>
                <a:cs typeface="Arial"/>
              </a:endParaRPr>
            </a:p>
          </p:txBody>
        </p:sp>
      </p:grpSp>
      <p:grpSp>
        <p:nvGrpSpPr>
          <p:cNvPr id="10" name="Group 9"/>
          <p:cNvGrpSpPr/>
          <p:nvPr/>
        </p:nvGrpSpPr>
        <p:grpSpPr>
          <a:xfrm>
            <a:off x="4574103" y="4487437"/>
            <a:ext cx="973387" cy="519343"/>
            <a:chOff x="4573976" y="4518937"/>
            <a:chExt cx="973387" cy="519343"/>
          </a:xfrm>
        </p:grpSpPr>
        <p:sp>
          <p:nvSpPr>
            <p:cNvPr id="124" name="Rectangle 123"/>
            <p:cNvSpPr/>
            <p:nvPr/>
          </p:nvSpPr>
          <p:spPr>
            <a:xfrm>
              <a:off x="4573976" y="4559037"/>
              <a:ext cx="749808" cy="457200"/>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a:spLocks noChangeAspect="1"/>
            </p:cNvSpPr>
            <p:nvPr/>
          </p:nvSpPr>
          <p:spPr>
            <a:xfrm>
              <a:off x="4636715" y="4830236"/>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TextBox 125"/>
            <p:cNvSpPr txBox="1"/>
            <p:nvPr/>
          </p:nvSpPr>
          <p:spPr>
            <a:xfrm>
              <a:off x="4712605" y="4518937"/>
              <a:ext cx="834758" cy="307777"/>
            </a:xfrm>
            <a:prstGeom prst="rect">
              <a:avLst/>
            </a:prstGeom>
            <a:noFill/>
          </p:spPr>
          <p:txBody>
            <a:bodyPr wrap="square" rtlCol="0">
              <a:spAutoFit/>
            </a:bodyPr>
            <a:lstStyle/>
            <a:p>
              <a:r>
                <a:rPr lang="en-US" sz="1400" b="1" dirty="0" smtClean="0">
                  <a:latin typeface="Arial"/>
                  <a:cs typeface="Arial"/>
                </a:rPr>
                <a:t>L1</a:t>
              </a:r>
              <a:endParaRPr lang="en-US" sz="1400" b="1" dirty="0">
                <a:latin typeface="Arial"/>
                <a:cs typeface="Arial"/>
              </a:endParaRPr>
            </a:p>
          </p:txBody>
        </p:sp>
        <p:sp>
          <p:nvSpPr>
            <p:cNvPr id="127" name="Oval 126"/>
            <p:cNvSpPr>
              <a:spLocks noChangeAspect="1"/>
            </p:cNvSpPr>
            <p:nvPr/>
          </p:nvSpPr>
          <p:spPr>
            <a:xfrm>
              <a:off x="4636715" y="4627487"/>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TextBox 128"/>
            <p:cNvSpPr txBox="1"/>
            <p:nvPr/>
          </p:nvSpPr>
          <p:spPr>
            <a:xfrm>
              <a:off x="4712605" y="4730503"/>
              <a:ext cx="834758" cy="307777"/>
            </a:xfrm>
            <a:prstGeom prst="rect">
              <a:avLst/>
            </a:prstGeom>
            <a:noFill/>
          </p:spPr>
          <p:txBody>
            <a:bodyPr wrap="square" rtlCol="0">
              <a:spAutoFit/>
            </a:bodyPr>
            <a:lstStyle/>
            <a:p>
              <a:r>
                <a:rPr lang="en-US" sz="1400" b="1" dirty="0" smtClean="0">
                  <a:latin typeface="Arial"/>
                  <a:cs typeface="Arial"/>
                </a:rPr>
                <a:t>AC12</a:t>
              </a:r>
              <a:endParaRPr lang="en-US" sz="1400" b="1" dirty="0">
                <a:latin typeface="Arial"/>
                <a:cs typeface="Arial"/>
              </a:endParaRPr>
            </a:p>
          </p:txBody>
        </p:sp>
      </p:grpSp>
      <p:sp>
        <p:nvSpPr>
          <p:cNvPr id="75"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961025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slp_cyclones_era5_20120804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6823" y="778497"/>
            <a:ext cx="4551013" cy="4206240"/>
          </a:xfrm>
          <a:prstGeom prst="rect">
            <a:avLst/>
          </a:prstGeom>
          <a:ln w="9525">
            <a:solidFill>
              <a:schemeClr val="tx1"/>
            </a:solidFill>
          </a:ln>
        </p:spPr>
      </p:pic>
      <p:pic>
        <p:nvPicPr>
          <p:cNvPr id="6" name="Picture 5" descr="DT_theta_TPVs_era5_20120804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25" y="774459"/>
            <a:ext cx="4539601" cy="420624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4</a:t>
            </a:r>
            <a:r>
              <a:rPr lang="en-US" sz="2400" dirty="0" smtClean="0">
                <a:latin typeface="Arial" panose="020B0604020202020204" pitchFamily="34" charset="0"/>
                <a:cs typeface="Arial" panose="020B0604020202020204" pitchFamily="34" charset="0"/>
              </a:rPr>
              <a:t> Aug 2012</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55</a:t>
              </a:r>
              <a:endParaRPr lang="en-US" sz="900" dirty="0">
                <a:latin typeface="Arial"/>
                <a:cs typeface="Arial"/>
              </a:endParaRP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11" name="Group 10"/>
          <p:cNvGrpSpPr/>
          <p:nvPr/>
        </p:nvGrpSpPr>
        <p:grpSpPr>
          <a:xfrm>
            <a:off x="16081" y="4295690"/>
            <a:ext cx="973387" cy="714417"/>
            <a:chOff x="8511" y="4331584"/>
            <a:chExt cx="973387" cy="714417"/>
          </a:xfrm>
        </p:grpSpPr>
        <p:sp>
          <p:nvSpPr>
            <p:cNvPr id="77" name="Rectangle 76"/>
            <p:cNvSpPr/>
            <p:nvPr/>
          </p:nvSpPr>
          <p:spPr>
            <a:xfrm>
              <a:off x="8511" y="4363647"/>
              <a:ext cx="776630" cy="65294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71250" y="4439073"/>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147140" y="4331584"/>
              <a:ext cx="834758" cy="307777"/>
            </a:xfrm>
            <a:prstGeom prst="rect">
              <a:avLst/>
            </a:prstGeom>
            <a:noFill/>
          </p:spPr>
          <p:txBody>
            <a:bodyPr wrap="square" rtlCol="0">
              <a:spAutoFit/>
            </a:bodyPr>
            <a:lstStyle/>
            <a:p>
              <a:r>
                <a:rPr lang="en-US" sz="1400" b="1" dirty="0" smtClean="0">
                  <a:latin typeface="Arial"/>
                  <a:cs typeface="Arial"/>
                </a:rPr>
                <a:t>TPV 1</a:t>
              </a:r>
              <a:endParaRPr lang="en-US" sz="1400" b="1" dirty="0">
                <a:latin typeface="Arial"/>
                <a:cs typeface="Arial"/>
              </a:endParaRPr>
            </a:p>
          </p:txBody>
        </p:sp>
        <p:sp>
          <p:nvSpPr>
            <p:cNvPr id="118" name="Oval 117"/>
            <p:cNvSpPr>
              <a:spLocks noChangeAspect="1"/>
            </p:cNvSpPr>
            <p:nvPr/>
          </p:nvSpPr>
          <p:spPr>
            <a:xfrm>
              <a:off x="71250" y="4642536"/>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a:spLocks noChangeAspect="1"/>
            </p:cNvSpPr>
            <p:nvPr/>
          </p:nvSpPr>
          <p:spPr>
            <a:xfrm>
              <a:off x="71250" y="485006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TextBox 121"/>
            <p:cNvSpPr txBox="1"/>
            <p:nvPr/>
          </p:nvSpPr>
          <p:spPr>
            <a:xfrm>
              <a:off x="147140" y="4535113"/>
              <a:ext cx="834758" cy="307777"/>
            </a:xfrm>
            <a:prstGeom prst="rect">
              <a:avLst/>
            </a:prstGeom>
            <a:noFill/>
          </p:spPr>
          <p:txBody>
            <a:bodyPr wrap="square" rtlCol="0">
              <a:spAutoFit/>
            </a:bodyPr>
            <a:lstStyle/>
            <a:p>
              <a:r>
                <a:rPr lang="en-US" sz="1400" b="1" dirty="0" smtClean="0">
                  <a:latin typeface="Arial"/>
                  <a:cs typeface="Arial"/>
                </a:rPr>
                <a:t>TPV 2</a:t>
              </a:r>
              <a:endParaRPr lang="en-US" sz="1400" b="1" dirty="0">
                <a:latin typeface="Arial"/>
                <a:cs typeface="Arial"/>
              </a:endParaRPr>
            </a:p>
          </p:txBody>
        </p:sp>
        <p:sp>
          <p:nvSpPr>
            <p:cNvPr id="123" name="TextBox 122"/>
            <p:cNvSpPr txBox="1"/>
            <p:nvPr/>
          </p:nvSpPr>
          <p:spPr>
            <a:xfrm>
              <a:off x="147140" y="4738224"/>
              <a:ext cx="834758" cy="307777"/>
            </a:xfrm>
            <a:prstGeom prst="rect">
              <a:avLst/>
            </a:prstGeom>
            <a:noFill/>
          </p:spPr>
          <p:txBody>
            <a:bodyPr wrap="square" rtlCol="0">
              <a:spAutoFit/>
            </a:bodyPr>
            <a:lstStyle/>
            <a:p>
              <a:r>
                <a:rPr lang="en-US" sz="1400" b="1" dirty="0" smtClean="0">
                  <a:latin typeface="Arial"/>
                  <a:cs typeface="Arial"/>
                </a:rPr>
                <a:t>TPV 3</a:t>
              </a:r>
              <a:endParaRPr lang="en-US" sz="1400" b="1" dirty="0">
                <a:latin typeface="Arial"/>
                <a:cs typeface="Arial"/>
              </a:endParaRPr>
            </a:p>
          </p:txBody>
        </p:sp>
      </p:grpSp>
      <p:grpSp>
        <p:nvGrpSpPr>
          <p:cNvPr id="10" name="Group 9"/>
          <p:cNvGrpSpPr/>
          <p:nvPr/>
        </p:nvGrpSpPr>
        <p:grpSpPr>
          <a:xfrm>
            <a:off x="4574103" y="4487437"/>
            <a:ext cx="973387" cy="519343"/>
            <a:chOff x="4573976" y="4518937"/>
            <a:chExt cx="973387" cy="519343"/>
          </a:xfrm>
        </p:grpSpPr>
        <p:sp>
          <p:nvSpPr>
            <p:cNvPr id="124" name="Rectangle 123"/>
            <p:cNvSpPr/>
            <p:nvPr/>
          </p:nvSpPr>
          <p:spPr>
            <a:xfrm>
              <a:off x="4573976" y="4559037"/>
              <a:ext cx="749808" cy="457200"/>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a:spLocks noChangeAspect="1"/>
            </p:cNvSpPr>
            <p:nvPr/>
          </p:nvSpPr>
          <p:spPr>
            <a:xfrm>
              <a:off x="4636715" y="4830236"/>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TextBox 125"/>
            <p:cNvSpPr txBox="1"/>
            <p:nvPr/>
          </p:nvSpPr>
          <p:spPr>
            <a:xfrm>
              <a:off x="4712605" y="4518937"/>
              <a:ext cx="834758" cy="307777"/>
            </a:xfrm>
            <a:prstGeom prst="rect">
              <a:avLst/>
            </a:prstGeom>
            <a:noFill/>
          </p:spPr>
          <p:txBody>
            <a:bodyPr wrap="square" rtlCol="0">
              <a:spAutoFit/>
            </a:bodyPr>
            <a:lstStyle/>
            <a:p>
              <a:r>
                <a:rPr lang="en-US" sz="1400" b="1" dirty="0" smtClean="0">
                  <a:latin typeface="Arial"/>
                  <a:cs typeface="Arial"/>
                </a:rPr>
                <a:t>L1</a:t>
              </a:r>
              <a:endParaRPr lang="en-US" sz="1400" b="1" dirty="0">
                <a:latin typeface="Arial"/>
                <a:cs typeface="Arial"/>
              </a:endParaRPr>
            </a:p>
          </p:txBody>
        </p:sp>
        <p:sp>
          <p:nvSpPr>
            <p:cNvPr id="127" name="Oval 126"/>
            <p:cNvSpPr>
              <a:spLocks noChangeAspect="1"/>
            </p:cNvSpPr>
            <p:nvPr/>
          </p:nvSpPr>
          <p:spPr>
            <a:xfrm>
              <a:off x="4636715" y="4627487"/>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TextBox 128"/>
            <p:cNvSpPr txBox="1"/>
            <p:nvPr/>
          </p:nvSpPr>
          <p:spPr>
            <a:xfrm>
              <a:off x="4712605" y="4730503"/>
              <a:ext cx="834758" cy="307777"/>
            </a:xfrm>
            <a:prstGeom prst="rect">
              <a:avLst/>
            </a:prstGeom>
            <a:noFill/>
          </p:spPr>
          <p:txBody>
            <a:bodyPr wrap="square" rtlCol="0">
              <a:spAutoFit/>
            </a:bodyPr>
            <a:lstStyle/>
            <a:p>
              <a:r>
                <a:rPr lang="en-US" sz="1400" b="1" dirty="0" smtClean="0">
                  <a:latin typeface="Arial"/>
                  <a:cs typeface="Arial"/>
                </a:rPr>
                <a:t>AC12</a:t>
              </a:r>
              <a:endParaRPr lang="en-US" sz="1400" b="1" dirty="0">
                <a:latin typeface="Arial"/>
                <a:cs typeface="Arial"/>
              </a:endParaRPr>
            </a:p>
          </p:txBody>
        </p:sp>
      </p:grpSp>
      <p:sp>
        <p:nvSpPr>
          <p:cNvPr id="75"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468654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slp_cyclones_era5_20120804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4103" y="774459"/>
            <a:ext cx="4551014" cy="4206240"/>
          </a:xfrm>
          <a:prstGeom prst="rect">
            <a:avLst/>
          </a:prstGeom>
          <a:ln w="9525">
            <a:solidFill>
              <a:schemeClr val="tx1"/>
            </a:solidFill>
          </a:ln>
        </p:spPr>
      </p:pic>
      <p:pic>
        <p:nvPicPr>
          <p:cNvPr id="6" name="Picture 5" descr="DT_theta_TPVs_era5_20120804_12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90" y="774459"/>
            <a:ext cx="4539601" cy="420624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a:t>
            </a:r>
            <a:r>
              <a:rPr lang="en-US" sz="2400" dirty="0">
                <a:latin typeface="Arial" panose="020B0604020202020204" pitchFamily="34" charset="0"/>
                <a:cs typeface="Arial" panose="020B0604020202020204" pitchFamily="34" charset="0"/>
              </a:rPr>
              <a:t>4</a:t>
            </a:r>
            <a:r>
              <a:rPr lang="en-US" sz="2400" dirty="0" smtClean="0">
                <a:latin typeface="Arial" panose="020B0604020202020204" pitchFamily="34" charset="0"/>
                <a:cs typeface="Arial" panose="020B0604020202020204" pitchFamily="34" charset="0"/>
              </a:rPr>
              <a:t> Aug 2012</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55</a:t>
              </a:r>
              <a:endParaRPr lang="en-US" sz="900" dirty="0">
                <a:latin typeface="Arial"/>
                <a:cs typeface="Arial"/>
              </a:endParaRP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11" name="Group 10"/>
          <p:cNvGrpSpPr/>
          <p:nvPr/>
        </p:nvGrpSpPr>
        <p:grpSpPr>
          <a:xfrm>
            <a:off x="16081" y="4295690"/>
            <a:ext cx="973387" cy="714417"/>
            <a:chOff x="8511" y="4331584"/>
            <a:chExt cx="973387" cy="714417"/>
          </a:xfrm>
        </p:grpSpPr>
        <p:sp>
          <p:nvSpPr>
            <p:cNvPr id="77" name="Rectangle 76"/>
            <p:cNvSpPr/>
            <p:nvPr/>
          </p:nvSpPr>
          <p:spPr>
            <a:xfrm>
              <a:off x="8511" y="4363647"/>
              <a:ext cx="776630" cy="65294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71250" y="4439073"/>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147140" y="4331584"/>
              <a:ext cx="834758" cy="307777"/>
            </a:xfrm>
            <a:prstGeom prst="rect">
              <a:avLst/>
            </a:prstGeom>
            <a:noFill/>
          </p:spPr>
          <p:txBody>
            <a:bodyPr wrap="square" rtlCol="0">
              <a:spAutoFit/>
            </a:bodyPr>
            <a:lstStyle/>
            <a:p>
              <a:r>
                <a:rPr lang="en-US" sz="1400" b="1" dirty="0" smtClean="0">
                  <a:latin typeface="Arial"/>
                  <a:cs typeface="Arial"/>
                </a:rPr>
                <a:t>TPV 1</a:t>
              </a:r>
              <a:endParaRPr lang="en-US" sz="1400" b="1" dirty="0">
                <a:latin typeface="Arial"/>
                <a:cs typeface="Arial"/>
              </a:endParaRPr>
            </a:p>
          </p:txBody>
        </p:sp>
        <p:sp>
          <p:nvSpPr>
            <p:cNvPr id="118" name="Oval 117"/>
            <p:cNvSpPr>
              <a:spLocks noChangeAspect="1"/>
            </p:cNvSpPr>
            <p:nvPr/>
          </p:nvSpPr>
          <p:spPr>
            <a:xfrm>
              <a:off x="71250" y="4642536"/>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a:spLocks noChangeAspect="1"/>
            </p:cNvSpPr>
            <p:nvPr/>
          </p:nvSpPr>
          <p:spPr>
            <a:xfrm>
              <a:off x="71250" y="485006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TextBox 121"/>
            <p:cNvSpPr txBox="1"/>
            <p:nvPr/>
          </p:nvSpPr>
          <p:spPr>
            <a:xfrm>
              <a:off x="147140" y="4535113"/>
              <a:ext cx="834758" cy="307777"/>
            </a:xfrm>
            <a:prstGeom prst="rect">
              <a:avLst/>
            </a:prstGeom>
            <a:noFill/>
          </p:spPr>
          <p:txBody>
            <a:bodyPr wrap="square" rtlCol="0">
              <a:spAutoFit/>
            </a:bodyPr>
            <a:lstStyle/>
            <a:p>
              <a:r>
                <a:rPr lang="en-US" sz="1400" b="1" dirty="0" smtClean="0">
                  <a:latin typeface="Arial"/>
                  <a:cs typeface="Arial"/>
                </a:rPr>
                <a:t>TPV 2</a:t>
              </a:r>
              <a:endParaRPr lang="en-US" sz="1400" b="1" dirty="0">
                <a:latin typeface="Arial"/>
                <a:cs typeface="Arial"/>
              </a:endParaRPr>
            </a:p>
          </p:txBody>
        </p:sp>
        <p:sp>
          <p:nvSpPr>
            <p:cNvPr id="123" name="TextBox 122"/>
            <p:cNvSpPr txBox="1"/>
            <p:nvPr/>
          </p:nvSpPr>
          <p:spPr>
            <a:xfrm>
              <a:off x="147140" y="4738224"/>
              <a:ext cx="834758" cy="307777"/>
            </a:xfrm>
            <a:prstGeom prst="rect">
              <a:avLst/>
            </a:prstGeom>
            <a:noFill/>
          </p:spPr>
          <p:txBody>
            <a:bodyPr wrap="square" rtlCol="0">
              <a:spAutoFit/>
            </a:bodyPr>
            <a:lstStyle/>
            <a:p>
              <a:r>
                <a:rPr lang="en-US" sz="1400" b="1" dirty="0" smtClean="0">
                  <a:latin typeface="Arial"/>
                  <a:cs typeface="Arial"/>
                </a:rPr>
                <a:t>TPV 3</a:t>
              </a:r>
              <a:endParaRPr lang="en-US" sz="1400" b="1" dirty="0">
                <a:latin typeface="Arial"/>
                <a:cs typeface="Arial"/>
              </a:endParaRPr>
            </a:p>
          </p:txBody>
        </p:sp>
      </p:grpSp>
      <p:grpSp>
        <p:nvGrpSpPr>
          <p:cNvPr id="10" name="Group 9"/>
          <p:cNvGrpSpPr/>
          <p:nvPr/>
        </p:nvGrpSpPr>
        <p:grpSpPr>
          <a:xfrm>
            <a:off x="4574103" y="4487437"/>
            <a:ext cx="973387" cy="519343"/>
            <a:chOff x="4573976" y="4518937"/>
            <a:chExt cx="973387" cy="519343"/>
          </a:xfrm>
        </p:grpSpPr>
        <p:sp>
          <p:nvSpPr>
            <p:cNvPr id="124" name="Rectangle 123"/>
            <p:cNvSpPr/>
            <p:nvPr/>
          </p:nvSpPr>
          <p:spPr>
            <a:xfrm>
              <a:off x="4573976" y="4559037"/>
              <a:ext cx="749808" cy="457200"/>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a:spLocks noChangeAspect="1"/>
            </p:cNvSpPr>
            <p:nvPr/>
          </p:nvSpPr>
          <p:spPr>
            <a:xfrm>
              <a:off x="4636715" y="4830236"/>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TextBox 125"/>
            <p:cNvSpPr txBox="1"/>
            <p:nvPr/>
          </p:nvSpPr>
          <p:spPr>
            <a:xfrm>
              <a:off x="4712605" y="4518937"/>
              <a:ext cx="834758" cy="307777"/>
            </a:xfrm>
            <a:prstGeom prst="rect">
              <a:avLst/>
            </a:prstGeom>
            <a:noFill/>
          </p:spPr>
          <p:txBody>
            <a:bodyPr wrap="square" rtlCol="0">
              <a:spAutoFit/>
            </a:bodyPr>
            <a:lstStyle/>
            <a:p>
              <a:r>
                <a:rPr lang="en-US" sz="1400" b="1" dirty="0" smtClean="0">
                  <a:latin typeface="Arial"/>
                  <a:cs typeface="Arial"/>
                </a:rPr>
                <a:t>L1</a:t>
              </a:r>
              <a:endParaRPr lang="en-US" sz="1400" b="1" dirty="0">
                <a:latin typeface="Arial"/>
                <a:cs typeface="Arial"/>
              </a:endParaRPr>
            </a:p>
          </p:txBody>
        </p:sp>
        <p:sp>
          <p:nvSpPr>
            <p:cNvPr id="127" name="Oval 126"/>
            <p:cNvSpPr>
              <a:spLocks noChangeAspect="1"/>
            </p:cNvSpPr>
            <p:nvPr/>
          </p:nvSpPr>
          <p:spPr>
            <a:xfrm>
              <a:off x="4636715" y="4627487"/>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TextBox 128"/>
            <p:cNvSpPr txBox="1"/>
            <p:nvPr/>
          </p:nvSpPr>
          <p:spPr>
            <a:xfrm>
              <a:off x="4712605" y="4730503"/>
              <a:ext cx="834758" cy="307777"/>
            </a:xfrm>
            <a:prstGeom prst="rect">
              <a:avLst/>
            </a:prstGeom>
            <a:noFill/>
          </p:spPr>
          <p:txBody>
            <a:bodyPr wrap="square" rtlCol="0">
              <a:spAutoFit/>
            </a:bodyPr>
            <a:lstStyle/>
            <a:p>
              <a:r>
                <a:rPr lang="en-US" sz="1400" b="1" dirty="0" smtClean="0">
                  <a:latin typeface="Arial"/>
                  <a:cs typeface="Arial"/>
                </a:rPr>
                <a:t>AC12</a:t>
              </a:r>
              <a:endParaRPr lang="en-US" sz="1400" b="1" dirty="0">
                <a:latin typeface="Arial"/>
                <a:cs typeface="Arial"/>
              </a:endParaRPr>
            </a:p>
          </p:txBody>
        </p:sp>
      </p:grpSp>
      <p:sp>
        <p:nvSpPr>
          <p:cNvPr id="75"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170792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slp_cyclones_era5_20120805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506" y="774459"/>
            <a:ext cx="4551014" cy="4206240"/>
          </a:xfrm>
          <a:prstGeom prst="rect">
            <a:avLst/>
          </a:prstGeom>
          <a:ln w="9525">
            <a:solidFill>
              <a:schemeClr val="tx1"/>
            </a:solidFill>
          </a:ln>
        </p:spPr>
      </p:pic>
      <p:pic>
        <p:nvPicPr>
          <p:cNvPr id="7" name="Picture 6" descr="DT_theta_TPVs_era5_20120805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74" y="774459"/>
            <a:ext cx="4539601" cy="420624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5</a:t>
            </a:r>
            <a:r>
              <a:rPr lang="en-US" sz="2400" dirty="0" smtClean="0">
                <a:latin typeface="Arial" panose="020B0604020202020204" pitchFamily="34" charset="0"/>
                <a:cs typeface="Arial" panose="020B0604020202020204" pitchFamily="34" charset="0"/>
              </a:rPr>
              <a:t> Aug 2012</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55</a:t>
              </a:r>
              <a:endParaRPr lang="en-US" sz="900" dirty="0">
                <a:latin typeface="Arial"/>
                <a:cs typeface="Arial"/>
              </a:endParaRP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11" name="Group 10"/>
          <p:cNvGrpSpPr/>
          <p:nvPr/>
        </p:nvGrpSpPr>
        <p:grpSpPr>
          <a:xfrm>
            <a:off x="16081" y="4295690"/>
            <a:ext cx="973387" cy="714417"/>
            <a:chOff x="8511" y="4331584"/>
            <a:chExt cx="973387" cy="714417"/>
          </a:xfrm>
        </p:grpSpPr>
        <p:sp>
          <p:nvSpPr>
            <p:cNvPr id="77" name="Rectangle 76"/>
            <p:cNvSpPr/>
            <p:nvPr/>
          </p:nvSpPr>
          <p:spPr>
            <a:xfrm>
              <a:off x="8511" y="4363647"/>
              <a:ext cx="776630" cy="65294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71250" y="4439073"/>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147140" y="4331584"/>
              <a:ext cx="834758" cy="307777"/>
            </a:xfrm>
            <a:prstGeom prst="rect">
              <a:avLst/>
            </a:prstGeom>
            <a:noFill/>
          </p:spPr>
          <p:txBody>
            <a:bodyPr wrap="square" rtlCol="0">
              <a:spAutoFit/>
            </a:bodyPr>
            <a:lstStyle/>
            <a:p>
              <a:r>
                <a:rPr lang="en-US" sz="1400" b="1" dirty="0" smtClean="0">
                  <a:latin typeface="Arial"/>
                  <a:cs typeface="Arial"/>
                </a:rPr>
                <a:t>TPV 1</a:t>
              </a:r>
              <a:endParaRPr lang="en-US" sz="1400" b="1" dirty="0">
                <a:latin typeface="Arial"/>
                <a:cs typeface="Arial"/>
              </a:endParaRPr>
            </a:p>
          </p:txBody>
        </p:sp>
        <p:sp>
          <p:nvSpPr>
            <p:cNvPr id="118" name="Oval 117"/>
            <p:cNvSpPr>
              <a:spLocks noChangeAspect="1"/>
            </p:cNvSpPr>
            <p:nvPr/>
          </p:nvSpPr>
          <p:spPr>
            <a:xfrm>
              <a:off x="71250" y="4642536"/>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a:spLocks noChangeAspect="1"/>
            </p:cNvSpPr>
            <p:nvPr/>
          </p:nvSpPr>
          <p:spPr>
            <a:xfrm>
              <a:off x="71250" y="485006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TextBox 121"/>
            <p:cNvSpPr txBox="1"/>
            <p:nvPr/>
          </p:nvSpPr>
          <p:spPr>
            <a:xfrm>
              <a:off x="147140" y="4535113"/>
              <a:ext cx="834758" cy="307777"/>
            </a:xfrm>
            <a:prstGeom prst="rect">
              <a:avLst/>
            </a:prstGeom>
            <a:noFill/>
          </p:spPr>
          <p:txBody>
            <a:bodyPr wrap="square" rtlCol="0">
              <a:spAutoFit/>
            </a:bodyPr>
            <a:lstStyle/>
            <a:p>
              <a:r>
                <a:rPr lang="en-US" sz="1400" b="1" dirty="0" smtClean="0">
                  <a:latin typeface="Arial"/>
                  <a:cs typeface="Arial"/>
                </a:rPr>
                <a:t>TPV 2</a:t>
              </a:r>
              <a:endParaRPr lang="en-US" sz="1400" b="1" dirty="0">
                <a:latin typeface="Arial"/>
                <a:cs typeface="Arial"/>
              </a:endParaRPr>
            </a:p>
          </p:txBody>
        </p:sp>
        <p:sp>
          <p:nvSpPr>
            <p:cNvPr id="123" name="TextBox 122"/>
            <p:cNvSpPr txBox="1"/>
            <p:nvPr/>
          </p:nvSpPr>
          <p:spPr>
            <a:xfrm>
              <a:off x="147140" y="4738224"/>
              <a:ext cx="834758" cy="307777"/>
            </a:xfrm>
            <a:prstGeom prst="rect">
              <a:avLst/>
            </a:prstGeom>
            <a:noFill/>
          </p:spPr>
          <p:txBody>
            <a:bodyPr wrap="square" rtlCol="0">
              <a:spAutoFit/>
            </a:bodyPr>
            <a:lstStyle/>
            <a:p>
              <a:r>
                <a:rPr lang="en-US" sz="1400" b="1" dirty="0" smtClean="0">
                  <a:latin typeface="Arial"/>
                  <a:cs typeface="Arial"/>
                </a:rPr>
                <a:t>TPV 3</a:t>
              </a:r>
              <a:endParaRPr lang="en-US" sz="1400" b="1" dirty="0">
                <a:latin typeface="Arial"/>
                <a:cs typeface="Arial"/>
              </a:endParaRPr>
            </a:p>
          </p:txBody>
        </p:sp>
      </p:grpSp>
      <p:grpSp>
        <p:nvGrpSpPr>
          <p:cNvPr id="10" name="Group 9"/>
          <p:cNvGrpSpPr/>
          <p:nvPr/>
        </p:nvGrpSpPr>
        <p:grpSpPr>
          <a:xfrm>
            <a:off x="4574103" y="4487437"/>
            <a:ext cx="973387" cy="519343"/>
            <a:chOff x="4573976" y="4518937"/>
            <a:chExt cx="973387" cy="519343"/>
          </a:xfrm>
        </p:grpSpPr>
        <p:sp>
          <p:nvSpPr>
            <p:cNvPr id="124" name="Rectangle 123"/>
            <p:cNvSpPr/>
            <p:nvPr/>
          </p:nvSpPr>
          <p:spPr>
            <a:xfrm>
              <a:off x="4573976" y="4559037"/>
              <a:ext cx="749808" cy="457200"/>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a:spLocks noChangeAspect="1"/>
            </p:cNvSpPr>
            <p:nvPr/>
          </p:nvSpPr>
          <p:spPr>
            <a:xfrm>
              <a:off x="4636715" y="4830236"/>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TextBox 125"/>
            <p:cNvSpPr txBox="1"/>
            <p:nvPr/>
          </p:nvSpPr>
          <p:spPr>
            <a:xfrm>
              <a:off x="4712605" y="4518937"/>
              <a:ext cx="834758" cy="307777"/>
            </a:xfrm>
            <a:prstGeom prst="rect">
              <a:avLst/>
            </a:prstGeom>
            <a:noFill/>
          </p:spPr>
          <p:txBody>
            <a:bodyPr wrap="square" rtlCol="0">
              <a:spAutoFit/>
            </a:bodyPr>
            <a:lstStyle/>
            <a:p>
              <a:r>
                <a:rPr lang="en-US" sz="1400" b="1" dirty="0" smtClean="0">
                  <a:latin typeface="Arial"/>
                  <a:cs typeface="Arial"/>
                </a:rPr>
                <a:t>L1</a:t>
              </a:r>
              <a:endParaRPr lang="en-US" sz="1400" b="1" dirty="0">
                <a:latin typeface="Arial"/>
                <a:cs typeface="Arial"/>
              </a:endParaRPr>
            </a:p>
          </p:txBody>
        </p:sp>
        <p:sp>
          <p:nvSpPr>
            <p:cNvPr id="127" name="Oval 126"/>
            <p:cNvSpPr>
              <a:spLocks noChangeAspect="1"/>
            </p:cNvSpPr>
            <p:nvPr/>
          </p:nvSpPr>
          <p:spPr>
            <a:xfrm>
              <a:off x="4636715" y="4627487"/>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TextBox 128"/>
            <p:cNvSpPr txBox="1"/>
            <p:nvPr/>
          </p:nvSpPr>
          <p:spPr>
            <a:xfrm>
              <a:off x="4712605" y="4730503"/>
              <a:ext cx="834758" cy="307777"/>
            </a:xfrm>
            <a:prstGeom prst="rect">
              <a:avLst/>
            </a:prstGeom>
            <a:noFill/>
          </p:spPr>
          <p:txBody>
            <a:bodyPr wrap="square" rtlCol="0">
              <a:spAutoFit/>
            </a:bodyPr>
            <a:lstStyle/>
            <a:p>
              <a:r>
                <a:rPr lang="en-US" sz="1400" b="1" dirty="0" smtClean="0">
                  <a:latin typeface="Arial"/>
                  <a:cs typeface="Arial"/>
                </a:rPr>
                <a:t>AC12</a:t>
              </a:r>
              <a:endParaRPr lang="en-US" sz="1400" b="1" dirty="0">
                <a:latin typeface="Arial"/>
                <a:cs typeface="Arial"/>
              </a:endParaRPr>
            </a:p>
          </p:txBody>
        </p:sp>
      </p:grpSp>
      <p:sp>
        <p:nvSpPr>
          <p:cNvPr id="75"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1506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slp_cyclones_era5_20120805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089" y="774459"/>
            <a:ext cx="4551014" cy="4206240"/>
          </a:xfrm>
          <a:prstGeom prst="rect">
            <a:avLst/>
          </a:prstGeom>
          <a:ln w="9525">
            <a:solidFill>
              <a:schemeClr val="tx1"/>
            </a:solidFill>
          </a:ln>
        </p:spPr>
      </p:pic>
      <p:pic>
        <p:nvPicPr>
          <p:cNvPr id="6" name="Picture 5" descr="DT_theta_TPVs_era5_20120805_15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25" y="774459"/>
            <a:ext cx="4539601" cy="420624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a:t>
            </a:r>
            <a:r>
              <a:rPr lang="en-US" sz="2400" dirty="0">
                <a:latin typeface="Arial" panose="020B0604020202020204" pitchFamily="34" charset="0"/>
                <a:cs typeface="Arial" panose="020B0604020202020204" pitchFamily="34" charset="0"/>
              </a:rPr>
              <a:t>5</a:t>
            </a:r>
            <a:r>
              <a:rPr lang="en-US" sz="2400" dirty="0" smtClean="0">
                <a:latin typeface="Arial" panose="020B0604020202020204" pitchFamily="34" charset="0"/>
                <a:cs typeface="Arial" panose="020B0604020202020204" pitchFamily="34" charset="0"/>
              </a:rPr>
              <a:t> Aug 2012</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55</a:t>
              </a:r>
              <a:endParaRPr lang="en-US" sz="900" dirty="0">
                <a:latin typeface="Arial"/>
                <a:cs typeface="Arial"/>
              </a:endParaRP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11" name="Group 10"/>
          <p:cNvGrpSpPr/>
          <p:nvPr/>
        </p:nvGrpSpPr>
        <p:grpSpPr>
          <a:xfrm>
            <a:off x="16081" y="4295690"/>
            <a:ext cx="973387" cy="714417"/>
            <a:chOff x="8511" y="4331584"/>
            <a:chExt cx="973387" cy="714417"/>
          </a:xfrm>
        </p:grpSpPr>
        <p:sp>
          <p:nvSpPr>
            <p:cNvPr id="77" name="Rectangle 76"/>
            <p:cNvSpPr/>
            <p:nvPr/>
          </p:nvSpPr>
          <p:spPr>
            <a:xfrm>
              <a:off x="8511" y="4363647"/>
              <a:ext cx="776630" cy="65294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71250" y="4439073"/>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147140" y="4331584"/>
              <a:ext cx="834758" cy="307777"/>
            </a:xfrm>
            <a:prstGeom prst="rect">
              <a:avLst/>
            </a:prstGeom>
            <a:noFill/>
          </p:spPr>
          <p:txBody>
            <a:bodyPr wrap="square" rtlCol="0">
              <a:spAutoFit/>
            </a:bodyPr>
            <a:lstStyle/>
            <a:p>
              <a:r>
                <a:rPr lang="en-US" sz="1400" b="1" dirty="0" smtClean="0">
                  <a:latin typeface="Arial"/>
                  <a:cs typeface="Arial"/>
                </a:rPr>
                <a:t>TPV 1</a:t>
              </a:r>
              <a:endParaRPr lang="en-US" sz="1400" b="1" dirty="0">
                <a:latin typeface="Arial"/>
                <a:cs typeface="Arial"/>
              </a:endParaRPr>
            </a:p>
          </p:txBody>
        </p:sp>
        <p:sp>
          <p:nvSpPr>
            <p:cNvPr id="118" name="Oval 117"/>
            <p:cNvSpPr>
              <a:spLocks noChangeAspect="1"/>
            </p:cNvSpPr>
            <p:nvPr/>
          </p:nvSpPr>
          <p:spPr>
            <a:xfrm>
              <a:off x="71250" y="4642536"/>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a:spLocks noChangeAspect="1"/>
            </p:cNvSpPr>
            <p:nvPr/>
          </p:nvSpPr>
          <p:spPr>
            <a:xfrm>
              <a:off x="71250" y="485006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TextBox 121"/>
            <p:cNvSpPr txBox="1"/>
            <p:nvPr/>
          </p:nvSpPr>
          <p:spPr>
            <a:xfrm>
              <a:off x="147140" y="4535113"/>
              <a:ext cx="834758" cy="307777"/>
            </a:xfrm>
            <a:prstGeom prst="rect">
              <a:avLst/>
            </a:prstGeom>
            <a:noFill/>
          </p:spPr>
          <p:txBody>
            <a:bodyPr wrap="square" rtlCol="0">
              <a:spAutoFit/>
            </a:bodyPr>
            <a:lstStyle/>
            <a:p>
              <a:r>
                <a:rPr lang="en-US" sz="1400" b="1" dirty="0" smtClean="0">
                  <a:latin typeface="Arial"/>
                  <a:cs typeface="Arial"/>
                </a:rPr>
                <a:t>TPV 2</a:t>
              </a:r>
              <a:endParaRPr lang="en-US" sz="1400" b="1" dirty="0">
                <a:latin typeface="Arial"/>
                <a:cs typeface="Arial"/>
              </a:endParaRPr>
            </a:p>
          </p:txBody>
        </p:sp>
        <p:sp>
          <p:nvSpPr>
            <p:cNvPr id="123" name="TextBox 122"/>
            <p:cNvSpPr txBox="1"/>
            <p:nvPr/>
          </p:nvSpPr>
          <p:spPr>
            <a:xfrm>
              <a:off x="147140" y="4738224"/>
              <a:ext cx="834758" cy="307777"/>
            </a:xfrm>
            <a:prstGeom prst="rect">
              <a:avLst/>
            </a:prstGeom>
            <a:noFill/>
          </p:spPr>
          <p:txBody>
            <a:bodyPr wrap="square" rtlCol="0">
              <a:spAutoFit/>
            </a:bodyPr>
            <a:lstStyle/>
            <a:p>
              <a:r>
                <a:rPr lang="en-US" sz="1400" b="1" dirty="0" smtClean="0">
                  <a:latin typeface="Arial"/>
                  <a:cs typeface="Arial"/>
                </a:rPr>
                <a:t>TPV 3</a:t>
              </a:r>
              <a:endParaRPr lang="en-US" sz="1400" b="1" dirty="0">
                <a:latin typeface="Arial"/>
                <a:cs typeface="Arial"/>
              </a:endParaRPr>
            </a:p>
          </p:txBody>
        </p:sp>
      </p:grpSp>
      <p:grpSp>
        <p:nvGrpSpPr>
          <p:cNvPr id="10" name="Group 9"/>
          <p:cNvGrpSpPr/>
          <p:nvPr/>
        </p:nvGrpSpPr>
        <p:grpSpPr>
          <a:xfrm>
            <a:off x="4574103" y="4487437"/>
            <a:ext cx="973387" cy="519343"/>
            <a:chOff x="4573976" y="4518937"/>
            <a:chExt cx="973387" cy="519343"/>
          </a:xfrm>
        </p:grpSpPr>
        <p:sp>
          <p:nvSpPr>
            <p:cNvPr id="124" name="Rectangle 123"/>
            <p:cNvSpPr/>
            <p:nvPr/>
          </p:nvSpPr>
          <p:spPr>
            <a:xfrm>
              <a:off x="4573976" y="4559037"/>
              <a:ext cx="749808" cy="457200"/>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a:spLocks noChangeAspect="1"/>
            </p:cNvSpPr>
            <p:nvPr/>
          </p:nvSpPr>
          <p:spPr>
            <a:xfrm>
              <a:off x="4636715" y="4830236"/>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TextBox 125"/>
            <p:cNvSpPr txBox="1"/>
            <p:nvPr/>
          </p:nvSpPr>
          <p:spPr>
            <a:xfrm>
              <a:off x="4712605" y="4518937"/>
              <a:ext cx="834758" cy="307777"/>
            </a:xfrm>
            <a:prstGeom prst="rect">
              <a:avLst/>
            </a:prstGeom>
            <a:noFill/>
          </p:spPr>
          <p:txBody>
            <a:bodyPr wrap="square" rtlCol="0">
              <a:spAutoFit/>
            </a:bodyPr>
            <a:lstStyle/>
            <a:p>
              <a:r>
                <a:rPr lang="en-US" sz="1400" b="1" dirty="0" smtClean="0">
                  <a:latin typeface="Arial"/>
                  <a:cs typeface="Arial"/>
                </a:rPr>
                <a:t>L1</a:t>
              </a:r>
              <a:endParaRPr lang="en-US" sz="1400" b="1" dirty="0">
                <a:latin typeface="Arial"/>
                <a:cs typeface="Arial"/>
              </a:endParaRPr>
            </a:p>
          </p:txBody>
        </p:sp>
        <p:sp>
          <p:nvSpPr>
            <p:cNvPr id="127" name="Oval 126"/>
            <p:cNvSpPr>
              <a:spLocks noChangeAspect="1"/>
            </p:cNvSpPr>
            <p:nvPr/>
          </p:nvSpPr>
          <p:spPr>
            <a:xfrm>
              <a:off x="4636715" y="4627487"/>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TextBox 128"/>
            <p:cNvSpPr txBox="1"/>
            <p:nvPr/>
          </p:nvSpPr>
          <p:spPr>
            <a:xfrm>
              <a:off x="4712605" y="4730503"/>
              <a:ext cx="834758" cy="307777"/>
            </a:xfrm>
            <a:prstGeom prst="rect">
              <a:avLst/>
            </a:prstGeom>
            <a:noFill/>
          </p:spPr>
          <p:txBody>
            <a:bodyPr wrap="square" rtlCol="0">
              <a:spAutoFit/>
            </a:bodyPr>
            <a:lstStyle/>
            <a:p>
              <a:r>
                <a:rPr lang="en-US" sz="1400" b="1" dirty="0" smtClean="0">
                  <a:latin typeface="Arial"/>
                  <a:cs typeface="Arial"/>
                </a:rPr>
                <a:t>AC12</a:t>
              </a:r>
              <a:endParaRPr lang="en-US" sz="1400" b="1" dirty="0">
                <a:latin typeface="Arial"/>
                <a:cs typeface="Arial"/>
              </a:endParaRPr>
            </a:p>
          </p:txBody>
        </p:sp>
      </p:grpSp>
      <p:sp>
        <p:nvSpPr>
          <p:cNvPr id="75" name="Multiply 74"/>
          <p:cNvSpPr>
            <a:spLocks noChangeAspect="1"/>
          </p:cNvSpPr>
          <p:nvPr/>
        </p:nvSpPr>
        <p:spPr>
          <a:xfrm>
            <a:off x="7350901" y="2433329"/>
            <a:ext cx="228856" cy="22860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458919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slp_cyclones_era5_20120806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5917" y="774459"/>
            <a:ext cx="4551013" cy="4206240"/>
          </a:xfrm>
          <a:prstGeom prst="rect">
            <a:avLst/>
          </a:prstGeom>
          <a:ln w="9525">
            <a:solidFill>
              <a:schemeClr val="tx1"/>
            </a:solidFill>
          </a:ln>
        </p:spPr>
      </p:pic>
      <p:pic>
        <p:nvPicPr>
          <p:cNvPr id="4" name="Picture 3" descr="DT_theta_TPVs_era5_20120806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26" y="774459"/>
            <a:ext cx="4539601" cy="420624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6</a:t>
            </a:r>
            <a:r>
              <a:rPr lang="en-US" sz="2400" dirty="0" smtClean="0">
                <a:latin typeface="Arial" panose="020B0604020202020204" pitchFamily="34" charset="0"/>
                <a:cs typeface="Arial" panose="020B0604020202020204" pitchFamily="34" charset="0"/>
              </a:rPr>
              <a:t> Aug 2012</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55</a:t>
              </a:r>
              <a:endParaRPr lang="en-US" sz="900" dirty="0">
                <a:latin typeface="Arial"/>
                <a:cs typeface="Arial"/>
              </a:endParaRP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11" name="Group 10"/>
          <p:cNvGrpSpPr/>
          <p:nvPr/>
        </p:nvGrpSpPr>
        <p:grpSpPr>
          <a:xfrm>
            <a:off x="16081" y="4295690"/>
            <a:ext cx="973387" cy="714417"/>
            <a:chOff x="8511" y="4331584"/>
            <a:chExt cx="973387" cy="714417"/>
          </a:xfrm>
        </p:grpSpPr>
        <p:sp>
          <p:nvSpPr>
            <p:cNvPr id="77" name="Rectangle 76"/>
            <p:cNvSpPr/>
            <p:nvPr/>
          </p:nvSpPr>
          <p:spPr>
            <a:xfrm>
              <a:off x="8511" y="4363647"/>
              <a:ext cx="776630" cy="65294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71250" y="4439073"/>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147140" y="4331584"/>
              <a:ext cx="834758" cy="307777"/>
            </a:xfrm>
            <a:prstGeom prst="rect">
              <a:avLst/>
            </a:prstGeom>
            <a:noFill/>
          </p:spPr>
          <p:txBody>
            <a:bodyPr wrap="square" rtlCol="0">
              <a:spAutoFit/>
            </a:bodyPr>
            <a:lstStyle/>
            <a:p>
              <a:r>
                <a:rPr lang="en-US" sz="1400" b="1" dirty="0" smtClean="0">
                  <a:latin typeface="Arial"/>
                  <a:cs typeface="Arial"/>
                </a:rPr>
                <a:t>TPV 1</a:t>
              </a:r>
              <a:endParaRPr lang="en-US" sz="1400" b="1" dirty="0">
                <a:latin typeface="Arial"/>
                <a:cs typeface="Arial"/>
              </a:endParaRPr>
            </a:p>
          </p:txBody>
        </p:sp>
        <p:sp>
          <p:nvSpPr>
            <p:cNvPr id="118" name="Oval 117"/>
            <p:cNvSpPr>
              <a:spLocks noChangeAspect="1"/>
            </p:cNvSpPr>
            <p:nvPr/>
          </p:nvSpPr>
          <p:spPr>
            <a:xfrm>
              <a:off x="71250" y="4642536"/>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a:spLocks noChangeAspect="1"/>
            </p:cNvSpPr>
            <p:nvPr/>
          </p:nvSpPr>
          <p:spPr>
            <a:xfrm>
              <a:off x="71250" y="485006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TextBox 121"/>
            <p:cNvSpPr txBox="1"/>
            <p:nvPr/>
          </p:nvSpPr>
          <p:spPr>
            <a:xfrm>
              <a:off x="147140" y="4535113"/>
              <a:ext cx="834758" cy="307777"/>
            </a:xfrm>
            <a:prstGeom prst="rect">
              <a:avLst/>
            </a:prstGeom>
            <a:noFill/>
          </p:spPr>
          <p:txBody>
            <a:bodyPr wrap="square" rtlCol="0">
              <a:spAutoFit/>
            </a:bodyPr>
            <a:lstStyle/>
            <a:p>
              <a:r>
                <a:rPr lang="en-US" sz="1400" b="1" dirty="0" smtClean="0">
                  <a:latin typeface="Arial"/>
                  <a:cs typeface="Arial"/>
                </a:rPr>
                <a:t>TPV 2</a:t>
              </a:r>
              <a:endParaRPr lang="en-US" sz="1400" b="1" dirty="0">
                <a:latin typeface="Arial"/>
                <a:cs typeface="Arial"/>
              </a:endParaRPr>
            </a:p>
          </p:txBody>
        </p:sp>
        <p:sp>
          <p:nvSpPr>
            <p:cNvPr id="123" name="TextBox 122"/>
            <p:cNvSpPr txBox="1"/>
            <p:nvPr/>
          </p:nvSpPr>
          <p:spPr>
            <a:xfrm>
              <a:off x="147140" y="4738224"/>
              <a:ext cx="834758" cy="307777"/>
            </a:xfrm>
            <a:prstGeom prst="rect">
              <a:avLst/>
            </a:prstGeom>
            <a:noFill/>
          </p:spPr>
          <p:txBody>
            <a:bodyPr wrap="square" rtlCol="0">
              <a:spAutoFit/>
            </a:bodyPr>
            <a:lstStyle/>
            <a:p>
              <a:r>
                <a:rPr lang="en-US" sz="1400" b="1" dirty="0" smtClean="0">
                  <a:latin typeface="Arial"/>
                  <a:cs typeface="Arial"/>
                </a:rPr>
                <a:t>TPV 3</a:t>
              </a:r>
              <a:endParaRPr lang="en-US" sz="1400" b="1" dirty="0">
                <a:latin typeface="Arial"/>
                <a:cs typeface="Arial"/>
              </a:endParaRPr>
            </a:p>
          </p:txBody>
        </p:sp>
      </p:grpSp>
      <p:grpSp>
        <p:nvGrpSpPr>
          <p:cNvPr id="10" name="Group 9"/>
          <p:cNvGrpSpPr/>
          <p:nvPr/>
        </p:nvGrpSpPr>
        <p:grpSpPr>
          <a:xfrm>
            <a:off x="4574103" y="4487437"/>
            <a:ext cx="973387" cy="519343"/>
            <a:chOff x="4573976" y="4518937"/>
            <a:chExt cx="973387" cy="519343"/>
          </a:xfrm>
        </p:grpSpPr>
        <p:sp>
          <p:nvSpPr>
            <p:cNvPr id="124" name="Rectangle 123"/>
            <p:cNvSpPr/>
            <p:nvPr/>
          </p:nvSpPr>
          <p:spPr>
            <a:xfrm>
              <a:off x="4573976" y="4559037"/>
              <a:ext cx="749808" cy="457200"/>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a:spLocks noChangeAspect="1"/>
            </p:cNvSpPr>
            <p:nvPr/>
          </p:nvSpPr>
          <p:spPr>
            <a:xfrm>
              <a:off x="4636715" y="4830236"/>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TextBox 125"/>
            <p:cNvSpPr txBox="1"/>
            <p:nvPr/>
          </p:nvSpPr>
          <p:spPr>
            <a:xfrm>
              <a:off x="4712605" y="4518937"/>
              <a:ext cx="834758" cy="307777"/>
            </a:xfrm>
            <a:prstGeom prst="rect">
              <a:avLst/>
            </a:prstGeom>
            <a:noFill/>
          </p:spPr>
          <p:txBody>
            <a:bodyPr wrap="square" rtlCol="0">
              <a:spAutoFit/>
            </a:bodyPr>
            <a:lstStyle/>
            <a:p>
              <a:r>
                <a:rPr lang="en-US" sz="1400" b="1" dirty="0" smtClean="0">
                  <a:latin typeface="Arial"/>
                  <a:cs typeface="Arial"/>
                </a:rPr>
                <a:t>L1</a:t>
              </a:r>
              <a:endParaRPr lang="en-US" sz="1400" b="1" dirty="0">
                <a:latin typeface="Arial"/>
                <a:cs typeface="Arial"/>
              </a:endParaRPr>
            </a:p>
          </p:txBody>
        </p:sp>
        <p:sp>
          <p:nvSpPr>
            <p:cNvPr id="127" name="Oval 126"/>
            <p:cNvSpPr>
              <a:spLocks noChangeAspect="1"/>
            </p:cNvSpPr>
            <p:nvPr/>
          </p:nvSpPr>
          <p:spPr>
            <a:xfrm>
              <a:off x="4636715" y="4627487"/>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TextBox 128"/>
            <p:cNvSpPr txBox="1"/>
            <p:nvPr/>
          </p:nvSpPr>
          <p:spPr>
            <a:xfrm>
              <a:off x="4712605" y="4730503"/>
              <a:ext cx="834758" cy="307777"/>
            </a:xfrm>
            <a:prstGeom prst="rect">
              <a:avLst/>
            </a:prstGeom>
            <a:noFill/>
          </p:spPr>
          <p:txBody>
            <a:bodyPr wrap="square" rtlCol="0">
              <a:spAutoFit/>
            </a:bodyPr>
            <a:lstStyle/>
            <a:p>
              <a:r>
                <a:rPr lang="en-US" sz="1400" b="1" dirty="0" smtClean="0">
                  <a:latin typeface="Arial"/>
                  <a:cs typeface="Arial"/>
                </a:rPr>
                <a:t>AC12</a:t>
              </a:r>
              <a:endParaRPr lang="en-US" sz="1400" b="1" dirty="0">
                <a:latin typeface="Arial"/>
                <a:cs typeface="Arial"/>
              </a:endParaRPr>
            </a:p>
          </p:txBody>
        </p:sp>
      </p:grpSp>
      <p:sp>
        <p:nvSpPr>
          <p:cNvPr id="75" name="Multiply 74"/>
          <p:cNvSpPr>
            <a:spLocks noChangeAspect="1"/>
          </p:cNvSpPr>
          <p:nvPr/>
        </p:nvSpPr>
        <p:spPr>
          <a:xfrm>
            <a:off x="7350901" y="2433329"/>
            <a:ext cx="228856" cy="22860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180662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slp_cyclones_era5_20120806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6189" y="778497"/>
            <a:ext cx="4551013" cy="4206240"/>
          </a:xfrm>
          <a:prstGeom prst="rect">
            <a:avLst/>
          </a:prstGeom>
          <a:ln w="9525">
            <a:solidFill>
              <a:schemeClr val="tx1"/>
            </a:solidFill>
          </a:ln>
        </p:spPr>
      </p:pic>
      <p:pic>
        <p:nvPicPr>
          <p:cNvPr id="4" name="Picture 3" descr="DT_theta_TPVs_era5_20120806_12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74" y="778928"/>
            <a:ext cx="4539601" cy="420624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a:t>
            </a:r>
            <a:r>
              <a:rPr lang="en-US" sz="2400" dirty="0">
                <a:latin typeface="Arial" panose="020B0604020202020204" pitchFamily="34" charset="0"/>
                <a:cs typeface="Arial" panose="020B0604020202020204" pitchFamily="34" charset="0"/>
              </a:rPr>
              <a:t>6</a:t>
            </a:r>
            <a:r>
              <a:rPr lang="en-US" sz="2400" dirty="0" smtClean="0">
                <a:latin typeface="Arial" panose="020B0604020202020204" pitchFamily="34" charset="0"/>
                <a:cs typeface="Arial" panose="020B0604020202020204" pitchFamily="34" charset="0"/>
              </a:rPr>
              <a:t> Aug 2012</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55</a:t>
              </a:r>
              <a:endParaRPr lang="en-US" sz="900" dirty="0">
                <a:latin typeface="Arial"/>
                <a:cs typeface="Arial"/>
              </a:endParaRP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11" name="Group 10"/>
          <p:cNvGrpSpPr/>
          <p:nvPr/>
        </p:nvGrpSpPr>
        <p:grpSpPr>
          <a:xfrm>
            <a:off x="16081" y="4295690"/>
            <a:ext cx="973387" cy="714417"/>
            <a:chOff x="8511" y="4331584"/>
            <a:chExt cx="973387" cy="714417"/>
          </a:xfrm>
        </p:grpSpPr>
        <p:sp>
          <p:nvSpPr>
            <p:cNvPr id="77" name="Rectangle 76"/>
            <p:cNvSpPr/>
            <p:nvPr/>
          </p:nvSpPr>
          <p:spPr>
            <a:xfrm>
              <a:off x="8511" y="4363647"/>
              <a:ext cx="776630" cy="65294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71250" y="4439073"/>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147140" y="4331584"/>
              <a:ext cx="834758" cy="307777"/>
            </a:xfrm>
            <a:prstGeom prst="rect">
              <a:avLst/>
            </a:prstGeom>
            <a:noFill/>
          </p:spPr>
          <p:txBody>
            <a:bodyPr wrap="square" rtlCol="0">
              <a:spAutoFit/>
            </a:bodyPr>
            <a:lstStyle/>
            <a:p>
              <a:r>
                <a:rPr lang="en-US" sz="1400" b="1" dirty="0" smtClean="0">
                  <a:latin typeface="Arial"/>
                  <a:cs typeface="Arial"/>
                </a:rPr>
                <a:t>TPV 1</a:t>
              </a:r>
              <a:endParaRPr lang="en-US" sz="1400" b="1" dirty="0">
                <a:latin typeface="Arial"/>
                <a:cs typeface="Arial"/>
              </a:endParaRPr>
            </a:p>
          </p:txBody>
        </p:sp>
        <p:sp>
          <p:nvSpPr>
            <p:cNvPr id="118" name="Oval 117"/>
            <p:cNvSpPr>
              <a:spLocks noChangeAspect="1"/>
            </p:cNvSpPr>
            <p:nvPr/>
          </p:nvSpPr>
          <p:spPr>
            <a:xfrm>
              <a:off x="71250" y="4642536"/>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a:spLocks noChangeAspect="1"/>
            </p:cNvSpPr>
            <p:nvPr/>
          </p:nvSpPr>
          <p:spPr>
            <a:xfrm>
              <a:off x="71250" y="485006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TextBox 121"/>
            <p:cNvSpPr txBox="1"/>
            <p:nvPr/>
          </p:nvSpPr>
          <p:spPr>
            <a:xfrm>
              <a:off x="147140" y="4535113"/>
              <a:ext cx="834758" cy="307777"/>
            </a:xfrm>
            <a:prstGeom prst="rect">
              <a:avLst/>
            </a:prstGeom>
            <a:noFill/>
          </p:spPr>
          <p:txBody>
            <a:bodyPr wrap="square" rtlCol="0">
              <a:spAutoFit/>
            </a:bodyPr>
            <a:lstStyle/>
            <a:p>
              <a:r>
                <a:rPr lang="en-US" sz="1400" b="1" dirty="0" smtClean="0">
                  <a:latin typeface="Arial"/>
                  <a:cs typeface="Arial"/>
                </a:rPr>
                <a:t>TPV 2</a:t>
              </a:r>
              <a:endParaRPr lang="en-US" sz="1400" b="1" dirty="0">
                <a:latin typeface="Arial"/>
                <a:cs typeface="Arial"/>
              </a:endParaRPr>
            </a:p>
          </p:txBody>
        </p:sp>
        <p:sp>
          <p:nvSpPr>
            <p:cNvPr id="123" name="TextBox 122"/>
            <p:cNvSpPr txBox="1"/>
            <p:nvPr/>
          </p:nvSpPr>
          <p:spPr>
            <a:xfrm>
              <a:off x="147140" y="4738224"/>
              <a:ext cx="834758" cy="307777"/>
            </a:xfrm>
            <a:prstGeom prst="rect">
              <a:avLst/>
            </a:prstGeom>
            <a:noFill/>
          </p:spPr>
          <p:txBody>
            <a:bodyPr wrap="square" rtlCol="0">
              <a:spAutoFit/>
            </a:bodyPr>
            <a:lstStyle/>
            <a:p>
              <a:r>
                <a:rPr lang="en-US" sz="1400" b="1" dirty="0" smtClean="0">
                  <a:latin typeface="Arial"/>
                  <a:cs typeface="Arial"/>
                </a:rPr>
                <a:t>TPV 3</a:t>
              </a:r>
              <a:endParaRPr lang="en-US" sz="1400" b="1" dirty="0">
                <a:latin typeface="Arial"/>
                <a:cs typeface="Arial"/>
              </a:endParaRPr>
            </a:p>
          </p:txBody>
        </p:sp>
      </p:grpSp>
      <p:grpSp>
        <p:nvGrpSpPr>
          <p:cNvPr id="10" name="Group 9"/>
          <p:cNvGrpSpPr/>
          <p:nvPr/>
        </p:nvGrpSpPr>
        <p:grpSpPr>
          <a:xfrm>
            <a:off x="4575990" y="4487437"/>
            <a:ext cx="973387" cy="519343"/>
            <a:chOff x="4573976" y="4518937"/>
            <a:chExt cx="973387" cy="519343"/>
          </a:xfrm>
        </p:grpSpPr>
        <p:sp>
          <p:nvSpPr>
            <p:cNvPr id="124" name="Rectangle 123"/>
            <p:cNvSpPr/>
            <p:nvPr/>
          </p:nvSpPr>
          <p:spPr>
            <a:xfrm>
              <a:off x="4573976" y="4559037"/>
              <a:ext cx="749808" cy="457200"/>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a:spLocks noChangeAspect="1"/>
            </p:cNvSpPr>
            <p:nvPr/>
          </p:nvSpPr>
          <p:spPr>
            <a:xfrm>
              <a:off x="4636715" y="4830236"/>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TextBox 125"/>
            <p:cNvSpPr txBox="1"/>
            <p:nvPr/>
          </p:nvSpPr>
          <p:spPr>
            <a:xfrm>
              <a:off x="4712605" y="4518937"/>
              <a:ext cx="834758" cy="307777"/>
            </a:xfrm>
            <a:prstGeom prst="rect">
              <a:avLst/>
            </a:prstGeom>
            <a:noFill/>
          </p:spPr>
          <p:txBody>
            <a:bodyPr wrap="square" rtlCol="0">
              <a:spAutoFit/>
            </a:bodyPr>
            <a:lstStyle/>
            <a:p>
              <a:r>
                <a:rPr lang="en-US" sz="1400" b="1" dirty="0" smtClean="0">
                  <a:latin typeface="Arial"/>
                  <a:cs typeface="Arial"/>
                </a:rPr>
                <a:t>L1</a:t>
              </a:r>
              <a:endParaRPr lang="en-US" sz="1400" b="1" dirty="0">
                <a:latin typeface="Arial"/>
                <a:cs typeface="Arial"/>
              </a:endParaRPr>
            </a:p>
          </p:txBody>
        </p:sp>
        <p:sp>
          <p:nvSpPr>
            <p:cNvPr id="127" name="Oval 126"/>
            <p:cNvSpPr>
              <a:spLocks noChangeAspect="1"/>
            </p:cNvSpPr>
            <p:nvPr/>
          </p:nvSpPr>
          <p:spPr>
            <a:xfrm>
              <a:off x="4636715" y="4627487"/>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TextBox 128"/>
            <p:cNvSpPr txBox="1"/>
            <p:nvPr/>
          </p:nvSpPr>
          <p:spPr>
            <a:xfrm>
              <a:off x="4712605" y="4730503"/>
              <a:ext cx="834758" cy="307777"/>
            </a:xfrm>
            <a:prstGeom prst="rect">
              <a:avLst/>
            </a:prstGeom>
            <a:noFill/>
          </p:spPr>
          <p:txBody>
            <a:bodyPr wrap="square" rtlCol="0">
              <a:spAutoFit/>
            </a:bodyPr>
            <a:lstStyle/>
            <a:p>
              <a:r>
                <a:rPr lang="en-US" sz="1400" b="1" dirty="0" smtClean="0">
                  <a:latin typeface="Arial"/>
                  <a:cs typeface="Arial"/>
                </a:rPr>
                <a:t>AC12</a:t>
              </a:r>
              <a:endParaRPr lang="en-US" sz="1400" b="1" dirty="0">
                <a:latin typeface="Arial"/>
                <a:cs typeface="Arial"/>
              </a:endParaRPr>
            </a:p>
          </p:txBody>
        </p:sp>
      </p:grpSp>
      <p:sp>
        <p:nvSpPr>
          <p:cNvPr id="75" name="Multiply 74"/>
          <p:cNvSpPr>
            <a:spLocks noChangeAspect="1"/>
          </p:cNvSpPr>
          <p:nvPr/>
        </p:nvSpPr>
        <p:spPr>
          <a:xfrm>
            <a:off x="7350901" y="2433329"/>
            <a:ext cx="228856" cy="22860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138520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62328"/>
            <a:ext cx="8229600" cy="5042829"/>
          </a:xfrm>
        </p:spPr>
        <p:txBody>
          <a:bodyPr>
            <a:normAutofit/>
          </a:bodyPr>
          <a:lstStyle/>
          <a:p>
            <a:r>
              <a:rPr lang="en-US" sz="2400" dirty="0" smtClean="0">
                <a:latin typeface="Arial" panose="020B0604020202020204" pitchFamily="34" charset="0"/>
                <a:cs typeface="Arial" panose="020B0604020202020204" pitchFamily="34" charset="0"/>
              </a:rPr>
              <a:t>TPVs </a:t>
            </a:r>
            <a:r>
              <a:rPr lang="en-US" sz="2400" dirty="0">
                <a:latin typeface="Arial" panose="020B0604020202020204" pitchFamily="34" charset="0"/>
                <a:cs typeface="Arial" panose="020B0604020202020204" pitchFamily="34" charset="0"/>
              </a:rPr>
              <a:t>are defined </a:t>
            </a:r>
            <a:r>
              <a:rPr lang="en-US" sz="2400" dirty="0" smtClean="0">
                <a:latin typeface="Arial" panose="020B0604020202020204" pitchFamily="34" charset="0"/>
                <a:cs typeface="Arial" panose="020B0604020202020204" pitchFamily="34" charset="0"/>
              </a:rPr>
              <a:t>as tropopause</a:t>
            </a:r>
            <a:r>
              <a:rPr lang="en-US" sz="2400" dirty="0">
                <a:latin typeface="Arial" panose="020B0604020202020204" pitchFamily="34" charset="0"/>
                <a:cs typeface="Arial" panose="020B0604020202020204" pitchFamily="34" charset="0"/>
              </a:rPr>
              <a:t>-based vortices of high-latitude origin and are material </a:t>
            </a:r>
            <a:r>
              <a:rPr lang="en-US" sz="2400" dirty="0" smtClean="0">
                <a:latin typeface="Arial" panose="020B0604020202020204" pitchFamily="34" charset="0"/>
                <a:cs typeface="Arial" panose="020B0604020202020204" pitchFamily="34" charset="0"/>
              </a:rPr>
              <a:t>features (Pyle et al. 2004; Cavallo and Hakim 2009, 2010, 2012, 2013)</a:t>
            </a:r>
            <a:endParaRPr lang="en-US" sz="24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332453" y="2413366"/>
            <a:ext cx="8478247" cy="3200400"/>
            <a:chOff x="332453" y="2432043"/>
            <a:chExt cx="8478247" cy="3200400"/>
          </a:xfrm>
        </p:grpSpPr>
        <p:pic>
          <p:nvPicPr>
            <p:cNvPr id="8" name="Picture 7" descr="Screen Shot 2015-06-24 at 3.35.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1189" y="2432043"/>
              <a:ext cx="4159511" cy="3200400"/>
            </a:xfrm>
            <a:prstGeom prst="rect">
              <a:avLst/>
            </a:prstGeom>
          </p:spPr>
        </p:pic>
        <p:pic>
          <p:nvPicPr>
            <p:cNvPr id="9" name="Picture 8" descr="Screen Shot 2015-06-24 at 3.36.2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453" y="2432043"/>
              <a:ext cx="4134897" cy="3200400"/>
            </a:xfrm>
            <a:prstGeom prst="rect">
              <a:avLst/>
            </a:prstGeom>
          </p:spPr>
        </p:pic>
        <p:sp>
          <p:nvSpPr>
            <p:cNvPr id="10" name="Rectangle 9"/>
            <p:cNvSpPr/>
            <p:nvPr/>
          </p:nvSpPr>
          <p:spPr>
            <a:xfrm>
              <a:off x="2533942" y="3307484"/>
              <a:ext cx="1007701" cy="600164"/>
            </a:xfrm>
            <a:prstGeom prst="rect">
              <a:avLst/>
            </a:prstGeom>
            <a:noFill/>
          </p:spPr>
          <p:txBody>
            <a:bodyPr wrap="none" lIns="91440" tIns="45720" rIns="91440" bIns="45720">
              <a:spAutoFit/>
            </a:bodyPr>
            <a:lstStyle/>
            <a:p>
              <a:pPr algn="ctr"/>
              <a:r>
                <a:rPr lang="en-US" sz="3300" b="1" cap="none" spc="0"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33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1" name="Straight Arrow Connector 10"/>
            <p:cNvCxnSpPr/>
            <p:nvPr/>
          </p:nvCxnSpPr>
          <p:spPr>
            <a:xfrm flipH="1">
              <a:off x="2210586" y="3617775"/>
              <a:ext cx="423944"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6901603" y="3322425"/>
              <a:ext cx="1007701" cy="600164"/>
            </a:xfrm>
            <a:prstGeom prst="rect">
              <a:avLst/>
            </a:prstGeom>
            <a:noFill/>
          </p:spPr>
          <p:txBody>
            <a:bodyPr wrap="none" lIns="91440" tIns="45720" rIns="91440" bIns="45720">
              <a:spAutoFit/>
            </a:bodyPr>
            <a:lstStyle/>
            <a:p>
              <a:pPr algn="ctr"/>
              <a:r>
                <a:rPr lang="en-US" sz="3300" b="1" cap="none" spc="0"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33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3" name="Straight Arrow Connector 12"/>
            <p:cNvCxnSpPr/>
            <p:nvPr/>
          </p:nvCxnSpPr>
          <p:spPr>
            <a:xfrm flipH="1">
              <a:off x="6578247" y="3647657"/>
              <a:ext cx="423944"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4" name="Content Placeholder 2"/>
          <p:cNvSpPr txBox="1">
            <a:spLocks/>
          </p:cNvSpPr>
          <p:nvPr/>
        </p:nvSpPr>
        <p:spPr>
          <a:xfrm>
            <a:off x="51060" y="5681806"/>
            <a:ext cx="9060139" cy="950731"/>
          </a:xfrm>
          <a:prstGeom prst="rect">
            <a:avLst/>
          </a:prstGeom>
        </p:spPr>
        <p:txBody>
          <a:bodyPr vert="horz" lIns="91440" tIns="45720" rIns="91440" bIns="45720" rtlCol="0" anchor="ct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b="1" dirty="0" smtClean="0">
                <a:solidFill>
                  <a:srgbClr val="000000"/>
                </a:solidFill>
                <a:latin typeface="Arial" panose="020B0604020202020204" pitchFamily="34" charset="0"/>
                <a:cs typeface="Arial" panose="020B0604020202020204" pitchFamily="34" charset="0"/>
              </a:rPr>
              <a:t>(left) </a:t>
            </a:r>
            <a:r>
              <a:rPr lang="en-US" sz="1500" dirty="0" smtClean="0">
                <a:solidFill>
                  <a:srgbClr val="000000"/>
                </a:solidFill>
                <a:latin typeface="Arial" panose="020B0604020202020204" pitchFamily="34" charset="0"/>
                <a:cs typeface="Arial" panose="020B0604020202020204" pitchFamily="34" charset="0"/>
              </a:rPr>
              <a:t>Dynamic tropopause (DT)</a:t>
            </a:r>
            <a:r>
              <a:rPr lang="en-US" sz="1500" dirty="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wind speed (every 15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a:solidFill>
                  <a:srgbClr val="000000"/>
                </a:solidFill>
                <a:latin typeface="Arial" panose="020B0604020202020204" pitchFamily="34" charset="0"/>
                <a:cs typeface="Arial" panose="020B0604020202020204" pitchFamily="34" charset="0"/>
              </a:rPr>
              <a:t>  </a:t>
            </a:r>
            <a:r>
              <a:rPr lang="en-US" sz="1500" dirty="0">
                <a:solidFill>
                  <a:srgbClr val="000000"/>
                </a:solidFill>
                <a:latin typeface="Arial" panose="020B0604020202020204" pitchFamily="34" charset="0"/>
                <a:cs typeface="Arial" panose="020B0604020202020204" pitchFamily="34" charset="0"/>
              </a:rPr>
              <a:t>starting at 50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thick contours) and                          DT </a:t>
            </a:r>
            <a:r>
              <a:rPr lang="en-US" sz="1500" dirty="0">
                <a:solidFill>
                  <a:srgbClr val="000000"/>
                </a:solidFill>
                <a:latin typeface="Arial" panose="020B0604020202020204" pitchFamily="34" charset="0"/>
                <a:cs typeface="Arial" panose="020B0604020202020204" pitchFamily="34" charset="0"/>
              </a:rPr>
              <a:t>p</a:t>
            </a:r>
            <a:r>
              <a:rPr lang="en-US" sz="1500" dirty="0" smtClean="0">
                <a:solidFill>
                  <a:srgbClr val="000000"/>
                </a:solidFill>
                <a:latin typeface="Arial" panose="020B0604020202020204" pitchFamily="34" charset="0"/>
                <a:cs typeface="Arial" panose="020B0604020202020204" pitchFamily="34" charset="0"/>
              </a:rPr>
              <a:t>otential temperature (K, thin contours and shading) </a:t>
            </a:r>
            <a:r>
              <a:rPr lang="en-US" sz="1500" dirty="0">
                <a:solidFill>
                  <a:srgbClr val="000000"/>
                </a:solidFill>
                <a:latin typeface="Arial" panose="020B0604020202020204" pitchFamily="34" charset="0"/>
                <a:cs typeface="Arial" panose="020B0604020202020204" pitchFamily="34" charset="0"/>
              </a:rPr>
              <a:t>on 1.5-PVU </a:t>
            </a:r>
            <a:r>
              <a:rPr lang="en-US" sz="1500" dirty="0" smtClean="0">
                <a:solidFill>
                  <a:srgbClr val="000000"/>
                </a:solidFill>
                <a:latin typeface="Arial" panose="020B0604020202020204" pitchFamily="34" charset="0"/>
                <a:cs typeface="Arial" panose="020B0604020202020204" pitchFamily="34" charset="0"/>
              </a:rPr>
              <a:t>surface valid at </a:t>
            </a:r>
            <a:r>
              <a:rPr lang="en-US" sz="1500" dirty="0">
                <a:solidFill>
                  <a:srgbClr val="000000"/>
                </a:solidFill>
                <a:latin typeface="Arial" panose="020B0604020202020204" pitchFamily="34" charset="0"/>
                <a:cs typeface="Arial" panose="020B0604020202020204" pitchFamily="34" charset="0"/>
              </a:rPr>
              <a:t>0000 UTC 1 Dec </a:t>
            </a:r>
            <a:r>
              <a:rPr lang="en-US" sz="1500" dirty="0" smtClean="0">
                <a:solidFill>
                  <a:srgbClr val="000000"/>
                </a:solidFill>
                <a:latin typeface="Arial" panose="020B0604020202020204" pitchFamily="34" charset="0"/>
                <a:cs typeface="Arial" panose="020B0604020202020204" pitchFamily="34" charset="0"/>
              </a:rPr>
              <a:t>1991; </a:t>
            </a:r>
            <a:r>
              <a:rPr lang="en-US" sz="1500" b="1" dirty="0" smtClean="0">
                <a:solidFill>
                  <a:srgbClr val="000000"/>
                </a:solidFill>
                <a:latin typeface="Arial" panose="020B0604020202020204" pitchFamily="34" charset="0"/>
                <a:cs typeface="Arial" panose="020B0604020202020204" pitchFamily="34" charset="0"/>
              </a:rPr>
              <a:t>(right) </a:t>
            </a:r>
            <a:r>
              <a:rPr lang="en-US" sz="1500" dirty="0" smtClean="0">
                <a:solidFill>
                  <a:srgbClr val="000000"/>
                </a:solidFill>
                <a:latin typeface="Arial" panose="020B0604020202020204" pitchFamily="34" charset="0"/>
                <a:cs typeface="Arial" panose="020B0604020202020204" pitchFamily="34" charset="0"/>
              </a:rPr>
              <a:t>same as left except DT pressure (hPa, thin contours and shading).                                          Adapted from Fig. 11 in Pyle et al. (2004).</a:t>
            </a:r>
            <a:endParaRPr lang="en-US" sz="1500" dirty="0">
              <a:solidFill>
                <a:srgbClr val="000000"/>
              </a:solidFill>
              <a:latin typeface="Arial" panose="020B0604020202020204" pitchFamily="34" charset="0"/>
              <a:cs typeface="Arial" panose="020B0604020202020204" pitchFamily="34" charset="0"/>
            </a:endParaRPr>
          </a:p>
        </p:txBody>
      </p:sp>
      <p:sp>
        <p:nvSpPr>
          <p:cNvPr id="15"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What are Tropopause Polar Vortices (TPVs)?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195494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slp_cyclones_era5_20120807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3949" y="778497"/>
            <a:ext cx="4551014" cy="4206240"/>
          </a:xfrm>
          <a:prstGeom prst="rect">
            <a:avLst/>
          </a:prstGeom>
          <a:ln w="9525">
            <a:solidFill>
              <a:schemeClr val="tx1"/>
            </a:solidFill>
          </a:ln>
        </p:spPr>
      </p:pic>
      <p:pic>
        <p:nvPicPr>
          <p:cNvPr id="4" name="Picture 3" descr="DT_theta_TPVs_era5_20120807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87" y="778497"/>
            <a:ext cx="4539601" cy="420624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7</a:t>
            </a:r>
            <a:r>
              <a:rPr lang="en-US" sz="2400" dirty="0" smtClean="0">
                <a:latin typeface="Arial" panose="020B0604020202020204" pitchFamily="34" charset="0"/>
                <a:cs typeface="Arial" panose="020B0604020202020204" pitchFamily="34" charset="0"/>
              </a:rPr>
              <a:t> Aug 2012</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55</a:t>
              </a:r>
              <a:endParaRPr lang="en-US" sz="900" dirty="0">
                <a:latin typeface="Arial"/>
                <a:cs typeface="Arial"/>
              </a:endParaRP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11" name="Group 10"/>
          <p:cNvGrpSpPr/>
          <p:nvPr/>
        </p:nvGrpSpPr>
        <p:grpSpPr>
          <a:xfrm>
            <a:off x="16081" y="4295690"/>
            <a:ext cx="973387" cy="714417"/>
            <a:chOff x="8511" y="4331584"/>
            <a:chExt cx="973387" cy="714417"/>
          </a:xfrm>
        </p:grpSpPr>
        <p:sp>
          <p:nvSpPr>
            <p:cNvPr id="77" name="Rectangle 76"/>
            <p:cNvSpPr/>
            <p:nvPr/>
          </p:nvSpPr>
          <p:spPr>
            <a:xfrm>
              <a:off x="8511" y="4363647"/>
              <a:ext cx="776630" cy="65294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71250" y="4439073"/>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147140" y="4331584"/>
              <a:ext cx="834758" cy="307777"/>
            </a:xfrm>
            <a:prstGeom prst="rect">
              <a:avLst/>
            </a:prstGeom>
            <a:noFill/>
          </p:spPr>
          <p:txBody>
            <a:bodyPr wrap="square" rtlCol="0">
              <a:spAutoFit/>
            </a:bodyPr>
            <a:lstStyle/>
            <a:p>
              <a:r>
                <a:rPr lang="en-US" sz="1400" b="1" dirty="0" smtClean="0">
                  <a:latin typeface="Arial"/>
                  <a:cs typeface="Arial"/>
                </a:rPr>
                <a:t>TPV 1</a:t>
              </a:r>
              <a:endParaRPr lang="en-US" sz="1400" b="1" dirty="0">
                <a:latin typeface="Arial"/>
                <a:cs typeface="Arial"/>
              </a:endParaRPr>
            </a:p>
          </p:txBody>
        </p:sp>
        <p:sp>
          <p:nvSpPr>
            <p:cNvPr id="118" name="Oval 117"/>
            <p:cNvSpPr>
              <a:spLocks noChangeAspect="1"/>
            </p:cNvSpPr>
            <p:nvPr/>
          </p:nvSpPr>
          <p:spPr>
            <a:xfrm>
              <a:off x="71250" y="4642536"/>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a:spLocks noChangeAspect="1"/>
            </p:cNvSpPr>
            <p:nvPr/>
          </p:nvSpPr>
          <p:spPr>
            <a:xfrm>
              <a:off x="71250" y="485006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TextBox 121"/>
            <p:cNvSpPr txBox="1"/>
            <p:nvPr/>
          </p:nvSpPr>
          <p:spPr>
            <a:xfrm>
              <a:off x="147140" y="4535113"/>
              <a:ext cx="834758" cy="307777"/>
            </a:xfrm>
            <a:prstGeom prst="rect">
              <a:avLst/>
            </a:prstGeom>
            <a:noFill/>
          </p:spPr>
          <p:txBody>
            <a:bodyPr wrap="square" rtlCol="0">
              <a:spAutoFit/>
            </a:bodyPr>
            <a:lstStyle/>
            <a:p>
              <a:r>
                <a:rPr lang="en-US" sz="1400" b="1" dirty="0" smtClean="0">
                  <a:latin typeface="Arial"/>
                  <a:cs typeface="Arial"/>
                </a:rPr>
                <a:t>TPV 2</a:t>
              </a:r>
              <a:endParaRPr lang="en-US" sz="1400" b="1" dirty="0">
                <a:latin typeface="Arial"/>
                <a:cs typeface="Arial"/>
              </a:endParaRPr>
            </a:p>
          </p:txBody>
        </p:sp>
        <p:sp>
          <p:nvSpPr>
            <p:cNvPr id="123" name="TextBox 122"/>
            <p:cNvSpPr txBox="1"/>
            <p:nvPr/>
          </p:nvSpPr>
          <p:spPr>
            <a:xfrm>
              <a:off x="147140" y="4738224"/>
              <a:ext cx="834758" cy="307777"/>
            </a:xfrm>
            <a:prstGeom prst="rect">
              <a:avLst/>
            </a:prstGeom>
            <a:noFill/>
          </p:spPr>
          <p:txBody>
            <a:bodyPr wrap="square" rtlCol="0">
              <a:spAutoFit/>
            </a:bodyPr>
            <a:lstStyle/>
            <a:p>
              <a:r>
                <a:rPr lang="en-US" sz="1400" b="1" dirty="0" smtClean="0">
                  <a:latin typeface="Arial"/>
                  <a:cs typeface="Arial"/>
                </a:rPr>
                <a:t>TPV 3</a:t>
              </a:r>
              <a:endParaRPr lang="en-US" sz="1400" b="1" dirty="0">
                <a:latin typeface="Arial"/>
                <a:cs typeface="Arial"/>
              </a:endParaRPr>
            </a:p>
          </p:txBody>
        </p:sp>
      </p:grpSp>
      <p:grpSp>
        <p:nvGrpSpPr>
          <p:cNvPr id="10" name="Group 9"/>
          <p:cNvGrpSpPr/>
          <p:nvPr/>
        </p:nvGrpSpPr>
        <p:grpSpPr>
          <a:xfrm>
            <a:off x="4575990" y="4487437"/>
            <a:ext cx="973387" cy="519343"/>
            <a:chOff x="4573976" y="4518937"/>
            <a:chExt cx="973387" cy="519343"/>
          </a:xfrm>
        </p:grpSpPr>
        <p:sp>
          <p:nvSpPr>
            <p:cNvPr id="124" name="Rectangle 123"/>
            <p:cNvSpPr/>
            <p:nvPr/>
          </p:nvSpPr>
          <p:spPr>
            <a:xfrm>
              <a:off x="4573976" y="4559037"/>
              <a:ext cx="749808" cy="457200"/>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a:spLocks noChangeAspect="1"/>
            </p:cNvSpPr>
            <p:nvPr/>
          </p:nvSpPr>
          <p:spPr>
            <a:xfrm>
              <a:off x="4636715" y="4830236"/>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TextBox 125"/>
            <p:cNvSpPr txBox="1"/>
            <p:nvPr/>
          </p:nvSpPr>
          <p:spPr>
            <a:xfrm>
              <a:off x="4712605" y="4518937"/>
              <a:ext cx="834758" cy="307777"/>
            </a:xfrm>
            <a:prstGeom prst="rect">
              <a:avLst/>
            </a:prstGeom>
            <a:noFill/>
          </p:spPr>
          <p:txBody>
            <a:bodyPr wrap="square" rtlCol="0">
              <a:spAutoFit/>
            </a:bodyPr>
            <a:lstStyle/>
            <a:p>
              <a:r>
                <a:rPr lang="en-US" sz="1400" b="1" dirty="0" smtClean="0">
                  <a:latin typeface="Arial"/>
                  <a:cs typeface="Arial"/>
                </a:rPr>
                <a:t>L1</a:t>
              </a:r>
              <a:endParaRPr lang="en-US" sz="1400" b="1" dirty="0">
                <a:latin typeface="Arial"/>
                <a:cs typeface="Arial"/>
              </a:endParaRPr>
            </a:p>
          </p:txBody>
        </p:sp>
        <p:sp>
          <p:nvSpPr>
            <p:cNvPr id="127" name="Oval 126"/>
            <p:cNvSpPr>
              <a:spLocks noChangeAspect="1"/>
            </p:cNvSpPr>
            <p:nvPr/>
          </p:nvSpPr>
          <p:spPr>
            <a:xfrm>
              <a:off x="4636715" y="4627487"/>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TextBox 128"/>
            <p:cNvSpPr txBox="1"/>
            <p:nvPr/>
          </p:nvSpPr>
          <p:spPr>
            <a:xfrm>
              <a:off x="4712605" y="4730503"/>
              <a:ext cx="834758" cy="307777"/>
            </a:xfrm>
            <a:prstGeom prst="rect">
              <a:avLst/>
            </a:prstGeom>
            <a:noFill/>
          </p:spPr>
          <p:txBody>
            <a:bodyPr wrap="square" rtlCol="0">
              <a:spAutoFit/>
            </a:bodyPr>
            <a:lstStyle/>
            <a:p>
              <a:r>
                <a:rPr lang="en-US" sz="1400" b="1" dirty="0" smtClean="0">
                  <a:latin typeface="Arial"/>
                  <a:cs typeface="Arial"/>
                </a:rPr>
                <a:t>AC12</a:t>
              </a:r>
              <a:endParaRPr lang="en-US" sz="1400" b="1" dirty="0">
                <a:latin typeface="Arial"/>
                <a:cs typeface="Arial"/>
              </a:endParaRPr>
            </a:p>
          </p:txBody>
        </p:sp>
      </p:grpSp>
      <p:sp>
        <p:nvSpPr>
          <p:cNvPr id="75" name="Multiply 74"/>
          <p:cNvSpPr>
            <a:spLocks noChangeAspect="1"/>
          </p:cNvSpPr>
          <p:nvPr/>
        </p:nvSpPr>
        <p:spPr>
          <a:xfrm>
            <a:off x="7350901" y="2433329"/>
            <a:ext cx="228856" cy="22860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Multiply 75"/>
          <p:cNvSpPr>
            <a:spLocks noChangeAspect="1"/>
          </p:cNvSpPr>
          <p:nvPr/>
        </p:nvSpPr>
        <p:spPr>
          <a:xfrm>
            <a:off x="3285934" y="2347604"/>
            <a:ext cx="228856" cy="22860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393462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slp_cyclones_era5_20120807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4718" y="778497"/>
            <a:ext cx="4551014" cy="4206240"/>
          </a:xfrm>
          <a:prstGeom prst="rect">
            <a:avLst/>
          </a:prstGeom>
          <a:ln w="9525">
            <a:solidFill>
              <a:schemeClr val="tx1"/>
            </a:solidFill>
          </a:ln>
        </p:spPr>
      </p:pic>
      <p:pic>
        <p:nvPicPr>
          <p:cNvPr id="8" name="Picture 7" descr="DT_theta_TPVs_era5_20120807_12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6" y="778497"/>
            <a:ext cx="4539601" cy="420624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a:t>
            </a:r>
            <a:r>
              <a:rPr lang="en-US" sz="2400" dirty="0">
                <a:latin typeface="Arial" panose="020B0604020202020204" pitchFamily="34" charset="0"/>
                <a:cs typeface="Arial" panose="020B0604020202020204" pitchFamily="34" charset="0"/>
              </a:rPr>
              <a:t>7</a:t>
            </a:r>
            <a:r>
              <a:rPr lang="en-US" sz="2400" dirty="0" smtClean="0">
                <a:latin typeface="Arial" panose="020B0604020202020204" pitchFamily="34" charset="0"/>
                <a:cs typeface="Arial" panose="020B0604020202020204" pitchFamily="34" charset="0"/>
              </a:rPr>
              <a:t> Aug 2012</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5</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55</a:t>
              </a:r>
              <a:endParaRPr lang="en-US" sz="900" dirty="0">
                <a:latin typeface="Arial"/>
                <a:cs typeface="Arial"/>
              </a:endParaRP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11" name="Group 10"/>
          <p:cNvGrpSpPr/>
          <p:nvPr/>
        </p:nvGrpSpPr>
        <p:grpSpPr>
          <a:xfrm>
            <a:off x="16081" y="4295690"/>
            <a:ext cx="973387" cy="714417"/>
            <a:chOff x="8511" y="4331584"/>
            <a:chExt cx="973387" cy="714417"/>
          </a:xfrm>
        </p:grpSpPr>
        <p:sp>
          <p:nvSpPr>
            <p:cNvPr id="77" name="Rectangle 76"/>
            <p:cNvSpPr/>
            <p:nvPr/>
          </p:nvSpPr>
          <p:spPr>
            <a:xfrm>
              <a:off x="8511" y="4363647"/>
              <a:ext cx="776630" cy="65294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71250" y="4439073"/>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147140" y="4331584"/>
              <a:ext cx="834758" cy="307777"/>
            </a:xfrm>
            <a:prstGeom prst="rect">
              <a:avLst/>
            </a:prstGeom>
            <a:noFill/>
          </p:spPr>
          <p:txBody>
            <a:bodyPr wrap="square" rtlCol="0">
              <a:spAutoFit/>
            </a:bodyPr>
            <a:lstStyle/>
            <a:p>
              <a:r>
                <a:rPr lang="en-US" sz="1400" b="1" dirty="0" smtClean="0">
                  <a:latin typeface="Arial"/>
                  <a:cs typeface="Arial"/>
                </a:rPr>
                <a:t>TPV 1</a:t>
              </a:r>
              <a:endParaRPr lang="en-US" sz="1400" b="1" dirty="0">
                <a:latin typeface="Arial"/>
                <a:cs typeface="Arial"/>
              </a:endParaRPr>
            </a:p>
          </p:txBody>
        </p:sp>
        <p:sp>
          <p:nvSpPr>
            <p:cNvPr id="118" name="Oval 117"/>
            <p:cNvSpPr>
              <a:spLocks noChangeAspect="1"/>
            </p:cNvSpPr>
            <p:nvPr/>
          </p:nvSpPr>
          <p:spPr>
            <a:xfrm>
              <a:off x="71250" y="4642536"/>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a:spLocks noChangeAspect="1"/>
            </p:cNvSpPr>
            <p:nvPr/>
          </p:nvSpPr>
          <p:spPr>
            <a:xfrm>
              <a:off x="71250" y="485006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TextBox 121"/>
            <p:cNvSpPr txBox="1"/>
            <p:nvPr/>
          </p:nvSpPr>
          <p:spPr>
            <a:xfrm>
              <a:off x="147140" y="4535113"/>
              <a:ext cx="834758" cy="307777"/>
            </a:xfrm>
            <a:prstGeom prst="rect">
              <a:avLst/>
            </a:prstGeom>
            <a:noFill/>
          </p:spPr>
          <p:txBody>
            <a:bodyPr wrap="square" rtlCol="0">
              <a:spAutoFit/>
            </a:bodyPr>
            <a:lstStyle/>
            <a:p>
              <a:r>
                <a:rPr lang="en-US" sz="1400" b="1" dirty="0" smtClean="0">
                  <a:latin typeface="Arial"/>
                  <a:cs typeface="Arial"/>
                </a:rPr>
                <a:t>TPV 2</a:t>
              </a:r>
              <a:endParaRPr lang="en-US" sz="1400" b="1" dirty="0">
                <a:latin typeface="Arial"/>
                <a:cs typeface="Arial"/>
              </a:endParaRPr>
            </a:p>
          </p:txBody>
        </p:sp>
        <p:sp>
          <p:nvSpPr>
            <p:cNvPr id="123" name="TextBox 122"/>
            <p:cNvSpPr txBox="1"/>
            <p:nvPr/>
          </p:nvSpPr>
          <p:spPr>
            <a:xfrm>
              <a:off x="147140" y="4738224"/>
              <a:ext cx="834758" cy="307777"/>
            </a:xfrm>
            <a:prstGeom prst="rect">
              <a:avLst/>
            </a:prstGeom>
            <a:noFill/>
          </p:spPr>
          <p:txBody>
            <a:bodyPr wrap="square" rtlCol="0">
              <a:spAutoFit/>
            </a:bodyPr>
            <a:lstStyle/>
            <a:p>
              <a:r>
                <a:rPr lang="en-US" sz="1400" b="1" dirty="0" smtClean="0">
                  <a:latin typeface="Arial"/>
                  <a:cs typeface="Arial"/>
                </a:rPr>
                <a:t>TPV 3</a:t>
              </a:r>
              <a:endParaRPr lang="en-US" sz="1400" b="1" dirty="0">
                <a:latin typeface="Arial"/>
                <a:cs typeface="Arial"/>
              </a:endParaRPr>
            </a:p>
          </p:txBody>
        </p:sp>
      </p:grpSp>
      <p:grpSp>
        <p:nvGrpSpPr>
          <p:cNvPr id="10" name="Group 9"/>
          <p:cNvGrpSpPr/>
          <p:nvPr/>
        </p:nvGrpSpPr>
        <p:grpSpPr>
          <a:xfrm>
            <a:off x="4575990" y="4487437"/>
            <a:ext cx="973387" cy="519343"/>
            <a:chOff x="4573976" y="4518937"/>
            <a:chExt cx="973387" cy="519343"/>
          </a:xfrm>
        </p:grpSpPr>
        <p:sp>
          <p:nvSpPr>
            <p:cNvPr id="124" name="Rectangle 123"/>
            <p:cNvSpPr/>
            <p:nvPr/>
          </p:nvSpPr>
          <p:spPr>
            <a:xfrm>
              <a:off x="4573976" y="4559037"/>
              <a:ext cx="749808" cy="457200"/>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a:spLocks noChangeAspect="1"/>
            </p:cNvSpPr>
            <p:nvPr/>
          </p:nvSpPr>
          <p:spPr>
            <a:xfrm>
              <a:off x="4636715" y="4830236"/>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TextBox 125"/>
            <p:cNvSpPr txBox="1"/>
            <p:nvPr/>
          </p:nvSpPr>
          <p:spPr>
            <a:xfrm>
              <a:off x="4712605" y="4518937"/>
              <a:ext cx="834758" cy="307777"/>
            </a:xfrm>
            <a:prstGeom prst="rect">
              <a:avLst/>
            </a:prstGeom>
            <a:noFill/>
          </p:spPr>
          <p:txBody>
            <a:bodyPr wrap="square" rtlCol="0">
              <a:spAutoFit/>
            </a:bodyPr>
            <a:lstStyle/>
            <a:p>
              <a:r>
                <a:rPr lang="en-US" sz="1400" b="1" dirty="0" smtClean="0">
                  <a:latin typeface="Arial"/>
                  <a:cs typeface="Arial"/>
                </a:rPr>
                <a:t>L1</a:t>
              </a:r>
              <a:endParaRPr lang="en-US" sz="1400" b="1" dirty="0">
                <a:latin typeface="Arial"/>
                <a:cs typeface="Arial"/>
              </a:endParaRPr>
            </a:p>
          </p:txBody>
        </p:sp>
        <p:sp>
          <p:nvSpPr>
            <p:cNvPr id="127" name="Oval 126"/>
            <p:cNvSpPr>
              <a:spLocks noChangeAspect="1"/>
            </p:cNvSpPr>
            <p:nvPr/>
          </p:nvSpPr>
          <p:spPr>
            <a:xfrm>
              <a:off x="4636715" y="4627487"/>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TextBox 128"/>
            <p:cNvSpPr txBox="1"/>
            <p:nvPr/>
          </p:nvSpPr>
          <p:spPr>
            <a:xfrm>
              <a:off x="4712605" y="4730503"/>
              <a:ext cx="834758" cy="307777"/>
            </a:xfrm>
            <a:prstGeom prst="rect">
              <a:avLst/>
            </a:prstGeom>
            <a:noFill/>
          </p:spPr>
          <p:txBody>
            <a:bodyPr wrap="square" rtlCol="0">
              <a:spAutoFit/>
            </a:bodyPr>
            <a:lstStyle/>
            <a:p>
              <a:r>
                <a:rPr lang="en-US" sz="1400" b="1" dirty="0" smtClean="0">
                  <a:latin typeface="Arial"/>
                  <a:cs typeface="Arial"/>
                </a:rPr>
                <a:t>AC12</a:t>
              </a:r>
              <a:endParaRPr lang="en-US" sz="1400" b="1" dirty="0">
                <a:latin typeface="Arial"/>
                <a:cs typeface="Arial"/>
              </a:endParaRPr>
            </a:p>
          </p:txBody>
        </p:sp>
      </p:grpSp>
      <p:sp>
        <p:nvSpPr>
          <p:cNvPr id="75" name="Multiply 74"/>
          <p:cNvSpPr>
            <a:spLocks noChangeAspect="1"/>
          </p:cNvSpPr>
          <p:nvPr/>
        </p:nvSpPr>
        <p:spPr>
          <a:xfrm>
            <a:off x="7350901" y="2433329"/>
            <a:ext cx="228856" cy="22860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Multiply 75"/>
          <p:cNvSpPr>
            <a:spLocks noChangeAspect="1"/>
          </p:cNvSpPr>
          <p:nvPr/>
        </p:nvSpPr>
        <p:spPr>
          <a:xfrm>
            <a:off x="3285934" y="2347604"/>
            <a:ext cx="228856" cy="22860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304977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1673"/>
            <a:ext cx="8229600" cy="5676122"/>
          </a:xfrm>
        </p:spPr>
        <p:txBody>
          <a:bodyPr>
            <a:normAutofit fontScale="70000" lnSpcReduction="20000"/>
          </a:bodyPr>
          <a:lstStyle/>
          <a:p>
            <a:pPr>
              <a:lnSpc>
                <a:spcPct val="120000"/>
              </a:lnSpc>
            </a:pPr>
            <a:r>
              <a:rPr lang="en-US" sz="3400" dirty="0">
                <a:latin typeface="Arial" panose="020B0604020202020204" pitchFamily="34" charset="0"/>
                <a:cs typeface="Arial" panose="020B0604020202020204" pitchFamily="34" charset="0"/>
              </a:rPr>
              <a:t>TPV 1 approaches and interacts with AC12 in a region of strong baroclinicity, likely supporting the development of AC12 through baroclinic processes</a:t>
            </a:r>
          </a:p>
          <a:p>
            <a:pPr>
              <a:lnSpc>
                <a:spcPct val="120000"/>
              </a:lnSpc>
            </a:pPr>
            <a:endParaRPr lang="en-US" sz="3400" dirty="0" smtClean="0">
              <a:latin typeface="Arial" panose="020B0604020202020204" pitchFamily="34" charset="0"/>
              <a:cs typeface="Arial" panose="020B0604020202020204" pitchFamily="34" charset="0"/>
            </a:endParaRPr>
          </a:p>
          <a:p>
            <a:pPr>
              <a:lnSpc>
                <a:spcPct val="120000"/>
              </a:lnSpc>
            </a:pPr>
            <a:r>
              <a:rPr lang="en-US" sz="3400" dirty="0" smtClean="0">
                <a:latin typeface="Arial" panose="020B0604020202020204" pitchFamily="34" charset="0"/>
                <a:cs typeface="Arial" panose="020B0604020202020204" pitchFamily="34" charset="0"/>
              </a:rPr>
              <a:t>TPV 2 forms </a:t>
            </a:r>
            <a:r>
              <a:rPr lang="en-US" sz="3400" dirty="0" smtClean="0">
                <a:latin typeface="Arial" panose="020B0604020202020204" pitchFamily="34" charset="0"/>
                <a:cs typeface="Arial" panose="020B0604020202020204" pitchFamily="34" charset="0"/>
              </a:rPr>
              <a:t>at</a:t>
            </a:r>
            <a:r>
              <a:rPr lang="en-US" sz="3400" dirty="0" smtClean="0">
                <a:latin typeface="Arial" panose="020B0604020202020204" pitchFamily="34" charset="0"/>
                <a:cs typeface="Arial" panose="020B0604020202020204" pitchFamily="34" charset="0"/>
              </a:rPr>
              <a:t> </a:t>
            </a:r>
            <a:r>
              <a:rPr lang="en-US" sz="3400" dirty="0" smtClean="0">
                <a:latin typeface="Arial" panose="020B0604020202020204" pitchFamily="34" charset="0"/>
                <a:cs typeface="Arial" panose="020B0604020202020204" pitchFamily="34" charset="0"/>
              </a:rPr>
              <a:t>0000 UTC 3 Aug </a:t>
            </a:r>
            <a:r>
              <a:rPr lang="en-US" sz="3400" dirty="0" smtClean="0">
                <a:latin typeface="Arial" panose="020B0604020202020204" pitchFamily="34" charset="0"/>
                <a:cs typeface="Arial" panose="020B0604020202020204" pitchFamily="34" charset="0"/>
              </a:rPr>
              <a:t>east </a:t>
            </a:r>
            <a:r>
              <a:rPr lang="en-US" sz="3400" dirty="0" smtClean="0">
                <a:latin typeface="Arial" panose="020B0604020202020204" pitchFamily="34" charset="0"/>
                <a:cs typeface="Arial" panose="020B0604020202020204" pitchFamily="34" charset="0"/>
              </a:rPr>
              <a:t>of TPV 1 and </a:t>
            </a:r>
            <a:r>
              <a:rPr lang="en-US" sz="3400" dirty="0" smtClean="0">
                <a:latin typeface="Arial" panose="020B0604020202020204" pitchFamily="34" charset="0"/>
                <a:cs typeface="Arial" panose="020B0604020202020204" pitchFamily="34" charset="0"/>
              </a:rPr>
              <a:t>TPV </a:t>
            </a:r>
            <a:r>
              <a:rPr lang="en-US" sz="3400" dirty="0" smtClean="0">
                <a:latin typeface="Arial" panose="020B0604020202020204" pitchFamily="34" charset="0"/>
                <a:cs typeface="Arial" panose="020B0604020202020204" pitchFamily="34" charset="0"/>
              </a:rPr>
              <a:t>3 forms </a:t>
            </a:r>
            <a:r>
              <a:rPr lang="en-US" sz="3400" dirty="0" smtClean="0">
                <a:latin typeface="Arial" panose="020B0604020202020204" pitchFamily="34" charset="0"/>
                <a:cs typeface="Arial" panose="020B0604020202020204" pitchFamily="34" charset="0"/>
              </a:rPr>
              <a:t>at</a:t>
            </a:r>
            <a:r>
              <a:rPr lang="en-US" sz="3400" dirty="0" smtClean="0">
                <a:latin typeface="Arial" panose="020B0604020202020204" pitchFamily="34" charset="0"/>
                <a:cs typeface="Arial" panose="020B0604020202020204" pitchFamily="34" charset="0"/>
              </a:rPr>
              <a:t> </a:t>
            </a:r>
            <a:r>
              <a:rPr lang="en-US" sz="3400" dirty="0" smtClean="0">
                <a:latin typeface="Arial" panose="020B0604020202020204" pitchFamily="34" charset="0"/>
                <a:cs typeface="Arial" panose="020B0604020202020204" pitchFamily="34" charset="0"/>
              </a:rPr>
              <a:t>0000 UTC 4 Aug by splitting off </a:t>
            </a:r>
            <a:r>
              <a:rPr lang="en-US" sz="3400" dirty="0" smtClean="0">
                <a:latin typeface="Arial" panose="020B0604020202020204" pitchFamily="34" charset="0"/>
                <a:cs typeface="Arial" panose="020B0604020202020204" pitchFamily="34" charset="0"/>
              </a:rPr>
              <a:t>TPV </a:t>
            </a:r>
            <a:r>
              <a:rPr lang="en-US" sz="3400" dirty="0" smtClean="0">
                <a:latin typeface="Arial" panose="020B0604020202020204" pitchFamily="34" charset="0"/>
                <a:cs typeface="Arial" panose="020B0604020202020204" pitchFamily="34" charset="0"/>
              </a:rPr>
              <a:t>1</a:t>
            </a:r>
          </a:p>
          <a:p>
            <a:pPr>
              <a:lnSpc>
                <a:spcPct val="120000"/>
              </a:lnSpc>
            </a:pPr>
            <a:endParaRPr lang="en-US" sz="3400" dirty="0" smtClean="0">
              <a:latin typeface="Arial" panose="020B0604020202020204" pitchFamily="34" charset="0"/>
              <a:cs typeface="Arial" panose="020B0604020202020204" pitchFamily="34" charset="0"/>
            </a:endParaRPr>
          </a:p>
          <a:p>
            <a:pPr>
              <a:lnSpc>
                <a:spcPct val="120000"/>
              </a:lnSpc>
            </a:pPr>
            <a:r>
              <a:rPr lang="en-US" sz="3400" dirty="0">
                <a:latin typeface="Arial" panose="020B0604020202020204" pitchFamily="34" charset="0"/>
                <a:cs typeface="Arial" panose="020B0604020202020204" pitchFamily="34" charset="0"/>
              </a:rPr>
              <a:t>TPV–jet interactions involving </a:t>
            </a:r>
            <a:r>
              <a:rPr lang="en-US" sz="3400" dirty="0" smtClean="0">
                <a:latin typeface="Arial" panose="020B0604020202020204" pitchFamily="34" charset="0"/>
                <a:cs typeface="Arial" panose="020B0604020202020204" pitchFamily="34" charset="0"/>
              </a:rPr>
              <a:t>TPV 1, TPV 2, and TPV 3 likely </a:t>
            </a:r>
            <a:r>
              <a:rPr lang="en-US" sz="3400" dirty="0">
                <a:latin typeface="Arial" panose="020B0604020202020204" pitchFamily="34" charset="0"/>
                <a:cs typeface="Arial" panose="020B0604020202020204" pitchFamily="34" charset="0"/>
              </a:rPr>
              <a:t>contribute to the formation of a dual-jet configuration and jet coupling over AC12 </a:t>
            </a:r>
            <a:r>
              <a:rPr lang="en-US" sz="3400" dirty="0" smtClean="0">
                <a:latin typeface="Arial" panose="020B0604020202020204" pitchFamily="34" charset="0"/>
                <a:cs typeface="Arial" panose="020B0604020202020204" pitchFamily="34" charset="0"/>
              </a:rPr>
              <a:t>during 3–4 </a:t>
            </a:r>
            <a:r>
              <a:rPr lang="en-US" sz="3400" dirty="0" smtClean="0">
                <a:latin typeface="Arial" panose="020B0604020202020204" pitchFamily="34" charset="0"/>
                <a:cs typeface="Arial" panose="020B0604020202020204" pitchFamily="34" charset="0"/>
              </a:rPr>
              <a:t>Aug</a:t>
            </a:r>
          </a:p>
          <a:p>
            <a:pPr>
              <a:lnSpc>
                <a:spcPct val="120000"/>
              </a:lnSpc>
            </a:pPr>
            <a:endParaRPr lang="en-US" sz="3400" dirty="0">
              <a:latin typeface="Arial" panose="020B0604020202020204" pitchFamily="34" charset="0"/>
              <a:cs typeface="Arial" panose="020B0604020202020204" pitchFamily="34" charset="0"/>
            </a:endParaRPr>
          </a:p>
          <a:p>
            <a:pPr>
              <a:lnSpc>
                <a:spcPct val="120000"/>
              </a:lnSpc>
            </a:pPr>
            <a:r>
              <a:rPr lang="en-US" sz="3400" dirty="0" smtClean="0">
                <a:solidFill>
                  <a:srgbClr val="000000"/>
                </a:solidFill>
                <a:latin typeface="Arial" panose="020B0604020202020204" pitchFamily="34" charset="0"/>
                <a:cs typeface="Arial" panose="020B0604020202020204" pitchFamily="34" charset="0"/>
              </a:rPr>
              <a:t>Upper-level divergence associated with the jet coupling as well as forcing for ascent associated with TPV 1 likely support the intensification of AC12</a:t>
            </a:r>
            <a:endParaRPr lang="en-US" sz="3400" dirty="0">
              <a:solidFill>
                <a:srgbClr val="000000"/>
              </a:solidFill>
              <a:latin typeface="Arial" panose="020B0604020202020204" pitchFamily="34" charset="0"/>
              <a:cs typeface="Arial" panose="020B0604020202020204" pitchFamily="34" charset="0"/>
            </a:endParaRPr>
          </a:p>
          <a:p>
            <a:pPr>
              <a:lnSpc>
                <a:spcPct val="110000"/>
              </a:lnSpc>
            </a:pPr>
            <a:endParaRPr lang="en-US" sz="2400" dirty="0" smtClean="0">
              <a:latin typeface="Arial" panose="020B0604020202020204" pitchFamily="34" charset="0"/>
              <a:cs typeface="Arial" panose="020B0604020202020204" pitchFamily="34" charset="0"/>
            </a:endParaRPr>
          </a:p>
          <a:p>
            <a:pPr lvl="1"/>
            <a:endParaRPr lang="en-US" sz="2000" dirty="0" smtClean="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620736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1674"/>
            <a:ext cx="8229600" cy="5627156"/>
          </a:xfrm>
        </p:spPr>
        <p:txBody>
          <a:bodyPr>
            <a:normAutofit/>
          </a:bodyPr>
          <a:lstStyle/>
          <a:p>
            <a:r>
              <a:rPr lang="en-US" sz="2400" dirty="0" smtClean="0">
                <a:latin typeface="Arial" panose="020B0604020202020204" pitchFamily="34" charset="0"/>
                <a:cs typeface="Arial" panose="020B0604020202020204" pitchFamily="34" charset="0"/>
              </a:rPr>
              <a:t>L1 </a:t>
            </a:r>
            <a:r>
              <a:rPr lang="en-US" sz="2400" dirty="0">
                <a:latin typeface="Arial" panose="020B0604020202020204" pitchFamily="34" charset="0"/>
                <a:cs typeface="Arial" panose="020B0604020202020204" pitchFamily="34" charset="0"/>
              </a:rPr>
              <a:t>interacts and merges with </a:t>
            </a:r>
            <a:r>
              <a:rPr lang="en-US" sz="2400" dirty="0" smtClean="0">
                <a:latin typeface="Arial" panose="020B0604020202020204" pitchFamily="34" charset="0"/>
                <a:cs typeface="Arial" panose="020B0604020202020204" pitchFamily="34" charset="0"/>
              </a:rPr>
              <a:t>AC12 on 5 Aug, </a:t>
            </a:r>
            <a:r>
              <a:rPr lang="en-US" sz="2400" dirty="0">
                <a:latin typeface="Arial" panose="020B0604020202020204" pitchFamily="34" charset="0"/>
                <a:cs typeface="Arial" panose="020B0604020202020204" pitchFamily="34" charset="0"/>
              </a:rPr>
              <a:t>which may further support the intensification of AC12</a:t>
            </a:r>
          </a:p>
          <a:p>
            <a:pPr marL="0" indent="0">
              <a:lnSpc>
                <a:spcPct val="110000"/>
              </a:lnSpc>
              <a:buNone/>
            </a:pPr>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AC12 becomes positioned in the left exit region of a jet streak located between TPV 1 and a downstream ridge by 0000 UTC 6 Aug and continues to intensify</a:t>
            </a:r>
          </a:p>
          <a:p>
            <a:pPr marL="457200" lvl="1" indent="0">
              <a:lnSpc>
                <a:spcPct val="110000"/>
              </a:lnSpc>
              <a:buNone/>
            </a:pPr>
            <a:endParaRPr lang="en-US" sz="2200" dirty="0" smtClean="0">
              <a:solidFill>
                <a:srgbClr val="0000FF"/>
              </a:solidFill>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AC12 attains peak intensity at 1000 UTC 6 Aug (962.3 hPa) and becomes vertically stacked with TPV 1 by 1200 UTC 6 Aug</a:t>
            </a:r>
          </a:p>
          <a:p>
            <a:pPr>
              <a:lnSpc>
                <a:spcPct val="110000"/>
              </a:lnSpc>
            </a:pPr>
            <a:endParaRPr lang="en-US" sz="2400" dirty="0">
              <a:solidFill>
                <a:srgbClr val="0000FF"/>
              </a:solidFill>
              <a:latin typeface="Arial" panose="020B0604020202020204" pitchFamily="34" charset="0"/>
              <a:cs typeface="Arial" panose="020B0604020202020204" pitchFamily="34" charset="0"/>
            </a:endParaRPr>
          </a:p>
          <a:p>
            <a:r>
              <a:rPr lang="en-US" sz="2400" dirty="0" smtClean="0">
                <a:solidFill>
                  <a:srgbClr val="000000"/>
                </a:solidFill>
                <a:latin typeface="Arial" panose="020B0604020202020204" pitchFamily="34" charset="0"/>
                <a:cs typeface="Arial" panose="020B0604020202020204" pitchFamily="34" charset="0"/>
              </a:rPr>
              <a:t>AC12 and TPV 1 then move slowly in tandem with one another over the </a:t>
            </a:r>
            <a:r>
              <a:rPr lang="en-US" sz="2400" dirty="0" smtClean="0">
                <a:solidFill>
                  <a:srgbClr val="000000"/>
                </a:solidFill>
                <a:latin typeface="Arial" panose="020B0604020202020204" pitchFamily="34" charset="0"/>
                <a:cs typeface="Arial" panose="020B0604020202020204" pitchFamily="34" charset="0"/>
              </a:rPr>
              <a:t>Arctic, </a:t>
            </a:r>
            <a:r>
              <a:rPr lang="en-US" sz="2400" dirty="0" smtClean="0">
                <a:solidFill>
                  <a:srgbClr val="000000"/>
                </a:solidFill>
                <a:latin typeface="Arial" panose="020B0604020202020204" pitchFamily="34" charset="0"/>
                <a:cs typeface="Arial" panose="020B0604020202020204" pitchFamily="34" charset="0"/>
              </a:rPr>
              <a:t>while AC12 slowly weakens</a:t>
            </a:r>
            <a:endParaRPr lang="en-US" sz="2400" dirty="0">
              <a:solidFill>
                <a:srgbClr val="000000"/>
              </a:solidFill>
              <a:latin typeface="Arial" panose="020B0604020202020204" pitchFamily="34" charset="0"/>
              <a:cs typeface="Arial" panose="020B0604020202020204" pitchFamily="34" charset="0"/>
            </a:endParaRPr>
          </a:p>
          <a:p>
            <a:endParaRPr lang="en-US" sz="2600" dirty="0">
              <a:solidFill>
                <a:srgbClr val="0000FF"/>
              </a:solidFill>
              <a:latin typeface="Arial" panose="020B0604020202020204" pitchFamily="34" charset="0"/>
              <a:cs typeface="Arial" panose="020B0604020202020204" pitchFamily="34" charset="0"/>
            </a:endParaRPr>
          </a:p>
          <a:p>
            <a:pPr lvl="1"/>
            <a:endParaRPr lang="en-US" sz="2000" dirty="0" smtClean="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676256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descr="era5_pv_cross_cfd_69.3N99E_69.3N150E_20120804_0600.png"/>
          <p:cNvPicPr>
            <a:picLocks noChangeAspect="1"/>
          </p:cNvPicPr>
          <p:nvPr/>
        </p:nvPicPr>
        <p:blipFill rotWithShape="1">
          <a:blip r:embed="rId3">
            <a:extLst>
              <a:ext uri="{28A0092B-C50C-407E-A947-70E740481C1C}">
                <a14:useLocalDpi xmlns:a14="http://schemas.microsoft.com/office/drawing/2010/main" val="0"/>
              </a:ext>
            </a:extLst>
          </a:blip>
          <a:srcRect t="2315" b="10672"/>
          <a:stretch/>
        </p:blipFill>
        <p:spPr>
          <a:xfrm>
            <a:off x="447666" y="709172"/>
            <a:ext cx="4987984" cy="4663440"/>
          </a:xfrm>
          <a:prstGeom prst="rect">
            <a:avLst/>
          </a:prstGeom>
        </p:spPr>
      </p:pic>
      <p:sp>
        <p:nvSpPr>
          <p:cNvPr id="109" name="TextBox 108"/>
          <p:cNvSpPr txBox="1"/>
          <p:nvPr/>
        </p:nvSpPr>
        <p:spPr>
          <a:xfrm>
            <a:off x="1141299" y="5294066"/>
            <a:ext cx="1791021" cy="246221"/>
          </a:xfrm>
          <a:prstGeom prst="rect">
            <a:avLst/>
          </a:prstGeom>
          <a:noFill/>
        </p:spPr>
        <p:txBody>
          <a:bodyPr wrap="square" rtlCol="0" anchor="t">
            <a:spAutoFit/>
          </a:bodyPr>
          <a:lstStyle/>
          <a:p>
            <a:pPr algn="ctr"/>
            <a:r>
              <a:rPr lang="en-US" sz="1000" dirty="0" smtClean="0">
                <a:latin typeface="Arial"/>
                <a:cs typeface="Arial"/>
              </a:rPr>
              <a:t>69.3°N, 111.8°</a:t>
            </a:r>
            <a:r>
              <a:rPr lang="en-US" sz="1000" dirty="0">
                <a:latin typeface="Arial"/>
                <a:cs typeface="Arial"/>
              </a:rPr>
              <a:t>E</a:t>
            </a:r>
          </a:p>
        </p:txBody>
      </p:sp>
      <p:sp>
        <p:nvSpPr>
          <p:cNvPr id="110" name="TextBox 109"/>
          <p:cNvSpPr txBox="1"/>
          <p:nvPr/>
        </p:nvSpPr>
        <p:spPr>
          <a:xfrm>
            <a:off x="2395573" y="5294219"/>
            <a:ext cx="1470337" cy="246221"/>
          </a:xfrm>
          <a:prstGeom prst="rect">
            <a:avLst/>
          </a:prstGeom>
          <a:noFill/>
        </p:spPr>
        <p:txBody>
          <a:bodyPr wrap="square" rtlCol="0" anchor="t">
            <a:spAutoFit/>
          </a:bodyPr>
          <a:lstStyle/>
          <a:p>
            <a:pPr algn="ctr"/>
            <a:r>
              <a:rPr lang="en-US" sz="1000" dirty="0" smtClean="0">
                <a:latin typeface="Arial"/>
                <a:cs typeface="Arial"/>
              </a:rPr>
              <a:t>69.3°N, 124.5°E</a:t>
            </a:r>
            <a:endParaRPr lang="en-US" sz="1000" dirty="0">
              <a:latin typeface="Arial"/>
              <a:cs typeface="Arial"/>
            </a:endParaRPr>
          </a:p>
        </p:txBody>
      </p:sp>
      <p:sp>
        <p:nvSpPr>
          <p:cNvPr id="111" name="TextBox 110"/>
          <p:cNvSpPr txBox="1"/>
          <p:nvPr/>
        </p:nvSpPr>
        <p:spPr>
          <a:xfrm>
            <a:off x="3492665" y="5293757"/>
            <a:ext cx="1470337" cy="246221"/>
          </a:xfrm>
          <a:prstGeom prst="rect">
            <a:avLst/>
          </a:prstGeom>
          <a:noFill/>
        </p:spPr>
        <p:txBody>
          <a:bodyPr wrap="square" rtlCol="0" anchor="t">
            <a:spAutoFit/>
          </a:bodyPr>
          <a:lstStyle/>
          <a:p>
            <a:pPr algn="ctr"/>
            <a:r>
              <a:rPr lang="en-US" sz="1000" dirty="0" smtClean="0">
                <a:latin typeface="Arial"/>
                <a:cs typeface="Arial"/>
              </a:rPr>
              <a:t>69.3°N, 137.3°</a:t>
            </a:r>
            <a:r>
              <a:rPr lang="en-US" sz="1000" dirty="0">
                <a:latin typeface="Arial"/>
                <a:cs typeface="Arial"/>
              </a:rPr>
              <a:t>E</a:t>
            </a:r>
          </a:p>
        </p:txBody>
      </p:sp>
      <p:sp>
        <p:nvSpPr>
          <p:cNvPr id="114" name="Content Placeholder 2"/>
          <p:cNvSpPr txBox="1">
            <a:spLocks/>
          </p:cNvSpPr>
          <p:nvPr/>
        </p:nvSpPr>
        <p:spPr>
          <a:xfrm>
            <a:off x="-50001" y="5702342"/>
            <a:ext cx="9243182" cy="115565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500" dirty="0" smtClean="0">
                <a:latin typeface="Arial"/>
                <a:cs typeface="Arial"/>
              </a:rPr>
              <a:t>(a) PV </a:t>
            </a:r>
            <a:r>
              <a:rPr lang="en-US" sz="1500" dirty="0">
                <a:latin typeface="Arial"/>
                <a:cs typeface="Arial"/>
              </a:rPr>
              <a:t>(PVU, </a:t>
            </a:r>
            <a:r>
              <a:rPr lang="en-US" sz="1500" dirty="0" smtClean="0">
                <a:latin typeface="Arial"/>
                <a:cs typeface="Arial"/>
              </a:rPr>
              <a:t>shaded)</a:t>
            </a:r>
            <a:r>
              <a:rPr lang="en-US" sz="1500" dirty="0">
                <a:latin typeface="Arial"/>
                <a:cs typeface="Arial"/>
              </a:rPr>
              <a:t>, </a:t>
            </a:r>
            <a:r>
              <a:rPr lang="en-US" sz="1500" dirty="0" smtClean="0">
                <a:latin typeface="Arial"/>
                <a:cs typeface="Arial"/>
              </a:rPr>
              <a:t>θ (K, black), ascent </a:t>
            </a:r>
            <a:r>
              <a:rPr lang="en-US" sz="1500" dirty="0" smtClean="0">
                <a:latin typeface="Arial" panose="020B0604020202020204" pitchFamily="34" charset="0"/>
                <a:cs typeface="Arial" panose="020B0604020202020204" pitchFamily="34" charset="0"/>
              </a:rPr>
              <a:t>(</a:t>
            </a:r>
            <a:r>
              <a:rPr lang="en-US" sz="1500" dirty="0">
                <a:latin typeface="Arial" panose="020B0604020202020204" pitchFamily="34" charset="0"/>
                <a:cs typeface="Arial" panose="020B0604020202020204" pitchFamily="34" charset="0"/>
              </a:rPr>
              <a:t>red, every </a:t>
            </a:r>
            <a:r>
              <a:rPr lang="en-US" sz="1500" dirty="0" smtClean="0">
                <a:latin typeface="Arial" panose="020B0604020202020204" pitchFamily="34" charset="0"/>
                <a:cs typeface="Arial" panose="020B0604020202020204" pitchFamily="34" charset="0"/>
              </a:rPr>
              <a:t>3 </a:t>
            </a:r>
            <a:r>
              <a:rPr lang="en-US" sz="1500" dirty="0">
                <a:latin typeface="Arial" panose="020B0604020202020204" pitchFamily="34" charset="0"/>
                <a:cs typeface="Arial" panose="020B0604020202020204" pitchFamily="34" charset="0"/>
              </a:rPr>
              <a:t>× 10</a:t>
            </a:r>
            <a:r>
              <a:rPr lang="en-US" sz="1500" baseline="30000" dirty="0">
                <a:latin typeface="Arial" panose="020B0604020202020204" pitchFamily="34" charset="0"/>
                <a:cs typeface="Arial" panose="020B0604020202020204" pitchFamily="34" charset="0"/>
              </a:rPr>
              <a:t>−3 </a:t>
            </a:r>
            <a:r>
              <a:rPr lang="en-US" sz="1500" dirty="0">
                <a:latin typeface="Arial" panose="020B0604020202020204" pitchFamily="34" charset="0"/>
                <a:cs typeface="Arial" panose="020B0604020202020204" pitchFamily="34" charset="0"/>
              </a:rPr>
              <a:t>hPa 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a:t>
            </a:r>
            <a:r>
              <a:rPr lang="en-US" sz="1500" dirty="0" smtClean="0">
                <a:latin typeface="Arial"/>
                <a:cs typeface="Arial"/>
              </a:rPr>
              <a:t>and wind speed (dashed white, every 10 m s</a:t>
            </a:r>
            <a:r>
              <a:rPr lang="en-US" sz="1500" baseline="30000" dirty="0" smtClean="0">
                <a:latin typeface="Arial"/>
                <a:cs typeface="Arial"/>
              </a:rPr>
              <a:t>−1</a:t>
            </a:r>
            <a:r>
              <a:rPr lang="en-US" sz="1500" dirty="0">
                <a:latin typeface="Arial"/>
                <a:cs typeface="Arial"/>
              </a:rPr>
              <a:t> </a:t>
            </a:r>
            <a:r>
              <a:rPr lang="en-US" sz="1500" dirty="0" smtClean="0">
                <a:latin typeface="Arial"/>
                <a:cs typeface="Arial"/>
              </a:rPr>
              <a:t>starting at 30 </a:t>
            </a:r>
            <a:r>
              <a:rPr lang="en-US" sz="1500" dirty="0">
                <a:latin typeface="Arial"/>
                <a:cs typeface="Arial"/>
              </a:rPr>
              <a:t>m s</a:t>
            </a:r>
            <a:r>
              <a:rPr lang="en-US" sz="1500" baseline="30000" dirty="0">
                <a:latin typeface="Arial"/>
                <a:cs typeface="Arial"/>
              </a:rPr>
              <a:t>−1</a:t>
            </a:r>
            <a:r>
              <a:rPr lang="en-US" sz="1500" dirty="0">
                <a:latin typeface="Arial"/>
                <a:cs typeface="Arial"/>
              </a:rPr>
              <a:t> )</a:t>
            </a:r>
            <a:r>
              <a:rPr lang="en-US" sz="1500" dirty="0" smtClean="0">
                <a:latin typeface="Arial"/>
                <a:cs typeface="Arial"/>
              </a:rPr>
              <a:t>; (b) DT (2-PVU surface) θ (K, shaded), wind speed (black, </a:t>
            </a:r>
            <a:r>
              <a:rPr lang="en-US" sz="1500" dirty="0">
                <a:latin typeface="Arial"/>
                <a:cs typeface="Arial"/>
              </a:rPr>
              <a:t>every </a:t>
            </a:r>
            <a:r>
              <a:rPr lang="en-US" sz="1500" dirty="0" smtClean="0">
                <a:latin typeface="Arial"/>
                <a:cs typeface="Arial"/>
              </a:rPr>
              <a:t>        10 </a:t>
            </a:r>
            <a:r>
              <a:rPr lang="en-US" sz="1500" dirty="0">
                <a:latin typeface="Arial"/>
                <a:cs typeface="Arial"/>
              </a:rPr>
              <a:t>m s</a:t>
            </a:r>
            <a:r>
              <a:rPr lang="en-US" sz="1500" baseline="30000" dirty="0">
                <a:latin typeface="Arial"/>
                <a:cs typeface="Arial"/>
              </a:rPr>
              <a:t>−1</a:t>
            </a:r>
            <a:r>
              <a:rPr lang="en-US" sz="1500" dirty="0">
                <a:latin typeface="Arial"/>
                <a:cs typeface="Arial"/>
              </a:rPr>
              <a:t> starting at 30 m s</a:t>
            </a:r>
            <a:r>
              <a:rPr lang="en-US" sz="1500" baseline="30000" dirty="0">
                <a:latin typeface="Arial"/>
                <a:cs typeface="Arial"/>
              </a:rPr>
              <a:t>−1</a:t>
            </a:r>
            <a:r>
              <a:rPr lang="en-US" sz="1500" dirty="0">
                <a:latin typeface="Arial"/>
                <a:cs typeface="Arial"/>
              </a:rPr>
              <a:t> )</a:t>
            </a:r>
            <a:r>
              <a:rPr lang="en-US" sz="1500" dirty="0" smtClean="0">
                <a:latin typeface="Arial"/>
                <a:cs typeface="Arial"/>
              </a:rPr>
              <a:t>, and wind (m s</a:t>
            </a:r>
            <a:r>
              <a:rPr lang="en-US" sz="1500" baseline="30000" dirty="0" smtClean="0">
                <a:latin typeface="Arial"/>
                <a:cs typeface="Arial"/>
              </a:rPr>
              <a:t>−1</a:t>
            </a:r>
            <a:r>
              <a:rPr lang="en-US" sz="1500" dirty="0" smtClean="0">
                <a:latin typeface="Arial"/>
                <a:cs typeface="Arial"/>
              </a:rPr>
              <a:t>, flags and barbs); (c) </a:t>
            </a:r>
            <a:r>
              <a:rPr lang="en-US" sz="1500" dirty="0">
                <a:latin typeface="Arial" panose="020B0604020202020204" pitchFamily="34" charset="0"/>
                <a:cs typeface="Arial" panose="020B0604020202020204" pitchFamily="34" charset="0"/>
              </a:rPr>
              <a:t>250-hPa wind speed (m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shaded)</a:t>
            </a:r>
            <a:r>
              <a:rPr lang="en-US" sz="1500" dirty="0" smtClean="0">
                <a:latin typeface="Arial" panose="020B0604020202020204" pitchFamily="34" charset="0"/>
                <a:cs typeface="Arial" panose="020B0604020202020204" pitchFamily="34" charset="0"/>
              </a:rPr>
              <a:t>,1000</a:t>
            </a:r>
            <a:r>
              <a:rPr lang="en-US" sz="1500" dirty="0">
                <a:latin typeface="Arial" panose="020B0604020202020204" pitchFamily="34" charset="0"/>
                <a:cs typeface="Arial" panose="020B0604020202020204" pitchFamily="34" charset="0"/>
              </a:rPr>
              <a:t>–500-hPa thickness (dam, blue/red)</a:t>
            </a:r>
            <a:r>
              <a:rPr lang="en-US" sz="1500" dirty="0" smtClean="0">
                <a:latin typeface="Arial" panose="020B0604020202020204" pitchFamily="34" charset="0"/>
                <a:cs typeface="Arial" panose="020B0604020202020204" pitchFamily="34" charset="0"/>
              </a:rPr>
              <a:t>, SLP </a:t>
            </a:r>
            <a:r>
              <a:rPr lang="en-US" sz="1500" dirty="0">
                <a:latin typeface="Arial" panose="020B0604020202020204" pitchFamily="34" charset="0"/>
                <a:cs typeface="Arial" panose="020B0604020202020204" pitchFamily="34" charset="0"/>
              </a:rPr>
              <a:t>(hPa, black), </a:t>
            </a:r>
            <a:r>
              <a:rPr lang="en-US" sz="1500" dirty="0" smtClean="0">
                <a:latin typeface="Arial" panose="020B0604020202020204" pitchFamily="34" charset="0"/>
                <a:cs typeface="Arial" panose="020B0604020202020204" pitchFamily="34" charset="0"/>
              </a:rPr>
              <a:t>and PW </a:t>
            </a:r>
            <a:r>
              <a:rPr lang="en-US" sz="1500" dirty="0">
                <a:latin typeface="Arial" panose="020B0604020202020204" pitchFamily="34" charset="0"/>
                <a:cs typeface="Arial" panose="020B0604020202020204" pitchFamily="34" charset="0"/>
              </a:rPr>
              <a:t>(mm, shaded)</a:t>
            </a:r>
            <a:endParaRPr lang="en-US" sz="1500" baseline="300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0234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83908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0600 UTC </a:t>
            </a:r>
            <a:r>
              <a:rPr lang="en-US" sz="2400" dirty="0">
                <a:latin typeface="Arial" panose="020B0604020202020204" pitchFamily="34" charset="0"/>
                <a:cs typeface="Arial" panose="020B0604020202020204" pitchFamily="34" charset="0"/>
              </a:rPr>
              <a:t>4</a:t>
            </a:r>
            <a:r>
              <a:rPr lang="en-US" sz="2400" dirty="0" smtClean="0">
                <a:latin typeface="Arial" panose="020B0604020202020204" pitchFamily="34" charset="0"/>
                <a:cs typeface="Arial" panose="020B0604020202020204" pitchFamily="34" charset="0"/>
              </a:rPr>
              <a:t> Aug 2012</a:t>
            </a:r>
            <a:endParaRPr lang="en-US" sz="2400" dirty="0">
              <a:latin typeface="Arial" panose="020B0604020202020204" pitchFamily="34" charset="0"/>
              <a:cs typeface="Arial" panose="020B0604020202020204" pitchFamily="34" charset="0"/>
            </a:endParaRPr>
          </a:p>
        </p:txBody>
      </p:sp>
      <p:sp>
        <p:nvSpPr>
          <p:cNvPr id="1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Cross Sections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8" name="Group 7"/>
          <p:cNvGrpSpPr/>
          <p:nvPr/>
        </p:nvGrpSpPr>
        <p:grpSpPr>
          <a:xfrm>
            <a:off x="8274599" y="849332"/>
            <a:ext cx="452142" cy="4589701"/>
            <a:chOff x="8196612" y="849332"/>
            <a:chExt cx="452142" cy="4589701"/>
          </a:xfrm>
        </p:grpSpPr>
        <p:pic>
          <p:nvPicPr>
            <p:cNvPr id="16" name="Picture 15"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rot="16200000">
              <a:off x="6034722" y="3014958"/>
              <a:ext cx="4468412" cy="137160"/>
            </a:xfrm>
            <a:prstGeom prst="rect">
              <a:avLst/>
            </a:prstGeom>
          </p:spPr>
        </p:pic>
        <p:sp>
          <p:nvSpPr>
            <p:cNvPr id="17" name="TextBox 16"/>
            <p:cNvSpPr txBox="1"/>
            <p:nvPr/>
          </p:nvSpPr>
          <p:spPr>
            <a:xfrm>
              <a:off x="8348198" y="4526264"/>
              <a:ext cx="300556" cy="138499"/>
            </a:xfrm>
            <a:prstGeom prst="rect">
              <a:avLst/>
            </a:prstGeom>
            <a:noFill/>
          </p:spPr>
          <p:txBody>
            <a:bodyPr wrap="square" lIns="0" tIns="0" rIns="0" bIns="0" rtlCol="0">
              <a:spAutoFit/>
            </a:bodyPr>
            <a:lstStyle/>
            <a:p>
              <a:r>
                <a:rPr lang="en-US" sz="900" kern="1200" dirty="0" smtClean="0">
                  <a:latin typeface="Arial"/>
                  <a:cs typeface="Arial"/>
                </a:rPr>
                <a:t>270</a:t>
              </a:r>
              <a:endParaRPr lang="en-US" sz="900" kern="1200" dirty="0">
                <a:latin typeface="Arial"/>
                <a:cs typeface="Arial"/>
              </a:endParaRPr>
            </a:p>
          </p:txBody>
        </p:sp>
        <p:sp>
          <p:nvSpPr>
            <p:cNvPr id="18" name="TextBox 17"/>
            <p:cNvSpPr txBox="1"/>
            <p:nvPr/>
          </p:nvSpPr>
          <p:spPr>
            <a:xfrm>
              <a:off x="8348198" y="4325101"/>
              <a:ext cx="300556" cy="138499"/>
            </a:xfrm>
            <a:prstGeom prst="rect">
              <a:avLst/>
            </a:prstGeom>
            <a:noFill/>
          </p:spPr>
          <p:txBody>
            <a:bodyPr wrap="square" lIns="0" tIns="0" rIns="0" bIns="0" rtlCol="0">
              <a:spAutoFit/>
            </a:bodyPr>
            <a:lstStyle/>
            <a:p>
              <a:r>
                <a:rPr lang="en-US" sz="900" kern="1200" dirty="0" smtClean="0">
                  <a:latin typeface="Arial"/>
                  <a:cs typeface="Arial"/>
                </a:rPr>
                <a:t>276</a:t>
              </a:r>
              <a:endParaRPr lang="en-US" sz="900" kern="1200" dirty="0">
                <a:latin typeface="Arial"/>
                <a:cs typeface="Arial"/>
              </a:endParaRPr>
            </a:p>
          </p:txBody>
        </p:sp>
        <p:sp>
          <p:nvSpPr>
            <p:cNvPr id="19" name="TextBox 18"/>
            <p:cNvSpPr txBox="1"/>
            <p:nvPr/>
          </p:nvSpPr>
          <p:spPr>
            <a:xfrm>
              <a:off x="8348198" y="4124569"/>
              <a:ext cx="300556" cy="138499"/>
            </a:xfrm>
            <a:prstGeom prst="rect">
              <a:avLst/>
            </a:prstGeom>
            <a:noFill/>
          </p:spPr>
          <p:txBody>
            <a:bodyPr wrap="square" lIns="0" tIns="0" rIns="0" bIns="0" rtlCol="0">
              <a:spAutoFit/>
            </a:bodyPr>
            <a:lstStyle/>
            <a:p>
              <a:r>
                <a:rPr lang="en-US" sz="900" kern="1200" dirty="0" smtClean="0">
                  <a:latin typeface="Arial"/>
                  <a:cs typeface="Arial"/>
                </a:rPr>
                <a:t>282</a:t>
              </a:r>
              <a:endParaRPr lang="en-US" sz="900" kern="1200" dirty="0">
                <a:latin typeface="Arial"/>
                <a:cs typeface="Arial"/>
              </a:endParaRPr>
            </a:p>
          </p:txBody>
        </p:sp>
        <p:sp>
          <p:nvSpPr>
            <p:cNvPr id="20" name="TextBox 19"/>
            <p:cNvSpPr txBox="1"/>
            <p:nvPr/>
          </p:nvSpPr>
          <p:spPr>
            <a:xfrm>
              <a:off x="8348198" y="3923062"/>
              <a:ext cx="300556" cy="138499"/>
            </a:xfrm>
            <a:prstGeom prst="rect">
              <a:avLst/>
            </a:prstGeom>
            <a:noFill/>
          </p:spPr>
          <p:txBody>
            <a:bodyPr wrap="square" lIns="0" tIns="0" rIns="0" bIns="0" rtlCol="0">
              <a:spAutoFit/>
            </a:bodyPr>
            <a:lstStyle/>
            <a:p>
              <a:r>
                <a:rPr lang="en-US" sz="900" kern="1200" dirty="0" smtClean="0">
                  <a:latin typeface="Arial"/>
                  <a:cs typeface="Arial"/>
                </a:rPr>
                <a:t>288</a:t>
              </a:r>
              <a:endParaRPr lang="en-US" sz="900" kern="1200" dirty="0">
                <a:latin typeface="Arial"/>
                <a:cs typeface="Arial"/>
              </a:endParaRPr>
            </a:p>
          </p:txBody>
        </p:sp>
        <p:sp>
          <p:nvSpPr>
            <p:cNvPr id="21" name="TextBox 20"/>
            <p:cNvSpPr txBox="1"/>
            <p:nvPr/>
          </p:nvSpPr>
          <p:spPr>
            <a:xfrm>
              <a:off x="8348198" y="3722825"/>
              <a:ext cx="300556" cy="138499"/>
            </a:xfrm>
            <a:prstGeom prst="rect">
              <a:avLst/>
            </a:prstGeom>
            <a:noFill/>
          </p:spPr>
          <p:txBody>
            <a:bodyPr wrap="square" lIns="0" tIns="0" rIns="0" bIns="0" rtlCol="0">
              <a:spAutoFit/>
            </a:bodyPr>
            <a:lstStyle/>
            <a:p>
              <a:r>
                <a:rPr lang="en-US" sz="900" kern="1200" dirty="0" smtClean="0">
                  <a:latin typeface="Arial"/>
                  <a:cs typeface="Arial"/>
                </a:rPr>
                <a:t>294</a:t>
              </a:r>
              <a:endParaRPr lang="en-US" sz="900" kern="1200" dirty="0">
                <a:latin typeface="Arial"/>
                <a:cs typeface="Arial"/>
              </a:endParaRPr>
            </a:p>
          </p:txBody>
        </p:sp>
        <p:sp>
          <p:nvSpPr>
            <p:cNvPr id="22" name="TextBox 21"/>
            <p:cNvSpPr txBox="1"/>
            <p:nvPr/>
          </p:nvSpPr>
          <p:spPr>
            <a:xfrm>
              <a:off x="8348198" y="3518234"/>
              <a:ext cx="300556" cy="138499"/>
            </a:xfrm>
            <a:prstGeom prst="rect">
              <a:avLst/>
            </a:prstGeom>
            <a:noFill/>
          </p:spPr>
          <p:txBody>
            <a:bodyPr wrap="square" lIns="0" tIns="0" rIns="0" bIns="0" rtlCol="0">
              <a:spAutoFit/>
            </a:bodyPr>
            <a:lstStyle/>
            <a:p>
              <a:r>
                <a:rPr lang="en-US" sz="900" kern="1200" dirty="0" smtClean="0">
                  <a:latin typeface="Arial"/>
                  <a:cs typeface="Arial"/>
                </a:rPr>
                <a:t>300</a:t>
              </a:r>
              <a:endParaRPr lang="en-US" sz="900" kern="1200" dirty="0">
                <a:latin typeface="Arial"/>
                <a:cs typeface="Arial"/>
              </a:endParaRPr>
            </a:p>
          </p:txBody>
        </p:sp>
        <p:sp>
          <p:nvSpPr>
            <p:cNvPr id="23" name="TextBox 22"/>
            <p:cNvSpPr txBox="1"/>
            <p:nvPr/>
          </p:nvSpPr>
          <p:spPr>
            <a:xfrm>
              <a:off x="8348198" y="3315865"/>
              <a:ext cx="300556" cy="138499"/>
            </a:xfrm>
            <a:prstGeom prst="rect">
              <a:avLst/>
            </a:prstGeom>
            <a:noFill/>
          </p:spPr>
          <p:txBody>
            <a:bodyPr wrap="square" lIns="0" tIns="0" rIns="0" bIns="0" rtlCol="0">
              <a:spAutoFit/>
            </a:bodyPr>
            <a:lstStyle/>
            <a:p>
              <a:r>
                <a:rPr lang="en-US" sz="900" kern="1200" dirty="0" smtClean="0">
                  <a:latin typeface="Arial"/>
                  <a:cs typeface="Arial"/>
                </a:rPr>
                <a:t>306</a:t>
              </a:r>
              <a:endParaRPr lang="en-US" sz="900" kern="1200" dirty="0">
                <a:latin typeface="Arial"/>
                <a:cs typeface="Arial"/>
              </a:endParaRPr>
            </a:p>
          </p:txBody>
        </p:sp>
        <p:sp>
          <p:nvSpPr>
            <p:cNvPr id="24" name="TextBox 23"/>
            <p:cNvSpPr txBox="1"/>
            <p:nvPr/>
          </p:nvSpPr>
          <p:spPr>
            <a:xfrm>
              <a:off x="8348198" y="3113809"/>
              <a:ext cx="300556" cy="138499"/>
            </a:xfrm>
            <a:prstGeom prst="rect">
              <a:avLst/>
            </a:prstGeom>
            <a:noFill/>
          </p:spPr>
          <p:txBody>
            <a:bodyPr wrap="square" lIns="0" tIns="0" rIns="0" bIns="0" rtlCol="0">
              <a:spAutoFit/>
            </a:bodyPr>
            <a:lstStyle/>
            <a:p>
              <a:r>
                <a:rPr lang="en-US" sz="900" kern="1200" dirty="0" smtClean="0">
                  <a:latin typeface="Arial"/>
                  <a:cs typeface="Arial"/>
                </a:rPr>
                <a:t>312</a:t>
              </a:r>
              <a:endParaRPr lang="en-US" sz="900" kern="1200" dirty="0">
                <a:latin typeface="Arial"/>
                <a:cs typeface="Arial"/>
              </a:endParaRPr>
            </a:p>
          </p:txBody>
        </p:sp>
        <p:sp>
          <p:nvSpPr>
            <p:cNvPr id="25" name="TextBox 24"/>
            <p:cNvSpPr txBox="1"/>
            <p:nvPr/>
          </p:nvSpPr>
          <p:spPr>
            <a:xfrm>
              <a:off x="8348198" y="2914557"/>
              <a:ext cx="300556" cy="138499"/>
            </a:xfrm>
            <a:prstGeom prst="rect">
              <a:avLst/>
            </a:prstGeom>
            <a:noFill/>
          </p:spPr>
          <p:txBody>
            <a:bodyPr wrap="square" lIns="0" tIns="0" rIns="0" bIns="0" rtlCol="0">
              <a:spAutoFit/>
            </a:bodyPr>
            <a:lstStyle/>
            <a:p>
              <a:r>
                <a:rPr lang="en-US" sz="900" kern="1200" dirty="0" smtClean="0">
                  <a:latin typeface="Arial"/>
                  <a:cs typeface="Arial"/>
                </a:rPr>
                <a:t>318</a:t>
              </a:r>
            </a:p>
          </p:txBody>
        </p:sp>
        <p:sp>
          <p:nvSpPr>
            <p:cNvPr id="26" name="TextBox 25"/>
            <p:cNvSpPr txBox="1"/>
            <p:nvPr/>
          </p:nvSpPr>
          <p:spPr>
            <a:xfrm>
              <a:off x="8348198" y="2711578"/>
              <a:ext cx="300556" cy="138499"/>
            </a:xfrm>
            <a:prstGeom prst="rect">
              <a:avLst/>
            </a:prstGeom>
            <a:noFill/>
          </p:spPr>
          <p:txBody>
            <a:bodyPr wrap="square" lIns="0" tIns="0" rIns="0" bIns="0" rtlCol="0">
              <a:spAutoFit/>
            </a:bodyPr>
            <a:lstStyle/>
            <a:p>
              <a:r>
                <a:rPr lang="en-US" sz="900" kern="1200" dirty="0" smtClean="0">
                  <a:latin typeface="Arial"/>
                  <a:cs typeface="Arial"/>
                </a:rPr>
                <a:t>324</a:t>
              </a:r>
              <a:endParaRPr lang="en-US" sz="900" kern="1200" dirty="0">
                <a:latin typeface="Arial"/>
                <a:cs typeface="Arial"/>
              </a:endParaRPr>
            </a:p>
          </p:txBody>
        </p:sp>
        <p:sp>
          <p:nvSpPr>
            <p:cNvPr id="27" name="TextBox 26"/>
            <p:cNvSpPr txBox="1"/>
            <p:nvPr/>
          </p:nvSpPr>
          <p:spPr>
            <a:xfrm>
              <a:off x="8348198" y="2507919"/>
              <a:ext cx="300556" cy="138499"/>
            </a:xfrm>
            <a:prstGeom prst="rect">
              <a:avLst/>
            </a:prstGeom>
            <a:noFill/>
          </p:spPr>
          <p:txBody>
            <a:bodyPr wrap="square" lIns="0" tIns="0" rIns="0" bIns="0" rtlCol="0">
              <a:spAutoFit/>
            </a:bodyPr>
            <a:lstStyle/>
            <a:p>
              <a:r>
                <a:rPr lang="en-US" sz="900" kern="1200" dirty="0" smtClean="0">
                  <a:latin typeface="Arial"/>
                  <a:cs typeface="Arial"/>
                </a:rPr>
                <a:t>330</a:t>
              </a:r>
              <a:endParaRPr lang="en-US" sz="900" kern="1200" dirty="0">
                <a:latin typeface="Arial"/>
                <a:cs typeface="Arial"/>
              </a:endParaRPr>
            </a:p>
          </p:txBody>
        </p:sp>
        <p:sp>
          <p:nvSpPr>
            <p:cNvPr id="28" name="TextBox 27"/>
            <p:cNvSpPr txBox="1"/>
            <p:nvPr/>
          </p:nvSpPr>
          <p:spPr>
            <a:xfrm>
              <a:off x="8348198" y="2307726"/>
              <a:ext cx="300556" cy="138499"/>
            </a:xfrm>
            <a:prstGeom prst="rect">
              <a:avLst/>
            </a:prstGeom>
            <a:noFill/>
          </p:spPr>
          <p:txBody>
            <a:bodyPr wrap="square" lIns="0" tIns="0" rIns="0" bIns="0" rtlCol="0">
              <a:spAutoFit/>
            </a:bodyPr>
            <a:lstStyle/>
            <a:p>
              <a:r>
                <a:rPr lang="en-US" sz="900" kern="1200" dirty="0" smtClean="0">
                  <a:latin typeface="Arial"/>
                  <a:cs typeface="Arial"/>
                </a:rPr>
                <a:t>336</a:t>
              </a:r>
              <a:endParaRPr lang="en-US" sz="900" kern="1200" dirty="0">
                <a:latin typeface="Arial"/>
                <a:cs typeface="Arial"/>
              </a:endParaRPr>
            </a:p>
          </p:txBody>
        </p:sp>
        <p:sp>
          <p:nvSpPr>
            <p:cNvPr id="29" name="TextBox 28"/>
            <p:cNvSpPr txBox="1"/>
            <p:nvPr/>
          </p:nvSpPr>
          <p:spPr>
            <a:xfrm>
              <a:off x="8348198" y="2111757"/>
              <a:ext cx="300556" cy="138499"/>
            </a:xfrm>
            <a:prstGeom prst="rect">
              <a:avLst/>
            </a:prstGeom>
            <a:noFill/>
          </p:spPr>
          <p:txBody>
            <a:bodyPr wrap="square" lIns="0" tIns="0" rIns="0" bIns="0" rtlCol="0">
              <a:spAutoFit/>
            </a:bodyPr>
            <a:lstStyle/>
            <a:p>
              <a:r>
                <a:rPr lang="en-US" sz="900" kern="1200" dirty="0" smtClean="0">
                  <a:latin typeface="Arial"/>
                  <a:cs typeface="Arial"/>
                </a:rPr>
                <a:t>342</a:t>
              </a:r>
              <a:endParaRPr lang="en-US" sz="900" kern="1200" dirty="0">
                <a:latin typeface="Arial"/>
                <a:cs typeface="Arial"/>
              </a:endParaRPr>
            </a:p>
          </p:txBody>
        </p:sp>
        <p:sp>
          <p:nvSpPr>
            <p:cNvPr id="31" name="TextBox 30"/>
            <p:cNvSpPr txBox="1"/>
            <p:nvPr/>
          </p:nvSpPr>
          <p:spPr>
            <a:xfrm>
              <a:off x="8348198" y="1904180"/>
              <a:ext cx="300556" cy="138499"/>
            </a:xfrm>
            <a:prstGeom prst="rect">
              <a:avLst/>
            </a:prstGeom>
            <a:noFill/>
          </p:spPr>
          <p:txBody>
            <a:bodyPr wrap="square" lIns="0" tIns="0" rIns="0" bIns="0" rtlCol="0">
              <a:spAutoFit/>
            </a:bodyPr>
            <a:lstStyle/>
            <a:p>
              <a:r>
                <a:rPr lang="en-US" sz="900" kern="1200" dirty="0" smtClean="0">
                  <a:latin typeface="Arial"/>
                  <a:cs typeface="Arial"/>
                </a:rPr>
                <a:t>348</a:t>
              </a:r>
              <a:endParaRPr lang="en-US" sz="900" kern="1200" dirty="0">
                <a:latin typeface="Arial"/>
                <a:cs typeface="Arial"/>
              </a:endParaRPr>
            </a:p>
          </p:txBody>
        </p:sp>
        <p:sp>
          <p:nvSpPr>
            <p:cNvPr id="32" name="TextBox 31"/>
            <p:cNvSpPr txBox="1"/>
            <p:nvPr/>
          </p:nvSpPr>
          <p:spPr>
            <a:xfrm>
              <a:off x="8348198" y="1702328"/>
              <a:ext cx="300556" cy="138499"/>
            </a:xfrm>
            <a:prstGeom prst="rect">
              <a:avLst/>
            </a:prstGeom>
            <a:noFill/>
          </p:spPr>
          <p:txBody>
            <a:bodyPr wrap="square" lIns="0" tIns="0" rIns="0" bIns="0" rtlCol="0">
              <a:spAutoFit/>
            </a:bodyPr>
            <a:lstStyle/>
            <a:p>
              <a:r>
                <a:rPr lang="en-US" sz="900" kern="1200" dirty="0" smtClean="0">
                  <a:latin typeface="Arial"/>
                  <a:cs typeface="Arial"/>
                </a:rPr>
                <a:t>354</a:t>
              </a:r>
              <a:endParaRPr lang="en-US" sz="900" kern="1200" dirty="0">
                <a:latin typeface="Arial"/>
                <a:cs typeface="Arial"/>
              </a:endParaRPr>
            </a:p>
          </p:txBody>
        </p:sp>
        <p:sp>
          <p:nvSpPr>
            <p:cNvPr id="33" name="TextBox 32"/>
            <p:cNvSpPr txBox="1"/>
            <p:nvPr/>
          </p:nvSpPr>
          <p:spPr>
            <a:xfrm>
              <a:off x="8348198" y="1499369"/>
              <a:ext cx="300556" cy="138499"/>
            </a:xfrm>
            <a:prstGeom prst="rect">
              <a:avLst/>
            </a:prstGeom>
            <a:noFill/>
          </p:spPr>
          <p:txBody>
            <a:bodyPr wrap="square" lIns="0" tIns="0" rIns="0" bIns="0" rtlCol="0">
              <a:spAutoFit/>
            </a:bodyPr>
            <a:lstStyle/>
            <a:p>
              <a:r>
                <a:rPr lang="en-US" sz="900" kern="1200" dirty="0" smtClean="0">
                  <a:latin typeface="Arial"/>
                  <a:cs typeface="Arial"/>
                </a:rPr>
                <a:t>360</a:t>
              </a:r>
              <a:endParaRPr lang="en-US" sz="900" kern="1200" dirty="0">
                <a:latin typeface="Arial"/>
                <a:cs typeface="Arial"/>
              </a:endParaRPr>
            </a:p>
          </p:txBody>
        </p:sp>
        <p:sp>
          <p:nvSpPr>
            <p:cNvPr id="35" name="TextBox 34"/>
            <p:cNvSpPr txBox="1"/>
            <p:nvPr/>
          </p:nvSpPr>
          <p:spPr>
            <a:xfrm>
              <a:off x="8348198" y="1297522"/>
              <a:ext cx="300556" cy="138499"/>
            </a:xfrm>
            <a:prstGeom prst="rect">
              <a:avLst/>
            </a:prstGeom>
            <a:noFill/>
          </p:spPr>
          <p:txBody>
            <a:bodyPr wrap="square" lIns="0" tIns="0" rIns="0" bIns="0" rtlCol="0">
              <a:spAutoFit/>
            </a:bodyPr>
            <a:lstStyle/>
            <a:p>
              <a:r>
                <a:rPr lang="en-US" sz="900" kern="1200" dirty="0" smtClean="0">
                  <a:latin typeface="Arial"/>
                  <a:cs typeface="Arial"/>
                </a:rPr>
                <a:t>366</a:t>
              </a:r>
              <a:endParaRPr lang="en-US" sz="900" kern="1200" dirty="0">
                <a:latin typeface="Arial"/>
                <a:cs typeface="Arial"/>
              </a:endParaRPr>
            </a:p>
          </p:txBody>
        </p:sp>
        <p:sp>
          <p:nvSpPr>
            <p:cNvPr id="36" name="TextBox 35"/>
            <p:cNvSpPr txBox="1"/>
            <p:nvPr/>
          </p:nvSpPr>
          <p:spPr>
            <a:xfrm>
              <a:off x="8348198" y="1095849"/>
              <a:ext cx="300556" cy="138499"/>
            </a:xfrm>
            <a:prstGeom prst="rect">
              <a:avLst/>
            </a:prstGeom>
            <a:noFill/>
          </p:spPr>
          <p:txBody>
            <a:bodyPr wrap="square" lIns="0" tIns="0" rIns="0" bIns="0" rtlCol="0">
              <a:spAutoFit/>
            </a:bodyPr>
            <a:lstStyle/>
            <a:p>
              <a:r>
                <a:rPr lang="en-US" sz="900" kern="1200" dirty="0" smtClean="0">
                  <a:latin typeface="Arial"/>
                  <a:cs typeface="Arial"/>
                </a:rPr>
                <a:t>372</a:t>
              </a:r>
              <a:endParaRPr lang="en-US" sz="900" kern="1200" dirty="0">
                <a:latin typeface="Arial"/>
                <a:cs typeface="Arial"/>
              </a:endParaRPr>
            </a:p>
          </p:txBody>
        </p:sp>
        <p:sp>
          <p:nvSpPr>
            <p:cNvPr id="37" name="TextBox 36"/>
            <p:cNvSpPr txBox="1"/>
            <p:nvPr/>
          </p:nvSpPr>
          <p:spPr>
            <a:xfrm>
              <a:off x="8348198" y="891388"/>
              <a:ext cx="300556" cy="138499"/>
            </a:xfrm>
            <a:prstGeom prst="rect">
              <a:avLst/>
            </a:prstGeom>
            <a:noFill/>
          </p:spPr>
          <p:txBody>
            <a:bodyPr wrap="square" lIns="0" tIns="0" rIns="0" bIns="0" rtlCol="0">
              <a:spAutoFit/>
            </a:bodyPr>
            <a:lstStyle/>
            <a:p>
              <a:r>
                <a:rPr lang="en-US" sz="900" kern="1200" dirty="0">
                  <a:latin typeface="Arial"/>
                  <a:cs typeface="Arial"/>
                </a:rPr>
                <a:t>3</a:t>
              </a:r>
              <a:r>
                <a:rPr lang="en-US" sz="900" kern="1200" dirty="0" smtClean="0">
                  <a:latin typeface="Arial"/>
                  <a:cs typeface="Arial"/>
                </a:rPr>
                <a:t>78</a:t>
              </a:r>
              <a:endParaRPr lang="en-US" sz="900" kern="1200" dirty="0">
                <a:latin typeface="Arial"/>
                <a:cs typeface="Arial"/>
              </a:endParaRPr>
            </a:p>
          </p:txBody>
        </p:sp>
        <p:sp>
          <p:nvSpPr>
            <p:cNvPr id="40" name="TextBox 39"/>
            <p:cNvSpPr txBox="1"/>
            <p:nvPr/>
          </p:nvSpPr>
          <p:spPr>
            <a:xfrm>
              <a:off x="8348198" y="4727818"/>
              <a:ext cx="300556" cy="138499"/>
            </a:xfrm>
            <a:prstGeom prst="rect">
              <a:avLst/>
            </a:prstGeom>
            <a:noFill/>
          </p:spPr>
          <p:txBody>
            <a:bodyPr wrap="square" lIns="0" tIns="0" rIns="0" bIns="0" rtlCol="0">
              <a:spAutoFit/>
            </a:bodyPr>
            <a:lstStyle/>
            <a:p>
              <a:r>
                <a:rPr lang="en-US" sz="900" kern="1200" dirty="0" smtClean="0">
                  <a:latin typeface="Arial"/>
                  <a:cs typeface="Arial"/>
                </a:rPr>
                <a:t>264</a:t>
              </a:r>
              <a:endParaRPr lang="en-US" sz="900" kern="1200" dirty="0">
                <a:latin typeface="Arial"/>
                <a:cs typeface="Arial"/>
              </a:endParaRPr>
            </a:p>
          </p:txBody>
        </p:sp>
        <p:sp>
          <p:nvSpPr>
            <p:cNvPr id="41" name="TextBox 40"/>
            <p:cNvSpPr txBox="1"/>
            <p:nvPr/>
          </p:nvSpPr>
          <p:spPr>
            <a:xfrm>
              <a:off x="8348198" y="4928660"/>
              <a:ext cx="300556" cy="138499"/>
            </a:xfrm>
            <a:prstGeom prst="rect">
              <a:avLst/>
            </a:prstGeom>
            <a:noFill/>
          </p:spPr>
          <p:txBody>
            <a:bodyPr wrap="square" lIns="0" tIns="0" rIns="0" bIns="0" rtlCol="0">
              <a:spAutoFit/>
            </a:bodyPr>
            <a:lstStyle/>
            <a:p>
              <a:r>
                <a:rPr lang="en-US" sz="900" kern="1200" dirty="0" smtClean="0">
                  <a:latin typeface="Arial"/>
                  <a:cs typeface="Arial"/>
                </a:rPr>
                <a:t>258</a:t>
              </a:r>
              <a:endParaRPr lang="en-US" sz="900" kern="1200" dirty="0">
                <a:latin typeface="Arial"/>
                <a:cs typeface="Arial"/>
              </a:endParaRPr>
            </a:p>
          </p:txBody>
        </p:sp>
        <p:sp>
          <p:nvSpPr>
            <p:cNvPr id="42" name="TextBox 41"/>
            <p:cNvSpPr txBox="1"/>
            <p:nvPr/>
          </p:nvSpPr>
          <p:spPr>
            <a:xfrm>
              <a:off x="8348198" y="5130640"/>
              <a:ext cx="300556" cy="138499"/>
            </a:xfrm>
            <a:prstGeom prst="rect">
              <a:avLst/>
            </a:prstGeom>
            <a:noFill/>
          </p:spPr>
          <p:txBody>
            <a:bodyPr wrap="square" lIns="0" tIns="0" rIns="0" bIns="0" rtlCol="0">
              <a:spAutoFit/>
            </a:bodyPr>
            <a:lstStyle/>
            <a:p>
              <a:r>
                <a:rPr lang="en-US" sz="900" kern="1200" dirty="0" smtClean="0">
                  <a:latin typeface="Arial"/>
                  <a:cs typeface="Arial"/>
                </a:rPr>
                <a:t>252</a:t>
              </a:r>
              <a:endParaRPr lang="en-US" sz="900" kern="1200" dirty="0">
                <a:latin typeface="Arial"/>
                <a:cs typeface="Arial"/>
              </a:endParaRPr>
            </a:p>
          </p:txBody>
        </p:sp>
        <p:sp>
          <p:nvSpPr>
            <p:cNvPr id="43" name="TextBox 42"/>
            <p:cNvSpPr txBox="1"/>
            <p:nvPr/>
          </p:nvSpPr>
          <p:spPr>
            <a:xfrm>
              <a:off x="8196612" y="5300534"/>
              <a:ext cx="396333" cy="138499"/>
            </a:xfrm>
            <a:prstGeom prst="rect">
              <a:avLst/>
            </a:prstGeom>
            <a:noFill/>
          </p:spPr>
          <p:txBody>
            <a:bodyPr wrap="square" lIns="0" tIns="0" rIns="0" bIns="0" rtlCol="0">
              <a:spAutoFit/>
            </a:bodyPr>
            <a:lstStyle/>
            <a:p>
              <a:r>
                <a:rPr lang="en-US" sz="900" kern="1200" dirty="0" smtClean="0">
                  <a:latin typeface="Arial"/>
                  <a:cs typeface="Arial"/>
                </a:rPr>
                <a:t>(K</a:t>
              </a:r>
              <a:r>
                <a:rPr lang="en-US" sz="900" kern="1200" dirty="0">
                  <a:latin typeface="Arial"/>
                  <a:cs typeface="Arial"/>
                </a:rPr>
                <a:t>)</a:t>
              </a:r>
            </a:p>
          </p:txBody>
        </p:sp>
      </p:grpSp>
      <p:grpSp>
        <p:nvGrpSpPr>
          <p:cNvPr id="10" name="Group 9"/>
          <p:cNvGrpSpPr/>
          <p:nvPr/>
        </p:nvGrpSpPr>
        <p:grpSpPr>
          <a:xfrm>
            <a:off x="8726741" y="3169329"/>
            <a:ext cx="474426" cy="2269704"/>
            <a:chOff x="8648754" y="3169329"/>
            <a:chExt cx="474426" cy="2269704"/>
          </a:xfrm>
        </p:grpSpPr>
        <p:pic>
          <p:nvPicPr>
            <p:cNvPr id="57" name="Picture 56" descr="250_jet_mslp_pac_polar20131109_1200.png"/>
            <p:cNvPicPr>
              <a:picLocks/>
            </p:cNvPicPr>
            <p:nvPr/>
          </p:nvPicPr>
          <p:blipFill rotWithShape="1">
            <a:blip r:embed="rId5">
              <a:extLst>
                <a:ext uri="{28A0092B-C50C-407E-A947-70E740481C1C}">
                  <a14:useLocalDpi xmlns:a14="http://schemas.microsoft.com/office/drawing/2010/main" val="0"/>
                </a:ext>
              </a:extLst>
            </a:blip>
            <a:srcRect l="4113" t="94735" r="59367" b="2317"/>
            <a:stretch/>
          </p:blipFill>
          <p:spPr>
            <a:xfrm rot="16200000">
              <a:off x="7647486" y="4170597"/>
              <a:ext cx="2157984" cy="155448"/>
            </a:xfrm>
            <a:prstGeom prst="rect">
              <a:avLst/>
            </a:prstGeom>
          </p:spPr>
        </p:pic>
        <p:sp>
          <p:nvSpPr>
            <p:cNvPr id="58" name="TextBox 57"/>
            <p:cNvSpPr txBox="1"/>
            <p:nvPr/>
          </p:nvSpPr>
          <p:spPr>
            <a:xfrm>
              <a:off x="8822624" y="4975009"/>
              <a:ext cx="300556" cy="138499"/>
            </a:xfrm>
            <a:prstGeom prst="rect">
              <a:avLst/>
            </a:prstGeom>
            <a:noFill/>
          </p:spPr>
          <p:txBody>
            <a:bodyPr wrap="square" lIns="0" tIns="0" rIns="0" bIns="0" rtlCol="0">
              <a:spAutoFit/>
            </a:bodyPr>
            <a:lstStyle/>
            <a:p>
              <a:r>
                <a:rPr lang="en-US" sz="900" dirty="0" smtClean="0">
                  <a:latin typeface="Arial"/>
                  <a:cs typeface="Arial"/>
                </a:rPr>
                <a:t>25</a:t>
              </a:r>
              <a:endParaRPr lang="en-US" sz="1000" dirty="0">
                <a:latin typeface="Arial"/>
                <a:cs typeface="Arial"/>
              </a:endParaRPr>
            </a:p>
          </p:txBody>
        </p:sp>
        <p:sp>
          <p:nvSpPr>
            <p:cNvPr id="59" name="TextBox 58"/>
            <p:cNvSpPr txBox="1"/>
            <p:nvPr/>
          </p:nvSpPr>
          <p:spPr>
            <a:xfrm>
              <a:off x="8822624" y="4711780"/>
              <a:ext cx="300556" cy="138499"/>
            </a:xfrm>
            <a:prstGeom prst="rect">
              <a:avLst/>
            </a:prstGeom>
            <a:noFill/>
          </p:spPr>
          <p:txBody>
            <a:bodyPr wrap="square" lIns="0" tIns="0" rIns="0" bIns="0" rtlCol="0">
              <a:spAutoFit/>
            </a:bodyPr>
            <a:lstStyle/>
            <a:p>
              <a:r>
                <a:rPr lang="en-US" sz="900" dirty="0" smtClean="0">
                  <a:latin typeface="Arial"/>
                  <a:cs typeface="Arial"/>
                </a:rPr>
                <a:t>30</a:t>
              </a:r>
              <a:endParaRPr lang="en-US" sz="1000" dirty="0">
                <a:latin typeface="Arial"/>
                <a:cs typeface="Arial"/>
              </a:endParaRPr>
            </a:p>
          </p:txBody>
        </p:sp>
        <p:sp>
          <p:nvSpPr>
            <p:cNvPr id="60" name="TextBox 59"/>
            <p:cNvSpPr txBox="1"/>
            <p:nvPr/>
          </p:nvSpPr>
          <p:spPr>
            <a:xfrm>
              <a:off x="8822014" y="4447102"/>
              <a:ext cx="300556" cy="138499"/>
            </a:xfrm>
            <a:prstGeom prst="rect">
              <a:avLst/>
            </a:prstGeom>
            <a:noFill/>
          </p:spPr>
          <p:txBody>
            <a:bodyPr wrap="square" lIns="0" tIns="0" rIns="0" bIns="0" rtlCol="0">
              <a:spAutoFit/>
            </a:bodyPr>
            <a:lstStyle/>
            <a:p>
              <a:r>
                <a:rPr lang="en-US" sz="900" dirty="0" smtClean="0">
                  <a:latin typeface="Arial"/>
                  <a:cs typeface="Arial"/>
                </a:rPr>
                <a:t>35</a:t>
              </a:r>
              <a:endParaRPr lang="en-US" sz="900" dirty="0">
                <a:latin typeface="Arial"/>
                <a:cs typeface="Arial"/>
              </a:endParaRPr>
            </a:p>
          </p:txBody>
        </p:sp>
        <p:sp>
          <p:nvSpPr>
            <p:cNvPr id="61" name="TextBox 60"/>
            <p:cNvSpPr txBox="1"/>
            <p:nvPr/>
          </p:nvSpPr>
          <p:spPr>
            <a:xfrm>
              <a:off x="8822014" y="4188079"/>
              <a:ext cx="300556" cy="138499"/>
            </a:xfrm>
            <a:prstGeom prst="rect">
              <a:avLst/>
            </a:prstGeom>
            <a:noFill/>
          </p:spPr>
          <p:txBody>
            <a:bodyPr wrap="square" lIns="0" tIns="0" rIns="0" bIns="0" rtlCol="0">
              <a:spAutoFit/>
            </a:bodyPr>
            <a:lstStyle/>
            <a:p>
              <a:r>
                <a:rPr lang="en-US" sz="900" dirty="0" smtClean="0">
                  <a:latin typeface="Arial"/>
                  <a:cs typeface="Arial"/>
                </a:rPr>
                <a:t>40</a:t>
              </a:r>
              <a:endParaRPr lang="en-US" sz="1000" dirty="0">
                <a:latin typeface="Arial"/>
                <a:cs typeface="Arial"/>
              </a:endParaRPr>
            </a:p>
          </p:txBody>
        </p:sp>
        <p:sp>
          <p:nvSpPr>
            <p:cNvPr id="62" name="TextBox 61"/>
            <p:cNvSpPr txBox="1"/>
            <p:nvPr/>
          </p:nvSpPr>
          <p:spPr>
            <a:xfrm>
              <a:off x="8822624" y="3924978"/>
              <a:ext cx="300556" cy="138499"/>
            </a:xfrm>
            <a:prstGeom prst="rect">
              <a:avLst/>
            </a:prstGeom>
            <a:noFill/>
          </p:spPr>
          <p:txBody>
            <a:bodyPr wrap="square" lIns="0" tIns="0" rIns="0" bIns="0" rtlCol="0">
              <a:spAutoFit/>
            </a:bodyPr>
            <a:lstStyle/>
            <a:p>
              <a:r>
                <a:rPr lang="en-US" sz="900" dirty="0" smtClean="0">
                  <a:latin typeface="Arial"/>
                  <a:cs typeface="Arial"/>
                </a:rPr>
                <a:t>45</a:t>
              </a:r>
              <a:endParaRPr lang="en-US" sz="1000" dirty="0">
                <a:latin typeface="Arial"/>
                <a:cs typeface="Arial"/>
              </a:endParaRPr>
            </a:p>
          </p:txBody>
        </p:sp>
        <p:sp>
          <p:nvSpPr>
            <p:cNvPr id="63" name="TextBox 62"/>
            <p:cNvSpPr txBox="1"/>
            <p:nvPr/>
          </p:nvSpPr>
          <p:spPr>
            <a:xfrm>
              <a:off x="8822624" y="3666889"/>
              <a:ext cx="300556" cy="138499"/>
            </a:xfrm>
            <a:prstGeom prst="rect">
              <a:avLst/>
            </a:prstGeom>
            <a:noFill/>
          </p:spPr>
          <p:txBody>
            <a:bodyPr wrap="square" lIns="0" tIns="0" rIns="0" bIns="0" rtlCol="0">
              <a:spAutoFit/>
            </a:bodyPr>
            <a:lstStyle/>
            <a:p>
              <a:r>
                <a:rPr lang="en-US" sz="900" dirty="0" smtClean="0">
                  <a:latin typeface="Arial"/>
                  <a:cs typeface="Arial"/>
                </a:rPr>
                <a:t>50</a:t>
              </a:r>
              <a:endParaRPr lang="en-US" sz="1000" dirty="0">
                <a:latin typeface="Arial"/>
                <a:cs typeface="Arial"/>
              </a:endParaRPr>
            </a:p>
          </p:txBody>
        </p:sp>
        <p:sp>
          <p:nvSpPr>
            <p:cNvPr id="64" name="TextBox 63"/>
            <p:cNvSpPr txBox="1"/>
            <p:nvPr/>
          </p:nvSpPr>
          <p:spPr>
            <a:xfrm>
              <a:off x="8822014" y="3404744"/>
              <a:ext cx="300556" cy="138499"/>
            </a:xfrm>
            <a:prstGeom prst="rect">
              <a:avLst/>
            </a:prstGeom>
            <a:noFill/>
          </p:spPr>
          <p:txBody>
            <a:bodyPr wrap="square" lIns="0" tIns="0" rIns="0" bIns="0" rtlCol="0">
              <a:spAutoFit/>
            </a:bodyPr>
            <a:lstStyle/>
            <a:p>
              <a:r>
                <a:rPr lang="en-US" sz="900" dirty="0">
                  <a:latin typeface="Arial"/>
                  <a:cs typeface="Arial"/>
                </a:rPr>
                <a:t>5</a:t>
              </a:r>
              <a:r>
                <a:rPr lang="en-US" sz="900" dirty="0" smtClean="0">
                  <a:latin typeface="Arial"/>
                  <a:cs typeface="Arial"/>
                </a:rPr>
                <a:t>5</a:t>
              </a:r>
              <a:endParaRPr lang="en-US" sz="1000" dirty="0">
                <a:latin typeface="Arial"/>
                <a:cs typeface="Arial"/>
              </a:endParaRPr>
            </a:p>
          </p:txBody>
        </p:sp>
        <p:sp>
          <p:nvSpPr>
            <p:cNvPr id="103" name="TextBox 102"/>
            <p:cNvSpPr txBox="1"/>
            <p:nvPr/>
          </p:nvSpPr>
          <p:spPr>
            <a:xfrm>
              <a:off x="8658719" y="5300534"/>
              <a:ext cx="396333" cy="138499"/>
            </a:xfrm>
            <a:prstGeom prst="rect">
              <a:avLst/>
            </a:prstGeom>
            <a:noFill/>
          </p:spPr>
          <p:txBody>
            <a:bodyPr wrap="square" lIns="0" tIns="0" rIns="0" bIns="0" rtlCol="0">
              <a:spAutoFit/>
            </a:bodyPr>
            <a:lstStyle/>
            <a:p>
              <a:r>
                <a:rPr lang="en-US" sz="900" kern="1200" dirty="0" smtClean="0">
                  <a:latin typeface="Arial"/>
                  <a:cs typeface="Arial"/>
                </a:rPr>
                <a:t>(mm)</a:t>
              </a:r>
              <a:endParaRPr lang="en-US" sz="900" kern="1200" dirty="0">
                <a:latin typeface="Arial"/>
                <a:cs typeface="Arial"/>
              </a:endParaRPr>
            </a:p>
          </p:txBody>
        </p:sp>
      </p:grpSp>
      <p:grpSp>
        <p:nvGrpSpPr>
          <p:cNvPr id="9" name="Group 8"/>
          <p:cNvGrpSpPr/>
          <p:nvPr/>
        </p:nvGrpSpPr>
        <p:grpSpPr>
          <a:xfrm>
            <a:off x="8733972" y="849332"/>
            <a:ext cx="467194" cy="2283704"/>
            <a:chOff x="8655985" y="849332"/>
            <a:chExt cx="467194" cy="2283704"/>
          </a:xfrm>
        </p:grpSpPr>
        <p:sp>
          <p:nvSpPr>
            <p:cNvPr id="45" name="TextBox 44"/>
            <p:cNvSpPr txBox="1"/>
            <p:nvPr/>
          </p:nvSpPr>
          <p:spPr>
            <a:xfrm>
              <a:off x="8822623" y="2690501"/>
              <a:ext cx="300556" cy="138499"/>
            </a:xfrm>
            <a:prstGeom prst="rect">
              <a:avLst/>
            </a:prstGeom>
            <a:noFill/>
          </p:spPr>
          <p:txBody>
            <a:bodyPr wrap="square" lIns="0" tIns="0" rIns="0" bIns="0" rtlCol="0">
              <a:spAutoFit/>
            </a:bodyPr>
            <a:lstStyle/>
            <a:p>
              <a:r>
                <a:rPr lang="en-US" sz="900" dirty="0" smtClean="0">
                  <a:latin typeface="Arial"/>
                  <a:cs typeface="Arial"/>
                </a:rPr>
                <a:t>30</a:t>
              </a:r>
              <a:endParaRPr lang="en-US" sz="1000" dirty="0">
                <a:latin typeface="Arial"/>
                <a:cs typeface="Arial"/>
              </a:endParaRPr>
            </a:p>
          </p:txBody>
        </p:sp>
        <p:sp>
          <p:nvSpPr>
            <p:cNvPr id="46" name="TextBox 45"/>
            <p:cNvSpPr txBox="1"/>
            <p:nvPr/>
          </p:nvSpPr>
          <p:spPr>
            <a:xfrm>
              <a:off x="8822623" y="2453262"/>
              <a:ext cx="300556" cy="138499"/>
            </a:xfrm>
            <a:prstGeom prst="rect">
              <a:avLst/>
            </a:prstGeom>
            <a:noFill/>
          </p:spPr>
          <p:txBody>
            <a:bodyPr wrap="square" lIns="0" tIns="0" rIns="0" bIns="0" rtlCol="0">
              <a:spAutoFit/>
            </a:bodyPr>
            <a:lstStyle/>
            <a:p>
              <a:r>
                <a:rPr lang="en-US" sz="900" dirty="0" smtClean="0">
                  <a:latin typeface="Arial"/>
                  <a:cs typeface="Arial"/>
                </a:rPr>
                <a:t>40</a:t>
              </a:r>
              <a:endParaRPr lang="en-US" sz="1000" dirty="0">
                <a:latin typeface="Arial"/>
                <a:cs typeface="Arial"/>
              </a:endParaRPr>
            </a:p>
          </p:txBody>
        </p:sp>
        <p:sp>
          <p:nvSpPr>
            <p:cNvPr id="47" name="TextBox 46"/>
            <p:cNvSpPr txBox="1"/>
            <p:nvPr/>
          </p:nvSpPr>
          <p:spPr>
            <a:xfrm>
              <a:off x="8822014" y="2217596"/>
              <a:ext cx="300556" cy="138499"/>
            </a:xfrm>
            <a:prstGeom prst="rect">
              <a:avLst/>
            </a:prstGeom>
            <a:noFill/>
          </p:spPr>
          <p:txBody>
            <a:bodyPr wrap="square" lIns="0" tIns="0" rIns="0" bIns="0" rtlCol="0">
              <a:spAutoFit/>
            </a:bodyPr>
            <a:lstStyle/>
            <a:p>
              <a:r>
                <a:rPr lang="en-US" sz="900" dirty="0" smtClean="0">
                  <a:latin typeface="Arial"/>
                  <a:cs typeface="Arial"/>
                </a:rPr>
                <a:t>50</a:t>
              </a:r>
              <a:endParaRPr lang="en-US" sz="1000" dirty="0">
                <a:latin typeface="Arial"/>
                <a:cs typeface="Arial"/>
              </a:endParaRPr>
            </a:p>
          </p:txBody>
        </p:sp>
        <p:sp>
          <p:nvSpPr>
            <p:cNvPr id="48" name="TextBox 47"/>
            <p:cNvSpPr txBox="1"/>
            <p:nvPr/>
          </p:nvSpPr>
          <p:spPr>
            <a:xfrm>
              <a:off x="8822623" y="1977109"/>
              <a:ext cx="300556" cy="138499"/>
            </a:xfrm>
            <a:prstGeom prst="rect">
              <a:avLst/>
            </a:prstGeom>
            <a:noFill/>
          </p:spPr>
          <p:txBody>
            <a:bodyPr wrap="square" lIns="0" tIns="0" rIns="0" bIns="0" rtlCol="0">
              <a:spAutoFit/>
            </a:bodyPr>
            <a:lstStyle/>
            <a:p>
              <a:r>
                <a:rPr lang="en-US" sz="900" dirty="0" smtClean="0">
                  <a:latin typeface="Arial"/>
                  <a:cs typeface="Arial"/>
                </a:rPr>
                <a:t>60</a:t>
              </a:r>
              <a:endParaRPr lang="en-US" sz="1000" dirty="0">
                <a:latin typeface="Arial"/>
                <a:cs typeface="Arial"/>
              </a:endParaRPr>
            </a:p>
          </p:txBody>
        </p:sp>
        <p:sp>
          <p:nvSpPr>
            <p:cNvPr id="50" name="TextBox 49"/>
            <p:cNvSpPr txBox="1"/>
            <p:nvPr/>
          </p:nvSpPr>
          <p:spPr>
            <a:xfrm>
              <a:off x="8822623" y="1740599"/>
              <a:ext cx="300556" cy="138499"/>
            </a:xfrm>
            <a:prstGeom prst="rect">
              <a:avLst/>
            </a:prstGeom>
            <a:noFill/>
          </p:spPr>
          <p:txBody>
            <a:bodyPr wrap="square" lIns="0" tIns="0" rIns="0" bIns="0" rtlCol="0">
              <a:spAutoFit/>
            </a:bodyPr>
            <a:lstStyle/>
            <a:p>
              <a:r>
                <a:rPr lang="en-US" sz="900" dirty="0">
                  <a:latin typeface="Arial"/>
                  <a:cs typeface="Arial"/>
                </a:rPr>
                <a:t>7</a:t>
              </a:r>
              <a:r>
                <a:rPr lang="en-US" sz="900" dirty="0" smtClean="0">
                  <a:latin typeface="Arial"/>
                  <a:cs typeface="Arial"/>
                </a:rPr>
                <a:t>0</a:t>
              </a:r>
              <a:endParaRPr lang="en-US" sz="1000" dirty="0">
                <a:latin typeface="Arial"/>
                <a:cs typeface="Arial"/>
              </a:endParaRPr>
            </a:p>
          </p:txBody>
        </p:sp>
        <p:sp>
          <p:nvSpPr>
            <p:cNvPr id="51" name="TextBox 50"/>
            <p:cNvSpPr txBox="1"/>
            <p:nvPr/>
          </p:nvSpPr>
          <p:spPr>
            <a:xfrm>
              <a:off x="8822623" y="1505377"/>
              <a:ext cx="300556" cy="138499"/>
            </a:xfrm>
            <a:prstGeom prst="rect">
              <a:avLst/>
            </a:prstGeom>
            <a:noFill/>
          </p:spPr>
          <p:txBody>
            <a:bodyPr wrap="square" lIns="0" tIns="0" rIns="0" bIns="0" rtlCol="0">
              <a:spAutoFit/>
            </a:bodyPr>
            <a:lstStyle/>
            <a:p>
              <a:r>
                <a:rPr lang="en-US" sz="900" dirty="0">
                  <a:latin typeface="Arial"/>
                  <a:cs typeface="Arial"/>
                </a:rPr>
                <a:t>8</a:t>
              </a:r>
              <a:r>
                <a:rPr lang="en-US" sz="900" dirty="0" smtClean="0">
                  <a:latin typeface="Arial"/>
                  <a:cs typeface="Arial"/>
                </a:rPr>
                <a:t>0</a:t>
              </a:r>
              <a:endParaRPr lang="en-US" sz="1000" dirty="0">
                <a:latin typeface="Arial"/>
                <a:cs typeface="Arial"/>
              </a:endParaRPr>
            </a:p>
          </p:txBody>
        </p:sp>
        <p:pic>
          <p:nvPicPr>
            <p:cNvPr id="52" name="Picture 51"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rot="16200000">
              <a:off x="7654717" y="1850600"/>
              <a:ext cx="2157984" cy="155448"/>
            </a:xfrm>
            <a:prstGeom prst="rect">
              <a:avLst/>
            </a:prstGeom>
          </p:spPr>
        </p:pic>
        <p:sp>
          <p:nvSpPr>
            <p:cNvPr id="53" name="TextBox 52"/>
            <p:cNvSpPr txBox="1"/>
            <p:nvPr/>
          </p:nvSpPr>
          <p:spPr>
            <a:xfrm>
              <a:off x="8822623" y="1027792"/>
              <a:ext cx="300556" cy="138499"/>
            </a:xfrm>
            <a:prstGeom prst="rect">
              <a:avLst/>
            </a:prstGeom>
            <a:noFill/>
          </p:spPr>
          <p:txBody>
            <a:bodyPr wrap="square" lIns="0" tIns="0" rIns="0" bIns="0" rtlCol="0">
              <a:spAutoFit/>
            </a:bodyPr>
            <a:lstStyle/>
            <a:p>
              <a:r>
                <a:rPr lang="en-US" sz="900" dirty="0" smtClean="0">
                  <a:latin typeface="Arial"/>
                  <a:cs typeface="Arial"/>
                </a:rPr>
                <a:t>100</a:t>
              </a:r>
              <a:endParaRPr lang="en-US" sz="1000" dirty="0">
                <a:latin typeface="Arial"/>
                <a:cs typeface="Arial"/>
              </a:endParaRPr>
            </a:p>
          </p:txBody>
        </p:sp>
        <p:sp>
          <p:nvSpPr>
            <p:cNvPr id="54" name="TextBox 53"/>
            <p:cNvSpPr txBox="1"/>
            <p:nvPr/>
          </p:nvSpPr>
          <p:spPr>
            <a:xfrm>
              <a:off x="8822623" y="1267730"/>
              <a:ext cx="300556" cy="138499"/>
            </a:xfrm>
            <a:prstGeom prst="rect">
              <a:avLst/>
            </a:prstGeom>
            <a:noFill/>
          </p:spPr>
          <p:txBody>
            <a:bodyPr wrap="square" lIns="0" tIns="0" rIns="0" bIns="0" rtlCol="0">
              <a:spAutoFit/>
            </a:bodyPr>
            <a:lstStyle/>
            <a:p>
              <a:r>
                <a:rPr lang="en-US" sz="900" dirty="0" smtClean="0">
                  <a:latin typeface="Arial"/>
                  <a:cs typeface="Arial"/>
                </a:rPr>
                <a:t>90</a:t>
              </a:r>
              <a:endParaRPr lang="en-US" sz="1000" dirty="0">
                <a:latin typeface="Arial"/>
                <a:cs typeface="Arial"/>
              </a:endParaRPr>
            </a:p>
          </p:txBody>
        </p:sp>
        <p:sp>
          <p:nvSpPr>
            <p:cNvPr id="105" name="TextBox 104"/>
            <p:cNvSpPr txBox="1"/>
            <p:nvPr/>
          </p:nvSpPr>
          <p:spPr>
            <a:xfrm>
              <a:off x="8658991" y="2994537"/>
              <a:ext cx="396333" cy="138499"/>
            </a:xfrm>
            <a:prstGeom prst="rect">
              <a:avLst/>
            </a:prstGeom>
            <a:noFill/>
          </p:spPr>
          <p:txBody>
            <a:bodyPr wrap="square" lIns="0" tIns="0" rIns="0" bIns="0" rtlCol="0">
              <a:spAutoFit/>
            </a:bodyPr>
            <a:lstStyle/>
            <a:p>
              <a:r>
                <a:rPr lang="en-US" sz="900" kern="1200" dirty="0" smtClean="0">
                  <a:latin typeface="Arial"/>
                  <a:cs typeface="Arial"/>
                </a:rPr>
                <a:t>(m s</a:t>
              </a:r>
              <a:r>
                <a:rPr lang="en-US" sz="900" kern="1200" baseline="30000" dirty="0" smtClean="0">
                  <a:latin typeface="Arial"/>
                  <a:cs typeface="Arial"/>
                </a:rPr>
                <a:t>−1</a:t>
              </a:r>
              <a:r>
                <a:rPr lang="en-US" sz="900" kern="1200" dirty="0" smtClean="0">
                  <a:latin typeface="Arial"/>
                  <a:cs typeface="Arial"/>
                </a:rPr>
                <a:t>)</a:t>
              </a:r>
              <a:endParaRPr lang="en-US" sz="900" kern="1200" dirty="0">
                <a:latin typeface="Arial"/>
                <a:cs typeface="Arial"/>
              </a:endParaRPr>
            </a:p>
          </p:txBody>
        </p:sp>
      </p:grpSp>
      <p:grpSp>
        <p:nvGrpSpPr>
          <p:cNvPr id="11" name="Group 10"/>
          <p:cNvGrpSpPr/>
          <p:nvPr/>
        </p:nvGrpSpPr>
        <p:grpSpPr>
          <a:xfrm>
            <a:off x="-119437" y="833585"/>
            <a:ext cx="525425" cy="4626761"/>
            <a:chOff x="-119437" y="833585"/>
            <a:chExt cx="525425" cy="4626761"/>
          </a:xfrm>
        </p:grpSpPr>
        <p:pic>
          <p:nvPicPr>
            <p:cNvPr id="90" name="Picture 89" descr="erai_pv_cross_cfd_65N165E_85N165E_20120804_0600.png"/>
            <p:cNvPicPr>
              <a:picLocks/>
            </p:cNvPicPr>
            <p:nvPr/>
          </p:nvPicPr>
          <p:blipFill rotWithShape="1">
            <a:blip r:embed="rId7">
              <a:extLst>
                <a:ext uri="{28A0092B-C50C-407E-A947-70E740481C1C}">
                  <a14:useLocalDpi xmlns:a14="http://schemas.microsoft.com/office/drawing/2010/main" val="0"/>
                </a:ext>
              </a:extLst>
            </a:blip>
            <a:srcRect l="24447" t="94987" r="16827" b="2556"/>
            <a:stretch/>
          </p:blipFill>
          <p:spPr>
            <a:xfrm rot="16200000">
              <a:off x="-1910598" y="2988416"/>
              <a:ext cx="4471416" cy="161754"/>
            </a:xfrm>
            <a:prstGeom prst="rect">
              <a:avLst/>
            </a:prstGeom>
          </p:spPr>
        </p:pic>
        <p:sp>
          <p:nvSpPr>
            <p:cNvPr id="92" name="TextBox 91"/>
            <p:cNvSpPr txBox="1"/>
            <p:nvPr/>
          </p:nvSpPr>
          <p:spPr>
            <a:xfrm>
              <a:off x="-119437" y="4019729"/>
              <a:ext cx="300556" cy="138499"/>
            </a:xfrm>
            <a:prstGeom prst="rect">
              <a:avLst/>
            </a:prstGeom>
            <a:noFill/>
          </p:spPr>
          <p:txBody>
            <a:bodyPr wrap="square" lIns="0" tIns="0" rIns="0" bIns="0" rtlCol="0">
              <a:spAutoFit/>
            </a:bodyPr>
            <a:lstStyle/>
            <a:p>
              <a:pPr algn="r"/>
              <a:r>
                <a:rPr lang="en-US" sz="900" dirty="0" smtClean="0">
                  <a:latin typeface="Arial"/>
                  <a:cs typeface="Arial"/>
                </a:rPr>
                <a:t>1.5</a:t>
              </a:r>
              <a:endParaRPr lang="en-US" sz="1000" dirty="0">
                <a:latin typeface="Arial"/>
                <a:cs typeface="Arial"/>
              </a:endParaRPr>
            </a:p>
          </p:txBody>
        </p:sp>
        <p:sp>
          <p:nvSpPr>
            <p:cNvPr id="93" name="TextBox 92"/>
            <p:cNvSpPr txBox="1"/>
            <p:nvPr/>
          </p:nvSpPr>
          <p:spPr>
            <a:xfrm>
              <a:off x="-115005" y="3610405"/>
              <a:ext cx="300556" cy="138499"/>
            </a:xfrm>
            <a:prstGeom prst="rect">
              <a:avLst/>
            </a:prstGeom>
            <a:noFill/>
          </p:spPr>
          <p:txBody>
            <a:bodyPr wrap="square" lIns="0" tIns="0" rIns="0" bIns="0" rtlCol="0">
              <a:spAutoFit/>
            </a:bodyPr>
            <a:lstStyle/>
            <a:p>
              <a:pPr algn="r"/>
              <a:r>
                <a:rPr lang="en-US" sz="900" dirty="0" smtClean="0">
                  <a:latin typeface="Arial"/>
                  <a:cs typeface="Arial"/>
                </a:rPr>
                <a:t>2</a:t>
              </a:r>
              <a:endParaRPr lang="en-US" sz="1000" dirty="0">
                <a:latin typeface="Arial"/>
                <a:cs typeface="Arial"/>
              </a:endParaRPr>
            </a:p>
          </p:txBody>
        </p:sp>
        <p:sp>
          <p:nvSpPr>
            <p:cNvPr id="94" name="TextBox 93"/>
            <p:cNvSpPr txBox="1"/>
            <p:nvPr/>
          </p:nvSpPr>
          <p:spPr>
            <a:xfrm>
              <a:off x="-119437" y="3209469"/>
              <a:ext cx="300556" cy="138499"/>
            </a:xfrm>
            <a:prstGeom prst="rect">
              <a:avLst/>
            </a:prstGeom>
            <a:noFill/>
          </p:spPr>
          <p:txBody>
            <a:bodyPr wrap="square" lIns="0" tIns="0" rIns="0" bIns="0" rtlCol="0">
              <a:spAutoFit/>
            </a:bodyPr>
            <a:lstStyle/>
            <a:p>
              <a:pPr algn="r"/>
              <a:r>
                <a:rPr lang="en-US" sz="900" dirty="0" smtClean="0">
                  <a:latin typeface="Arial"/>
                  <a:cs typeface="Arial"/>
                </a:rPr>
                <a:t>3</a:t>
              </a:r>
              <a:endParaRPr lang="en-US" sz="1000" dirty="0">
                <a:latin typeface="Arial"/>
                <a:cs typeface="Arial"/>
              </a:endParaRPr>
            </a:p>
          </p:txBody>
        </p:sp>
        <p:sp>
          <p:nvSpPr>
            <p:cNvPr id="95" name="TextBox 94"/>
            <p:cNvSpPr txBox="1"/>
            <p:nvPr/>
          </p:nvSpPr>
          <p:spPr>
            <a:xfrm>
              <a:off x="-119437" y="2796545"/>
              <a:ext cx="300556" cy="138499"/>
            </a:xfrm>
            <a:prstGeom prst="rect">
              <a:avLst/>
            </a:prstGeom>
            <a:noFill/>
          </p:spPr>
          <p:txBody>
            <a:bodyPr wrap="square" lIns="0" tIns="0" rIns="0" bIns="0" rtlCol="0">
              <a:spAutoFit/>
            </a:bodyPr>
            <a:lstStyle/>
            <a:p>
              <a:pPr algn="r"/>
              <a:r>
                <a:rPr lang="en-US" sz="900" dirty="0" smtClean="0">
                  <a:latin typeface="Arial"/>
                  <a:cs typeface="Arial"/>
                </a:rPr>
                <a:t>4</a:t>
              </a:r>
              <a:endParaRPr lang="en-US" sz="1000" dirty="0">
                <a:latin typeface="Arial"/>
                <a:cs typeface="Arial"/>
              </a:endParaRPr>
            </a:p>
          </p:txBody>
        </p:sp>
        <p:sp>
          <p:nvSpPr>
            <p:cNvPr id="96" name="TextBox 95"/>
            <p:cNvSpPr txBox="1"/>
            <p:nvPr/>
          </p:nvSpPr>
          <p:spPr>
            <a:xfrm>
              <a:off x="-115005" y="2387383"/>
              <a:ext cx="300556" cy="138499"/>
            </a:xfrm>
            <a:prstGeom prst="rect">
              <a:avLst/>
            </a:prstGeom>
            <a:noFill/>
          </p:spPr>
          <p:txBody>
            <a:bodyPr wrap="square" lIns="0" tIns="0" rIns="0" bIns="0" rtlCol="0">
              <a:spAutoFit/>
            </a:bodyPr>
            <a:lstStyle/>
            <a:p>
              <a:pPr algn="r"/>
              <a:r>
                <a:rPr lang="en-US" sz="900" dirty="0">
                  <a:latin typeface="Arial"/>
                  <a:cs typeface="Arial"/>
                </a:rPr>
                <a:t>6</a:t>
              </a:r>
              <a:endParaRPr lang="en-US" sz="1000" dirty="0">
                <a:latin typeface="Arial"/>
                <a:cs typeface="Arial"/>
              </a:endParaRPr>
            </a:p>
          </p:txBody>
        </p:sp>
        <p:sp>
          <p:nvSpPr>
            <p:cNvPr id="97" name="TextBox 96"/>
            <p:cNvSpPr txBox="1"/>
            <p:nvPr/>
          </p:nvSpPr>
          <p:spPr>
            <a:xfrm>
              <a:off x="-115005" y="1995773"/>
              <a:ext cx="300556" cy="138499"/>
            </a:xfrm>
            <a:prstGeom prst="rect">
              <a:avLst/>
            </a:prstGeom>
            <a:noFill/>
          </p:spPr>
          <p:txBody>
            <a:bodyPr wrap="square" lIns="0" tIns="0" rIns="0" bIns="0" rtlCol="0">
              <a:spAutoFit/>
            </a:bodyPr>
            <a:lstStyle/>
            <a:p>
              <a:pPr algn="r"/>
              <a:r>
                <a:rPr lang="en-US" sz="900" dirty="0" smtClean="0">
                  <a:latin typeface="Arial"/>
                  <a:cs typeface="Arial"/>
                </a:rPr>
                <a:t>8</a:t>
              </a:r>
              <a:endParaRPr lang="en-US" sz="1000" dirty="0">
                <a:latin typeface="Arial"/>
                <a:cs typeface="Arial"/>
              </a:endParaRPr>
            </a:p>
          </p:txBody>
        </p:sp>
        <p:sp>
          <p:nvSpPr>
            <p:cNvPr id="98" name="TextBox 97"/>
            <p:cNvSpPr txBox="1"/>
            <p:nvPr/>
          </p:nvSpPr>
          <p:spPr>
            <a:xfrm>
              <a:off x="-115005" y="1193020"/>
              <a:ext cx="300556" cy="138499"/>
            </a:xfrm>
            <a:prstGeom prst="rect">
              <a:avLst/>
            </a:prstGeom>
            <a:noFill/>
          </p:spPr>
          <p:txBody>
            <a:bodyPr wrap="square" lIns="0" tIns="0" rIns="0" bIns="0" rtlCol="0">
              <a:spAutoFit/>
            </a:bodyPr>
            <a:lstStyle/>
            <a:p>
              <a:pPr algn="r"/>
              <a:r>
                <a:rPr lang="en-US" sz="900" dirty="0" smtClean="0">
                  <a:latin typeface="Arial"/>
                  <a:cs typeface="Arial"/>
                </a:rPr>
                <a:t>12</a:t>
              </a:r>
              <a:endParaRPr lang="en-US" sz="1000" dirty="0">
                <a:latin typeface="Arial"/>
                <a:cs typeface="Arial"/>
              </a:endParaRPr>
            </a:p>
          </p:txBody>
        </p:sp>
        <p:sp>
          <p:nvSpPr>
            <p:cNvPr id="99" name="TextBox 98"/>
            <p:cNvSpPr txBox="1"/>
            <p:nvPr/>
          </p:nvSpPr>
          <p:spPr>
            <a:xfrm>
              <a:off x="-115005" y="1585776"/>
              <a:ext cx="300556" cy="138499"/>
            </a:xfrm>
            <a:prstGeom prst="rect">
              <a:avLst/>
            </a:prstGeom>
            <a:noFill/>
          </p:spPr>
          <p:txBody>
            <a:bodyPr wrap="square" lIns="0" tIns="0" rIns="0" bIns="0" rtlCol="0">
              <a:spAutoFit/>
            </a:bodyPr>
            <a:lstStyle/>
            <a:p>
              <a:pPr algn="r"/>
              <a:r>
                <a:rPr lang="en-US" sz="900" dirty="0" smtClean="0">
                  <a:latin typeface="Arial"/>
                  <a:cs typeface="Arial"/>
                </a:rPr>
                <a:t>10</a:t>
              </a:r>
              <a:endParaRPr lang="en-US" sz="1000" dirty="0">
                <a:latin typeface="Arial"/>
                <a:cs typeface="Arial"/>
              </a:endParaRPr>
            </a:p>
          </p:txBody>
        </p:sp>
        <p:sp>
          <p:nvSpPr>
            <p:cNvPr id="100" name="TextBox 99"/>
            <p:cNvSpPr txBox="1"/>
            <p:nvPr/>
          </p:nvSpPr>
          <p:spPr>
            <a:xfrm>
              <a:off x="-115005" y="4425813"/>
              <a:ext cx="300556" cy="138499"/>
            </a:xfrm>
            <a:prstGeom prst="rect">
              <a:avLst/>
            </a:prstGeom>
            <a:noFill/>
          </p:spPr>
          <p:txBody>
            <a:bodyPr wrap="square" lIns="0" tIns="0" rIns="0" bIns="0" rtlCol="0">
              <a:spAutoFit/>
            </a:bodyPr>
            <a:lstStyle/>
            <a:p>
              <a:pPr algn="r"/>
              <a:r>
                <a:rPr lang="en-US" sz="900" dirty="0" smtClean="0">
                  <a:latin typeface="Arial"/>
                  <a:cs typeface="Arial"/>
                </a:rPr>
                <a:t>1</a:t>
              </a:r>
              <a:endParaRPr lang="en-US" sz="1000" dirty="0">
                <a:latin typeface="Arial"/>
                <a:cs typeface="Arial"/>
              </a:endParaRPr>
            </a:p>
          </p:txBody>
        </p:sp>
        <p:sp>
          <p:nvSpPr>
            <p:cNvPr id="101" name="TextBox 100"/>
            <p:cNvSpPr txBox="1"/>
            <p:nvPr/>
          </p:nvSpPr>
          <p:spPr>
            <a:xfrm>
              <a:off x="-113709" y="4834105"/>
              <a:ext cx="300556" cy="138499"/>
            </a:xfrm>
            <a:prstGeom prst="rect">
              <a:avLst/>
            </a:prstGeom>
            <a:noFill/>
          </p:spPr>
          <p:txBody>
            <a:bodyPr wrap="square" lIns="0" tIns="0" rIns="0" bIns="0" rtlCol="0">
              <a:spAutoFit/>
            </a:bodyPr>
            <a:lstStyle/>
            <a:p>
              <a:pPr algn="r"/>
              <a:r>
                <a:rPr lang="en-US" sz="900" dirty="0" smtClean="0">
                  <a:latin typeface="Arial"/>
                  <a:cs typeface="Arial"/>
                </a:rPr>
                <a:t>0.5</a:t>
              </a:r>
              <a:endParaRPr lang="en-US" sz="1000" dirty="0">
                <a:latin typeface="Arial"/>
                <a:cs typeface="Arial"/>
              </a:endParaRPr>
            </a:p>
          </p:txBody>
        </p:sp>
        <p:sp>
          <p:nvSpPr>
            <p:cNvPr id="106" name="TextBox 105"/>
            <p:cNvSpPr txBox="1"/>
            <p:nvPr/>
          </p:nvSpPr>
          <p:spPr>
            <a:xfrm>
              <a:off x="9655" y="5321847"/>
              <a:ext cx="396333" cy="138499"/>
            </a:xfrm>
            <a:prstGeom prst="rect">
              <a:avLst/>
            </a:prstGeom>
            <a:noFill/>
          </p:spPr>
          <p:txBody>
            <a:bodyPr wrap="square" lIns="0" tIns="0" rIns="0" bIns="0" rtlCol="0">
              <a:spAutoFit/>
            </a:bodyPr>
            <a:lstStyle/>
            <a:p>
              <a:pPr algn="r"/>
              <a:r>
                <a:rPr lang="en-US" sz="900" kern="1200" dirty="0" smtClean="0">
                  <a:latin typeface="Arial"/>
                  <a:cs typeface="Arial"/>
                </a:rPr>
                <a:t>(PVU)</a:t>
              </a:r>
              <a:endParaRPr lang="en-US" sz="900" kern="1200" dirty="0">
                <a:latin typeface="Arial"/>
                <a:cs typeface="Arial"/>
              </a:endParaRPr>
            </a:p>
          </p:txBody>
        </p:sp>
      </p:grpSp>
      <p:pic>
        <p:nvPicPr>
          <p:cNvPr id="2" name="Picture 1" descr="DT_theta_crossline_69.3N99E_69.3N150E_20120804_0600.png"/>
          <p:cNvPicPr>
            <a:picLocks noChangeAspect="1"/>
          </p:cNvPicPr>
          <p:nvPr/>
        </p:nvPicPr>
        <p:blipFill rotWithShape="1">
          <a:blip r:embed="rId8">
            <a:extLst>
              <a:ext uri="{28A0092B-C50C-407E-A947-70E740481C1C}">
                <a14:useLocalDpi xmlns:a14="http://schemas.microsoft.com/office/drawing/2010/main" val="0"/>
              </a:ext>
            </a:extLst>
          </a:blip>
          <a:srcRect l="18196" t="9960" r="1937" b="15440"/>
          <a:stretch/>
        </p:blipFill>
        <p:spPr>
          <a:xfrm>
            <a:off x="5481983" y="824452"/>
            <a:ext cx="2666199" cy="2286000"/>
          </a:xfrm>
          <a:prstGeom prst="rect">
            <a:avLst/>
          </a:prstGeom>
          <a:ln w="6350">
            <a:solidFill>
              <a:schemeClr val="tx1"/>
            </a:solidFill>
          </a:ln>
        </p:spPr>
      </p:pic>
      <p:pic>
        <p:nvPicPr>
          <p:cNvPr id="7" name="Picture 6" descr="MSLP_crossline_69.3N99E_69.3N150E_20120804_0600.png"/>
          <p:cNvPicPr>
            <a:picLocks noChangeAspect="1"/>
          </p:cNvPicPr>
          <p:nvPr/>
        </p:nvPicPr>
        <p:blipFill rotWithShape="1">
          <a:blip r:embed="rId9">
            <a:extLst>
              <a:ext uri="{28A0092B-C50C-407E-A947-70E740481C1C}">
                <a14:useLocalDpi xmlns:a14="http://schemas.microsoft.com/office/drawing/2010/main" val="0"/>
              </a:ext>
            </a:extLst>
          </a:blip>
          <a:srcRect l="18278" t="9994" r="1497" b="15158"/>
          <a:stretch/>
        </p:blipFill>
        <p:spPr>
          <a:xfrm>
            <a:off x="5481982" y="3137619"/>
            <a:ext cx="2663516" cy="2286000"/>
          </a:xfrm>
          <a:prstGeom prst="rect">
            <a:avLst/>
          </a:prstGeom>
          <a:ln w="3175">
            <a:solidFill>
              <a:schemeClr val="tx1"/>
            </a:solidFill>
          </a:ln>
        </p:spPr>
      </p:pic>
      <p:sp>
        <p:nvSpPr>
          <p:cNvPr id="79" name="Rectangle 78"/>
          <p:cNvSpPr/>
          <p:nvPr/>
        </p:nvSpPr>
        <p:spPr>
          <a:xfrm>
            <a:off x="1025934" y="3480878"/>
            <a:ext cx="1610086" cy="707886"/>
          </a:xfrm>
          <a:prstGeom prst="rect">
            <a:avLst/>
          </a:prstGeom>
          <a:noFill/>
        </p:spPr>
        <p:txBody>
          <a:bodyPr wrap="none" lIns="91440" tIns="45720" rIns="91440" bIns="45720">
            <a:spAutoFit/>
          </a:bodyPr>
          <a:lstStyle/>
          <a:p>
            <a:pPr algn="ctr"/>
            <a:r>
              <a:rPr lang="en-US" sz="40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1</a:t>
            </a:r>
            <a:endParaRPr lang="en-US"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80" name="Straight Arrow Connector 79"/>
          <p:cNvCxnSpPr/>
          <p:nvPr/>
        </p:nvCxnSpPr>
        <p:spPr>
          <a:xfrm flipV="1">
            <a:off x="1833164" y="3007316"/>
            <a:ext cx="734720" cy="535927"/>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a:off x="3098224" y="5044986"/>
            <a:ext cx="821801" cy="1595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9" name="Rectangle 88"/>
          <p:cNvSpPr/>
          <p:nvPr/>
        </p:nvSpPr>
        <p:spPr>
          <a:xfrm>
            <a:off x="1622031" y="4625060"/>
            <a:ext cx="1496123" cy="707886"/>
          </a:xfrm>
          <a:prstGeom prst="rect">
            <a:avLst/>
          </a:prstGeom>
          <a:noFill/>
        </p:spPr>
        <p:txBody>
          <a:bodyPr wrap="none" lIns="91440" tIns="45720" rIns="91440" bIns="45720">
            <a:spAutoFit/>
          </a:bodyPr>
          <a:lstStyle/>
          <a:p>
            <a:pPr algn="ctr"/>
            <a:r>
              <a:rPr lang="en-US" sz="40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AC12</a:t>
            </a:r>
            <a:endParaRPr lang="en-US"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91" name="Straight Arrow Connector 90"/>
          <p:cNvCxnSpPr/>
          <p:nvPr/>
        </p:nvCxnSpPr>
        <p:spPr>
          <a:xfrm flipH="1" flipV="1">
            <a:off x="6255950" y="2387383"/>
            <a:ext cx="165083" cy="354798"/>
          </a:xfrm>
          <a:prstGeom prst="straightConnector1">
            <a:avLst/>
          </a:prstGeom>
          <a:ln w="4127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2" name="Rectangle 101"/>
          <p:cNvSpPr/>
          <p:nvPr/>
        </p:nvSpPr>
        <p:spPr>
          <a:xfrm>
            <a:off x="6044992" y="2676240"/>
            <a:ext cx="1039918" cy="461665"/>
          </a:xfrm>
          <a:prstGeom prst="rect">
            <a:avLst/>
          </a:prstGeom>
          <a:noFill/>
        </p:spPr>
        <p:txBody>
          <a:bodyPr wrap="none" lIns="91440" tIns="45720" rIns="91440" bIns="45720">
            <a:spAutoFit/>
          </a:bodyPr>
          <a:lstStyle/>
          <a:p>
            <a:pPr algn="ctr"/>
            <a:r>
              <a:rPr lang="en-US" sz="2400" b="1" cap="none" spc="0" dirty="0" smtClean="0">
                <a:ln w="16510">
                  <a:solidFill>
                    <a:schemeClr val="tx1"/>
                  </a:solidFill>
                  <a:prstDash val="solid"/>
                </a:ln>
                <a:solidFill>
                  <a:schemeClr val="bg1"/>
                </a:solidFill>
                <a:latin typeface="Arial" panose="020B0604020202020204" pitchFamily="34" charset="0"/>
                <a:cs typeface="Arial" panose="020B0604020202020204" pitchFamily="34" charset="0"/>
              </a:rPr>
              <a:t>TPV 1</a:t>
            </a:r>
            <a:endParaRPr lang="en-US" sz="1100" b="1" cap="none" spc="0" dirty="0">
              <a:ln w="1651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116" name="Straight Arrow Connector 115"/>
          <p:cNvCxnSpPr/>
          <p:nvPr/>
        </p:nvCxnSpPr>
        <p:spPr>
          <a:xfrm flipH="1" flipV="1">
            <a:off x="6740365" y="4781256"/>
            <a:ext cx="165083" cy="354798"/>
          </a:xfrm>
          <a:prstGeom prst="straightConnector1">
            <a:avLst/>
          </a:prstGeom>
          <a:ln w="4127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7" name="Rectangle 116"/>
          <p:cNvSpPr/>
          <p:nvPr/>
        </p:nvSpPr>
        <p:spPr>
          <a:xfrm>
            <a:off x="6552450" y="5022434"/>
            <a:ext cx="971540" cy="461665"/>
          </a:xfrm>
          <a:prstGeom prst="rect">
            <a:avLst/>
          </a:prstGeom>
          <a:noFill/>
        </p:spPr>
        <p:txBody>
          <a:bodyPr wrap="none" lIns="91440" tIns="45720" rIns="91440" bIns="45720">
            <a:spAutoFit/>
          </a:bodyPr>
          <a:lstStyle/>
          <a:p>
            <a:pPr algn="ctr"/>
            <a:r>
              <a:rPr lang="en-US" sz="2400" b="1" cap="none" spc="0" dirty="0" smtClean="0">
                <a:ln w="16510">
                  <a:solidFill>
                    <a:schemeClr val="tx1"/>
                  </a:solidFill>
                  <a:prstDash val="solid"/>
                </a:ln>
                <a:solidFill>
                  <a:schemeClr val="bg1"/>
                </a:solidFill>
                <a:latin typeface="Arial" panose="020B0604020202020204" pitchFamily="34" charset="0"/>
                <a:cs typeface="Arial" panose="020B0604020202020204" pitchFamily="34" charset="0"/>
              </a:rPr>
              <a:t>AC12</a:t>
            </a:r>
            <a:endParaRPr lang="en-US" sz="1100" b="1" cap="none" spc="0" dirty="0">
              <a:ln w="16510">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8" name="Rectangle 117"/>
          <p:cNvSpPr/>
          <p:nvPr/>
        </p:nvSpPr>
        <p:spPr>
          <a:xfrm>
            <a:off x="7146794" y="2142305"/>
            <a:ext cx="50526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DC0004"/>
                </a:solidFill>
                <a:latin typeface="Arial" panose="020B0604020202020204" pitchFamily="34" charset="0"/>
                <a:cs typeface="Arial" panose="020B0604020202020204" pitchFamily="34" charset="0"/>
              </a:rPr>
              <a:t>A</a:t>
            </a:r>
            <a:r>
              <a:rPr lang="en-US" sz="2800" b="1" dirty="0" smtClean="0">
                <a:ln w="15875">
                  <a:solidFill>
                    <a:schemeClr val="tx1"/>
                  </a:solidFill>
                  <a:prstDash val="solid"/>
                </a:ln>
                <a:solidFill>
                  <a:srgbClr val="DC0004"/>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DC0004"/>
              </a:solidFill>
              <a:latin typeface="Arial" panose="020B0604020202020204" pitchFamily="34" charset="0"/>
              <a:cs typeface="Arial" panose="020B0604020202020204" pitchFamily="34" charset="0"/>
            </a:endParaRPr>
          </a:p>
        </p:txBody>
      </p:sp>
      <p:sp>
        <p:nvSpPr>
          <p:cNvPr id="119" name="Rectangle 118"/>
          <p:cNvSpPr/>
          <p:nvPr/>
        </p:nvSpPr>
        <p:spPr>
          <a:xfrm>
            <a:off x="5502169" y="1752807"/>
            <a:ext cx="430652" cy="523220"/>
          </a:xfrm>
          <a:prstGeom prst="rect">
            <a:avLst/>
          </a:prstGeom>
          <a:noFill/>
        </p:spPr>
        <p:txBody>
          <a:bodyPr wrap="none" lIns="91440" tIns="45720" rIns="91440" bIns="45720">
            <a:spAutoFit/>
          </a:bodyPr>
          <a:lstStyle/>
          <a:p>
            <a:pPr algn="ctr"/>
            <a:r>
              <a:rPr lang="en-US" sz="2800" b="1" dirty="0" smtClean="0">
                <a:ln w="15875">
                  <a:solidFill>
                    <a:schemeClr val="tx1"/>
                  </a:solidFill>
                  <a:prstDash val="solid"/>
                </a:ln>
                <a:solidFill>
                  <a:srgbClr val="DC0004"/>
                </a:solidFill>
                <a:latin typeface="Arial" panose="020B0604020202020204" pitchFamily="34" charset="0"/>
                <a:cs typeface="Arial" panose="020B0604020202020204" pitchFamily="34" charset="0"/>
              </a:rPr>
              <a:t>A</a:t>
            </a:r>
            <a:endParaRPr lang="en-US" sz="2800" b="1" cap="none" spc="0" dirty="0">
              <a:ln w="15875">
                <a:solidFill>
                  <a:schemeClr val="tx1"/>
                </a:solidFill>
                <a:prstDash val="solid"/>
              </a:ln>
              <a:solidFill>
                <a:srgbClr val="DC0004"/>
              </a:solidFill>
              <a:latin typeface="Arial" panose="020B0604020202020204" pitchFamily="34" charset="0"/>
              <a:cs typeface="Arial" panose="020B0604020202020204" pitchFamily="34" charset="0"/>
            </a:endParaRPr>
          </a:p>
        </p:txBody>
      </p:sp>
      <p:sp>
        <p:nvSpPr>
          <p:cNvPr id="120" name="Rectangle 119"/>
          <p:cNvSpPr/>
          <p:nvPr/>
        </p:nvSpPr>
        <p:spPr>
          <a:xfrm>
            <a:off x="7130928" y="4463169"/>
            <a:ext cx="50526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DC0004"/>
                </a:solidFill>
                <a:latin typeface="Arial" panose="020B0604020202020204" pitchFamily="34" charset="0"/>
                <a:cs typeface="Arial" panose="020B0604020202020204" pitchFamily="34" charset="0"/>
              </a:rPr>
              <a:t>A</a:t>
            </a:r>
            <a:r>
              <a:rPr lang="en-US" sz="2800" b="1" dirty="0" smtClean="0">
                <a:ln w="15875">
                  <a:solidFill>
                    <a:schemeClr val="tx1"/>
                  </a:solidFill>
                  <a:prstDash val="solid"/>
                </a:ln>
                <a:solidFill>
                  <a:srgbClr val="DC0004"/>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DC0004"/>
              </a:solidFill>
              <a:latin typeface="Arial" panose="020B0604020202020204" pitchFamily="34" charset="0"/>
              <a:cs typeface="Arial" panose="020B0604020202020204" pitchFamily="34" charset="0"/>
            </a:endParaRPr>
          </a:p>
        </p:txBody>
      </p:sp>
      <p:sp>
        <p:nvSpPr>
          <p:cNvPr id="121" name="Rectangle 120"/>
          <p:cNvSpPr/>
          <p:nvPr/>
        </p:nvSpPr>
        <p:spPr>
          <a:xfrm>
            <a:off x="5486303" y="4073671"/>
            <a:ext cx="430652" cy="523220"/>
          </a:xfrm>
          <a:prstGeom prst="rect">
            <a:avLst/>
          </a:prstGeom>
          <a:noFill/>
        </p:spPr>
        <p:txBody>
          <a:bodyPr wrap="none" lIns="91440" tIns="45720" rIns="91440" bIns="45720">
            <a:spAutoFit/>
          </a:bodyPr>
          <a:lstStyle/>
          <a:p>
            <a:pPr algn="ctr"/>
            <a:r>
              <a:rPr lang="en-US" sz="2800" b="1" dirty="0" smtClean="0">
                <a:ln w="15875">
                  <a:solidFill>
                    <a:schemeClr val="tx1"/>
                  </a:solidFill>
                  <a:prstDash val="solid"/>
                </a:ln>
                <a:solidFill>
                  <a:srgbClr val="DC0004"/>
                </a:solidFill>
                <a:latin typeface="Arial" panose="020B0604020202020204" pitchFamily="34" charset="0"/>
                <a:cs typeface="Arial" panose="020B0604020202020204" pitchFamily="34" charset="0"/>
              </a:rPr>
              <a:t>A</a:t>
            </a:r>
            <a:endParaRPr lang="en-US" sz="2800" b="1" cap="none" spc="0" dirty="0">
              <a:ln w="15875">
                <a:solidFill>
                  <a:schemeClr val="tx1"/>
                </a:solidFill>
                <a:prstDash val="solid"/>
              </a:ln>
              <a:solidFill>
                <a:srgbClr val="DC0004"/>
              </a:solidFill>
              <a:latin typeface="Arial" panose="020B0604020202020204" pitchFamily="34" charset="0"/>
              <a:cs typeface="Arial" panose="020B0604020202020204" pitchFamily="34" charset="0"/>
            </a:endParaRPr>
          </a:p>
        </p:txBody>
      </p:sp>
      <p:sp>
        <p:nvSpPr>
          <p:cNvPr id="122" name="TextBox 121"/>
          <p:cNvSpPr txBox="1"/>
          <p:nvPr/>
        </p:nvSpPr>
        <p:spPr>
          <a:xfrm>
            <a:off x="5089079" y="5293757"/>
            <a:ext cx="452305" cy="400110"/>
          </a:xfrm>
          <a:prstGeom prst="rect">
            <a:avLst/>
          </a:prstGeom>
          <a:noFill/>
        </p:spPr>
        <p:txBody>
          <a:bodyPr wrap="square" rtlCol="0" anchor="t">
            <a:spAutoFit/>
          </a:bodyPr>
          <a:lstStyle/>
          <a:p>
            <a:pPr algn="ctr"/>
            <a:r>
              <a:rPr lang="en-US" sz="2000" b="1" dirty="0">
                <a:latin typeface="Arial"/>
                <a:cs typeface="Arial"/>
              </a:rPr>
              <a:t>A</a:t>
            </a:r>
            <a:r>
              <a:rPr lang="en-US" sz="2000" b="1" dirty="0" smtClean="0">
                <a:latin typeface="Arial"/>
                <a:cs typeface="Arial"/>
              </a:rPr>
              <a:t>’</a:t>
            </a:r>
            <a:endParaRPr lang="en-US" sz="2400" dirty="0">
              <a:latin typeface="Arial"/>
              <a:cs typeface="Arial"/>
            </a:endParaRPr>
          </a:p>
        </p:txBody>
      </p:sp>
      <p:sp>
        <p:nvSpPr>
          <p:cNvPr id="123" name="TextBox 122"/>
          <p:cNvSpPr txBox="1"/>
          <p:nvPr/>
        </p:nvSpPr>
        <p:spPr>
          <a:xfrm>
            <a:off x="751805" y="5293757"/>
            <a:ext cx="377128" cy="400110"/>
          </a:xfrm>
          <a:prstGeom prst="rect">
            <a:avLst/>
          </a:prstGeom>
          <a:noFill/>
        </p:spPr>
        <p:txBody>
          <a:bodyPr wrap="square" rtlCol="0" anchor="t">
            <a:spAutoFit/>
          </a:bodyPr>
          <a:lstStyle/>
          <a:p>
            <a:pPr algn="ctr"/>
            <a:r>
              <a:rPr lang="en-US" sz="2000" b="1" dirty="0">
                <a:latin typeface="Arial"/>
                <a:cs typeface="Arial"/>
              </a:rPr>
              <a:t>A</a:t>
            </a:r>
            <a:endParaRPr lang="en-US" sz="2400" b="1" dirty="0">
              <a:latin typeface="Arial"/>
              <a:cs typeface="Arial"/>
            </a:endParaRPr>
          </a:p>
        </p:txBody>
      </p:sp>
      <p:sp>
        <p:nvSpPr>
          <p:cNvPr id="124" name="TextBox 123"/>
          <p:cNvSpPr txBox="1"/>
          <p:nvPr/>
        </p:nvSpPr>
        <p:spPr>
          <a:xfrm>
            <a:off x="951639" y="85635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125" name="TextBox 124"/>
          <p:cNvSpPr txBox="1"/>
          <p:nvPr/>
        </p:nvSpPr>
        <p:spPr>
          <a:xfrm>
            <a:off x="5477005" y="82364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126" name="TextBox 125"/>
          <p:cNvSpPr txBox="1"/>
          <p:nvPr/>
        </p:nvSpPr>
        <p:spPr>
          <a:xfrm>
            <a:off x="5481982" y="3137905"/>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(c)</a:t>
            </a:r>
            <a:endParaRPr lang="en-US" sz="1600" dirty="0">
              <a:latin typeface="Arial"/>
              <a:cs typeface="Arial"/>
            </a:endParaRPr>
          </a:p>
        </p:txBody>
      </p:sp>
      <p:cxnSp>
        <p:nvCxnSpPr>
          <p:cNvPr id="104" name="Straight Arrow Connector 103"/>
          <p:cNvCxnSpPr/>
          <p:nvPr/>
        </p:nvCxnSpPr>
        <p:spPr>
          <a:xfrm flipH="1">
            <a:off x="7313727" y="1580394"/>
            <a:ext cx="233050" cy="241230"/>
          </a:xfrm>
          <a:prstGeom prst="straightConnector1">
            <a:avLst/>
          </a:prstGeom>
          <a:ln w="4127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7" name="Rectangle 106"/>
          <p:cNvSpPr/>
          <p:nvPr/>
        </p:nvSpPr>
        <p:spPr>
          <a:xfrm>
            <a:off x="7205500" y="1195849"/>
            <a:ext cx="1039918" cy="461665"/>
          </a:xfrm>
          <a:prstGeom prst="rect">
            <a:avLst/>
          </a:prstGeom>
          <a:noFill/>
        </p:spPr>
        <p:txBody>
          <a:bodyPr wrap="none" lIns="91440" tIns="45720" rIns="91440" bIns="45720">
            <a:spAutoFit/>
          </a:bodyPr>
          <a:lstStyle/>
          <a:p>
            <a:pPr algn="ctr"/>
            <a:r>
              <a:rPr lang="en-US" sz="2400" b="1" cap="none" spc="0" dirty="0" smtClean="0">
                <a:ln w="16510">
                  <a:solidFill>
                    <a:schemeClr val="tx1"/>
                  </a:solidFill>
                  <a:prstDash val="solid"/>
                </a:ln>
                <a:solidFill>
                  <a:schemeClr val="bg1"/>
                </a:solidFill>
                <a:latin typeface="Arial" panose="020B0604020202020204" pitchFamily="34" charset="0"/>
                <a:cs typeface="Arial" panose="020B0604020202020204" pitchFamily="34" charset="0"/>
              </a:rPr>
              <a:t>TPV 3</a:t>
            </a:r>
            <a:endParaRPr lang="en-US" sz="1100" b="1" cap="none" spc="0" dirty="0">
              <a:ln w="1651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108" name="Straight Arrow Connector 107"/>
          <p:cNvCxnSpPr/>
          <p:nvPr/>
        </p:nvCxnSpPr>
        <p:spPr>
          <a:xfrm flipV="1">
            <a:off x="6804231" y="1598850"/>
            <a:ext cx="268346" cy="95054"/>
          </a:xfrm>
          <a:prstGeom prst="straightConnector1">
            <a:avLst/>
          </a:prstGeom>
          <a:ln w="4127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2" name="Rectangle 111"/>
          <p:cNvSpPr/>
          <p:nvPr/>
        </p:nvSpPr>
        <p:spPr>
          <a:xfrm>
            <a:off x="5852627" y="1449189"/>
            <a:ext cx="1039918" cy="461665"/>
          </a:xfrm>
          <a:prstGeom prst="rect">
            <a:avLst/>
          </a:prstGeom>
          <a:noFill/>
        </p:spPr>
        <p:txBody>
          <a:bodyPr wrap="none" lIns="91440" tIns="45720" rIns="91440" bIns="45720">
            <a:spAutoFit/>
          </a:bodyPr>
          <a:lstStyle/>
          <a:p>
            <a:pPr algn="ctr"/>
            <a:r>
              <a:rPr lang="en-US" sz="2400" b="1" cap="none" spc="0" dirty="0" smtClean="0">
                <a:ln w="16510">
                  <a:solidFill>
                    <a:schemeClr val="tx1"/>
                  </a:solidFill>
                  <a:prstDash val="solid"/>
                </a:ln>
                <a:solidFill>
                  <a:schemeClr val="bg1"/>
                </a:solidFill>
                <a:latin typeface="Arial" panose="020B0604020202020204" pitchFamily="34" charset="0"/>
                <a:cs typeface="Arial" panose="020B0604020202020204" pitchFamily="34" charset="0"/>
              </a:rPr>
              <a:t>TPV 2</a:t>
            </a:r>
            <a:endParaRPr lang="en-US" sz="1100" b="1" cap="none" spc="0" dirty="0">
              <a:ln w="16510">
                <a:solidFill>
                  <a:schemeClr val="tx1"/>
                </a:solidFill>
                <a:prstDash val="solid"/>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178163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1674"/>
            <a:ext cx="8229600" cy="5627156"/>
          </a:xfrm>
        </p:spPr>
        <p:txBody>
          <a:bodyPr>
            <a:normAutofit/>
          </a:bodyPr>
          <a:lstStyle/>
          <a:p>
            <a:pPr>
              <a:lnSpc>
                <a:spcPct val="110000"/>
              </a:lnSpc>
            </a:pPr>
            <a:r>
              <a:rPr lang="en-US" sz="2400" dirty="0" smtClean="0">
                <a:latin typeface="Arial" panose="020B0604020202020204" pitchFamily="34" charset="0"/>
                <a:cs typeface="Arial" panose="020B0604020202020204" pitchFamily="34" charset="0"/>
              </a:rPr>
              <a:t>TPV</a:t>
            </a:r>
            <a:r>
              <a:rPr lang="en-US" sz="2400" dirty="0">
                <a:latin typeface="Arial" panose="020B0604020202020204" pitchFamily="34" charset="0"/>
                <a:cs typeface="Arial" panose="020B0604020202020204" pitchFamily="34" charset="0"/>
              </a:rPr>
              <a:t>–jet interactions involving </a:t>
            </a:r>
            <a:r>
              <a:rPr lang="en-US" sz="2400" dirty="0" smtClean="0">
                <a:latin typeface="Arial" panose="020B0604020202020204" pitchFamily="34" charset="0"/>
                <a:cs typeface="Arial" panose="020B0604020202020204" pitchFamily="34" charset="0"/>
              </a:rPr>
              <a:t>TPV1, TPV 2, and TPV 3 likely </a:t>
            </a:r>
            <a:r>
              <a:rPr lang="en-US" sz="2400" dirty="0">
                <a:latin typeface="Arial" panose="020B0604020202020204" pitchFamily="34" charset="0"/>
                <a:cs typeface="Arial" panose="020B0604020202020204" pitchFamily="34" charset="0"/>
              </a:rPr>
              <a:t>contribute to </a:t>
            </a: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dual-jet configuration and jet coupling over AC12 </a:t>
            </a:r>
            <a:r>
              <a:rPr lang="en-US" sz="2400" dirty="0" smtClean="0">
                <a:latin typeface="Arial" panose="020B0604020202020204" pitchFamily="34" charset="0"/>
                <a:cs typeface="Arial" panose="020B0604020202020204" pitchFamily="34" charset="0"/>
              </a:rPr>
              <a:t>at 0600 UTC 4 Aug</a:t>
            </a:r>
          </a:p>
          <a:p>
            <a:endParaRPr lang="en-US" sz="2400" dirty="0">
              <a:latin typeface="Arial" panose="020B0604020202020204" pitchFamily="34" charset="0"/>
              <a:cs typeface="Arial" panose="020B0604020202020204" pitchFamily="34" charset="0"/>
            </a:endParaRPr>
          </a:p>
          <a:p>
            <a:pPr>
              <a:lnSpc>
                <a:spcPct val="110000"/>
              </a:lnSpc>
            </a:pPr>
            <a:r>
              <a:rPr lang="en-US" sz="2400" dirty="0" smtClean="0">
                <a:latin typeface="Arial" panose="020B0604020202020204" pitchFamily="34" charset="0"/>
                <a:cs typeface="Arial" panose="020B0604020202020204" pitchFamily="34" charset="0"/>
              </a:rPr>
              <a:t>Jet coupling </a:t>
            </a:r>
            <a:r>
              <a:rPr lang="en-US" sz="2400" dirty="0" smtClean="0">
                <a:latin typeface="Arial"/>
                <a:cs typeface="Arial"/>
              </a:rPr>
              <a:t>likely supports the relatively </a:t>
            </a:r>
            <a:r>
              <a:rPr lang="en-US" sz="2400" dirty="0">
                <a:latin typeface="Arial"/>
                <a:cs typeface="Arial"/>
              </a:rPr>
              <a:t>strong low-level ascent </a:t>
            </a:r>
            <a:r>
              <a:rPr lang="en-US" sz="2400" dirty="0" smtClean="0">
                <a:latin typeface="Arial"/>
                <a:cs typeface="Arial"/>
              </a:rPr>
              <a:t>over and near </a:t>
            </a:r>
            <a:r>
              <a:rPr lang="en-US" sz="2400" dirty="0">
                <a:latin typeface="Arial"/>
                <a:cs typeface="Arial"/>
              </a:rPr>
              <a:t>AC12 </a:t>
            </a:r>
          </a:p>
          <a:p>
            <a:endParaRPr lang="en-US" sz="2400" dirty="0" smtClean="0">
              <a:latin typeface="Arial"/>
              <a:cs typeface="Arial"/>
            </a:endParaRPr>
          </a:p>
          <a:p>
            <a:pPr>
              <a:lnSpc>
                <a:spcPct val="110000"/>
              </a:lnSpc>
            </a:pPr>
            <a:r>
              <a:rPr lang="en-US" sz="2400" dirty="0">
                <a:solidFill>
                  <a:srgbClr val="000000"/>
                </a:solidFill>
                <a:latin typeface="Arial"/>
                <a:cs typeface="Arial"/>
              </a:rPr>
              <a:t>Latent heating </a:t>
            </a:r>
            <a:r>
              <a:rPr lang="en-US" sz="2400" dirty="0" smtClean="0">
                <a:solidFill>
                  <a:srgbClr val="000000"/>
                </a:solidFill>
                <a:latin typeface="Arial"/>
                <a:cs typeface="Arial"/>
              </a:rPr>
              <a:t>related to the </a:t>
            </a:r>
            <a:r>
              <a:rPr lang="en-US" sz="2400" dirty="0">
                <a:solidFill>
                  <a:srgbClr val="000000"/>
                </a:solidFill>
                <a:latin typeface="Arial"/>
                <a:cs typeface="Arial"/>
              </a:rPr>
              <a:t>low-level ascent </a:t>
            </a:r>
            <a:r>
              <a:rPr lang="en-US" sz="2400" dirty="0" smtClean="0">
                <a:solidFill>
                  <a:srgbClr val="000000"/>
                </a:solidFill>
                <a:latin typeface="Arial"/>
                <a:cs typeface="Arial"/>
              </a:rPr>
              <a:t>and to the </a:t>
            </a:r>
            <a:r>
              <a:rPr lang="en-US" sz="2400" dirty="0" smtClean="0">
                <a:solidFill>
                  <a:srgbClr val="000000"/>
                </a:solidFill>
                <a:latin typeface="Arial" panose="020B0604020202020204" pitchFamily="34" charset="0"/>
                <a:cs typeface="Arial" panose="020B0604020202020204" pitchFamily="34" charset="0"/>
              </a:rPr>
              <a:t>presence </a:t>
            </a:r>
            <a:r>
              <a:rPr lang="en-US" sz="2400" dirty="0">
                <a:solidFill>
                  <a:srgbClr val="000000"/>
                </a:solidFill>
                <a:latin typeface="Arial" panose="020B0604020202020204" pitchFamily="34" charset="0"/>
                <a:cs typeface="Arial" panose="020B0604020202020204" pitchFamily="34" charset="0"/>
              </a:rPr>
              <a:t>of warm, moist air </a:t>
            </a:r>
            <a:r>
              <a:rPr lang="en-US" sz="2400" dirty="0" smtClean="0">
                <a:solidFill>
                  <a:srgbClr val="000000"/>
                </a:solidFill>
                <a:latin typeface="Arial"/>
                <a:cs typeface="Arial"/>
              </a:rPr>
              <a:t>likely contributes </a:t>
            </a:r>
            <a:r>
              <a:rPr lang="en-US" sz="2400" dirty="0" smtClean="0">
                <a:solidFill>
                  <a:srgbClr val="000000"/>
                </a:solidFill>
                <a:latin typeface="Arial" panose="020B0604020202020204" pitchFamily="34" charset="0"/>
                <a:cs typeface="Arial" panose="020B0604020202020204" pitchFamily="34" charset="0"/>
              </a:rPr>
              <a:t>to </a:t>
            </a:r>
            <a:r>
              <a:rPr lang="en-US" sz="2400" dirty="0" smtClean="0">
                <a:solidFill>
                  <a:srgbClr val="000000"/>
                </a:solidFill>
                <a:latin typeface="Arial" panose="020B0604020202020204" pitchFamily="34" charset="0"/>
                <a:cs typeface="Arial" panose="020B0604020202020204" pitchFamily="34" charset="0"/>
              </a:rPr>
              <a:t>the formation </a:t>
            </a:r>
            <a:r>
              <a:rPr lang="en-US" sz="2400" dirty="0">
                <a:solidFill>
                  <a:srgbClr val="000000"/>
                </a:solidFill>
                <a:latin typeface="Arial" panose="020B0604020202020204" pitchFamily="34" charset="0"/>
                <a:cs typeface="Arial" panose="020B0604020202020204" pitchFamily="34" charset="0"/>
              </a:rPr>
              <a:t>of a potential vorticity (PV) tower associated with AC12</a:t>
            </a:r>
          </a:p>
          <a:p>
            <a:pPr marL="0" indent="0">
              <a:lnSpc>
                <a:spcPct val="110000"/>
              </a:lnSpc>
              <a:buNone/>
            </a:pPr>
            <a:endParaRPr lang="en-US" sz="2400" dirty="0" smtClean="0">
              <a:latin typeface="Arial" panose="020B0604020202020204" pitchFamily="34" charset="0"/>
              <a:cs typeface="Arial" panose="020B0604020202020204" pitchFamily="34" charset="0"/>
            </a:endParaRPr>
          </a:p>
          <a:p>
            <a:pPr lvl="1"/>
            <a:endParaRPr lang="en-US" sz="2000" dirty="0" smtClean="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Cross Sections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641155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descr="era5_pv_cross_cfd_66N190.2E_87N190.2E_20120806_0000.png"/>
          <p:cNvPicPr>
            <a:picLocks noChangeAspect="1"/>
          </p:cNvPicPr>
          <p:nvPr/>
        </p:nvPicPr>
        <p:blipFill rotWithShape="1">
          <a:blip r:embed="rId3">
            <a:extLst>
              <a:ext uri="{28A0092B-C50C-407E-A947-70E740481C1C}">
                <a14:useLocalDpi xmlns:a14="http://schemas.microsoft.com/office/drawing/2010/main" val="0"/>
              </a:ext>
            </a:extLst>
          </a:blip>
          <a:srcRect t="2473" b="10923"/>
          <a:stretch/>
        </p:blipFill>
        <p:spPr>
          <a:xfrm>
            <a:off x="435901" y="712952"/>
            <a:ext cx="5011513" cy="4663440"/>
          </a:xfrm>
          <a:prstGeom prst="rect">
            <a:avLst/>
          </a:prstGeom>
        </p:spPr>
      </p:pic>
      <p:pic>
        <p:nvPicPr>
          <p:cNvPr id="56" name="Picture 55" descr="MSLP_crossline_67N190.2E_87N190.2E_20120806_0000.png"/>
          <p:cNvPicPr>
            <a:picLocks noChangeAspect="1"/>
          </p:cNvPicPr>
          <p:nvPr/>
        </p:nvPicPr>
        <p:blipFill rotWithShape="1">
          <a:blip r:embed="rId4">
            <a:extLst>
              <a:ext uri="{28A0092B-C50C-407E-A947-70E740481C1C}">
                <a14:useLocalDpi xmlns:a14="http://schemas.microsoft.com/office/drawing/2010/main" val="0"/>
              </a:ext>
            </a:extLst>
          </a:blip>
          <a:srcRect l="5664" t="9762" r="7457" b="4935"/>
          <a:stretch/>
        </p:blipFill>
        <p:spPr>
          <a:xfrm>
            <a:off x="5478876" y="3117766"/>
            <a:ext cx="2669087" cy="2286000"/>
          </a:xfrm>
          <a:prstGeom prst="rect">
            <a:avLst/>
          </a:prstGeom>
          <a:ln w="3175">
            <a:solidFill>
              <a:schemeClr val="tx1"/>
            </a:solidFill>
          </a:ln>
        </p:spPr>
      </p:pic>
      <p:pic>
        <p:nvPicPr>
          <p:cNvPr id="49" name="Picture 48" descr="DT_theta_crossline_67N190.2E_87N190.2E_20120806_0000.png"/>
          <p:cNvPicPr>
            <a:picLocks noChangeAspect="1"/>
          </p:cNvPicPr>
          <p:nvPr/>
        </p:nvPicPr>
        <p:blipFill rotWithShape="1">
          <a:blip r:embed="rId5">
            <a:extLst>
              <a:ext uri="{28A0092B-C50C-407E-A947-70E740481C1C}">
                <a14:useLocalDpi xmlns:a14="http://schemas.microsoft.com/office/drawing/2010/main" val="0"/>
              </a:ext>
            </a:extLst>
          </a:blip>
          <a:srcRect l="5664" t="9796" r="7457" b="4780"/>
          <a:stretch/>
        </p:blipFill>
        <p:spPr>
          <a:xfrm>
            <a:off x="5478876" y="805210"/>
            <a:ext cx="2671056" cy="2286000"/>
          </a:xfrm>
          <a:prstGeom prst="rect">
            <a:avLst/>
          </a:prstGeom>
          <a:ln w="3175">
            <a:solidFill>
              <a:schemeClr val="tx1"/>
            </a:solidFill>
          </a:ln>
        </p:spPr>
      </p:pic>
      <p:sp>
        <p:nvSpPr>
          <p:cNvPr id="108" name="TextBox 107"/>
          <p:cNvSpPr txBox="1"/>
          <p:nvPr/>
        </p:nvSpPr>
        <p:spPr>
          <a:xfrm>
            <a:off x="751805" y="5293757"/>
            <a:ext cx="377128" cy="400110"/>
          </a:xfrm>
          <a:prstGeom prst="rect">
            <a:avLst/>
          </a:prstGeom>
          <a:noFill/>
        </p:spPr>
        <p:txBody>
          <a:bodyPr wrap="square" rtlCol="0" anchor="t">
            <a:spAutoFit/>
          </a:bodyPr>
          <a:lstStyle/>
          <a:p>
            <a:pPr algn="ctr"/>
            <a:r>
              <a:rPr lang="en-US" sz="2000" b="1" dirty="0">
                <a:latin typeface="Arial"/>
                <a:cs typeface="Arial"/>
              </a:rPr>
              <a:t>B</a:t>
            </a:r>
            <a:endParaRPr lang="en-US" sz="2400" b="1" dirty="0">
              <a:latin typeface="Arial"/>
              <a:cs typeface="Arial"/>
            </a:endParaRPr>
          </a:p>
        </p:txBody>
      </p:sp>
      <p:sp>
        <p:nvSpPr>
          <p:cNvPr id="109" name="TextBox 108"/>
          <p:cNvSpPr txBox="1"/>
          <p:nvPr/>
        </p:nvSpPr>
        <p:spPr>
          <a:xfrm>
            <a:off x="1141299" y="5294066"/>
            <a:ext cx="1791021" cy="246221"/>
          </a:xfrm>
          <a:prstGeom prst="rect">
            <a:avLst/>
          </a:prstGeom>
          <a:noFill/>
        </p:spPr>
        <p:txBody>
          <a:bodyPr wrap="square" rtlCol="0" anchor="t">
            <a:spAutoFit/>
          </a:bodyPr>
          <a:lstStyle/>
          <a:p>
            <a:pPr algn="ctr"/>
            <a:r>
              <a:rPr lang="en-US" sz="1000" dirty="0" smtClean="0">
                <a:latin typeface="Arial"/>
                <a:cs typeface="Arial"/>
              </a:rPr>
              <a:t>81.8°N, 169.8°</a:t>
            </a:r>
            <a:r>
              <a:rPr lang="en-US" sz="1000" dirty="0">
                <a:latin typeface="Arial"/>
                <a:cs typeface="Arial"/>
              </a:rPr>
              <a:t>W</a:t>
            </a:r>
          </a:p>
        </p:txBody>
      </p:sp>
      <p:sp>
        <p:nvSpPr>
          <p:cNvPr id="110" name="TextBox 109"/>
          <p:cNvSpPr txBox="1"/>
          <p:nvPr/>
        </p:nvSpPr>
        <p:spPr>
          <a:xfrm>
            <a:off x="2395573" y="5294219"/>
            <a:ext cx="1470337" cy="246221"/>
          </a:xfrm>
          <a:prstGeom prst="rect">
            <a:avLst/>
          </a:prstGeom>
          <a:noFill/>
        </p:spPr>
        <p:txBody>
          <a:bodyPr wrap="square" rtlCol="0" anchor="t">
            <a:spAutoFit/>
          </a:bodyPr>
          <a:lstStyle/>
          <a:p>
            <a:pPr algn="ctr"/>
            <a:r>
              <a:rPr lang="en-US" sz="1000" dirty="0" smtClean="0">
                <a:latin typeface="Arial"/>
                <a:cs typeface="Arial"/>
              </a:rPr>
              <a:t>76.5°N, 169.8°</a:t>
            </a:r>
            <a:r>
              <a:rPr lang="en-US" sz="1000" dirty="0">
                <a:latin typeface="Arial"/>
                <a:cs typeface="Arial"/>
              </a:rPr>
              <a:t>W</a:t>
            </a:r>
          </a:p>
        </p:txBody>
      </p:sp>
      <p:sp>
        <p:nvSpPr>
          <p:cNvPr id="111" name="TextBox 110"/>
          <p:cNvSpPr txBox="1"/>
          <p:nvPr/>
        </p:nvSpPr>
        <p:spPr>
          <a:xfrm>
            <a:off x="3492665" y="5293757"/>
            <a:ext cx="1470337" cy="246221"/>
          </a:xfrm>
          <a:prstGeom prst="rect">
            <a:avLst/>
          </a:prstGeom>
          <a:noFill/>
        </p:spPr>
        <p:txBody>
          <a:bodyPr wrap="square" rtlCol="0" anchor="t">
            <a:spAutoFit/>
          </a:bodyPr>
          <a:lstStyle/>
          <a:p>
            <a:pPr algn="ctr"/>
            <a:r>
              <a:rPr lang="en-US" sz="1000" dirty="0" smtClean="0">
                <a:latin typeface="Arial"/>
                <a:cs typeface="Arial"/>
              </a:rPr>
              <a:t>71.3°N, 169.8°W</a:t>
            </a:r>
            <a:endParaRPr lang="en-US" sz="1000" dirty="0">
              <a:latin typeface="Arial"/>
              <a:cs typeface="Arial"/>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0234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83908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6 Aug 2012</a:t>
            </a:r>
            <a:endParaRPr lang="en-US" sz="2400" dirty="0">
              <a:latin typeface="Arial" panose="020B0604020202020204" pitchFamily="34" charset="0"/>
              <a:cs typeface="Arial" panose="020B0604020202020204" pitchFamily="34" charset="0"/>
            </a:endParaRPr>
          </a:p>
        </p:txBody>
      </p:sp>
      <p:sp>
        <p:nvSpPr>
          <p:cNvPr id="1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Cross Sections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8" name="Group 7"/>
          <p:cNvGrpSpPr/>
          <p:nvPr/>
        </p:nvGrpSpPr>
        <p:grpSpPr>
          <a:xfrm>
            <a:off x="8274599" y="849332"/>
            <a:ext cx="452142" cy="4589701"/>
            <a:chOff x="8196612" y="849332"/>
            <a:chExt cx="452142" cy="4589701"/>
          </a:xfrm>
        </p:grpSpPr>
        <p:pic>
          <p:nvPicPr>
            <p:cNvPr id="16" name="Picture 15" descr="DT_theta_na_0.png"/>
            <p:cNvPicPr>
              <a:picLocks/>
            </p:cNvPicPr>
            <p:nvPr/>
          </p:nvPicPr>
          <p:blipFill rotWithShape="1">
            <a:blip r:embed="rId6">
              <a:extLst>
                <a:ext uri="{28A0092B-C50C-407E-A947-70E740481C1C}">
                  <a14:useLocalDpi xmlns:a14="http://schemas.microsoft.com/office/drawing/2010/main" val="0"/>
                </a:ext>
              </a:extLst>
            </a:blip>
            <a:srcRect l="7937" t="96667" r="11685" b="1296"/>
            <a:stretch/>
          </p:blipFill>
          <p:spPr>
            <a:xfrm rot="16200000">
              <a:off x="6034722" y="3014958"/>
              <a:ext cx="4468412" cy="137160"/>
            </a:xfrm>
            <a:prstGeom prst="rect">
              <a:avLst/>
            </a:prstGeom>
          </p:spPr>
        </p:pic>
        <p:sp>
          <p:nvSpPr>
            <p:cNvPr id="17" name="TextBox 16"/>
            <p:cNvSpPr txBox="1"/>
            <p:nvPr/>
          </p:nvSpPr>
          <p:spPr>
            <a:xfrm>
              <a:off x="8348198" y="4526264"/>
              <a:ext cx="300556" cy="138499"/>
            </a:xfrm>
            <a:prstGeom prst="rect">
              <a:avLst/>
            </a:prstGeom>
            <a:noFill/>
          </p:spPr>
          <p:txBody>
            <a:bodyPr wrap="square" lIns="0" tIns="0" rIns="0" bIns="0" rtlCol="0">
              <a:spAutoFit/>
            </a:bodyPr>
            <a:lstStyle/>
            <a:p>
              <a:r>
                <a:rPr lang="en-US" sz="900" kern="1200" dirty="0" smtClean="0">
                  <a:latin typeface="Arial"/>
                  <a:cs typeface="Arial"/>
                </a:rPr>
                <a:t>270</a:t>
              </a:r>
              <a:endParaRPr lang="en-US" sz="900" kern="1200" dirty="0">
                <a:latin typeface="Arial"/>
                <a:cs typeface="Arial"/>
              </a:endParaRPr>
            </a:p>
          </p:txBody>
        </p:sp>
        <p:sp>
          <p:nvSpPr>
            <p:cNvPr id="18" name="TextBox 17"/>
            <p:cNvSpPr txBox="1"/>
            <p:nvPr/>
          </p:nvSpPr>
          <p:spPr>
            <a:xfrm>
              <a:off x="8348198" y="4325101"/>
              <a:ext cx="300556" cy="138499"/>
            </a:xfrm>
            <a:prstGeom prst="rect">
              <a:avLst/>
            </a:prstGeom>
            <a:noFill/>
          </p:spPr>
          <p:txBody>
            <a:bodyPr wrap="square" lIns="0" tIns="0" rIns="0" bIns="0" rtlCol="0">
              <a:spAutoFit/>
            </a:bodyPr>
            <a:lstStyle/>
            <a:p>
              <a:r>
                <a:rPr lang="en-US" sz="900" kern="1200" dirty="0" smtClean="0">
                  <a:latin typeface="Arial"/>
                  <a:cs typeface="Arial"/>
                </a:rPr>
                <a:t>276</a:t>
              </a:r>
              <a:endParaRPr lang="en-US" sz="900" kern="1200" dirty="0">
                <a:latin typeface="Arial"/>
                <a:cs typeface="Arial"/>
              </a:endParaRPr>
            </a:p>
          </p:txBody>
        </p:sp>
        <p:sp>
          <p:nvSpPr>
            <p:cNvPr id="19" name="TextBox 18"/>
            <p:cNvSpPr txBox="1"/>
            <p:nvPr/>
          </p:nvSpPr>
          <p:spPr>
            <a:xfrm>
              <a:off x="8348198" y="4124569"/>
              <a:ext cx="300556" cy="138499"/>
            </a:xfrm>
            <a:prstGeom prst="rect">
              <a:avLst/>
            </a:prstGeom>
            <a:noFill/>
          </p:spPr>
          <p:txBody>
            <a:bodyPr wrap="square" lIns="0" tIns="0" rIns="0" bIns="0" rtlCol="0">
              <a:spAutoFit/>
            </a:bodyPr>
            <a:lstStyle/>
            <a:p>
              <a:r>
                <a:rPr lang="en-US" sz="900" kern="1200" dirty="0" smtClean="0">
                  <a:latin typeface="Arial"/>
                  <a:cs typeface="Arial"/>
                </a:rPr>
                <a:t>282</a:t>
              </a:r>
              <a:endParaRPr lang="en-US" sz="900" kern="1200" dirty="0">
                <a:latin typeface="Arial"/>
                <a:cs typeface="Arial"/>
              </a:endParaRPr>
            </a:p>
          </p:txBody>
        </p:sp>
        <p:sp>
          <p:nvSpPr>
            <p:cNvPr id="20" name="TextBox 19"/>
            <p:cNvSpPr txBox="1"/>
            <p:nvPr/>
          </p:nvSpPr>
          <p:spPr>
            <a:xfrm>
              <a:off x="8348198" y="3923062"/>
              <a:ext cx="300556" cy="138499"/>
            </a:xfrm>
            <a:prstGeom prst="rect">
              <a:avLst/>
            </a:prstGeom>
            <a:noFill/>
          </p:spPr>
          <p:txBody>
            <a:bodyPr wrap="square" lIns="0" tIns="0" rIns="0" bIns="0" rtlCol="0">
              <a:spAutoFit/>
            </a:bodyPr>
            <a:lstStyle/>
            <a:p>
              <a:r>
                <a:rPr lang="en-US" sz="900" kern="1200" dirty="0" smtClean="0">
                  <a:latin typeface="Arial"/>
                  <a:cs typeface="Arial"/>
                </a:rPr>
                <a:t>288</a:t>
              </a:r>
              <a:endParaRPr lang="en-US" sz="900" kern="1200" dirty="0">
                <a:latin typeface="Arial"/>
                <a:cs typeface="Arial"/>
              </a:endParaRPr>
            </a:p>
          </p:txBody>
        </p:sp>
        <p:sp>
          <p:nvSpPr>
            <p:cNvPr id="21" name="TextBox 20"/>
            <p:cNvSpPr txBox="1"/>
            <p:nvPr/>
          </p:nvSpPr>
          <p:spPr>
            <a:xfrm>
              <a:off x="8348198" y="3722825"/>
              <a:ext cx="300556" cy="138499"/>
            </a:xfrm>
            <a:prstGeom prst="rect">
              <a:avLst/>
            </a:prstGeom>
            <a:noFill/>
          </p:spPr>
          <p:txBody>
            <a:bodyPr wrap="square" lIns="0" tIns="0" rIns="0" bIns="0" rtlCol="0">
              <a:spAutoFit/>
            </a:bodyPr>
            <a:lstStyle/>
            <a:p>
              <a:r>
                <a:rPr lang="en-US" sz="900" kern="1200" dirty="0" smtClean="0">
                  <a:latin typeface="Arial"/>
                  <a:cs typeface="Arial"/>
                </a:rPr>
                <a:t>294</a:t>
              </a:r>
              <a:endParaRPr lang="en-US" sz="900" kern="1200" dirty="0">
                <a:latin typeface="Arial"/>
                <a:cs typeface="Arial"/>
              </a:endParaRPr>
            </a:p>
          </p:txBody>
        </p:sp>
        <p:sp>
          <p:nvSpPr>
            <p:cNvPr id="22" name="TextBox 21"/>
            <p:cNvSpPr txBox="1"/>
            <p:nvPr/>
          </p:nvSpPr>
          <p:spPr>
            <a:xfrm>
              <a:off x="8348198" y="3518234"/>
              <a:ext cx="300556" cy="138499"/>
            </a:xfrm>
            <a:prstGeom prst="rect">
              <a:avLst/>
            </a:prstGeom>
            <a:noFill/>
          </p:spPr>
          <p:txBody>
            <a:bodyPr wrap="square" lIns="0" tIns="0" rIns="0" bIns="0" rtlCol="0">
              <a:spAutoFit/>
            </a:bodyPr>
            <a:lstStyle/>
            <a:p>
              <a:r>
                <a:rPr lang="en-US" sz="900" kern="1200" dirty="0" smtClean="0">
                  <a:latin typeface="Arial"/>
                  <a:cs typeface="Arial"/>
                </a:rPr>
                <a:t>300</a:t>
              </a:r>
              <a:endParaRPr lang="en-US" sz="900" kern="1200" dirty="0">
                <a:latin typeface="Arial"/>
                <a:cs typeface="Arial"/>
              </a:endParaRPr>
            </a:p>
          </p:txBody>
        </p:sp>
        <p:sp>
          <p:nvSpPr>
            <p:cNvPr id="23" name="TextBox 22"/>
            <p:cNvSpPr txBox="1"/>
            <p:nvPr/>
          </p:nvSpPr>
          <p:spPr>
            <a:xfrm>
              <a:off x="8348198" y="3315865"/>
              <a:ext cx="300556" cy="138499"/>
            </a:xfrm>
            <a:prstGeom prst="rect">
              <a:avLst/>
            </a:prstGeom>
            <a:noFill/>
          </p:spPr>
          <p:txBody>
            <a:bodyPr wrap="square" lIns="0" tIns="0" rIns="0" bIns="0" rtlCol="0">
              <a:spAutoFit/>
            </a:bodyPr>
            <a:lstStyle/>
            <a:p>
              <a:r>
                <a:rPr lang="en-US" sz="900" kern="1200" dirty="0" smtClean="0">
                  <a:latin typeface="Arial"/>
                  <a:cs typeface="Arial"/>
                </a:rPr>
                <a:t>306</a:t>
              </a:r>
              <a:endParaRPr lang="en-US" sz="900" kern="1200" dirty="0">
                <a:latin typeface="Arial"/>
                <a:cs typeface="Arial"/>
              </a:endParaRPr>
            </a:p>
          </p:txBody>
        </p:sp>
        <p:sp>
          <p:nvSpPr>
            <p:cNvPr id="24" name="TextBox 23"/>
            <p:cNvSpPr txBox="1"/>
            <p:nvPr/>
          </p:nvSpPr>
          <p:spPr>
            <a:xfrm>
              <a:off x="8348198" y="3113809"/>
              <a:ext cx="300556" cy="138499"/>
            </a:xfrm>
            <a:prstGeom prst="rect">
              <a:avLst/>
            </a:prstGeom>
            <a:noFill/>
          </p:spPr>
          <p:txBody>
            <a:bodyPr wrap="square" lIns="0" tIns="0" rIns="0" bIns="0" rtlCol="0">
              <a:spAutoFit/>
            </a:bodyPr>
            <a:lstStyle/>
            <a:p>
              <a:r>
                <a:rPr lang="en-US" sz="900" kern="1200" dirty="0" smtClean="0">
                  <a:latin typeface="Arial"/>
                  <a:cs typeface="Arial"/>
                </a:rPr>
                <a:t>312</a:t>
              </a:r>
              <a:endParaRPr lang="en-US" sz="900" kern="1200" dirty="0">
                <a:latin typeface="Arial"/>
                <a:cs typeface="Arial"/>
              </a:endParaRPr>
            </a:p>
          </p:txBody>
        </p:sp>
        <p:sp>
          <p:nvSpPr>
            <p:cNvPr id="25" name="TextBox 24"/>
            <p:cNvSpPr txBox="1"/>
            <p:nvPr/>
          </p:nvSpPr>
          <p:spPr>
            <a:xfrm>
              <a:off x="8348198" y="2914557"/>
              <a:ext cx="300556" cy="138499"/>
            </a:xfrm>
            <a:prstGeom prst="rect">
              <a:avLst/>
            </a:prstGeom>
            <a:noFill/>
          </p:spPr>
          <p:txBody>
            <a:bodyPr wrap="square" lIns="0" tIns="0" rIns="0" bIns="0" rtlCol="0">
              <a:spAutoFit/>
            </a:bodyPr>
            <a:lstStyle/>
            <a:p>
              <a:r>
                <a:rPr lang="en-US" sz="900" kern="1200" dirty="0" smtClean="0">
                  <a:latin typeface="Arial"/>
                  <a:cs typeface="Arial"/>
                </a:rPr>
                <a:t>318</a:t>
              </a:r>
            </a:p>
          </p:txBody>
        </p:sp>
        <p:sp>
          <p:nvSpPr>
            <p:cNvPr id="26" name="TextBox 25"/>
            <p:cNvSpPr txBox="1"/>
            <p:nvPr/>
          </p:nvSpPr>
          <p:spPr>
            <a:xfrm>
              <a:off x="8348198" y="2711578"/>
              <a:ext cx="300556" cy="138499"/>
            </a:xfrm>
            <a:prstGeom prst="rect">
              <a:avLst/>
            </a:prstGeom>
            <a:noFill/>
          </p:spPr>
          <p:txBody>
            <a:bodyPr wrap="square" lIns="0" tIns="0" rIns="0" bIns="0" rtlCol="0">
              <a:spAutoFit/>
            </a:bodyPr>
            <a:lstStyle/>
            <a:p>
              <a:r>
                <a:rPr lang="en-US" sz="900" kern="1200" dirty="0" smtClean="0">
                  <a:latin typeface="Arial"/>
                  <a:cs typeface="Arial"/>
                </a:rPr>
                <a:t>324</a:t>
              </a:r>
              <a:endParaRPr lang="en-US" sz="900" kern="1200" dirty="0">
                <a:latin typeface="Arial"/>
                <a:cs typeface="Arial"/>
              </a:endParaRPr>
            </a:p>
          </p:txBody>
        </p:sp>
        <p:sp>
          <p:nvSpPr>
            <p:cNvPr id="27" name="TextBox 26"/>
            <p:cNvSpPr txBox="1"/>
            <p:nvPr/>
          </p:nvSpPr>
          <p:spPr>
            <a:xfrm>
              <a:off x="8348198" y="2507919"/>
              <a:ext cx="300556" cy="138499"/>
            </a:xfrm>
            <a:prstGeom prst="rect">
              <a:avLst/>
            </a:prstGeom>
            <a:noFill/>
          </p:spPr>
          <p:txBody>
            <a:bodyPr wrap="square" lIns="0" tIns="0" rIns="0" bIns="0" rtlCol="0">
              <a:spAutoFit/>
            </a:bodyPr>
            <a:lstStyle/>
            <a:p>
              <a:r>
                <a:rPr lang="en-US" sz="900" kern="1200" dirty="0" smtClean="0">
                  <a:latin typeface="Arial"/>
                  <a:cs typeface="Arial"/>
                </a:rPr>
                <a:t>330</a:t>
              </a:r>
              <a:endParaRPr lang="en-US" sz="900" kern="1200" dirty="0">
                <a:latin typeface="Arial"/>
                <a:cs typeface="Arial"/>
              </a:endParaRPr>
            </a:p>
          </p:txBody>
        </p:sp>
        <p:sp>
          <p:nvSpPr>
            <p:cNvPr id="28" name="TextBox 27"/>
            <p:cNvSpPr txBox="1"/>
            <p:nvPr/>
          </p:nvSpPr>
          <p:spPr>
            <a:xfrm>
              <a:off x="8348198" y="2307726"/>
              <a:ext cx="300556" cy="138499"/>
            </a:xfrm>
            <a:prstGeom prst="rect">
              <a:avLst/>
            </a:prstGeom>
            <a:noFill/>
          </p:spPr>
          <p:txBody>
            <a:bodyPr wrap="square" lIns="0" tIns="0" rIns="0" bIns="0" rtlCol="0">
              <a:spAutoFit/>
            </a:bodyPr>
            <a:lstStyle/>
            <a:p>
              <a:r>
                <a:rPr lang="en-US" sz="900" kern="1200" dirty="0" smtClean="0">
                  <a:latin typeface="Arial"/>
                  <a:cs typeface="Arial"/>
                </a:rPr>
                <a:t>336</a:t>
              </a:r>
              <a:endParaRPr lang="en-US" sz="900" kern="1200" dirty="0">
                <a:latin typeface="Arial"/>
                <a:cs typeface="Arial"/>
              </a:endParaRPr>
            </a:p>
          </p:txBody>
        </p:sp>
        <p:sp>
          <p:nvSpPr>
            <p:cNvPr id="29" name="TextBox 28"/>
            <p:cNvSpPr txBox="1"/>
            <p:nvPr/>
          </p:nvSpPr>
          <p:spPr>
            <a:xfrm>
              <a:off x="8348198" y="2111757"/>
              <a:ext cx="300556" cy="138499"/>
            </a:xfrm>
            <a:prstGeom prst="rect">
              <a:avLst/>
            </a:prstGeom>
            <a:noFill/>
          </p:spPr>
          <p:txBody>
            <a:bodyPr wrap="square" lIns="0" tIns="0" rIns="0" bIns="0" rtlCol="0">
              <a:spAutoFit/>
            </a:bodyPr>
            <a:lstStyle/>
            <a:p>
              <a:r>
                <a:rPr lang="en-US" sz="900" kern="1200" dirty="0" smtClean="0">
                  <a:latin typeface="Arial"/>
                  <a:cs typeface="Arial"/>
                </a:rPr>
                <a:t>342</a:t>
              </a:r>
              <a:endParaRPr lang="en-US" sz="900" kern="1200" dirty="0">
                <a:latin typeface="Arial"/>
                <a:cs typeface="Arial"/>
              </a:endParaRPr>
            </a:p>
          </p:txBody>
        </p:sp>
        <p:sp>
          <p:nvSpPr>
            <p:cNvPr id="31" name="TextBox 30"/>
            <p:cNvSpPr txBox="1"/>
            <p:nvPr/>
          </p:nvSpPr>
          <p:spPr>
            <a:xfrm>
              <a:off x="8348198" y="1904180"/>
              <a:ext cx="300556" cy="138499"/>
            </a:xfrm>
            <a:prstGeom prst="rect">
              <a:avLst/>
            </a:prstGeom>
            <a:noFill/>
          </p:spPr>
          <p:txBody>
            <a:bodyPr wrap="square" lIns="0" tIns="0" rIns="0" bIns="0" rtlCol="0">
              <a:spAutoFit/>
            </a:bodyPr>
            <a:lstStyle/>
            <a:p>
              <a:r>
                <a:rPr lang="en-US" sz="900" kern="1200" dirty="0" smtClean="0">
                  <a:latin typeface="Arial"/>
                  <a:cs typeface="Arial"/>
                </a:rPr>
                <a:t>348</a:t>
              </a:r>
              <a:endParaRPr lang="en-US" sz="900" kern="1200" dirty="0">
                <a:latin typeface="Arial"/>
                <a:cs typeface="Arial"/>
              </a:endParaRPr>
            </a:p>
          </p:txBody>
        </p:sp>
        <p:sp>
          <p:nvSpPr>
            <p:cNvPr id="32" name="TextBox 31"/>
            <p:cNvSpPr txBox="1"/>
            <p:nvPr/>
          </p:nvSpPr>
          <p:spPr>
            <a:xfrm>
              <a:off x="8348198" y="1702328"/>
              <a:ext cx="300556" cy="138499"/>
            </a:xfrm>
            <a:prstGeom prst="rect">
              <a:avLst/>
            </a:prstGeom>
            <a:noFill/>
          </p:spPr>
          <p:txBody>
            <a:bodyPr wrap="square" lIns="0" tIns="0" rIns="0" bIns="0" rtlCol="0">
              <a:spAutoFit/>
            </a:bodyPr>
            <a:lstStyle/>
            <a:p>
              <a:r>
                <a:rPr lang="en-US" sz="900" kern="1200" dirty="0" smtClean="0">
                  <a:latin typeface="Arial"/>
                  <a:cs typeface="Arial"/>
                </a:rPr>
                <a:t>354</a:t>
              </a:r>
              <a:endParaRPr lang="en-US" sz="900" kern="1200" dirty="0">
                <a:latin typeface="Arial"/>
                <a:cs typeface="Arial"/>
              </a:endParaRPr>
            </a:p>
          </p:txBody>
        </p:sp>
        <p:sp>
          <p:nvSpPr>
            <p:cNvPr id="33" name="TextBox 32"/>
            <p:cNvSpPr txBox="1"/>
            <p:nvPr/>
          </p:nvSpPr>
          <p:spPr>
            <a:xfrm>
              <a:off x="8348198" y="1499369"/>
              <a:ext cx="300556" cy="138499"/>
            </a:xfrm>
            <a:prstGeom prst="rect">
              <a:avLst/>
            </a:prstGeom>
            <a:noFill/>
          </p:spPr>
          <p:txBody>
            <a:bodyPr wrap="square" lIns="0" tIns="0" rIns="0" bIns="0" rtlCol="0">
              <a:spAutoFit/>
            </a:bodyPr>
            <a:lstStyle/>
            <a:p>
              <a:r>
                <a:rPr lang="en-US" sz="900" kern="1200" dirty="0" smtClean="0">
                  <a:latin typeface="Arial"/>
                  <a:cs typeface="Arial"/>
                </a:rPr>
                <a:t>360</a:t>
              </a:r>
              <a:endParaRPr lang="en-US" sz="900" kern="1200" dirty="0">
                <a:latin typeface="Arial"/>
                <a:cs typeface="Arial"/>
              </a:endParaRPr>
            </a:p>
          </p:txBody>
        </p:sp>
        <p:sp>
          <p:nvSpPr>
            <p:cNvPr id="35" name="TextBox 34"/>
            <p:cNvSpPr txBox="1"/>
            <p:nvPr/>
          </p:nvSpPr>
          <p:spPr>
            <a:xfrm>
              <a:off x="8348198" y="1297522"/>
              <a:ext cx="300556" cy="138499"/>
            </a:xfrm>
            <a:prstGeom prst="rect">
              <a:avLst/>
            </a:prstGeom>
            <a:noFill/>
          </p:spPr>
          <p:txBody>
            <a:bodyPr wrap="square" lIns="0" tIns="0" rIns="0" bIns="0" rtlCol="0">
              <a:spAutoFit/>
            </a:bodyPr>
            <a:lstStyle/>
            <a:p>
              <a:r>
                <a:rPr lang="en-US" sz="900" kern="1200" dirty="0" smtClean="0">
                  <a:latin typeface="Arial"/>
                  <a:cs typeface="Arial"/>
                </a:rPr>
                <a:t>366</a:t>
              </a:r>
              <a:endParaRPr lang="en-US" sz="900" kern="1200" dirty="0">
                <a:latin typeface="Arial"/>
                <a:cs typeface="Arial"/>
              </a:endParaRPr>
            </a:p>
          </p:txBody>
        </p:sp>
        <p:sp>
          <p:nvSpPr>
            <p:cNvPr id="36" name="TextBox 35"/>
            <p:cNvSpPr txBox="1"/>
            <p:nvPr/>
          </p:nvSpPr>
          <p:spPr>
            <a:xfrm>
              <a:off x="8348198" y="1095849"/>
              <a:ext cx="300556" cy="138499"/>
            </a:xfrm>
            <a:prstGeom prst="rect">
              <a:avLst/>
            </a:prstGeom>
            <a:noFill/>
          </p:spPr>
          <p:txBody>
            <a:bodyPr wrap="square" lIns="0" tIns="0" rIns="0" bIns="0" rtlCol="0">
              <a:spAutoFit/>
            </a:bodyPr>
            <a:lstStyle/>
            <a:p>
              <a:r>
                <a:rPr lang="en-US" sz="900" kern="1200" dirty="0" smtClean="0">
                  <a:latin typeface="Arial"/>
                  <a:cs typeface="Arial"/>
                </a:rPr>
                <a:t>372</a:t>
              </a:r>
              <a:endParaRPr lang="en-US" sz="900" kern="1200" dirty="0">
                <a:latin typeface="Arial"/>
                <a:cs typeface="Arial"/>
              </a:endParaRPr>
            </a:p>
          </p:txBody>
        </p:sp>
        <p:sp>
          <p:nvSpPr>
            <p:cNvPr id="37" name="TextBox 36"/>
            <p:cNvSpPr txBox="1"/>
            <p:nvPr/>
          </p:nvSpPr>
          <p:spPr>
            <a:xfrm>
              <a:off x="8348198" y="891388"/>
              <a:ext cx="300556" cy="138499"/>
            </a:xfrm>
            <a:prstGeom prst="rect">
              <a:avLst/>
            </a:prstGeom>
            <a:noFill/>
          </p:spPr>
          <p:txBody>
            <a:bodyPr wrap="square" lIns="0" tIns="0" rIns="0" bIns="0" rtlCol="0">
              <a:spAutoFit/>
            </a:bodyPr>
            <a:lstStyle/>
            <a:p>
              <a:r>
                <a:rPr lang="en-US" sz="900" kern="1200" dirty="0">
                  <a:latin typeface="Arial"/>
                  <a:cs typeface="Arial"/>
                </a:rPr>
                <a:t>3</a:t>
              </a:r>
              <a:r>
                <a:rPr lang="en-US" sz="900" kern="1200" dirty="0" smtClean="0">
                  <a:latin typeface="Arial"/>
                  <a:cs typeface="Arial"/>
                </a:rPr>
                <a:t>78</a:t>
              </a:r>
              <a:endParaRPr lang="en-US" sz="900" kern="1200" dirty="0">
                <a:latin typeface="Arial"/>
                <a:cs typeface="Arial"/>
              </a:endParaRPr>
            </a:p>
          </p:txBody>
        </p:sp>
        <p:sp>
          <p:nvSpPr>
            <p:cNvPr id="40" name="TextBox 39"/>
            <p:cNvSpPr txBox="1"/>
            <p:nvPr/>
          </p:nvSpPr>
          <p:spPr>
            <a:xfrm>
              <a:off x="8348198" y="4727818"/>
              <a:ext cx="300556" cy="138499"/>
            </a:xfrm>
            <a:prstGeom prst="rect">
              <a:avLst/>
            </a:prstGeom>
            <a:noFill/>
          </p:spPr>
          <p:txBody>
            <a:bodyPr wrap="square" lIns="0" tIns="0" rIns="0" bIns="0" rtlCol="0">
              <a:spAutoFit/>
            </a:bodyPr>
            <a:lstStyle/>
            <a:p>
              <a:r>
                <a:rPr lang="en-US" sz="900" kern="1200" dirty="0" smtClean="0">
                  <a:latin typeface="Arial"/>
                  <a:cs typeface="Arial"/>
                </a:rPr>
                <a:t>264</a:t>
              </a:r>
              <a:endParaRPr lang="en-US" sz="900" kern="1200" dirty="0">
                <a:latin typeface="Arial"/>
                <a:cs typeface="Arial"/>
              </a:endParaRPr>
            </a:p>
          </p:txBody>
        </p:sp>
        <p:sp>
          <p:nvSpPr>
            <p:cNvPr id="41" name="TextBox 40"/>
            <p:cNvSpPr txBox="1"/>
            <p:nvPr/>
          </p:nvSpPr>
          <p:spPr>
            <a:xfrm>
              <a:off x="8348198" y="4928660"/>
              <a:ext cx="300556" cy="138499"/>
            </a:xfrm>
            <a:prstGeom prst="rect">
              <a:avLst/>
            </a:prstGeom>
            <a:noFill/>
          </p:spPr>
          <p:txBody>
            <a:bodyPr wrap="square" lIns="0" tIns="0" rIns="0" bIns="0" rtlCol="0">
              <a:spAutoFit/>
            </a:bodyPr>
            <a:lstStyle/>
            <a:p>
              <a:r>
                <a:rPr lang="en-US" sz="900" kern="1200" dirty="0" smtClean="0">
                  <a:latin typeface="Arial"/>
                  <a:cs typeface="Arial"/>
                </a:rPr>
                <a:t>258</a:t>
              </a:r>
              <a:endParaRPr lang="en-US" sz="900" kern="1200" dirty="0">
                <a:latin typeface="Arial"/>
                <a:cs typeface="Arial"/>
              </a:endParaRPr>
            </a:p>
          </p:txBody>
        </p:sp>
        <p:sp>
          <p:nvSpPr>
            <p:cNvPr id="42" name="TextBox 41"/>
            <p:cNvSpPr txBox="1"/>
            <p:nvPr/>
          </p:nvSpPr>
          <p:spPr>
            <a:xfrm>
              <a:off x="8348198" y="5130640"/>
              <a:ext cx="300556" cy="138499"/>
            </a:xfrm>
            <a:prstGeom prst="rect">
              <a:avLst/>
            </a:prstGeom>
            <a:noFill/>
          </p:spPr>
          <p:txBody>
            <a:bodyPr wrap="square" lIns="0" tIns="0" rIns="0" bIns="0" rtlCol="0">
              <a:spAutoFit/>
            </a:bodyPr>
            <a:lstStyle/>
            <a:p>
              <a:r>
                <a:rPr lang="en-US" sz="900" kern="1200" dirty="0" smtClean="0">
                  <a:latin typeface="Arial"/>
                  <a:cs typeface="Arial"/>
                </a:rPr>
                <a:t>252</a:t>
              </a:r>
              <a:endParaRPr lang="en-US" sz="900" kern="1200" dirty="0">
                <a:latin typeface="Arial"/>
                <a:cs typeface="Arial"/>
              </a:endParaRPr>
            </a:p>
          </p:txBody>
        </p:sp>
        <p:sp>
          <p:nvSpPr>
            <p:cNvPr id="43" name="TextBox 42"/>
            <p:cNvSpPr txBox="1"/>
            <p:nvPr/>
          </p:nvSpPr>
          <p:spPr>
            <a:xfrm>
              <a:off x="8196612" y="5300534"/>
              <a:ext cx="396333" cy="138499"/>
            </a:xfrm>
            <a:prstGeom prst="rect">
              <a:avLst/>
            </a:prstGeom>
            <a:noFill/>
          </p:spPr>
          <p:txBody>
            <a:bodyPr wrap="square" lIns="0" tIns="0" rIns="0" bIns="0" rtlCol="0">
              <a:spAutoFit/>
            </a:bodyPr>
            <a:lstStyle/>
            <a:p>
              <a:r>
                <a:rPr lang="en-US" sz="900" kern="1200" dirty="0" smtClean="0">
                  <a:latin typeface="Arial"/>
                  <a:cs typeface="Arial"/>
                </a:rPr>
                <a:t>(K</a:t>
              </a:r>
              <a:r>
                <a:rPr lang="en-US" sz="900" kern="1200" dirty="0">
                  <a:latin typeface="Arial"/>
                  <a:cs typeface="Arial"/>
                </a:rPr>
                <a:t>)</a:t>
              </a:r>
            </a:p>
          </p:txBody>
        </p:sp>
      </p:grpSp>
      <p:grpSp>
        <p:nvGrpSpPr>
          <p:cNvPr id="10" name="Group 9"/>
          <p:cNvGrpSpPr/>
          <p:nvPr/>
        </p:nvGrpSpPr>
        <p:grpSpPr>
          <a:xfrm>
            <a:off x="8726741" y="3169329"/>
            <a:ext cx="474426" cy="2269704"/>
            <a:chOff x="8648754" y="3169329"/>
            <a:chExt cx="474426" cy="2269704"/>
          </a:xfrm>
        </p:grpSpPr>
        <p:pic>
          <p:nvPicPr>
            <p:cNvPr id="57" name="Picture 56" descr="250_jet_mslp_pac_polar20131109_1200.png"/>
            <p:cNvPicPr>
              <a:picLocks/>
            </p:cNvPicPr>
            <p:nvPr/>
          </p:nvPicPr>
          <p:blipFill rotWithShape="1">
            <a:blip r:embed="rId7">
              <a:extLst>
                <a:ext uri="{28A0092B-C50C-407E-A947-70E740481C1C}">
                  <a14:useLocalDpi xmlns:a14="http://schemas.microsoft.com/office/drawing/2010/main" val="0"/>
                </a:ext>
              </a:extLst>
            </a:blip>
            <a:srcRect l="4113" t="94735" r="59367" b="2317"/>
            <a:stretch/>
          </p:blipFill>
          <p:spPr>
            <a:xfrm rot="16200000">
              <a:off x="7647486" y="4170597"/>
              <a:ext cx="2157984" cy="155448"/>
            </a:xfrm>
            <a:prstGeom prst="rect">
              <a:avLst/>
            </a:prstGeom>
          </p:spPr>
        </p:pic>
        <p:sp>
          <p:nvSpPr>
            <p:cNvPr id="58" name="TextBox 57"/>
            <p:cNvSpPr txBox="1"/>
            <p:nvPr/>
          </p:nvSpPr>
          <p:spPr>
            <a:xfrm>
              <a:off x="8822624" y="4975009"/>
              <a:ext cx="300556" cy="138499"/>
            </a:xfrm>
            <a:prstGeom prst="rect">
              <a:avLst/>
            </a:prstGeom>
            <a:noFill/>
          </p:spPr>
          <p:txBody>
            <a:bodyPr wrap="square" lIns="0" tIns="0" rIns="0" bIns="0" rtlCol="0">
              <a:spAutoFit/>
            </a:bodyPr>
            <a:lstStyle/>
            <a:p>
              <a:r>
                <a:rPr lang="en-US" sz="900" dirty="0" smtClean="0">
                  <a:latin typeface="Arial"/>
                  <a:cs typeface="Arial"/>
                </a:rPr>
                <a:t>25</a:t>
              </a:r>
              <a:endParaRPr lang="en-US" sz="1000" dirty="0">
                <a:latin typeface="Arial"/>
                <a:cs typeface="Arial"/>
              </a:endParaRPr>
            </a:p>
          </p:txBody>
        </p:sp>
        <p:sp>
          <p:nvSpPr>
            <p:cNvPr id="59" name="TextBox 58"/>
            <p:cNvSpPr txBox="1"/>
            <p:nvPr/>
          </p:nvSpPr>
          <p:spPr>
            <a:xfrm>
              <a:off x="8822624" y="4711780"/>
              <a:ext cx="300556" cy="138499"/>
            </a:xfrm>
            <a:prstGeom prst="rect">
              <a:avLst/>
            </a:prstGeom>
            <a:noFill/>
          </p:spPr>
          <p:txBody>
            <a:bodyPr wrap="square" lIns="0" tIns="0" rIns="0" bIns="0" rtlCol="0">
              <a:spAutoFit/>
            </a:bodyPr>
            <a:lstStyle/>
            <a:p>
              <a:r>
                <a:rPr lang="en-US" sz="900" dirty="0" smtClean="0">
                  <a:latin typeface="Arial"/>
                  <a:cs typeface="Arial"/>
                </a:rPr>
                <a:t>30</a:t>
              </a:r>
              <a:endParaRPr lang="en-US" sz="1000" dirty="0">
                <a:latin typeface="Arial"/>
                <a:cs typeface="Arial"/>
              </a:endParaRPr>
            </a:p>
          </p:txBody>
        </p:sp>
        <p:sp>
          <p:nvSpPr>
            <p:cNvPr id="60" name="TextBox 59"/>
            <p:cNvSpPr txBox="1"/>
            <p:nvPr/>
          </p:nvSpPr>
          <p:spPr>
            <a:xfrm>
              <a:off x="8822014" y="4447102"/>
              <a:ext cx="300556" cy="138499"/>
            </a:xfrm>
            <a:prstGeom prst="rect">
              <a:avLst/>
            </a:prstGeom>
            <a:noFill/>
          </p:spPr>
          <p:txBody>
            <a:bodyPr wrap="square" lIns="0" tIns="0" rIns="0" bIns="0" rtlCol="0">
              <a:spAutoFit/>
            </a:bodyPr>
            <a:lstStyle/>
            <a:p>
              <a:r>
                <a:rPr lang="en-US" sz="900" dirty="0" smtClean="0">
                  <a:latin typeface="Arial"/>
                  <a:cs typeface="Arial"/>
                </a:rPr>
                <a:t>35</a:t>
              </a:r>
              <a:endParaRPr lang="en-US" sz="900" dirty="0">
                <a:latin typeface="Arial"/>
                <a:cs typeface="Arial"/>
              </a:endParaRPr>
            </a:p>
          </p:txBody>
        </p:sp>
        <p:sp>
          <p:nvSpPr>
            <p:cNvPr id="61" name="TextBox 60"/>
            <p:cNvSpPr txBox="1"/>
            <p:nvPr/>
          </p:nvSpPr>
          <p:spPr>
            <a:xfrm>
              <a:off x="8822014" y="4188079"/>
              <a:ext cx="300556" cy="138499"/>
            </a:xfrm>
            <a:prstGeom prst="rect">
              <a:avLst/>
            </a:prstGeom>
            <a:noFill/>
          </p:spPr>
          <p:txBody>
            <a:bodyPr wrap="square" lIns="0" tIns="0" rIns="0" bIns="0" rtlCol="0">
              <a:spAutoFit/>
            </a:bodyPr>
            <a:lstStyle/>
            <a:p>
              <a:r>
                <a:rPr lang="en-US" sz="900" dirty="0" smtClean="0">
                  <a:latin typeface="Arial"/>
                  <a:cs typeface="Arial"/>
                </a:rPr>
                <a:t>40</a:t>
              </a:r>
              <a:endParaRPr lang="en-US" sz="1000" dirty="0">
                <a:latin typeface="Arial"/>
                <a:cs typeface="Arial"/>
              </a:endParaRPr>
            </a:p>
          </p:txBody>
        </p:sp>
        <p:sp>
          <p:nvSpPr>
            <p:cNvPr id="62" name="TextBox 61"/>
            <p:cNvSpPr txBox="1"/>
            <p:nvPr/>
          </p:nvSpPr>
          <p:spPr>
            <a:xfrm>
              <a:off x="8822624" y="3924978"/>
              <a:ext cx="300556" cy="138499"/>
            </a:xfrm>
            <a:prstGeom prst="rect">
              <a:avLst/>
            </a:prstGeom>
            <a:noFill/>
          </p:spPr>
          <p:txBody>
            <a:bodyPr wrap="square" lIns="0" tIns="0" rIns="0" bIns="0" rtlCol="0">
              <a:spAutoFit/>
            </a:bodyPr>
            <a:lstStyle/>
            <a:p>
              <a:r>
                <a:rPr lang="en-US" sz="900" dirty="0" smtClean="0">
                  <a:latin typeface="Arial"/>
                  <a:cs typeface="Arial"/>
                </a:rPr>
                <a:t>45</a:t>
              </a:r>
              <a:endParaRPr lang="en-US" sz="1000" dirty="0">
                <a:latin typeface="Arial"/>
                <a:cs typeface="Arial"/>
              </a:endParaRPr>
            </a:p>
          </p:txBody>
        </p:sp>
        <p:sp>
          <p:nvSpPr>
            <p:cNvPr id="63" name="TextBox 62"/>
            <p:cNvSpPr txBox="1"/>
            <p:nvPr/>
          </p:nvSpPr>
          <p:spPr>
            <a:xfrm>
              <a:off x="8822624" y="3666889"/>
              <a:ext cx="300556" cy="138499"/>
            </a:xfrm>
            <a:prstGeom prst="rect">
              <a:avLst/>
            </a:prstGeom>
            <a:noFill/>
          </p:spPr>
          <p:txBody>
            <a:bodyPr wrap="square" lIns="0" tIns="0" rIns="0" bIns="0" rtlCol="0">
              <a:spAutoFit/>
            </a:bodyPr>
            <a:lstStyle/>
            <a:p>
              <a:r>
                <a:rPr lang="en-US" sz="900" dirty="0" smtClean="0">
                  <a:latin typeface="Arial"/>
                  <a:cs typeface="Arial"/>
                </a:rPr>
                <a:t>50</a:t>
              </a:r>
              <a:endParaRPr lang="en-US" sz="1000" dirty="0">
                <a:latin typeface="Arial"/>
                <a:cs typeface="Arial"/>
              </a:endParaRPr>
            </a:p>
          </p:txBody>
        </p:sp>
        <p:sp>
          <p:nvSpPr>
            <p:cNvPr id="64" name="TextBox 63"/>
            <p:cNvSpPr txBox="1"/>
            <p:nvPr/>
          </p:nvSpPr>
          <p:spPr>
            <a:xfrm>
              <a:off x="8822014" y="3404744"/>
              <a:ext cx="300556" cy="138499"/>
            </a:xfrm>
            <a:prstGeom prst="rect">
              <a:avLst/>
            </a:prstGeom>
            <a:noFill/>
          </p:spPr>
          <p:txBody>
            <a:bodyPr wrap="square" lIns="0" tIns="0" rIns="0" bIns="0" rtlCol="0">
              <a:spAutoFit/>
            </a:bodyPr>
            <a:lstStyle/>
            <a:p>
              <a:r>
                <a:rPr lang="en-US" sz="900" dirty="0">
                  <a:latin typeface="Arial"/>
                  <a:cs typeface="Arial"/>
                </a:rPr>
                <a:t>5</a:t>
              </a:r>
              <a:r>
                <a:rPr lang="en-US" sz="900" dirty="0" smtClean="0">
                  <a:latin typeface="Arial"/>
                  <a:cs typeface="Arial"/>
                </a:rPr>
                <a:t>5</a:t>
              </a:r>
              <a:endParaRPr lang="en-US" sz="1000" dirty="0">
                <a:latin typeface="Arial"/>
                <a:cs typeface="Arial"/>
              </a:endParaRPr>
            </a:p>
          </p:txBody>
        </p:sp>
        <p:sp>
          <p:nvSpPr>
            <p:cNvPr id="103" name="TextBox 102"/>
            <p:cNvSpPr txBox="1"/>
            <p:nvPr/>
          </p:nvSpPr>
          <p:spPr>
            <a:xfrm>
              <a:off x="8658719" y="5300534"/>
              <a:ext cx="396333" cy="138499"/>
            </a:xfrm>
            <a:prstGeom prst="rect">
              <a:avLst/>
            </a:prstGeom>
            <a:noFill/>
          </p:spPr>
          <p:txBody>
            <a:bodyPr wrap="square" lIns="0" tIns="0" rIns="0" bIns="0" rtlCol="0">
              <a:spAutoFit/>
            </a:bodyPr>
            <a:lstStyle/>
            <a:p>
              <a:r>
                <a:rPr lang="en-US" sz="900" kern="1200" dirty="0" smtClean="0">
                  <a:latin typeface="Arial"/>
                  <a:cs typeface="Arial"/>
                </a:rPr>
                <a:t>(mm)</a:t>
              </a:r>
              <a:endParaRPr lang="en-US" sz="900" kern="1200" dirty="0">
                <a:latin typeface="Arial"/>
                <a:cs typeface="Arial"/>
              </a:endParaRPr>
            </a:p>
          </p:txBody>
        </p:sp>
      </p:grpSp>
      <p:grpSp>
        <p:nvGrpSpPr>
          <p:cNvPr id="9" name="Group 8"/>
          <p:cNvGrpSpPr/>
          <p:nvPr/>
        </p:nvGrpSpPr>
        <p:grpSpPr>
          <a:xfrm>
            <a:off x="8733972" y="849332"/>
            <a:ext cx="467194" cy="2283704"/>
            <a:chOff x="8655985" y="849332"/>
            <a:chExt cx="467194" cy="2283704"/>
          </a:xfrm>
        </p:grpSpPr>
        <p:sp>
          <p:nvSpPr>
            <p:cNvPr id="45" name="TextBox 44"/>
            <p:cNvSpPr txBox="1"/>
            <p:nvPr/>
          </p:nvSpPr>
          <p:spPr>
            <a:xfrm>
              <a:off x="8822623" y="2690501"/>
              <a:ext cx="300556" cy="138499"/>
            </a:xfrm>
            <a:prstGeom prst="rect">
              <a:avLst/>
            </a:prstGeom>
            <a:noFill/>
          </p:spPr>
          <p:txBody>
            <a:bodyPr wrap="square" lIns="0" tIns="0" rIns="0" bIns="0" rtlCol="0">
              <a:spAutoFit/>
            </a:bodyPr>
            <a:lstStyle/>
            <a:p>
              <a:r>
                <a:rPr lang="en-US" sz="900" dirty="0" smtClean="0">
                  <a:latin typeface="Arial"/>
                  <a:cs typeface="Arial"/>
                </a:rPr>
                <a:t>30</a:t>
              </a:r>
              <a:endParaRPr lang="en-US" sz="1000" dirty="0">
                <a:latin typeface="Arial"/>
                <a:cs typeface="Arial"/>
              </a:endParaRPr>
            </a:p>
          </p:txBody>
        </p:sp>
        <p:sp>
          <p:nvSpPr>
            <p:cNvPr id="46" name="TextBox 45"/>
            <p:cNvSpPr txBox="1"/>
            <p:nvPr/>
          </p:nvSpPr>
          <p:spPr>
            <a:xfrm>
              <a:off x="8822623" y="2453262"/>
              <a:ext cx="300556" cy="138499"/>
            </a:xfrm>
            <a:prstGeom prst="rect">
              <a:avLst/>
            </a:prstGeom>
            <a:noFill/>
          </p:spPr>
          <p:txBody>
            <a:bodyPr wrap="square" lIns="0" tIns="0" rIns="0" bIns="0" rtlCol="0">
              <a:spAutoFit/>
            </a:bodyPr>
            <a:lstStyle/>
            <a:p>
              <a:r>
                <a:rPr lang="en-US" sz="900" dirty="0" smtClean="0">
                  <a:latin typeface="Arial"/>
                  <a:cs typeface="Arial"/>
                </a:rPr>
                <a:t>40</a:t>
              </a:r>
              <a:endParaRPr lang="en-US" sz="1000" dirty="0">
                <a:latin typeface="Arial"/>
                <a:cs typeface="Arial"/>
              </a:endParaRPr>
            </a:p>
          </p:txBody>
        </p:sp>
        <p:sp>
          <p:nvSpPr>
            <p:cNvPr id="47" name="TextBox 46"/>
            <p:cNvSpPr txBox="1"/>
            <p:nvPr/>
          </p:nvSpPr>
          <p:spPr>
            <a:xfrm>
              <a:off x="8822014" y="2217596"/>
              <a:ext cx="300556" cy="138499"/>
            </a:xfrm>
            <a:prstGeom prst="rect">
              <a:avLst/>
            </a:prstGeom>
            <a:noFill/>
          </p:spPr>
          <p:txBody>
            <a:bodyPr wrap="square" lIns="0" tIns="0" rIns="0" bIns="0" rtlCol="0">
              <a:spAutoFit/>
            </a:bodyPr>
            <a:lstStyle/>
            <a:p>
              <a:r>
                <a:rPr lang="en-US" sz="900" dirty="0" smtClean="0">
                  <a:latin typeface="Arial"/>
                  <a:cs typeface="Arial"/>
                </a:rPr>
                <a:t>50</a:t>
              </a:r>
              <a:endParaRPr lang="en-US" sz="1000" dirty="0">
                <a:latin typeface="Arial"/>
                <a:cs typeface="Arial"/>
              </a:endParaRPr>
            </a:p>
          </p:txBody>
        </p:sp>
        <p:sp>
          <p:nvSpPr>
            <p:cNvPr id="48" name="TextBox 47"/>
            <p:cNvSpPr txBox="1"/>
            <p:nvPr/>
          </p:nvSpPr>
          <p:spPr>
            <a:xfrm>
              <a:off x="8822623" y="1977109"/>
              <a:ext cx="300556" cy="138499"/>
            </a:xfrm>
            <a:prstGeom prst="rect">
              <a:avLst/>
            </a:prstGeom>
            <a:noFill/>
          </p:spPr>
          <p:txBody>
            <a:bodyPr wrap="square" lIns="0" tIns="0" rIns="0" bIns="0" rtlCol="0">
              <a:spAutoFit/>
            </a:bodyPr>
            <a:lstStyle/>
            <a:p>
              <a:r>
                <a:rPr lang="en-US" sz="900" dirty="0" smtClean="0">
                  <a:latin typeface="Arial"/>
                  <a:cs typeface="Arial"/>
                </a:rPr>
                <a:t>60</a:t>
              </a:r>
              <a:endParaRPr lang="en-US" sz="1000" dirty="0">
                <a:latin typeface="Arial"/>
                <a:cs typeface="Arial"/>
              </a:endParaRPr>
            </a:p>
          </p:txBody>
        </p:sp>
        <p:sp>
          <p:nvSpPr>
            <p:cNvPr id="50" name="TextBox 49"/>
            <p:cNvSpPr txBox="1"/>
            <p:nvPr/>
          </p:nvSpPr>
          <p:spPr>
            <a:xfrm>
              <a:off x="8822623" y="1740599"/>
              <a:ext cx="300556" cy="138499"/>
            </a:xfrm>
            <a:prstGeom prst="rect">
              <a:avLst/>
            </a:prstGeom>
            <a:noFill/>
          </p:spPr>
          <p:txBody>
            <a:bodyPr wrap="square" lIns="0" tIns="0" rIns="0" bIns="0" rtlCol="0">
              <a:spAutoFit/>
            </a:bodyPr>
            <a:lstStyle/>
            <a:p>
              <a:r>
                <a:rPr lang="en-US" sz="900" dirty="0">
                  <a:latin typeface="Arial"/>
                  <a:cs typeface="Arial"/>
                </a:rPr>
                <a:t>7</a:t>
              </a:r>
              <a:r>
                <a:rPr lang="en-US" sz="900" dirty="0" smtClean="0">
                  <a:latin typeface="Arial"/>
                  <a:cs typeface="Arial"/>
                </a:rPr>
                <a:t>0</a:t>
              </a:r>
              <a:endParaRPr lang="en-US" sz="1000" dirty="0">
                <a:latin typeface="Arial"/>
                <a:cs typeface="Arial"/>
              </a:endParaRPr>
            </a:p>
          </p:txBody>
        </p:sp>
        <p:sp>
          <p:nvSpPr>
            <p:cNvPr id="51" name="TextBox 50"/>
            <p:cNvSpPr txBox="1"/>
            <p:nvPr/>
          </p:nvSpPr>
          <p:spPr>
            <a:xfrm>
              <a:off x="8822623" y="1505377"/>
              <a:ext cx="300556" cy="138499"/>
            </a:xfrm>
            <a:prstGeom prst="rect">
              <a:avLst/>
            </a:prstGeom>
            <a:noFill/>
          </p:spPr>
          <p:txBody>
            <a:bodyPr wrap="square" lIns="0" tIns="0" rIns="0" bIns="0" rtlCol="0">
              <a:spAutoFit/>
            </a:bodyPr>
            <a:lstStyle/>
            <a:p>
              <a:r>
                <a:rPr lang="en-US" sz="900" dirty="0">
                  <a:latin typeface="Arial"/>
                  <a:cs typeface="Arial"/>
                </a:rPr>
                <a:t>8</a:t>
              </a:r>
              <a:r>
                <a:rPr lang="en-US" sz="900" dirty="0" smtClean="0">
                  <a:latin typeface="Arial"/>
                  <a:cs typeface="Arial"/>
                </a:rPr>
                <a:t>0</a:t>
              </a:r>
              <a:endParaRPr lang="en-US" sz="1000" dirty="0">
                <a:latin typeface="Arial"/>
                <a:cs typeface="Arial"/>
              </a:endParaRPr>
            </a:p>
          </p:txBody>
        </p:sp>
        <p:pic>
          <p:nvPicPr>
            <p:cNvPr id="52" name="Picture 51" descr="250_jet_mslp_24.png"/>
            <p:cNvPicPr>
              <a:picLocks/>
            </p:cNvPicPr>
            <p:nvPr/>
          </p:nvPicPr>
          <p:blipFill rotWithShape="1">
            <a:blip r:embed="rId8">
              <a:extLst>
                <a:ext uri="{28A0092B-C50C-407E-A947-70E740481C1C}">
                  <a14:useLocalDpi xmlns:a14="http://schemas.microsoft.com/office/drawing/2010/main" val="0"/>
                </a:ext>
              </a:extLst>
            </a:blip>
            <a:srcRect l="49220" t="95259" r="17498" b="2074"/>
            <a:stretch/>
          </p:blipFill>
          <p:spPr>
            <a:xfrm rot="16200000">
              <a:off x="7654717" y="1850600"/>
              <a:ext cx="2157984" cy="155448"/>
            </a:xfrm>
            <a:prstGeom prst="rect">
              <a:avLst/>
            </a:prstGeom>
          </p:spPr>
        </p:pic>
        <p:sp>
          <p:nvSpPr>
            <p:cNvPr id="53" name="TextBox 52"/>
            <p:cNvSpPr txBox="1"/>
            <p:nvPr/>
          </p:nvSpPr>
          <p:spPr>
            <a:xfrm>
              <a:off x="8822623" y="1027792"/>
              <a:ext cx="300556" cy="138499"/>
            </a:xfrm>
            <a:prstGeom prst="rect">
              <a:avLst/>
            </a:prstGeom>
            <a:noFill/>
          </p:spPr>
          <p:txBody>
            <a:bodyPr wrap="square" lIns="0" tIns="0" rIns="0" bIns="0" rtlCol="0">
              <a:spAutoFit/>
            </a:bodyPr>
            <a:lstStyle/>
            <a:p>
              <a:r>
                <a:rPr lang="en-US" sz="900" dirty="0" smtClean="0">
                  <a:latin typeface="Arial"/>
                  <a:cs typeface="Arial"/>
                </a:rPr>
                <a:t>100</a:t>
              </a:r>
              <a:endParaRPr lang="en-US" sz="1000" dirty="0">
                <a:latin typeface="Arial"/>
                <a:cs typeface="Arial"/>
              </a:endParaRPr>
            </a:p>
          </p:txBody>
        </p:sp>
        <p:sp>
          <p:nvSpPr>
            <p:cNvPr id="54" name="TextBox 53"/>
            <p:cNvSpPr txBox="1"/>
            <p:nvPr/>
          </p:nvSpPr>
          <p:spPr>
            <a:xfrm>
              <a:off x="8822623" y="1267730"/>
              <a:ext cx="300556" cy="138499"/>
            </a:xfrm>
            <a:prstGeom prst="rect">
              <a:avLst/>
            </a:prstGeom>
            <a:noFill/>
          </p:spPr>
          <p:txBody>
            <a:bodyPr wrap="square" lIns="0" tIns="0" rIns="0" bIns="0" rtlCol="0">
              <a:spAutoFit/>
            </a:bodyPr>
            <a:lstStyle/>
            <a:p>
              <a:r>
                <a:rPr lang="en-US" sz="900" dirty="0" smtClean="0">
                  <a:latin typeface="Arial"/>
                  <a:cs typeface="Arial"/>
                </a:rPr>
                <a:t>90</a:t>
              </a:r>
              <a:endParaRPr lang="en-US" sz="1000" dirty="0">
                <a:latin typeface="Arial"/>
                <a:cs typeface="Arial"/>
              </a:endParaRPr>
            </a:p>
          </p:txBody>
        </p:sp>
        <p:sp>
          <p:nvSpPr>
            <p:cNvPr id="105" name="TextBox 104"/>
            <p:cNvSpPr txBox="1"/>
            <p:nvPr/>
          </p:nvSpPr>
          <p:spPr>
            <a:xfrm>
              <a:off x="8658991" y="2994537"/>
              <a:ext cx="396333" cy="138499"/>
            </a:xfrm>
            <a:prstGeom prst="rect">
              <a:avLst/>
            </a:prstGeom>
            <a:noFill/>
          </p:spPr>
          <p:txBody>
            <a:bodyPr wrap="square" lIns="0" tIns="0" rIns="0" bIns="0" rtlCol="0">
              <a:spAutoFit/>
            </a:bodyPr>
            <a:lstStyle/>
            <a:p>
              <a:r>
                <a:rPr lang="en-US" sz="900" kern="1200" dirty="0" smtClean="0">
                  <a:latin typeface="Arial"/>
                  <a:cs typeface="Arial"/>
                </a:rPr>
                <a:t>(m s</a:t>
              </a:r>
              <a:r>
                <a:rPr lang="en-US" sz="900" kern="1200" baseline="30000" dirty="0" smtClean="0">
                  <a:latin typeface="Arial"/>
                  <a:cs typeface="Arial"/>
                </a:rPr>
                <a:t>−1</a:t>
              </a:r>
              <a:r>
                <a:rPr lang="en-US" sz="900" kern="1200" dirty="0" smtClean="0">
                  <a:latin typeface="Arial"/>
                  <a:cs typeface="Arial"/>
                </a:rPr>
                <a:t>)</a:t>
              </a:r>
              <a:endParaRPr lang="en-US" sz="900" kern="1200" dirty="0">
                <a:latin typeface="Arial"/>
                <a:cs typeface="Arial"/>
              </a:endParaRPr>
            </a:p>
          </p:txBody>
        </p:sp>
      </p:grpSp>
      <p:grpSp>
        <p:nvGrpSpPr>
          <p:cNvPr id="11" name="Group 10"/>
          <p:cNvGrpSpPr/>
          <p:nvPr/>
        </p:nvGrpSpPr>
        <p:grpSpPr>
          <a:xfrm>
            <a:off x="-119437" y="833585"/>
            <a:ext cx="525425" cy="4626761"/>
            <a:chOff x="-119437" y="833585"/>
            <a:chExt cx="525425" cy="4626761"/>
          </a:xfrm>
        </p:grpSpPr>
        <p:pic>
          <p:nvPicPr>
            <p:cNvPr id="90" name="Picture 89" descr="erai_pv_cross_cfd_65N165E_85N165E_20120804_0600.png"/>
            <p:cNvPicPr>
              <a:picLocks/>
            </p:cNvPicPr>
            <p:nvPr/>
          </p:nvPicPr>
          <p:blipFill rotWithShape="1">
            <a:blip r:embed="rId9">
              <a:extLst>
                <a:ext uri="{28A0092B-C50C-407E-A947-70E740481C1C}">
                  <a14:useLocalDpi xmlns:a14="http://schemas.microsoft.com/office/drawing/2010/main" val="0"/>
                </a:ext>
              </a:extLst>
            </a:blip>
            <a:srcRect l="24447" t="94987" r="16827" b="2556"/>
            <a:stretch/>
          </p:blipFill>
          <p:spPr>
            <a:xfrm rot="16200000">
              <a:off x="-1910598" y="2988416"/>
              <a:ext cx="4471416" cy="161754"/>
            </a:xfrm>
            <a:prstGeom prst="rect">
              <a:avLst/>
            </a:prstGeom>
          </p:spPr>
        </p:pic>
        <p:sp>
          <p:nvSpPr>
            <p:cNvPr id="92" name="TextBox 91"/>
            <p:cNvSpPr txBox="1"/>
            <p:nvPr/>
          </p:nvSpPr>
          <p:spPr>
            <a:xfrm>
              <a:off x="-119437" y="4019729"/>
              <a:ext cx="300556" cy="138499"/>
            </a:xfrm>
            <a:prstGeom prst="rect">
              <a:avLst/>
            </a:prstGeom>
            <a:noFill/>
          </p:spPr>
          <p:txBody>
            <a:bodyPr wrap="square" lIns="0" tIns="0" rIns="0" bIns="0" rtlCol="0">
              <a:spAutoFit/>
            </a:bodyPr>
            <a:lstStyle/>
            <a:p>
              <a:pPr algn="r"/>
              <a:r>
                <a:rPr lang="en-US" sz="900" dirty="0" smtClean="0">
                  <a:latin typeface="Arial"/>
                  <a:cs typeface="Arial"/>
                </a:rPr>
                <a:t>1.5</a:t>
              </a:r>
              <a:endParaRPr lang="en-US" sz="1000" dirty="0">
                <a:latin typeface="Arial"/>
                <a:cs typeface="Arial"/>
              </a:endParaRPr>
            </a:p>
          </p:txBody>
        </p:sp>
        <p:sp>
          <p:nvSpPr>
            <p:cNvPr id="93" name="TextBox 92"/>
            <p:cNvSpPr txBox="1"/>
            <p:nvPr/>
          </p:nvSpPr>
          <p:spPr>
            <a:xfrm>
              <a:off x="-115005" y="3610405"/>
              <a:ext cx="300556" cy="138499"/>
            </a:xfrm>
            <a:prstGeom prst="rect">
              <a:avLst/>
            </a:prstGeom>
            <a:noFill/>
          </p:spPr>
          <p:txBody>
            <a:bodyPr wrap="square" lIns="0" tIns="0" rIns="0" bIns="0" rtlCol="0">
              <a:spAutoFit/>
            </a:bodyPr>
            <a:lstStyle/>
            <a:p>
              <a:pPr algn="r"/>
              <a:r>
                <a:rPr lang="en-US" sz="900" dirty="0" smtClean="0">
                  <a:latin typeface="Arial"/>
                  <a:cs typeface="Arial"/>
                </a:rPr>
                <a:t>2</a:t>
              </a:r>
              <a:endParaRPr lang="en-US" sz="1000" dirty="0">
                <a:latin typeface="Arial"/>
                <a:cs typeface="Arial"/>
              </a:endParaRPr>
            </a:p>
          </p:txBody>
        </p:sp>
        <p:sp>
          <p:nvSpPr>
            <p:cNvPr id="94" name="TextBox 93"/>
            <p:cNvSpPr txBox="1"/>
            <p:nvPr/>
          </p:nvSpPr>
          <p:spPr>
            <a:xfrm>
              <a:off x="-119437" y="3209469"/>
              <a:ext cx="300556" cy="138499"/>
            </a:xfrm>
            <a:prstGeom prst="rect">
              <a:avLst/>
            </a:prstGeom>
            <a:noFill/>
          </p:spPr>
          <p:txBody>
            <a:bodyPr wrap="square" lIns="0" tIns="0" rIns="0" bIns="0" rtlCol="0">
              <a:spAutoFit/>
            </a:bodyPr>
            <a:lstStyle/>
            <a:p>
              <a:pPr algn="r"/>
              <a:r>
                <a:rPr lang="en-US" sz="900" dirty="0" smtClean="0">
                  <a:latin typeface="Arial"/>
                  <a:cs typeface="Arial"/>
                </a:rPr>
                <a:t>3</a:t>
              </a:r>
              <a:endParaRPr lang="en-US" sz="1000" dirty="0">
                <a:latin typeface="Arial"/>
                <a:cs typeface="Arial"/>
              </a:endParaRPr>
            </a:p>
          </p:txBody>
        </p:sp>
        <p:sp>
          <p:nvSpPr>
            <p:cNvPr id="95" name="TextBox 94"/>
            <p:cNvSpPr txBox="1"/>
            <p:nvPr/>
          </p:nvSpPr>
          <p:spPr>
            <a:xfrm>
              <a:off x="-119437" y="2796545"/>
              <a:ext cx="300556" cy="138499"/>
            </a:xfrm>
            <a:prstGeom prst="rect">
              <a:avLst/>
            </a:prstGeom>
            <a:noFill/>
          </p:spPr>
          <p:txBody>
            <a:bodyPr wrap="square" lIns="0" tIns="0" rIns="0" bIns="0" rtlCol="0">
              <a:spAutoFit/>
            </a:bodyPr>
            <a:lstStyle/>
            <a:p>
              <a:pPr algn="r"/>
              <a:r>
                <a:rPr lang="en-US" sz="900" dirty="0" smtClean="0">
                  <a:latin typeface="Arial"/>
                  <a:cs typeface="Arial"/>
                </a:rPr>
                <a:t>4</a:t>
              </a:r>
              <a:endParaRPr lang="en-US" sz="1000" dirty="0">
                <a:latin typeface="Arial"/>
                <a:cs typeface="Arial"/>
              </a:endParaRPr>
            </a:p>
          </p:txBody>
        </p:sp>
        <p:sp>
          <p:nvSpPr>
            <p:cNvPr id="96" name="TextBox 95"/>
            <p:cNvSpPr txBox="1"/>
            <p:nvPr/>
          </p:nvSpPr>
          <p:spPr>
            <a:xfrm>
              <a:off x="-115005" y="2387383"/>
              <a:ext cx="300556" cy="138499"/>
            </a:xfrm>
            <a:prstGeom prst="rect">
              <a:avLst/>
            </a:prstGeom>
            <a:noFill/>
          </p:spPr>
          <p:txBody>
            <a:bodyPr wrap="square" lIns="0" tIns="0" rIns="0" bIns="0" rtlCol="0">
              <a:spAutoFit/>
            </a:bodyPr>
            <a:lstStyle/>
            <a:p>
              <a:pPr algn="r"/>
              <a:r>
                <a:rPr lang="en-US" sz="900" dirty="0">
                  <a:latin typeface="Arial"/>
                  <a:cs typeface="Arial"/>
                </a:rPr>
                <a:t>6</a:t>
              </a:r>
              <a:endParaRPr lang="en-US" sz="1000" dirty="0">
                <a:latin typeface="Arial"/>
                <a:cs typeface="Arial"/>
              </a:endParaRPr>
            </a:p>
          </p:txBody>
        </p:sp>
        <p:sp>
          <p:nvSpPr>
            <p:cNvPr id="97" name="TextBox 96"/>
            <p:cNvSpPr txBox="1"/>
            <p:nvPr/>
          </p:nvSpPr>
          <p:spPr>
            <a:xfrm>
              <a:off x="-115005" y="1995773"/>
              <a:ext cx="300556" cy="138499"/>
            </a:xfrm>
            <a:prstGeom prst="rect">
              <a:avLst/>
            </a:prstGeom>
            <a:noFill/>
          </p:spPr>
          <p:txBody>
            <a:bodyPr wrap="square" lIns="0" tIns="0" rIns="0" bIns="0" rtlCol="0">
              <a:spAutoFit/>
            </a:bodyPr>
            <a:lstStyle/>
            <a:p>
              <a:pPr algn="r"/>
              <a:r>
                <a:rPr lang="en-US" sz="900" dirty="0" smtClean="0">
                  <a:latin typeface="Arial"/>
                  <a:cs typeface="Arial"/>
                </a:rPr>
                <a:t>8</a:t>
              </a:r>
              <a:endParaRPr lang="en-US" sz="1000" dirty="0">
                <a:latin typeface="Arial"/>
                <a:cs typeface="Arial"/>
              </a:endParaRPr>
            </a:p>
          </p:txBody>
        </p:sp>
        <p:sp>
          <p:nvSpPr>
            <p:cNvPr id="98" name="TextBox 97"/>
            <p:cNvSpPr txBox="1"/>
            <p:nvPr/>
          </p:nvSpPr>
          <p:spPr>
            <a:xfrm>
              <a:off x="-115005" y="1193020"/>
              <a:ext cx="300556" cy="138499"/>
            </a:xfrm>
            <a:prstGeom prst="rect">
              <a:avLst/>
            </a:prstGeom>
            <a:noFill/>
          </p:spPr>
          <p:txBody>
            <a:bodyPr wrap="square" lIns="0" tIns="0" rIns="0" bIns="0" rtlCol="0">
              <a:spAutoFit/>
            </a:bodyPr>
            <a:lstStyle/>
            <a:p>
              <a:pPr algn="r"/>
              <a:r>
                <a:rPr lang="en-US" sz="900" dirty="0" smtClean="0">
                  <a:latin typeface="Arial"/>
                  <a:cs typeface="Arial"/>
                </a:rPr>
                <a:t>12</a:t>
              </a:r>
              <a:endParaRPr lang="en-US" sz="1000" dirty="0">
                <a:latin typeface="Arial"/>
                <a:cs typeface="Arial"/>
              </a:endParaRPr>
            </a:p>
          </p:txBody>
        </p:sp>
        <p:sp>
          <p:nvSpPr>
            <p:cNvPr id="99" name="TextBox 98"/>
            <p:cNvSpPr txBox="1"/>
            <p:nvPr/>
          </p:nvSpPr>
          <p:spPr>
            <a:xfrm>
              <a:off x="-115005" y="1585776"/>
              <a:ext cx="300556" cy="138499"/>
            </a:xfrm>
            <a:prstGeom prst="rect">
              <a:avLst/>
            </a:prstGeom>
            <a:noFill/>
          </p:spPr>
          <p:txBody>
            <a:bodyPr wrap="square" lIns="0" tIns="0" rIns="0" bIns="0" rtlCol="0">
              <a:spAutoFit/>
            </a:bodyPr>
            <a:lstStyle/>
            <a:p>
              <a:pPr algn="r"/>
              <a:r>
                <a:rPr lang="en-US" sz="900" dirty="0" smtClean="0">
                  <a:latin typeface="Arial"/>
                  <a:cs typeface="Arial"/>
                </a:rPr>
                <a:t>10</a:t>
              </a:r>
              <a:endParaRPr lang="en-US" sz="1000" dirty="0">
                <a:latin typeface="Arial"/>
                <a:cs typeface="Arial"/>
              </a:endParaRPr>
            </a:p>
          </p:txBody>
        </p:sp>
        <p:sp>
          <p:nvSpPr>
            <p:cNvPr id="100" name="TextBox 99"/>
            <p:cNvSpPr txBox="1"/>
            <p:nvPr/>
          </p:nvSpPr>
          <p:spPr>
            <a:xfrm>
              <a:off x="-115005" y="4425813"/>
              <a:ext cx="300556" cy="138499"/>
            </a:xfrm>
            <a:prstGeom prst="rect">
              <a:avLst/>
            </a:prstGeom>
            <a:noFill/>
          </p:spPr>
          <p:txBody>
            <a:bodyPr wrap="square" lIns="0" tIns="0" rIns="0" bIns="0" rtlCol="0">
              <a:spAutoFit/>
            </a:bodyPr>
            <a:lstStyle/>
            <a:p>
              <a:pPr algn="r"/>
              <a:r>
                <a:rPr lang="en-US" sz="900" dirty="0" smtClean="0">
                  <a:latin typeface="Arial"/>
                  <a:cs typeface="Arial"/>
                </a:rPr>
                <a:t>1</a:t>
              </a:r>
              <a:endParaRPr lang="en-US" sz="1000" dirty="0">
                <a:latin typeface="Arial"/>
                <a:cs typeface="Arial"/>
              </a:endParaRPr>
            </a:p>
          </p:txBody>
        </p:sp>
        <p:sp>
          <p:nvSpPr>
            <p:cNvPr id="101" name="TextBox 100"/>
            <p:cNvSpPr txBox="1"/>
            <p:nvPr/>
          </p:nvSpPr>
          <p:spPr>
            <a:xfrm>
              <a:off x="-113709" y="4834105"/>
              <a:ext cx="300556" cy="138499"/>
            </a:xfrm>
            <a:prstGeom prst="rect">
              <a:avLst/>
            </a:prstGeom>
            <a:noFill/>
          </p:spPr>
          <p:txBody>
            <a:bodyPr wrap="square" lIns="0" tIns="0" rIns="0" bIns="0" rtlCol="0">
              <a:spAutoFit/>
            </a:bodyPr>
            <a:lstStyle/>
            <a:p>
              <a:pPr algn="r"/>
              <a:r>
                <a:rPr lang="en-US" sz="900" dirty="0" smtClean="0">
                  <a:latin typeface="Arial"/>
                  <a:cs typeface="Arial"/>
                </a:rPr>
                <a:t>0.5</a:t>
              </a:r>
              <a:endParaRPr lang="en-US" sz="1000" dirty="0">
                <a:latin typeface="Arial"/>
                <a:cs typeface="Arial"/>
              </a:endParaRPr>
            </a:p>
          </p:txBody>
        </p:sp>
        <p:sp>
          <p:nvSpPr>
            <p:cNvPr id="106" name="TextBox 105"/>
            <p:cNvSpPr txBox="1"/>
            <p:nvPr/>
          </p:nvSpPr>
          <p:spPr>
            <a:xfrm>
              <a:off x="9655" y="5321847"/>
              <a:ext cx="396333" cy="138499"/>
            </a:xfrm>
            <a:prstGeom prst="rect">
              <a:avLst/>
            </a:prstGeom>
            <a:noFill/>
          </p:spPr>
          <p:txBody>
            <a:bodyPr wrap="square" lIns="0" tIns="0" rIns="0" bIns="0" rtlCol="0">
              <a:spAutoFit/>
            </a:bodyPr>
            <a:lstStyle/>
            <a:p>
              <a:pPr algn="r"/>
              <a:r>
                <a:rPr lang="en-US" sz="900" kern="1200" dirty="0" smtClean="0">
                  <a:latin typeface="Arial"/>
                  <a:cs typeface="Arial"/>
                </a:rPr>
                <a:t>(PVU)</a:t>
              </a:r>
              <a:endParaRPr lang="en-US" sz="900" kern="1200" dirty="0">
                <a:latin typeface="Arial"/>
                <a:cs typeface="Arial"/>
              </a:endParaRPr>
            </a:p>
          </p:txBody>
        </p:sp>
      </p:grpSp>
      <p:sp>
        <p:nvSpPr>
          <p:cNvPr id="79" name="Rectangle 78"/>
          <p:cNvSpPr/>
          <p:nvPr/>
        </p:nvSpPr>
        <p:spPr>
          <a:xfrm>
            <a:off x="3833133" y="2837848"/>
            <a:ext cx="1610086" cy="707886"/>
          </a:xfrm>
          <a:prstGeom prst="rect">
            <a:avLst/>
          </a:prstGeom>
          <a:noFill/>
        </p:spPr>
        <p:txBody>
          <a:bodyPr wrap="none" lIns="91440" tIns="45720" rIns="91440" bIns="45720">
            <a:spAutoFit/>
          </a:bodyPr>
          <a:lstStyle/>
          <a:p>
            <a:pPr algn="ctr"/>
            <a:r>
              <a:rPr lang="en-US" sz="40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1</a:t>
            </a:r>
            <a:endParaRPr lang="en-US"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80" name="Straight Arrow Connector 79"/>
          <p:cNvCxnSpPr/>
          <p:nvPr/>
        </p:nvCxnSpPr>
        <p:spPr>
          <a:xfrm flipH="1">
            <a:off x="3352505" y="3252308"/>
            <a:ext cx="616042" cy="306818"/>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a:off x="2582154" y="4834104"/>
            <a:ext cx="700332" cy="1"/>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9" name="Rectangle 88"/>
          <p:cNvSpPr/>
          <p:nvPr/>
        </p:nvSpPr>
        <p:spPr>
          <a:xfrm>
            <a:off x="3192564" y="4484829"/>
            <a:ext cx="1496123" cy="707886"/>
          </a:xfrm>
          <a:prstGeom prst="rect">
            <a:avLst/>
          </a:prstGeom>
          <a:noFill/>
        </p:spPr>
        <p:txBody>
          <a:bodyPr wrap="none" lIns="91440" tIns="45720" rIns="91440" bIns="45720">
            <a:spAutoFit/>
          </a:bodyPr>
          <a:lstStyle/>
          <a:p>
            <a:pPr algn="ctr"/>
            <a:r>
              <a:rPr lang="en-US" sz="40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AC12</a:t>
            </a:r>
            <a:endParaRPr lang="en-US"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2" name="Rectangle 111"/>
          <p:cNvSpPr/>
          <p:nvPr/>
        </p:nvSpPr>
        <p:spPr>
          <a:xfrm>
            <a:off x="5922533" y="2107429"/>
            <a:ext cx="1039918" cy="461665"/>
          </a:xfrm>
          <a:prstGeom prst="rect">
            <a:avLst/>
          </a:prstGeom>
          <a:noFill/>
        </p:spPr>
        <p:txBody>
          <a:bodyPr wrap="none" lIns="91440" tIns="45720" rIns="91440" bIns="45720">
            <a:spAutoFit/>
          </a:bodyPr>
          <a:lstStyle/>
          <a:p>
            <a:pPr algn="ctr"/>
            <a:r>
              <a:rPr lang="en-US" sz="2400" b="1" cap="none" spc="0" dirty="0" smtClean="0">
                <a:ln w="16510">
                  <a:solidFill>
                    <a:schemeClr val="tx1"/>
                  </a:solidFill>
                  <a:prstDash val="solid"/>
                </a:ln>
                <a:solidFill>
                  <a:schemeClr val="bg1"/>
                </a:solidFill>
                <a:latin typeface="Arial" panose="020B0604020202020204" pitchFamily="34" charset="0"/>
                <a:cs typeface="Arial" panose="020B0604020202020204" pitchFamily="34" charset="0"/>
              </a:rPr>
              <a:t>TPV 1</a:t>
            </a:r>
            <a:endParaRPr lang="en-US" sz="1100" b="1" cap="none" spc="0" dirty="0">
              <a:ln w="1651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113" name="Straight Arrow Connector 112"/>
          <p:cNvCxnSpPr/>
          <p:nvPr/>
        </p:nvCxnSpPr>
        <p:spPr>
          <a:xfrm flipV="1">
            <a:off x="6657822" y="2035074"/>
            <a:ext cx="295298" cy="215182"/>
          </a:xfrm>
          <a:prstGeom prst="straightConnector1">
            <a:avLst/>
          </a:prstGeom>
          <a:ln w="4127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8" name="Rectangle 117"/>
          <p:cNvSpPr/>
          <p:nvPr/>
        </p:nvSpPr>
        <p:spPr>
          <a:xfrm>
            <a:off x="6810614" y="2665850"/>
            <a:ext cx="523926"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DC0004"/>
                </a:solidFill>
                <a:latin typeface="Arial" panose="020B0604020202020204" pitchFamily="34" charset="0"/>
                <a:cs typeface="Arial" panose="020B0604020202020204" pitchFamily="34" charset="0"/>
              </a:rPr>
              <a:t>B</a:t>
            </a:r>
            <a:r>
              <a:rPr lang="en-US" sz="2800" b="1" dirty="0" smtClean="0">
                <a:ln w="15875">
                  <a:solidFill>
                    <a:schemeClr val="tx1"/>
                  </a:solidFill>
                  <a:prstDash val="solid"/>
                </a:ln>
                <a:solidFill>
                  <a:srgbClr val="DC0004"/>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DC0004"/>
              </a:solidFill>
              <a:latin typeface="Arial" panose="020B0604020202020204" pitchFamily="34" charset="0"/>
              <a:cs typeface="Arial" panose="020B0604020202020204" pitchFamily="34" charset="0"/>
            </a:endParaRPr>
          </a:p>
        </p:txBody>
      </p:sp>
      <p:sp>
        <p:nvSpPr>
          <p:cNvPr id="119" name="Rectangle 118"/>
          <p:cNvSpPr/>
          <p:nvPr/>
        </p:nvSpPr>
        <p:spPr>
          <a:xfrm>
            <a:off x="6777529" y="774210"/>
            <a:ext cx="44397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DC0004"/>
                </a:solidFill>
                <a:latin typeface="Arial" panose="020B0604020202020204" pitchFamily="34" charset="0"/>
                <a:cs typeface="Arial" panose="020B0604020202020204" pitchFamily="34" charset="0"/>
              </a:rPr>
              <a:t>B</a:t>
            </a:r>
            <a:endParaRPr lang="en-US" sz="2800" b="1" cap="none" spc="0" dirty="0">
              <a:ln w="15875">
                <a:solidFill>
                  <a:schemeClr val="tx1"/>
                </a:solidFill>
                <a:prstDash val="solid"/>
              </a:ln>
              <a:solidFill>
                <a:srgbClr val="DC0004"/>
              </a:solidFill>
              <a:latin typeface="Arial" panose="020B0604020202020204" pitchFamily="34" charset="0"/>
              <a:cs typeface="Arial" panose="020B0604020202020204" pitchFamily="34" charset="0"/>
            </a:endParaRPr>
          </a:p>
        </p:txBody>
      </p:sp>
      <p:sp>
        <p:nvSpPr>
          <p:cNvPr id="120" name="Rectangle 119"/>
          <p:cNvSpPr/>
          <p:nvPr/>
        </p:nvSpPr>
        <p:spPr>
          <a:xfrm>
            <a:off x="6786867" y="4979631"/>
            <a:ext cx="523926"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DC0004"/>
                </a:solidFill>
                <a:latin typeface="Arial" panose="020B0604020202020204" pitchFamily="34" charset="0"/>
                <a:cs typeface="Arial" panose="020B0604020202020204" pitchFamily="34" charset="0"/>
              </a:rPr>
              <a:t>B</a:t>
            </a:r>
            <a:r>
              <a:rPr lang="en-US" sz="2800" b="1" dirty="0" smtClean="0">
                <a:ln w="15875">
                  <a:solidFill>
                    <a:schemeClr val="tx1"/>
                  </a:solidFill>
                  <a:prstDash val="solid"/>
                </a:ln>
                <a:solidFill>
                  <a:srgbClr val="DC0004"/>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DC0004"/>
              </a:solidFill>
              <a:latin typeface="Arial" panose="020B0604020202020204" pitchFamily="34" charset="0"/>
              <a:cs typeface="Arial" panose="020B0604020202020204" pitchFamily="34" charset="0"/>
            </a:endParaRPr>
          </a:p>
        </p:txBody>
      </p:sp>
      <p:sp>
        <p:nvSpPr>
          <p:cNvPr id="121" name="Rectangle 120"/>
          <p:cNvSpPr/>
          <p:nvPr/>
        </p:nvSpPr>
        <p:spPr>
          <a:xfrm>
            <a:off x="6786867" y="3067545"/>
            <a:ext cx="44397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DC0004"/>
                </a:solidFill>
                <a:latin typeface="Arial" panose="020B0604020202020204" pitchFamily="34" charset="0"/>
                <a:cs typeface="Arial" panose="020B0604020202020204" pitchFamily="34" charset="0"/>
              </a:rPr>
              <a:t>B</a:t>
            </a:r>
            <a:endParaRPr lang="en-US" sz="2800" b="1" cap="none" spc="0" dirty="0">
              <a:ln w="15875">
                <a:solidFill>
                  <a:schemeClr val="tx1"/>
                </a:solidFill>
                <a:prstDash val="solid"/>
              </a:ln>
              <a:solidFill>
                <a:srgbClr val="DC0004"/>
              </a:solidFill>
              <a:latin typeface="Arial" panose="020B0604020202020204" pitchFamily="34" charset="0"/>
              <a:cs typeface="Arial" panose="020B0604020202020204" pitchFamily="34" charset="0"/>
            </a:endParaRPr>
          </a:p>
        </p:txBody>
      </p:sp>
      <p:sp>
        <p:nvSpPr>
          <p:cNvPr id="91" name="TextBox 90"/>
          <p:cNvSpPr txBox="1"/>
          <p:nvPr/>
        </p:nvSpPr>
        <p:spPr>
          <a:xfrm>
            <a:off x="5098417" y="5293757"/>
            <a:ext cx="442967" cy="400110"/>
          </a:xfrm>
          <a:prstGeom prst="rect">
            <a:avLst/>
          </a:prstGeom>
          <a:noFill/>
        </p:spPr>
        <p:txBody>
          <a:bodyPr wrap="square" rtlCol="0" anchor="t">
            <a:spAutoFit/>
          </a:bodyPr>
          <a:lstStyle/>
          <a:p>
            <a:pPr algn="ctr"/>
            <a:r>
              <a:rPr lang="en-US" sz="2000" b="1" dirty="0">
                <a:latin typeface="Arial"/>
                <a:cs typeface="Arial"/>
              </a:rPr>
              <a:t>B</a:t>
            </a:r>
            <a:r>
              <a:rPr lang="en-US" sz="2000" b="1" dirty="0" smtClean="0">
                <a:latin typeface="Arial"/>
                <a:cs typeface="Arial"/>
              </a:rPr>
              <a:t>’</a:t>
            </a:r>
            <a:endParaRPr lang="en-US" sz="2400" dirty="0">
              <a:latin typeface="Arial"/>
              <a:cs typeface="Arial"/>
            </a:endParaRPr>
          </a:p>
        </p:txBody>
      </p:sp>
      <p:cxnSp>
        <p:nvCxnSpPr>
          <p:cNvPr id="102" name="Straight Arrow Connector 101"/>
          <p:cNvCxnSpPr/>
          <p:nvPr/>
        </p:nvCxnSpPr>
        <p:spPr>
          <a:xfrm flipH="1" flipV="1">
            <a:off x="7114954" y="4054140"/>
            <a:ext cx="219586" cy="270961"/>
          </a:xfrm>
          <a:prstGeom prst="straightConnector1">
            <a:avLst/>
          </a:prstGeom>
          <a:ln w="4127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6" name="Rectangle 115"/>
          <p:cNvSpPr/>
          <p:nvPr/>
        </p:nvSpPr>
        <p:spPr>
          <a:xfrm>
            <a:off x="7049586" y="4212437"/>
            <a:ext cx="971540" cy="461665"/>
          </a:xfrm>
          <a:prstGeom prst="rect">
            <a:avLst/>
          </a:prstGeom>
          <a:noFill/>
        </p:spPr>
        <p:txBody>
          <a:bodyPr wrap="none" lIns="91440" tIns="45720" rIns="91440" bIns="45720">
            <a:spAutoFit/>
          </a:bodyPr>
          <a:lstStyle/>
          <a:p>
            <a:pPr algn="ctr"/>
            <a:r>
              <a:rPr lang="en-US" sz="2400" b="1" cap="none" spc="0" dirty="0" smtClean="0">
                <a:ln w="16510">
                  <a:solidFill>
                    <a:schemeClr val="tx1"/>
                  </a:solidFill>
                  <a:prstDash val="solid"/>
                </a:ln>
                <a:solidFill>
                  <a:schemeClr val="bg1"/>
                </a:solidFill>
                <a:latin typeface="Arial" panose="020B0604020202020204" pitchFamily="34" charset="0"/>
                <a:cs typeface="Arial" panose="020B0604020202020204" pitchFamily="34" charset="0"/>
              </a:rPr>
              <a:t>AC12</a:t>
            </a:r>
            <a:endParaRPr lang="en-US" sz="1100" b="1" cap="none" spc="0" dirty="0">
              <a:ln w="16510">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22" name="TextBox 121"/>
          <p:cNvSpPr txBox="1"/>
          <p:nvPr/>
        </p:nvSpPr>
        <p:spPr>
          <a:xfrm>
            <a:off x="931639" y="84635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123" name="TextBox 122"/>
          <p:cNvSpPr txBox="1"/>
          <p:nvPr/>
        </p:nvSpPr>
        <p:spPr>
          <a:xfrm>
            <a:off x="5482005" y="80364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124" name="TextBox 123"/>
          <p:cNvSpPr txBox="1"/>
          <p:nvPr/>
        </p:nvSpPr>
        <p:spPr>
          <a:xfrm>
            <a:off x="5481982" y="3112905"/>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(c)</a:t>
            </a:r>
            <a:endParaRPr lang="en-US" sz="1600" dirty="0">
              <a:latin typeface="Arial"/>
              <a:cs typeface="Arial"/>
            </a:endParaRPr>
          </a:p>
        </p:txBody>
      </p:sp>
      <p:sp>
        <p:nvSpPr>
          <p:cNvPr id="104" name="Content Placeholder 2"/>
          <p:cNvSpPr txBox="1">
            <a:spLocks/>
          </p:cNvSpPr>
          <p:nvPr/>
        </p:nvSpPr>
        <p:spPr>
          <a:xfrm>
            <a:off x="-50001" y="5702342"/>
            <a:ext cx="9243182" cy="115565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500" dirty="0" smtClean="0">
                <a:latin typeface="Arial"/>
                <a:cs typeface="Arial"/>
              </a:rPr>
              <a:t>(a) PV </a:t>
            </a:r>
            <a:r>
              <a:rPr lang="en-US" sz="1500" dirty="0">
                <a:latin typeface="Arial"/>
                <a:cs typeface="Arial"/>
              </a:rPr>
              <a:t>(PVU, </a:t>
            </a:r>
            <a:r>
              <a:rPr lang="en-US" sz="1500" dirty="0" smtClean="0">
                <a:latin typeface="Arial"/>
                <a:cs typeface="Arial"/>
              </a:rPr>
              <a:t>shaded)</a:t>
            </a:r>
            <a:r>
              <a:rPr lang="en-US" sz="1500" dirty="0">
                <a:latin typeface="Arial"/>
                <a:cs typeface="Arial"/>
              </a:rPr>
              <a:t>, </a:t>
            </a:r>
            <a:r>
              <a:rPr lang="en-US" sz="1500" dirty="0" smtClean="0">
                <a:latin typeface="Arial"/>
                <a:cs typeface="Arial"/>
              </a:rPr>
              <a:t>θ (K, black), ascent </a:t>
            </a:r>
            <a:r>
              <a:rPr lang="en-US" sz="1500" dirty="0" smtClean="0">
                <a:latin typeface="Arial" panose="020B0604020202020204" pitchFamily="34" charset="0"/>
                <a:cs typeface="Arial" panose="020B0604020202020204" pitchFamily="34" charset="0"/>
              </a:rPr>
              <a:t>(</a:t>
            </a:r>
            <a:r>
              <a:rPr lang="en-US" sz="1500" dirty="0">
                <a:latin typeface="Arial" panose="020B0604020202020204" pitchFamily="34" charset="0"/>
                <a:cs typeface="Arial" panose="020B0604020202020204" pitchFamily="34" charset="0"/>
              </a:rPr>
              <a:t>red, every </a:t>
            </a:r>
            <a:r>
              <a:rPr lang="en-US" sz="1500" dirty="0" smtClean="0">
                <a:latin typeface="Arial" panose="020B0604020202020204" pitchFamily="34" charset="0"/>
                <a:cs typeface="Arial" panose="020B0604020202020204" pitchFamily="34" charset="0"/>
              </a:rPr>
              <a:t>3 </a:t>
            </a:r>
            <a:r>
              <a:rPr lang="en-US" sz="1500" dirty="0">
                <a:latin typeface="Arial" panose="020B0604020202020204" pitchFamily="34" charset="0"/>
                <a:cs typeface="Arial" panose="020B0604020202020204" pitchFamily="34" charset="0"/>
              </a:rPr>
              <a:t>× 10</a:t>
            </a:r>
            <a:r>
              <a:rPr lang="en-US" sz="1500" baseline="30000" dirty="0">
                <a:latin typeface="Arial" panose="020B0604020202020204" pitchFamily="34" charset="0"/>
                <a:cs typeface="Arial" panose="020B0604020202020204" pitchFamily="34" charset="0"/>
              </a:rPr>
              <a:t>−3 </a:t>
            </a:r>
            <a:r>
              <a:rPr lang="en-US" sz="1500" dirty="0">
                <a:latin typeface="Arial" panose="020B0604020202020204" pitchFamily="34" charset="0"/>
                <a:cs typeface="Arial" panose="020B0604020202020204" pitchFamily="34" charset="0"/>
              </a:rPr>
              <a:t>hPa 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a:t>
            </a:r>
            <a:r>
              <a:rPr lang="en-US" sz="1500" dirty="0" smtClean="0">
                <a:latin typeface="Arial"/>
                <a:cs typeface="Arial"/>
              </a:rPr>
              <a:t>and wind speed (dashed white, every 10 m s</a:t>
            </a:r>
            <a:r>
              <a:rPr lang="en-US" sz="1500" baseline="30000" dirty="0" smtClean="0">
                <a:latin typeface="Arial"/>
                <a:cs typeface="Arial"/>
              </a:rPr>
              <a:t>−1</a:t>
            </a:r>
            <a:r>
              <a:rPr lang="en-US" sz="1500" dirty="0">
                <a:latin typeface="Arial"/>
                <a:cs typeface="Arial"/>
              </a:rPr>
              <a:t> </a:t>
            </a:r>
            <a:r>
              <a:rPr lang="en-US" sz="1500" dirty="0" smtClean="0">
                <a:latin typeface="Arial"/>
                <a:cs typeface="Arial"/>
              </a:rPr>
              <a:t>starting at 30 </a:t>
            </a:r>
            <a:r>
              <a:rPr lang="en-US" sz="1500" dirty="0">
                <a:latin typeface="Arial"/>
                <a:cs typeface="Arial"/>
              </a:rPr>
              <a:t>m s</a:t>
            </a:r>
            <a:r>
              <a:rPr lang="en-US" sz="1500" baseline="30000" dirty="0">
                <a:latin typeface="Arial"/>
                <a:cs typeface="Arial"/>
              </a:rPr>
              <a:t>−1</a:t>
            </a:r>
            <a:r>
              <a:rPr lang="en-US" sz="1500" dirty="0">
                <a:latin typeface="Arial"/>
                <a:cs typeface="Arial"/>
              </a:rPr>
              <a:t> )</a:t>
            </a:r>
            <a:r>
              <a:rPr lang="en-US" sz="1500" dirty="0" smtClean="0">
                <a:latin typeface="Arial"/>
                <a:cs typeface="Arial"/>
              </a:rPr>
              <a:t>; (b) DT (2-PVU surface) θ (K, shaded), wind speed (black, </a:t>
            </a:r>
            <a:r>
              <a:rPr lang="en-US" sz="1500" dirty="0">
                <a:latin typeface="Arial"/>
                <a:cs typeface="Arial"/>
              </a:rPr>
              <a:t>every </a:t>
            </a:r>
            <a:r>
              <a:rPr lang="en-US" sz="1500" dirty="0" smtClean="0">
                <a:latin typeface="Arial"/>
                <a:cs typeface="Arial"/>
              </a:rPr>
              <a:t>        10 </a:t>
            </a:r>
            <a:r>
              <a:rPr lang="en-US" sz="1500" dirty="0">
                <a:latin typeface="Arial"/>
                <a:cs typeface="Arial"/>
              </a:rPr>
              <a:t>m s</a:t>
            </a:r>
            <a:r>
              <a:rPr lang="en-US" sz="1500" baseline="30000" dirty="0">
                <a:latin typeface="Arial"/>
                <a:cs typeface="Arial"/>
              </a:rPr>
              <a:t>−1</a:t>
            </a:r>
            <a:r>
              <a:rPr lang="en-US" sz="1500" dirty="0">
                <a:latin typeface="Arial"/>
                <a:cs typeface="Arial"/>
              </a:rPr>
              <a:t> starting at 30 m s</a:t>
            </a:r>
            <a:r>
              <a:rPr lang="en-US" sz="1500" baseline="30000" dirty="0">
                <a:latin typeface="Arial"/>
                <a:cs typeface="Arial"/>
              </a:rPr>
              <a:t>−1</a:t>
            </a:r>
            <a:r>
              <a:rPr lang="en-US" sz="1500" dirty="0">
                <a:latin typeface="Arial"/>
                <a:cs typeface="Arial"/>
              </a:rPr>
              <a:t> )</a:t>
            </a:r>
            <a:r>
              <a:rPr lang="en-US" sz="1500" dirty="0" smtClean="0">
                <a:latin typeface="Arial"/>
                <a:cs typeface="Arial"/>
              </a:rPr>
              <a:t>, and wind (m s</a:t>
            </a:r>
            <a:r>
              <a:rPr lang="en-US" sz="1500" baseline="30000" dirty="0" smtClean="0">
                <a:latin typeface="Arial"/>
                <a:cs typeface="Arial"/>
              </a:rPr>
              <a:t>−1</a:t>
            </a:r>
            <a:r>
              <a:rPr lang="en-US" sz="1500" dirty="0" smtClean="0">
                <a:latin typeface="Arial"/>
                <a:cs typeface="Arial"/>
              </a:rPr>
              <a:t>, flags and barbs); (c) </a:t>
            </a:r>
            <a:r>
              <a:rPr lang="en-US" sz="1500" dirty="0">
                <a:latin typeface="Arial" panose="020B0604020202020204" pitchFamily="34" charset="0"/>
                <a:cs typeface="Arial" panose="020B0604020202020204" pitchFamily="34" charset="0"/>
              </a:rPr>
              <a:t>250-hPa wind speed (m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shaded)</a:t>
            </a:r>
            <a:r>
              <a:rPr lang="en-US" sz="1500" dirty="0" smtClean="0">
                <a:latin typeface="Arial" panose="020B0604020202020204" pitchFamily="34" charset="0"/>
                <a:cs typeface="Arial" panose="020B0604020202020204" pitchFamily="34" charset="0"/>
              </a:rPr>
              <a:t>,1000</a:t>
            </a:r>
            <a:r>
              <a:rPr lang="en-US" sz="1500" dirty="0">
                <a:latin typeface="Arial" panose="020B0604020202020204" pitchFamily="34" charset="0"/>
                <a:cs typeface="Arial" panose="020B0604020202020204" pitchFamily="34" charset="0"/>
              </a:rPr>
              <a:t>–500-hPa thickness (dam, blue/red)</a:t>
            </a:r>
            <a:r>
              <a:rPr lang="en-US" sz="1500" dirty="0" smtClean="0">
                <a:latin typeface="Arial" panose="020B0604020202020204" pitchFamily="34" charset="0"/>
                <a:cs typeface="Arial" panose="020B0604020202020204" pitchFamily="34" charset="0"/>
              </a:rPr>
              <a:t>, SLP </a:t>
            </a:r>
            <a:r>
              <a:rPr lang="en-US" sz="1500" dirty="0">
                <a:latin typeface="Arial" panose="020B0604020202020204" pitchFamily="34" charset="0"/>
                <a:cs typeface="Arial" panose="020B0604020202020204" pitchFamily="34" charset="0"/>
              </a:rPr>
              <a:t>(hPa, black), </a:t>
            </a:r>
            <a:r>
              <a:rPr lang="en-US" sz="1500" dirty="0" smtClean="0">
                <a:latin typeface="Arial" panose="020B0604020202020204" pitchFamily="34" charset="0"/>
                <a:cs typeface="Arial" panose="020B0604020202020204" pitchFamily="34" charset="0"/>
              </a:rPr>
              <a:t>and PW </a:t>
            </a:r>
            <a:r>
              <a:rPr lang="en-US" sz="1500" dirty="0">
                <a:latin typeface="Arial" panose="020B0604020202020204" pitchFamily="34" charset="0"/>
                <a:cs typeface="Arial" panose="020B0604020202020204" pitchFamily="34" charset="0"/>
              </a:rPr>
              <a:t>(mm, shaded)</a:t>
            </a:r>
            <a:endParaRPr lang="en-US" sz="15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265918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1674"/>
            <a:ext cx="8229600" cy="5627156"/>
          </a:xfrm>
        </p:spPr>
        <p:txBody>
          <a:bodyPr>
            <a:normAutofit/>
          </a:bodyPr>
          <a:lstStyle/>
          <a:p>
            <a:pPr>
              <a:lnSpc>
                <a:spcPct val="110000"/>
              </a:lnSpc>
            </a:pPr>
            <a:r>
              <a:rPr lang="en-US" sz="2400" dirty="0" smtClean="0">
                <a:latin typeface="Arial" panose="020B0604020202020204" pitchFamily="34" charset="0"/>
                <a:cs typeface="Arial" panose="020B0604020202020204" pitchFamily="34" charset="0"/>
              </a:rPr>
              <a:t>By 0000 UTC 6 Aug, the PV tower associated with AC12 has deepened and TPV 1 becomes associated with tropopause folding</a:t>
            </a:r>
          </a:p>
          <a:p>
            <a:endParaRPr lang="en-US" sz="2400" dirty="0">
              <a:solidFill>
                <a:srgbClr val="0000FF"/>
              </a:solidFill>
              <a:latin typeface="Arial" panose="020B0604020202020204" pitchFamily="34" charset="0"/>
              <a:cs typeface="Arial" panose="020B0604020202020204" pitchFamily="34" charset="0"/>
            </a:endParaRPr>
          </a:p>
          <a:p>
            <a:pPr>
              <a:lnSpc>
                <a:spcPct val="110000"/>
              </a:lnSpc>
            </a:pPr>
            <a:r>
              <a:rPr lang="en-US" sz="2400" dirty="0" smtClean="0">
                <a:latin typeface="Arial" panose="020B0604020202020204" pitchFamily="34" charset="0"/>
                <a:cs typeface="Arial" panose="020B0604020202020204" pitchFamily="34" charset="0"/>
              </a:rPr>
              <a:t>The deep structure of both the PV tower associated with AC12 and TPV 1 suggests that there may be </a:t>
            </a:r>
            <a:r>
              <a:rPr lang="en-US" sz="2400" dirty="0" smtClean="0">
                <a:latin typeface="Arial" panose="020B0604020202020204" pitchFamily="34" charset="0"/>
                <a:cs typeface="Arial" panose="020B0604020202020204" pitchFamily="34" charset="0"/>
              </a:rPr>
              <a:t>relatively strong </a:t>
            </a:r>
            <a:r>
              <a:rPr lang="en-US" sz="2400" dirty="0" smtClean="0">
                <a:latin typeface="Arial" panose="020B0604020202020204" pitchFamily="34" charset="0"/>
                <a:cs typeface="Arial" panose="020B0604020202020204" pitchFamily="34" charset="0"/>
              </a:rPr>
              <a:t>interaction between these features</a:t>
            </a:r>
          </a:p>
          <a:p>
            <a:pPr>
              <a:lnSpc>
                <a:spcPct val="50000"/>
              </a:lnSpc>
            </a:pPr>
            <a:endParaRPr lang="en-US" sz="2400" dirty="0">
              <a:solidFill>
                <a:srgbClr val="0000FF"/>
              </a:solidFill>
              <a:latin typeface="Arial" panose="020B0604020202020204" pitchFamily="34" charset="0"/>
              <a:cs typeface="Arial" panose="020B0604020202020204" pitchFamily="34" charset="0"/>
            </a:endParaRPr>
          </a:p>
          <a:p>
            <a:pPr lvl="1">
              <a:lnSpc>
                <a:spcPct val="110000"/>
              </a:lnSpc>
            </a:pPr>
            <a:r>
              <a:rPr lang="en-US" sz="2200" dirty="0" smtClean="0">
                <a:solidFill>
                  <a:srgbClr val="0000FF"/>
                </a:solidFill>
                <a:latin typeface="Arial" panose="020B0604020202020204" pitchFamily="34" charset="0"/>
                <a:cs typeface="Arial" panose="020B0604020202020204" pitchFamily="34" charset="0"/>
              </a:rPr>
              <a:t>This interaction likely supports the intensification of AC12</a:t>
            </a:r>
            <a:endParaRPr lang="en-US" sz="2200" dirty="0">
              <a:latin typeface="Arial" panose="020B0604020202020204" pitchFamily="34" charset="0"/>
              <a:cs typeface="Arial" panose="020B0604020202020204" pitchFamily="34" charset="0"/>
            </a:endParaRPr>
          </a:p>
          <a:p>
            <a:pPr lvl="1">
              <a:lnSpc>
                <a:spcPct val="110000"/>
              </a:lnSpc>
            </a:pPr>
            <a:endParaRPr lang="en-US" sz="2000" dirty="0">
              <a:latin typeface="Arial" panose="020B0604020202020204" pitchFamily="34" charset="0"/>
              <a:cs typeface="Arial" panose="020B0604020202020204" pitchFamily="34" charset="0"/>
            </a:endParaRPr>
          </a:p>
          <a:p>
            <a:pPr lvl="1"/>
            <a:endParaRPr lang="en-US" sz="2000" dirty="0" smtClean="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Cross Sections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235559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sea_ice_difference_low_tracks_20120814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7108" y="1116234"/>
            <a:ext cx="4537089" cy="4169664"/>
          </a:xfrm>
          <a:prstGeom prst="rect">
            <a:avLst/>
          </a:prstGeom>
        </p:spPr>
      </p:pic>
      <p:pic>
        <p:nvPicPr>
          <p:cNvPr id="5" name="Picture 4" descr="ws_10m_ice_20120806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12" y="1116234"/>
            <a:ext cx="4537090" cy="4169664"/>
          </a:xfrm>
          <a:prstGeom prst="rect">
            <a:avLst/>
          </a:prstGeom>
        </p:spPr>
      </p:pic>
      <p:cxnSp>
        <p:nvCxnSpPr>
          <p:cNvPr id="29" name="Straight Connector 2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2095" y="580355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4916" y="676028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4578976" y="579519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45" name="Content Placeholder 2"/>
          <p:cNvSpPr>
            <a:spLocks noGrp="1"/>
          </p:cNvSpPr>
          <p:nvPr>
            <p:ph idx="1"/>
          </p:nvPr>
        </p:nvSpPr>
        <p:spPr>
          <a:xfrm>
            <a:off x="2988" y="5803556"/>
            <a:ext cx="4575988" cy="956727"/>
          </a:xfrm>
        </p:spPr>
        <p:txBody>
          <a:bodyPr anchor="ctr">
            <a:normAutofit/>
          </a:bodyPr>
          <a:lstStyle/>
          <a:p>
            <a:pPr marL="0" indent="0" algn="ctr">
              <a:buNone/>
            </a:pPr>
            <a:r>
              <a:rPr lang="en-US" sz="1600" dirty="0" smtClean="0">
                <a:solidFill>
                  <a:srgbClr val="000000"/>
                </a:solidFill>
                <a:latin typeface="Arial" panose="020B0604020202020204" pitchFamily="34" charset="0"/>
                <a:cs typeface="Arial" panose="020B0604020202020204" pitchFamily="34" charset="0"/>
              </a:rPr>
              <a:t>SLP (hPa, black); 10-m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shaded)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black barbs</a:t>
            </a:r>
            <a:r>
              <a:rPr lang="en-US" sz="1600" dirty="0" smtClean="0">
                <a:solidFill>
                  <a:srgbClr val="000000"/>
                </a:solidFill>
                <a:latin typeface="Arial" panose="020B0604020202020204" pitchFamily="34" charset="0"/>
                <a:cs typeface="Arial" panose="020B0604020202020204" pitchFamily="34" charset="0"/>
              </a:rPr>
              <a:t>), and 20% contour of sea-ice concentration (thick blue)</a:t>
            </a:r>
            <a:endParaRPr lang="en-US" sz="1600" baseline="30000" dirty="0">
              <a:solidFill>
                <a:srgbClr val="000000"/>
              </a:solidFill>
              <a:latin typeface="Arial" panose="020B0604020202020204" pitchFamily="34" charset="0"/>
              <a:cs typeface="Arial" panose="020B0604020202020204" pitchFamily="34" charset="0"/>
            </a:endParaRPr>
          </a:p>
        </p:txBody>
      </p:sp>
      <p:sp>
        <p:nvSpPr>
          <p:cNvPr id="71" name="Content Placeholder 2"/>
          <p:cNvSpPr txBox="1">
            <a:spLocks/>
          </p:cNvSpPr>
          <p:nvPr/>
        </p:nvSpPr>
        <p:spPr>
          <a:xfrm>
            <a:off x="4596880" y="5817667"/>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a:latin typeface="Arial" panose="020B0604020202020204" pitchFamily="34" charset="0"/>
                <a:cs typeface="Arial" panose="020B0604020202020204" pitchFamily="34" charset="0"/>
              </a:rPr>
              <a:t>C</a:t>
            </a:r>
            <a:r>
              <a:rPr lang="en-US" sz="1600" dirty="0" smtClean="0">
                <a:latin typeface="Arial" panose="020B0604020202020204" pitchFamily="34" charset="0"/>
                <a:cs typeface="Arial" panose="020B0604020202020204" pitchFamily="34" charset="0"/>
              </a:rPr>
              <a:t>hange in sea-ice concentration (%, shaded) during 0000 UTC 2–0000 UTC 14 Aug 2012</a:t>
            </a:r>
            <a:endParaRPr lang="en-US" sz="1600" baseline="30000" dirty="0">
              <a:latin typeface="Arial" panose="020B0604020202020204" pitchFamily="34" charset="0"/>
              <a:cs typeface="Arial" panose="020B0604020202020204" pitchFamily="34" charset="0"/>
            </a:endParaRPr>
          </a:p>
        </p:txBody>
      </p:sp>
      <p:grpSp>
        <p:nvGrpSpPr>
          <p:cNvPr id="7" name="Group 6"/>
          <p:cNvGrpSpPr/>
          <p:nvPr/>
        </p:nvGrpSpPr>
        <p:grpSpPr>
          <a:xfrm>
            <a:off x="293055" y="5367414"/>
            <a:ext cx="4026939" cy="345842"/>
            <a:chOff x="293055" y="5417714"/>
            <a:chExt cx="4026939" cy="345842"/>
          </a:xfrm>
        </p:grpSpPr>
        <p:pic>
          <p:nvPicPr>
            <p:cNvPr id="69" name="Picture 68"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293055" y="5469609"/>
              <a:ext cx="3474720" cy="173736"/>
            </a:xfrm>
            <a:prstGeom prst="rect">
              <a:avLst/>
            </a:prstGeom>
          </p:spPr>
        </p:pic>
        <p:sp>
          <p:nvSpPr>
            <p:cNvPr id="70" name="TextBox 69"/>
            <p:cNvSpPr txBox="1"/>
            <p:nvPr/>
          </p:nvSpPr>
          <p:spPr>
            <a:xfrm>
              <a:off x="542239" y="562395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sp>
          <p:nvSpPr>
            <p:cNvPr id="72" name="TextBox 71"/>
            <p:cNvSpPr txBox="1"/>
            <p:nvPr/>
          </p:nvSpPr>
          <p:spPr>
            <a:xfrm>
              <a:off x="922104" y="5623956"/>
              <a:ext cx="300556" cy="138499"/>
            </a:xfrm>
            <a:prstGeom prst="rect">
              <a:avLst/>
            </a:prstGeom>
            <a:noFill/>
          </p:spPr>
          <p:txBody>
            <a:bodyPr wrap="square" lIns="0" tIns="0" rIns="0" bIns="0" rtlCol="0">
              <a:spAutoFit/>
            </a:bodyPr>
            <a:lstStyle/>
            <a:p>
              <a:pPr algn="ctr"/>
              <a:r>
                <a:rPr lang="en-US" sz="900" dirty="0">
                  <a:latin typeface="Arial"/>
                  <a:cs typeface="Arial"/>
                </a:rPr>
                <a:t>6</a:t>
              </a:r>
            </a:p>
          </p:txBody>
        </p:sp>
        <p:sp>
          <p:nvSpPr>
            <p:cNvPr id="73" name="TextBox 72"/>
            <p:cNvSpPr txBox="1"/>
            <p:nvPr/>
          </p:nvSpPr>
          <p:spPr>
            <a:xfrm>
              <a:off x="1306923" y="5625057"/>
              <a:ext cx="300556" cy="138499"/>
            </a:xfrm>
            <a:prstGeom prst="rect">
              <a:avLst/>
            </a:prstGeom>
            <a:noFill/>
          </p:spPr>
          <p:txBody>
            <a:bodyPr wrap="square" lIns="0" tIns="0" rIns="0" bIns="0" rtlCol="0">
              <a:spAutoFit/>
            </a:bodyPr>
            <a:lstStyle/>
            <a:p>
              <a:pPr algn="ctr"/>
              <a:r>
                <a:rPr lang="en-US" sz="900" dirty="0">
                  <a:latin typeface="Arial"/>
                  <a:cs typeface="Arial"/>
                </a:rPr>
                <a:t>8</a:t>
              </a:r>
            </a:p>
          </p:txBody>
        </p:sp>
        <p:sp>
          <p:nvSpPr>
            <p:cNvPr id="74" name="TextBox 73"/>
            <p:cNvSpPr txBox="1"/>
            <p:nvPr/>
          </p:nvSpPr>
          <p:spPr>
            <a:xfrm>
              <a:off x="1693553" y="562395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5" name="TextBox 74"/>
            <p:cNvSpPr txBox="1"/>
            <p:nvPr/>
          </p:nvSpPr>
          <p:spPr>
            <a:xfrm>
              <a:off x="2069760" y="562395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6" name="TextBox 75"/>
            <p:cNvSpPr txBox="1"/>
            <p:nvPr/>
          </p:nvSpPr>
          <p:spPr>
            <a:xfrm>
              <a:off x="2452770" y="5625057"/>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7" name="TextBox 76"/>
            <p:cNvSpPr txBox="1"/>
            <p:nvPr/>
          </p:nvSpPr>
          <p:spPr>
            <a:xfrm>
              <a:off x="2834284" y="5625057"/>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8" name="TextBox 77"/>
            <p:cNvSpPr txBox="1"/>
            <p:nvPr/>
          </p:nvSpPr>
          <p:spPr>
            <a:xfrm>
              <a:off x="3213636" y="5625057"/>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9" name="TextBox 78"/>
            <p:cNvSpPr txBox="1"/>
            <p:nvPr/>
          </p:nvSpPr>
          <p:spPr>
            <a:xfrm>
              <a:off x="3685926" y="5417714"/>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93" name="Title 1"/>
          <p:cNvSpPr txBox="1">
            <a:spLocks/>
          </p:cNvSpPr>
          <p:nvPr/>
        </p:nvSpPr>
        <p:spPr>
          <a:xfrm>
            <a:off x="0" y="684535"/>
            <a:ext cx="4554552" cy="47570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00" b="1" dirty="0" smtClean="0">
                <a:latin typeface="Arial" panose="020B0604020202020204" pitchFamily="34" charset="0"/>
                <a:cs typeface="Arial" panose="020B0604020202020204" pitchFamily="34" charset="0"/>
              </a:rPr>
              <a:t>0000 UTC </a:t>
            </a:r>
            <a:r>
              <a:rPr lang="en-US" sz="1600" b="1" dirty="0">
                <a:latin typeface="Arial" panose="020B0604020202020204" pitchFamily="34" charset="0"/>
                <a:cs typeface="Arial" panose="020B0604020202020204" pitchFamily="34" charset="0"/>
              </a:rPr>
              <a:t>6</a:t>
            </a:r>
            <a:r>
              <a:rPr lang="en-US" sz="1600" b="1" dirty="0" smtClean="0">
                <a:latin typeface="Arial" panose="020B0604020202020204" pitchFamily="34" charset="0"/>
                <a:cs typeface="Arial" panose="020B0604020202020204" pitchFamily="34" charset="0"/>
              </a:rPr>
              <a:t> Aug 2012</a:t>
            </a:r>
          </a:p>
        </p:txBody>
      </p:sp>
      <p:sp>
        <p:nvSpPr>
          <p:cNvPr id="94" name="Title 1"/>
          <p:cNvSpPr txBox="1">
            <a:spLocks/>
          </p:cNvSpPr>
          <p:nvPr/>
        </p:nvSpPr>
        <p:spPr>
          <a:xfrm>
            <a:off x="4554552" y="688420"/>
            <a:ext cx="4598630" cy="47570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500" b="1" dirty="0" smtClean="0">
                <a:latin typeface="Arial" panose="020B0604020202020204" pitchFamily="34" charset="0"/>
                <a:cs typeface="Arial" panose="020B0604020202020204" pitchFamily="34" charset="0"/>
              </a:rPr>
              <a:t>0000 UTC 14 Aug 2012</a:t>
            </a:r>
            <a:endParaRPr lang="en-US" sz="1500" b="1" dirty="0">
              <a:latin typeface="Arial" panose="020B0604020202020204" pitchFamily="34" charset="0"/>
              <a:cs typeface="Arial" panose="020B0604020202020204" pitchFamily="34" charset="0"/>
            </a:endParaRPr>
          </a:p>
        </p:txBody>
      </p:sp>
      <p:grpSp>
        <p:nvGrpSpPr>
          <p:cNvPr id="8" name="Group 7"/>
          <p:cNvGrpSpPr/>
          <p:nvPr/>
        </p:nvGrpSpPr>
        <p:grpSpPr>
          <a:xfrm>
            <a:off x="4578976" y="5374018"/>
            <a:ext cx="4634975" cy="339238"/>
            <a:chOff x="4578976" y="5424318"/>
            <a:chExt cx="4634975" cy="339238"/>
          </a:xfrm>
        </p:grpSpPr>
        <p:pic>
          <p:nvPicPr>
            <p:cNvPr id="2" name="Picture 1" descr="sea_ice_difference_low_tracks_40.png"/>
            <p:cNvPicPr>
              <a:picLocks/>
            </p:cNvPicPr>
            <p:nvPr/>
          </p:nvPicPr>
          <p:blipFill rotWithShape="1">
            <a:blip r:embed="rId6">
              <a:extLst>
                <a:ext uri="{28A0092B-C50C-407E-A947-70E740481C1C}">
                  <a14:useLocalDpi xmlns:a14="http://schemas.microsoft.com/office/drawing/2010/main" val="0"/>
                </a:ext>
              </a:extLst>
            </a:blip>
            <a:srcRect l="6470" t="95638" r="9688" b="1833"/>
            <a:stretch/>
          </p:blipFill>
          <p:spPr>
            <a:xfrm>
              <a:off x="4578976" y="5473310"/>
              <a:ext cx="4343400" cy="173444"/>
            </a:xfrm>
            <a:prstGeom prst="rect">
              <a:avLst/>
            </a:prstGeom>
          </p:spPr>
        </p:pic>
        <p:sp>
          <p:nvSpPr>
            <p:cNvPr id="68" name="TextBox 67"/>
            <p:cNvSpPr txBox="1"/>
            <p:nvPr/>
          </p:nvSpPr>
          <p:spPr>
            <a:xfrm>
              <a:off x="6450555" y="5623956"/>
              <a:ext cx="300556" cy="138499"/>
            </a:xfrm>
            <a:prstGeom prst="rect">
              <a:avLst/>
            </a:prstGeom>
            <a:noFill/>
          </p:spPr>
          <p:txBody>
            <a:bodyPr wrap="square" lIns="0" tIns="0" rIns="0" bIns="0" rtlCol="0">
              <a:spAutoFit/>
            </a:bodyPr>
            <a:lstStyle/>
            <a:p>
              <a:pPr algn="ctr"/>
              <a:r>
                <a:rPr lang="en-US" sz="900" dirty="0" smtClean="0">
                  <a:latin typeface="Arial"/>
                  <a:cs typeface="Arial"/>
                </a:rPr>
                <a:t>-5</a:t>
              </a:r>
              <a:endParaRPr lang="en-US" sz="900" dirty="0">
                <a:latin typeface="Arial"/>
                <a:cs typeface="Arial"/>
              </a:endParaRPr>
            </a:p>
          </p:txBody>
        </p:sp>
        <p:sp>
          <p:nvSpPr>
            <p:cNvPr id="80" name="TextBox 79"/>
            <p:cNvSpPr txBox="1"/>
            <p:nvPr/>
          </p:nvSpPr>
          <p:spPr>
            <a:xfrm>
              <a:off x="6738957" y="5623956"/>
              <a:ext cx="300556" cy="138499"/>
            </a:xfrm>
            <a:prstGeom prst="rect">
              <a:avLst/>
            </a:prstGeom>
            <a:noFill/>
          </p:spPr>
          <p:txBody>
            <a:bodyPr wrap="square" lIns="0" tIns="0" rIns="0" bIns="0" rtlCol="0">
              <a:spAutoFit/>
            </a:bodyPr>
            <a:lstStyle/>
            <a:p>
              <a:pPr algn="ctr"/>
              <a:r>
                <a:rPr lang="en-US" sz="900" dirty="0">
                  <a:latin typeface="Arial"/>
                  <a:cs typeface="Arial"/>
                </a:rPr>
                <a:t>5</a:t>
              </a:r>
            </a:p>
          </p:txBody>
        </p:sp>
        <p:sp>
          <p:nvSpPr>
            <p:cNvPr id="81" name="TextBox 80"/>
            <p:cNvSpPr txBox="1"/>
            <p:nvPr/>
          </p:nvSpPr>
          <p:spPr>
            <a:xfrm>
              <a:off x="6164275" y="562395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2" name="TextBox 81"/>
            <p:cNvSpPr txBox="1"/>
            <p:nvPr/>
          </p:nvSpPr>
          <p:spPr>
            <a:xfrm>
              <a:off x="7027359" y="562395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875873" y="562395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84" name="TextBox 83"/>
            <p:cNvSpPr txBox="1"/>
            <p:nvPr/>
          </p:nvSpPr>
          <p:spPr>
            <a:xfrm>
              <a:off x="7315761" y="562395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85" name="TextBox 84"/>
            <p:cNvSpPr txBox="1"/>
            <p:nvPr/>
          </p:nvSpPr>
          <p:spPr>
            <a:xfrm>
              <a:off x="5587471" y="562395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86" name="TextBox 85"/>
            <p:cNvSpPr txBox="1"/>
            <p:nvPr/>
          </p:nvSpPr>
          <p:spPr>
            <a:xfrm>
              <a:off x="7598086" y="562395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87" name="TextBox 86"/>
            <p:cNvSpPr txBox="1"/>
            <p:nvPr/>
          </p:nvSpPr>
          <p:spPr>
            <a:xfrm>
              <a:off x="5304543" y="5625057"/>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88" name="TextBox 87"/>
            <p:cNvSpPr txBox="1"/>
            <p:nvPr/>
          </p:nvSpPr>
          <p:spPr>
            <a:xfrm>
              <a:off x="7892565" y="5623956"/>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89" name="TextBox 88"/>
            <p:cNvSpPr txBox="1"/>
            <p:nvPr/>
          </p:nvSpPr>
          <p:spPr>
            <a:xfrm>
              <a:off x="5016141" y="5623956"/>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90" name="TextBox 89"/>
            <p:cNvSpPr txBox="1"/>
            <p:nvPr/>
          </p:nvSpPr>
          <p:spPr>
            <a:xfrm>
              <a:off x="8181469" y="5623956"/>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91" name="TextBox 90"/>
            <p:cNvSpPr txBox="1"/>
            <p:nvPr/>
          </p:nvSpPr>
          <p:spPr>
            <a:xfrm>
              <a:off x="4734419" y="5625057"/>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92" name="TextBox 91"/>
            <p:cNvSpPr txBox="1"/>
            <p:nvPr/>
          </p:nvSpPr>
          <p:spPr>
            <a:xfrm>
              <a:off x="8470177" y="5623956"/>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38" name="TextBox 37"/>
            <p:cNvSpPr txBox="1"/>
            <p:nvPr/>
          </p:nvSpPr>
          <p:spPr>
            <a:xfrm>
              <a:off x="8835008" y="5424318"/>
              <a:ext cx="378943"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a:t>
              </a:r>
              <a:r>
                <a:rPr lang="en-US" sz="900" dirty="0" smtClean="0">
                  <a:latin typeface="Arial"/>
                  <a:cs typeface="Arial"/>
                </a:rPr>
                <a:t>)</a:t>
              </a:r>
              <a:endParaRPr lang="en-US" sz="900" dirty="0">
                <a:latin typeface="Arial"/>
                <a:cs typeface="Arial"/>
              </a:endParaRPr>
            </a:p>
          </p:txBody>
        </p:sp>
      </p:grpSp>
      <p:sp>
        <p:nvSpPr>
          <p:cNvPr id="48" name="Title 1"/>
          <p:cNvSpPr>
            <a:spLocks noGrp="1"/>
          </p:cNvSpPr>
          <p:nvPr>
            <p:ph type="title"/>
          </p:nvPr>
        </p:nvSpPr>
        <p:spPr>
          <a:xfrm>
            <a:off x="80293" y="-33716"/>
            <a:ext cx="8389884"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Reduction in Arctic Sea Ice</a:t>
            </a:r>
            <a:endParaRPr lang="en-US" sz="2800" b="1" dirty="0">
              <a:solidFill>
                <a:srgbClr val="FF0000"/>
              </a:solidFill>
              <a:latin typeface="Arial" panose="020B0604020202020204" pitchFamily="34" charset="0"/>
              <a:cs typeface="Arial" panose="020B0604020202020204" pitchFamily="34" charset="0"/>
            </a:endParaRPr>
          </a:p>
        </p:txBody>
      </p:sp>
      <p:grpSp>
        <p:nvGrpSpPr>
          <p:cNvPr id="49" name="Group 48"/>
          <p:cNvGrpSpPr/>
          <p:nvPr/>
        </p:nvGrpSpPr>
        <p:grpSpPr>
          <a:xfrm>
            <a:off x="4224465" y="4562464"/>
            <a:ext cx="959345" cy="597890"/>
            <a:chOff x="4224465" y="4562464"/>
            <a:chExt cx="959345" cy="597890"/>
          </a:xfrm>
        </p:grpSpPr>
        <p:sp>
          <p:nvSpPr>
            <p:cNvPr id="50" name="Oval 49"/>
            <p:cNvSpPr>
              <a:spLocks noChangeAspect="1"/>
            </p:cNvSpPr>
            <p:nvPr/>
          </p:nvSpPr>
          <p:spPr>
            <a:xfrm>
              <a:off x="4224465" y="4678486"/>
              <a:ext cx="137160" cy="137160"/>
            </a:xfrm>
            <a:prstGeom prst="ellipse">
              <a:avLst/>
            </a:prstGeom>
            <a:solidFill>
              <a:srgbClr val="DC0004"/>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a:spLocks noChangeAspect="1"/>
            </p:cNvSpPr>
            <p:nvPr/>
          </p:nvSpPr>
          <p:spPr>
            <a:xfrm>
              <a:off x="4224465" y="4929709"/>
              <a:ext cx="137160" cy="137160"/>
            </a:xfrm>
            <a:prstGeom prst="ellipse">
              <a:avLst/>
            </a:prstGeom>
            <a:solidFill>
              <a:srgbClr val="FFFF00"/>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4349052" y="4562464"/>
              <a:ext cx="834758" cy="338554"/>
            </a:xfrm>
            <a:prstGeom prst="rect">
              <a:avLst/>
            </a:prstGeom>
            <a:noFill/>
          </p:spPr>
          <p:txBody>
            <a:bodyPr wrap="square" rtlCol="0">
              <a:spAutoFit/>
            </a:bodyPr>
            <a:lstStyle/>
            <a:p>
              <a:r>
                <a:rPr lang="en-US" sz="1600" b="1" dirty="0" smtClean="0">
                  <a:latin typeface="Arial"/>
                  <a:cs typeface="Arial"/>
                </a:rPr>
                <a:t>L1</a:t>
              </a:r>
              <a:endParaRPr lang="en-US" sz="2000" b="1" dirty="0">
                <a:latin typeface="Arial"/>
                <a:cs typeface="Arial"/>
              </a:endParaRPr>
            </a:p>
          </p:txBody>
        </p:sp>
        <p:sp>
          <p:nvSpPr>
            <p:cNvPr id="53" name="TextBox 52"/>
            <p:cNvSpPr txBox="1"/>
            <p:nvPr/>
          </p:nvSpPr>
          <p:spPr>
            <a:xfrm>
              <a:off x="4349052" y="4821800"/>
              <a:ext cx="834758" cy="338554"/>
            </a:xfrm>
            <a:prstGeom prst="rect">
              <a:avLst/>
            </a:prstGeom>
            <a:noFill/>
          </p:spPr>
          <p:txBody>
            <a:bodyPr wrap="square" rtlCol="0">
              <a:spAutoFit/>
            </a:bodyPr>
            <a:lstStyle/>
            <a:p>
              <a:r>
                <a:rPr lang="en-US" sz="1600" b="1" dirty="0" smtClean="0">
                  <a:latin typeface="Arial"/>
                  <a:cs typeface="Arial"/>
                </a:rPr>
                <a:t>AC12</a:t>
              </a:r>
              <a:endParaRPr lang="en-US" b="1" dirty="0">
                <a:latin typeface="Arial"/>
                <a:cs typeface="Arial"/>
              </a:endParaRPr>
            </a:p>
          </p:txBody>
        </p:sp>
      </p:grpSp>
      <p:sp>
        <p:nvSpPr>
          <p:cNvPr id="54" name="Multiply 53"/>
          <p:cNvSpPr>
            <a:spLocks noChangeAspect="1"/>
          </p:cNvSpPr>
          <p:nvPr/>
        </p:nvSpPr>
        <p:spPr>
          <a:xfrm>
            <a:off x="1879681" y="3883700"/>
            <a:ext cx="228856" cy="22860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Multiply 54"/>
          <p:cNvSpPr>
            <a:spLocks noChangeAspect="1"/>
          </p:cNvSpPr>
          <p:nvPr/>
        </p:nvSpPr>
        <p:spPr>
          <a:xfrm>
            <a:off x="6479002" y="3883700"/>
            <a:ext cx="228856" cy="22860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026009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1674"/>
            <a:ext cx="8229600" cy="5591786"/>
          </a:xfrm>
        </p:spPr>
        <p:txBody>
          <a:bodyPr>
            <a:normAutofit/>
          </a:bodyPr>
          <a:lstStyle/>
          <a:p>
            <a:r>
              <a:rPr lang="en-US" sz="2400" dirty="0" smtClean="0">
                <a:latin typeface="Arial" panose="020B0604020202020204" pitchFamily="34" charset="0"/>
                <a:cs typeface="Arial" panose="020B0604020202020204" pitchFamily="34" charset="0"/>
              </a:rPr>
              <a:t>TPV 1 approaches and interacts with AC12 in a region of strong baroclinicity, likely supporting the development of AC12 through baroclinic processes</a:t>
            </a:r>
          </a:p>
          <a:p>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TPV–jet interactions involving TPV 1, TPV 2, and TPV 3 likely contribute to the formation of a dual-jet configuration and jet coupling over AC12 </a:t>
            </a:r>
          </a:p>
          <a:p>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Presence of warm, moist air and relatively strong lower-tropospheric ascent in region of jet coupling likely contributes to formation of the PV tower associated with AC12</a:t>
            </a:r>
          </a:p>
          <a:p>
            <a:endParaRPr lang="en-US" sz="2000" dirty="0" smtClean="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Conclusions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603547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1674"/>
            <a:ext cx="8433053" cy="5042829"/>
          </a:xfrm>
        </p:spPr>
        <p:txBody>
          <a:bodyPr>
            <a:normAutofit/>
          </a:bodyPr>
          <a:lstStyle/>
          <a:p>
            <a:r>
              <a:rPr lang="en-US" sz="2400" dirty="0">
                <a:latin typeface="Arial" panose="020B0604020202020204" pitchFamily="34" charset="0"/>
                <a:cs typeface="Arial" panose="020B0604020202020204" pitchFamily="34" charset="0"/>
              </a:rPr>
              <a:t>TPVs may interact with and strengthen jet streams, and act as precursors to </a:t>
            </a:r>
            <a:r>
              <a:rPr lang="en-US" sz="2400" dirty="0" smtClean="0">
                <a:latin typeface="Arial" panose="020B0604020202020204" pitchFamily="34" charset="0"/>
                <a:cs typeface="Arial" panose="020B0604020202020204" pitchFamily="34" charset="0"/>
              </a:rPr>
              <a:t>the development of intense Arctic cyclones (e.g., Simmonds and </a:t>
            </a:r>
            <a:r>
              <a:rPr lang="en-US" sz="2400" dirty="0" err="1" smtClean="0">
                <a:latin typeface="Arial" panose="020B0604020202020204" pitchFamily="34" charset="0"/>
                <a:cs typeface="Arial" panose="020B0604020202020204" pitchFamily="34" charset="0"/>
              </a:rPr>
              <a:t>Rudeva</a:t>
            </a:r>
            <a:r>
              <a:rPr lang="en-US" sz="2400" dirty="0" smtClean="0">
                <a:latin typeface="Arial" panose="020B0604020202020204" pitchFamily="34" charset="0"/>
                <a:cs typeface="Arial" panose="020B0604020202020204" pitchFamily="34" charset="0"/>
              </a:rPr>
              <a:t> 2012, 2014)</a:t>
            </a:r>
            <a:endParaRPr lang="en-US" sz="2400" dirty="0">
              <a:latin typeface="Arial" panose="020B0604020202020204" pitchFamily="34" charset="0"/>
              <a:cs typeface="Arial" panose="020B0604020202020204" pitchFamily="34" charset="0"/>
            </a:endParaRPr>
          </a:p>
          <a:p>
            <a:pPr marL="0" indent="0">
              <a:buNone/>
            </a:pPr>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Arctic cyclones may be associated with strong surface winds and poleward advection of warm, moist air, </a:t>
            </a:r>
            <a:r>
              <a:rPr lang="en-US" sz="2400" dirty="0">
                <a:latin typeface="Arial" panose="020B0604020202020204" pitchFamily="34" charset="0"/>
                <a:cs typeface="Arial" panose="020B0604020202020204" pitchFamily="34" charset="0"/>
              </a:rPr>
              <a:t>contributing to reductions in Arctic sea-ice extent (</a:t>
            </a:r>
            <a:r>
              <a:rPr lang="en-US" sz="2400" dirty="0" smtClean="0">
                <a:latin typeface="Arial" panose="020B0604020202020204" pitchFamily="34" charset="0"/>
                <a:cs typeface="Arial" panose="020B0604020202020204" pitchFamily="34" charset="0"/>
              </a:rPr>
              <a:t>e.g., Zhang et al. 2013)</a:t>
            </a:r>
          </a:p>
          <a:p>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Heavy precipitation, strong surface winds, and large waves due to Arctic cyclones </a:t>
            </a:r>
            <a:r>
              <a:rPr lang="en-US" sz="2400" dirty="0">
                <a:latin typeface="Arial" panose="020B0604020202020204" pitchFamily="34" charset="0"/>
                <a:cs typeface="Arial" panose="020B0604020202020204" pitchFamily="34" charset="0"/>
              </a:rPr>
              <a:t>may pose hazards to ships moving through open passageways in the Arctic Ocean</a:t>
            </a: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Motivation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383816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1674"/>
            <a:ext cx="8229600" cy="5591786"/>
          </a:xfrm>
        </p:spPr>
        <p:txBody>
          <a:bodyPr>
            <a:normAutofit/>
          </a:bodyPr>
          <a:lstStyle/>
          <a:p>
            <a:r>
              <a:rPr lang="en-US" sz="2400" dirty="0" smtClean="0">
                <a:latin typeface="Arial" panose="020B0604020202020204" pitchFamily="34" charset="0"/>
                <a:cs typeface="Arial" panose="020B0604020202020204" pitchFamily="34" charset="0"/>
              </a:rPr>
              <a:t>Interaction between TPV 1 and the PV tower associated with AC12 likely supports the intensification of AC12</a:t>
            </a:r>
          </a:p>
          <a:p>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L1 interacts and merges with AC12, which may further support the intensification of AC12</a:t>
            </a:r>
          </a:p>
          <a:p>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After attaining peak intensity, AC12 moves slowly over Arctic, where its expansive surface wind field contributes to reductions in Arctic sea-ice extent</a:t>
            </a:r>
          </a:p>
          <a:p>
            <a:endParaRPr lang="en-US" sz="2000" dirty="0" smtClean="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Conclusions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791373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1674"/>
            <a:ext cx="8433053" cy="5042829"/>
          </a:xfrm>
        </p:spPr>
        <p:txBody>
          <a:bodyPr>
            <a:normAutofit/>
          </a:bodyPr>
          <a:lstStyle/>
          <a:p>
            <a:r>
              <a:rPr lang="en-US" sz="2400" dirty="0">
                <a:latin typeface="Arial" panose="020B0604020202020204" pitchFamily="34" charset="0"/>
                <a:cs typeface="Arial" panose="020B0604020202020204" pitchFamily="34" charset="0"/>
              </a:rPr>
              <a:t>AC12 formed over Siberia on 2 August 2012 and tracked northeastward into the Arctic, reaching a minimum central sea level pressure (SLP) of 966.4 hPa at 1800 UTC 6 August in the CFSR (Simmonds and </a:t>
            </a:r>
            <a:r>
              <a:rPr lang="en-US" sz="2400" dirty="0" err="1">
                <a:latin typeface="Arial" panose="020B0604020202020204" pitchFamily="34" charset="0"/>
                <a:cs typeface="Arial" panose="020B0604020202020204" pitchFamily="34" charset="0"/>
              </a:rPr>
              <a:t>Rudeva</a:t>
            </a:r>
            <a:r>
              <a:rPr lang="en-US" sz="2400" dirty="0">
                <a:latin typeface="Arial" panose="020B0604020202020204" pitchFamily="34" charset="0"/>
                <a:cs typeface="Arial" panose="020B0604020202020204" pitchFamily="34" charset="0"/>
              </a:rPr>
              <a:t> 2012)</a:t>
            </a: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AC12 led to reductions in Arctic sea-ice extent during a time in which sea ice was thin and sea-ice volume was well below normal (Zhang et al. 2013)</a:t>
            </a:r>
          </a:p>
          <a:p>
            <a:pPr marL="457200" lvl="1" indent="0">
              <a:buNone/>
            </a:pPr>
            <a:endParaRPr lang="en-US" sz="2400" dirty="0">
              <a:solidFill>
                <a:srgbClr val="0000FF"/>
              </a:solidFill>
              <a:latin typeface="Arial" panose="020B0604020202020204" pitchFamily="34" charset="0"/>
              <a:cs typeface="Arial" panose="020B0604020202020204" pitchFamily="34" charset="0"/>
            </a:endParaRPr>
          </a:p>
          <a:p>
            <a:r>
              <a:rPr lang="en-US" sz="2400" dirty="0">
                <a:solidFill>
                  <a:srgbClr val="000000"/>
                </a:solidFill>
                <a:latin typeface="Arial" panose="020B0604020202020204" pitchFamily="34" charset="0"/>
                <a:cs typeface="Arial" panose="020B0604020202020204" pitchFamily="34" charset="0"/>
              </a:rPr>
              <a:t>Strong surface winds associated with AC12 helped to break up the thin sea ice (e.g., Parkinson and </a:t>
            </a:r>
            <a:r>
              <a:rPr lang="en-US" sz="2400" dirty="0" err="1">
                <a:solidFill>
                  <a:srgbClr val="000000"/>
                </a:solidFill>
                <a:latin typeface="Arial" panose="020B0604020202020204" pitchFamily="34" charset="0"/>
                <a:cs typeface="Arial" panose="020B0604020202020204" pitchFamily="34" charset="0"/>
              </a:rPr>
              <a:t>Comiso</a:t>
            </a:r>
            <a:r>
              <a:rPr lang="en-US" sz="2400" dirty="0">
                <a:solidFill>
                  <a:srgbClr val="000000"/>
                </a:solidFill>
                <a:latin typeface="Arial" panose="020B0604020202020204" pitchFamily="34" charset="0"/>
                <a:cs typeface="Arial" panose="020B0604020202020204" pitchFamily="34" charset="0"/>
              </a:rPr>
              <a:t> 2013)</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The Great </a:t>
            </a:r>
            <a:r>
              <a:rPr lang="en-US" sz="2800" b="1" dirty="0">
                <a:solidFill>
                  <a:srgbClr val="FF0000"/>
                </a:solidFill>
                <a:latin typeface="Arial" panose="020B0604020202020204" pitchFamily="34" charset="0"/>
                <a:cs typeface="Arial" panose="020B0604020202020204" pitchFamily="34" charset="0"/>
              </a:rPr>
              <a:t>Arctic Cyclone of August 2012 </a:t>
            </a:r>
            <a:r>
              <a:rPr lang="en-US" sz="2800" b="1" dirty="0" smtClean="0">
                <a:solidFill>
                  <a:srgbClr val="FF0000"/>
                </a:solidFill>
                <a:latin typeface="Arial" panose="020B0604020202020204" pitchFamily="34" charset="0"/>
                <a:cs typeface="Arial" panose="020B0604020202020204" pitchFamily="34" charset="0"/>
              </a:rPr>
              <a:t>(AC12)</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638152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1674"/>
            <a:ext cx="8433053" cy="5042829"/>
          </a:xfrm>
        </p:spPr>
        <p:txBody>
          <a:bodyPr>
            <a:normAutofit/>
          </a:bodyPr>
          <a:lstStyle/>
          <a:p>
            <a:r>
              <a:rPr lang="en-US" sz="2400" dirty="0">
                <a:latin typeface="Arial" panose="020B0604020202020204" pitchFamily="34" charset="0"/>
                <a:cs typeface="Arial" panose="020B0604020202020204" pitchFamily="34" charset="0"/>
              </a:rPr>
              <a:t>A</a:t>
            </a:r>
            <a:r>
              <a:rPr lang="en-US" sz="2400" dirty="0" smtClean="0">
                <a:latin typeface="Arial" panose="020B0604020202020204" pitchFamily="34" charset="0"/>
                <a:cs typeface="Arial" panose="020B0604020202020204" pitchFamily="34" charset="0"/>
              </a:rPr>
              <a:t>ccording </a:t>
            </a:r>
            <a:r>
              <a:rPr lang="en-US" sz="2400" dirty="0">
                <a:latin typeface="Arial" panose="020B0604020202020204" pitchFamily="34" charset="0"/>
                <a:cs typeface="Arial" panose="020B0604020202020204" pitchFamily="34" charset="0"/>
              </a:rPr>
              <a:t>to Zhang et al. (2013</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sea-ice volume decreased twice as fast as normal during AC12 due to melting of the bottom and perimeter of ice floes</a:t>
            </a:r>
          </a:p>
          <a:p>
            <a:pPr marL="0" indent="0">
              <a:buNone/>
            </a:pPr>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Simmonds and </a:t>
            </a:r>
            <a:r>
              <a:rPr lang="en-US" sz="2400" dirty="0" err="1" smtClean="0">
                <a:latin typeface="Arial" panose="020B0604020202020204" pitchFamily="34" charset="0"/>
                <a:cs typeface="Arial" panose="020B0604020202020204" pitchFamily="34" charset="0"/>
              </a:rPr>
              <a:t>Rudeva</a:t>
            </a:r>
            <a:r>
              <a:rPr lang="en-US" sz="2400" dirty="0" smtClean="0">
                <a:latin typeface="Arial" panose="020B0604020202020204" pitchFamily="34" charset="0"/>
                <a:cs typeface="Arial" panose="020B0604020202020204" pitchFamily="34" charset="0"/>
              </a:rPr>
              <a:t> (2012) and Yamazaki et al. (2015) found that a TPV played an important role in the life cycle of AC12</a:t>
            </a:r>
            <a:endParaRPr lang="en-US" sz="2200" dirty="0">
              <a:solidFill>
                <a:srgbClr val="0000FF"/>
              </a:solidFill>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The Great </a:t>
            </a:r>
            <a:r>
              <a:rPr lang="en-US" sz="2800" b="1" dirty="0">
                <a:solidFill>
                  <a:srgbClr val="FF0000"/>
                </a:solidFill>
                <a:latin typeface="Arial" panose="020B0604020202020204" pitchFamily="34" charset="0"/>
                <a:cs typeface="Arial" panose="020B0604020202020204" pitchFamily="34" charset="0"/>
              </a:rPr>
              <a:t>Arctic Cyclone of August 2012 </a:t>
            </a:r>
            <a:r>
              <a:rPr lang="en-US" sz="2800" b="1" dirty="0" smtClean="0">
                <a:solidFill>
                  <a:srgbClr val="FF0000"/>
                </a:solidFill>
                <a:latin typeface="Arial" panose="020B0604020202020204" pitchFamily="34" charset="0"/>
                <a:cs typeface="Arial" panose="020B0604020202020204" pitchFamily="34" charset="0"/>
              </a:rPr>
              <a:t>(AC12)</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267867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9925"/>
            <a:ext cx="8229600" cy="5627156"/>
          </a:xfrm>
        </p:spPr>
        <p:txBody>
          <a:bodyPr>
            <a:normAutofit/>
          </a:bodyPr>
          <a:lstStyle/>
          <a:p>
            <a:pPr>
              <a:lnSpc>
                <a:spcPct val="110000"/>
              </a:lnSpc>
            </a:pPr>
            <a:r>
              <a:rPr lang="en-US" sz="2400" dirty="0" smtClean="0">
                <a:latin typeface="Arial" panose="020B0604020202020204" pitchFamily="34" charset="0"/>
                <a:cs typeface="Arial" panose="020B0604020202020204" pitchFamily="34" charset="0"/>
              </a:rPr>
              <a:t>Identification and synoptic examination of three TPVs, a predecessor surface cyclone, and AC12</a:t>
            </a:r>
          </a:p>
          <a:p>
            <a:pPr marL="0" indent="0">
              <a:lnSpc>
                <a:spcPct val="110000"/>
              </a:lnSpc>
              <a:buNone/>
            </a:pPr>
            <a:endParaRPr lang="en-US" sz="2400" dirty="0" smtClean="0">
              <a:latin typeface="Arial" panose="020B0604020202020204" pitchFamily="34" charset="0"/>
              <a:cs typeface="Arial" panose="020B0604020202020204" pitchFamily="34" charset="0"/>
            </a:endParaRPr>
          </a:p>
          <a:p>
            <a:pPr>
              <a:lnSpc>
                <a:spcPct val="110000"/>
              </a:lnSpc>
            </a:pPr>
            <a:r>
              <a:rPr lang="en-US" sz="2400" dirty="0" smtClean="0">
                <a:latin typeface="Arial" panose="020B0604020202020204" pitchFamily="34" charset="0"/>
                <a:cs typeface="Arial" panose="020B0604020202020204" pitchFamily="34" charset="0"/>
              </a:rPr>
              <a:t>Impact of AC12 on Arctic sea-ice extent</a:t>
            </a:r>
          </a:p>
          <a:p>
            <a:pPr>
              <a:lnSpc>
                <a:spcPct val="110000"/>
              </a:lnSpc>
            </a:pPr>
            <a:endParaRPr lang="en-US" sz="2400" dirty="0" smtClean="0">
              <a:latin typeface="Arial" panose="020B0604020202020204" pitchFamily="34" charset="0"/>
              <a:cs typeface="Arial" panose="020B0604020202020204" pitchFamily="34" charset="0"/>
            </a:endParaRPr>
          </a:p>
          <a:p>
            <a:pPr>
              <a:lnSpc>
                <a:spcPct val="110000"/>
              </a:lnSpc>
            </a:pPr>
            <a:endParaRPr lang="en-US" sz="2600" dirty="0" smtClean="0">
              <a:latin typeface="Arial" panose="020B0604020202020204" pitchFamily="34" charset="0"/>
              <a:cs typeface="Arial" panose="020B0604020202020204" pitchFamily="34" charset="0"/>
            </a:endParaRPr>
          </a:p>
          <a:p>
            <a:pPr>
              <a:lnSpc>
                <a:spcPct val="110000"/>
              </a:lnSpc>
            </a:pPr>
            <a:endParaRPr lang="en-US" sz="2400" dirty="0">
              <a:latin typeface="Arial" panose="020B0604020202020204" pitchFamily="34" charset="0"/>
              <a:cs typeface="Arial" panose="020B0604020202020204" pitchFamily="34" charset="0"/>
            </a:endParaRPr>
          </a:p>
          <a:p>
            <a:pPr lvl="1"/>
            <a:endParaRPr lang="en-US" sz="2000" dirty="0" smtClean="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Outline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043599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1675"/>
            <a:ext cx="8229600" cy="4924188"/>
          </a:xfrm>
        </p:spPr>
        <p:txBody>
          <a:bodyPr>
            <a:normAutofit/>
          </a:bodyPr>
          <a:lstStyle/>
          <a:p>
            <a:r>
              <a:rPr lang="en-US" sz="2400" dirty="0" smtClean="0">
                <a:latin typeface="Arial" panose="020B0604020202020204" pitchFamily="34" charset="0"/>
                <a:cs typeface="Arial" panose="020B0604020202020204" pitchFamily="34" charset="0"/>
              </a:rPr>
              <a:t>Data:</a:t>
            </a:r>
          </a:p>
          <a:p>
            <a:pPr marL="0" indent="0">
              <a:lnSpc>
                <a:spcPct val="50000"/>
              </a:lnSpc>
              <a:buNone/>
            </a:pPr>
            <a:endParaRPr lang="en-US" sz="2200" dirty="0" smtClean="0">
              <a:latin typeface="Arial" panose="020B0604020202020204" pitchFamily="34" charset="0"/>
              <a:cs typeface="Arial" panose="020B0604020202020204" pitchFamily="34" charset="0"/>
            </a:endParaRPr>
          </a:p>
          <a:p>
            <a:pPr lvl="1">
              <a:lnSpc>
                <a:spcPct val="120000"/>
              </a:lnSpc>
            </a:pPr>
            <a:r>
              <a:rPr lang="en-US" sz="2200" dirty="0" smtClean="0">
                <a:solidFill>
                  <a:srgbClr val="0000FF"/>
                </a:solidFill>
                <a:latin typeface="Arial" panose="020B0604020202020204" pitchFamily="34" charset="0"/>
                <a:cs typeface="Arial" panose="020B0604020202020204" pitchFamily="34" charset="0"/>
              </a:rPr>
              <a:t>0.3° ERA5 (</a:t>
            </a:r>
            <a:r>
              <a:rPr lang="en-US" sz="2200" dirty="0" err="1" smtClean="0">
                <a:solidFill>
                  <a:srgbClr val="0000FF"/>
                </a:solidFill>
                <a:latin typeface="Arial" panose="020B0604020202020204" pitchFamily="34" charset="0"/>
                <a:cs typeface="Arial" panose="020B0604020202020204" pitchFamily="34" charset="0"/>
              </a:rPr>
              <a:t>Hersbach</a:t>
            </a:r>
            <a:r>
              <a:rPr lang="en-US" sz="2200" dirty="0" smtClean="0">
                <a:solidFill>
                  <a:srgbClr val="0000FF"/>
                </a:solidFill>
                <a:latin typeface="Arial" panose="020B0604020202020204" pitchFamily="34" charset="0"/>
                <a:cs typeface="Arial" panose="020B0604020202020204" pitchFamily="34" charset="0"/>
              </a:rPr>
              <a:t> and Dee 2016)</a:t>
            </a:r>
          </a:p>
          <a:p>
            <a:pPr marL="457200" lvl="1" indent="0">
              <a:lnSpc>
                <a:spcPct val="110000"/>
              </a:lnSpc>
              <a:buNone/>
            </a:pPr>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Utilized TPV tracking algorithm developed by Nicholas </a:t>
            </a:r>
            <a:r>
              <a:rPr lang="en-US" sz="2400" dirty="0" err="1" smtClean="0">
                <a:latin typeface="Arial" panose="020B0604020202020204" pitchFamily="34" charset="0"/>
                <a:cs typeface="Arial" panose="020B0604020202020204" pitchFamily="34" charset="0"/>
              </a:rPr>
              <a:t>Szapiro</a:t>
            </a:r>
            <a:r>
              <a:rPr lang="en-US" sz="2400" dirty="0" smtClean="0">
                <a:latin typeface="Arial" panose="020B0604020202020204" pitchFamily="34" charset="0"/>
                <a:cs typeface="Arial" panose="020B0604020202020204" pitchFamily="34" charset="0"/>
              </a:rPr>
              <a:t> and Steven Cavallo to identify and track TPVs of interest for AC12</a:t>
            </a:r>
          </a:p>
          <a:p>
            <a:endParaRPr lang="en-US" sz="2400" dirty="0" smtClean="0">
              <a:solidFill>
                <a:srgbClr val="0000FF"/>
              </a:solidFill>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Manually tracked the predecessor surface cyclone and AC12 by following the locations of minimum SLP</a:t>
            </a:r>
          </a:p>
          <a:p>
            <a:endParaRPr lang="en-US" dirty="0" smtClean="0">
              <a:solidFill>
                <a:srgbClr val="0000FF"/>
              </a:solidFill>
              <a:latin typeface="Arial" panose="020B0604020202020204" pitchFamily="34" charset="0"/>
              <a:cs typeface="Arial" panose="020B0604020202020204" pitchFamily="34" charset="0"/>
            </a:endParaRPr>
          </a:p>
          <a:p>
            <a:pPr lvl="1"/>
            <a:endParaRPr lang="en-US" dirty="0">
              <a:solidFill>
                <a:srgbClr val="0000FF"/>
              </a:solidFill>
              <a:latin typeface="Arial" panose="020B0604020202020204" pitchFamily="34" charset="0"/>
              <a:cs typeface="Arial" panose="020B0604020202020204" pitchFamily="34" charset="0"/>
            </a:endParaRPr>
          </a:p>
          <a:p>
            <a:endParaRPr lang="en-US" sz="2600" dirty="0" smtClean="0">
              <a:solidFill>
                <a:srgbClr val="0000FF"/>
              </a:solidFill>
              <a:latin typeface="Arial" panose="020B0604020202020204" pitchFamily="34" charset="0"/>
              <a:cs typeface="Arial" panose="020B0604020202020204" pitchFamily="34" charset="0"/>
            </a:endParaRPr>
          </a:p>
          <a:p>
            <a:pPr lvl="1"/>
            <a:endParaRPr lang="en-US" sz="2200" dirty="0" smtClean="0">
              <a:solidFill>
                <a:srgbClr val="0000FF"/>
              </a:solidFill>
              <a:latin typeface="Arial" panose="020B0604020202020204" pitchFamily="34" charset="0"/>
              <a:cs typeface="Arial" panose="020B0604020202020204" pitchFamily="34" charset="0"/>
            </a:endParaRPr>
          </a:p>
          <a:p>
            <a:pPr lvl="1"/>
            <a:endParaRPr lang="en-US" sz="1700" dirty="0">
              <a:latin typeface="Arial" panose="020B0604020202020204" pitchFamily="34" charset="0"/>
              <a:cs typeface="Arial" panose="020B0604020202020204" pitchFamily="34" charset="0"/>
            </a:endParaRPr>
          </a:p>
          <a:p>
            <a:pPr lvl="1"/>
            <a:endParaRPr lang="en-US" sz="1800" dirty="0" smtClean="0">
              <a:latin typeface="Arial" panose="020B0604020202020204" pitchFamily="34" charset="0"/>
              <a:cs typeface="Arial" panose="020B0604020202020204" pitchFamily="34" charset="0"/>
            </a:endParaRPr>
          </a:p>
          <a:p>
            <a:pPr lvl="1"/>
            <a:endParaRPr lang="en-US" sz="1800" dirty="0" smtClean="0">
              <a:latin typeface="Arial" panose="020B0604020202020204" pitchFamily="34" charset="0"/>
              <a:cs typeface="Arial" panose="020B0604020202020204" pitchFamily="34" charset="0"/>
            </a:endParaRPr>
          </a:p>
          <a:p>
            <a:pPr lvl="1"/>
            <a:endParaRPr lang="en-US" sz="1800" dirty="0">
              <a:latin typeface="Arial" panose="020B0604020202020204" pitchFamily="34" charset="0"/>
              <a:cs typeface="Arial" panose="020B0604020202020204" pitchFamily="34" charset="0"/>
            </a:endParaRPr>
          </a:p>
          <a:p>
            <a:pPr lvl="1"/>
            <a:endParaRPr lang="en-US" sz="1800" dirty="0">
              <a:latin typeface="Arial" panose="020B0604020202020204" pitchFamily="34" charset="0"/>
              <a:cs typeface="Arial" panose="020B0604020202020204" pitchFamily="34" charset="0"/>
            </a:endParaRPr>
          </a:p>
          <a:p>
            <a:endParaRPr lang="en-US" sz="2200" dirty="0" smtClean="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80002" y="6392820"/>
            <a:ext cx="8944468"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Link for Tracking Algorithm: </a:t>
            </a:r>
            <a:r>
              <a:rPr lang="en-US" sz="2000" dirty="0" smtClean="0">
                <a:latin typeface="Arial" panose="020B0604020202020204" pitchFamily="34" charset="0"/>
                <a:cs typeface="Arial" panose="020B0604020202020204" pitchFamily="34" charset="0"/>
                <a:hlinkClick r:id="rId3"/>
              </a:rPr>
              <a:t>https://github.com/nickszap/tpvTrack</a:t>
            </a:r>
            <a:endParaRPr lang="en-US" sz="2000" dirty="0"/>
          </a:p>
        </p:txBody>
      </p:sp>
      <p:cxnSp>
        <p:nvCxnSpPr>
          <p:cNvPr id="6" name="Straight Connector 5"/>
          <p:cNvCxnSpPr/>
          <p:nvPr/>
        </p:nvCxnSpPr>
        <p:spPr>
          <a:xfrm>
            <a:off x="-3264" y="6382845"/>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Data and Methods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25363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4595374" y="5028566"/>
            <a:ext cx="1038704" cy="307777"/>
          </a:xfrm>
          <a:prstGeom prst="rect">
            <a:avLst/>
          </a:prstGeom>
          <a:noFill/>
        </p:spPr>
        <p:txBody>
          <a:bodyPr wrap="square" rtlCol="0">
            <a:spAutoFit/>
          </a:bodyPr>
          <a:lstStyle/>
          <a:p>
            <a:r>
              <a:rPr lang="en-US" sz="1400" dirty="0" smtClean="0">
                <a:latin typeface="Arial"/>
                <a:cs typeface="Arial"/>
              </a:rPr>
              <a:t>Genesis</a:t>
            </a:r>
            <a:endParaRPr lang="en-US" sz="1600" dirty="0">
              <a:latin typeface="Arial"/>
              <a:cs typeface="Arial"/>
            </a:endParaRPr>
          </a:p>
        </p:txBody>
      </p:sp>
      <p:sp>
        <p:nvSpPr>
          <p:cNvPr id="44" name="Content Placeholder 2"/>
          <p:cNvSpPr txBox="1">
            <a:spLocks/>
          </p:cNvSpPr>
          <p:nvPr/>
        </p:nvSpPr>
        <p:spPr>
          <a:xfrm>
            <a:off x="3914347" y="5563603"/>
            <a:ext cx="5245062" cy="1004902"/>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dirty="0">
                <a:solidFill>
                  <a:srgbClr val="000000"/>
                </a:solidFill>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–7 Aug 2012 time-mean (left) 300-hPa geopotential height (dam, black) and standardized anomaly of 300-hPa geopotential height (σ, shaded); (right) 850-hPa temperature (°C, black) and standardized anomaly of 850-hPa temperature </a:t>
            </a:r>
            <a:r>
              <a:rPr lang="en-US" sz="1500" dirty="0">
                <a:solidFill>
                  <a:srgbClr val="000000"/>
                </a:solidFill>
                <a:latin typeface="Arial" panose="020B0604020202020204" pitchFamily="34" charset="0"/>
                <a:cs typeface="Arial" panose="020B0604020202020204" pitchFamily="34" charset="0"/>
              </a:rPr>
              <a:t>(σ, shaded)</a:t>
            </a:r>
            <a:endParaRPr lang="en-US" sz="1500" baseline="30000" dirty="0">
              <a:solidFill>
                <a:srgbClr val="000000"/>
              </a:solidFill>
              <a:latin typeface="Arial" panose="020B0604020202020204" pitchFamily="34" charset="0"/>
              <a:cs typeface="Arial" panose="020B0604020202020204" pitchFamily="34" charset="0"/>
            </a:endParaRPr>
          </a:p>
        </p:txBody>
      </p:sp>
      <p:sp>
        <p:nvSpPr>
          <p:cNvPr id="64" name="TextBox 63"/>
          <p:cNvSpPr txBox="1"/>
          <p:nvPr/>
        </p:nvSpPr>
        <p:spPr>
          <a:xfrm>
            <a:off x="8858853" y="2673097"/>
            <a:ext cx="300556" cy="184666"/>
          </a:xfrm>
          <a:prstGeom prst="rect">
            <a:avLst/>
          </a:prstGeom>
          <a:noFill/>
        </p:spPr>
        <p:txBody>
          <a:bodyPr wrap="square" lIns="0" tIns="0" rIns="0" bIns="0" rtlCol="0">
            <a:spAutoFit/>
          </a:bodyPr>
          <a:lstStyle/>
          <a:p>
            <a:r>
              <a:rPr lang="en-US" sz="1200" dirty="0" smtClean="0">
                <a:latin typeface="Arial"/>
                <a:cs typeface="Arial"/>
              </a:rPr>
              <a:t>0</a:t>
            </a:r>
          </a:p>
        </p:txBody>
      </p:sp>
      <p:sp>
        <p:nvSpPr>
          <p:cNvPr id="65" name="TextBox 64"/>
          <p:cNvSpPr txBox="1"/>
          <p:nvPr/>
        </p:nvSpPr>
        <p:spPr>
          <a:xfrm>
            <a:off x="8858853" y="2273896"/>
            <a:ext cx="300556" cy="184666"/>
          </a:xfrm>
          <a:prstGeom prst="rect">
            <a:avLst/>
          </a:prstGeom>
          <a:noFill/>
        </p:spPr>
        <p:txBody>
          <a:bodyPr wrap="square" lIns="0" tIns="0" rIns="0" bIns="0" rtlCol="0">
            <a:spAutoFit/>
          </a:bodyPr>
          <a:lstStyle/>
          <a:p>
            <a:r>
              <a:rPr lang="en-US" sz="1200" dirty="0" smtClean="0">
                <a:latin typeface="Arial"/>
                <a:cs typeface="Arial"/>
              </a:rPr>
              <a:t>0.5</a:t>
            </a:r>
          </a:p>
        </p:txBody>
      </p:sp>
      <p:sp>
        <p:nvSpPr>
          <p:cNvPr id="66" name="TextBox 65"/>
          <p:cNvSpPr txBox="1"/>
          <p:nvPr/>
        </p:nvSpPr>
        <p:spPr>
          <a:xfrm>
            <a:off x="8858853" y="1871866"/>
            <a:ext cx="300556" cy="184666"/>
          </a:xfrm>
          <a:prstGeom prst="rect">
            <a:avLst/>
          </a:prstGeom>
          <a:noFill/>
        </p:spPr>
        <p:txBody>
          <a:bodyPr wrap="square" lIns="0" tIns="0" rIns="0" bIns="0" rtlCol="0">
            <a:spAutoFit/>
          </a:bodyPr>
          <a:lstStyle/>
          <a:p>
            <a:r>
              <a:rPr lang="en-US" sz="1200" dirty="0">
                <a:latin typeface="Arial"/>
                <a:cs typeface="Arial"/>
              </a:rPr>
              <a:t>1</a:t>
            </a:r>
            <a:endParaRPr lang="en-US" sz="1200" dirty="0" smtClean="0">
              <a:latin typeface="Arial"/>
              <a:cs typeface="Arial"/>
            </a:endParaRPr>
          </a:p>
        </p:txBody>
      </p:sp>
      <p:sp>
        <p:nvSpPr>
          <p:cNvPr id="67" name="TextBox 66"/>
          <p:cNvSpPr txBox="1"/>
          <p:nvPr/>
        </p:nvSpPr>
        <p:spPr>
          <a:xfrm>
            <a:off x="8858853" y="1468612"/>
            <a:ext cx="300556" cy="184666"/>
          </a:xfrm>
          <a:prstGeom prst="rect">
            <a:avLst/>
          </a:prstGeom>
          <a:noFill/>
        </p:spPr>
        <p:txBody>
          <a:bodyPr wrap="square" lIns="0" tIns="0" rIns="0" bIns="0" rtlCol="0">
            <a:spAutoFit/>
          </a:bodyPr>
          <a:lstStyle/>
          <a:p>
            <a:r>
              <a:rPr lang="en-US" sz="1200" dirty="0" smtClean="0">
                <a:latin typeface="Arial"/>
                <a:cs typeface="Arial"/>
              </a:rPr>
              <a:t>1.5</a:t>
            </a:r>
          </a:p>
        </p:txBody>
      </p:sp>
      <p:sp>
        <p:nvSpPr>
          <p:cNvPr id="68" name="TextBox 67"/>
          <p:cNvSpPr txBox="1"/>
          <p:nvPr/>
        </p:nvSpPr>
        <p:spPr>
          <a:xfrm>
            <a:off x="8858853" y="1069462"/>
            <a:ext cx="300556" cy="184666"/>
          </a:xfrm>
          <a:prstGeom prst="rect">
            <a:avLst/>
          </a:prstGeom>
          <a:noFill/>
        </p:spPr>
        <p:txBody>
          <a:bodyPr wrap="square" lIns="0" tIns="0" rIns="0" bIns="0" rtlCol="0">
            <a:spAutoFit/>
          </a:bodyPr>
          <a:lstStyle/>
          <a:p>
            <a:r>
              <a:rPr lang="en-US" sz="1200" dirty="0">
                <a:latin typeface="Arial"/>
                <a:cs typeface="Arial"/>
              </a:rPr>
              <a:t>2</a:t>
            </a:r>
            <a:endParaRPr lang="en-US" sz="1200" dirty="0" smtClean="0">
              <a:latin typeface="Arial"/>
              <a:cs typeface="Arial"/>
            </a:endParaRPr>
          </a:p>
        </p:txBody>
      </p:sp>
      <p:sp>
        <p:nvSpPr>
          <p:cNvPr id="69" name="TextBox 68"/>
          <p:cNvSpPr txBox="1"/>
          <p:nvPr/>
        </p:nvSpPr>
        <p:spPr>
          <a:xfrm>
            <a:off x="8858853" y="3073092"/>
            <a:ext cx="300556" cy="184666"/>
          </a:xfrm>
          <a:prstGeom prst="rect">
            <a:avLst/>
          </a:prstGeom>
          <a:noFill/>
        </p:spPr>
        <p:txBody>
          <a:bodyPr wrap="square" lIns="0" tIns="0" rIns="0" bIns="0" rtlCol="0">
            <a:spAutoFit/>
          </a:bodyPr>
          <a:lstStyle/>
          <a:p>
            <a:r>
              <a:rPr lang="en-US" sz="1200" dirty="0">
                <a:latin typeface="Arial"/>
                <a:cs typeface="Arial"/>
              </a:rPr>
              <a:t>-</a:t>
            </a:r>
            <a:r>
              <a:rPr lang="en-US" sz="1200" dirty="0" smtClean="0">
                <a:latin typeface="Arial"/>
                <a:cs typeface="Arial"/>
              </a:rPr>
              <a:t>0.5</a:t>
            </a:r>
          </a:p>
        </p:txBody>
      </p:sp>
      <p:sp>
        <p:nvSpPr>
          <p:cNvPr id="70" name="TextBox 69"/>
          <p:cNvSpPr txBox="1"/>
          <p:nvPr/>
        </p:nvSpPr>
        <p:spPr>
          <a:xfrm>
            <a:off x="8858853" y="3475122"/>
            <a:ext cx="300556" cy="184666"/>
          </a:xfrm>
          <a:prstGeom prst="rect">
            <a:avLst/>
          </a:prstGeom>
          <a:noFill/>
        </p:spPr>
        <p:txBody>
          <a:bodyPr wrap="square" lIns="0" tIns="0" rIns="0" bIns="0" rtlCol="0">
            <a:spAutoFit/>
          </a:bodyPr>
          <a:lstStyle/>
          <a:p>
            <a:r>
              <a:rPr lang="en-US" sz="1200" dirty="0" smtClean="0">
                <a:latin typeface="Arial"/>
                <a:cs typeface="Arial"/>
              </a:rPr>
              <a:t>-1</a:t>
            </a:r>
          </a:p>
        </p:txBody>
      </p:sp>
      <p:sp>
        <p:nvSpPr>
          <p:cNvPr id="71" name="TextBox 70"/>
          <p:cNvSpPr txBox="1"/>
          <p:nvPr/>
        </p:nvSpPr>
        <p:spPr>
          <a:xfrm>
            <a:off x="8858853" y="3883498"/>
            <a:ext cx="300556" cy="184666"/>
          </a:xfrm>
          <a:prstGeom prst="rect">
            <a:avLst/>
          </a:prstGeom>
          <a:noFill/>
        </p:spPr>
        <p:txBody>
          <a:bodyPr wrap="square" lIns="0" tIns="0" rIns="0" bIns="0" rtlCol="0">
            <a:spAutoFit/>
          </a:bodyPr>
          <a:lstStyle/>
          <a:p>
            <a:r>
              <a:rPr lang="en-US" sz="1200" dirty="0" smtClean="0">
                <a:latin typeface="Arial"/>
                <a:cs typeface="Arial"/>
              </a:rPr>
              <a:t>-1.5</a:t>
            </a:r>
          </a:p>
        </p:txBody>
      </p:sp>
      <p:sp>
        <p:nvSpPr>
          <p:cNvPr id="73" name="TextBox 72"/>
          <p:cNvSpPr txBox="1"/>
          <p:nvPr/>
        </p:nvSpPr>
        <p:spPr>
          <a:xfrm>
            <a:off x="8858853" y="4288499"/>
            <a:ext cx="300556" cy="184666"/>
          </a:xfrm>
          <a:prstGeom prst="rect">
            <a:avLst/>
          </a:prstGeom>
          <a:noFill/>
        </p:spPr>
        <p:txBody>
          <a:bodyPr wrap="square" lIns="0" tIns="0" rIns="0" bIns="0" rtlCol="0">
            <a:spAutoFit/>
          </a:bodyPr>
          <a:lstStyle/>
          <a:p>
            <a:r>
              <a:rPr lang="en-US" sz="1200" dirty="0" smtClean="0">
                <a:latin typeface="Arial"/>
                <a:cs typeface="Arial"/>
              </a:rPr>
              <a:t>-2</a:t>
            </a:r>
          </a:p>
        </p:txBody>
      </p:sp>
      <p:sp>
        <p:nvSpPr>
          <p:cNvPr id="74" name="TextBox 73"/>
          <p:cNvSpPr txBox="1"/>
          <p:nvPr/>
        </p:nvSpPr>
        <p:spPr>
          <a:xfrm>
            <a:off x="8563232" y="4716340"/>
            <a:ext cx="378943" cy="276999"/>
          </a:xfrm>
          <a:prstGeom prst="rect">
            <a:avLst/>
          </a:prstGeom>
          <a:noFill/>
        </p:spPr>
        <p:txBody>
          <a:bodyPr wrap="square" rtlCol="0">
            <a:spAutoFit/>
          </a:bodyPr>
          <a:lstStyle/>
          <a:p>
            <a:pPr algn="ctr"/>
            <a:r>
              <a:rPr lang="en-US" sz="1200" dirty="0" smtClean="0">
                <a:latin typeface="Arial"/>
                <a:cs typeface="Arial"/>
              </a:rPr>
              <a:t>(</a:t>
            </a:r>
            <a:r>
              <a:rPr lang="en-US" sz="1200" dirty="0">
                <a:solidFill>
                  <a:srgbClr val="000000"/>
                </a:solidFill>
                <a:latin typeface="Arial" panose="020B0604020202020204" pitchFamily="34" charset="0"/>
                <a:cs typeface="Arial" panose="020B0604020202020204" pitchFamily="34" charset="0"/>
              </a:rPr>
              <a:t>σ</a:t>
            </a:r>
            <a:r>
              <a:rPr lang="en-US" sz="1200" dirty="0" smtClean="0">
                <a:latin typeface="Arial"/>
                <a:cs typeface="Arial"/>
              </a:rPr>
              <a:t>)</a:t>
            </a:r>
            <a:endParaRPr lang="en-US" sz="1200" dirty="0">
              <a:latin typeface="Arial"/>
              <a:cs typeface="Arial"/>
            </a:endParaRPr>
          </a:p>
        </p:txBody>
      </p:sp>
      <p:sp>
        <p:nvSpPr>
          <p:cNvPr id="4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TPV and Surface Cyclone Tracks</a:t>
            </a:r>
            <a:endParaRPr lang="en-US" sz="2800" b="1" dirty="0">
              <a:solidFill>
                <a:srgbClr val="FF0000"/>
              </a:solidFill>
              <a:latin typeface="Arial" panose="020B0604020202020204" pitchFamily="34" charset="0"/>
              <a:cs typeface="Arial" panose="020B0604020202020204" pitchFamily="34" charset="0"/>
            </a:endParaRPr>
          </a:p>
        </p:txBody>
      </p:sp>
      <p:pic>
        <p:nvPicPr>
          <p:cNvPr id="6" name="Picture 5" descr="mean_300Z_and_TPV_tracks_1-7_Aug_squareDomai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17" y="749559"/>
            <a:ext cx="4280357" cy="4206240"/>
          </a:xfrm>
          <a:prstGeom prst="rect">
            <a:avLst/>
          </a:prstGeom>
          <a:ln w="9525">
            <a:solidFill>
              <a:schemeClr val="tx1"/>
            </a:solidFill>
          </a:ln>
        </p:spPr>
      </p:pic>
      <p:pic>
        <p:nvPicPr>
          <p:cNvPr id="10" name="Picture 9" descr="mean_850T_and_cyclone_tracks_1-7_Aug_squareDomai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1400" y="749559"/>
            <a:ext cx="4270952" cy="4206240"/>
          </a:xfrm>
          <a:prstGeom prst="rect">
            <a:avLst/>
          </a:prstGeom>
          <a:ln w="9525">
            <a:solidFill>
              <a:schemeClr val="tx1"/>
            </a:solidFill>
          </a:ln>
        </p:spPr>
      </p:pic>
      <p:graphicFrame>
        <p:nvGraphicFramePr>
          <p:cNvPr id="11" name="Table 10"/>
          <p:cNvGraphicFramePr>
            <a:graphicFrameLocks noGrp="1"/>
          </p:cNvGraphicFramePr>
          <p:nvPr>
            <p:extLst>
              <p:ext uri="{D42A27DB-BD31-4B8C-83A1-F6EECF244321}">
                <p14:modId xmlns:p14="http://schemas.microsoft.com/office/powerpoint/2010/main" val="281577138"/>
              </p:ext>
            </p:extLst>
          </p:nvPr>
        </p:nvGraphicFramePr>
        <p:xfrm>
          <a:off x="65970" y="5008193"/>
          <a:ext cx="3824560" cy="1828799"/>
        </p:xfrm>
        <a:graphic>
          <a:graphicData uri="http://schemas.openxmlformats.org/drawingml/2006/table">
            <a:tbl>
              <a:tblPr firstRow="1" bandRow="1">
                <a:tableStyleId>{5C22544A-7EE6-4342-B048-85BDC9FD1C3A}</a:tableStyleId>
              </a:tblPr>
              <a:tblGrid>
                <a:gridCol w="956140"/>
                <a:gridCol w="956140"/>
                <a:gridCol w="956140"/>
                <a:gridCol w="956140"/>
              </a:tblGrid>
              <a:tr h="260066">
                <a:tc>
                  <a:txBody>
                    <a:bodyPr/>
                    <a:lstStyle/>
                    <a:p>
                      <a:pPr algn="ctr"/>
                      <a:r>
                        <a:rPr lang="en-US" sz="1400" dirty="0" smtClean="0">
                          <a:solidFill>
                            <a:srgbClr val="000000"/>
                          </a:solidFill>
                          <a:latin typeface="Arial"/>
                          <a:cs typeface="Arial"/>
                        </a:rPr>
                        <a:t>Feature</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Genesis</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err="1" smtClean="0">
                          <a:solidFill>
                            <a:srgbClr val="000000"/>
                          </a:solidFill>
                          <a:latin typeface="Arial"/>
                          <a:cs typeface="Arial"/>
                        </a:rPr>
                        <a:t>Lysis</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Lifetime</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TPV 1</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23 July</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19 Aug</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~27 d</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TPV 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3 Aug</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9 Aug</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6 d</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TPV 3</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4 Aug</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6 Aug</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~3</a:t>
                      </a:r>
                      <a:r>
                        <a:rPr lang="en-US" sz="1400" baseline="0" dirty="0" smtClean="0">
                          <a:solidFill>
                            <a:srgbClr val="000000"/>
                          </a:solidFill>
                          <a:latin typeface="Arial"/>
                          <a:cs typeface="Arial"/>
                        </a:rPr>
                        <a:t> d</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L1</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31 July</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5 Aug</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~5 d</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AC12</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 Aug</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15 Aug</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~13 d</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pic>
        <p:nvPicPr>
          <p:cNvPr id="62" name="Picture 61" descr="mean_300Z_and_track_nov_2013.png"/>
          <p:cNvPicPr>
            <a:picLocks/>
          </p:cNvPicPr>
          <p:nvPr/>
        </p:nvPicPr>
        <p:blipFill rotWithShape="1">
          <a:blip r:embed="rId5">
            <a:extLst>
              <a:ext uri="{28A0092B-C50C-407E-A947-70E740481C1C}">
                <a14:useLocalDpi xmlns:a14="http://schemas.microsoft.com/office/drawing/2010/main" val="0"/>
              </a:ext>
            </a:extLst>
          </a:blip>
          <a:srcRect l="92908" t="12365" r="4545" b="15690"/>
          <a:stretch/>
        </p:blipFill>
        <p:spPr>
          <a:xfrm>
            <a:off x="8676333" y="749930"/>
            <a:ext cx="146304" cy="4032504"/>
          </a:xfrm>
          <a:prstGeom prst="rect">
            <a:avLst/>
          </a:prstGeom>
        </p:spPr>
      </p:pic>
      <p:sp>
        <p:nvSpPr>
          <p:cNvPr id="55" name="5-Point Star 54"/>
          <p:cNvSpPr>
            <a:spLocks noChangeAspect="1"/>
          </p:cNvSpPr>
          <p:nvPr/>
        </p:nvSpPr>
        <p:spPr>
          <a:xfrm rot="10580098" flipV="1">
            <a:off x="4346978" y="5053963"/>
            <a:ext cx="228600" cy="22860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Multiply 55"/>
          <p:cNvSpPr/>
          <p:nvPr/>
        </p:nvSpPr>
        <p:spPr>
          <a:xfrm>
            <a:off x="5663284" y="5061656"/>
            <a:ext cx="256319" cy="256319"/>
          </a:xfrm>
          <a:prstGeom prst="mathMultiply">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p:cNvSpPr txBox="1"/>
          <p:nvPr/>
        </p:nvSpPr>
        <p:spPr>
          <a:xfrm>
            <a:off x="5901444" y="5019052"/>
            <a:ext cx="667929" cy="307777"/>
          </a:xfrm>
          <a:prstGeom prst="rect">
            <a:avLst/>
          </a:prstGeom>
          <a:noFill/>
        </p:spPr>
        <p:txBody>
          <a:bodyPr wrap="square" rtlCol="0">
            <a:spAutoFit/>
          </a:bodyPr>
          <a:lstStyle/>
          <a:p>
            <a:r>
              <a:rPr lang="en-US" sz="1400" dirty="0" err="1" smtClean="0">
                <a:latin typeface="Arial"/>
                <a:cs typeface="Arial"/>
              </a:rPr>
              <a:t>Lysis</a:t>
            </a:r>
            <a:endParaRPr lang="en-US" sz="1600" dirty="0">
              <a:latin typeface="Arial"/>
              <a:cs typeface="Arial"/>
            </a:endParaRPr>
          </a:p>
        </p:txBody>
      </p:sp>
      <p:grpSp>
        <p:nvGrpSpPr>
          <p:cNvPr id="61" name="Group 60"/>
          <p:cNvGrpSpPr/>
          <p:nvPr/>
        </p:nvGrpSpPr>
        <p:grpSpPr>
          <a:xfrm>
            <a:off x="31446" y="717562"/>
            <a:ext cx="973387" cy="714417"/>
            <a:chOff x="8511" y="4331584"/>
            <a:chExt cx="973387" cy="714417"/>
          </a:xfrm>
        </p:grpSpPr>
        <p:sp>
          <p:nvSpPr>
            <p:cNvPr id="63" name="Rectangle 62"/>
            <p:cNvSpPr/>
            <p:nvPr/>
          </p:nvSpPr>
          <p:spPr>
            <a:xfrm>
              <a:off x="8511" y="4363647"/>
              <a:ext cx="776630" cy="65294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a:spLocks noChangeAspect="1"/>
            </p:cNvSpPr>
            <p:nvPr/>
          </p:nvSpPr>
          <p:spPr>
            <a:xfrm>
              <a:off x="71250" y="4439073"/>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TextBox 74"/>
            <p:cNvSpPr txBox="1"/>
            <p:nvPr/>
          </p:nvSpPr>
          <p:spPr>
            <a:xfrm>
              <a:off x="147140" y="4331584"/>
              <a:ext cx="834758" cy="307777"/>
            </a:xfrm>
            <a:prstGeom prst="rect">
              <a:avLst/>
            </a:prstGeom>
            <a:noFill/>
          </p:spPr>
          <p:txBody>
            <a:bodyPr wrap="square" rtlCol="0">
              <a:spAutoFit/>
            </a:bodyPr>
            <a:lstStyle/>
            <a:p>
              <a:r>
                <a:rPr lang="en-US" sz="1400" b="1" dirty="0" smtClean="0">
                  <a:latin typeface="Arial"/>
                  <a:cs typeface="Arial"/>
                </a:rPr>
                <a:t>TPV 1</a:t>
              </a:r>
              <a:endParaRPr lang="en-US" sz="1400" b="1" dirty="0">
                <a:latin typeface="Arial"/>
                <a:cs typeface="Arial"/>
              </a:endParaRPr>
            </a:p>
          </p:txBody>
        </p:sp>
        <p:sp>
          <p:nvSpPr>
            <p:cNvPr id="76" name="Oval 75"/>
            <p:cNvSpPr>
              <a:spLocks noChangeAspect="1"/>
            </p:cNvSpPr>
            <p:nvPr/>
          </p:nvSpPr>
          <p:spPr>
            <a:xfrm>
              <a:off x="71250" y="4642536"/>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a:spLocks noChangeAspect="1"/>
            </p:cNvSpPr>
            <p:nvPr/>
          </p:nvSpPr>
          <p:spPr>
            <a:xfrm>
              <a:off x="71250" y="485006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TextBox 77"/>
            <p:cNvSpPr txBox="1"/>
            <p:nvPr/>
          </p:nvSpPr>
          <p:spPr>
            <a:xfrm>
              <a:off x="147140" y="4535113"/>
              <a:ext cx="834758" cy="307777"/>
            </a:xfrm>
            <a:prstGeom prst="rect">
              <a:avLst/>
            </a:prstGeom>
            <a:noFill/>
          </p:spPr>
          <p:txBody>
            <a:bodyPr wrap="square" rtlCol="0">
              <a:spAutoFit/>
            </a:bodyPr>
            <a:lstStyle/>
            <a:p>
              <a:r>
                <a:rPr lang="en-US" sz="1400" b="1" dirty="0" smtClean="0">
                  <a:latin typeface="Arial"/>
                  <a:cs typeface="Arial"/>
                </a:rPr>
                <a:t>TPV 2</a:t>
              </a:r>
              <a:endParaRPr lang="en-US" sz="1400" b="1" dirty="0">
                <a:latin typeface="Arial"/>
                <a:cs typeface="Arial"/>
              </a:endParaRPr>
            </a:p>
          </p:txBody>
        </p:sp>
        <p:sp>
          <p:nvSpPr>
            <p:cNvPr id="79" name="TextBox 78"/>
            <p:cNvSpPr txBox="1"/>
            <p:nvPr/>
          </p:nvSpPr>
          <p:spPr>
            <a:xfrm>
              <a:off x="147140" y="4738224"/>
              <a:ext cx="834758" cy="307777"/>
            </a:xfrm>
            <a:prstGeom prst="rect">
              <a:avLst/>
            </a:prstGeom>
            <a:noFill/>
          </p:spPr>
          <p:txBody>
            <a:bodyPr wrap="square" rtlCol="0">
              <a:spAutoFit/>
            </a:bodyPr>
            <a:lstStyle/>
            <a:p>
              <a:r>
                <a:rPr lang="en-US" sz="1400" b="1" dirty="0" smtClean="0">
                  <a:latin typeface="Arial"/>
                  <a:cs typeface="Arial"/>
                </a:rPr>
                <a:t>TPV 3</a:t>
              </a:r>
              <a:endParaRPr lang="en-US" sz="1400" b="1" dirty="0">
                <a:latin typeface="Arial"/>
                <a:cs typeface="Arial"/>
              </a:endParaRPr>
            </a:p>
          </p:txBody>
        </p:sp>
      </p:grpSp>
      <p:grpSp>
        <p:nvGrpSpPr>
          <p:cNvPr id="80" name="Group 79"/>
          <p:cNvGrpSpPr/>
          <p:nvPr/>
        </p:nvGrpSpPr>
        <p:grpSpPr>
          <a:xfrm>
            <a:off x="4351336" y="716697"/>
            <a:ext cx="973387" cy="519343"/>
            <a:chOff x="4573976" y="4518937"/>
            <a:chExt cx="973387" cy="519343"/>
          </a:xfrm>
        </p:grpSpPr>
        <p:sp>
          <p:nvSpPr>
            <p:cNvPr id="81" name="Rectangle 80"/>
            <p:cNvSpPr/>
            <p:nvPr/>
          </p:nvSpPr>
          <p:spPr>
            <a:xfrm>
              <a:off x="4573976" y="4559037"/>
              <a:ext cx="749808" cy="457200"/>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a:spLocks noChangeAspect="1"/>
            </p:cNvSpPr>
            <p:nvPr/>
          </p:nvSpPr>
          <p:spPr>
            <a:xfrm>
              <a:off x="4636715" y="4830236"/>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TextBox 82"/>
            <p:cNvSpPr txBox="1"/>
            <p:nvPr/>
          </p:nvSpPr>
          <p:spPr>
            <a:xfrm>
              <a:off x="4712605" y="4518937"/>
              <a:ext cx="834758" cy="307777"/>
            </a:xfrm>
            <a:prstGeom prst="rect">
              <a:avLst/>
            </a:prstGeom>
            <a:noFill/>
          </p:spPr>
          <p:txBody>
            <a:bodyPr wrap="square" rtlCol="0">
              <a:spAutoFit/>
            </a:bodyPr>
            <a:lstStyle/>
            <a:p>
              <a:r>
                <a:rPr lang="en-US" sz="1400" b="1" dirty="0" smtClean="0">
                  <a:latin typeface="Arial"/>
                  <a:cs typeface="Arial"/>
                </a:rPr>
                <a:t>L1</a:t>
              </a:r>
              <a:endParaRPr lang="en-US" sz="1400" b="1" dirty="0">
                <a:latin typeface="Arial"/>
                <a:cs typeface="Arial"/>
              </a:endParaRPr>
            </a:p>
          </p:txBody>
        </p:sp>
        <p:sp>
          <p:nvSpPr>
            <p:cNvPr id="84" name="Oval 83"/>
            <p:cNvSpPr>
              <a:spLocks noChangeAspect="1"/>
            </p:cNvSpPr>
            <p:nvPr/>
          </p:nvSpPr>
          <p:spPr>
            <a:xfrm>
              <a:off x="4636715" y="4627487"/>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TextBox 84"/>
            <p:cNvSpPr txBox="1"/>
            <p:nvPr/>
          </p:nvSpPr>
          <p:spPr>
            <a:xfrm>
              <a:off x="4712605" y="4730503"/>
              <a:ext cx="834758" cy="307777"/>
            </a:xfrm>
            <a:prstGeom prst="rect">
              <a:avLst/>
            </a:prstGeom>
            <a:noFill/>
          </p:spPr>
          <p:txBody>
            <a:bodyPr wrap="square" rtlCol="0">
              <a:spAutoFit/>
            </a:bodyPr>
            <a:lstStyle/>
            <a:p>
              <a:r>
                <a:rPr lang="en-US" sz="1400" b="1" dirty="0" smtClean="0">
                  <a:latin typeface="Arial"/>
                  <a:cs typeface="Arial"/>
                </a:rPr>
                <a:t>AC12</a:t>
              </a:r>
              <a:endParaRPr lang="en-US" sz="1400" b="1" dirty="0">
                <a:latin typeface="Arial"/>
                <a:cs typeface="Arial"/>
              </a:endParaRPr>
            </a:p>
          </p:txBody>
        </p:sp>
      </p:grpSp>
      <p:sp>
        <p:nvSpPr>
          <p:cNvPr id="86" name="Oval 85"/>
          <p:cNvSpPr>
            <a:spLocks noChangeAspect="1"/>
          </p:cNvSpPr>
          <p:nvPr/>
        </p:nvSpPr>
        <p:spPr>
          <a:xfrm>
            <a:off x="6805103" y="5122944"/>
            <a:ext cx="137160" cy="137160"/>
          </a:xfrm>
          <a:prstGeom prst="ellipse">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TextBox 86"/>
          <p:cNvSpPr txBox="1"/>
          <p:nvPr/>
        </p:nvSpPr>
        <p:spPr>
          <a:xfrm>
            <a:off x="6927992" y="5028566"/>
            <a:ext cx="1800399" cy="307777"/>
          </a:xfrm>
          <a:prstGeom prst="rect">
            <a:avLst/>
          </a:prstGeom>
          <a:noFill/>
        </p:spPr>
        <p:txBody>
          <a:bodyPr wrap="square" rtlCol="0">
            <a:spAutoFit/>
          </a:bodyPr>
          <a:lstStyle/>
          <a:p>
            <a:r>
              <a:rPr lang="en-US" sz="1400" dirty="0" smtClean="0">
                <a:latin typeface="Arial"/>
                <a:cs typeface="Arial"/>
              </a:rPr>
              <a:t>0000 UTC positions</a:t>
            </a:r>
            <a:endParaRPr lang="en-US" sz="1600" dirty="0">
              <a:latin typeface="Arial"/>
              <a:cs typeface="Arial"/>
            </a:endParaRPr>
          </a:p>
        </p:txBody>
      </p:sp>
      <p:sp>
        <p:nvSpPr>
          <p:cNvPr id="91" name="5-Point Star 90"/>
          <p:cNvSpPr>
            <a:spLocks noChangeAspect="1"/>
          </p:cNvSpPr>
          <p:nvPr/>
        </p:nvSpPr>
        <p:spPr>
          <a:xfrm rot="10580098" flipV="1">
            <a:off x="5520771" y="3267731"/>
            <a:ext cx="201168" cy="201168"/>
          </a:xfrm>
          <a:prstGeom prst="star5">
            <a:avLst/>
          </a:prstGeom>
          <a:solidFill>
            <a:srgbClr val="38EC3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5-Point Star 91"/>
          <p:cNvSpPr>
            <a:spLocks noChangeAspect="1"/>
          </p:cNvSpPr>
          <p:nvPr/>
        </p:nvSpPr>
        <p:spPr>
          <a:xfrm rot="10580098" flipV="1">
            <a:off x="5120950" y="3857154"/>
            <a:ext cx="201168" cy="201168"/>
          </a:xfrm>
          <a:prstGeom prst="star5">
            <a:avLst/>
          </a:prstGeom>
          <a:solidFill>
            <a:srgbClr val="38EC3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5-Point Star 92"/>
          <p:cNvSpPr>
            <a:spLocks noChangeAspect="1"/>
          </p:cNvSpPr>
          <p:nvPr/>
        </p:nvSpPr>
        <p:spPr>
          <a:xfrm rot="10580098" flipV="1">
            <a:off x="833508" y="2053231"/>
            <a:ext cx="201168" cy="201168"/>
          </a:xfrm>
          <a:prstGeom prst="star5">
            <a:avLst/>
          </a:prstGeom>
          <a:solidFill>
            <a:srgbClr val="38EC3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5-Point Star 93"/>
          <p:cNvSpPr>
            <a:spLocks noChangeAspect="1"/>
          </p:cNvSpPr>
          <p:nvPr/>
        </p:nvSpPr>
        <p:spPr>
          <a:xfrm rot="10580098" flipV="1">
            <a:off x="1944758" y="3277256"/>
            <a:ext cx="201168" cy="201168"/>
          </a:xfrm>
          <a:prstGeom prst="star5">
            <a:avLst/>
          </a:prstGeom>
          <a:solidFill>
            <a:srgbClr val="38EC3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5-Point Star 94"/>
          <p:cNvSpPr>
            <a:spLocks noChangeAspect="1"/>
          </p:cNvSpPr>
          <p:nvPr/>
        </p:nvSpPr>
        <p:spPr>
          <a:xfrm rot="10580098" flipV="1">
            <a:off x="2164725" y="3189498"/>
            <a:ext cx="201168" cy="201168"/>
          </a:xfrm>
          <a:prstGeom prst="star5">
            <a:avLst/>
          </a:prstGeom>
          <a:solidFill>
            <a:srgbClr val="38EC3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Multiply 95"/>
          <p:cNvSpPr>
            <a:spLocks noChangeAspect="1"/>
          </p:cNvSpPr>
          <p:nvPr/>
        </p:nvSpPr>
        <p:spPr>
          <a:xfrm>
            <a:off x="1831743" y="1348943"/>
            <a:ext cx="228856" cy="22860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Multiply 99"/>
          <p:cNvSpPr>
            <a:spLocks noChangeAspect="1"/>
          </p:cNvSpPr>
          <p:nvPr/>
        </p:nvSpPr>
        <p:spPr>
          <a:xfrm>
            <a:off x="2860352" y="2807472"/>
            <a:ext cx="228856" cy="22860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Multiply 100"/>
          <p:cNvSpPr>
            <a:spLocks noChangeAspect="1"/>
          </p:cNvSpPr>
          <p:nvPr/>
        </p:nvSpPr>
        <p:spPr>
          <a:xfrm>
            <a:off x="2899732" y="2430400"/>
            <a:ext cx="228856" cy="22860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Multiply 101"/>
          <p:cNvSpPr>
            <a:spLocks noChangeAspect="1"/>
          </p:cNvSpPr>
          <p:nvPr/>
        </p:nvSpPr>
        <p:spPr>
          <a:xfrm>
            <a:off x="6805103" y="2875467"/>
            <a:ext cx="228856" cy="22860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Multiply 102"/>
          <p:cNvSpPr>
            <a:spLocks noChangeAspect="1"/>
          </p:cNvSpPr>
          <p:nvPr/>
        </p:nvSpPr>
        <p:spPr>
          <a:xfrm>
            <a:off x="7444320" y="1435427"/>
            <a:ext cx="228856" cy="22860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31447" y="4697474"/>
            <a:ext cx="795838" cy="261610"/>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400" b="1" dirty="0" smtClean="0">
                <a:latin typeface="Arial"/>
                <a:cs typeface="Arial"/>
              </a:rPr>
              <a:t>300 hPa</a:t>
            </a:r>
            <a:endParaRPr lang="en-US" sz="1400" b="1" dirty="0">
              <a:latin typeface="Arial"/>
              <a:cs typeface="Arial"/>
            </a:endParaRPr>
          </a:p>
        </p:txBody>
      </p:sp>
      <p:sp>
        <p:nvSpPr>
          <p:cNvPr id="52" name="TextBox 51"/>
          <p:cNvSpPr txBox="1"/>
          <p:nvPr/>
        </p:nvSpPr>
        <p:spPr>
          <a:xfrm>
            <a:off x="4357686" y="4698988"/>
            <a:ext cx="795838" cy="261610"/>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400" b="1" dirty="0" smtClean="0">
                <a:latin typeface="Arial"/>
                <a:cs typeface="Arial"/>
              </a:rPr>
              <a:t>850 hPa</a:t>
            </a:r>
            <a:endParaRPr lang="en-US" sz="1400" b="1" dirty="0">
              <a:latin typeface="Arial"/>
              <a:cs typeface="Arial"/>
            </a:endParaRPr>
          </a:p>
        </p:txBody>
      </p:sp>
    </p:spTree>
    <p:extLst>
      <p:ext uri="{BB962C8B-B14F-4D97-AF65-F5344CB8AC3E}">
        <p14:creationId xmlns:p14="http://schemas.microsoft.com/office/powerpoint/2010/main" val="652584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1674"/>
            <a:ext cx="8229600" cy="5627156"/>
          </a:xfrm>
        </p:spPr>
        <p:txBody>
          <a:bodyPr>
            <a:normAutofit lnSpcReduction="10000"/>
          </a:bodyPr>
          <a:lstStyle/>
          <a:p>
            <a:pPr lvl="0"/>
            <a:r>
              <a:rPr lang="en-US" sz="2400" dirty="0">
                <a:latin typeface="Arial"/>
                <a:cs typeface="Arial"/>
              </a:rPr>
              <a:t>TPV </a:t>
            </a:r>
            <a:r>
              <a:rPr lang="en-US" sz="2400" dirty="0" smtClean="0">
                <a:latin typeface="Arial"/>
                <a:cs typeface="Arial"/>
              </a:rPr>
              <a:t>1 is the longest-lived TPV and is representative </a:t>
            </a:r>
            <a:r>
              <a:rPr lang="en-US" sz="2400" dirty="0">
                <a:latin typeface="Arial"/>
                <a:cs typeface="Arial"/>
              </a:rPr>
              <a:t>of the TPV </a:t>
            </a:r>
            <a:r>
              <a:rPr lang="en-US" sz="2400" dirty="0" smtClean="0">
                <a:latin typeface="Arial"/>
                <a:cs typeface="Arial"/>
              </a:rPr>
              <a:t>shown in </a:t>
            </a:r>
            <a:r>
              <a:rPr lang="en-US" sz="2400" dirty="0" smtClean="0">
                <a:latin typeface="Arial" panose="020B0604020202020204" pitchFamily="34" charset="0"/>
                <a:cs typeface="Arial" panose="020B0604020202020204" pitchFamily="34" charset="0"/>
              </a:rPr>
              <a:t>past studies to play an important role in the evolution of AC12</a:t>
            </a:r>
          </a:p>
          <a:p>
            <a:pPr marL="0" lvl="0" indent="0">
              <a:lnSpc>
                <a:spcPct val="110000"/>
              </a:lnSpc>
              <a:buNone/>
            </a:pPr>
            <a:endParaRPr lang="en-US" sz="2400" dirty="0">
              <a:latin typeface="Arial" panose="020B0604020202020204" pitchFamily="34" charset="0"/>
              <a:cs typeface="Arial" panose="020B0604020202020204" pitchFamily="34" charset="0"/>
            </a:endParaRPr>
          </a:p>
          <a:p>
            <a:pPr lvl="0"/>
            <a:r>
              <a:rPr lang="en-US" sz="2400" dirty="0" smtClean="0">
                <a:latin typeface="Arial" panose="020B0604020202020204" pitchFamily="34" charset="0"/>
                <a:cs typeface="Arial" panose="020B0604020202020204" pitchFamily="34" charset="0"/>
              </a:rPr>
              <a:t>TPV 2 and TPV 3 are shorter-lived TPVs that play supporting roles in the evolution of AC12</a:t>
            </a:r>
          </a:p>
          <a:p>
            <a:pPr marL="0" lvl="0" indent="0">
              <a:lnSpc>
                <a:spcPct val="110000"/>
              </a:lnSpc>
              <a:buNone/>
            </a:pPr>
            <a:endParaRPr lang="en-US" sz="2400" dirty="0">
              <a:latin typeface="Arial" panose="020B0604020202020204" pitchFamily="34" charset="0"/>
              <a:cs typeface="Arial" panose="020B0604020202020204" pitchFamily="34" charset="0"/>
            </a:endParaRPr>
          </a:p>
          <a:p>
            <a:pPr lvl="0"/>
            <a:r>
              <a:rPr lang="en-US" sz="2400" dirty="0" smtClean="0">
                <a:latin typeface="Arial" panose="020B0604020202020204" pitchFamily="34" charset="0"/>
                <a:cs typeface="Arial" panose="020B0604020202020204" pitchFamily="34" charset="0"/>
              </a:rPr>
              <a:t>L1 is the predecessor cyclone that merges with AC12 </a:t>
            </a:r>
          </a:p>
          <a:p>
            <a:pPr lvl="0">
              <a:lnSpc>
                <a:spcPct val="110000"/>
              </a:lnSpc>
            </a:pPr>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AC12 is the the main cyclone of interest that has a </a:t>
            </a:r>
            <a:r>
              <a:rPr lang="en-US" sz="2400" dirty="0" smtClean="0">
                <a:latin typeface="Arial" panose="020B0604020202020204" pitchFamily="34" charset="0"/>
                <a:cs typeface="Arial" panose="020B0604020202020204" pitchFamily="34" charset="0"/>
              </a:rPr>
              <a:t>long </a:t>
            </a:r>
            <a:r>
              <a:rPr lang="en-US" sz="2400" dirty="0">
                <a:latin typeface="Arial" panose="020B0604020202020204" pitchFamily="34" charset="0"/>
                <a:cs typeface="Arial" panose="020B0604020202020204" pitchFamily="34" charset="0"/>
              </a:rPr>
              <a:t>lifetime of ~13 days</a:t>
            </a:r>
          </a:p>
          <a:p>
            <a:pPr marL="0" lvl="0" indent="0">
              <a:lnSpc>
                <a:spcPct val="110000"/>
              </a:lnSpc>
              <a:buNone/>
            </a:pPr>
            <a:endParaRPr lang="en-US" sz="2400" dirty="0">
              <a:latin typeface="Arial" panose="020B0604020202020204" pitchFamily="34" charset="0"/>
              <a:cs typeface="Arial" panose="020B0604020202020204" pitchFamily="34" charset="0"/>
            </a:endParaRPr>
          </a:p>
          <a:p>
            <a:pPr lvl="0"/>
            <a:r>
              <a:rPr lang="en-US" sz="2400" dirty="0" smtClean="0">
                <a:latin typeface="Arial" panose="020B0604020202020204" pitchFamily="34" charset="0"/>
                <a:cs typeface="Arial" panose="020B0604020202020204" pitchFamily="34" charset="0"/>
              </a:rPr>
              <a:t>TPV 1 and AC12 track in a region of tropospheric-deep baroclinicity over Siberia</a:t>
            </a:r>
          </a:p>
          <a:p>
            <a:pPr>
              <a:lnSpc>
                <a:spcPct val="110000"/>
              </a:lnSpc>
            </a:pPr>
            <a:endParaRPr lang="en-US" sz="2600" dirty="0" smtClean="0">
              <a:latin typeface="Arial" panose="020B0604020202020204" pitchFamily="34" charset="0"/>
              <a:cs typeface="Arial" panose="020B0604020202020204" pitchFamily="34" charset="0"/>
            </a:endParaRPr>
          </a:p>
          <a:p>
            <a:pPr>
              <a:lnSpc>
                <a:spcPct val="110000"/>
              </a:lnSpc>
            </a:pPr>
            <a:endParaRPr lang="en-US" sz="2400" dirty="0">
              <a:latin typeface="Arial" panose="020B0604020202020204" pitchFamily="34" charset="0"/>
              <a:cs typeface="Arial" panose="020B0604020202020204" pitchFamily="34" charset="0"/>
            </a:endParaRPr>
          </a:p>
          <a:p>
            <a:pPr lvl="1"/>
            <a:endParaRPr lang="en-US" sz="2000" dirty="0" smtClean="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TPV and Surface Cyclone Tracks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828543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8290</TotalTime>
  <Words>3956</Words>
  <Application>Microsoft Macintosh PowerPoint</Application>
  <PresentationFormat>On-screen Show (4:3)</PresentationFormat>
  <Paragraphs>989</Paragraphs>
  <Slides>30</Slides>
  <Notes>29</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Linkages Between Tropopause Polar Vortices and the Great Arctic Cyclone of August 2012  </vt:lpstr>
      <vt:lpstr>What are Tropopause Polar Vortices (TPVs)?</vt:lpstr>
      <vt:lpstr>Motivation</vt:lpstr>
      <vt:lpstr>The Great Arctic Cyclone of August 2012 (AC12)</vt:lpstr>
      <vt:lpstr>The Great Arctic Cyclone of August 2012 (AC12)</vt:lpstr>
      <vt:lpstr>Outline</vt:lpstr>
      <vt:lpstr>Data and Methods</vt:lpstr>
      <vt:lpstr>TPV and Surface Cyclone Tracks</vt:lpstr>
      <vt:lpstr>TPV and Surface Cyclone Tracks</vt:lpstr>
      <vt:lpstr>Synoptic Evolution</vt:lpstr>
      <vt:lpstr>Synoptic Evolution</vt:lpstr>
      <vt:lpstr>Synoptic Evolution</vt:lpstr>
      <vt:lpstr>Synoptic Evolution</vt:lpstr>
      <vt:lpstr>Synoptic Evolution</vt:lpstr>
      <vt:lpstr>Synoptic Evolution</vt:lpstr>
      <vt:lpstr>Synoptic Evolution</vt:lpstr>
      <vt:lpstr>Synoptic Evolution</vt:lpstr>
      <vt:lpstr>Synoptic Evolution</vt:lpstr>
      <vt:lpstr>Synoptic Evolution</vt:lpstr>
      <vt:lpstr>Synoptic Evolution</vt:lpstr>
      <vt:lpstr>Synoptic Evolution</vt:lpstr>
      <vt:lpstr>Synoptic Evolution</vt:lpstr>
      <vt:lpstr>Synoptic Evolution</vt:lpstr>
      <vt:lpstr>Cross Sections</vt:lpstr>
      <vt:lpstr>Cross Sections</vt:lpstr>
      <vt:lpstr>Cross Sections</vt:lpstr>
      <vt:lpstr>Cross Sections</vt:lpstr>
      <vt:lpstr>Reduction in Arctic Sea Ice</vt:lpstr>
      <vt:lpstr>Conclusions</vt:lpstr>
      <vt:lpstr>Conclusions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Linkages Between Tropopause Polar Vortices and the Great Arctic Cyclone of August 2012  </dc:title>
  <dc:creator>Kevin Biernat</dc:creator>
  <cp:lastModifiedBy>Kevin Biernat</cp:lastModifiedBy>
  <cp:revision>149</cp:revision>
  <dcterms:created xsi:type="dcterms:W3CDTF">2018-03-04T15:15:25Z</dcterms:created>
  <dcterms:modified xsi:type="dcterms:W3CDTF">2018-05-25T02:39:24Z</dcterms:modified>
</cp:coreProperties>
</file>